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59" r:id="rId2"/>
    <p:sldId id="411" r:id="rId3"/>
    <p:sldId id="435" r:id="rId4"/>
    <p:sldId id="425" r:id="rId5"/>
    <p:sldId id="412" r:id="rId6"/>
    <p:sldId id="426" r:id="rId7"/>
    <p:sldId id="430" r:id="rId8"/>
    <p:sldId id="428" r:id="rId9"/>
    <p:sldId id="424" r:id="rId10"/>
    <p:sldId id="421" r:id="rId11"/>
    <p:sldId id="433" r:id="rId12"/>
    <p:sldId id="422" r:id="rId13"/>
    <p:sldId id="434" r:id="rId14"/>
    <p:sldId id="419" r:id="rId15"/>
  </p:sldIdLst>
  <p:sldSz cx="9144000" cy="6858000" type="letter"/>
  <p:notesSz cx="6794500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FF0000"/>
    <a:srgbClr val="CC3300"/>
    <a:srgbClr val="E1623F"/>
    <a:srgbClr val="800000"/>
    <a:srgbClr val="CC0000"/>
    <a:srgbClr val="996633"/>
    <a:srgbClr val="CC9900"/>
    <a:srgbClr val="10DA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90" autoAdjust="0"/>
    <p:restoredTop sz="94658" autoAdjust="0"/>
  </p:normalViewPr>
  <p:slideViewPr>
    <p:cSldViewPr>
      <p:cViewPr>
        <p:scale>
          <a:sx n="110" d="100"/>
          <a:sy n="110" d="100"/>
        </p:scale>
        <p:origin x="204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32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t" anchorCtr="0" compatLnSpc="1">
            <a:prstTxWarp prst="textNoShape">
              <a:avLst/>
            </a:prstTxWarp>
          </a:bodyPr>
          <a:lstStyle>
            <a:lvl1pPr defTabSz="921742">
              <a:defRPr sz="1200" b="0"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6" y="0"/>
            <a:ext cx="29432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t" anchorCtr="0" compatLnSpc="1">
            <a:prstTxWarp prst="textNoShape">
              <a:avLst/>
            </a:prstTxWarp>
          </a:bodyPr>
          <a:lstStyle>
            <a:lvl1pPr algn="r" defTabSz="921742">
              <a:defRPr sz="1200" b="0"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6100"/>
            <a:ext cx="29432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b" anchorCtr="0" compatLnSpc="1">
            <a:prstTxWarp prst="textNoShape">
              <a:avLst/>
            </a:prstTxWarp>
          </a:bodyPr>
          <a:lstStyle>
            <a:lvl1pPr defTabSz="921742">
              <a:defRPr sz="1200" b="0"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6" y="9436100"/>
            <a:ext cx="29432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b" anchorCtr="0" compatLnSpc="1">
            <a:prstTxWarp prst="textNoShape">
              <a:avLst/>
            </a:prstTxWarp>
          </a:bodyPr>
          <a:lstStyle>
            <a:lvl1pPr algn="r" defTabSz="921742">
              <a:defRPr sz="1200" b="0"/>
            </a:lvl1pPr>
          </a:lstStyle>
          <a:p>
            <a:pPr>
              <a:defRPr/>
            </a:pPr>
            <a:fld id="{4D9AD5CE-54E9-4AC2-AF28-BACA5EC6D6D8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12259252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32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t" anchorCtr="0" compatLnSpc="1">
            <a:prstTxWarp prst="textNoShape">
              <a:avLst/>
            </a:prstTxWarp>
          </a:bodyPr>
          <a:lstStyle>
            <a:lvl1pPr defTabSz="921742">
              <a:defRPr sz="1200" b="0"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9" y="0"/>
            <a:ext cx="29432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t" anchorCtr="0" compatLnSpc="1">
            <a:prstTxWarp prst="textNoShape">
              <a:avLst/>
            </a:prstTxWarp>
          </a:bodyPr>
          <a:lstStyle>
            <a:lvl1pPr algn="r" defTabSz="921742">
              <a:defRPr sz="1200" b="0"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60938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5600" cy="44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noProof="0" smtClean="0"/>
              <a:t>Textmasterformate durch Klicken bearbeiten</a:t>
            </a:r>
          </a:p>
          <a:p>
            <a:pPr lvl="1"/>
            <a:r>
              <a:rPr lang="en-US" altLang="de-DE" noProof="0" smtClean="0"/>
              <a:t>Zweite Ebene</a:t>
            </a:r>
          </a:p>
          <a:p>
            <a:pPr lvl="2"/>
            <a:r>
              <a:rPr lang="en-US" altLang="de-DE" noProof="0" smtClean="0"/>
              <a:t>Dritte Ebene</a:t>
            </a:r>
          </a:p>
          <a:p>
            <a:pPr lvl="3"/>
            <a:r>
              <a:rPr lang="en-US" altLang="de-DE" noProof="0" smtClean="0"/>
              <a:t>Vierte Ebene</a:t>
            </a:r>
          </a:p>
          <a:p>
            <a:pPr lvl="4"/>
            <a:r>
              <a:rPr lang="en-US" altLang="de-DE" noProof="0" smtClean="0"/>
              <a:t>Fünfte Ebene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2926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b" anchorCtr="0" compatLnSpc="1">
            <a:prstTxWarp prst="textNoShape">
              <a:avLst/>
            </a:prstTxWarp>
          </a:bodyPr>
          <a:lstStyle>
            <a:lvl1pPr defTabSz="921742">
              <a:defRPr sz="1200" b="0"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9" y="9432926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b" anchorCtr="0" compatLnSpc="1">
            <a:prstTxWarp prst="textNoShape">
              <a:avLst/>
            </a:prstTxWarp>
          </a:bodyPr>
          <a:lstStyle>
            <a:lvl1pPr algn="r" defTabSz="921742">
              <a:defRPr sz="1200" b="0"/>
            </a:lvl1pPr>
          </a:lstStyle>
          <a:p>
            <a:pPr>
              <a:defRPr/>
            </a:pPr>
            <a:fld id="{F83BF70A-F2C5-4C28-85CE-AB4AC634753E}" type="slidenum">
              <a:rPr lang="en-US" altLang="de-DE"/>
              <a:pPr>
                <a:defRPr/>
              </a:pPr>
              <a:t>‹#›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9327000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de-DE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0938" cy="372268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smtClean="0"/>
          </a:p>
        </p:txBody>
      </p:sp>
    </p:spTree>
    <p:extLst>
      <p:ext uri="{BB962C8B-B14F-4D97-AF65-F5344CB8AC3E}">
        <p14:creationId xmlns:p14="http://schemas.microsoft.com/office/powerpoint/2010/main" val="25952339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10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0938" cy="372268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4078639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11</a:t>
            </a:fld>
            <a:endParaRPr lang="en-US" altLang="de-DE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0938" cy="372268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smtClean="0"/>
          </a:p>
        </p:txBody>
      </p:sp>
    </p:spTree>
    <p:extLst>
      <p:ext uri="{BB962C8B-B14F-4D97-AF65-F5344CB8AC3E}">
        <p14:creationId xmlns:p14="http://schemas.microsoft.com/office/powerpoint/2010/main" val="41931657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12</a:t>
            </a:fld>
            <a:endParaRPr lang="en-US" altLang="de-DE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0938" cy="372268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smtClean="0"/>
          </a:p>
        </p:txBody>
      </p:sp>
    </p:spTree>
    <p:extLst>
      <p:ext uri="{BB962C8B-B14F-4D97-AF65-F5344CB8AC3E}">
        <p14:creationId xmlns:p14="http://schemas.microsoft.com/office/powerpoint/2010/main" val="30969842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13</a:t>
            </a:fld>
            <a:endParaRPr lang="en-US" altLang="de-DE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0938" cy="372268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smtClean="0"/>
          </a:p>
        </p:txBody>
      </p:sp>
    </p:spTree>
    <p:extLst>
      <p:ext uri="{BB962C8B-B14F-4D97-AF65-F5344CB8AC3E}">
        <p14:creationId xmlns:p14="http://schemas.microsoft.com/office/powerpoint/2010/main" val="21620558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14</a:t>
            </a:fld>
            <a:endParaRPr lang="en-US" altLang="de-DE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0938" cy="372268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smtClean="0"/>
          </a:p>
        </p:txBody>
      </p:sp>
    </p:spTree>
    <p:extLst>
      <p:ext uri="{BB962C8B-B14F-4D97-AF65-F5344CB8AC3E}">
        <p14:creationId xmlns:p14="http://schemas.microsoft.com/office/powerpoint/2010/main" val="1527803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2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0938" cy="372268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35354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3</a:t>
            </a:fld>
            <a:endParaRPr lang="en-US" altLang="de-DE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0938" cy="372268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smtClean="0"/>
          </a:p>
        </p:txBody>
      </p:sp>
    </p:spTree>
    <p:extLst>
      <p:ext uri="{BB962C8B-B14F-4D97-AF65-F5344CB8AC3E}">
        <p14:creationId xmlns:p14="http://schemas.microsoft.com/office/powerpoint/2010/main" val="3642596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4</a:t>
            </a:fld>
            <a:endParaRPr lang="en-US" altLang="de-DE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0938" cy="372268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smtClean="0"/>
          </a:p>
        </p:txBody>
      </p:sp>
    </p:spTree>
    <p:extLst>
      <p:ext uri="{BB962C8B-B14F-4D97-AF65-F5344CB8AC3E}">
        <p14:creationId xmlns:p14="http://schemas.microsoft.com/office/powerpoint/2010/main" val="27675734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5</a:t>
            </a:fld>
            <a:endParaRPr lang="en-US" altLang="de-DE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0938" cy="372268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smtClean="0"/>
          </a:p>
        </p:txBody>
      </p:sp>
    </p:spTree>
    <p:extLst>
      <p:ext uri="{BB962C8B-B14F-4D97-AF65-F5344CB8AC3E}">
        <p14:creationId xmlns:p14="http://schemas.microsoft.com/office/powerpoint/2010/main" val="560859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6</a:t>
            </a:fld>
            <a:endParaRPr lang="en-US" altLang="de-DE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0938" cy="372268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smtClean="0"/>
          </a:p>
        </p:txBody>
      </p:sp>
    </p:spTree>
    <p:extLst>
      <p:ext uri="{BB962C8B-B14F-4D97-AF65-F5344CB8AC3E}">
        <p14:creationId xmlns:p14="http://schemas.microsoft.com/office/powerpoint/2010/main" val="3224185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7</a:t>
            </a:fld>
            <a:endParaRPr lang="en-US" altLang="de-DE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0938" cy="372268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smtClean="0"/>
          </a:p>
        </p:txBody>
      </p:sp>
    </p:spTree>
    <p:extLst>
      <p:ext uri="{BB962C8B-B14F-4D97-AF65-F5344CB8AC3E}">
        <p14:creationId xmlns:p14="http://schemas.microsoft.com/office/powerpoint/2010/main" val="510770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8</a:t>
            </a:fld>
            <a:endParaRPr lang="en-US" altLang="de-DE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0938" cy="372268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smtClean="0"/>
          </a:p>
        </p:txBody>
      </p:sp>
    </p:spTree>
    <p:extLst>
      <p:ext uri="{BB962C8B-B14F-4D97-AF65-F5344CB8AC3E}">
        <p14:creationId xmlns:p14="http://schemas.microsoft.com/office/powerpoint/2010/main" val="164935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9</a:t>
            </a:fld>
            <a:endParaRPr lang="en-US" altLang="de-DE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0938" cy="372268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smtClean="0"/>
          </a:p>
        </p:txBody>
      </p:sp>
    </p:spTree>
    <p:extLst>
      <p:ext uri="{BB962C8B-B14F-4D97-AF65-F5344CB8AC3E}">
        <p14:creationId xmlns:p14="http://schemas.microsoft.com/office/powerpoint/2010/main" val="2743538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E7A7B-7CF3-4267-86AB-4AA91AAEA7D0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4162721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F042E-C589-4357-8E12-58B170B02CFD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2389309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7BA83-78FD-426E-82A1-69471A02BB0F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2552838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BF0CA-3E31-4257-8D0A-9D12B690D2EC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2580393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CA012-D402-4386-A0E0-5FE6DBFB5E73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3843758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FA051-34EE-47E0-AC5C-F669F17F101B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171648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B9B8B-32C8-4F42-AA63-FF783A88EF87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3598026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5A95E-C708-42AE-99E9-53646CABDC1E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518165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6099" y="404664"/>
            <a:ext cx="2065253" cy="192360"/>
          </a:xfrm>
          <a:ln/>
        </p:spPr>
        <p:txBody>
          <a:bodyPr wrap="square">
            <a:spAutoFit/>
          </a:bodyPr>
          <a:lstStyle>
            <a:lvl1pPr algn="l">
              <a:defRPr sz="65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>
              <a:defRPr/>
            </a:pPr>
            <a:r>
              <a:rPr lang="en-GB" altLang="de-DE" dirty="0" smtClean="0"/>
              <a:t>D. Uglietti, WAMHTS-5, Budapest, 11-12.04.2019</a:t>
            </a:r>
            <a:endParaRPr lang="en-GB" altLang="de-DE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6" y="80629"/>
            <a:ext cx="2085975" cy="33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70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093F3-0213-4395-AE96-6361803A8045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2444442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9CE74-83B4-487A-BFA0-E92907B35602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1473490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Master text styles</a:t>
            </a:r>
          </a:p>
          <a:p>
            <a:pPr lvl="1"/>
            <a:r>
              <a:rPr lang="en-GB" altLang="de-DE" smtClean="0"/>
              <a:t>Second level</a:t>
            </a:r>
          </a:p>
          <a:p>
            <a:pPr lvl="2"/>
            <a:r>
              <a:rPr lang="en-GB" altLang="de-DE" smtClean="0"/>
              <a:t>Third level</a:t>
            </a:r>
          </a:p>
          <a:p>
            <a:pPr lvl="3"/>
            <a:r>
              <a:rPr lang="en-GB" altLang="de-DE" smtClean="0"/>
              <a:t>Fourth level</a:t>
            </a:r>
          </a:p>
          <a:p>
            <a:pPr lvl="4"/>
            <a:r>
              <a:rPr lang="en-GB" altLang="de-DE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1A41C2EE-8E07-4DF9-A807-3ED12CB3F396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microsoft.com/office/2007/relationships/hdphoto" Target="../media/hdphoto4.wdp"/><Relationship Id="rId18" Type="http://schemas.openxmlformats.org/officeDocument/2006/relationships/image" Target="../media/image12.png"/><Relationship Id="rId26" Type="http://schemas.openxmlformats.org/officeDocument/2006/relationships/image" Target="../media/image19.png"/><Relationship Id="rId3" Type="http://schemas.openxmlformats.org/officeDocument/2006/relationships/image" Target="../media/image2.png"/><Relationship Id="rId21" Type="http://schemas.openxmlformats.org/officeDocument/2006/relationships/image" Target="../media/image15.png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17" Type="http://schemas.openxmlformats.org/officeDocument/2006/relationships/image" Target="../media/image11.png"/><Relationship Id="rId25" Type="http://schemas.microsoft.com/office/2007/relationships/hdphoto" Target="../media/hdphoto6.wdp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29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3.wdp"/><Relationship Id="rId24" Type="http://schemas.openxmlformats.org/officeDocument/2006/relationships/image" Target="../media/image18.png"/><Relationship Id="rId32" Type="http://schemas.openxmlformats.org/officeDocument/2006/relationships/image" Target="../media/image25.png"/><Relationship Id="rId5" Type="http://schemas.microsoft.com/office/2007/relationships/hdphoto" Target="../media/hdphoto1.wdp"/><Relationship Id="rId15" Type="http://schemas.microsoft.com/office/2007/relationships/hdphoto" Target="../media/hdphoto5.wdp"/><Relationship Id="rId23" Type="http://schemas.openxmlformats.org/officeDocument/2006/relationships/image" Target="../media/image17.png"/><Relationship Id="rId28" Type="http://schemas.openxmlformats.org/officeDocument/2006/relationships/image" Target="../media/image21.png"/><Relationship Id="rId10" Type="http://schemas.openxmlformats.org/officeDocument/2006/relationships/image" Target="../media/image7.png"/><Relationship Id="rId19" Type="http://schemas.openxmlformats.org/officeDocument/2006/relationships/image" Target="../media/image13.png"/><Relationship Id="rId31" Type="http://schemas.openxmlformats.org/officeDocument/2006/relationships/image" Target="../media/image24.png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openxmlformats.org/officeDocument/2006/relationships/image" Target="../media/image9.png"/><Relationship Id="rId22" Type="http://schemas.openxmlformats.org/officeDocument/2006/relationships/image" Target="../media/image16.png"/><Relationship Id="rId27" Type="http://schemas.openxmlformats.org/officeDocument/2006/relationships/image" Target="../media/image20.png"/><Relationship Id="rId30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29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31.png"/><Relationship Id="rId10" Type="http://schemas.openxmlformats.org/officeDocument/2006/relationships/image" Target="../media/image33.png"/><Relationship Id="rId4" Type="http://schemas.openxmlformats.org/officeDocument/2006/relationships/image" Target="../media/image30.png"/><Relationship Id="rId9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38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microsoft.com/office/2007/relationships/hdphoto" Target="../media/hdphoto9.wdp"/><Relationship Id="rId4" Type="http://schemas.openxmlformats.org/officeDocument/2006/relationships/image" Target="../media/image39.png"/><Relationship Id="rId9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13" Type="http://schemas.microsoft.com/office/2007/relationships/hdphoto" Target="../media/hdphoto14.wdp"/><Relationship Id="rId18" Type="http://schemas.microsoft.com/office/2007/relationships/hdphoto" Target="../media/hdphoto16.wdp"/><Relationship Id="rId3" Type="http://schemas.openxmlformats.org/officeDocument/2006/relationships/image" Target="../media/image44.png"/><Relationship Id="rId21" Type="http://schemas.openxmlformats.org/officeDocument/2006/relationships/image" Target="../media/image54.png"/><Relationship Id="rId7" Type="http://schemas.openxmlformats.org/officeDocument/2006/relationships/image" Target="../media/image46.png"/><Relationship Id="rId12" Type="http://schemas.openxmlformats.org/officeDocument/2006/relationships/image" Target="../media/image49.png"/><Relationship Id="rId17" Type="http://schemas.openxmlformats.org/officeDocument/2006/relationships/image" Target="../media/image52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51.png"/><Relationship Id="rId20" Type="http://schemas.microsoft.com/office/2007/relationships/hdphoto" Target="../media/hdphoto17.wdp"/><Relationship Id="rId1" Type="http://schemas.openxmlformats.org/officeDocument/2006/relationships/slideLayout" Target="../slideLayouts/slideLayout7.xml"/><Relationship Id="rId6" Type="http://schemas.microsoft.com/office/2007/relationships/hdphoto" Target="../media/hdphoto11.wdp"/><Relationship Id="rId11" Type="http://schemas.openxmlformats.org/officeDocument/2006/relationships/image" Target="../media/image48.png"/><Relationship Id="rId5" Type="http://schemas.openxmlformats.org/officeDocument/2006/relationships/image" Target="../media/image45.png"/><Relationship Id="rId15" Type="http://schemas.microsoft.com/office/2007/relationships/hdphoto" Target="../media/hdphoto15.wdp"/><Relationship Id="rId10" Type="http://schemas.microsoft.com/office/2007/relationships/hdphoto" Target="../media/hdphoto13.wdp"/><Relationship Id="rId19" Type="http://schemas.openxmlformats.org/officeDocument/2006/relationships/image" Target="../media/image53.png"/><Relationship Id="rId4" Type="http://schemas.microsoft.com/office/2007/relationships/hdphoto" Target="../media/hdphoto10.wdp"/><Relationship Id="rId9" Type="http://schemas.openxmlformats.org/officeDocument/2006/relationships/image" Target="../media/image47.png"/><Relationship Id="rId14" Type="http://schemas.openxmlformats.org/officeDocument/2006/relationships/image" Target="../media/image50.png"/><Relationship Id="rId22" Type="http://schemas.microsoft.com/office/2007/relationships/hdphoto" Target="../media/hdphoto18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de-DE" dirty="0" smtClean="0"/>
              <a:t>D. Uglietti, WAMHTS-5, Budapest, 11-12.04.2019</a:t>
            </a:r>
            <a:endParaRPr lang="en-GB" altLang="de-DE" dirty="0"/>
          </a:p>
        </p:txBody>
      </p:sp>
      <p:sp>
        <p:nvSpPr>
          <p:cNvPr id="11" name="Title 8"/>
          <p:cNvSpPr txBox="1">
            <a:spLocks/>
          </p:cNvSpPr>
          <p:nvPr/>
        </p:nvSpPr>
        <p:spPr>
          <a:xfrm>
            <a:off x="431540" y="908720"/>
            <a:ext cx="8136904" cy="483209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 kern="0" dirty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Transposition in superconducting cables: are there differences between LTS and HTS</a:t>
            </a:r>
            <a:r>
              <a:rPr lang="en-US" sz="2800" kern="0" dirty="0" smtClean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?</a:t>
            </a:r>
          </a:p>
          <a:p>
            <a:pPr eaLnBrk="1" hangingPunct="1"/>
            <a:endParaRPr lang="en-US" sz="1800" b="0" kern="0" dirty="0" smtClean="0">
              <a:solidFill>
                <a:schemeClr val="tx1"/>
              </a:solidFill>
              <a:latin typeface="Helvetica" panose="020B0604020202020204" pitchFamily="34" charset="0"/>
              <a:ea typeface="ＭＳ Ｐゴシック" charset="-128"/>
              <a:cs typeface="Helvetica" panose="020B0604020202020204" pitchFamily="34" charset="0"/>
            </a:endParaRPr>
          </a:p>
          <a:p>
            <a:pPr eaLnBrk="1" hangingPunct="1"/>
            <a:r>
              <a:rPr lang="en-US" sz="1000" b="0" kern="0" dirty="0" smtClean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D. Uglietti </a:t>
            </a:r>
          </a:p>
          <a:p>
            <a:pPr eaLnBrk="1" hangingPunct="1"/>
            <a:r>
              <a:rPr lang="en-US" sz="1000" b="0" i="1" kern="0" dirty="0" smtClean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EPFL, </a:t>
            </a:r>
            <a:r>
              <a:rPr lang="en-US" sz="1000" b="0" i="1" kern="0" dirty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Swiss Plasma Center (SPC), CH-5232 </a:t>
            </a:r>
            <a:r>
              <a:rPr lang="en-US" sz="1000" b="0" i="1" kern="0" dirty="0" err="1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Villigen</a:t>
            </a:r>
            <a:r>
              <a:rPr lang="en-US" sz="1000" b="0" i="1" kern="0" dirty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 PSI, Switzerland</a:t>
            </a:r>
            <a:endParaRPr lang="en-US" sz="1000" b="0" i="1" kern="0" dirty="0" smtClean="0">
              <a:solidFill>
                <a:schemeClr val="tx1"/>
              </a:solidFill>
              <a:latin typeface="Helvetica" panose="020B0604020202020204" pitchFamily="34" charset="0"/>
              <a:ea typeface="ＭＳ Ｐゴシック" charset="-128"/>
              <a:cs typeface="Helvetica" panose="020B0604020202020204" pitchFamily="34" charset="0"/>
            </a:endParaRPr>
          </a:p>
          <a:p>
            <a:pPr eaLnBrk="1" hangingPunct="1"/>
            <a:endParaRPr lang="en-US" sz="1800" b="0" kern="0" dirty="0">
              <a:solidFill>
                <a:schemeClr val="tx1"/>
              </a:solidFill>
              <a:latin typeface="Helvetica" panose="020B0604020202020204" pitchFamily="34" charset="0"/>
              <a:ea typeface="ＭＳ Ｐゴシック" charset="-128"/>
              <a:cs typeface="Helvetica" panose="020B0604020202020204" pitchFamily="34" charset="0"/>
            </a:endParaRPr>
          </a:p>
          <a:p>
            <a:pPr eaLnBrk="1" hangingPunct="1"/>
            <a:endParaRPr lang="en-US" sz="1800" kern="0" dirty="0" smtClean="0">
              <a:solidFill>
                <a:schemeClr val="tx1"/>
              </a:solidFill>
              <a:latin typeface="Helvetica" panose="020B0604020202020204" pitchFamily="34" charset="0"/>
              <a:ea typeface="ＭＳ Ｐゴシック" charset="-128"/>
              <a:cs typeface="Helvetica" panose="020B0604020202020204" pitchFamily="34" charset="0"/>
            </a:endParaRPr>
          </a:p>
          <a:p>
            <a:pPr eaLnBrk="1" hangingPunct="1"/>
            <a:endParaRPr lang="en-US" sz="1800" kern="0" dirty="0" smtClean="0">
              <a:solidFill>
                <a:schemeClr val="tx1"/>
              </a:solidFill>
              <a:latin typeface="Helvetica" panose="020B0604020202020204" pitchFamily="34" charset="0"/>
              <a:ea typeface="ＭＳ Ｐゴシック" charset="-128"/>
              <a:cs typeface="Helvetica" panose="020B0604020202020204" pitchFamily="34" charset="0"/>
            </a:endParaRPr>
          </a:p>
          <a:p>
            <a:pPr eaLnBrk="1" hangingPunct="1"/>
            <a:r>
              <a:rPr lang="en-US" sz="1800" kern="0" dirty="0" smtClean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OUTLOOK</a:t>
            </a:r>
          </a:p>
          <a:p>
            <a:pPr eaLnBrk="1" hangingPunct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b="0" kern="0" dirty="0" smtClean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Transposition  </a:t>
            </a:r>
            <a:r>
              <a:rPr lang="en-US" sz="1000" b="0" kern="0" dirty="0" smtClean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7</a:t>
            </a:r>
          </a:p>
          <a:p>
            <a:pPr eaLnBrk="1" hangingPunct="1">
              <a:lnSpc>
                <a:spcPct val="200000"/>
              </a:lnSpc>
            </a:pPr>
            <a:r>
              <a:rPr lang="en-US" sz="1600" b="0" kern="0" dirty="0" smtClean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Rutherford or Roebel   </a:t>
            </a:r>
            <a:r>
              <a:rPr lang="en-US" sz="1000" b="0" kern="0" dirty="0" smtClean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1</a:t>
            </a:r>
          </a:p>
          <a:p>
            <a:pPr eaLnBrk="1" hangingPunct="1">
              <a:lnSpc>
                <a:spcPct val="200000"/>
              </a:lnSpc>
            </a:pPr>
            <a:r>
              <a:rPr lang="en-US" sz="1600" b="0" kern="0" dirty="0" smtClean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Bi2212 coated conductor </a:t>
            </a:r>
            <a:r>
              <a:rPr lang="en-US" sz="1000" b="0" kern="0" dirty="0" smtClean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1</a:t>
            </a:r>
          </a:p>
          <a:p>
            <a:pPr eaLnBrk="1" hangingPunct="1">
              <a:lnSpc>
                <a:spcPct val="200000"/>
              </a:lnSpc>
            </a:pPr>
            <a:r>
              <a:rPr lang="en-US" sz="1600" b="0" kern="0" dirty="0" smtClean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Non-insulated coils  </a:t>
            </a:r>
            <a:r>
              <a:rPr lang="en-US" sz="1000" b="0" kern="0" dirty="0" smtClean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3</a:t>
            </a:r>
            <a:endParaRPr lang="en-US" sz="1000" b="0" kern="0" dirty="0">
              <a:solidFill>
                <a:schemeClr val="tx1"/>
              </a:solidFill>
              <a:latin typeface="Helvetica" panose="020B0604020202020204" pitchFamily="34" charset="0"/>
              <a:ea typeface="ＭＳ Ｐゴシック" charset="-128"/>
              <a:cs typeface="Helvetica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538" y="6417332"/>
            <a:ext cx="32883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Loosely based on:</a:t>
            </a:r>
          </a:p>
          <a:p>
            <a:r>
              <a:rPr lang="en-GB" sz="1000" b="0" dirty="0" smtClean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https://dx.doi.org/10.1088/1361-6668/ab06a2</a:t>
            </a:r>
            <a:endParaRPr lang="en-GB" sz="1000" b="0" dirty="0">
              <a:solidFill>
                <a:srgbClr val="0000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52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8"/>
          <p:cNvSpPr txBox="1">
            <a:spLocks/>
          </p:cNvSpPr>
          <p:nvPr/>
        </p:nvSpPr>
        <p:spPr>
          <a:xfrm>
            <a:off x="762000" y="134938"/>
            <a:ext cx="7772400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400" b="1" kern="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Bi2212 coated tapes</a:t>
            </a:r>
            <a:endParaRPr lang="en-US" sz="2400" b="0" kern="0" dirty="0" smtClean="0">
              <a:solidFill>
                <a:schemeClr val="tx1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290120" y="3897052"/>
            <a:ext cx="36023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4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Today</a:t>
            </a: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en-GB" sz="1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High field magnets (dipoles, solenoids, </a:t>
            </a:r>
            <a:r>
              <a:rPr lang="en-GB" sz="1400" b="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toroids</a:t>
            </a: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) need HTS.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REBCO c.c. tapes are OK. </a:t>
            </a:r>
          </a:p>
        </p:txBody>
      </p:sp>
      <p:sp>
        <p:nvSpPr>
          <p:cNvPr id="5" name="Rectangle 4"/>
          <p:cNvSpPr/>
          <p:nvPr/>
        </p:nvSpPr>
        <p:spPr>
          <a:xfrm>
            <a:off x="212033" y="5409220"/>
            <a:ext cx="8780784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u="sng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 general round twisted </a:t>
            </a:r>
            <a:r>
              <a:rPr lang="en-GB" sz="1600" u="sng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multifilamentary</a:t>
            </a:r>
            <a:r>
              <a:rPr lang="en-GB" sz="1600" u="sng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wires are not the preferred strand for magnets.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After 30 years, Bi2212 </a:t>
            </a:r>
            <a:r>
              <a:rPr lang="en-GB" sz="16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round 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twisted </a:t>
            </a:r>
            <a:r>
              <a:rPr lang="en-GB" sz="1600" b="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multifilamentary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wires have no commercial application.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After 10 years, coated conductors are going to be integrated in commercial NMR magnets.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8" name="Rectangle 7"/>
          <p:cNvSpPr/>
          <p:nvPr/>
        </p:nvSpPr>
        <p:spPr>
          <a:xfrm>
            <a:off x="212033" y="3897052"/>
            <a:ext cx="475601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4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 </a:t>
            </a:r>
            <a:r>
              <a:rPr lang="en-GB" sz="14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</a:t>
            </a:r>
            <a:r>
              <a:rPr lang="en-GB" sz="14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90’s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Electro-technical applications were the main target.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Magnet builders asked round, twisted </a:t>
            </a:r>
            <a:r>
              <a:rPr lang="en-GB" sz="1400" b="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multifilamentary</a:t>
            </a: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GB" sz="14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</a:t>
            </a: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ires.		</a:t>
            </a:r>
          </a:p>
        </p:txBody>
      </p:sp>
      <p:sp>
        <p:nvSpPr>
          <p:cNvPr id="9" name="Rectangle 8"/>
          <p:cNvSpPr/>
          <p:nvPr/>
        </p:nvSpPr>
        <p:spPr>
          <a:xfrm>
            <a:off x="1733127" y="3501008"/>
            <a:ext cx="568318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R&amp;D on Bi2212 coated tapes was stopped probably for two reasons: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3508" y="800708"/>
            <a:ext cx="7452828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Before the introduction of OP HT, PIT wires had low </a:t>
            </a:r>
            <a:r>
              <a:rPr lang="en-GB" sz="1400" b="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J</a:t>
            </a:r>
            <a:r>
              <a:rPr lang="en-GB" sz="1400" b="0" baseline="-2500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</a:t>
            </a: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in the ceramic. Higher values were obtained by other techniques tape casting, dip-coating, spray coating …</a:t>
            </a:r>
          </a:p>
          <a:p>
            <a:pPr>
              <a:lnSpc>
                <a:spcPct val="150000"/>
              </a:lnSpc>
            </a:pPr>
            <a:r>
              <a:rPr lang="en-GB" sz="8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1992 </a:t>
            </a:r>
            <a:r>
              <a:rPr lang="en-GB" sz="800" b="0" dirty="0" smtClean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</a:t>
            </a:r>
            <a:r>
              <a:rPr lang="en-GB" sz="8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://cds.cern.ch/record/256832/files/P00019776.pdf  </a:t>
            </a:r>
            <a:endParaRPr lang="en-GB" sz="800" b="0" dirty="0" smtClean="0">
              <a:solidFill>
                <a:srgbClr val="0000FF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8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1997 </a:t>
            </a:r>
            <a:r>
              <a:rPr lang="en-GB" sz="8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https://doi.org/10.1109/77.621033 </a:t>
            </a:r>
            <a:endParaRPr lang="en-GB" sz="800" b="0" dirty="0" smtClean="0">
              <a:solidFill>
                <a:srgbClr val="0000FF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8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1997 </a:t>
            </a:r>
            <a:r>
              <a:rPr lang="en-GB" sz="8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https://doi.org/10.1109/77.614587 </a:t>
            </a:r>
            <a:endParaRPr lang="en-GB" sz="800" b="0" dirty="0" smtClean="0">
              <a:solidFill>
                <a:srgbClr val="0000FF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8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2004 </a:t>
            </a:r>
            <a:r>
              <a:rPr lang="en-GB" sz="8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https://doi.org/10.1063/1.1774620 </a:t>
            </a:r>
          </a:p>
          <a:p>
            <a:pPr>
              <a:lnSpc>
                <a:spcPct val="150000"/>
              </a:lnSpc>
            </a:pPr>
            <a:endParaRPr lang="en-GB" sz="1400" b="0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77487" y="1352138"/>
            <a:ext cx="2815330" cy="1902059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ADVANTAGES</a:t>
            </a:r>
          </a:p>
          <a:p>
            <a:pPr marL="216000" indent="-1800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Continuous heat treatment</a:t>
            </a:r>
          </a:p>
          <a:p>
            <a:pPr marL="216000" indent="-1800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Lengths: 10 m to 100 m</a:t>
            </a:r>
          </a:p>
          <a:p>
            <a:pPr marL="216000" indent="-1800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Ag or </a:t>
            </a:r>
            <a:r>
              <a:rPr lang="en-GB" sz="14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Ni</a:t>
            </a:r>
            <a:r>
              <a:rPr lang="en-GB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substrate </a:t>
            </a:r>
          </a:p>
          <a:p>
            <a:pPr marL="216000" indent="-1800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u="sng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r>
              <a:rPr lang="en-GB" sz="14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to 30 </a:t>
            </a:r>
            <a:r>
              <a:rPr lang="en-GB" sz="1400" u="sng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μm</a:t>
            </a:r>
            <a:r>
              <a:rPr lang="en-GB" sz="14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thick ceramic</a:t>
            </a:r>
          </a:p>
          <a:p>
            <a:pPr marL="216000" indent="-1800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Double side deposition</a:t>
            </a:r>
          </a:p>
          <a:p>
            <a:pPr marL="216000" indent="-1800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No textured buffer layer</a:t>
            </a:r>
            <a:endParaRPr lang="en-GB" sz="1400" u="sng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3508" y="2266373"/>
            <a:ext cx="4320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  <a:buClr>
                <a:srgbClr val="000000"/>
              </a:buClr>
              <a:buSzPts val="900"/>
            </a:pPr>
            <a:r>
              <a:rPr lang="en-US" sz="800" b="0" dirty="0" err="1">
                <a:latin typeface="Helvetica" panose="020B0604020202020204" pitchFamily="34" charset="0"/>
                <a:ea typeface="MS Mincho" panose="02020609040205080304" pitchFamily="49" charset="-128"/>
                <a:cs typeface="Helvetica" panose="020B0604020202020204" pitchFamily="34" charset="0"/>
              </a:rPr>
              <a:t>Wesche</a:t>
            </a:r>
            <a:r>
              <a:rPr lang="en-US" sz="800" b="0" dirty="0">
                <a:latin typeface="Helvetica" panose="020B0604020202020204" pitchFamily="34" charset="0"/>
                <a:ea typeface="MS Mincho" panose="02020609040205080304" pitchFamily="49" charset="-128"/>
                <a:cs typeface="Helvetica" panose="020B0604020202020204" pitchFamily="34" charset="0"/>
              </a:rPr>
              <a:t> R 1998 High-temperature </a:t>
            </a:r>
            <a:r>
              <a:rPr lang="en-US" sz="800" b="0" dirty="0" smtClean="0">
                <a:latin typeface="Helvetica" panose="020B0604020202020204" pitchFamily="34" charset="0"/>
                <a:ea typeface="MS Mincho" panose="02020609040205080304" pitchFamily="49" charset="-128"/>
                <a:cs typeface="Helvetica" panose="020B0604020202020204" pitchFamily="34" charset="0"/>
              </a:rPr>
              <a:t>Superconductors</a:t>
            </a:r>
            <a:r>
              <a:rPr lang="en-US" sz="800" b="0" dirty="0">
                <a:latin typeface="Helvetica" panose="020B0604020202020204" pitchFamily="34" charset="0"/>
                <a:ea typeface="MS Mincho" panose="02020609040205080304" pitchFamily="49" charset="-128"/>
                <a:cs typeface="Helvetica" panose="020B0604020202020204" pitchFamily="34" charset="0"/>
              </a:rPr>
              <a:t>: Materials, Properties and Applications </a:t>
            </a:r>
            <a:r>
              <a:rPr lang="en-US" sz="800" b="0" i="1" dirty="0" err="1">
                <a:latin typeface="Helvetica" panose="020B0604020202020204" pitchFamily="34" charset="0"/>
                <a:ea typeface="MS Mincho" panose="02020609040205080304" pitchFamily="49" charset="-128"/>
                <a:cs typeface="Helvetica" panose="020B0604020202020204" pitchFamily="34" charset="0"/>
              </a:rPr>
              <a:t>Kluver</a:t>
            </a:r>
            <a:r>
              <a:rPr lang="en-US" sz="800" b="0" i="1" dirty="0">
                <a:latin typeface="Helvetica" panose="020B0604020202020204" pitchFamily="34" charset="0"/>
                <a:ea typeface="MS Mincho" panose="02020609040205080304" pitchFamily="49" charset="-128"/>
                <a:cs typeface="Helvetica" panose="020B0604020202020204" pitchFamily="34" charset="0"/>
              </a:rPr>
              <a:t> Academic </a:t>
            </a:r>
            <a:r>
              <a:rPr lang="en-US" sz="800" b="0" i="1" dirty="0" smtClean="0">
                <a:latin typeface="Helvetica" panose="020B0604020202020204" pitchFamily="34" charset="0"/>
                <a:ea typeface="MS Mincho" panose="02020609040205080304" pitchFamily="49" charset="-128"/>
                <a:cs typeface="Helvetica" panose="020B0604020202020204" pitchFamily="34" charset="0"/>
              </a:rPr>
              <a:t>Publisher  </a:t>
            </a:r>
            <a:r>
              <a:rPr lang="de-CH" sz="600" b="0" dirty="0" smtClean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Helvetica" panose="020B0604020202020204" pitchFamily="34" charset="0"/>
              </a:rPr>
              <a:t>https</a:t>
            </a:r>
            <a:r>
              <a:rPr lang="de-CH" sz="6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Helvetica" panose="020B0604020202020204" pitchFamily="34" charset="0"/>
              </a:rPr>
              <a:t>://www.springer.com/de/book/9780792383864</a:t>
            </a:r>
            <a:endParaRPr lang="de-CH" sz="600" b="0" dirty="0">
              <a:solidFill>
                <a:srgbClr val="0000FF"/>
              </a:solidFill>
              <a:effectLst/>
              <a:latin typeface="Helvetica" panose="020B0604020202020204" pitchFamily="34" charset="0"/>
              <a:ea typeface="MS Mincho" panose="02020609040205080304" pitchFamily="49" charset="-128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34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8" grpId="0"/>
      <p:bldP spid="9" grpId="0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8"/>
          <p:cNvSpPr txBox="1">
            <a:spLocks/>
          </p:cNvSpPr>
          <p:nvPr/>
        </p:nvSpPr>
        <p:spPr>
          <a:xfrm>
            <a:off x="762000" y="134938"/>
            <a:ext cx="7772400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400" b="1" kern="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Non-Insulated coils</a:t>
            </a:r>
            <a:endParaRPr lang="en-US" sz="2400" b="0" kern="0" dirty="0" smtClean="0">
              <a:solidFill>
                <a:schemeClr val="tx1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5516" y="860718"/>
            <a:ext cx="817290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b="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1963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200" b="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Geballe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T H 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Insulated </a:t>
            </a: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Superconducting Wire US Patent number: 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3109963</a:t>
            </a:r>
          </a:p>
          <a:p>
            <a:pPr algn="just">
              <a:spcAft>
                <a:spcPts val="600"/>
              </a:spcAft>
            </a:pPr>
            <a:r>
              <a:rPr lang="en-US" sz="1200" b="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… to form </a:t>
            </a:r>
            <a:r>
              <a:rPr lang="en-US" sz="1200" b="0" i="1" dirty="0">
                <a:latin typeface="Helvetica" panose="020B0604020202020204" pitchFamily="34" charset="0"/>
                <a:cs typeface="Helvetica" panose="020B0604020202020204" pitchFamily="34" charset="0"/>
              </a:rPr>
              <a:t>the insulating </a:t>
            </a:r>
            <a:r>
              <a:rPr lang="en-US" sz="1200" b="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coating (Au, Ag or Cu) </a:t>
            </a:r>
            <a:r>
              <a:rPr lang="en-US" sz="1200" b="0" i="1" dirty="0">
                <a:latin typeface="Helvetica" panose="020B0604020202020204" pitchFamily="34" charset="0"/>
                <a:cs typeface="Helvetica" panose="020B0604020202020204" pitchFamily="34" charset="0"/>
              </a:rPr>
              <a:t>on the superconducting wire before the final cold-drawing </a:t>
            </a:r>
            <a:r>
              <a:rPr lang="en-US" sz="1200" b="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step.</a:t>
            </a:r>
          </a:p>
          <a:p>
            <a:pPr algn="just">
              <a:spcAft>
                <a:spcPts val="600"/>
              </a:spcAft>
            </a:pPr>
            <a:r>
              <a:rPr lang="en-US" sz="1200" b="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… insulating </a:t>
            </a:r>
            <a:r>
              <a:rPr lang="en-US" sz="1200" b="0" i="1" dirty="0">
                <a:latin typeface="Helvetica" panose="020B0604020202020204" pitchFamily="34" charset="0"/>
                <a:cs typeface="Helvetica" panose="020B0604020202020204" pitchFamily="34" charset="0"/>
              </a:rPr>
              <a:t>coating is a better conductor than the superconducting materials in their normal state</a:t>
            </a:r>
            <a:endParaRPr lang="en-US" sz="1200" b="0" i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8124" y="2516300"/>
            <a:ext cx="2955916" cy="15738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720415"/>
            <a:ext cx="1676461" cy="124046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80320" y="2934826"/>
            <a:ext cx="53718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Nb</a:t>
            </a:r>
            <a:r>
              <a:rPr lang="en-GB" sz="1200" b="0" i="1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</a:t>
            </a: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Sn ribbon. Initial design was non-insulated pancakes. But the test pancakes generate too much heat during charging (large </a:t>
            </a:r>
            <a:r>
              <a:rPr lang="en-GB" sz="1200" b="0" i="1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LHe</a:t>
            </a: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consumption). Then painted with colloidal graphite /Al</a:t>
            </a:r>
            <a:r>
              <a:rPr lang="en-GB" sz="1200" b="0" i="1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</a:t>
            </a: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</a:t>
            </a:r>
            <a:r>
              <a:rPr lang="en-GB" sz="1200" b="0" i="1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</a:t>
            </a: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197514" y="812353"/>
            <a:ext cx="8723317" cy="974279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4973" y="5919663"/>
            <a:ext cx="8604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b="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1986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200" b="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Gömöry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F, et al 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Small </a:t>
            </a: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superconducting solenoid wound from non-insulated </a:t>
            </a:r>
            <a:r>
              <a:rPr lang="en-US" sz="1200" b="0" dirty="0" err="1">
                <a:latin typeface="Helvetica" panose="020B0604020202020204" pitchFamily="34" charset="0"/>
                <a:cs typeface="Helvetica" panose="020B0604020202020204" pitchFamily="34" charset="0"/>
              </a:rPr>
              <a:t>unstabilized</a:t>
            </a: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200" b="0" dirty="0" err="1">
                <a:latin typeface="Helvetica" panose="020B0604020202020204" pitchFamily="34" charset="0"/>
                <a:cs typeface="Helvetica" panose="020B0604020202020204" pitchFamily="34" charset="0"/>
              </a:rPr>
              <a:t>multifilamentary</a:t>
            </a: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 Nb3Sn conductor </a:t>
            </a:r>
            <a:r>
              <a:rPr lang="en-US" sz="1200" b="0" i="1" dirty="0">
                <a:latin typeface="Helvetica" panose="020B0604020202020204" pitchFamily="34" charset="0"/>
                <a:cs typeface="Helvetica" panose="020B0604020202020204" pitchFamily="34" charset="0"/>
              </a:rPr>
              <a:t>Proc. IIR </a:t>
            </a:r>
            <a:r>
              <a:rPr lang="en-US" sz="1200" b="0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Conf</a:t>
            </a:r>
            <a:r>
              <a:rPr lang="en-US" sz="1200" b="0" i="1" dirty="0">
                <a:latin typeface="Helvetica" panose="020B0604020202020204" pitchFamily="34" charset="0"/>
                <a:cs typeface="Helvetica" panose="020B0604020202020204" pitchFamily="34" charset="0"/>
              </a:rPr>
              <a:t>, Recent achievements in </a:t>
            </a:r>
            <a:r>
              <a:rPr lang="en-US" sz="1200" b="0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cryoengineering</a:t>
            </a:r>
            <a:r>
              <a:rPr lang="en-US" sz="1200" b="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US" sz="1200" b="0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Cryoprague</a:t>
            </a:r>
            <a:r>
              <a:rPr lang="en-US" sz="1200" b="0" i="1" dirty="0">
                <a:latin typeface="Helvetica" panose="020B0604020202020204" pitchFamily="34" charset="0"/>
                <a:cs typeface="Helvetica" panose="020B0604020202020204" pitchFamily="34" charset="0"/>
              </a:rPr>
              <a:t> 86 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197–202</a:t>
            </a:r>
            <a:endParaRPr lang="en-US" sz="12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0320" y="2462042"/>
            <a:ext cx="5278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b="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1966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The IMP Superconducting Coil System </a:t>
            </a:r>
            <a:r>
              <a:rPr lang="en-US" sz="800" b="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</a:t>
            </a:r>
            <a:r>
              <a:rPr lang="en-US" sz="800" b="0" dirty="0" smtClean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doi.org/10.1109/TNS.1971.4326352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197514" y="2420888"/>
            <a:ext cx="8690367" cy="2767476"/>
          </a:xfrm>
          <a:prstGeom prst="roundRect">
            <a:avLst>
              <a:gd name="adj" fmla="val 313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197514" y="5921950"/>
            <a:ext cx="8705315" cy="459377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5557" y="4116811"/>
            <a:ext cx="304821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300"/>
              </a:spcAft>
            </a:pPr>
            <a:r>
              <a:rPr lang="en-GB" sz="12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Also insulated solenoids wound with Nb</a:t>
            </a:r>
            <a:r>
              <a:rPr lang="en-GB" sz="1200" b="0" i="1" baseline="-250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</a:t>
            </a:r>
            <a:r>
              <a:rPr lang="en-GB" sz="12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Sn </a:t>
            </a: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ribbons </a:t>
            </a:r>
            <a:r>
              <a:rPr lang="en-GB" sz="12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had large </a:t>
            </a:r>
            <a:r>
              <a:rPr lang="en-GB" sz="1200" b="0" i="1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LHe</a:t>
            </a: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GB" sz="12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evaporation rates (</a:t>
            </a: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hysteretic </a:t>
            </a:r>
            <a:r>
              <a:rPr lang="en-GB" sz="12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losses)</a:t>
            </a:r>
          </a:p>
        </p:txBody>
      </p:sp>
    </p:spTree>
    <p:extLst>
      <p:ext uri="{BB962C8B-B14F-4D97-AF65-F5344CB8AC3E}">
        <p14:creationId xmlns:p14="http://schemas.microsoft.com/office/powerpoint/2010/main" val="4253780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19" grpId="0"/>
      <p:bldP spid="20" grpId="0" animBg="1"/>
      <p:bldP spid="21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5711383" y="3023385"/>
            <a:ext cx="2074004" cy="1440829"/>
            <a:chOff x="3070800" y="2705100"/>
            <a:chExt cx="2991862" cy="2589757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81337" y="2705100"/>
              <a:ext cx="2981325" cy="1447800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70800" y="4037557"/>
              <a:ext cx="2981325" cy="1257300"/>
            </a:xfrm>
            <a:prstGeom prst="rect">
              <a:avLst/>
            </a:prstGeom>
          </p:spPr>
        </p:pic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 rot="5400000">
            <a:off x="396375" y="2266560"/>
            <a:ext cx="1203562" cy="936104"/>
            <a:chOff x="507408" y="1268760"/>
            <a:chExt cx="1620000" cy="1260000"/>
          </a:xfrm>
        </p:grpSpPr>
        <p:sp>
          <p:nvSpPr>
            <p:cNvPr id="11" name="Rectangle 10"/>
            <p:cNvSpPr/>
            <p:nvPr/>
          </p:nvSpPr>
          <p:spPr bwMode="auto">
            <a:xfrm>
              <a:off x="545767" y="1268760"/>
              <a:ext cx="1543283" cy="1260000"/>
            </a:xfrm>
            <a:prstGeom prst="rect">
              <a:avLst/>
            </a:prstGeom>
            <a:pattFill prst="sphere">
              <a:fgClr>
                <a:srgbClr val="0070C0"/>
              </a:fgClr>
              <a:bgClr>
                <a:schemeClr val="bg1"/>
              </a:bgClr>
            </a:patt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545767" y="1336731"/>
              <a:ext cx="1543283" cy="112405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507408" y="1344545"/>
              <a:ext cx="1620000" cy="110843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" name="Title 8"/>
          <p:cNvSpPr txBox="1">
            <a:spLocks/>
          </p:cNvSpPr>
          <p:nvPr/>
        </p:nvSpPr>
        <p:spPr>
          <a:xfrm>
            <a:off x="762000" y="134938"/>
            <a:ext cx="7772400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400" b="1" kern="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Non-Insulated coils</a:t>
            </a:r>
            <a:endParaRPr lang="en-US" sz="2400" b="0" kern="0" dirty="0" smtClean="0">
              <a:solidFill>
                <a:schemeClr val="tx1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5516" y="944724"/>
            <a:ext cx="86049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b="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1999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Barkov et </a:t>
            </a: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al 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Superconducting </a:t>
            </a: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magnet system of the CMD-2 </a:t>
            </a:r>
            <a:r>
              <a:rPr lang="en-US" sz="1200" b="0" i="1" dirty="0">
                <a:latin typeface="Helvetica" panose="020B0604020202020204" pitchFamily="34" charset="0"/>
                <a:cs typeface="Helvetica" panose="020B0604020202020204" pitchFamily="34" charset="0"/>
              </a:rPr>
              <a:t>detector  IEEE Trans. Appl. </a:t>
            </a:r>
            <a:r>
              <a:rPr lang="en-US" sz="1200" b="0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Supercond</a:t>
            </a:r>
            <a:r>
              <a:rPr lang="en-US" sz="1200" b="0" i="1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9</a:t>
            </a: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 4644-47 </a:t>
            </a:r>
            <a:r>
              <a:rPr lang="en-US" sz="800" b="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https://doi.org/10.1109/77.819332    https://doi.org/10.1134/S0020441206060066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13" name="Rectangle 12"/>
          <p:cNvSpPr/>
          <p:nvPr/>
        </p:nvSpPr>
        <p:spPr>
          <a:xfrm>
            <a:off x="598711" y="2062070"/>
            <a:ext cx="853619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</a:t>
            </a:r>
            <a:r>
              <a:rPr lang="en-GB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0.7 m</a:t>
            </a:r>
            <a:endParaRPr lang="en-GB" sz="12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 rot="5400000">
            <a:off x="1348922" y="2475558"/>
            <a:ext cx="648072" cy="293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0.9 m</a:t>
            </a:r>
            <a:endParaRPr lang="en-GB" sz="12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215516" y="875478"/>
            <a:ext cx="8604956" cy="5505850"/>
          </a:xfrm>
          <a:prstGeom prst="roundRect">
            <a:avLst>
              <a:gd name="adj" fmla="val 4293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447763" y="1371452"/>
            <a:ext cx="6192689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Coils for detector should be transparent to particles (Al stabiliser). 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“Solenoid </a:t>
            </a:r>
            <a:r>
              <a:rPr lang="en-US" sz="12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can be protected by </a:t>
            </a:r>
            <a:r>
              <a:rPr lang="en-US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various methods </a:t>
            </a:r>
            <a:r>
              <a:rPr lang="en-US" sz="12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without </a:t>
            </a:r>
            <a:r>
              <a:rPr lang="en-US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Al </a:t>
            </a:r>
            <a:r>
              <a:rPr lang="en-US" sz="12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stabilized superconductor</a:t>
            </a: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s”. 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(dump) resistance </a:t>
            </a:r>
            <a:r>
              <a:rPr lang="en-US" sz="12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is distributed uniformly along the whole winding </a:t>
            </a:r>
            <a:r>
              <a:rPr lang="en-US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allowing </a:t>
            </a:r>
            <a:r>
              <a:rPr lang="en-US" sz="12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stored energy </a:t>
            </a:r>
            <a:r>
              <a:rPr lang="en-US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is </a:t>
            </a:r>
            <a:r>
              <a:rPr lang="en-US" sz="12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dissipate uniformly over </a:t>
            </a:r>
            <a:r>
              <a:rPr lang="en-US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coil.</a:t>
            </a:r>
            <a:endParaRPr lang="en-GB" sz="1200" b="0" i="1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40245" y="5161721"/>
            <a:ext cx="359970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Turn/turn resistance is determined by the 0.3 mm steel wall and is equal to 1.4 10</a:t>
            </a:r>
            <a:r>
              <a:rPr lang="en-GB" sz="1200" b="0" i="1" baseline="30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-8</a:t>
            </a: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Ω at 4.2 K.</a:t>
            </a:r>
            <a:endParaRPr lang="en-GB" sz="1200" b="0" i="1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148065" y="4394487"/>
            <a:ext cx="34203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 power supply (40 A) connected to a </a:t>
            </a:r>
            <a:r>
              <a:rPr lang="en-GB" sz="1200" b="0" i="1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fluxpump</a:t>
            </a: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(cryotrons + </a:t>
            </a:r>
            <a:r>
              <a:rPr lang="en-GB" sz="1200" b="0" i="1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sc</a:t>
            </a: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transformer) providing 1500 A to the </a:t>
            </a:r>
            <a:r>
              <a:rPr lang="en-GB" sz="12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solenoid. </a:t>
            </a:r>
            <a:r>
              <a:rPr lang="en-GB" sz="800" b="0" i="1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https://doi.org/10.1109/77.791914</a:t>
            </a:r>
            <a:endParaRPr lang="en-GB" sz="800" b="0" i="1" dirty="0" smtClean="0">
              <a:solidFill>
                <a:srgbClr val="0000FF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en-GB" sz="1200" b="0" i="1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Charging </a:t>
            </a: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time 20 h.</a:t>
            </a:r>
            <a:endParaRPr lang="en-GB" sz="1200" b="0" i="1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cxnSp>
        <p:nvCxnSpPr>
          <p:cNvPr id="29" name="Straight Connector 28"/>
          <p:cNvCxnSpPr/>
          <p:nvPr/>
        </p:nvCxnSpPr>
        <p:spPr bwMode="auto">
          <a:xfrm flipH="1" flipV="1">
            <a:off x="1433532" y="2986155"/>
            <a:ext cx="420557" cy="3332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/>
          <p:nvPr/>
        </p:nvCxnSpPr>
        <p:spPr bwMode="auto">
          <a:xfrm flipH="1" flipV="1">
            <a:off x="1431927" y="3114347"/>
            <a:ext cx="472241" cy="8951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3113" y="2986155"/>
            <a:ext cx="1276075" cy="166721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1971396" y="2779881"/>
            <a:ext cx="608903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400" b="0" dirty="0" smtClean="0">
                <a:solidFill>
                  <a:srgbClr val="000000"/>
                </a:solidFill>
                <a:latin typeface="+mn-lt"/>
                <a:ea typeface="MS Mincho" panose="02020609040205080304" pitchFamily="49" charset="-128"/>
                <a:cs typeface="Times New Roman" panose="02020603050405020304" pitchFamily="18" charset="0"/>
              </a:rPr>
              <a:t>Former</a:t>
            </a:r>
            <a:endParaRPr lang="en-GB" sz="1400" b="0" dirty="0">
              <a:solidFill>
                <a:srgbClr val="000000"/>
              </a:solidFill>
              <a:latin typeface="+mn-lt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44759" y="4287831"/>
            <a:ext cx="281940" cy="105156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2786965" y="2916227"/>
            <a:ext cx="988365" cy="103412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endParaRPr lang="en-GB" sz="1400" b="0" dirty="0" smtClean="0">
              <a:solidFill>
                <a:srgbClr val="000000"/>
              </a:solidFill>
              <a:latin typeface="+mn-lt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400" b="0" dirty="0" smtClean="0">
                <a:solidFill>
                  <a:srgbClr val="000000"/>
                </a:solidFill>
                <a:latin typeface="+mn-lt"/>
                <a:ea typeface="MS Mincho" panose="02020609040205080304" pitchFamily="49" charset="-128"/>
                <a:cs typeface="Times New Roman" panose="02020603050405020304" pitchFamily="18" charset="0"/>
              </a:rPr>
              <a:t>Solder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400" b="0" dirty="0" smtClean="0">
                <a:solidFill>
                  <a:srgbClr val="000000"/>
                </a:solidFill>
                <a:latin typeface="+mn-lt"/>
                <a:ea typeface="MS Mincho" panose="02020609040205080304" pitchFamily="49" charset="-128"/>
                <a:cs typeface="Times New Roman" panose="02020603050405020304" pitchFamily="18" charset="0"/>
              </a:rPr>
              <a:t>Pb40Sn60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en-GB" sz="1400" b="0" dirty="0">
              <a:solidFill>
                <a:srgbClr val="000000"/>
              </a:solidFill>
              <a:latin typeface="+mn-lt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779661" y="3900274"/>
            <a:ext cx="988365" cy="75309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endParaRPr lang="en-GB" sz="1400" b="0" dirty="0" smtClean="0">
              <a:solidFill>
                <a:srgbClr val="000000"/>
              </a:solidFill>
              <a:latin typeface="+mn-lt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400" b="0" dirty="0" smtClean="0">
                <a:solidFill>
                  <a:srgbClr val="000000"/>
                </a:solidFill>
                <a:latin typeface="+mn-lt"/>
                <a:ea typeface="MS Mincho" panose="02020609040205080304" pitchFamily="49" charset="-128"/>
                <a:cs typeface="Times New Roman" panose="02020603050405020304" pitchFamily="18" charset="0"/>
              </a:rPr>
              <a:t>NbTi/Cu</a:t>
            </a:r>
            <a:endParaRPr lang="en-GB" sz="1400" b="0" dirty="0" smtClean="0">
              <a:solidFill>
                <a:srgbClr val="000000"/>
              </a:solidFill>
              <a:latin typeface="+mn-lt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en-GB" sz="1400" b="0" dirty="0">
              <a:solidFill>
                <a:srgbClr val="000000"/>
              </a:solidFill>
              <a:latin typeface="+mn-lt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65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8"/>
          <p:cNvSpPr txBox="1">
            <a:spLocks/>
          </p:cNvSpPr>
          <p:nvPr/>
        </p:nvSpPr>
        <p:spPr>
          <a:xfrm>
            <a:off x="762000" y="134938"/>
            <a:ext cx="7772400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400" b="1" kern="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Non-Insulated coils</a:t>
            </a:r>
            <a:endParaRPr lang="en-US" sz="2400" b="0" kern="0" dirty="0" smtClean="0">
              <a:solidFill>
                <a:schemeClr val="tx1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18" name="TextBox 17"/>
          <p:cNvSpPr txBox="1"/>
          <p:nvPr/>
        </p:nvSpPr>
        <p:spPr>
          <a:xfrm>
            <a:off x="206515" y="942460"/>
            <a:ext cx="8604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b="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2010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Hahn </a:t>
            </a: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S et al 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HTS </a:t>
            </a: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Pancake Coils Without Turn-to-Turn Insulation </a:t>
            </a:r>
            <a:r>
              <a:rPr lang="en-US" sz="1200" b="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IEEE Trans. Appl. </a:t>
            </a:r>
            <a:r>
              <a:rPr lang="en-US" sz="1200" b="0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Supercond</a:t>
            </a:r>
            <a:r>
              <a:rPr lang="en-US" sz="1200" b="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21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1592-95   </a:t>
            </a:r>
            <a:r>
              <a:rPr lang="en-US" sz="800" b="0" dirty="0" smtClean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</a:t>
            </a:r>
            <a:r>
              <a:rPr lang="en-US" sz="800" b="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://doi.org/10.1109/TASC.2010.2093492 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227218" y="908720"/>
            <a:ext cx="8701266" cy="4932548"/>
          </a:xfrm>
          <a:prstGeom prst="roundRect">
            <a:avLst>
              <a:gd name="adj" fmla="val 383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41194" y="6048581"/>
            <a:ext cx="5379277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Non-insulated coils were re-invented five times. </a:t>
            </a:r>
          </a:p>
          <a:p>
            <a:pPr algn="just"/>
            <a:r>
              <a:rPr lang="en-U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Better spend more time on bibliographic searches…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2880" y="1565211"/>
            <a:ext cx="3225882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2019 </a:t>
            </a:r>
            <a:r>
              <a:rPr lang="en-US" sz="1200" b="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Suetomi</a:t>
            </a: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 Y et al. A novel winding method for a no-insulation layer-wound REBCO coil to provide a short magnetic field delay and self-protect 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characteristics </a:t>
            </a:r>
            <a:r>
              <a:rPr lang="fr-FR" sz="1200" b="0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Supercond</a:t>
            </a:r>
            <a:r>
              <a:rPr lang="fr-FR" sz="1200" b="0" i="1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fr-FR" sz="1200" b="0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Sci</a:t>
            </a:r>
            <a:r>
              <a:rPr lang="fr-FR" sz="1200" b="0" i="1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fr-FR" sz="1200" b="0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Technol</a:t>
            </a:r>
            <a:r>
              <a:rPr lang="fr-FR" sz="1200" b="0" i="1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fr-FR" sz="1200" dirty="0">
                <a:latin typeface="Helvetica" panose="020B0604020202020204" pitchFamily="34" charset="0"/>
                <a:cs typeface="Helvetica" panose="020B0604020202020204" pitchFamily="34" charset="0"/>
              </a:rPr>
              <a:t>32</a:t>
            </a:r>
            <a:r>
              <a:rPr lang="fr-FR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 045003</a:t>
            </a:r>
            <a:endParaRPr lang="en-US" sz="1200" b="0" i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800" b="0" dirty="0" smtClean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</a:t>
            </a:r>
            <a:r>
              <a:rPr lang="en-US" sz="800" b="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://doi.org/10.1088/1361-6668/ab016e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1194" y="1781686"/>
            <a:ext cx="5311266" cy="164731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323528" y="5209825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Experiments on NI coils have demonstrated that even if tapes are not soldered together, current can easily redistribute during quench (overcurrent).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395533" y="3692061"/>
            <a:ext cx="21845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Low layer-to-layer resistance</a:t>
            </a:r>
            <a:endParaRPr lang="de-CH" sz="1200" b="0" i="1" dirty="0"/>
          </a:p>
        </p:txBody>
      </p:sp>
      <p:cxnSp>
        <p:nvCxnSpPr>
          <p:cNvPr id="44" name="Straight Connector 43"/>
          <p:cNvCxnSpPr/>
          <p:nvPr/>
        </p:nvCxnSpPr>
        <p:spPr bwMode="auto">
          <a:xfrm flipH="1" flipV="1">
            <a:off x="3106627" y="3760471"/>
            <a:ext cx="339442" cy="595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Rectangle 44"/>
          <p:cNvSpPr/>
          <p:nvPr/>
        </p:nvSpPr>
        <p:spPr>
          <a:xfrm>
            <a:off x="3352092" y="3454239"/>
            <a:ext cx="20441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High turn-to-turn resistance</a:t>
            </a:r>
            <a:endParaRPr lang="de-CH" sz="1200" b="0" i="1" dirty="0"/>
          </a:p>
        </p:txBody>
      </p:sp>
      <p:cxnSp>
        <p:nvCxnSpPr>
          <p:cNvPr id="46" name="Straight Connector 45"/>
          <p:cNvCxnSpPr/>
          <p:nvPr/>
        </p:nvCxnSpPr>
        <p:spPr bwMode="auto">
          <a:xfrm flipH="1">
            <a:off x="3139477" y="3603840"/>
            <a:ext cx="243822" cy="2861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Rectangle 25"/>
          <p:cNvSpPr/>
          <p:nvPr/>
        </p:nvSpPr>
        <p:spPr bwMode="auto">
          <a:xfrm>
            <a:off x="3370266" y="1768395"/>
            <a:ext cx="301634" cy="2142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5170466" y="1803225"/>
            <a:ext cx="301634" cy="2142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7042674" y="1779311"/>
            <a:ext cx="301634" cy="2142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3406270" y="3297728"/>
            <a:ext cx="301634" cy="2142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5170466" y="3255784"/>
            <a:ext cx="301634" cy="2142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7042674" y="3257576"/>
            <a:ext cx="301634" cy="2142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57873" y="1565211"/>
            <a:ext cx="1474167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Double pancake NI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91211" y="1565211"/>
            <a:ext cx="1313037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Layer-wound NI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56276" y="1565211"/>
            <a:ext cx="1866141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intra-Layer no-insulation (LNI)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5779" y="3201526"/>
            <a:ext cx="510543" cy="700676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6945329" y="3605523"/>
            <a:ext cx="18661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Turn-to-turn copper shunt: self-protection and short tau.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178556" y="4088968"/>
            <a:ext cx="4233527" cy="9787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Transverse resistance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3–12∙10</a:t>
            </a:r>
            <a:r>
              <a:rPr lang="en-GB" sz="1200" i="1" baseline="30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-8</a:t>
            </a: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Ω/cm</a:t>
            </a:r>
            <a:r>
              <a:rPr lang="en-GB" sz="1200" i="1" baseline="30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</a:t>
            </a:r>
            <a:r>
              <a:rPr lang="en-GB" sz="1200" b="0" i="1" baseline="30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      REBCO </a:t>
            </a:r>
            <a:r>
              <a:rPr lang="en-GB" sz="12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tapes soldered face to face</a:t>
            </a:r>
            <a:endParaRPr lang="en-GB" sz="1200" i="1" baseline="3000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6∙10</a:t>
            </a:r>
            <a:r>
              <a:rPr lang="en-GB" sz="1200" i="1" baseline="30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-7</a:t>
            </a: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Ω/cm</a:t>
            </a:r>
            <a:r>
              <a:rPr lang="en-GB" sz="1200" i="1" baseline="30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1–10∙10</a:t>
            </a:r>
            <a:r>
              <a:rPr lang="en-GB" sz="1200" i="1" baseline="30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-5</a:t>
            </a: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Ω/cm</a:t>
            </a:r>
            <a:r>
              <a:rPr lang="en-GB" sz="1200" i="1" baseline="30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</a:t>
            </a: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     In </a:t>
            </a:r>
            <a:r>
              <a:rPr lang="en-GB" sz="12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various non-insulated REBCO </a:t>
            </a: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coils</a:t>
            </a:r>
            <a:endParaRPr lang="en-GB" sz="1200" b="0" i="1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cxnSp>
        <p:nvCxnSpPr>
          <p:cNvPr id="55" name="Straight Connector 54"/>
          <p:cNvCxnSpPr/>
          <p:nvPr/>
        </p:nvCxnSpPr>
        <p:spPr bwMode="auto">
          <a:xfrm flipV="1">
            <a:off x="7488324" y="3238184"/>
            <a:ext cx="381756" cy="37996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Arc 1"/>
          <p:cNvSpPr/>
          <p:nvPr/>
        </p:nvSpPr>
        <p:spPr bwMode="auto">
          <a:xfrm>
            <a:off x="5251148" y="4484338"/>
            <a:ext cx="416206" cy="414561"/>
          </a:xfrm>
          <a:prstGeom prst="arc">
            <a:avLst>
              <a:gd name="adj1" fmla="val 16200000"/>
              <a:gd name="adj2" fmla="val 5348711"/>
            </a:avLst>
          </a:prstGeom>
          <a:noFill/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lg" len="med"/>
            <a:tailEnd type="triangle" w="lg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667354" y="4553118"/>
            <a:ext cx="6328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X 100</a:t>
            </a:r>
            <a:endParaRPr lang="de-CH" sz="1200" i="1" dirty="0"/>
          </a:p>
        </p:txBody>
      </p:sp>
      <p:sp>
        <p:nvSpPr>
          <p:cNvPr id="4" name="Freeform 3"/>
          <p:cNvSpPr/>
          <p:nvPr/>
        </p:nvSpPr>
        <p:spPr bwMode="auto">
          <a:xfrm>
            <a:off x="827584" y="3741801"/>
            <a:ext cx="1795272" cy="947339"/>
          </a:xfrm>
          <a:custGeom>
            <a:avLst/>
            <a:gdLst>
              <a:gd name="connsiteX0" fmla="*/ 1975478 w 1975478"/>
              <a:gd name="connsiteY0" fmla="*/ 20302 h 1013079"/>
              <a:gd name="connsiteX1" fmla="*/ 634358 w 1975478"/>
              <a:gd name="connsiteY1" fmla="*/ 55136 h 1013079"/>
              <a:gd name="connsiteX2" fmla="*/ 50883 w 1975478"/>
              <a:gd name="connsiteY2" fmla="*/ 490565 h 1013079"/>
              <a:gd name="connsiteX3" fmla="*/ 59592 w 1975478"/>
              <a:gd name="connsiteY3" fmla="*/ 917285 h 1013079"/>
              <a:gd name="connsiteX4" fmla="*/ 312141 w 1975478"/>
              <a:gd name="connsiteY4" fmla="*/ 1013079 h 1013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5478" h="1013079">
                <a:moveTo>
                  <a:pt x="1975478" y="20302"/>
                </a:moveTo>
                <a:cubicBezTo>
                  <a:pt x="1465301" y="-1470"/>
                  <a:pt x="955124" y="-23241"/>
                  <a:pt x="634358" y="55136"/>
                </a:cubicBezTo>
                <a:cubicBezTo>
                  <a:pt x="313592" y="133513"/>
                  <a:pt x="146677" y="346874"/>
                  <a:pt x="50883" y="490565"/>
                </a:cubicBezTo>
                <a:cubicBezTo>
                  <a:pt x="-44911" y="634257"/>
                  <a:pt x="16049" y="830199"/>
                  <a:pt x="59592" y="917285"/>
                </a:cubicBezTo>
                <a:cubicBezTo>
                  <a:pt x="103135" y="1004371"/>
                  <a:pt x="207638" y="1008725"/>
                  <a:pt x="312141" y="1013079"/>
                </a:cubicBezTo>
              </a:path>
            </a:pathLst>
          </a:cu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12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8"/>
          <p:cNvSpPr txBox="1">
            <a:spLocks/>
          </p:cNvSpPr>
          <p:nvPr/>
        </p:nvSpPr>
        <p:spPr>
          <a:xfrm>
            <a:off x="2123728" y="134938"/>
            <a:ext cx="5616624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400" b="1" kern="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Conclusions</a:t>
            </a:r>
            <a:endParaRPr lang="en-US" sz="2400" b="0" kern="0" dirty="0" smtClean="0">
              <a:solidFill>
                <a:schemeClr val="tx1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5556" y="944724"/>
            <a:ext cx="7776864" cy="4869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20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HTS excellent stability and small cross sections open the opportunity to low or non-transposed cables. Advantages should be weighted against disadvantages (higher losses).</a:t>
            </a:r>
          </a:p>
          <a:p>
            <a:pPr marL="285750" indent="-285750">
              <a:lnSpc>
                <a:spcPct val="120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Rutherford cables are well suited for round NbTi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 But </a:t>
            </a:r>
            <a:r>
              <a:rPr lang="en-GB" sz="16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Roebel 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cables (made with rectangular wires) 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may be better suited for 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Nb</a:t>
            </a:r>
            <a:r>
              <a:rPr lang="en-GB" sz="1600" b="0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Sn or Bi-2212 strands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endParaRPr lang="en-GB" sz="1600" b="0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 general 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 twisted </a:t>
            </a:r>
            <a:r>
              <a:rPr lang="en-GB" sz="1600" b="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multifilamentary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structure is not necessary for 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HTS magnet strands. Other 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features (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J</a:t>
            </a:r>
            <a:r>
              <a:rPr lang="en-GB" sz="1600" b="0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strength, cost, …) could play a more important role.</a:t>
            </a:r>
          </a:p>
          <a:p>
            <a:pPr marL="285750" indent="-285750" algn="just">
              <a:lnSpc>
                <a:spcPct val="120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Too late to revive Bi2212 coated tapes? Conjugate the advantages of Bi2212 (no textured buffer) and REBCO (no Ag matrix, high </a:t>
            </a:r>
            <a:r>
              <a:rPr lang="en-GB" sz="1600" b="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J</a:t>
            </a:r>
            <a:r>
              <a:rPr lang="en-GB" sz="1600" b="0" baseline="-2500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).</a:t>
            </a:r>
          </a:p>
          <a:p>
            <a:pPr marL="285750" indent="-285750" algn="just">
              <a:lnSpc>
                <a:spcPct val="120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Non-insulated coils can have various configurations (partial insulation). In general they are very robust against over-current (quench), even if the tapes are not soldered together.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426660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3842" y="5998714"/>
            <a:ext cx="562634" cy="562634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303996" y="859398"/>
            <a:ext cx="2604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1950-60    LTS strands</a:t>
            </a:r>
          </a:p>
        </p:txBody>
      </p:sp>
      <p:pic>
        <p:nvPicPr>
          <p:cNvPr id="2052" name="Picture 4" descr="https://lhc-machine-outreach.web.cern.ch/lhc-machine-outreach/images/cable/cable.gif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41" b="9703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87" y="3649772"/>
            <a:ext cx="1844347" cy="65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Title 8"/>
          <p:cNvSpPr txBox="1">
            <a:spLocks/>
          </p:cNvSpPr>
          <p:nvPr/>
        </p:nvSpPr>
        <p:spPr>
          <a:xfrm>
            <a:off x="1787198" y="55807"/>
            <a:ext cx="5616624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200" b="1" kern="0" dirty="0" smtClean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From strand to cables</a:t>
            </a:r>
            <a:endParaRPr lang="en-US" sz="2200" b="0" kern="0" dirty="0" smtClean="0">
              <a:solidFill>
                <a:schemeClr val="tx1"/>
              </a:solidFill>
              <a:latin typeface="Helvetica" panose="020B0604020202020204" pitchFamily="34" charset="0"/>
              <a:ea typeface="ＭＳ Ｐゴシック" charset="-128"/>
              <a:cs typeface="Helvetica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164" y="1617115"/>
            <a:ext cx="2317951" cy="14492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22571" y1="94107" x2="4571" y2="55893"/>
                        <a14:foregroundMark x1="5714" y1="40179" x2="23714" y2="1786"/>
                        <a14:foregroundMark x1="74000" y1="6607" x2="93143" y2="34643"/>
                        <a14:foregroundMark x1="86000" y1="84643" x2="66857" y2="99643"/>
                        <a14:foregroundMark x1="34143" y1="3214" x2="42857" y2="5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4080" y="2331691"/>
            <a:ext cx="994573" cy="7956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7538" y="4389588"/>
            <a:ext cx="1524798" cy="87428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7605" y="3390720"/>
            <a:ext cx="2296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1970-90 LTS cables</a:t>
            </a:r>
          </a:p>
        </p:txBody>
      </p:sp>
      <p:sp>
        <p:nvSpPr>
          <p:cNvPr id="8" name="Freeform 7"/>
          <p:cNvSpPr/>
          <p:nvPr/>
        </p:nvSpPr>
        <p:spPr bwMode="auto">
          <a:xfrm rot="876401">
            <a:off x="3142478" y="1411969"/>
            <a:ext cx="353897" cy="631677"/>
          </a:xfrm>
          <a:custGeom>
            <a:avLst/>
            <a:gdLst>
              <a:gd name="connsiteX0" fmla="*/ 0 w 718584"/>
              <a:gd name="connsiteY0" fmla="*/ 0 h 1283368"/>
              <a:gd name="connsiteX1" fmla="*/ 521368 w 718584"/>
              <a:gd name="connsiteY1" fmla="*/ 304800 h 1283368"/>
              <a:gd name="connsiteX2" fmla="*/ 713873 w 718584"/>
              <a:gd name="connsiteY2" fmla="*/ 938463 h 1283368"/>
              <a:gd name="connsiteX3" fmla="*/ 352926 w 718584"/>
              <a:gd name="connsiteY3" fmla="*/ 1283368 h 1283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584" h="1283368">
                <a:moveTo>
                  <a:pt x="0" y="0"/>
                </a:moveTo>
                <a:cubicBezTo>
                  <a:pt x="201194" y="74195"/>
                  <a:pt x="402389" y="148390"/>
                  <a:pt x="521368" y="304800"/>
                </a:cubicBezTo>
                <a:cubicBezTo>
                  <a:pt x="640347" y="461210"/>
                  <a:pt x="741947" y="775368"/>
                  <a:pt x="713873" y="938463"/>
                </a:cubicBezTo>
                <a:cubicBezTo>
                  <a:pt x="685799" y="1101558"/>
                  <a:pt x="519362" y="1192463"/>
                  <a:pt x="352926" y="1283368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Freeform 18"/>
          <p:cNvSpPr/>
          <p:nvPr/>
        </p:nvSpPr>
        <p:spPr bwMode="auto">
          <a:xfrm rot="665035" flipH="1">
            <a:off x="1726168" y="1410298"/>
            <a:ext cx="457205" cy="2035719"/>
          </a:xfrm>
          <a:custGeom>
            <a:avLst/>
            <a:gdLst>
              <a:gd name="connsiteX0" fmla="*/ 0 w 718584"/>
              <a:gd name="connsiteY0" fmla="*/ 0 h 1283368"/>
              <a:gd name="connsiteX1" fmla="*/ 521368 w 718584"/>
              <a:gd name="connsiteY1" fmla="*/ 304800 h 1283368"/>
              <a:gd name="connsiteX2" fmla="*/ 713873 w 718584"/>
              <a:gd name="connsiteY2" fmla="*/ 938463 h 1283368"/>
              <a:gd name="connsiteX3" fmla="*/ 352926 w 718584"/>
              <a:gd name="connsiteY3" fmla="*/ 1283368 h 1283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584" h="1283368">
                <a:moveTo>
                  <a:pt x="0" y="0"/>
                </a:moveTo>
                <a:cubicBezTo>
                  <a:pt x="201194" y="74195"/>
                  <a:pt x="402389" y="148390"/>
                  <a:pt x="521368" y="304800"/>
                </a:cubicBezTo>
                <a:cubicBezTo>
                  <a:pt x="640347" y="461210"/>
                  <a:pt x="741947" y="775368"/>
                  <a:pt x="713873" y="938463"/>
                </a:cubicBezTo>
                <a:cubicBezTo>
                  <a:pt x="685799" y="1101558"/>
                  <a:pt x="519362" y="1192463"/>
                  <a:pt x="352926" y="1283368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33040" y="694119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1990-2010    HTS strands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968044" y="2115164"/>
            <a:ext cx="371384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500" b="0" dirty="0">
                <a:latin typeface="Helvetica" panose="020B0604020202020204" pitchFamily="34" charset="0"/>
                <a:cs typeface="Helvetica" panose="020B0604020202020204" pitchFamily="34" charset="0"/>
              </a:rPr>
              <a:t>microstructure </a:t>
            </a:r>
            <a:r>
              <a:rPr lang="en-GB" sz="15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driven </a:t>
            </a:r>
            <a:r>
              <a:rPr lang="en-GB" sz="1500" b="0" dirty="0">
                <a:latin typeface="Helvetica" panose="020B0604020202020204" pitchFamily="34" charset="0"/>
                <a:cs typeface="Helvetica" panose="020B0604020202020204" pitchFamily="34" charset="0"/>
              </a:rPr>
              <a:t>by </a:t>
            </a:r>
            <a:r>
              <a:rPr lang="en-GB" sz="1500" u="sng" dirty="0">
                <a:latin typeface="Helvetica" panose="020B0604020202020204" pitchFamily="34" charset="0"/>
                <a:cs typeface="Helvetica" panose="020B0604020202020204" pitchFamily="34" charset="0"/>
              </a:rPr>
              <a:t>critical current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375" b="89063" l="0" r="10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33040" y="1785904"/>
            <a:ext cx="3541248" cy="2582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  <a14:imgEffect>
                      <a14:sharpenSoften amount="25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98889" y="739331"/>
            <a:ext cx="952622" cy="94674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8696" b="9347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4528" y="1519927"/>
            <a:ext cx="3199257" cy="15773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5400000">
            <a:off x="2256574" y="5393957"/>
            <a:ext cx="544650" cy="34494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669369" y="3338174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1990-2019    HTS cables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22587" y="1180999"/>
            <a:ext cx="307167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5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microstructure driven by </a:t>
            </a:r>
            <a:r>
              <a:rPr lang="en-GB" sz="15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stability</a:t>
            </a:r>
            <a:endParaRPr lang="en-GB" sz="1500" u="sng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959932" y="6043354"/>
            <a:ext cx="46870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5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Imitating/copying from LTS. </a:t>
            </a:r>
          </a:p>
          <a:p>
            <a:pPr algn="just"/>
            <a:r>
              <a:rPr lang="en-GB" sz="1500" b="0" dirty="0">
                <a:latin typeface="Helvetica" panose="020B0604020202020204" pitchFamily="34" charset="0"/>
                <a:cs typeface="Helvetica" panose="020B0604020202020204" pitchFamily="34" charset="0"/>
              </a:rPr>
              <a:t>I</a:t>
            </a:r>
            <a:r>
              <a:rPr lang="en-GB" sz="15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nstead of being driven by </a:t>
            </a:r>
            <a:r>
              <a:rPr lang="en-GB" sz="1500" b="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fundamental properties.</a:t>
            </a:r>
            <a:endParaRPr lang="en-GB" sz="1500" u="sng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3812" y="1159156"/>
            <a:ext cx="945224" cy="2542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8"/>
          <a:srcRect b="17373"/>
          <a:stretch/>
        </p:blipFill>
        <p:spPr>
          <a:xfrm>
            <a:off x="2321098" y="3660921"/>
            <a:ext cx="760549" cy="70418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9"/>
          <a:srcRect b="22900"/>
          <a:stretch/>
        </p:blipFill>
        <p:spPr>
          <a:xfrm>
            <a:off x="1641382" y="5933017"/>
            <a:ext cx="1082698" cy="30429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83519" y="5967537"/>
            <a:ext cx="931049" cy="328361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4885254" y="2579570"/>
            <a:ext cx="2948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Nb</a:t>
            </a:r>
            <a:r>
              <a:rPr lang="en-GB" sz="1200" b="0" u="sng" baseline="-25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r>
              <a:rPr lang="en-GB" sz="1200" b="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Sn ribbons were prone to flux jumps. REBCO c.c. are not…</a:t>
            </a:r>
            <a:endParaRPr lang="en-GB" sz="1200" u="sng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71500" y="859398"/>
            <a:ext cx="3996444" cy="2353578"/>
          </a:xfrm>
          <a:prstGeom prst="roundRect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Rounded Rectangle 37"/>
          <p:cNvSpPr/>
          <p:nvPr/>
        </p:nvSpPr>
        <p:spPr bwMode="auto">
          <a:xfrm>
            <a:off x="4719313" y="642834"/>
            <a:ext cx="4320952" cy="2423530"/>
          </a:xfrm>
          <a:prstGeom prst="roundRect">
            <a:avLst>
              <a:gd name="adj" fmla="val 11455"/>
            </a:avLst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Rounded Rectangle 38"/>
          <p:cNvSpPr/>
          <p:nvPr/>
        </p:nvSpPr>
        <p:spPr bwMode="auto">
          <a:xfrm>
            <a:off x="73501" y="3356992"/>
            <a:ext cx="3401919" cy="3020591"/>
          </a:xfrm>
          <a:prstGeom prst="roundRect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Rounded Rectangle 39"/>
          <p:cNvSpPr/>
          <p:nvPr/>
        </p:nvSpPr>
        <p:spPr bwMode="auto">
          <a:xfrm>
            <a:off x="3848050" y="3317114"/>
            <a:ext cx="5192215" cy="3320586"/>
          </a:xfrm>
          <a:prstGeom prst="roundRect">
            <a:avLst>
              <a:gd name="adj" fmla="val 9469"/>
            </a:avLst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42" name="Freeform 41"/>
          <p:cNvSpPr/>
          <p:nvPr/>
        </p:nvSpPr>
        <p:spPr bwMode="auto">
          <a:xfrm rot="665035">
            <a:off x="8397752" y="2471639"/>
            <a:ext cx="440311" cy="1792499"/>
          </a:xfrm>
          <a:custGeom>
            <a:avLst/>
            <a:gdLst>
              <a:gd name="connsiteX0" fmla="*/ 0 w 718584"/>
              <a:gd name="connsiteY0" fmla="*/ 0 h 1283368"/>
              <a:gd name="connsiteX1" fmla="*/ 521368 w 718584"/>
              <a:gd name="connsiteY1" fmla="*/ 304800 h 1283368"/>
              <a:gd name="connsiteX2" fmla="*/ 713873 w 718584"/>
              <a:gd name="connsiteY2" fmla="*/ 938463 h 1283368"/>
              <a:gd name="connsiteX3" fmla="*/ 352926 w 718584"/>
              <a:gd name="connsiteY3" fmla="*/ 1283368 h 1283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584" h="1283368">
                <a:moveTo>
                  <a:pt x="0" y="0"/>
                </a:moveTo>
                <a:cubicBezTo>
                  <a:pt x="201194" y="74195"/>
                  <a:pt x="402389" y="148390"/>
                  <a:pt x="521368" y="304800"/>
                </a:cubicBezTo>
                <a:cubicBezTo>
                  <a:pt x="640347" y="461210"/>
                  <a:pt x="741947" y="775368"/>
                  <a:pt x="713873" y="938463"/>
                </a:cubicBezTo>
                <a:cubicBezTo>
                  <a:pt x="685799" y="1101558"/>
                  <a:pt x="519362" y="1192463"/>
                  <a:pt x="352926" y="1283368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610420" y="2865515"/>
            <a:ext cx="462080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GB" sz="5000" b="0" dirty="0" smtClean="0">
                <a:solidFill>
                  <a:srgbClr val="CC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X</a:t>
            </a:r>
            <a:endParaRPr lang="en-GB" sz="5000" dirty="0">
              <a:solidFill>
                <a:srgbClr val="CC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4" name="Freeform 43"/>
          <p:cNvSpPr/>
          <p:nvPr/>
        </p:nvSpPr>
        <p:spPr bwMode="auto">
          <a:xfrm rot="5991930" flipH="1" flipV="1">
            <a:off x="4014699" y="390285"/>
            <a:ext cx="273537" cy="1752025"/>
          </a:xfrm>
          <a:custGeom>
            <a:avLst/>
            <a:gdLst>
              <a:gd name="connsiteX0" fmla="*/ 0 w 718584"/>
              <a:gd name="connsiteY0" fmla="*/ 0 h 1283368"/>
              <a:gd name="connsiteX1" fmla="*/ 521368 w 718584"/>
              <a:gd name="connsiteY1" fmla="*/ 304800 h 1283368"/>
              <a:gd name="connsiteX2" fmla="*/ 713873 w 718584"/>
              <a:gd name="connsiteY2" fmla="*/ 938463 h 1283368"/>
              <a:gd name="connsiteX3" fmla="*/ 352926 w 718584"/>
              <a:gd name="connsiteY3" fmla="*/ 1283368 h 1283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584" h="1283368">
                <a:moveTo>
                  <a:pt x="0" y="0"/>
                </a:moveTo>
                <a:cubicBezTo>
                  <a:pt x="201194" y="74195"/>
                  <a:pt x="402389" y="148390"/>
                  <a:pt x="521368" y="304800"/>
                </a:cubicBezTo>
                <a:cubicBezTo>
                  <a:pt x="640347" y="461210"/>
                  <a:pt x="741947" y="775368"/>
                  <a:pt x="713873" y="938463"/>
                </a:cubicBezTo>
                <a:cubicBezTo>
                  <a:pt x="685799" y="1101558"/>
                  <a:pt x="519362" y="1192463"/>
                  <a:pt x="352926" y="1283368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977610" y="739331"/>
            <a:ext cx="67410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0" b="0" dirty="0" smtClean="0">
                <a:solidFill>
                  <a:srgbClr val="CC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X</a:t>
            </a:r>
            <a:endParaRPr lang="en-GB" sz="5000" dirty="0">
              <a:solidFill>
                <a:srgbClr val="CC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3608" y="3460857"/>
            <a:ext cx="1568913" cy="9296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556576" y="3756747"/>
            <a:ext cx="1848664" cy="7024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048287" y="4519468"/>
            <a:ext cx="770807" cy="776876"/>
          </a:xfrm>
          <a:prstGeom prst="rect">
            <a:avLst/>
          </a:prstGeom>
        </p:spPr>
      </p:pic>
      <p:pic>
        <p:nvPicPr>
          <p:cNvPr id="41" name="Picture 40"/>
          <p:cNvPicPr/>
          <p:nvPr/>
        </p:nvPicPr>
        <p:blipFill>
          <a:blip r:embed="rId24">
            <a:grayscl/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68801" y="4514335"/>
            <a:ext cx="1875347" cy="10320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457249" y="3752970"/>
            <a:ext cx="807166" cy="71563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5409220"/>
            <a:ext cx="1498181" cy="579226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6817" y="5121524"/>
            <a:ext cx="1491668" cy="860299"/>
          </a:xfrm>
          <a:prstGeom prst="rect">
            <a:avLst/>
          </a:prstGeom>
        </p:spPr>
      </p:pic>
      <p:pic>
        <p:nvPicPr>
          <p:cNvPr id="48" name="Picture 47"/>
          <p:cNvPicPr/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853" y="4487249"/>
            <a:ext cx="533400" cy="52768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3339" y="4589060"/>
            <a:ext cx="1099414" cy="41228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348" y="4555281"/>
            <a:ext cx="1293913" cy="644561"/>
          </a:xfrm>
          <a:prstGeom prst="rect">
            <a:avLst/>
          </a:prstGeom>
        </p:spPr>
      </p:pic>
      <p:sp>
        <p:nvSpPr>
          <p:cNvPr id="24" name="Freeform 23"/>
          <p:cNvSpPr/>
          <p:nvPr/>
        </p:nvSpPr>
        <p:spPr bwMode="auto">
          <a:xfrm rot="20854095">
            <a:off x="3117991" y="5887673"/>
            <a:ext cx="1145747" cy="133691"/>
          </a:xfrm>
          <a:custGeom>
            <a:avLst/>
            <a:gdLst>
              <a:gd name="connsiteX0" fmla="*/ 0 w 3168315"/>
              <a:gd name="connsiteY0" fmla="*/ 0 h 499561"/>
              <a:gd name="connsiteX1" fmla="*/ 810126 w 3168315"/>
              <a:gd name="connsiteY1" fmla="*/ 433137 h 499561"/>
              <a:gd name="connsiteX2" fmla="*/ 2294021 w 3168315"/>
              <a:gd name="connsiteY2" fmla="*/ 481263 h 499561"/>
              <a:gd name="connsiteX3" fmla="*/ 3168315 w 3168315"/>
              <a:gd name="connsiteY3" fmla="*/ 264695 h 499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8315" h="499561">
                <a:moveTo>
                  <a:pt x="0" y="0"/>
                </a:moveTo>
                <a:cubicBezTo>
                  <a:pt x="213894" y="176463"/>
                  <a:pt x="427789" y="352927"/>
                  <a:pt x="810126" y="433137"/>
                </a:cubicBezTo>
                <a:cubicBezTo>
                  <a:pt x="1192463" y="513347"/>
                  <a:pt x="1900990" y="509337"/>
                  <a:pt x="2294021" y="481263"/>
                </a:cubicBezTo>
                <a:cubicBezTo>
                  <a:pt x="2687052" y="453189"/>
                  <a:pt x="2927683" y="358942"/>
                  <a:pt x="3168315" y="264695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038" y="5335883"/>
            <a:ext cx="1839724" cy="549970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3263575" y="2143422"/>
            <a:ext cx="8844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RRR&gt;100</a:t>
            </a:r>
            <a:endParaRPr lang="en-GB" sz="1200" u="sng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949632" y="1334889"/>
            <a:ext cx="8844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RRR=30</a:t>
            </a:r>
            <a:endParaRPr lang="en-GB" sz="1200" u="sng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56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13" grpId="0"/>
      <p:bldP spid="8" grpId="0" animBg="1"/>
      <p:bldP spid="19" grpId="0" animBg="1"/>
      <p:bldP spid="20" grpId="0"/>
      <p:bldP spid="10" grpId="0"/>
      <p:bldP spid="26" grpId="0"/>
      <p:bldP spid="27" grpId="0"/>
      <p:bldP spid="28" grpId="0"/>
      <p:bldP spid="34" grpId="0"/>
      <p:bldP spid="25" grpId="0" animBg="1"/>
      <p:bldP spid="38" grpId="0" animBg="1"/>
      <p:bldP spid="39" grpId="0" animBg="1"/>
      <p:bldP spid="40" grpId="0" animBg="1"/>
      <p:bldP spid="42" grpId="0" animBg="1"/>
      <p:bldP spid="43" grpId="0"/>
      <p:bldP spid="44" grpId="0" animBg="1"/>
      <p:bldP spid="45" grpId="0"/>
      <p:bldP spid="24" grpId="0" animBg="1"/>
      <p:bldP spid="49" grpId="0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8"/>
          <p:cNvSpPr txBox="1">
            <a:spLocks/>
          </p:cNvSpPr>
          <p:nvPr/>
        </p:nvSpPr>
        <p:spPr>
          <a:xfrm>
            <a:off x="2632676" y="126493"/>
            <a:ext cx="4063560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400" b="1" kern="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Flux jumping</a:t>
            </a:r>
            <a:endParaRPr lang="en-US" sz="2400" b="0" kern="0" dirty="0" smtClean="0">
              <a:solidFill>
                <a:schemeClr val="tx1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11" name="Rectangle 10"/>
          <p:cNvSpPr/>
          <p:nvPr/>
        </p:nvSpPr>
        <p:spPr>
          <a:xfrm>
            <a:off x="143508" y="1231587"/>
            <a:ext cx="4829428" cy="462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en-US" sz="14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…identify </a:t>
            </a:r>
            <a:r>
              <a:rPr lang="en-US" sz="14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</a:t>
            </a:r>
            <a:r>
              <a:rPr lang="en-US" sz="14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(NbTi) filament </a:t>
            </a:r>
            <a:r>
              <a:rPr lang="en-US" sz="14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size to cure the flux jump </a:t>
            </a:r>
            <a:r>
              <a:rPr lang="en-US" sz="14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quenches</a:t>
            </a:r>
            <a:r>
              <a:rPr lang="en-US" sz="14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 </a:t>
            </a:r>
            <a:r>
              <a:rPr lang="en-US" sz="14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Flux jumps also an issue for the wide Nb</a:t>
            </a:r>
            <a:r>
              <a:rPr lang="en-US" sz="1400" b="0" i="1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</a:t>
            </a:r>
            <a:r>
              <a:rPr lang="en-US" sz="14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Sn tapes … where the field component perpendicular is large.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en-US" sz="1000" b="0" i="1" dirty="0" err="1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Bruzzone</a:t>
            </a:r>
            <a:r>
              <a:rPr lang="en-US" sz="10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P 2006    </a:t>
            </a:r>
            <a:r>
              <a:rPr lang="en-US" sz="1000" b="0" i="1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https://doi.org/10.1109/TASC.2006.873342 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endParaRPr lang="en-US" sz="1400" b="0" i="1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en-GB" sz="14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Coupling </a:t>
            </a:r>
            <a:r>
              <a:rPr lang="en-GB" sz="14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between the filaments </a:t>
            </a:r>
            <a:r>
              <a:rPr lang="en-GB" sz="14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… causes </a:t>
            </a:r>
            <a:r>
              <a:rPr lang="en-GB" sz="14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flux jumping. The characteristic distance become the composite radius rather than the filament radius.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en-US" sz="14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Wires with fully coupled filaments are prone to flux-jump instabilities and hysteretic loss instabilities</a:t>
            </a:r>
            <a:r>
              <a:rPr lang="en-US" sz="14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en-GB" sz="10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Wilson, 1984, Superconducting Magnets </a:t>
            </a:r>
            <a:r>
              <a:rPr lang="en-GB" sz="10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Oxford Science Publications</a:t>
            </a:r>
            <a:r>
              <a:rPr lang="en-GB" sz="10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endParaRPr lang="en-US" sz="1400" b="0" i="1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en-US" sz="14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</a:t>
            </a:r>
            <a:r>
              <a:rPr lang="en-US" sz="14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extension of this concept to the multi-strand conductors led in the early seventies to the design of twisted, flat cables (Rutherford cables</a:t>
            </a:r>
            <a:r>
              <a:rPr lang="en-US" sz="14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).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en-US" sz="1000" b="0" i="1" dirty="0" err="1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Bruzzone</a:t>
            </a:r>
            <a:r>
              <a:rPr lang="en-US" sz="10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P 2006    </a:t>
            </a:r>
            <a:r>
              <a:rPr lang="en-US" sz="1000" b="0" i="1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https://doi.org/10.1109/TASC.2006.873342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768244" y="1259902"/>
                <a:ext cx="1303882" cy="5456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1200" b="1" i="1" smtClean="0">
                          <a:latin typeface="Cambria Math" panose="02040503050406030204" pitchFamily="18" charset="0"/>
                        </a:rPr>
                        <m:t>𝒅</m:t>
                      </m:r>
                      <m:r>
                        <a:rPr lang="de-CH" sz="1200" b="1" i="1" smtClean="0">
                          <a:latin typeface="Cambria Math" panose="02040503050406030204" pitchFamily="18" charset="0"/>
                        </a:rPr>
                        <m:t>&lt;</m:t>
                      </m:r>
                      <m:rad>
                        <m:radPr>
                          <m:degHide m:val="on"/>
                          <m:ctrlPr>
                            <a:rPr lang="de-CH" sz="1200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de-CH" sz="12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CH" sz="1200" b="1" i="1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de-CH" sz="1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  <m:r>
                                <a:rPr lang="de-CH" sz="1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𝑪</m:t>
                              </m:r>
                              <m:r>
                                <a:rPr lang="de-CH" sz="1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de-CH" sz="1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1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de-CH" sz="1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  <m:r>
                                <a:rPr lang="de-CH" sz="1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CH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  <m:r>
                                <a:rPr lang="de-CH" sz="1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de-CH" sz="1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1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e>
                                <m:sub>
                                  <m:r>
                                    <a:rPr lang="de-CH" sz="1200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de-CH" sz="1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CH" sz="1200" b="1" i="1" smtClean="0">
                                      <a:latin typeface="Cambria Math" panose="02040503050406030204" pitchFamily="18" charset="0"/>
                                    </a:rPr>
                                    <m:t>𝑱</m:t>
                                  </m:r>
                                </m:e>
                                <m:sub>
                                  <m:r>
                                    <a:rPr lang="de-CH" sz="1200" b="1" i="1" smtClean="0"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sub>
                                <m:sup>
                                  <m:r>
                                    <a:rPr lang="de-CH" sz="12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8244" y="1259902"/>
                <a:ext cx="1303882" cy="54566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5482340" y="1402825"/>
            <a:ext cx="3374135" cy="4173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Filament size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en-GB" sz="14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HTS do not need fine filaments because T</a:t>
            </a:r>
            <a:r>
              <a:rPr lang="en-GB" sz="1400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</a:t>
            </a:r>
            <a:r>
              <a:rPr lang="en-GB" sz="14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is large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endParaRPr lang="en-GB" sz="140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But </a:t>
            </a:r>
            <a:r>
              <a:rPr lang="en-US" sz="14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HTS wires</a:t>
            </a:r>
            <a:r>
              <a:rPr lang="en-US" sz="14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tapes (and cables) with coupled filaments are </a:t>
            </a:r>
            <a:r>
              <a:rPr lang="en-US" sz="14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stable against flux jump and hysteretic loss</a:t>
            </a:r>
            <a:r>
              <a:rPr lang="en-US" sz="14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because of the </a:t>
            </a:r>
            <a:r>
              <a:rPr lang="en-US" sz="14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much larger minimum quench energy</a:t>
            </a:r>
            <a:r>
              <a:rPr lang="en-US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endParaRPr lang="en-US" sz="14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endParaRPr lang="en-US" sz="1400" b="0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Coupling </a:t>
            </a:r>
            <a:r>
              <a:rPr lang="en-US" sz="14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currents do not cause quenches in strand, </a:t>
            </a:r>
            <a:r>
              <a:rPr lang="en-US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maybe they don’t in cables either?</a:t>
            </a:r>
            <a:endParaRPr lang="en-US" sz="14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72936" y="6266361"/>
            <a:ext cx="3976779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 losses 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will be discussed next time…</a:t>
            </a:r>
            <a:endParaRPr lang="en-GB" sz="1600" b="0" i="1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71301" y="730193"/>
            <a:ext cx="618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LTS 						HTS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971600" y="2528900"/>
            <a:ext cx="683269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 flipH="1">
            <a:off x="1043608" y="4509120"/>
            <a:ext cx="683269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H="1">
            <a:off x="1051677" y="5949280"/>
            <a:ext cx="683269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Rectangle 1"/>
          <p:cNvSpPr/>
          <p:nvPr/>
        </p:nvSpPr>
        <p:spPr>
          <a:xfrm>
            <a:off x="8072126" y="1196735"/>
            <a:ext cx="97647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sz="8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Wilson, 1984, Superconducting </a:t>
            </a:r>
            <a:r>
              <a:rPr lang="en-GB" sz="8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Magnets, p.134</a:t>
            </a:r>
            <a:endParaRPr lang="en-GB" sz="8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36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3273" y="743786"/>
            <a:ext cx="8335171" cy="34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5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M. </a:t>
            </a:r>
            <a:r>
              <a:rPr lang="en-GB" sz="1500" b="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Takayasu</a:t>
            </a:r>
            <a:r>
              <a:rPr lang="en-GB" sz="15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calculated the inductance mismatch in the twisted tape stack: </a:t>
            </a:r>
          </a:p>
        </p:txBody>
      </p:sp>
      <p:sp>
        <p:nvSpPr>
          <p:cNvPr id="3" name="Title 8"/>
          <p:cNvSpPr txBox="1">
            <a:spLocks/>
          </p:cNvSpPr>
          <p:nvPr/>
        </p:nvSpPr>
        <p:spPr>
          <a:xfrm>
            <a:off x="2159732" y="141788"/>
            <a:ext cx="5616624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400" b="1" kern="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Inductance</a:t>
            </a:r>
            <a:endParaRPr lang="en-US" sz="2400" b="0" kern="0" dirty="0" smtClean="0">
              <a:solidFill>
                <a:schemeClr val="tx1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5445" y="1119879"/>
            <a:ext cx="24122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0" dirty="0" err="1" smtClean="0"/>
              <a:t>Takayasu</a:t>
            </a:r>
            <a:r>
              <a:rPr lang="en-US" sz="800" b="0" dirty="0" smtClean="0"/>
              <a:t> 2012 </a:t>
            </a:r>
            <a:r>
              <a:rPr lang="en-US" sz="800" b="0" dirty="0" err="1" smtClean="0"/>
              <a:t>Supercond</a:t>
            </a:r>
            <a:r>
              <a:rPr lang="en-US" sz="800" b="0" dirty="0"/>
              <a:t>. Sci. Technol. 25 014011 </a:t>
            </a:r>
            <a:r>
              <a:rPr lang="en-US" sz="800" b="0" dirty="0">
                <a:solidFill>
                  <a:srgbClr val="0000FF"/>
                </a:solidFill>
              </a:rPr>
              <a:t>http://dx.doi.org/10.1088/0953-2048/25/1/014011 </a:t>
            </a:r>
            <a:endParaRPr lang="en-GB" sz="800" b="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195335" y="606590"/>
                <a:ext cx="1782476" cy="7286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1600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de-CH" sz="16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de-CH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1600" i="1"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de-CH" sz="1600" b="1" i="1" smtClean="0">
                              <a:latin typeface="Cambria Math" panose="02040503050406030204" pitchFamily="18" charset="0"/>
                            </a:rPr>
                            <m:t>𝒔𝒆𝒍𝒇</m:t>
                          </m:r>
                        </m:sub>
                      </m:sSub>
                      <m:r>
                        <a:rPr lang="de-CH" sz="1600" b="1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de-CH" sz="16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CH" sz="1600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  <m:r>
                            <a:rPr lang="de-CH" sz="1600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de-CH" sz="16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de-CH" sz="1600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sup>
                        <m:e>
                          <m:sSub>
                            <m:sSubPr>
                              <m:ctrlPr>
                                <a:rPr lang="de-CH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600" b="1" i="1" smtClean="0"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de-CH" sz="1600" b="1" i="1" smtClean="0">
                                  <a:latin typeface="Cambria Math" panose="02040503050406030204" pitchFamily="18" charset="0"/>
                                </a:rPr>
                                <m:t>𝒊𝒋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5335" y="606590"/>
                <a:ext cx="1782476" cy="7286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934" y="1568703"/>
            <a:ext cx="2187485" cy="116824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66088" y="5445224"/>
            <a:ext cx="847250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600" b="0" dirty="0"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Actually, in the calculations the tapes are considered parallel, and the total inductance of each tape is only a function of the </a:t>
            </a:r>
            <a:r>
              <a:rPr lang="en-GB" sz="1600" b="0" dirty="0" smtClean="0"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tape length </a:t>
            </a:r>
            <a:r>
              <a:rPr lang="en-GB" sz="1600" b="0" dirty="0"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and the </a:t>
            </a:r>
            <a:r>
              <a:rPr lang="en-GB" sz="1600" b="0" dirty="0" smtClean="0"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inter-tape </a:t>
            </a:r>
            <a:r>
              <a:rPr lang="en-GB" sz="1600" b="0" dirty="0"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distance: </a:t>
            </a:r>
            <a:r>
              <a:rPr lang="en-GB" sz="1600" b="0" dirty="0" smtClean="0"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mismatch decreases with the tape length…</a:t>
            </a:r>
            <a:endParaRPr lang="en-GB" sz="1600" b="0" dirty="0"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2050" name="Picture 2" descr="Figure 9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7713" y="1167245"/>
            <a:ext cx="3360451" cy="206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9" name="Rectangle 8"/>
          <p:cNvSpPr/>
          <p:nvPr/>
        </p:nvSpPr>
        <p:spPr>
          <a:xfrm>
            <a:off x="6768244" y="1720325"/>
            <a:ext cx="2161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en-GB" sz="12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formula for two parallel </a:t>
            </a:r>
            <a:r>
              <a:rPr lang="en-GB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wires, replace </a:t>
            </a:r>
            <a:r>
              <a:rPr lang="en-GB" sz="12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distance with the geometric mean distance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 flipV="1">
            <a:off x="7308304" y="1015506"/>
            <a:ext cx="1378559" cy="70481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2591780" y="3537012"/>
            <a:ext cx="43881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5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Why is 7% </a:t>
            </a:r>
            <a:r>
              <a:rPr lang="en-GB" sz="15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small enough? </a:t>
            </a:r>
            <a:r>
              <a:rPr lang="en-GB" sz="15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It should </a:t>
            </a:r>
            <a:r>
              <a:rPr lang="en-GB" sz="15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depends on:</a:t>
            </a:r>
          </a:p>
          <a:p>
            <a:pPr marL="285750" indent="-28575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</a:t>
            </a:r>
            <a:r>
              <a:rPr lang="en-GB" sz="15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amp </a:t>
            </a:r>
            <a:r>
              <a:rPr lang="en-GB" sz="15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rate </a:t>
            </a:r>
            <a:endParaRPr lang="en-GB" sz="1500" b="0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</a:t>
            </a:r>
            <a:r>
              <a:rPr lang="en-GB" sz="15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ransverse resistance</a:t>
            </a:r>
          </a:p>
          <a:p>
            <a:pPr marL="285750" indent="-28575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Temperature margin</a:t>
            </a:r>
          </a:p>
          <a:p>
            <a:pPr marL="285750" indent="-28575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…</a:t>
            </a:r>
            <a:endParaRPr lang="en-GB" sz="15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660232" y="2320462"/>
            <a:ext cx="228214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8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1946 W</a:t>
            </a:r>
            <a:r>
              <a:rPr lang="en-US" sz="8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 Grover, Inductance Calculations: Working Formulas and Tables. </a:t>
            </a:r>
            <a:r>
              <a:rPr lang="en-US" sz="8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Research Triangle </a:t>
            </a:r>
            <a:r>
              <a:rPr lang="en-US" sz="8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Park: </a:t>
            </a:r>
            <a:r>
              <a:rPr lang="en-US" sz="800" b="0" i="1" dirty="0" err="1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Instrum</a:t>
            </a:r>
            <a:r>
              <a:rPr lang="en-US" sz="8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 Soc. </a:t>
            </a:r>
            <a:r>
              <a:rPr lang="en-US" sz="800" b="0" i="1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Amer</a:t>
            </a:r>
            <a:endParaRPr lang="en-US" sz="800" b="0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en-US" sz="8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1908 E B Rosa  The self and mutual-inductances of linear conductors  </a:t>
            </a:r>
            <a:r>
              <a:rPr lang="en-US" sz="8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Bulletin of the Bureau of </a:t>
            </a:r>
            <a:r>
              <a:rPr lang="en-US" sz="8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Standards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2711171" y="1723094"/>
            <a:ext cx="516715" cy="108735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1873017" y="2810448"/>
            <a:ext cx="145771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&lt;7% (</a:t>
            </a:r>
            <a:r>
              <a:rPr lang="en-GB" sz="12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H/m)</a:t>
            </a:r>
          </a:p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2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small </a:t>
            </a:r>
            <a:r>
              <a:rPr lang="en-GB" sz="12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enough       </a:t>
            </a:r>
            <a:endParaRPr lang="en-GB" sz="120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 flipV="1">
            <a:off x="2771800" y="1567234"/>
            <a:ext cx="1851981" cy="125388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8921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ounded Rectangle 46"/>
          <p:cNvSpPr/>
          <p:nvPr/>
        </p:nvSpPr>
        <p:spPr bwMode="auto">
          <a:xfrm>
            <a:off x="193158" y="4795821"/>
            <a:ext cx="8843338" cy="168590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3933" y="3606235"/>
            <a:ext cx="86985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Non-transposed </a:t>
            </a:r>
            <a:r>
              <a:rPr lang="en-GB" sz="160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multifil</a:t>
            </a:r>
            <a:r>
              <a:rPr lang="en-GB" sz="16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 Bi-2223 tapes are good enough for MRI and NMR magnets.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1057520" y="5265204"/>
            <a:ext cx="7114880" cy="1055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 Bi-2223 tape </a:t>
            </a:r>
            <a:r>
              <a:rPr lang="en-GB" sz="16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is similar to a 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non-transposed stack of REBCO tapes: 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parallel, non-twisted 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superconducting paths in a conductive matrix.</a:t>
            </a:r>
          </a:p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600" u="sng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Why a non transposed stack is not considered for magnets?</a:t>
            </a:r>
          </a:p>
        </p:txBody>
      </p:sp>
      <p:sp>
        <p:nvSpPr>
          <p:cNvPr id="2" name="Rectangle 1"/>
          <p:cNvSpPr/>
          <p:nvPr/>
        </p:nvSpPr>
        <p:spPr>
          <a:xfrm>
            <a:off x="151275" y="3388178"/>
            <a:ext cx="1989342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700" b="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https://doi.org/10.1109/TASC.2013.2239342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203" y="1777035"/>
            <a:ext cx="1499631" cy="15621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0418" y="1238759"/>
            <a:ext cx="1379550" cy="234947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523276" y="3134263"/>
            <a:ext cx="2011088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300"/>
              </a:spcAft>
            </a:pPr>
            <a:r>
              <a:rPr lang="de-CH" sz="700" b="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</a:t>
            </a:r>
            <a:r>
              <a:rPr lang="de-CH" sz="700" b="0" dirty="0" smtClean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onlinelibrary.wiley.com/doi/pdf/10.1002/9780470034590.emrstm1492</a:t>
            </a:r>
          </a:p>
          <a:p>
            <a:pPr algn="r">
              <a:spcAft>
                <a:spcPts val="300"/>
              </a:spcAft>
            </a:pPr>
            <a:r>
              <a:rPr lang="de-CH" sz="700" b="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https://doi.org/10.1109/TASC.2016.2524466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375" b="93750" l="0" r="99699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3470" y="4860451"/>
            <a:ext cx="4334021" cy="417737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13230" y="670848"/>
            <a:ext cx="4524261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Could MRI and NMR magnets be wound with </a:t>
            </a:r>
            <a:r>
              <a:rPr lang="en-GB" sz="1600" b="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multifilamentary</a:t>
            </a:r>
            <a:r>
              <a:rPr lang="en-GB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non-transposed LTS wires?</a:t>
            </a:r>
          </a:p>
        </p:txBody>
      </p:sp>
      <p:sp>
        <p:nvSpPr>
          <p:cNvPr id="41" name="Title 8"/>
          <p:cNvSpPr txBox="1">
            <a:spLocks/>
          </p:cNvSpPr>
          <p:nvPr/>
        </p:nvSpPr>
        <p:spPr>
          <a:xfrm>
            <a:off x="2375756" y="134938"/>
            <a:ext cx="5616624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200" kern="0" dirty="0" smtClean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Non-t</a:t>
            </a:r>
            <a:r>
              <a:rPr lang="en-US" sz="2200" b="1" kern="0" dirty="0" smtClean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ransposed strands in magnets?</a:t>
            </a:r>
            <a:endParaRPr lang="en-US" sz="2200" b="0" kern="0" dirty="0" smtClean="0">
              <a:solidFill>
                <a:schemeClr val="tx1"/>
              </a:solidFill>
              <a:latin typeface="Helvetica" panose="020B0604020202020204" pitchFamily="34" charset="0"/>
              <a:ea typeface="ＭＳ Ｐゴシック" charset="-128"/>
              <a:cs typeface="Helvetica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696" b="9347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95958" y="5031497"/>
            <a:ext cx="4088510" cy="201577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696" b="9347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17898" y="4930708"/>
            <a:ext cx="4088510" cy="201577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696" b="9347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31962" y="4833156"/>
            <a:ext cx="4088510" cy="201577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1612517" y="2135984"/>
            <a:ext cx="910094" cy="293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 T  MRI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301504" y="2141231"/>
            <a:ext cx="119029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Aft>
                <a:spcPts val="0"/>
              </a:spcAft>
            </a:pP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3.6 T  insert for 24 T NMR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907939" y="3237368"/>
            <a:ext cx="1944216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sz="7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https://doi.org/10.1109/TASC.2017.2657689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sz="700" b="0" dirty="0" smtClean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</a:t>
            </a:r>
            <a:r>
              <a:rPr lang="en-US" sz="7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://</a:t>
            </a:r>
            <a:r>
              <a:rPr lang="en-US" sz="700" b="0" dirty="0" smtClean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doi.org/10.1088/1361-6668/aa6676</a:t>
            </a:r>
            <a:endParaRPr lang="en-GB" sz="700" b="0" dirty="0">
              <a:solidFill>
                <a:srgbClr val="0000FF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4242" y="1893914"/>
            <a:ext cx="1439758" cy="1355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4293" y="1283249"/>
            <a:ext cx="750014" cy="1876377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7364307" y="1309293"/>
            <a:ext cx="171037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10 T  insert for 25 T cryogen-free magnet</a:t>
            </a:r>
          </a:p>
        </p:txBody>
      </p:sp>
    </p:spTree>
    <p:extLst>
      <p:ext uri="{BB962C8B-B14F-4D97-AF65-F5344CB8AC3E}">
        <p14:creationId xmlns:p14="http://schemas.microsoft.com/office/powerpoint/2010/main" val="3463103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3" grpId="0"/>
      <p:bldP spid="4" grpId="0"/>
      <p:bldP spid="2" grpId="0"/>
      <p:bldP spid="11" grpId="0"/>
      <p:bldP spid="45" grpId="0"/>
      <p:bldP spid="46" grpId="0"/>
      <p:bldP spid="13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/>
          <p:cNvGrpSpPr/>
          <p:nvPr/>
        </p:nvGrpSpPr>
        <p:grpSpPr>
          <a:xfrm>
            <a:off x="5814412" y="1347851"/>
            <a:ext cx="2466000" cy="2494434"/>
            <a:chOff x="5108822" y="1177745"/>
            <a:chExt cx="3104222" cy="3887026"/>
          </a:xfrm>
        </p:grpSpPr>
        <p:sp>
          <p:nvSpPr>
            <p:cNvPr id="49" name="Rounded Rectangle 48"/>
            <p:cNvSpPr/>
            <p:nvPr/>
          </p:nvSpPr>
          <p:spPr bwMode="auto">
            <a:xfrm rot="10800000">
              <a:off x="5113545" y="1284205"/>
              <a:ext cx="3096344" cy="1963432"/>
            </a:xfrm>
            <a:prstGeom prst="roundRect">
              <a:avLst>
                <a:gd name="adj" fmla="val 6354"/>
              </a:avLst>
            </a:prstGeom>
            <a:solidFill>
              <a:schemeClr val="bg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51" name="Group 50"/>
            <p:cNvGrpSpPr/>
            <p:nvPr/>
          </p:nvGrpSpPr>
          <p:grpSpPr>
            <a:xfrm rot="5400000">
              <a:off x="6513485" y="701937"/>
              <a:ext cx="299620" cy="3099499"/>
              <a:chOff x="5256582" y="2031031"/>
              <a:chExt cx="299620" cy="4282648"/>
            </a:xfrm>
            <a:pattFill prst="pct75">
              <a:fgClr>
                <a:schemeClr val="accent2">
                  <a:lumMod val="20000"/>
                  <a:lumOff val="80000"/>
                </a:schemeClr>
              </a:fgClr>
              <a:bgClr>
                <a:schemeClr val="bg1"/>
              </a:bgClr>
            </a:pattFill>
          </p:grpSpPr>
          <p:sp>
            <p:nvSpPr>
              <p:cNvPr id="52" name="Rectangle 51"/>
              <p:cNvSpPr/>
              <p:nvPr/>
            </p:nvSpPr>
            <p:spPr bwMode="auto">
              <a:xfrm rot="5400000">
                <a:off x="3276811" y="4034288"/>
                <a:ext cx="4278291" cy="280491"/>
              </a:xfrm>
              <a:prstGeom prst="rect">
                <a:avLst/>
              </a:prstGeom>
              <a:pattFill prst="pct70">
                <a:fgClr>
                  <a:srgbClr val="0070C0"/>
                </a:fgClr>
                <a:bgClr>
                  <a:schemeClr val="bg1"/>
                </a:bgClr>
              </a:patt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53" name="Straight Connector 52"/>
              <p:cNvCxnSpPr/>
              <p:nvPr/>
            </p:nvCxnSpPr>
            <p:spPr bwMode="auto">
              <a:xfrm>
                <a:off x="5542191" y="2031031"/>
                <a:ext cx="0" cy="4278290"/>
              </a:xfrm>
              <a:prstGeom prst="line">
                <a:avLst/>
              </a:prstGeom>
              <a:grpFill/>
              <a:ln w="444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2" name="Straight Connector 71"/>
              <p:cNvCxnSpPr/>
              <p:nvPr/>
            </p:nvCxnSpPr>
            <p:spPr bwMode="auto">
              <a:xfrm>
                <a:off x="5256582" y="2031032"/>
                <a:ext cx="0" cy="4278290"/>
              </a:xfrm>
              <a:prstGeom prst="line">
                <a:avLst/>
              </a:prstGeom>
              <a:grpFill/>
              <a:ln w="444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54" name="Rounded Rectangle 53"/>
            <p:cNvSpPr/>
            <p:nvPr/>
          </p:nvSpPr>
          <p:spPr bwMode="auto">
            <a:xfrm rot="10800000">
              <a:off x="5113545" y="2449007"/>
              <a:ext cx="3096344" cy="560981"/>
            </a:xfrm>
            <a:prstGeom prst="roundRect">
              <a:avLst/>
            </a:prstGeom>
            <a:pattFill prst="pct40">
              <a:fgClr>
                <a:srgbClr val="E1623F"/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Rounded Rectangle 72"/>
            <p:cNvSpPr/>
            <p:nvPr/>
          </p:nvSpPr>
          <p:spPr bwMode="auto">
            <a:xfrm rot="10800000">
              <a:off x="5113545" y="1489985"/>
              <a:ext cx="3096344" cy="560981"/>
            </a:xfrm>
            <a:prstGeom prst="roundRect">
              <a:avLst/>
            </a:prstGeom>
            <a:pattFill prst="pct40">
              <a:fgClr>
                <a:srgbClr val="E1623F"/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5113545" y="3052491"/>
              <a:ext cx="3096345" cy="280490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5113545" y="1177745"/>
              <a:ext cx="3096345" cy="280490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5108822" y="3381829"/>
              <a:ext cx="3096345" cy="1682942"/>
            </a:xfrm>
            <a:prstGeom prst="rect">
              <a:avLst/>
            </a:prstGeom>
            <a:pattFill prst="pct60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" name="Title 8"/>
          <p:cNvSpPr txBox="1">
            <a:spLocks/>
          </p:cNvSpPr>
          <p:nvPr/>
        </p:nvSpPr>
        <p:spPr>
          <a:xfrm>
            <a:off x="2123728" y="134938"/>
            <a:ext cx="5616624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400" b="1" kern="0" dirty="0" smtClean="0">
                <a:solidFill>
                  <a:schemeClr val="tx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CEA non-transposed cable</a:t>
            </a:r>
            <a:endParaRPr lang="en-US" sz="2400" b="0" kern="0" dirty="0" smtClean="0">
              <a:solidFill>
                <a:schemeClr val="tx1"/>
              </a:solidFill>
              <a:latin typeface="Helvetica" panose="020B0604020202020204" pitchFamily="34" charset="0"/>
              <a:ea typeface="ＭＳ Ｐゴシック" charset="-128"/>
              <a:cs typeface="Helvetica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de-DE" dirty="0" smtClean="0"/>
              <a:t>D. Uglietti, WAMHTS-5, Budapest, 11-12.04.2019</a:t>
            </a:r>
            <a:endParaRPr lang="en-GB" altLang="de-DE" dirty="0"/>
          </a:p>
        </p:txBody>
      </p:sp>
      <p:sp>
        <p:nvSpPr>
          <p:cNvPr id="5" name="Rounded Rectangle 4"/>
          <p:cNvSpPr/>
          <p:nvPr/>
        </p:nvSpPr>
        <p:spPr bwMode="auto">
          <a:xfrm rot="10800000">
            <a:off x="180233" y="2490522"/>
            <a:ext cx="2160000" cy="684744"/>
          </a:xfrm>
          <a:prstGeom prst="roundRect">
            <a:avLst>
              <a:gd name="adj" fmla="val 4426"/>
            </a:avLst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 rot="10800000">
            <a:off x="179755" y="1323885"/>
            <a:ext cx="2160000" cy="720000"/>
          </a:xfrm>
          <a:prstGeom prst="roundRect">
            <a:avLst>
              <a:gd name="adj" fmla="val 4228"/>
            </a:avLst>
          </a:prstGeom>
          <a:pattFill prst="pct25">
            <a:fgClr>
              <a:srgbClr val="800000"/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 rot="10800000">
            <a:off x="179754" y="2612189"/>
            <a:ext cx="2160000" cy="432000"/>
          </a:xfrm>
          <a:prstGeom prst="roundRect">
            <a:avLst/>
          </a:prstGeom>
          <a:pattFill prst="pct40">
            <a:fgClr>
              <a:srgbClr val="E1623F"/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 rot="10800000">
            <a:off x="179755" y="3601061"/>
            <a:ext cx="2160000" cy="720000"/>
          </a:xfrm>
          <a:prstGeom prst="roundRect">
            <a:avLst>
              <a:gd name="adj" fmla="val 5783"/>
            </a:avLst>
          </a:prstGeom>
          <a:pattFill prst="pct25">
            <a:fgClr>
              <a:srgbClr val="800000"/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498184" y="2838037"/>
            <a:ext cx="6719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solder</a:t>
            </a:r>
            <a:endParaRPr lang="de-CH" sz="1400" b="0" dirty="0"/>
          </a:p>
        </p:txBody>
      </p:sp>
      <p:sp>
        <p:nvSpPr>
          <p:cNvPr id="26" name="Rectangle 25"/>
          <p:cNvSpPr/>
          <p:nvPr/>
        </p:nvSpPr>
        <p:spPr>
          <a:xfrm>
            <a:off x="744894" y="1539585"/>
            <a:ext cx="9444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CuBe</a:t>
            </a:r>
            <a:r>
              <a:rPr lang="en-US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tape</a:t>
            </a:r>
            <a:endParaRPr lang="de-CH" sz="1200" b="0" dirty="0"/>
          </a:p>
        </p:txBody>
      </p:sp>
      <p:cxnSp>
        <p:nvCxnSpPr>
          <p:cNvPr id="28" name="Straight Connector 27"/>
          <p:cNvCxnSpPr/>
          <p:nvPr/>
        </p:nvCxnSpPr>
        <p:spPr bwMode="auto">
          <a:xfrm flipH="1" flipV="1">
            <a:off x="2322104" y="2682806"/>
            <a:ext cx="257705" cy="3044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Rectangle 47"/>
          <p:cNvSpPr/>
          <p:nvPr/>
        </p:nvSpPr>
        <p:spPr>
          <a:xfrm>
            <a:off x="5668562" y="863609"/>
            <a:ext cx="2647798" cy="327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4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IMP Quadrupoles, 1971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954283" y="1838325"/>
            <a:ext cx="7008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Nb</a:t>
            </a:r>
            <a:r>
              <a:rPr lang="en-US" sz="1400" b="0" baseline="-25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3</a:t>
            </a:r>
            <a:r>
              <a:rPr lang="en-US" sz="14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Sn</a:t>
            </a:r>
            <a:endParaRPr lang="de-CH" sz="1400" b="0" dirty="0"/>
          </a:p>
        </p:txBody>
      </p:sp>
      <p:cxnSp>
        <p:nvCxnSpPr>
          <p:cNvPr id="63" name="Straight Connector 62"/>
          <p:cNvCxnSpPr/>
          <p:nvPr/>
        </p:nvCxnSpPr>
        <p:spPr bwMode="auto">
          <a:xfrm flipH="1">
            <a:off x="5573501" y="1925550"/>
            <a:ext cx="213512" cy="526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Straight Connector 63"/>
          <p:cNvCxnSpPr/>
          <p:nvPr/>
        </p:nvCxnSpPr>
        <p:spPr bwMode="auto">
          <a:xfrm flipH="1" flipV="1">
            <a:off x="5585920" y="1993795"/>
            <a:ext cx="199867" cy="13554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/>
          <p:nvPr/>
        </p:nvCxnSpPr>
        <p:spPr bwMode="auto">
          <a:xfrm rot="5400000">
            <a:off x="8365334" y="2372015"/>
            <a:ext cx="24516" cy="2969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6" name="Rectangle 65"/>
          <p:cNvSpPr/>
          <p:nvPr/>
        </p:nvSpPr>
        <p:spPr>
          <a:xfrm>
            <a:off x="8436525" y="2314245"/>
            <a:ext cx="6719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solder</a:t>
            </a:r>
            <a:endParaRPr lang="de-CH" sz="1400" b="0" dirty="0"/>
          </a:p>
        </p:txBody>
      </p:sp>
      <p:sp>
        <p:nvSpPr>
          <p:cNvPr id="69" name="Rectangle 68"/>
          <p:cNvSpPr/>
          <p:nvPr/>
        </p:nvSpPr>
        <p:spPr>
          <a:xfrm>
            <a:off x="6587024" y="2186906"/>
            <a:ext cx="12795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Cu tape, 50 </a:t>
            </a:r>
            <a:r>
              <a:rPr lang="el-GR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μ</a:t>
            </a:r>
            <a:r>
              <a:rPr lang="de-CH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</a:t>
            </a:r>
            <a:endParaRPr lang="de-CH" sz="1200" b="0" dirty="0"/>
          </a:p>
        </p:txBody>
      </p:sp>
      <p:cxnSp>
        <p:nvCxnSpPr>
          <p:cNvPr id="70" name="Straight Connector 69"/>
          <p:cNvCxnSpPr/>
          <p:nvPr/>
        </p:nvCxnSpPr>
        <p:spPr bwMode="auto">
          <a:xfrm flipH="1" flipV="1">
            <a:off x="8266041" y="2163263"/>
            <a:ext cx="267930" cy="2632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4" name="Rectangle 73"/>
          <p:cNvSpPr/>
          <p:nvPr/>
        </p:nvSpPr>
        <p:spPr>
          <a:xfrm>
            <a:off x="6742004" y="1591798"/>
            <a:ext cx="7489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Cu tape</a:t>
            </a:r>
            <a:endParaRPr lang="de-CH" sz="1200" b="0" dirty="0"/>
          </a:p>
        </p:txBody>
      </p:sp>
      <p:sp>
        <p:nvSpPr>
          <p:cNvPr id="76" name="Rectangle 75"/>
          <p:cNvSpPr/>
          <p:nvPr/>
        </p:nvSpPr>
        <p:spPr>
          <a:xfrm>
            <a:off x="6540995" y="2483478"/>
            <a:ext cx="13660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steel tape, 25 </a:t>
            </a:r>
            <a:r>
              <a:rPr lang="el-GR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μ</a:t>
            </a:r>
            <a:r>
              <a:rPr lang="de-CH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</a:t>
            </a:r>
            <a:endParaRPr lang="de-CH" sz="1200" b="0" dirty="0"/>
          </a:p>
        </p:txBody>
      </p:sp>
      <p:sp>
        <p:nvSpPr>
          <p:cNvPr id="78" name="Rectangle 77"/>
          <p:cNvSpPr/>
          <p:nvPr/>
        </p:nvSpPr>
        <p:spPr>
          <a:xfrm>
            <a:off x="6781355" y="1263742"/>
            <a:ext cx="8499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steel tape</a:t>
            </a:r>
            <a:endParaRPr lang="de-CH" sz="1200" b="0" dirty="0"/>
          </a:p>
        </p:txBody>
      </p:sp>
      <p:cxnSp>
        <p:nvCxnSpPr>
          <p:cNvPr id="79" name="Straight Connector 78"/>
          <p:cNvCxnSpPr/>
          <p:nvPr/>
        </p:nvCxnSpPr>
        <p:spPr bwMode="auto">
          <a:xfrm flipH="1" flipV="1">
            <a:off x="8280632" y="1550619"/>
            <a:ext cx="253339" cy="85025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/>
          <p:nvPr/>
        </p:nvCxnSpPr>
        <p:spPr bwMode="auto">
          <a:xfrm>
            <a:off x="8290166" y="1908510"/>
            <a:ext cx="238857" cy="5000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4" name="Rectangle 83"/>
          <p:cNvSpPr/>
          <p:nvPr/>
        </p:nvSpPr>
        <p:spPr>
          <a:xfrm>
            <a:off x="6724440" y="1901773"/>
            <a:ext cx="9204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Nb, 25 </a:t>
            </a:r>
            <a:r>
              <a:rPr lang="el-GR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μ</a:t>
            </a:r>
            <a:r>
              <a:rPr lang="de-CH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</a:t>
            </a:r>
            <a:endParaRPr lang="de-CH" sz="1200" b="0" dirty="0"/>
          </a:p>
        </p:txBody>
      </p:sp>
      <p:sp>
        <p:nvSpPr>
          <p:cNvPr id="85" name="Rectangle 84"/>
          <p:cNvSpPr/>
          <p:nvPr/>
        </p:nvSpPr>
        <p:spPr>
          <a:xfrm>
            <a:off x="2403940" y="2381719"/>
            <a:ext cx="8242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REBCO</a:t>
            </a:r>
            <a:endParaRPr lang="de-CH" sz="1400" b="0" dirty="0"/>
          </a:p>
        </p:txBody>
      </p:sp>
      <p:sp>
        <p:nvSpPr>
          <p:cNvPr id="87" name="Rectangle 86"/>
          <p:cNvSpPr/>
          <p:nvPr/>
        </p:nvSpPr>
        <p:spPr>
          <a:xfrm>
            <a:off x="6188814" y="3003655"/>
            <a:ext cx="20349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Quench by flux jumps. Stabilised with 150 </a:t>
            </a:r>
            <a:r>
              <a:rPr lang="el-GR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μ</a:t>
            </a:r>
            <a:r>
              <a:rPr lang="de-CH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 Al </a:t>
            </a:r>
            <a:r>
              <a:rPr lang="de-CH" sz="1200" b="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ribbon</a:t>
            </a:r>
            <a:r>
              <a:rPr lang="de-CH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(RRR=2000).</a:t>
            </a:r>
            <a:endParaRPr lang="en-GB" sz="1200" b="0" dirty="0"/>
          </a:p>
        </p:txBody>
      </p:sp>
      <p:grpSp>
        <p:nvGrpSpPr>
          <p:cNvPr id="89" name="Group 88"/>
          <p:cNvGrpSpPr/>
          <p:nvPr/>
        </p:nvGrpSpPr>
        <p:grpSpPr>
          <a:xfrm>
            <a:off x="5829758" y="3929174"/>
            <a:ext cx="2429052" cy="313932"/>
            <a:chOff x="3611916" y="3026823"/>
            <a:chExt cx="1418413" cy="313932"/>
          </a:xfrm>
        </p:grpSpPr>
        <p:cxnSp>
          <p:nvCxnSpPr>
            <p:cNvPr id="90" name="Straight Arrow Connector 89"/>
            <p:cNvCxnSpPr/>
            <p:nvPr/>
          </p:nvCxnSpPr>
          <p:spPr bwMode="auto">
            <a:xfrm flipV="1">
              <a:off x="3611916" y="3053073"/>
              <a:ext cx="1418413" cy="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1" name="Rectangle 90"/>
            <p:cNvSpPr/>
            <p:nvPr/>
          </p:nvSpPr>
          <p:spPr>
            <a:xfrm>
              <a:off x="4290861" y="3026823"/>
              <a:ext cx="737272" cy="313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spcAft>
                  <a:spcPts val="0"/>
                </a:spcAft>
              </a:pPr>
              <a:r>
                <a:rPr lang="en-GB" sz="1200" b="0" i="1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0.5” = 12.7 mm</a:t>
              </a: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58952" y="4377748"/>
            <a:ext cx="2174437" cy="313932"/>
            <a:chOff x="3239852" y="3111699"/>
            <a:chExt cx="1269734" cy="313932"/>
          </a:xfrm>
        </p:grpSpPr>
        <p:cxnSp>
          <p:nvCxnSpPr>
            <p:cNvPr id="93" name="Straight Arrow Connector 92"/>
            <p:cNvCxnSpPr/>
            <p:nvPr/>
          </p:nvCxnSpPr>
          <p:spPr bwMode="auto">
            <a:xfrm flipV="1">
              <a:off x="3239852" y="3137345"/>
              <a:ext cx="1269734" cy="632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4" name="Rectangle 93"/>
            <p:cNvSpPr/>
            <p:nvPr/>
          </p:nvSpPr>
          <p:spPr>
            <a:xfrm>
              <a:off x="3265393" y="3111699"/>
              <a:ext cx="492515" cy="313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spcAft>
                  <a:spcPts val="0"/>
                </a:spcAft>
              </a:pPr>
              <a:r>
                <a:rPr lang="en-GB" sz="1200" b="0" i="1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12 mm</a:t>
              </a:r>
            </a:p>
          </p:txBody>
        </p:sp>
      </p:grpSp>
      <p:sp>
        <p:nvSpPr>
          <p:cNvPr id="95" name="Rectangle 94"/>
          <p:cNvSpPr/>
          <p:nvPr/>
        </p:nvSpPr>
        <p:spPr>
          <a:xfrm>
            <a:off x="4524004" y="2504754"/>
            <a:ext cx="14440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6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800 A at 5 T</a:t>
            </a:r>
            <a:endParaRPr lang="en-GB" sz="1600" i="1" dirty="0"/>
          </a:p>
        </p:txBody>
      </p:sp>
      <p:sp>
        <p:nvSpPr>
          <p:cNvPr id="96" name="Rectangle 95"/>
          <p:cNvSpPr/>
          <p:nvPr/>
        </p:nvSpPr>
        <p:spPr>
          <a:xfrm rot="5400000">
            <a:off x="8157403" y="1497677"/>
            <a:ext cx="1279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General Electric Nb</a:t>
            </a:r>
            <a:r>
              <a:rPr lang="en-US" sz="1200" b="0" baseline="-25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Sn ribbon</a:t>
            </a:r>
            <a:endParaRPr lang="en-GB" sz="12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79512" y="2081836"/>
            <a:ext cx="2160000" cy="504000"/>
            <a:chOff x="404812" y="4329100"/>
            <a:chExt cx="3096344" cy="504000"/>
          </a:xfrm>
        </p:grpSpPr>
        <p:sp>
          <p:nvSpPr>
            <p:cNvPr id="82" name="Rounded Rectangle 81"/>
            <p:cNvSpPr/>
            <p:nvPr/>
          </p:nvSpPr>
          <p:spPr bwMode="auto">
            <a:xfrm rot="10800000">
              <a:off x="404812" y="4329100"/>
              <a:ext cx="3096344" cy="504000"/>
            </a:xfrm>
            <a:prstGeom prst="roundRect">
              <a:avLst>
                <a:gd name="adj" fmla="val 5783"/>
              </a:avLst>
            </a:prstGeom>
            <a:solidFill>
              <a:srgbClr val="CC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 rot="10800000">
              <a:off x="480731" y="4401100"/>
              <a:ext cx="2944507" cy="360000"/>
            </a:xfrm>
            <a:prstGeom prst="rect">
              <a:avLst/>
            </a:prstGeom>
            <a:pattFill prst="pct75">
              <a:fgClr>
                <a:schemeClr val="accent2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 rot="5400000">
              <a:off x="1952984" y="3299694"/>
              <a:ext cx="0" cy="2916000"/>
            </a:xfrm>
            <a:prstGeom prst="line">
              <a:avLst/>
            </a:prstGeom>
            <a:pattFill prst="pct75">
              <a:fgClr>
                <a:schemeClr val="accent2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5" name="Rectangle 14"/>
          <p:cNvSpPr/>
          <p:nvPr/>
        </p:nvSpPr>
        <p:spPr>
          <a:xfrm>
            <a:off x="602207" y="2206025"/>
            <a:ext cx="14895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Hastelloy substrate</a:t>
            </a:r>
            <a:endParaRPr lang="de-CH" sz="1200" b="0" dirty="0"/>
          </a:p>
        </p:txBody>
      </p:sp>
      <p:grpSp>
        <p:nvGrpSpPr>
          <p:cNvPr id="83" name="Group 82"/>
          <p:cNvGrpSpPr/>
          <p:nvPr/>
        </p:nvGrpSpPr>
        <p:grpSpPr>
          <a:xfrm rot="10800000">
            <a:off x="185181" y="3070331"/>
            <a:ext cx="2160000" cy="504000"/>
            <a:chOff x="404812" y="4329100"/>
            <a:chExt cx="3096344" cy="504000"/>
          </a:xfrm>
        </p:grpSpPr>
        <p:sp>
          <p:nvSpPr>
            <p:cNvPr id="86" name="Rounded Rectangle 85"/>
            <p:cNvSpPr/>
            <p:nvPr/>
          </p:nvSpPr>
          <p:spPr bwMode="auto">
            <a:xfrm rot="10800000">
              <a:off x="404812" y="4329100"/>
              <a:ext cx="3096344" cy="504000"/>
            </a:xfrm>
            <a:prstGeom prst="roundRect">
              <a:avLst>
                <a:gd name="adj" fmla="val 5783"/>
              </a:avLst>
            </a:prstGeom>
            <a:solidFill>
              <a:srgbClr val="CC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8" name="Rectangle 97"/>
            <p:cNvSpPr/>
            <p:nvPr/>
          </p:nvSpPr>
          <p:spPr bwMode="auto">
            <a:xfrm rot="10800000">
              <a:off x="480731" y="4401100"/>
              <a:ext cx="2944507" cy="360000"/>
            </a:xfrm>
            <a:prstGeom prst="rect">
              <a:avLst/>
            </a:prstGeom>
            <a:pattFill prst="pct75">
              <a:fgClr>
                <a:schemeClr val="accent2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00" name="Straight Connector 99"/>
            <p:cNvCxnSpPr/>
            <p:nvPr/>
          </p:nvCxnSpPr>
          <p:spPr bwMode="auto">
            <a:xfrm rot="5400000">
              <a:off x="1952984" y="3299694"/>
              <a:ext cx="0" cy="2916000"/>
            </a:xfrm>
            <a:prstGeom prst="line">
              <a:avLst/>
            </a:prstGeom>
            <a:pattFill prst="pct75">
              <a:fgClr>
                <a:schemeClr val="accent2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23" name="Straight Connector 22"/>
          <p:cNvCxnSpPr/>
          <p:nvPr/>
        </p:nvCxnSpPr>
        <p:spPr bwMode="auto">
          <a:xfrm flipH="1">
            <a:off x="2311309" y="3008489"/>
            <a:ext cx="266378" cy="289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Rectangle 26"/>
          <p:cNvSpPr/>
          <p:nvPr/>
        </p:nvSpPr>
        <p:spPr>
          <a:xfrm>
            <a:off x="444509" y="3819678"/>
            <a:ext cx="16033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CuBe</a:t>
            </a:r>
            <a:r>
              <a:rPr lang="en-US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tape,  100 </a:t>
            </a:r>
            <a:r>
              <a:rPr lang="el-GR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μ</a:t>
            </a:r>
            <a:r>
              <a:rPr lang="de-CH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</a:t>
            </a:r>
            <a:endParaRPr lang="de-CH" sz="1200" b="0" dirty="0"/>
          </a:p>
        </p:txBody>
      </p:sp>
      <p:sp>
        <p:nvSpPr>
          <p:cNvPr id="16" name="Rectangle 15"/>
          <p:cNvSpPr/>
          <p:nvPr/>
        </p:nvSpPr>
        <p:spPr>
          <a:xfrm>
            <a:off x="255226" y="3207371"/>
            <a:ext cx="20056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Hastelloy substrate, 50 </a:t>
            </a:r>
            <a:r>
              <a:rPr lang="el-GR" sz="1200" b="0" dirty="0">
                <a:solidFill>
                  <a:srgbClr val="000000"/>
                </a:solidFill>
                <a:latin typeface="Arial" charset="0"/>
                <a:cs typeface="Arial" charset="0"/>
              </a:rPr>
              <a:t>μ</a:t>
            </a:r>
            <a:r>
              <a:rPr lang="de-CH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</a:t>
            </a:r>
            <a:endParaRPr lang="de-CH" sz="1200" b="0" dirty="0"/>
          </a:p>
        </p:txBody>
      </p:sp>
      <p:sp>
        <p:nvSpPr>
          <p:cNvPr id="25" name="Rectangle 24"/>
          <p:cNvSpPr/>
          <p:nvPr/>
        </p:nvSpPr>
        <p:spPr>
          <a:xfrm>
            <a:off x="562250" y="2699035"/>
            <a:ext cx="15440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Copper </a:t>
            </a:r>
            <a:r>
              <a:rPr lang="en-US" sz="1200" b="0" dirty="0">
                <a:solidFill>
                  <a:srgbClr val="000000"/>
                </a:solidFill>
                <a:latin typeface="Arial" charset="0"/>
                <a:cs typeface="Arial" charset="0"/>
              </a:rPr>
              <a:t>tape, 6</a:t>
            </a:r>
            <a:r>
              <a:rPr lang="en-US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0 </a:t>
            </a:r>
            <a:r>
              <a:rPr lang="el-GR" sz="1200" b="0" dirty="0">
                <a:solidFill>
                  <a:srgbClr val="000000"/>
                </a:solidFill>
                <a:latin typeface="Arial" charset="0"/>
                <a:cs typeface="Arial" charset="0"/>
              </a:rPr>
              <a:t>μ</a:t>
            </a:r>
            <a:r>
              <a:rPr lang="de-CH" sz="12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</a:t>
            </a:r>
            <a:endParaRPr lang="de-CH" sz="1200" b="0" dirty="0"/>
          </a:p>
        </p:txBody>
      </p:sp>
      <p:cxnSp>
        <p:nvCxnSpPr>
          <p:cNvPr id="22" name="Straight Connector 21"/>
          <p:cNvCxnSpPr/>
          <p:nvPr/>
        </p:nvCxnSpPr>
        <p:spPr bwMode="auto">
          <a:xfrm flipH="1">
            <a:off x="2030539" y="2564904"/>
            <a:ext cx="472593" cy="56865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 flipH="1" flipV="1">
            <a:off x="2155753" y="2509272"/>
            <a:ext cx="324384" cy="6208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3" name="Pictur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14" y="5011690"/>
            <a:ext cx="5960714" cy="888922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4872" y="3501008"/>
            <a:ext cx="1051044" cy="1353887"/>
          </a:xfrm>
          <a:prstGeom prst="rect">
            <a:avLst/>
          </a:prstGeom>
        </p:spPr>
      </p:pic>
      <p:sp>
        <p:nvSpPr>
          <p:cNvPr id="101" name="Rectangle 100"/>
          <p:cNvSpPr/>
          <p:nvPr/>
        </p:nvSpPr>
        <p:spPr>
          <a:xfrm>
            <a:off x="2353157" y="1851856"/>
            <a:ext cx="17678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6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2’600 A at 13 T</a:t>
            </a:r>
            <a:endParaRPr lang="en-GB" sz="1600" i="1" dirty="0"/>
          </a:p>
        </p:txBody>
      </p:sp>
      <p:sp>
        <p:nvSpPr>
          <p:cNvPr id="102" name="Rectangle 101"/>
          <p:cNvSpPr/>
          <p:nvPr/>
        </p:nvSpPr>
        <p:spPr>
          <a:xfrm>
            <a:off x="365484" y="836047"/>
            <a:ext cx="2647798" cy="327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4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CEA dipole, 2016</a:t>
            </a:r>
          </a:p>
        </p:txBody>
      </p:sp>
      <p:grpSp>
        <p:nvGrpSpPr>
          <p:cNvPr id="103" name="Group 102"/>
          <p:cNvGrpSpPr/>
          <p:nvPr/>
        </p:nvGrpSpPr>
        <p:grpSpPr>
          <a:xfrm>
            <a:off x="281853" y="5673091"/>
            <a:ext cx="4993560" cy="293607"/>
            <a:chOff x="3249008" y="3812078"/>
            <a:chExt cx="2915924" cy="293607"/>
          </a:xfrm>
        </p:grpSpPr>
        <p:cxnSp>
          <p:nvCxnSpPr>
            <p:cNvPr id="104" name="Straight Arrow Connector 103"/>
            <p:cNvCxnSpPr/>
            <p:nvPr/>
          </p:nvCxnSpPr>
          <p:spPr bwMode="auto">
            <a:xfrm>
              <a:off x="3249008" y="4058527"/>
              <a:ext cx="2915924" cy="700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5" name="Rectangle 104"/>
            <p:cNvSpPr/>
            <p:nvPr/>
          </p:nvSpPr>
          <p:spPr>
            <a:xfrm>
              <a:off x="3270295" y="3812078"/>
              <a:ext cx="492515" cy="293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spcAft>
                  <a:spcPts val="0"/>
                </a:spcAft>
              </a:pPr>
              <a:r>
                <a:rPr lang="en-GB" sz="1200" b="0" i="1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700 mm</a:t>
              </a: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549298" y="4750790"/>
            <a:ext cx="2488618" cy="313932"/>
            <a:chOff x="3526977" y="4066040"/>
            <a:chExt cx="1453196" cy="313932"/>
          </a:xfrm>
        </p:grpSpPr>
        <p:cxnSp>
          <p:nvCxnSpPr>
            <p:cNvPr id="107" name="Straight Arrow Connector 106"/>
            <p:cNvCxnSpPr/>
            <p:nvPr/>
          </p:nvCxnSpPr>
          <p:spPr bwMode="auto">
            <a:xfrm flipV="1">
              <a:off x="3526977" y="4326940"/>
              <a:ext cx="1453196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8" name="Rectangle 107"/>
            <p:cNvSpPr/>
            <p:nvPr/>
          </p:nvSpPr>
          <p:spPr>
            <a:xfrm>
              <a:off x="3549735" y="4066040"/>
              <a:ext cx="492515" cy="313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spcAft>
                  <a:spcPts val="0"/>
                </a:spcAft>
              </a:pPr>
              <a:r>
                <a:rPr lang="en-GB" sz="1200" b="0" i="1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350 mm</a:t>
              </a:r>
            </a:p>
          </p:txBody>
        </p:sp>
      </p:grpSp>
      <p:sp>
        <p:nvSpPr>
          <p:cNvPr id="109" name="Rectangle 108"/>
          <p:cNvSpPr/>
          <p:nvPr/>
        </p:nvSpPr>
        <p:spPr>
          <a:xfrm>
            <a:off x="143508" y="4902994"/>
            <a:ext cx="644987" cy="20127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  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280" b="96894" l="1650" r="97690">
                        <a14:backgroundMark x1="7591" y1="18012" x2="15512" y2="21118"/>
                        <a14:backgroundMark x1="3960" y1="29503" x2="6601" y2="35093"/>
                        <a14:backgroundMark x1="85149" y1="19255" x2="95710" y2="13975"/>
                        <a14:backgroundMark x1="94059" y1="32609" x2="97030" y2="31677"/>
                        <a14:backgroundMark x1="92079" y1="76087" x2="96370" y2="773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24228" y="4581128"/>
            <a:ext cx="1433015" cy="1522875"/>
          </a:xfrm>
          <a:prstGeom prst="rect">
            <a:avLst/>
          </a:prstGeom>
        </p:spPr>
      </p:pic>
      <p:sp>
        <p:nvSpPr>
          <p:cNvPr id="111" name="Rectangle 110"/>
          <p:cNvSpPr/>
          <p:nvPr/>
        </p:nvSpPr>
        <p:spPr>
          <a:xfrm>
            <a:off x="7937172" y="4819800"/>
            <a:ext cx="8434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35 turns</a:t>
            </a:r>
          </a:p>
          <a:p>
            <a:pPr>
              <a:spcAft>
                <a:spcPts val="0"/>
              </a:spcAft>
            </a:pPr>
            <a:r>
              <a:rPr lang="en-GB" sz="11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61 turns</a:t>
            </a:r>
          </a:p>
          <a:p>
            <a:pPr>
              <a:spcAft>
                <a:spcPts val="0"/>
              </a:spcAft>
            </a:pPr>
            <a:r>
              <a:rPr lang="en-GB" sz="11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73 turns</a:t>
            </a:r>
          </a:p>
          <a:p>
            <a:pPr>
              <a:spcAft>
                <a:spcPts val="0"/>
              </a:spcAft>
            </a:pPr>
            <a:endParaRPr lang="en-GB" sz="1100" i="1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7917" y="4373135"/>
            <a:ext cx="2046252" cy="535923"/>
          </a:xfrm>
          <a:prstGeom prst="rect">
            <a:avLst/>
          </a:prstGeom>
        </p:spPr>
      </p:pic>
      <p:sp>
        <p:nvSpPr>
          <p:cNvPr id="112" name="Rectangle 111"/>
          <p:cNvSpPr/>
          <p:nvPr/>
        </p:nvSpPr>
        <p:spPr>
          <a:xfrm>
            <a:off x="209864" y="6093296"/>
            <a:ext cx="8226661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Effect of coupling currents is more evident at 4.2 K than at 77 K.</a:t>
            </a:r>
          </a:p>
          <a:p>
            <a:pPr marL="285750" indent="-28575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Screenings </a:t>
            </a:r>
            <a:r>
              <a:rPr lang="en-US" sz="16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currents are </a:t>
            </a:r>
            <a:r>
              <a:rPr lang="en-US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an important </a:t>
            </a:r>
            <a:r>
              <a:rPr lang="en-US" sz="16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issue </a:t>
            </a:r>
            <a:r>
              <a:rPr lang="en-US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(magnetization &gt; </a:t>
            </a:r>
            <a:r>
              <a:rPr lang="en-US" sz="16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10% of the total </a:t>
            </a:r>
            <a:r>
              <a:rPr lang="en-US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field).</a:t>
            </a:r>
            <a:endParaRPr lang="en-GB" sz="16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33389" y="1300873"/>
            <a:ext cx="183501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6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https://doi.org/10.1109/TASC.2018.2796063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6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https://doi.org/10.1109/TASC.2018.2809780</a:t>
            </a:r>
          </a:p>
        </p:txBody>
      </p:sp>
      <p:sp>
        <p:nvSpPr>
          <p:cNvPr id="7" name="Rectangle 6"/>
          <p:cNvSpPr/>
          <p:nvPr/>
        </p:nvSpPr>
        <p:spPr>
          <a:xfrm>
            <a:off x="4180091" y="1316667"/>
            <a:ext cx="1645001" cy="192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6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https://doi.org/10.1109/TNS.1971.4326352</a:t>
            </a:r>
          </a:p>
        </p:txBody>
      </p:sp>
    </p:spTree>
    <p:extLst>
      <p:ext uri="{BB962C8B-B14F-4D97-AF65-F5344CB8AC3E}">
        <p14:creationId xmlns:p14="http://schemas.microsoft.com/office/powerpoint/2010/main" val="218806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62" grpId="0"/>
      <p:bldP spid="66" grpId="0"/>
      <p:bldP spid="69" grpId="0"/>
      <p:bldP spid="74" grpId="0"/>
      <p:bldP spid="76" grpId="0"/>
      <p:bldP spid="78" grpId="0"/>
      <p:bldP spid="84" grpId="0"/>
      <p:bldP spid="87" grpId="0"/>
      <p:bldP spid="95" grpId="0"/>
      <p:bldP spid="96" grpId="0"/>
      <p:bldP spid="109" grpId="0" animBg="1"/>
      <p:bldP spid="111" grpId="0"/>
      <p:bldP spid="11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78"/>
          <p:cNvGrpSpPr>
            <a:grpSpLocks noChangeAspect="1"/>
          </p:cNvGrpSpPr>
          <p:nvPr/>
        </p:nvGrpSpPr>
        <p:grpSpPr>
          <a:xfrm>
            <a:off x="5341588" y="4850118"/>
            <a:ext cx="3743268" cy="1873250"/>
            <a:chOff x="498892" y="4466232"/>
            <a:chExt cx="1871634" cy="936625"/>
          </a:xfrm>
        </p:grpSpPr>
        <p:grpSp>
          <p:nvGrpSpPr>
            <p:cNvPr id="80" name="Group 79"/>
            <p:cNvGrpSpPr/>
            <p:nvPr/>
          </p:nvGrpSpPr>
          <p:grpSpPr>
            <a:xfrm>
              <a:off x="498892" y="4466232"/>
              <a:ext cx="1871634" cy="936625"/>
              <a:chOff x="211820" y="3783857"/>
              <a:chExt cx="1871634" cy="936625"/>
            </a:xfrm>
          </p:grpSpPr>
          <p:sp>
            <p:nvSpPr>
              <p:cNvPr id="130" name="Rectangle 491"/>
              <p:cNvSpPr>
                <a:spLocks noChangeArrowheads="1"/>
              </p:cNvSpPr>
              <p:nvPr/>
            </p:nvSpPr>
            <p:spPr bwMode="auto">
              <a:xfrm rot="10800000">
                <a:off x="211820" y="3783857"/>
                <a:ext cx="1871634" cy="936625"/>
              </a:xfrm>
              <a:prstGeom prst="rect">
                <a:avLst/>
              </a:prstGeom>
              <a:solidFill>
                <a:srgbClr val="99CC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91429" tIns="45715" rIns="91429" bIns="45715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  <p:sp>
            <p:nvSpPr>
              <p:cNvPr id="131" name="AutoShape 492"/>
              <p:cNvSpPr>
                <a:spLocks noChangeArrowheads="1"/>
              </p:cNvSpPr>
              <p:nvPr/>
            </p:nvSpPr>
            <p:spPr bwMode="auto">
              <a:xfrm rot="10800000">
                <a:off x="468504" y="3982348"/>
                <a:ext cx="1329327" cy="553461"/>
              </a:xfrm>
              <a:prstGeom prst="roundRect">
                <a:avLst>
                  <a:gd name="adj" fmla="val 21588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1429" tIns="45715" rIns="91429" bIns="45715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</p:grpSp>
        <p:grpSp>
          <p:nvGrpSpPr>
            <p:cNvPr id="81" name="Group 1648"/>
            <p:cNvGrpSpPr>
              <a:grpSpLocks noChangeAspect="1"/>
            </p:cNvGrpSpPr>
            <p:nvPr/>
          </p:nvGrpSpPr>
          <p:grpSpPr bwMode="auto">
            <a:xfrm>
              <a:off x="766846" y="4788619"/>
              <a:ext cx="179987" cy="145389"/>
              <a:chOff x="4541323" y="995536"/>
              <a:chExt cx="1197343" cy="968009"/>
            </a:xfrm>
          </p:grpSpPr>
          <p:sp>
            <p:nvSpPr>
              <p:cNvPr id="128" name="AutoShape 151"/>
              <p:cNvSpPr>
                <a:spLocks noChangeArrowheads="1"/>
              </p:cNvSpPr>
              <p:nvPr/>
            </p:nvSpPr>
            <p:spPr bwMode="auto">
              <a:xfrm>
                <a:off x="4541323" y="995536"/>
                <a:ext cx="1197343" cy="968009"/>
              </a:xfrm>
              <a:prstGeom prst="roundRect">
                <a:avLst>
                  <a:gd name="adj" fmla="val 8333"/>
                </a:avLst>
              </a:prstGeom>
              <a:solidFill>
                <a:srgbClr val="8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  <p:sp>
            <p:nvSpPr>
              <p:cNvPr id="129" name="Rectangle 158" descr="Narrow horizontal"/>
              <p:cNvSpPr>
                <a:spLocks noChangeArrowheads="1"/>
              </p:cNvSpPr>
              <p:nvPr/>
            </p:nvSpPr>
            <p:spPr bwMode="auto">
              <a:xfrm>
                <a:off x="4769699" y="1228448"/>
                <a:ext cx="718458" cy="479380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</p:grpSp>
        <p:grpSp>
          <p:nvGrpSpPr>
            <p:cNvPr id="82" name="Group 1648"/>
            <p:cNvGrpSpPr>
              <a:grpSpLocks noChangeAspect="1"/>
            </p:cNvGrpSpPr>
            <p:nvPr/>
          </p:nvGrpSpPr>
          <p:grpSpPr bwMode="auto">
            <a:xfrm>
              <a:off x="958422" y="4788619"/>
              <a:ext cx="179987" cy="145389"/>
              <a:chOff x="4541323" y="995536"/>
              <a:chExt cx="1197343" cy="968009"/>
            </a:xfrm>
          </p:grpSpPr>
          <p:sp>
            <p:nvSpPr>
              <p:cNvPr id="126" name="AutoShape 151"/>
              <p:cNvSpPr>
                <a:spLocks noChangeArrowheads="1"/>
              </p:cNvSpPr>
              <p:nvPr/>
            </p:nvSpPr>
            <p:spPr bwMode="auto">
              <a:xfrm>
                <a:off x="4541323" y="995536"/>
                <a:ext cx="1197343" cy="968009"/>
              </a:xfrm>
              <a:prstGeom prst="roundRect">
                <a:avLst>
                  <a:gd name="adj" fmla="val 8333"/>
                </a:avLst>
              </a:prstGeom>
              <a:solidFill>
                <a:srgbClr val="8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  <p:sp>
            <p:nvSpPr>
              <p:cNvPr id="127" name="Rectangle 158" descr="Narrow horizontal"/>
              <p:cNvSpPr>
                <a:spLocks noChangeArrowheads="1"/>
              </p:cNvSpPr>
              <p:nvPr/>
            </p:nvSpPr>
            <p:spPr bwMode="auto">
              <a:xfrm>
                <a:off x="4769699" y="1228448"/>
                <a:ext cx="718458" cy="479380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</p:grpSp>
        <p:grpSp>
          <p:nvGrpSpPr>
            <p:cNvPr id="83" name="Group 1648"/>
            <p:cNvGrpSpPr>
              <a:grpSpLocks noChangeAspect="1"/>
            </p:cNvGrpSpPr>
            <p:nvPr/>
          </p:nvGrpSpPr>
          <p:grpSpPr bwMode="auto">
            <a:xfrm>
              <a:off x="1148886" y="4788619"/>
              <a:ext cx="179987" cy="145389"/>
              <a:chOff x="4541323" y="995536"/>
              <a:chExt cx="1197343" cy="968009"/>
            </a:xfrm>
          </p:grpSpPr>
          <p:sp>
            <p:nvSpPr>
              <p:cNvPr id="124" name="AutoShape 151"/>
              <p:cNvSpPr>
                <a:spLocks noChangeArrowheads="1"/>
              </p:cNvSpPr>
              <p:nvPr/>
            </p:nvSpPr>
            <p:spPr bwMode="auto">
              <a:xfrm>
                <a:off x="4541323" y="995536"/>
                <a:ext cx="1197343" cy="968009"/>
              </a:xfrm>
              <a:prstGeom prst="roundRect">
                <a:avLst>
                  <a:gd name="adj" fmla="val 8333"/>
                </a:avLst>
              </a:prstGeom>
              <a:solidFill>
                <a:srgbClr val="8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  <p:sp>
            <p:nvSpPr>
              <p:cNvPr id="125" name="Rectangle 158" descr="Narrow horizontal"/>
              <p:cNvSpPr>
                <a:spLocks noChangeArrowheads="1"/>
              </p:cNvSpPr>
              <p:nvPr/>
            </p:nvSpPr>
            <p:spPr bwMode="auto">
              <a:xfrm>
                <a:off x="4769699" y="1228448"/>
                <a:ext cx="718458" cy="479380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</p:grpSp>
        <p:grpSp>
          <p:nvGrpSpPr>
            <p:cNvPr id="84" name="Group 1648"/>
            <p:cNvGrpSpPr>
              <a:grpSpLocks noChangeAspect="1"/>
            </p:cNvGrpSpPr>
            <p:nvPr/>
          </p:nvGrpSpPr>
          <p:grpSpPr bwMode="auto">
            <a:xfrm>
              <a:off x="1339241" y="4788619"/>
              <a:ext cx="179987" cy="145389"/>
              <a:chOff x="4541323" y="995536"/>
              <a:chExt cx="1197343" cy="968009"/>
            </a:xfrm>
          </p:grpSpPr>
          <p:sp>
            <p:nvSpPr>
              <p:cNvPr id="122" name="AutoShape 151"/>
              <p:cNvSpPr>
                <a:spLocks noChangeArrowheads="1"/>
              </p:cNvSpPr>
              <p:nvPr/>
            </p:nvSpPr>
            <p:spPr bwMode="auto">
              <a:xfrm>
                <a:off x="4541323" y="995536"/>
                <a:ext cx="1197343" cy="968009"/>
              </a:xfrm>
              <a:prstGeom prst="roundRect">
                <a:avLst>
                  <a:gd name="adj" fmla="val 8333"/>
                </a:avLst>
              </a:prstGeom>
              <a:solidFill>
                <a:srgbClr val="8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  <p:sp>
            <p:nvSpPr>
              <p:cNvPr id="123" name="Rectangle 158" descr="Narrow horizontal"/>
              <p:cNvSpPr>
                <a:spLocks noChangeArrowheads="1"/>
              </p:cNvSpPr>
              <p:nvPr/>
            </p:nvSpPr>
            <p:spPr bwMode="auto">
              <a:xfrm>
                <a:off x="4769699" y="1228448"/>
                <a:ext cx="718458" cy="479380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</p:grpSp>
        <p:grpSp>
          <p:nvGrpSpPr>
            <p:cNvPr id="85" name="Group 1648"/>
            <p:cNvGrpSpPr>
              <a:grpSpLocks noChangeAspect="1"/>
            </p:cNvGrpSpPr>
            <p:nvPr/>
          </p:nvGrpSpPr>
          <p:grpSpPr bwMode="auto">
            <a:xfrm>
              <a:off x="1529590" y="4788619"/>
              <a:ext cx="179987" cy="145389"/>
              <a:chOff x="4541323" y="995536"/>
              <a:chExt cx="1197343" cy="968009"/>
            </a:xfrm>
          </p:grpSpPr>
          <p:sp>
            <p:nvSpPr>
              <p:cNvPr id="120" name="AutoShape 151"/>
              <p:cNvSpPr>
                <a:spLocks noChangeArrowheads="1"/>
              </p:cNvSpPr>
              <p:nvPr/>
            </p:nvSpPr>
            <p:spPr bwMode="auto">
              <a:xfrm>
                <a:off x="4541323" y="995536"/>
                <a:ext cx="1197343" cy="968009"/>
              </a:xfrm>
              <a:prstGeom prst="roundRect">
                <a:avLst>
                  <a:gd name="adj" fmla="val 8333"/>
                </a:avLst>
              </a:prstGeom>
              <a:solidFill>
                <a:srgbClr val="8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  <p:sp>
            <p:nvSpPr>
              <p:cNvPr id="121" name="Rectangle 158" descr="Narrow horizontal"/>
              <p:cNvSpPr>
                <a:spLocks noChangeArrowheads="1"/>
              </p:cNvSpPr>
              <p:nvPr/>
            </p:nvSpPr>
            <p:spPr bwMode="auto">
              <a:xfrm>
                <a:off x="4769699" y="1228448"/>
                <a:ext cx="718458" cy="479380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</p:grpSp>
        <p:grpSp>
          <p:nvGrpSpPr>
            <p:cNvPr id="86" name="Group 1648"/>
            <p:cNvGrpSpPr>
              <a:grpSpLocks noChangeAspect="1"/>
            </p:cNvGrpSpPr>
            <p:nvPr/>
          </p:nvGrpSpPr>
          <p:grpSpPr bwMode="auto">
            <a:xfrm>
              <a:off x="1716226" y="4788619"/>
              <a:ext cx="179987" cy="145389"/>
              <a:chOff x="4541323" y="995536"/>
              <a:chExt cx="1197343" cy="968009"/>
            </a:xfrm>
          </p:grpSpPr>
          <p:sp>
            <p:nvSpPr>
              <p:cNvPr id="118" name="AutoShape 151"/>
              <p:cNvSpPr>
                <a:spLocks noChangeArrowheads="1"/>
              </p:cNvSpPr>
              <p:nvPr/>
            </p:nvSpPr>
            <p:spPr bwMode="auto">
              <a:xfrm>
                <a:off x="4541323" y="995536"/>
                <a:ext cx="1197343" cy="968009"/>
              </a:xfrm>
              <a:prstGeom prst="roundRect">
                <a:avLst>
                  <a:gd name="adj" fmla="val 8333"/>
                </a:avLst>
              </a:prstGeom>
              <a:solidFill>
                <a:srgbClr val="8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  <p:sp>
            <p:nvSpPr>
              <p:cNvPr id="119" name="Rectangle 158" descr="Narrow horizontal"/>
              <p:cNvSpPr>
                <a:spLocks noChangeArrowheads="1"/>
              </p:cNvSpPr>
              <p:nvPr/>
            </p:nvSpPr>
            <p:spPr bwMode="auto">
              <a:xfrm>
                <a:off x="4769699" y="1228448"/>
                <a:ext cx="718458" cy="479380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</p:grpSp>
        <p:grpSp>
          <p:nvGrpSpPr>
            <p:cNvPr id="87" name="Group 1648"/>
            <p:cNvGrpSpPr>
              <a:grpSpLocks noChangeAspect="1"/>
            </p:cNvGrpSpPr>
            <p:nvPr/>
          </p:nvGrpSpPr>
          <p:grpSpPr bwMode="auto">
            <a:xfrm>
              <a:off x="1903297" y="4835793"/>
              <a:ext cx="179987" cy="145389"/>
              <a:chOff x="4541323" y="1309638"/>
              <a:chExt cx="1197343" cy="968009"/>
            </a:xfrm>
          </p:grpSpPr>
          <p:sp>
            <p:nvSpPr>
              <p:cNvPr id="116" name="AutoShape 151"/>
              <p:cNvSpPr>
                <a:spLocks noChangeArrowheads="1"/>
              </p:cNvSpPr>
              <p:nvPr/>
            </p:nvSpPr>
            <p:spPr bwMode="auto">
              <a:xfrm>
                <a:off x="4541323" y="1309638"/>
                <a:ext cx="1197343" cy="968009"/>
              </a:xfrm>
              <a:prstGeom prst="roundRect">
                <a:avLst>
                  <a:gd name="adj" fmla="val 8333"/>
                </a:avLst>
              </a:prstGeom>
              <a:solidFill>
                <a:srgbClr val="8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  <p:sp>
            <p:nvSpPr>
              <p:cNvPr id="117" name="Rectangle 158" descr="Narrow horizontal"/>
              <p:cNvSpPr>
                <a:spLocks noChangeArrowheads="1"/>
              </p:cNvSpPr>
              <p:nvPr/>
            </p:nvSpPr>
            <p:spPr bwMode="auto">
              <a:xfrm>
                <a:off x="4769699" y="1542550"/>
                <a:ext cx="718458" cy="479380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</p:grpSp>
        <p:grpSp>
          <p:nvGrpSpPr>
            <p:cNvPr id="88" name="Group 1648"/>
            <p:cNvGrpSpPr>
              <a:grpSpLocks noChangeAspect="1"/>
            </p:cNvGrpSpPr>
            <p:nvPr/>
          </p:nvGrpSpPr>
          <p:grpSpPr bwMode="auto">
            <a:xfrm>
              <a:off x="766486" y="4945851"/>
              <a:ext cx="179987" cy="145389"/>
              <a:chOff x="4541323" y="995536"/>
              <a:chExt cx="1197343" cy="968009"/>
            </a:xfrm>
          </p:grpSpPr>
          <p:sp>
            <p:nvSpPr>
              <p:cNvPr id="114" name="AutoShape 151"/>
              <p:cNvSpPr>
                <a:spLocks noChangeArrowheads="1"/>
              </p:cNvSpPr>
              <p:nvPr/>
            </p:nvSpPr>
            <p:spPr bwMode="auto">
              <a:xfrm>
                <a:off x="4541323" y="995536"/>
                <a:ext cx="1197343" cy="968009"/>
              </a:xfrm>
              <a:prstGeom prst="roundRect">
                <a:avLst>
                  <a:gd name="adj" fmla="val 8333"/>
                </a:avLst>
              </a:prstGeom>
              <a:solidFill>
                <a:srgbClr val="8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  <p:sp>
            <p:nvSpPr>
              <p:cNvPr id="115" name="Rectangle 158" descr="Narrow horizontal"/>
              <p:cNvSpPr>
                <a:spLocks noChangeArrowheads="1"/>
              </p:cNvSpPr>
              <p:nvPr/>
            </p:nvSpPr>
            <p:spPr bwMode="auto">
              <a:xfrm>
                <a:off x="4769699" y="1228448"/>
                <a:ext cx="718458" cy="479380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</p:grpSp>
        <p:grpSp>
          <p:nvGrpSpPr>
            <p:cNvPr id="89" name="Group 1648"/>
            <p:cNvGrpSpPr>
              <a:grpSpLocks noChangeAspect="1"/>
            </p:cNvGrpSpPr>
            <p:nvPr/>
          </p:nvGrpSpPr>
          <p:grpSpPr bwMode="auto">
            <a:xfrm>
              <a:off x="958062" y="4945851"/>
              <a:ext cx="179987" cy="145389"/>
              <a:chOff x="4541323" y="995536"/>
              <a:chExt cx="1197343" cy="968009"/>
            </a:xfrm>
          </p:grpSpPr>
          <p:sp>
            <p:nvSpPr>
              <p:cNvPr id="112" name="AutoShape 151"/>
              <p:cNvSpPr>
                <a:spLocks noChangeArrowheads="1"/>
              </p:cNvSpPr>
              <p:nvPr/>
            </p:nvSpPr>
            <p:spPr bwMode="auto">
              <a:xfrm>
                <a:off x="4541323" y="995536"/>
                <a:ext cx="1197343" cy="968009"/>
              </a:xfrm>
              <a:prstGeom prst="roundRect">
                <a:avLst>
                  <a:gd name="adj" fmla="val 8333"/>
                </a:avLst>
              </a:prstGeom>
              <a:solidFill>
                <a:srgbClr val="8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  <p:sp>
            <p:nvSpPr>
              <p:cNvPr id="113" name="Rectangle 158" descr="Narrow horizontal"/>
              <p:cNvSpPr>
                <a:spLocks noChangeArrowheads="1"/>
              </p:cNvSpPr>
              <p:nvPr/>
            </p:nvSpPr>
            <p:spPr bwMode="auto">
              <a:xfrm>
                <a:off x="4769699" y="1228448"/>
                <a:ext cx="718458" cy="479380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</p:grpSp>
        <p:grpSp>
          <p:nvGrpSpPr>
            <p:cNvPr id="90" name="Group 1648"/>
            <p:cNvGrpSpPr>
              <a:grpSpLocks noChangeAspect="1"/>
            </p:cNvGrpSpPr>
            <p:nvPr/>
          </p:nvGrpSpPr>
          <p:grpSpPr bwMode="auto">
            <a:xfrm>
              <a:off x="1148526" y="4945851"/>
              <a:ext cx="179987" cy="145389"/>
              <a:chOff x="4541323" y="995536"/>
              <a:chExt cx="1197343" cy="968009"/>
            </a:xfrm>
          </p:grpSpPr>
          <p:sp>
            <p:nvSpPr>
              <p:cNvPr id="110" name="AutoShape 151"/>
              <p:cNvSpPr>
                <a:spLocks noChangeArrowheads="1"/>
              </p:cNvSpPr>
              <p:nvPr/>
            </p:nvSpPr>
            <p:spPr bwMode="auto">
              <a:xfrm>
                <a:off x="4541323" y="995536"/>
                <a:ext cx="1197343" cy="968009"/>
              </a:xfrm>
              <a:prstGeom prst="roundRect">
                <a:avLst>
                  <a:gd name="adj" fmla="val 8333"/>
                </a:avLst>
              </a:prstGeom>
              <a:solidFill>
                <a:srgbClr val="8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  <p:sp>
            <p:nvSpPr>
              <p:cNvPr id="111" name="Rectangle 158" descr="Narrow horizontal"/>
              <p:cNvSpPr>
                <a:spLocks noChangeArrowheads="1"/>
              </p:cNvSpPr>
              <p:nvPr/>
            </p:nvSpPr>
            <p:spPr bwMode="auto">
              <a:xfrm>
                <a:off x="4769699" y="1228448"/>
                <a:ext cx="718458" cy="479380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</p:grpSp>
        <p:grpSp>
          <p:nvGrpSpPr>
            <p:cNvPr id="91" name="Group 1648"/>
            <p:cNvGrpSpPr>
              <a:grpSpLocks noChangeAspect="1"/>
            </p:cNvGrpSpPr>
            <p:nvPr/>
          </p:nvGrpSpPr>
          <p:grpSpPr bwMode="auto">
            <a:xfrm>
              <a:off x="1338881" y="4945851"/>
              <a:ext cx="179987" cy="145389"/>
              <a:chOff x="4541323" y="995536"/>
              <a:chExt cx="1197343" cy="968009"/>
            </a:xfrm>
          </p:grpSpPr>
          <p:sp>
            <p:nvSpPr>
              <p:cNvPr id="108" name="AutoShape 151"/>
              <p:cNvSpPr>
                <a:spLocks noChangeArrowheads="1"/>
              </p:cNvSpPr>
              <p:nvPr/>
            </p:nvSpPr>
            <p:spPr bwMode="auto">
              <a:xfrm>
                <a:off x="4541323" y="995536"/>
                <a:ext cx="1197343" cy="968009"/>
              </a:xfrm>
              <a:prstGeom prst="roundRect">
                <a:avLst>
                  <a:gd name="adj" fmla="val 8333"/>
                </a:avLst>
              </a:prstGeom>
              <a:solidFill>
                <a:srgbClr val="8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  <p:sp>
            <p:nvSpPr>
              <p:cNvPr id="109" name="Rectangle 158" descr="Narrow horizontal"/>
              <p:cNvSpPr>
                <a:spLocks noChangeArrowheads="1"/>
              </p:cNvSpPr>
              <p:nvPr/>
            </p:nvSpPr>
            <p:spPr bwMode="auto">
              <a:xfrm>
                <a:off x="4769699" y="1228448"/>
                <a:ext cx="718458" cy="479380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</p:grpSp>
        <p:grpSp>
          <p:nvGrpSpPr>
            <p:cNvPr id="92" name="Group 1648"/>
            <p:cNvGrpSpPr>
              <a:grpSpLocks noChangeAspect="1"/>
            </p:cNvGrpSpPr>
            <p:nvPr/>
          </p:nvGrpSpPr>
          <p:grpSpPr bwMode="auto">
            <a:xfrm>
              <a:off x="1529230" y="4945851"/>
              <a:ext cx="179987" cy="145389"/>
              <a:chOff x="4541323" y="995536"/>
              <a:chExt cx="1197343" cy="968009"/>
            </a:xfrm>
          </p:grpSpPr>
          <p:sp>
            <p:nvSpPr>
              <p:cNvPr id="106" name="AutoShape 151"/>
              <p:cNvSpPr>
                <a:spLocks noChangeArrowheads="1"/>
              </p:cNvSpPr>
              <p:nvPr/>
            </p:nvSpPr>
            <p:spPr bwMode="auto">
              <a:xfrm>
                <a:off x="4541323" y="995536"/>
                <a:ext cx="1197343" cy="968009"/>
              </a:xfrm>
              <a:prstGeom prst="roundRect">
                <a:avLst>
                  <a:gd name="adj" fmla="val 8333"/>
                </a:avLst>
              </a:prstGeom>
              <a:solidFill>
                <a:srgbClr val="8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  <p:sp>
            <p:nvSpPr>
              <p:cNvPr id="107" name="Rectangle 158" descr="Narrow horizontal"/>
              <p:cNvSpPr>
                <a:spLocks noChangeArrowheads="1"/>
              </p:cNvSpPr>
              <p:nvPr/>
            </p:nvSpPr>
            <p:spPr bwMode="auto">
              <a:xfrm>
                <a:off x="4769699" y="1228448"/>
                <a:ext cx="718458" cy="479380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</p:grpSp>
        <p:grpSp>
          <p:nvGrpSpPr>
            <p:cNvPr id="93" name="Group 1648"/>
            <p:cNvGrpSpPr>
              <a:grpSpLocks noChangeAspect="1"/>
            </p:cNvGrpSpPr>
            <p:nvPr/>
          </p:nvGrpSpPr>
          <p:grpSpPr bwMode="auto">
            <a:xfrm>
              <a:off x="1715866" y="4945851"/>
              <a:ext cx="179987" cy="145389"/>
              <a:chOff x="4541323" y="995536"/>
              <a:chExt cx="1197343" cy="968009"/>
            </a:xfrm>
          </p:grpSpPr>
          <p:sp>
            <p:nvSpPr>
              <p:cNvPr id="104" name="AutoShape 151"/>
              <p:cNvSpPr>
                <a:spLocks noChangeArrowheads="1"/>
              </p:cNvSpPr>
              <p:nvPr/>
            </p:nvSpPr>
            <p:spPr bwMode="auto">
              <a:xfrm>
                <a:off x="4541323" y="995536"/>
                <a:ext cx="1197343" cy="968009"/>
              </a:xfrm>
              <a:prstGeom prst="roundRect">
                <a:avLst>
                  <a:gd name="adj" fmla="val 8333"/>
                </a:avLst>
              </a:prstGeom>
              <a:solidFill>
                <a:srgbClr val="8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  <p:sp>
            <p:nvSpPr>
              <p:cNvPr id="105" name="Rectangle 158" descr="Narrow horizontal"/>
              <p:cNvSpPr>
                <a:spLocks noChangeArrowheads="1"/>
              </p:cNvSpPr>
              <p:nvPr/>
            </p:nvSpPr>
            <p:spPr bwMode="auto">
              <a:xfrm>
                <a:off x="4769699" y="1228448"/>
                <a:ext cx="718458" cy="479380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>
              <a:off x="815790" y="4616066"/>
              <a:ext cx="1201737" cy="165626"/>
              <a:chOff x="818702" y="4616066"/>
              <a:chExt cx="1201737" cy="165626"/>
            </a:xfrm>
          </p:grpSpPr>
          <p:sp>
            <p:nvSpPr>
              <p:cNvPr id="100" name="AutoShape 769"/>
              <p:cNvSpPr>
                <a:spLocks noChangeArrowheads="1"/>
              </p:cNvSpPr>
              <p:nvPr/>
            </p:nvSpPr>
            <p:spPr bwMode="auto">
              <a:xfrm rot="10800000">
                <a:off x="818702" y="4673742"/>
                <a:ext cx="1201737" cy="107950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1429" tIns="45715" rIns="91429" bIns="45715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  <p:sp>
            <p:nvSpPr>
              <p:cNvPr id="101" name="Chord 100"/>
              <p:cNvSpPr>
                <a:spLocks noChangeAspect="1"/>
              </p:cNvSpPr>
              <p:nvPr/>
            </p:nvSpPr>
            <p:spPr>
              <a:xfrm>
                <a:off x="1726752" y="4616066"/>
                <a:ext cx="107950" cy="107950"/>
              </a:xfrm>
              <a:prstGeom prst="chord">
                <a:avLst>
                  <a:gd name="adj1" fmla="val 160043"/>
                  <a:gd name="adj2" fmla="val 1066235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de-CH" dirty="0"/>
              </a:p>
            </p:txBody>
          </p:sp>
          <p:sp>
            <p:nvSpPr>
              <p:cNvPr id="102" name="Chord 101"/>
              <p:cNvSpPr>
                <a:spLocks noChangeAspect="1"/>
              </p:cNvSpPr>
              <p:nvPr/>
            </p:nvSpPr>
            <p:spPr>
              <a:xfrm>
                <a:off x="1044127" y="4616066"/>
                <a:ext cx="107950" cy="107950"/>
              </a:xfrm>
              <a:prstGeom prst="chord">
                <a:avLst>
                  <a:gd name="adj1" fmla="val 160043"/>
                  <a:gd name="adj2" fmla="val 1066235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de-CH" dirty="0"/>
              </a:p>
            </p:txBody>
          </p:sp>
          <p:sp>
            <p:nvSpPr>
              <p:cNvPr id="103" name="Chord 102"/>
              <p:cNvSpPr>
                <a:spLocks noChangeAspect="1"/>
              </p:cNvSpPr>
              <p:nvPr/>
            </p:nvSpPr>
            <p:spPr>
              <a:xfrm>
                <a:off x="1364958" y="4618970"/>
                <a:ext cx="107950" cy="107950"/>
              </a:xfrm>
              <a:prstGeom prst="chord">
                <a:avLst>
                  <a:gd name="adj1" fmla="val 160043"/>
                  <a:gd name="adj2" fmla="val 1066235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de-CH" dirty="0"/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 rot="10800000">
              <a:off x="831225" y="5101110"/>
              <a:ext cx="1201737" cy="165626"/>
              <a:chOff x="818702" y="4616066"/>
              <a:chExt cx="1201737" cy="165626"/>
            </a:xfrm>
          </p:grpSpPr>
          <p:sp>
            <p:nvSpPr>
              <p:cNvPr id="96" name="AutoShape 769"/>
              <p:cNvSpPr>
                <a:spLocks noChangeArrowheads="1"/>
              </p:cNvSpPr>
              <p:nvPr/>
            </p:nvSpPr>
            <p:spPr bwMode="auto">
              <a:xfrm rot="10800000">
                <a:off x="818702" y="4673742"/>
                <a:ext cx="1201737" cy="107950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1429" tIns="45715" rIns="91429" bIns="45715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CH" altLang="de-DE" sz="1800"/>
              </a:p>
            </p:txBody>
          </p:sp>
          <p:sp>
            <p:nvSpPr>
              <p:cNvPr id="97" name="Chord 96"/>
              <p:cNvSpPr>
                <a:spLocks noChangeAspect="1"/>
              </p:cNvSpPr>
              <p:nvPr/>
            </p:nvSpPr>
            <p:spPr>
              <a:xfrm>
                <a:off x="1726752" y="4616066"/>
                <a:ext cx="107950" cy="107950"/>
              </a:xfrm>
              <a:prstGeom prst="chord">
                <a:avLst>
                  <a:gd name="adj1" fmla="val 160043"/>
                  <a:gd name="adj2" fmla="val 1066235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de-CH" dirty="0"/>
              </a:p>
            </p:txBody>
          </p:sp>
          <p:sp>
            <p:nvSpPr>
              <p:cNvPr id="98" name="Chord 97"/>
              <p:cNvSpPr>
                <a:spLocks noChangeAspect="1"/>
              </p:cNvSpPr>
              <p:nvPr/>
            </p:nvSpPr>
            <p:spPr>
              <a:xfrm>
                <a:off x="1044127" y="4616066"/>
                <a:ext cx="107950" cy="107950"/>
              </a:xfrm>
              <a:prstGeom prst="chord">
                <a:avLst>
                  <a:gd name="adj1" fmla="val 160043"/>
                  <a:gd name="adj2" fmla="val 1066235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de-CH" dirty="0"/>
              </a:p>
            </p:txBody>
          </p:sp>
          <p:sp>
            <p:nvSpPr>
              <p:cNvPr id="99" name="Chord 98"/>
              <p:cNvSpPr>
                <a:spLocks noChangeAspect="1"/>
              </p:cNvSpPr>
              <p:nvPr/>
            </p:nvSpPr>
            <p:spPr>
              <a:xfrm>
                <a:off x="1364958" y="4618970"/>
                <a:ext cx="107950" cy="107950"/>
              </a:xfrm>
              <a:prstGeom prst="chord">
                <a:avLst>
                  <a:gd name="adj1" fmla="val 160043"/>
                  <a:gd name="adj2" fmla="val 1066235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de-CH" dirty="0"/>
              </a:p>
            </p:txBody>
          </p:sp>
        </p:grpSp>
      </p:grpSp>
      <p:sp>
        <p:nvSpPr>
          <p:cNvPr id="18" name="Rectangle 17"/>
          <p:cNvSpPr/>
          <p:nvPr/>
        </p:nvSpPr>
        <p:spPr>
          <a:xfrm>
            <a:off x="266536" y="3949138"/>
            <a:ext cx="1776249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Bi-2223 </a:t>
            </a:r>
            <a:r>
              <a:rPr lang="en-GB" sz="14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400 A</a:t>
            </a: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15 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375" b="89063" l="0" r="10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638629" y="3905893"/>
            <a:ext cx="864096" cy="63010"/>
          </a:xfrm>
          <a:prstGeom prst="rect">
            <a:avLst/>
          </a:prstGeom>
        </p:spPr>
      </p:pic>
      <p:grpSp>
        <p:nvGrpSpPr>
          <p:cNvPr id="5" name="Group 4"/>
          <p:cNvGrpSpPr>
            <a:grpSpLocks/>
          </p:cNvGrpSpPr>
          <p:nvPr/>
        </p:nvGrpSpPr>
        <p:grpSpPr>
          <a:xfrm>
            <a:off x="2646699" y="3888384"/>
            <a:ext cx="2160000" cy="54000"/>
            <a:chOff x="575556" y="4953417"/>
            <a:chExt cx="7200000" cy="180000"/>
          </a:xfrm>
        </p:grpSpPr>
        <p:sp>
          <p:nvSpPr>
            <p:cNvPr id="7" name="Rounded Rectangle 6"/>
            <p:cNvSpPr/>
            <p:nvPr/>
          </p:nvSpPr>
          <p:spPr bwMode="auto">
            <a:xfrm>
              <a:off x="575556" y="4953417"/>
              <a:ext cx="7200000" cy="180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642046" y="4999213"/>
              <a:ext cx="7070501" cy="90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2413857" y="3978235"/>
            <a:ext cx="2842219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CEA double stack </a:t>
            </a:r>
            <a:r>
              <a:rPr lang="en-GB" sz="14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2’500 A</a:t>
            </a:r>
            <a:endParaRPr lang="en-GB" sz="1400" b="0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49807" y="728700"/>
            <a:ext cx="4375259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400" b="0" u="sng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T-7</a:t>
            </a: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NbTi, </a:t>
            </a:r>
            <a:r>
              <a:rPr lang="en-GB" sz="14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5’600 A</a:t>
            </a: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at 3.5 T. Design:  6’000 A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8979" y="831185"/>
            <a:ext cx="2719197" cy="26727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411411" y="1046515"/>
            <a:ext cx="2516765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400" b="0" u="sng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LIN-5</a:t>
            </a: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NbZr, </a:t>
            </a:r>
            <a:r>
              <a:rPr lang="en-GB" sz="14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1’000 A</a:t>
            </a: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at 5.8 T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7161667" y="2816790"/>
            <a:ext cx="1797057" cy="327077"/>
            <a:chOff x="3239852" y="3062570"/>
            <a:chExt cx="1797057" cy="327077"/>
          </a:xfrm>
        </p:grpSpPr>
        <p:cxnSp>
          <p:nvCxnSpPr>
            <p:cNvPr id="25" name="Straight Arrow Connector 24"/>
            <p:cNvCxnSpPr/>
            <p:nvPr/>
          </p:nvCxnSpPr>
          <p:spPr bwMode="auto">
            <a:xfrm>
              <a:off x="3239852" y="3356992"/>
              <a:ext cx="1797057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" name="Rectangle 28"/>
            <p:cNvSpPr/>
            <p:nvPr/>
          </p:nvSpPr>
          <p:spPr>
            <a:xfrm>
              <a:off x="3753062" y="3062570"/>
              <a:ext cx="890946" cy="3270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spcAft>
                  <a:spcPts val="0"/>
                </a:spcAft>
              </a:pPr>
              <a:r>
                <a:rPr lang="en-GB" sz="1400" b="0" i="1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10 mm</a:t>
              </a: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66800" y="6143654"/>
            <a:ext cx="2736304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10 x12 mm tapes </a:t>
            </a:r>
            <a:r>
              <a:rPr lang="en-GB" sz="14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10 kA</a:t>
            </a: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at 15 T 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(20 kA </a:t>
            </a: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10</a:t>
            </a: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536821" y="5949280"/>
            <a:ext cx="2160000" cy="180000"/>
          </a:xfrm>
          <a:prstGeom prst="rect">
            <a:avLst/>
          </a:prstGeom>
          <a:pattFill prst="narHorz">
            <a:fgClr>
              <a:srgbClr val="800000"/>
            </a:fgClr>
            <a:bgClr>
              <a:srgbClr val="E1623F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43508" y="4493235"/>
            <a:ext cx="8215222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8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HTS non-transposed conductors may be viable because of:</a:t>
            </a:r>
          </a:p>
          <a:p>
            <a:pPr marL="285750" indent="-28575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smaller size (less coupling currents and smaller inductance mismatch)</a:t>
            </a:r>
          </a:p>
          <a:p>
            <a:pPr marL="285750" indent="-28575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much larger stability margin</a:t>
            </a:r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3" name="Title 8"/>
          <p:cNvSpPr txBox="1">
            <a:spLocks/>
          </p:cNvSpPr>
          <p:nvPr/>
        </p:nvSpPr>
        <p:spPr>
          <a:xfrm>
            <a:off x="2771800" y="85489"/>
            <a:ext cx="5616624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400" b="1" kern="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Non-transposed strands/conductors</a:t>
            </a:r>
            <a:endParaRPr lang="en-US" sz="2400" b="0" kern="0" dirty="0" smtClean="0">
              <a:solidFill>
                <a:schemeClr val="tx1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375" b="93750" l="0" r="99699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6254" y="3857836"/>
            <a:ext cx="884154" cy="8522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375" b="93750" l="0" r="99699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1646" y="3928628"/>
            <a:ext cx="884154" cy="8522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375" b="93750" l="0" r="99699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6254" y="3786535"/>
            <a:ext cx="884154" cy="852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3508" y="1042886"/>
            <a:ext cx="5867400" cy="1000125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5980777" y="3978824"/>
            <a:ext cx="3319350" cy="327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Bi2223 </a:t>
            </a:r>
            <a:r>
              <a:rPr lang="en-GB" sz="14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</a:t>
            </a: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oebel (Siemens, Mitsubishi)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236750" y="1711266"/>
            <a:ext cx="2848106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400" b="0" u="sng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IMP mirror coils </a:t>
            </a:r>
            <a:r>
              <a:rPr lang="en-GB" sz="14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380 </a:t>
            </a:r>
            <a:r>
              <a:rPr lang="en-GB" sz="14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</a:t>
            </a:r>
            <a:endParaRPr lang="en-GB" sz="1400" b="0" u="sng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15 </a:t>
            </a:r>
            <a:r>
              <a:rPr lang="en-GB" sz="12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strands </a:t>
            </a:r>
            <a:r>
              <a:rPr lang="en-GB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NbTi in Cu, non-twisted </a:t>
            </a:r>
            <a:r>
              <a:rPr lang="en-GB" sz="600" b="0" dirty="0" smtClean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</a:t>
            </a:r>
            <a:r>
              <a:rPr lang="en-GB" sz="6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://www.bnl.gov/magnets/Staff/Gupta/Summer1968/1968-summer-study.pdf</a:t>
            </a:r>
            <a:endParaRPr lang="en-GB" sz="600" b="0" dirty="0" smtClean="0">
              <a:solidFill>
                <a:srgbClr val="0000FF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8280412" y="1750602"/>
            <a:ext cx="522000" cy="2628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 bwMode="auto">
          <a:xfrm>
            <a:off x="8437606" y="1793439"/>
            <a:ext cx="54000" cy="54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Oval 35"/>
          <p:cNvSpPr>
            <a:spLocks noChangeAspect="1"/>
          </p:cNvSpPr>
          <p:nvPr/>
        </p:nvSpPr>
        <p:spPr bwMode="auto">
          <a:xfrm>
            <a:off x="8521426" y="1784562"/>
            <a:ext cx="54000" cy="54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 bwMode="auto">
          <a:xfrm>
            <a:off x="8606331" y="1793439"/>
            <a:ext cx="54000" cy="54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/>
          </p:cNvSpPr>
          <p:nvPr/>
        </p:nvSpPr>
        <p:spPr bwMode="auto">
          <a:xfrm>
            <a:off x="8688909" y="1799357"/>
            <a:ext cx="54000" cy="54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/>
          </p:cNvSpPr>
          <p:nvPr/>
        </p:nvSpPr>
        <p:spPr bwMode="auto">
          <a:xfrm>
            <a:off x="8358730" y="1799357"/>
            <a:ext cx="54000" cy="54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 bwMode="auto">
          <a:xfrm>
            <a:off x="8443161" y="1922750"/>
            <a:ext cx="54000" cy="54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/>
          </p:cNvSpPr>
          <p:nvPr/>
        </p:nvSpPr>
        <p:spPr bwMode="auto">
          <a:xfrm>
            <a:off x="8526981" y="1931627"/>
            <a:ext cx="54000" cy="54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/>
          </p:cNvSpPr>
          <p:nvPr/>
        </p:nvSpPr>
        <p:spPr bwMode="auto">
          <a:xfrm>
            <a:off x="8611886" y="1922750"/>
            <a:ext cx="54000" cy="54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/>
          </p:cNvSpPr>
          <p:nvPr/>
        </p:nvSpPr>
        <p:spPr bwMode="auto">
          <a:xfrm>
            <a:off x="8694464" y="1916832"/>
            <a:ext cx="54000" cy="54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/>
          </p:cNvSpPr>
          <p:nvPr/>
        </p:nvSpPr>
        <p:spPr bwMode="auto">
          <a:xfrm>
            <a:off x="8364285" y="1916832"/>
            <a:ext cx="54000" cy="54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/>
          </p:cNvSpPr>
          <p:nvPr/>
        </p:nvSpPr>
        <p:spPr bwMode="auto">
          <a:xfrm>
            <a:off x="8416005" y="1853955"/>
            <a:ext cx="54000" cy="54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/>
          </p:cNvSpPr>
          <p:nvPr/>
        </p:nvSpPr>
        <p:spPr bwMode="auto">
          <a:xfrm>
            <a:off x="8523563" y="1853955"/>
            <a:ext cx="54000" cy="54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/>
          </p:cNvSpPr>
          <p:nvPr/>
        </p:nvSpPr>
        <p:spPr bwMode="auto">
          <a:xfrm>
            <a:off x="8640452" y="1853955"/>
            <a:ext cx="54000" cy="54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/>
          </p:cNvSpPr>
          <p:nvPr/>
        </p:nvSpPr>
        <p:spPr bwMode="auto">
          <a:xfrm>
            <a:off x="8730468" y="1853955"/>
            <a:ext cx="54000" cy="54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/>
          </p:cNvSpPr>
          <p:nvPr/>
        </p:nvSpPr>
        <p:spPr bwMode="auto">
          <a:xfrm>
            <a:off x="8316416" y="1853955"/>
            <a:ext cx="54000" cy="54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3859653" y="2240868"/>
            <a:ext cx="2250000" cy="54000"/>
            <a:chOff x="5108822" y="1137032"/>
            <a:chExt cx="3105791" cy="4037103"/>
          </a:xfrm>
        </p:grpSpPr>
        <p:sp>
          <p:nvSpPr>
            <p:cNvPr id="51" name="Rounded Rectangle 50"/>
            <p:cNvSpPr/>
            <p:nvPr/>
          </p:nvSpPr>
          <p:spPr bwMode="auto">
            <a:xfrm rot="10800000">
              <a:off x="5110822" y="1137032"/>
              <a:ext cx="3096344" cy="2178208"/>
            </a:xfrm>
            <a:prstGeom prst="roundRect">
              <a:avLst>
                <a:gd name="adj" fmla="val 6354"/>
              </a:avLst>
            </a:prstGeom>
            <a:solidFill>
              <a:schemeClr val="bg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52" name="Group 51"/>
            <p:cNvGrpSpPr/>
            <p:nvPr/>
          </p:nvGrpSpPr>
          <p:grpSpPr>
            <a:xfrm rot="5400000">
              <a:off x="6511724" y="689777"/>
              <a:ext cx="306294" cy="3096345"/>
              <a:chOff x="5239509" y="2031031"/>
              <a:chExt cx="306294" cy="4278291"/>
            </a:xfrm>
            <a:pattFill prst="pct75">
              <a:fgClr>
                <a:schemeClr val="accent2">
                  <a:lumMod val="20000"/>
                  <a:lumOff val="80000"/>
                </a:schemeClr>
              </a:fgClr>
              <a:bgClr>
                <a:schemeClr val="bg1"/>
              </a:bgClr>
            </a:pattFill>
          </p:grpSpPr>
          <p:sp>
            <p:nvSpPr>
              <p:cNvPr id="58" name="Rectangle 57"/>
              <p:cNvSpPr/>
              <p:nvPr/>
            </p:nvSpPr>
            <p:spPr bwMode="auto">
              <a:xfrm rot="5400000">
                <a:off x="3253510" y="4017030"/>
                <a:ext cx="4278291" cy="306294"/>
              </a:xfrm>
              <a:prstGeom prst="rect">
                <a:avLst/>
              </a:prstGeom>
              <a:pattFill prst="pct70">
                <a:fgClr>
                  <a:srgbClr val="0070C0"/>
                </a:fgClr>
                <a:bgClr>
                  <a:schemeClr val="bg1"/>
                </a:bgClr>
              </a:patt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59" name="Straight Connector 58"/>
              <p:cNvCxnSpPr/>
              <p:nvPr/>
            </p:nvCxnSpPr>
            <p:spPr bwMode="auto">
              <a:xfrm>
                <a:off x="5531792" y="2031031"/>
                <a:ext cx="0" cy="4278290"/>
              </a:xfrm>
              <a:prstGeom prst="line">
                <a:avLst/>
              </a:prstGeom>
              <a:grpFill/>
              <a:ln w="444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" name="Straight Connector 59"/>
              <p:cNvCxnSpPr/>
              <p:nvPr/>
            </p:nvCxnSpPr>
            <p:spPr bwMode="auto">
              <a:xfrm>
                <a:off x="5246181" y="2031032"/>
                <a:ext cx="0" cy="4278290"/>
              </a:xfrm>
              <a:prstGeom prst="line">
                <a:avLst/>
              </a:prstGeom>
              <a:grpFill/>
              <a:ln w="444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53" name="Rounded Rectangle 52"/>
            <p:cNvSpPr/>
            <p:nvPr/>
          </p:nvSpPr>
          <p:spPr bwMode="auto">
            <a:xfrm rot="10800000">
              <a:off x="5115115" y="2439187"/>
              <a:ext cx="3096344" cy="570802"/>
            </a:xfrm>
            <a:prstGeom prst="roundRect">
              <a:avLst/>
            </a:prstGeom>
            <a:pattFill prst="pct40">
              <a:fgClr>
                <a:srgbClr val="E1623F"/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4" name="Rounded Rectangle 53"/>
            <p:cNvSpPr/>
            <p:nvPr/>
          </p:nvSpPr>
          <p:spPr bwMode="auto">
            <a:xfrm rot="10800000">
              <a:off x="5118268" y="1480165"/>
              <a:ext cx="3096344" cy="570802"/>
            </a:xfrm>
            <a:prstGeom prst="roundRect">
              <a:avLst/>
            </a:prstGeom>
            <a:pattFill prst="pct40">
              <a:fgClr>
                <a:srgbClr val="E1623F"/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5118268" y="3052491"/>
              <a:ext cx="3096345" cy="306294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5108822" y="1137032"/>
              <a:ext cx="3096345" cy="306294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5108822" y="3374135"/>
              <a:ext cx="3096345" cy="1800000"/>
            </a:xfrm>
            <a:prstGeom prst="rect">
              <a:avLst/>
            </a:prstGeom>
            <a:pattFill prst="pct50">
              <a:fgClr>
                <a:schemeClr val="tx1">
                  <a:lumMod val="65000"/>
                  <a:lumOff val="35000"/>
                </a:schemeClr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61" name="Rectangle 60"/>
          <p:cNvSpPr/>
          <p:nvPr/>
        </p:nvSpPr>
        <p:spPr>
          <a:xfrm>
            <a:off x="3849862" y="2289270"/>
            <a:ext cx="2204748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400" b="0" u="sng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IMP quadrupole</a:t>
            </a:r>
            <a:r>
              <a:rPr lang="en-GB" sz="14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800 </a:t>
            </a:r>
            <a:r>
              <a:rPr lang="en-GB" sz="14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</a:t>
            </a:r>
            <a:endParaRPr lang="en-GB" sz="1400" b="0" u="sng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de-CH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Nb</a:t>
            </a:r>
            <a:r>
              <a:rPr lang="de-CH" sz="1200" b="0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</a:t>
            </a:r>
            <a:r>
              <a:rPr lang="de-CH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Sn </a:t>
            </a:r>
            <a:r>
              <a:rPr lang="de-CH" sz="1200" b="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ribbon</a:t>
            </a:r>
            <a:endParaRPr lang="en-US" sz="1200" b="0" i="1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624228" y="532262"/>
            <a:ext cx="2314728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dirty="0" smtClean="0">
                <a:solidFill>
                  <a:srgbClr val="FF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Flux jump and coupling </a:t>
            </a:r>
            <a:r>
              <a:rPr lang="en-GB" sz="1200" dirty="0" err="1" smtClean="0">
                <a:solidFill>
                  <a:srgbClr val="FF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curr</a:t>
            </a:r>
            <a:r>
              <a:rPr lang="en-GB" sz="1200" dirty="0" smtClean="0">
                <a:solidFill>
                  <a:srgbClr val="FF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endParaRPr lang="en-GB" sz="1200" dirty="0">
              <a:solidFill>
                <a:srgbClr val="FF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014915" y="765208"/>
            <a:ext cx="1266637" cy="294302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dirty="0" smtClean="0">
                <a:solidFill>
                  <a:srgbClr val="FF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Coupling </a:t>
            </a:r>
            <a:r>
              <a:rPr lang="en-GB" sz="1200" dirty="0" err="1" smtClean="0">
                <a:solidFill>
                  <a:srgbClr val="FF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curr</a:t>
            </a:r>
            <a:r>
              <a:rPr lang="en-GB" sz="1200" dirty="0" smtClean="0">
                <a:solidFill>
                  <a:srgbClr val="FF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endParaRPr lang="en-GB" sz="1200" dirty="0">
              <a:solidFill>
                <a:srgbClr val="FF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127437" y="2779210"/>
            <a:ext cx="2136751" cy="294302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dirty="0" smtClean="0">
                <a:solidFill>
                  <a:srgbClr val="FF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Flux jump, needed extra Al</a:t>
            </a:r>
            <a:endParaRPr lang="en-GB" sz="1200" dirty="0">
              <a:solidFill>
                <a:srgbClr val="FF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06254" y="2458533"/>
            <a:ext cx="3198829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200" i="1" dirty="0">
                <a:solidFill>
                  <a:srgbClr val="00B05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“</a:t>
            </a:r>
            <a:r>
              <a:rPr lang="en-US" sz="1200" i="1" dirty="0">
                <a:solidFill>
                  <a:srgbClr val="00B05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mirrors were successfully charged”</a:t>
            </a:r>
          </a:p>
        </p:txBody>
      </p:sp>
      <p:sp>
        <p:nvSpPr>
          <p:cNvPr id="65" name="Rectangle 64"/>
          <p:cNvSpPr/>
          <p:nvPr/>
        </p:nvSpPr>
        <p:spPr>
          <a:xfrm>
            <a:off x="169597" y="3552522"/>
            <a:ext cx="204614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sz="1200" dirty="0" smtClean="0">
                <a:solidFill>
                  <a:srgbClr val="00B05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NMR and MRI magnets</a:t>
            </a:r>
            <a:endParaRPr lang="en-US" sz="1200" dirty="0">
              <a:solidFill>
                <a:srgbClr val="00B05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2822443" y="3503816"/>
            <a:ext cx="1192471" cy="293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sz="1200" dirty="0" smtClean="0">
                <a:solidFill>
                  <a:srgbClr val="00B05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dipole</a:t>
            </a:r>
            <a:endParaRPr lang="en-US" sz="1200" dirty="0">
              <a:solidFill>
                <a:srgbClr val="00B05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236750" y="3353789"/>
            <a:ext cx="1236412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sz="1200" dirty="0" smtClean="0">
                <a:solidFill>
                  <a:srgbClr val="00B05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 machines</a:t>
            </a:r>
            <a:endParaRPr lang="en-US" sz="1200" dirty="0">
              <a:solidFill>
                <a:srgbClr val="00B05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024080" y="6110322"/>
            <a:ext cx="387022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4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&gt;50’000 A</a:t>
            </a:r>
            <a:r>
              <a:rPr lang="en-GB" sz="14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at 15 T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Transposed stack of non-transposed tapes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375" b="93750" l="0" r="99699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9463" y="3860774"/>
            <a:ext cx="884154" cy="85220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375" b="93750" l="0" r="99699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9463" y="3789473"/>
            <a:ext cx="884154" cy="85220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375" b="93750" l="0" r="99699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759" y="3710263"/>
            <a:ext cx="884154" cy="85220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375" b="93750" l="0" r="99699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759" y="3638962"/>
            <a:ext cx="884154" cy="85220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375" b="93750" l="0" r="99699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68" y="3713201"/>
            <a:ext cx="884154" cy="85220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375" b="93750" l="0" r="99699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68" y="3641900"/>
            <a:ext cx="884154" cy="8522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394223" y="597223"/>
            <a:ext cx="232119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b="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https://doi.org/10.1109/TASC.2006.873342</a:t>
            </a:r>
          </a:p>
        </p:txBody>
      </p:sp>
      <p:grpSp>
        <p:nvGrpSpPr>
          <p:cNvPr id="132" name="Group 131"/>
          <p:cNvGrpSpPr>
            <a:grpSpLocks/>
          </p:cNvGrpSpPr>
          <p:nvPr/>
        </p:nvGrpSpPr>
        <p:grpSpPr>
          <a:xfrm>
            <a:off x="85328" y="2277274"/>
            <a:ext cx="3600000" cy="72000"/>
            <a:chOff x="575556" y="4953417"/>
            <a:chExt cx="7200000" cy="180000"/>
          </a:xfrm>
        </p:grpSpPr>
        <p:sp>
          <p:nvSpPr>
            <p:cNvPr id="133" name="Rounded Rectangle 132"/>
            <p:cNvSpPr/>
            <p:nvPr/>
          </p:nvSpPr>
          <p:spPr bwMode="auto">
            <a:xfrm>
              <a:off x="575556" y="4953417"/>
              <a:ext cx="7200000" cy="1800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Rectangle 133"/>
            <p:cNvSpPr/>
            <p:nvPr/>
          </p:nvSpPr>
          <p:spPr bwMode="auto">
            <a:xfrm>
              <a:off x="642046" y="4999213"/>
              <a:ext cx="7070501" cy="90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35" name="Rectangle 134"/>
          <p:cNvSpPr/>
          <p:nvPr/>
        </p:nvSpPr>
        <p:spPr>
          <a:xfrm>
            <a:off x="118573" y="2279635"/>
            <a:ext cx="3293525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400" b="0" u="sng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Princeton D coil test program</a:t>
            </a:r>
            <a:r>
              <a:rPr lang="en-GB" sz="14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200 </a:t>
            </a:r>
            <a:r>
              <a:rPr lang="en-GB" sz="14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</a:t>
            </a:r>
            <a:endParaRPr lang="en-GB" sz="1400" b="0" u="sng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de-CH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Nb</a:t>
            </a:r>
            <a:r>
              <a:rPr lang="de-CH" sz="1200" b="0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</a:t>
            </a:r>
            <a:r>
              <a:rPr lang="de-CH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Sn </a:t>
            </a:r>
            <a:r>
              <a:rPr lang="de-CH" sz="1200" b="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ribbon</a:t>
            </a:r>
            <a:endParaRPr lang="en-US" sz="1200" b="0" i="1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1182194" y="2536518"/>
            <a:ext cx="2136751" cy="294302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dirty="0" smtClean="0">
                <a:solidFill>
                  <a:srgbClr val="FF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Flux jump, needed extra Cu</a:t>
            </a:r>
            <a:endParaRPr lang="en-GB" sz="1200" dirty="0">
              <a:solidFill>
                <a:srgbClr val="FF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74414" y="2855993"/>
            <a:ext cx="5303611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sz="14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1968 </a:t>
            </a:r>
            <a:r>
              <a:rPr lang="en-US" sz="800" b="0" dirty="0" smtClean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</a:t>
            </a:r>
            <a:r>
              <a:rPr lang="en-US" sz="8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://</a:t>
            </a:r>
            <a:r>
              <a:rPr lang="en-US" sz="800" b="0" dirty="0" smtClean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doi.org/10.1063/1.1656640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 coils currents </a:t>
            </a:r>
            <a:r>
              <a:rPr lang="en-US" sz="14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of about 10% to 50% of short-sample </a:t>
            </a:r>
            <a:r>
              <a:rPr lang="en-US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values.</a:t>
            </a:r>
            <a:endParaRPr lang="en-US" sz="14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159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17" grpId="0"/>
      <p:bldP spid="31" grpId="0"/>
      <p:bldP spid="30" grpId="0" animBg="1"/>
      <p:bldP spid="33" grpId="0"/>
      <p:bldP spid="34" grpId="0"/>
      <p:bldP spid="35" grpId="0"/>
      <p:bldP spid="11" grpId="0" animBg="1"/>
      <p:bldP spid="12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61" grpId="0"/>
      <p:bldP spid="62" grpId="0"/>
      <p:bldP spid="63" grpId="0"/>
      <p:bldP spid="64" grpId="0"/>
      <p:bldP spid="14" grpId="0"/>
      <p:bldP spid="65" grpId="0"/>
      <p:bldP spid="66" grpId="0"/>
      <p:bldP spid="67" grpId="0"/>
      <p:bldP spid="68" grpId="0"/>
      <p:bldP spid="15" grpId="0"/>
      <p:bldP spid="135" grpId="0"/>
      <p:bldP spid="136" grpId="0"/>
      <p:bldP spid="1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 bwMode="auto">
          <a:xfrm>
            <a:off x="617881" y="5302174"/>
            <a:ext cx="720000" cy="1440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617881" y="5637391"/>
            <a:ext cx="7200000" cy="1440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itle 8"/>
          <p:cNvSpPr txBox="1">
            <a:spLocks/>
          </p:cNvSpPr>
          <p:nvPr/>
        </p:nvSpPr>
        <p:spPr>
          <a:xfrm>
            <a:off x="2519772" y="152636"/>
            <a:ext cx="5616624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400" b="1" kern="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Benefit of lower (no) transposition</a:t>
            </a:r>
            <a:endParaRPr lang="en-US" sz="2400" b="0" kern="0" dirty="0" smtClean="0">
              <a:solidFill>
                <a:schemeClr val="tx1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sp>
        <p:nvSpPr>
          <p:cNvPr id="6" name="Rectangle 5"/>
          <p:cNvSpPr/>
          <p:nvPr/>
        </p:nvSpPr>
        <p:spPr>
          <a:xfrm>
            <a:off x="359532" y="683888"/>
            <a:ext cx="44177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5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Critical current in NbTi and Nb</a:t>
            </a:r>
            <a:r>
              <a:rPr lang="en-GB" sz="1500" b="0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</a:t>
            </a:r>
            <a:r>
              <a:rPr lang="en-GB" sz="15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Sn is isotropic, transposition by twisting does not change I</a:t>
            </a:r>
            <a:r>
              <a:rPr lang="en-GB" sz="1500" b="0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</a:t>
            </a:r>
            <a:r>
              <a:rPr lang="en-GB" sz="15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7" name="Rectangle 6"/>
          <p:cNvSpPr/>
          <p:nvPr/>
        </p:nvSpPr>
        <p:spPr>
          <a:xfrm>
            <a:off x="428288" y="3494904"/>
            <a:ext cx="817290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Anisotropy in critical current </a:t>
            </a:r>
            <a:r>
              <a:rPr lang="en-GB" sz="16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5</a:t>
            </a:r>
            <a:r>
              <a:rPr lang="en-GB" sz="16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                       Anisotropy in </a:t>
            </a:r>
            <a:r>
              <a:rPr lang="en-GB" sz="16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 and  is 10–100</a:t>
            </a:r>
            <a:endParaRPr lang="en-GB" sz="1600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6292" y="1373061"/>
            <a:ext cx="1905988" cy="200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690489" y="3230155"/>
            <a:ext cx="2254783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</a:pPr>
            <a:r>
              <a:rPr lang="en-US" altLang="de-DE" sz="800" b="0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H. Maeda et al., </a:t>
            </a:r>
            <a:r>
              <a:rPr lang="en-US" altLang="de-DE" sz="800" b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TAS </a:t>
            </a:r>
            <a:r>
              <a:rPr lang="en-US" altLang="de-DE" sz="8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24</a:t>
            </a:r>
            <a:r>
              <a:rPr lang="en-US" altLang="de-DE" sz="800" b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(2014) </a:t>
            </a:r>
            <a:r>
              <a:rPr lang="en-US" altLang="de-DE" sz="800" b="0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4602412</a:t>
            </a:r>
          </a:p>
          <a:p>
            <a:pPr lvl="0" eaLnBrk="1" hangingPunct="1">
              <a:lnSpc>
                <a:spcPct val="120000"/>
              </a:lnSpc>
            </a:pPr>
            <a:r>
              <a:rPr lang="en-US" altLang="de-DE" sz="600" b="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https://doi.org/10.1109/TASC.2013.2287707</a:t>
            </a:r>
            <a:endParaRPr lang="en-US" altLang="de-DE" sz="600" b="0" dirty="0" smtClean="0">
              <a:solidFill>
                <a:srgbClr val="0000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13049" y="2171419"/>
            <a:ext cx="786909" cy="26000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</a:pPr>
            <a:r>
              <a:rPr lang="en-US" altLang="de-DE" sz="1000" i="1" dirty="0" smtClean="0">
                <a:solidFill>
                  <a:srgbClr val="000000"/>
                </a:solidFill>
                <a:latin typeface="Arial" charset="0"/>
              </a:rPr>
              <a:t>&gt;400 MPa</a:t>
            </a:r>
          </a:p>
        </p:txBody>
      </p:sp>
      <p:sp>
        <p:nvSpPr>
          <p:cNvPr id="12" name="Ellipse 2"/>
          <p:cNvSpPr/>
          <p:nvPr/>
        </p:nvSpPr>
        <p:spPr bwMode="auto">
          <a:xfrm>
            <a:off x="6424229" y="1482180"/>
            <a:ext cx="712321" cy="226119"/>
          </a:xfrm>
          <a:prstGeom prst="ellipse">
            <a:avLst/>
          </a:prstGeom>
          <a:noFill/>
          <a:ln w="222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Ellipse 23"/>
          <p:cNvSpPr/>
          <p:nvPr/>
        </p:nvSpPr>
        <p:spPr bwMode="auto">
          <a:xfrm>
            <a:off x="6536837" y="1932418"/>
            <a:ext cx="189289" cy="223234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319972" y="3909536"/>
            <a:ext cx="4692885" cy="81560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OPPORTUNITY: very high tensile strength</a:t>
            </a:r>
          </a:p>
          <a:p>
            <a:pPr algn="ctr">
              <a:spcAft>
                <a:spcPts val="600"/>
              </a:spcAft>
            </a:pPr>
            <a:r>
              <a:rPr lang="en-US" altLang="de-DE" sz="1400" b="0" u="sng" dirty="0" smtClean="0">
                <a:solidFill>
                  <a:srgbClr val="000000"/>
                </a:solidFill>
                <a:latin typeface="Arial" charset="0"/>
              </a:rPr>
              <a:t>CHALLENGE: avoid at all cost </a:t>
            </a:r>
            <a:r>
              <a:rPr lang="en-US" altLang="de-DE" sz="1400" b="0" u="sng" dirty="0" err="1" smtClean="0">
                <a:solidFill>
                  <a:srgbClr val="000000"/>
                </a:solidFill>
                <a:latin typeface="Arial" charset="0"/>
              </a:rPr>
              <a:t>transv</a:t>
            </a:r>
            <a:r>
              <a:rPr lang="en-US" altLang="de-DE" sz="1400" b="0" u="sng" dirty="0" smtClean="0">
                <a:solidFill>
                  <a:srgbClr val="000000"/>
                </a:solidFill>
                <a:latin typeface="Arial" charset="0"/>
              </a:rPr>
              <a:t>. tensile, shear, cleavage stresses in cables/magnets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2566" y="3916986"/>
            <a:ext cx="3679373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OPPORTUNITY: gain in I</a:t>
            </a:r>
            <a:r>
              <a:rPr lang="en-US" altLang="de-DE" sz="1400" b="0" baseline="-25000" dirty="0" smtClean="0">
                <a:solidFill>
                  <a:srgbClr val="000000"/>
                </a:solidFill>
                <a:latin typeface="Arial" charset="0"/>
              </a:rPr>
              <a:t>c</a:t>
            </a: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 if the cable/magnet design exploits the anisotropy</a:t>
            </a:r>
            <a:endParaRPr lang="en-US" altLang="de-DE" sz="1400" b="0" u="sng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" name="Ellipse 2"/>
          <p:cNvSpPr/>
          <p:nvPr/>
        </p:nvSpPr>
        <p:spPr bwMode="auto">
          <a:xfrm>
            <a:off x="6548501" y="2188363"/>
            <a:ext cx="712321" cy="226119"/>
          </a:xfrm>
          <a:prstGeom prst="ellipse">
            <a:avLst/>
          </a:prstGeom>
          <a:noFill/>
          <a:ln w="222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45524" y="1460387"/>
            <a:ext cx="1171959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100" dirty="0" smtClean="0">
                <a:solidFill>
                  <a:srgbClr val="000000"/>
                </a:soli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0.4%–0.6%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en-GB" sz="1100" dirty="0">
              <a:solidFill>
                <a:srgbClr val="000000"/>
              </a:solidFill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&lt;</a:t>
            </a:r>
            <a:r>
              <a:rPr lang="en-GB" sz="1100" dirty="0" smtClean="0">
                <a:solidFill>
                  <a:srgbClr val="000000"/>
                </a:soli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0.05%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en-GB" sz="1100" dirty="0" smtClean="0">
              <a:solidFill>
                <a:srgbClr val="000000"/>
              </a:solidFill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en-GB" sz="1100" dirty="0">
              <a:solidFill>
                <a:srgbClr val="000000"/>
              </a:solidFill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en-GB" sz="1100" dirty="0" smtClean="0">
              <a:solidFill>
                <a:srgbClr val="000000"/>
              </a:solidFill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en-GB" sz="1100" dirty="0">
              <a:solidFill>
                <a:srgbClr val="000000"/>
              </a:solidFill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100" dirty="0" smtClean="0">
                <a:solidFill>
                  <a:srgbClr val="000000"/>
                </a:soli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&lt;0.01%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506" y="1358500"/>
            <a:ext cx="3016732" cy="2100399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256076" y="6028001"/>
            <a:ext cx="3756781" cy="7571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8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If transposition is needed, better get it without twisting.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244805" y="4977172"/>
            <a:ext cx="1875999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Twisted soldered stack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79512" y="5048482"/>
            <a:ext cx="691042" cy="1056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8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</a:t>
            </a:r>
            <a:r>
              <a:rPr lang="en-GB" sz="1800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8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en-GB" sz="1800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8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GB" sz="1800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endParaRPr lang="en-GB" sz="1800" baseline="-2500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17881" y="5161920"/>
            <a:ext cx="361571" cy="144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619452" y="5493391"/>
            <a:ext cx="360000" cy="144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131840" y="5291104"/>
            <a:ext cx="2689724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Non-twisted, non-soldered stack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609307" y="5981448"/>
            <a:ext cx="3600000" cy="1440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610877" y="5837448"/>
            <a:ext cx="360000" cy="144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1" name="Straight Connector 30"/>
          <p:cNvCxnSpPr/>
          <p:nvPr/>
        </p:nvCxnSpPr>
        <p:spPr bwMode="auto">
          <a:xfrm flipH="1">
            <a:off x="865290" y="5114210"/>
            <a:ext cx="443633" cy="840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/>
          <p:nvPr/>
        </p:nvCxnSpPr>
        <p:spPr bwMode="auto">
          <a:xfrm flipH="1">
            <a:off x="2690694" y="5466641"/>
            <a:ext cx="434003" cy="2624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Rectangle 32"/>
          <p:cNvSpPr/>
          <p:nvPr/>
        </p:nvSpPr>
        <p:spPr>
          <a:xfrm>
            <a:off x="6424229" y="872716"/>
            <a:ext cx="1964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en-GB" sz="2000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GB" sz="2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              </a:t>
            </a:r>
            <a:r>
              <a:rPr lang="en-GB" sz="2000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endParaRPr lang="en-GB" sz="2000" baseline="-2500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 rot="16200000">
            <a:off x="3836020" y="2257002"/>
            <a:ext cx="185905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</a:pPr>
            <a:r>
              <a:rPr lang="en-US" altLang="de-DE" sz="600" b="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</a:t>
            </a:r>
            <a:r>
              <a:rPr lang="en-US" altLang="de-DE" sz="600" b="0" dirty="0" smtClean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doi.org/10.1109/TASC.2016.2526661</a:t>
            </a:r>
          </a:p>
          <a:p>
            <a:pPr lvl="0" eaLnBrk="1" hangingPunct="1">
              <a:lnSpc>
                <a:spcPct val="120000"/>
              </a:lnSpc>
            </a:pPr>
            <a:r>
              <a:rPr lang="en-US" altLang="de-DE" sz="600" b="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</a:t>
            </a:r>
            <a:r>
              <a:rPr lang="en-US" altLang="de-DE" sz="600" b="0" dirty="0" smtClean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doi.org/10.1016/j.phpro.2014.09.029</a:t>
            </a:r>
          </a:p>
          <a:p>
            <a:pPr lvl="0" eaLnBrk="1" hangingPunct="1">
              <a:lnSpc>
                <a:spcPct val="120000"/>
              </a:lnSpc>
            </a:pPr>
            <a:r>
              <a:rPr lang="en-US" altLang="de-DE" sz="600" b="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</a:t>
            </a:r>
            <a:r>
              <a:rPr lang="en-US" altLang="de-DE" sz="600" b="0" dirty="0" smtClean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doi.org/10.1109/TASC.2018.2791514</a:t>
            </a:r>
          </a:p>
          <a:p>
            <a:pPr lvl="0" eaLnBrk="1" hangingPunct="1">
              <a:lnSpc>
                <a:spcPct val="120000"/>
              </a:lnSpc>
            </a:pPr>
            <a:r>
              <a:rPr lang="en-US" altLang="de-DE" sz="600" b="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https://doi.org/10.1088/1361-6668/aa604e </a:t>
            </a:r>
            <a:endParaRPr lang="en-US" altLang="de-DE" sz="600" b="0" dirty="0" smtClean="0">
              <a:solidFill>
                <a:srgbClr val="0000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947605" y="4801681"/>
            <a:ext cx="17698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2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Copying LTS cables is not a good idea</a:t>
            </a:r>
          </a:p>
        </p:txBody>
      </p:sp>
      <p:cxnSp>
        <p:nvCxnSpPr>
          <p:cNvPr id="36" name="Straight Connector 35"/>
          <p:cNvCxnSpPr>
            <a:endCxn id="35" idx="1"/>
          </p:cNvCxnSpPr>
          <p:nvPr/>
        </p:nvCxnSpPr>
        <p:spPr bwMode="auto">
          <a:xfrm>
            <a:off x="5904148" y="4653136"/>
            <a:ext cx="1043457" cy="41631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234801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7" grpId="0"/>
      <p:bldP spid="10" grpId="0"/>
      <p:bldP spid="11" grpId="0" animBg="1"/>
      <p:bldP spid="12" grpId="0" animBg="1"/>
      <p:bldP spid="16" grpId="0" animBg="1"/>
      <p:bldP spid="17" grpId="0" animBg="1"/>
      <p:bldP spid="18" grpId="0" animBg="1"/>
      <p:bldP spid="19" grpId="0" animBg="1"/>
      <p:bldP spid="20" grpId="0"/>
      <p:bldP spid="23" grpId="0" animBg="1"/>
      <p:bldP spid="22" grpId="0"/>
      <p:bldP spid="24" grpId="0"/>
      <p:bldP spid="4" grpId="0" animBg="1"/>
      <p:bldP spid="25" grpId="0" animBg="1"/>
      <p:bldP spid="28" grpId="0"/>
      <p:bldP spid="29" grpId="0" animBg="1"/>
      <p:bldP spid="30" grpId="0" animBg="1"/>
      <p:bldP spid="33" grpId="0"/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43"/>
          <p:cNvSpPr/>
          <p:nvPr/>
        </p:nvSpPr>
        <p:spPr bwMode="auto">
          <a:xfrm>
            <a:off x="456964" y="4405621"/>
            <a:ext cx="8219492" cy="2191731"/>
          </a:xfrm>
          <a:prstGeom prst="roundRect">
            <a:avLst>
              <a:gd name="adj" fmla="val 11486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26" name="Picture 2" descr="å¯¸æ³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250" b="94318" l="2101" r="9663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4147" y="2887885"/>
            <a:ext cx="950384" cy="702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220" b="96454" l="2591" r="9896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00671" y="2843489"/>
            <a:ext cx="963404" cy="703834"/>
          </a:xfrm>
          <a:prstGeom prst="rect">
            <a:avLst/>
          </a:prstGeom>
        </p:spPr>
      </p:pic>
      <p:sp>
        <p:nvSpPr>
          <p:cNvPr id="3" name="Title 8"/>
          <p:cNvSpPr txBox="1">
            <a:spLocks/>
          </p:cNvSpPr>
          <p:nvPr/>
        </p:nvSpPr>
        <p:spPr>
          <a:xfrm>
            <a:off x="2744597" y="150936"/>
            <a:ext cx="3976993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400" b="1" kern="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Rutherford or Roebel?</a:t>
            </a:r>
            <a:endParaRPr lang="en-US" sz="2400" b="0" kern="0" dirty="0" smtClean="0">
              <a:solidFill>
                <a:schemeClr val="tx1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67744" y="2062589"/>
            <a:ext cx="2376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2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1972</a:t>
            </a:r>
            <a:r>
              <a:rPr lang="en-GB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- Rutherford </a:t>
            </a:r>
            <a:r>
              <a:rPr lang="en-GB" sz="12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cable </a:t>
            </a:r>
            <a:r>
              <a:rPr lang="en-GB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is a modified Roebel for </a:t>
            </a:r>
            <a:r>
              <a:rPr lang="en-GB" sz="12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round </a:t>
            </a:r>
            <a:r>
              <a:rPr lang="en-GB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wires.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6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https://doi.org/10.1109/77.783250 </a:t>
            </a:r>
            <a:r>
              <a:rPr lang="en-GB" sz="600" b="0" dirty="0" smtClean="0"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pag.116</a:t>
            </a:r>
            <a:endParaRPr lang="en-GB" sz="600" b="0" dirty="0">
              <a:solidFill>
                <a:srgbClr val="0000FF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123" y="2247255"/>
            <a:ext cx="18555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1914 </a:t>
            </a:r>
            <a:r>
              <a:rPr lang="en-GB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- copper </a:t>
            </a:r>
            <a:r>
              <a:rPr lang="en-GB" sz="12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Roebel cables </a:t>
            </a:r>
            <a:r>
              <a:rPr lang="en-GB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for AC </a:t>
            </a:r>
            <a:r>
              <a:rPr lang="en-GB" sz="12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machines. </a:t>
            </a:r>
            <a:endParaRPr lang="de-CH" sz="1200" dirty="0"/>
          </a:p>
        </p:txBody>
      </p:sp>
      <p:sp>
        <p:nvSpPr>
          <p:cNvPr id="9" name="Rectangle 8"/>
          <p:cNvSpPr/>
          <p:nvPr/>
        </p:nvSpPr>
        <p:spPr>
          <a:xfrm>
            <a:off x="319574" y="2961353"/>
            <a:ext cx="4947977" cy="120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 commercial NMR magnets, high field coil sections are wound with rectangular NbTi and Nb</a:t>
            </a:r>
            <a:r>
              <a:rPr lang="en-GB" sz="1500" b="0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</a:t>
            </a:r>
            <a:r>
              <a:rPr lang="en-GB" sz="15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Sn wires.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Unreacted Nb</a:t>
            </a:r>
            <a:r>
              <a:rPr lang="en-GB" sz="1500" b="0" baseline="-250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</a:t>
            </a:r>
            <a:r>
              <a:rPr lang="en-GB" sz="15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Sn and Bi2212 strands do not tolerate very heavy compaction.  </a:t>
            </a:r>
            <a:r>
              <a:rPr lang="en-GB" sz="600" b="0" dirty="0" smtClean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</a:t>
            </a:r>
            <a:r>
              <a:rPr lang="en-GB" sz="6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://</a:t>
            </a:r>
            <a:r>
              <a:rPr lang="en-GB" sz="600" b="0" dirty="0" smtClean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doi.org/10.1109/TASC.2016.2532324</a:t>
            </a:r>
            <a:endParaRPr lang="de-CH" sz="1500" b="0" dirty="0" smtClean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de-CH" sz="600" b="0" dirty="0">
              <a:solidFill>
                <a:srgbClr val="0000FF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000" b="98667" l="0" r="10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037294" y="4899077"/>
            <a:ext cx="520858" cy="36004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16753" y="5844655"/>
            <a:ext cx="1031145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6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Void fraction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000" b="98667" l="0" r="10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379079" y="4899076"/>
            <a:ext cx="520858" cy="36004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000" b="98667" l="0" r="10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715237" y="4886010"/>
            <a:ext cx="520858" cy="3600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000" b="98667" l="0" r="10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045407" y="4981747"/>
            <a:ext cx="520858" cy="3600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000" b="98667" l="0" r="10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031306" y="5400819"/>
            <a:ext cx="520858" cy="3600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000" b="98667" l="0" r="10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373091" y="5400818"/>
            <a:ext cx="520858" cy="36004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000" b="98667" l="0" r="10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709249" y="5387752"/>
            <a:ext cx="520858" cy="360040"/>
          </a:xfrm>
          <a:prstGeom prst="rect">
            <a:avLst/>
          </a:prstGeom>
        </p:spPr>
      </p:pic>
      <p:pic>
        <p:nvPicPr>
          <p:cNvPr id="26" name="Picture 25"/>
          <p:cNvPicPr/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>
                        <a14:foregroundMark x1="2076" y1="26471" x2="57439" y2="96471"/>
                        <a14:foregroundMark x1="46367" y1="8235" x2="87197" y2="452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7241" y="1256493"/>
            <a:ext cx="1441326" cy="921073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4290998" y="1016732"/>
            <a:ext cx="254925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Aft>
                <a:spcPts val="0"/>
              </a:spcAft>
            </a:pPr>
            <a:r>
              <a:rPr lang="en-GB" sz="12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1996-2002</a:t>
            </a:r>
            <a:r>
              <a:rPr lang="en-GB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Bi2223 Roebel bars for SMES and transformers:</a:t>
            </a:r>
          </a:p>
          <a:p>
            <a:pPr algn="r">
              <a:lnSpc>
                <a:spcPct val="120000"/>
              </a:lnSpc>
              <a:spcAft>
                <a:spcPts val="0"/>
              </a:spcAft>
            </a:pPr>
            <a:r>
              <a:rPr lang="en-GB" sz="600" b="0" dirty="0" smtClean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</a:t>
            </a:r>
            <a:r>
              <a:rPr lang="en-GB" sz="6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://ieeexplore.ieee.org/stamp/stamp.jsp?tp=&amp;arnumber=783449</a:t>
            </a:r>
          </a:p>
          <a:p>
            <a:pPr algn="r">
              <a:lnSpc>
                <a:spcPct val="120000"/>
              </a:lnSpc>
              <a:spcAft>
                <a:spcPts val="0"/>
              </a:spcAft>
            </a:pPr>
            <a:r>
              <a:rPr lang="en-GB" sz="600" b="0" dirty="0" smtClean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</a:t>
            </a:r>
            <a:r>
              <a:rPr lang="en-GB" sz="6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://doi.org/10.1016/S0921-4534(02)01102-4 </a:t>
            </a:r>
            <a:endParaRPr lang="en-GB" sz="600" b="0" dirty="0" smtClean="0">
              <a:solidFill>
                <a:srgbClr val="0000FF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012" y="163842"/>
            <a:ext cx="2177385" cy="162626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000" b="98667" l="0" r="10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38428" y="4894993"/>
            <a:ext cx="520858" cy="36004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000" b="98667" l="0" r="10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80213" y="4894992"/>
            <a:ext cx="520858" cy="36004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000" b="98667" l="0" r="10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32440" y="5396735"/>
            <a:ext cx="520858" cy="36004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000" b="98667" l="0" r="10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74225" y="5396734"/>
            <a:ext cx="520858" cy="36004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2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2000" b="98667" l="0" r="10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8991" y="2941014"/>
            <a:ext cx="837220" cy="57872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24147" y="1208143"/>
            <a:ext cx="1850697" cy="88870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de-DE" smtClean="0"/>
              <a:t>D. Uglietti, WAMHTS-5, Budapest, 11-12.04.2019</a:t>
            </a:r>
            <a:endParaRPr lang="en-GB" alt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686" y="822182"/>
            <a:ext cx="1993042" cy="805658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5356419" y="2193714"/>
            <a:ext cx="3697992" cy="515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1999</a:t>
            </a:r>
            <a:r>
              <a:rPr lang="en-GB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GB" sz="12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Wilson proposed to revive Roebel cables </a:t>
            </a:r>
            <a:r>
              <a:rPr lang="en-GB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(HTS tapes) </a:t>
            </a:r>
            <a:r>
              <a:rPr lang="en-GB" sz="12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for accelerators </a:t>
            </a:r>
            <a:r>
              <a:rPr lang="en-US" sz="800" b="0" dirty="0">
                <a:latin typeface="Helvetica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600" b="0" dirty="0">
                <a:latin typeface="Helvetica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600" b="0" dirty="0">
                <a:solidFill>
                  <a:srgbClr val="0000FF"/>
                </a:solidFill>
                <a:latin typeface="Helvetica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https://doi.org/10.1109/77.783250 </a:t>
            </a:r>
            <a:endParaRPr lang="de-CH" sz="600" b="0" dirty="0">
              <a:solidFill>
                <a:srgbClr val="0000FF"/>
              </a:solidFill>
              <a:latin typeface="Helvetica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645096" y="5858249"/>
            <a:ext cx="3386517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NbTi  </a:t>
            </a:r>
            <a:r>
              <a:rPr lang="en-GB" sz="16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  8</a:t>
            </a:r>
            <a:r>
              <a:rPr lang="en-GB" sz="16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%–</a:t>
            </a:r>
            <a:r>
              <a:rPr lang="en-GB" sz="16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12% </a:t>
            </a:r>
            <a:r>
              <a:rPr lang="en-GB" sz="6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https://doi.org/10.1088/0953-2048/17/5/024</a:t>
            </a:r>
            <a:endParaRPr lang="en-GB" sz="600" b="0" dirty="0" smtClean="0">
              <a:solidFill>
                <a:srgbClr val="0000FF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Bi2212  </a:t>
            </a:r>
            <a:r>
              <a:rPr lang="en-GB" sz="16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&gt;</a:t>
            </a:r>
            <a:r>
              <a:rPr lang="en-GB" sz="16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15% </a:t>
            </a:r>
            <a:r>
              <a:rPr lang="en-GB" sz="6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</a:t>
            </a:r>
            <a:r>
              <a:rPr lang="en-GB" sz="600" b="0" dirty="0" smtClean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doi.org/10.1088/0953-2048/12/2/006</a:t>
            </a:r>
            <a:endParaRPr lang="en-GB" sz="600" b="0" dirty="0" smtClean="0">
              <a:solidFill>
                <a:srgbClr val="0000FF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065914" y="6005981"/>
            <a:ext cx="2311930" cy="360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&lt;5% </a:t>
            </a:r>
            <a:r>
              <a:rPr lang="en-GB" sz="12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if n</a:t>
            </a:r>
            <a:r>
              <a:rPr lang="en-GB" sz="12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en-GB" sz="12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strands &gt;20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82155" y="4864170"/>
            <a:ext cx="159973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200" dirty="0" smtClean="0">
                <a:solidFill>
                  <a:srgbClr val="FF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Heavy deformation at the cable edges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000" b="98667" l="0" r="10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98110" y="4894719"/>
            <a:ext cx="520858" cy="36004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000" b="98667" l="0" r="10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92122" y="5396461"/>
            <a:ext cx="520858" cy="36004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53508" y="3525330"/>
            <a:ext cx="22139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de-CH" sz="600" b="0" dirty="0">
                <a:solidFill>
                  <a:srgbClr val="0000FF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http://www.kobelco.co.jp/english/ktr/pdf/ktr_34/072-077.pdf </a:t>
            </a:r>
          </a:p>
          <a:p>
            <a:pPr algn="just">
              <a:spcAft>
                <a:spcPts val="0"/>
              </a:spcAft>
            </a:pPr>
            <a:r>
              <a:rPr lang="de-CH" sz="600" b="0" dirty="0">
                <a:solidFill>
                  <a:srgbClr val="0000FF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http://www.jastec-inc.com/e_products_wire/list.html </a:t>
            </a:r>
            <a:endParaRPr lang="de-CH" sz="600" b="0" dirty="0" smtClean="0">
              <a:solidFill>
                <a:srgbClr val="0000FF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de-CH" sz="600" b="0" dirty="0" smtClean="0">
              <a:solidFill>
                <a:srgbClr val="0000FF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de-CH" sz="600" b="0" dirty="0">
              <a:solidFill>
                <a:srgbClr val="0000FF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de-CH" sz="600" b="0" dirty="0">
                <a:solidFill>
                  <a:srgbClr val="0000FF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https://doi.org/10.1088/1757-899x/279/1/012022</a:t>
            </a:r>
            <a:endParaRPr lang="de-CH" sz="600" b="0" dirty="0">
              <a:solidFill>
                <a:srgbClr val="0000FF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9" name="Rounded Rectangle 38"/>
          <p:cNvSpPr/>
          <p:nvPr/>
        </p:nvSpPr>
        <p:spPr bwMode="auto">
          <a:xfrm>
            <a:off x="312948" y="2919645"/>
            <a:ext cx="8507524" cy="1206031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65034" y="5072456"/>
            <a:ext cx="139933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200" dirty="0" smtClean="0">
                <a:solidFill>
                  <a:srgbClr val="0099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No deformation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>
                        <a14:backgroundMark x1="34647" y1="2000" x2="66390" y2="1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407" y="3572254"/>
            <a:ext cx="1171937" cy="4862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9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2217422" y="4846941"/>
            <a:ext cx="945860" cy="98446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1294" b="100000" l="0" r="100000">
                        <a14:foregroundMark x1="61314" y1="59871" x2="67153" y2="72492"/>
                        <a14:foregroundMark x1="32117" y1="82524" x2="47810" y2="87702"/>
                        <a14:foregroundMark x1="12409" y1="28479" x2="60584" y2="12621"/>
                        <a14:foregroundMark x1="41606" y1="35922" x2="59124" y2="22006"/>
                      </a14:backgroundRemoval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5276" y="4833156"/>
            <a:ext cx="929286" cy="1047991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2113148" y="4401108"/>
            <a:ext cx="62286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6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Rutherford				Roebel</a:t>
            </a:r>
            <a:endParaRPr lang="en-GB" sz="1600" i="1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16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9" grpId="0"/>
      <p:bldP spid="17" grpId="0"/>
      <p:bldP spid="28" grpId="0"/>
      <p:bldP spid="35" grpId="0"/>
      <p:bldP spid="37" grpId="0"/>
      <p:bldP spid="38" grpId="0"/>
      <p:bldP spid="40" grpId="0"/>
      <p:bldP spid="10" grpId="0"/>
      <p:bldP spid="39" grpId="0" animBg="1"/>
      <p:bldP spid="45" grpId="0"/>
      <p:bldP spid="4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de-DE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de-DE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2067</Words>
  <Application>Microsoft Office PowerPoint</Application>
  <PresentationFormat>Letter Paper (8.5x11 in)</PresentationFormat>
  <Paragraphs>294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MS Mincho</vt:lpstr>
      <vt:lpstr>ＭＳ Ｐゴシック</vt:lpstr>
      <vt:lpstr>Arial</vt:lpstr>
      <vt:lpstr>Calibri</vt:lpstr>
      <vt:lpstr>Cambria Math</vt:lpstr>
      <vt:lpstr>Helvetica</vt:lpstr>
      <vt:lpstr>Symbol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 Performance of Subsize NbTi Cable-in-Conduit Conductors</dc:title>
  <dc:creator>wesche</dc:creator>
  <cp:lastModifiedBy>Uglietti Davide</cp:lastModifiedBy>
  <cp:revision>815</cp:revision>
  <cp:lastPrinted>2019-04-09T14:14:13Z</cp:lastPrinted>
  <dcterms:created xsi:type="dcterms:W3CDTF">2003-09-24T12:48:54Z</dcterms:created>
  <dcterms:modified xsi:type="dcterms:W3CDTF">2019-04-10T14:23:00Z</dcterms:modified>
</cp:coreProperties>
</file>