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91" r:id="rId2"/>
    <p:sldId id="292" r:id="rId3"/>
    <p:sldId id="300" r:id="rId4"/>
    <p:sldId id="266" r:id="rId5"/>
    <p:sldId id="293" r:id="rId6"/>
    <p:sldId id="294" r:id="rId7"/>
    <p:sldId id="275" r:id="rId8"/>
    <p:sldId id="299" r:id="rId9"/>
    <p:sldId id="274" r:id="rId10"/>
    <p:sldId id="289" r:id="rId11"/>
    <p:sldId id="295" r:id="rId12"/>
    <p:sldId id="290" r:id="rId13"/>
    <p:sldId id="296" r:id="rId14"/>
    <p:sldId id="264" r:id="rId15"/>
    <p:sldId id="263" r:id="rId16"/>
    <p:sldId id="297" r:id="rId17"/>
    <p:sldId id="271" r:id="rId18"/>
    <p:sldId id="280" r:id="rId19"/>
    <p:sldId id="281" r:id="rId20"/>
    <p:sldId id="282" r:id="rId21"/>
    <p:sldId id="301" r:id="rId22"/>
    <p:sldId id="287" r:id="rId23"/>
    <p:sldId id="288" r:id="rId24"/>
    <p:sldId id="298" r:id="rId25"/>
    <p:sldId id="257" r:id="rId26"/>
    <p:sldId id="258" r:id="rId27"/>
    <p:sldId id="259" r:id="rId28"/>
    <p:sldId id="260" r:id="rId29"/>
    <p:sldId id="276" r:id="rId30"/>
    <p:sldId id="26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84" autoAdjust="0"/>
    <p:restoredTop sz="85062" autoAdjust="0"/>
  </p:normalViewPr>
  <p:slideViewPr>
    <p:cSldViewPr snapToGrid="0">
      <p:cViewPr varScale="1">
        <p:scale>
          <a:sx n="46" d="100"/>
          <a:sy n="46" d="100"/>
        </p:scale>
        <p:origin x="38" y="96"/>
      </p:cViewPr>
      <p:guideLst>
        <p:guide orient="horz" pos="2160"/>
        <p:guide pos="3840"/>
      </p:guideLst>
    </p:cSldViewPr>
  </p:slideViewPr>
  <p:outlineViewPr>
    <p:cViewPr>
      <p:scale>
        <a:sx n="33" d="100"/>
        <a:sy n="33" d="100"/>
      </p:scale>
      <p:origin x="0" y="-2002"/>
    </p:cViewPr>
  </p:outlineViewPr>
  <p:notesTextViewPr>
    <p:cViewPr>
      <p:scale>
        <a:sx n="1" d="1"/>
        <a:sy n="1" d="1"/>
      </p:scale>
      <p:origin x="0" y="0"/>
    </p:cViewPr>
  </p:notesTextViewPr>
  <p:sorterViewPr>
    <p:cViewPr>
      <p:scale>
        <a:sx n="100" d="100"/>
        <a:sy n="100" d="100"/>
      </p:scale>
      <p:origin x="0" y="-71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2424ED-A577-4513-A208-6A39BE303283}" type="datetimeFigureOut">
              <a:rPr lang="en-GB" smtClean="0"/>
              <a:pPr/>
              <a:t>03/12/2018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941951-9324-49B4-A7D4-48E43A4709E7}" type="slidenum">
              <a:rPr lang="en-GB" smtClean="0"/>
              <a:pPr/>
              <a:t>‹#›</a:t>
            </a:fld>
            <a:endParaRPr lang="en-GB"/>
          </a:p>
        </p:txBody>
      </p:sp>
    </p:spTree>
    <p:extLst>
      <p:ext uri="{BB962C8B-B14F-4D97-AF65-F5344CB8AC3E}">
        <p14:creationId xmlns:p14="http://schemas.microsoft.com/office/powerpoint/2010/main" val="545663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1119048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428845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3149687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1797351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1069015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3/12/2018</a:t>
            </a:r>
            <a:endParaRPr lang="en-GB"/>
          </a:p>
        </p:txBody>
      </p:sp>
      <p:sp>
        <p:nvSpPr>
          <p:cNvPr id="6" name="Footer Placeholder 5"/>
          <p:cNvSpPr>
            <a:spLocks noGrp="1"/>
          </p:cNvSpPr>
          <p:nvPr>
            <p:ph type="ftr" sz="quarter" idx="11"/>
          </p:nvPr>
        </p:nvSpPr>
        <p:spPr/>
        <p:txBody>
          <a:bodyPr/>
          <a:lstStyle/>
          <a:p>
            <a:r>
              <a:rPr lang="en-GB" smtClean="0"/>
              <a:t>Zymanyi school</a:t>
            </a:r>
            <a:endParaRPr lang="en-GB"/>
          </a:p>
        </p:txBody>
      </p:sp>
      <p:sp>
        <p:nvSpPr>
          <p:cNvPr id="7" name="Slide Number Placeholder 6"/>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1604660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3/12/2018</a:t>
            </a:r>
            <a:endParaRPr lang="en-GB"/>
          </a:p>
        </p:txBody>
      </p:sp>
      <p:sp>
        <p:nvSpPr>
          <p:cNvPr id="8" name="Footer Placeholder 7"/>
          <p:cNvSpPr>
            <a:spLocks noGrp="1"/>
          </p:cNvSpPr>
          <p:nvPr>
            <p:ph type="ftr" sz="quarter" idx="11"/>
          </p:nvPr>
        </p:nvSpPr>
        <p:spPr/>
        <p:txBody>
          <a:bodyPr/>
          <a:lstStyle/>
          <a:p>
            <a:r>
              <a:rPr lang="en-GB" smtClean="0"/>
              <a:t>Zymanyi school</a:t>
            </a:r>
            <a:endParaRPr lang="en-GB"/>
          </a:p>
        </p:txBody>
      </p:sp>
      <p:sp>
        <p:nvSpPr>
          <p:cNvPr id="9" name="Slide Number Placeholder 8"/>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3347194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3/12/2018</a:t>
            </a:r>
            <a:endParaRPr lang="en-GB"/>
          </a:p>
        </p:txBody>
      </p:sp>
      <p:sp>
        <p:nvSpPr>
          <p:cNvPr id="4" name="Footer Placeholder 3"/>
          <p:cNvSpPr>
            <a:spLocks noGrp="1"/>
          </p:cNvSpPr>
          <p:nvPr>
            <p:ph type="ftr" sz="quarter" idx="11"/>
          </p:nvPr>
        </p:nvSpPr>
        <p:spPr/>
        <p:txBody>
          <a:bodyPr/>
          <a:lstStyle/>
          <a:p>
            <a:r>
              <a:rPr lang="en-GB" smtClean="0"/>
              <a:t>Zymanyi school</a:t>
            </a:r>
            <a:endParaRPr lang="en-GB"/>
          </a:p>
        </p:txBody>
      </p:sp>
      <p:sp>
        <p:nvSpPr>
          <p:cNvPr id="5" name="Slide Number Placeholder 4"/>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2419552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3/12/2018</a:t>
            </a:r>
            <a:endParaRPr lang="en-GB"/>
          </a:p>
        </p:txBody>
      </p:sp>
      <p:sp>
        <p:nvSpPr>
          <p:cNvPr id="3" name="Footer Placeholder 2"/>
          <p:cNvSpPr>
            <a:spLocks noGrp="1"/>
          </p:cNvSpPr>
          <p:nvPr>
            <p:ph type="ftr" sz="quarter" idx="11"/>
          </p:nvPr>
        </p:nvSpPr>
        <p:spPr/>
        <p:txBody>
          <a:bodyPr/>
          <a:lstStyle/>
          <a:p>
            <a:r>
              <a:rPr lang="en-GB" smtClean="0"/>
              <a:t>Zymanyi school</a:t>
            </a:r>
            <a:endParaRPr lang="en-GB"/>
          </a:p>
        </p:txBody>
      </p:sp>
      <p:sp>
        <p:nvSpPr>
          <p:cNvPr id="4" name="Slide Number Placeholder 3"/>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2493833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3/12/2018</a:t>
            </a:r>
            <a:endParaRPr lang="en-GB"/>
          </a:p>
        </p:txBody>
      </p:sp>
      <p:sp>
        <p:nvSpPr>
          <p:cNvPr id="6" name="Footer Placeholder 5"/>
          <p:cNvSpPr>
            <a:spLocks noGrp="1"/>
          </p:cNvSpPr>
          <p:nvPr>
            <p:ph type="ftr" sz="quarter" idx="11"/>
          </p:nvPr>
        </p:nvSpPr>
        <p:spPr/>
        <p:txBody>
          <a:bodyPr/>
          <a:lstStyle/>
          <a:p>
            <a:r>
              <a:rPr lang="en-GB" smtClean="0"/>
              <a:t>Zymanyi school</a:t>
            </a:r>
            <a:endParaRPr lang="en-GB"/>
          </a:p>
        </p:txBody>
      </p:sp>
      <p:sp>
        <p:nvSpPr>
          <p:cNvPr id="7" name="Slide Number Placeholder 6"/>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2427440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3/12/2018</a:t>
            </a:r>
            <a:endParaRPr lang="en-GB"/>
          </a:p>
        </p:txBody>
      </p:sp>
      <p:sp>
        <p:nvSpPr>
          <p:cNvPr id="6" name="Footer Placeholder 5"/>
          <p:cNvSpPr>
            <a:spLocks noGrp="1"/>
          </p:cNvSpPr>
          <p:nvPr>
            <p:ph type="ftr" sz="quarter" idx="11"/>
          </p:nvPr>
        </p:nvSpPr>
        <p:spPr/>
        <p:txBody>
          <a:bodyPr/>
          <a:lstStyle/>
          <a:p>
            <a:r>
              <a:rPr lang="en-GB" smtClean="0"/>
              <a:t>Zymanyi school</a:t>
            </a:r>
            <a:endParaRPr lang="en-GB"/>
          </a:p>
        </p:txBody>
      </p:sp>
      <p:sp>
        <p:nvSpPr>
          <p:cNvPr id="7" name="Slide Number Placeholder 6"/>
          <p:cNvSpPr>
            <a:spLocks noGrp="1"/>
          </p:cNvSpPr>
          <p:nvPr>
            <p:ph type="sldNum" sz="quarter" idx="12"/>
          </p:nvPr>
        </p:nvSpPr>
        <p:spPr/>
        <p:txBody>
          <a:bodyPr/>
          <a:lstStyle/>
          <a:p>
            <a:fld id="{BC0C00F2-3592-4EB4-A6ED-5CEF3B6891D6}" type="slidenum">
              <a:rPr lang="en-GB" smtClean="0"/>
              <a:pPr/>
              <a:t>‹#›</a:t>
            </a:fld>
            <a:endParaRPr lang="en-GB"/>
          </a:p>
        </p:txBody>
      </p:sp>
    </p:spTree>
    <p:extLst>
      <p:ext uri="{BB962C8B-B14F-4D97-AF65-F5344CB8AC3E}">
        <p14:creationId xmlns:p14="http://schemas.microsoft.com/office/powerpoint/2010/main" val="1981630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3/12/2018</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Zymanyi school</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0C00F2-3592-4EB4-A6ED-5CEF3B6891D6}" type="slidenum">
              <a:rPr lang="en-GB" smtClean="0"/>
              <a:pPr/>
              <a:t>‹#›</a:t>
            </a:fld>
            <a:endParaRPr lang="en-GB"/>
          </a:p>
        </p:txBody>
      </p:sp>
    </p:spTree>
    <p:extLst>
      <p:ext uri="{BB962C8B-B14F-4D97-AF65-F5344CB8AC3E}">
        <p14:creationId xmlns:p14="http://schemas.microsoft.com/office/powerpoint/2010/main" val="3925069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arxiv.org/abs/arXiv:1805.04572" TargetMode="External"/><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hyperlink" Target="https://arxiv.org/abs/1104.4958"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arxiv.org/abs/arXiv:1805.04572"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www.google.ch/url?sa=t&amp;rct=j&amp;q=&amp;esrc=s&amp;source=web&amp;cd=15&amp;ved=0ahUKEwi3yLCr1c3YAhXOFsAKHVppAcY4ChAWCDkwBA&amp;url=http://www.ep.ph.bham.ac.uk/publications/thesis/ldh_thesis.pdf&amp;usg=AOvVaw2NrsZtAZ7qW89sdjGOOO0O"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arxiv.org/abs/arXiv:1805.04572"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835" t="7030" r="757"/>
          <a:stretch/>
        </p:blipFill>
        <p:spPr>
          <a:xfrm>
            <a:off x="321426" y="322032"/>
            <a:ext cx="11870574" cy="6375862"/>
          </a:xfrm>
          <a:prstGeom prst="rect">
            <a:avLst/>
          </a:prstGeom>
        </p:spPr>
      </p:pic>
      <p:sp>
        <p:nvSpPr>
          <p:cNvPr id="7" name="6 Título"/>
          <p:cNvSpPr>
            <a:spLocks noGrp="1"/>
          </p:cNvSpPr>
          <p:nvPr>
            <p:ph type="ctrTitle"/>
          </p:nvPr>
        </p:nvSpPr>
        <p:spPr>
          <a:xfrm>
            <a:off x="1523999" y="1122363"/>
            <a:ext cx="9829801" cy="2387600"/>
          </a:xfrm>
        </p:spPr>
        <p:txBody>
          <a:bodyPr>
            <a:normAutofit/>
          </a:bodyPr>
          <a:lstStyle/>
          <a:p>
            <a:endParaRPr lang="es-MX" dirty="0">
              <a:solidFill>
                <a:srgbClr val="FF0000"/>
              </a:solidFill>
            </a:endParaRPr>
          </a:p>
        </p:txBody>
      </p:sp>
      <p:cxnSp>
        <p:nvCxnSpPr>
          <p:cNvPr id="10" name="Straight Connector 9"/>
          <p:cNvCxnSpPr/>
          <p:nvPr/>
        </p:nvCxnSpPr>
        <p:spPr>
          <a:xfrm>
            <a:off x="8961120" y="3135090"/>
            <a:ext cx="0" cy="7121"/>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88830" y="868554"/>
            <a:ext cx="10903170" cy="1938992"/>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p:spPr>
        <p:txBody>
          <a:bodyPr wrap="square" rtlCol="0">
            <a:spAutoFit/>
          </a:bodyPr>
          <a:lstStyle/>
          <a:p>
            <a:pPr algn="ctr"/>
            <a:r>
              <a:rPr lang="en-US" sz="6000" dirty="0">
                <a:solidFill>
                  <a:srgbClr val="FF0000"/>
                </a:solidFill>
                <a:latin typeface="Calibri Light"/>
                <a:ea typeface="+mj-ea"/>
                <a:cs typeface="+mj-cs"/>
              </a:rPr>
              <a:t>Intriguing similarities at large </a:t>
            </a:r>
            <a:r>
              <a:rPr lang="en-US" sz="6000" dirty="0" err="1">
                <a:solidFill>
                  <a:srgbClr val="FF0000"/>
                </a:solidFill>
                <a:latin typeface="Calibri Light"/>
                <a:ea typeface="+mj-ea"/>
                <a:cs typeface="+mj-cs"/>
              </a:rPr>
              <a:t>pt</a:t>
            </a:r>
            <a:r>
              <a:rPr lang="en-US" sz="6000" dirty="0">
                <a:solidFill>
                  <a:srgbClr val="FF0000"/>
                </a:solidFill>
                <a:latin typeface="Calibri Light"/>
                <a:ea typeface="+mj-ea"/>
                <a:cs typeface="+mj-cs"/>
              </a:rPr>
              <a:t>   in pp and </a:t>
            </a:r>
            <a:r>
              <a:rPr lang="en-US" sz="6000" dirty="0" err="1">
                <a:solidFill>
                  <a:srgbClr val="FF0000"/>
                </a:solidFill>
                <a:latin typeface="Calibri Light"/>
                <a:ea typeface="+mj-ea"/>
                <a:cs typeface="+mj-cs"/>
              </a:rPr>
              <a:t>PbPb</a:t>
            </a:r>
            <a:r>
              <a:rPr lang="en-US" sz="6000" dirty="0">
                <a:solidFill>
                  <a:srgbClr val="FF0000"/>
                </a:solidFill>
                <a:latin typeface="Calibri Light"/>
                <a:ea typeface="+mj-ea"/>
                <a:cs typeface="+mj-cs"/>
              </a:rPr>
              <a:t>  collisions</a:t>
            </a:r>
            <a:endParaRPr lang="en-GB" dirty="0"/>
          </a:p>
        </p:txBody>
      </p:sp>
      <p:sp>
        <p:nvSpPr>
          <p:cNvPr id="6" name="Flowchart: Process 5"/>
          <p:cNvSpPr/>
          <p:nvPr/>
        </p:nvSpPr>
        <p:spPr>
          <a:xfrm>
            <a:off x="3526221" y="2859297"/>
            <a:ext cx="7141779" cy="1839912"/>
          </a:xfrm>
          <a:prstGeom prst="flowChartProcess">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FF0000"/>
                </a:solidFill>
              </a:rPr>
              <a:t>Guy </a:t>
            </a:r>
            <a:r>
              <a:rPr lang="en-US" sz="3200" dirty="0" err="1">
                <a:solidFill>
                  <a:srgbClr val="FF0000"/>
                </a:solidFill>
              </a:rPr>
              <a:t>Paić</a:t>
            </a:r>
            <a:endParaRPr lang="en-US" sz="3200" dirty="0">
              <a:solidFill>
                <a:srgbClr val="FF0000"/>
              </a:solidFill>
            </a:endParaRPr>
          </a:p>
          <a:p>
            <a:pPr algn="ctr"/>
            <a:r>
              <a:rPr lang="en-US" sz="3200" dirty="0" err="1">
                <a:solidFill>
                  <a:srgbClr val="FF0000"/>
                </a:solidFill>
              </a:rPr>
              <a:t>Instituto</a:t>
            </a:r>
            <a:r>
              <a:rPr lang="en-US" sz="3200" dirty="0">
                <a:solidFill>
                  <a:srgbClr val="FF0000"/>
                </a:solidFill>
              </a:rPr>
              <a:t> de </a:t>
            </a:r>
            <a:r>
              <a:rPr lang="en-US" sz="3200" dirty="0" err="1">
                <a:solidFill>
                  <a:srgbClr val="FF0000"/>
                </a:solidFill>
              </a:rPr>
              <a:t>Ciencias</a:t>
            </a:r>
            <a:r>
              <a:rPr lang="en-US" sz="3200" dirty="0">
                <a:solidFill>
                  <a:srgbClr val="FF0000"/>
                </a:solidFill>
              </a:rPr>
              <a:t> </a:t>
            </a:r>
            <a:r>
              <a:rPr lang="en-US" sz="3200" dirty="0" err="1">
                <a:solidFill>
                  <a:srgbClr val="FF0000"/>
                </a:solidFill>
              </a:rPr>
              <a:t>Nucleares</a:t>
            </a:r>
            <a:endParaRPr lang="en-US" sz="3200" dirty="0">
              <a:solidFill>
                <a:srgbClr val="FF0000"/>
              </a:solidFill>
            </a:endParaRPr>
          </a:p>
          <a:p>
            <a:pPr algn="ctr"/>
            <a:r>
              <a:rPr lang="en-US" sz="3200" dirty="0">
                <a:solidFill>
                  <a:srgbClr val="FF0000"/>
                </a:solidFill>
              </a:rPr>
              <a:t>UNAM, Mexico</a:t>
            </a:r>
            <a:endParaRPr lang="es-MX" sz="3200" dirty="0">
              <a:solidFill>
                <a:srgbClr val="FF0000"/>
              </a:solidFill>
            </a:endParaRPr>
          </a:p>
        </p:txBody>
      </p:sp>
      <p:sp>
        <p:nvSpPr>
          <p:cNvPr id="8" name="7 Subtítulo"/>
          <p:cNvSpPr>
            <a:spLocks noGrp="1"/>
          </p:cNvSpPr>
          <p:nvPr>
            <p:ph type="subTitle" idx="1"/>
          </p:nvPr>
        </p:nvSpPr>
        <p:spPr/>
        <p:txBody>
          <a:bodyPr/>
          <a:lstStyle/>
          <a:p>
            <a:r>
              <a:rPr lang="en-US" dirty="0" smtClean="0">
                <a:solidFill>
                  <a:schemeClr val="bg1">
                    <a:lumMod val="95000"/>
                  </a:schemeClr>
                </a:solidFill>
              </a:rPr>
              <a:t>Guy </a:t>
            </a:r>
            <a:r>
              <a:rPr lang="en-US" dirty="0" err="1" smtClean="0">
                <a:solidFill>
                  <a:schemeClr val="bg1">
                    <a:lumMod val="95000"/>
                  </a:schemeClr>
                </a:solidFill>
              </a:rPr>
              <a:t>Paić</a:t>
            </a:r>
            <a:endParaRPr lang="en-US" dirty="0" smtClean="0">
              <a:solidFill>
                <a:schemeClr val="bg1">
                  <a:lumMod val="95000"/>
                </a:schemeClr>
              </a:solidFill>
            </a:endParaRPr>
          </a:p>
          <a:p>
            <a:r>
              <a:rPr lang="en-US" dirty="0" err="1" smtClean="0">
                <a:solidFill>
                  <a:schemeClr val="bg1">
                    <a:lumMod val="95000"/>
                  </a:schemeClr>
                </a:solidFill>
              </a:rPr>
              <a:t>Instituto</a:t>
            </a:r>
            <a:r>
              <a:rPr lang="en-US" dirty="0" smtClean="0">
                <a:solidFill>
                  <a:schemeClr val="bg1">
                    <a:lumMod val="95000"/>
                  </a:schemeClr>
                </a:solidFill>
              </a:rPr>
              <a:t> de </a:t>
            </a:r>
            <a:r>
              <a:rPr lang="en-US" dirty="0" err="1" smtClean="0">
                <a:solidFill>
                  <a:schemeClr val="bg1">
                    <a:lumMod val="95000"/>
                  </a:schemeClr>
                </a:solidFill>
              </a:rPr>
              <a:t>Ciencias</a:t>
            </a:r>
            <a:r>
              <a:rPr lang="en-US" dirty="0" smtClean="0">
                <a:solidFill>
                  <a:schemeClr val="bg1">
                    <a:lumMod val="95000"/>
                  </a:schemeClr>
                </a:solidFill>
              </a:rPr>
              <a:t> </a:t>
            </a:r>
            <a:r>
              <a:rPr lang="en-US" dirty="0" err="1" smtClean="0">
                <a:solidFill>
                  <a:schemeClr val="bg1">
                    <a:lumMod val="95000"/>
                  </a:schemeClr>
                </a:solidFill>
              </a:rPr>
              <a:t>Nucleares</a:t>
            </a:r>
            <a:endParaRPr lang="en-US" dirty="0" smtClean="0">
              <a:solidFill>
                <a:schemeClr val="bg1">
                  <a:lumMod val="95000"/>
                </a:schemeClr>
              </a:solidFill>
            </a:endParaRPr>
          </a:p>
          <a:p>
            <a:r>
              <a:rPr lang="en-US" dirty="0" smtClean="0">
                <a:solidFill>
                  <a:schemeClr val="bg1">
                    <a:lumMod val="95000"/>
                  </a:schemeClr>
                </a:solidFill>
              </a:rPr>
              <a:t>UNAM, Mexico</a:t>
            </a:r>
            <a:endParaRPr lang="es-MX" dirty="0">
              <a:solidFill>
                <a:schemeClr val="bg1">
                  <a:lumMod val="95000"/>
                </a:schemeClr>
              </a:solidFill>
            </a:endParaRPr>
          </a:p>
        </p:txBody>
      </p:sp>
      <p:sp>
        <p:nvSpPr>
          <p:cNvPr id="2" name="Rectangle 1"/>
          <p:cNvSpPr>
            <a:spLocks noChangeArrowheads="1"/>
          </p:cNvSpPr>
          <p:nvPr/>
        </p:nvSpPr>
        <p:spPr bwMode="auto">
          <a:xfrm>
            <a:off x="2506717" y="6079794"/>
            <a:ext cx="531810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bg1">
                    <a:lumMod val="95000"/>
                  </a:schemeClr>
                </a:solidFill>
                <a:effectLst/>
                <a:latin typeface="Arial" panose="020B0604020202020204" pitchFamily="34" charset="0"/>
                <a:hlinkClick r:id="rId3"/>
              </a:rPr>
              <a:t>arXiv:1805.04572</a:t>
            </a:r>
            <a:r>
              <a:rPr kumimoji="0" lang="en-US" altLang="en-US" sz="1800" b="0" i="0" u="none" strike="noStrike" cap="none" normalizeH="0" baseline="0" dirty="0" smtClean="0">
                <a:ln>
                  <a:noFill/>
                </a:ln>
                <a:solidFill>
                  <a:srgbClr val="FF0000"/>
                </a:solidFill>
                <a:effectLst/>
                <a:latin typeface="Arial" panose="020B0604020202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pPr algn="ctr"/>
            <a:r>
              <a:rPr lang="en-US" sz="3600" dirty="0" smtClean="0">
                <a:solidFill>
                  <a:srgbClr val="FF0000"/>
                </a:solidFill>
                <a:latin typeface="Comic Sans MS" panose="030F0702030302020204" pitchFamily="66" charset="0"/>
              </a:rPr>
              <a:t>Resulting exponents for different collision energies from 200 GeV – 13TeV in minimum bias pp collisions</a:t>
            </a:r>
            <a:endParaRPr lang="es-MX" sz="3600" dirty="0">
              <a:solidFill>
                <a:srgbClr val="FF0000"/>
              </a:solidFill>
              <a:latin typeface="Comic Sans MS" panose="030F0702030302020204" pitchFamily="66" charset="0"/>
            </a:endParaRPr>
          </a:p>
        </p:txBody>
      </p:sp>
      <p:sp>
        <p:nvSpPr>
          <p:cNvPr id="4" name="3 Marcador de fecha"/>
          <p:cNvSpPr>
            <a:spLocks noGrp="1"/>
          </p:cNvSpPr>
          <p:nvPr>
            <p:ph type="dt" sz="half" idx="10"/>
          </p:nvPr>
        </p:nvSpPr>
        <p:spPr/>
        <p:txBody>
          <a:bodyPr/>
          <a:lstStyle/>
          <a:p>
            <a:r>
              <a:rPr lang="en-US" smtClean="0"/>
              <a:t>3/12/2018</a:t>
            </a:r>
            <a:endParaRPr lang="en-GB"/>
          </a:p>
        </p:txBody>
      </p:sp>
      <p:sp>
        <p:nvSpPr>
          <p:cNvPr id="5" name="4 Marcador de pie de página"/>
          <p:cNvSpPr>
            <a:spLocks noGrp="1"/>
          </p:cNvSpPr>
          <p:nvPr>
            <p:ph type="ftr" sz="quarter" idx="11"/>
          </p:nvPr>
        </p:nvSpPr>
        <p:spPr/>
        <p:txBody>
          <a:bodyPr/>
          <a:lstStyle/>
          <a:p>
            <a:r>
              <a:rPr lang="en-GB" smtClean="0"/>
              <a:t>Zymanyi school</a:t>
            </a:r>
            <a:endParaRPr lang="en-GB"/>
          </a:p>
        </p:txBody>
      </p:sp>
      <p:sp>
        <p:nvSpPr>
          <p:cNvPr id="6" name="5 Marcador de número de diapositiva"/>
          <p:cNvSpPr>
            <a:spLocks noGrp="1"/>
          </p:cNvSpPr>
          <p:nvPr>
            <p:ph type="sldNum" sz="quarter" idx="12"/>
          </p:nvPr>
        </p:nvSpPr>
        <p:spPr/>
        <p:txBody>
          <a:bodyPr/>
          <a:lstStyle/>
          <a:p>
            <a:fld id="{BC0C00F2-3592-4EB4-A6ED-5CEF3B6891D6}" type="slidenum">
              <a:rPr lang="en-GB" smtClean="0"/>
              <a:pPr/>
              <a:t>10</a:t>
            </a:fld>
            <a:endParaRPr lang="en-GB"/>
          </a:p>
        </p:txBody>
      </p:sp>
      <p:pic>
        <p:nvPicPr>
          <p:cNvPr id="2050" name="Picture 2"/>
          <p:cNvPicPr>
            <a:picLocks noChangeAspect="1" noChangeArrowheads="1"/>
          </p:cNvPicPr>
          <p:nvPr/>
        </p:nvPicPr>
        <p:blipFill>
          <a:blip r:embed="rId2"/>
          <a:srcRect/>
          <a:stretch>
            <a:fillRect/>
          </a:stretch>
        </p:blipFill>
        <p:spPr bwMode="auto">
          <a:xfrm>
            <a:off x="395317" y="1982866"/>
            <a:ext cx="7737688" cy="3137775"/>
          </a:xfrm>
          <a:prstGeom prst="rect">
            <a:avLst/>
          </a:prstGeom>
          <a:noFill/>
          <a:ln w="9525">
            <a:noFill/>
            <a:miter lim="800000"/>
            <a:headEnd/>
            <a:tailEnd/>
          </a:ln>
          <a:effectLst/>
        </p:spPr>
      </p:pic>
      <p:sp>
        <p:nvSpPr>
          <p:cNvPr id="8" name="7 CuadroTexto"/>
          <p:cNvSpPr txBox="1"/>
          <p:nvPr/>
        </p:nvSpPr>
        <p:spPr>
          <a:xfrm>
            <a:off x="1490133" y="5926667"/>
            <a:ext cx="5791200" cy="369332"/>
          </a:xfrm>
          <a:prstGeom prst="rect">
            <a:avLst/>
          </a:prstGeom>
          <a:noFill/>
        </p:spPr>
        <p:txBody>
          <a:bodyPr wrap="square" rtlCol="0">
            <a:spAutoFit/>
          </a:bodyPr>
          <a:lstStyle/>
          <a:p>
            <a:r>
              <a:rPr lang="en-US" b="1" dirty="0" smtClean="0">
                <a:solidFill>
                  <a:srgbClr val="FF0000"/>
                </a:solidFill>
              </a:rPr>
              <a:t>Scaling behavior observed when scaled </a:t>
            </a:r>
            <a:r>
              <a:rPr lang="en-US" b="1" dirty="0" err="1" smtClean="0">
                <a:solidFill>
                  <a:srgbClr val="FF0000"/>
                </a:solidFill>
              </a:rPr>
              <a:t>vs</a:t>
            </a:r>
            <a:r>
              <a:rPr lang="en-US" b="1" dirty="0" smtClean="0">
                <a:solidFill>
                  <a:srgbClr val="FF0000"/>
                </a:solidFill>
              </a:rPr>
              <a:t> </a:t>
            </a:r>
            <a:r>
              <a:rPr lang="en-US" b="1" dirty="0" err="1" smtClean="0">
                <a:solidFill>
                  <a:srgbClr val="FF0000"/>
                </a:solidFill>
              </a:rPr>
              <a:t>x</a:t>
            </a:r>
            <a:r>
              <a:rPr lang="en-US" b="1" baseline="-25000" dirty="0" err="1" smtClean="0">
                <a:solidFill>
                  <a:srgbClr val="FF0000"/>
                </a:solidFill>
              </a:rPr>
              <a:t>t</a:t>
            </a:r>
            <a:r>
              <a:rPr lang="en-US" b="1" dirty="0" smtClean="0">
                <a:solidFill>
                  <a:srgbClr val="FF0000"/>
                </a:solidFill>
              </a:rPr>
              <a:t>!</a:t>
            </a:r>
            <a:endParaRPr lang="es-MX" b="1" dirty="0">
              <a:solidFill>
                <a:srgbClr val="FF0000"/>
              </a:solidFill>
            </a:endParaRPr>
          </a:p>
        </p:txBody>
      </p:sp>
      <p:sp>
        <p:nvSpPr>
          <p:cNvPr id="9" name="8 CuadroTexto"/>
          <p:cNvSpPr txBox="1"/>
          <p:nvPr/>
        </p:nvSpPr>
        <p:spPr>
          <a:xfrm>
            <a:off x="6370820" y="2038662"/>
            <a:ext cx="2428406" cy="369332"/>
          </a:xfrm>
          <a:prstGeom prst="rect">
            <a:avLst/>
          </a:prstGeom>
          <a:noFill/>
        </p:spPr>
        <p:txBody>
          <a:bodyPr wrap="square" rtlCol="0">
            <a:spAutoFit/>
          </a:bodyPr>
          <a:lstStyle/>
          <a:p>
            <a:r>
              <a:rPr lang="en-US" dirty="0" err="1" smtClean="0"/>
              <a:t>X</a:t>
            </a:r>
            <a:r>
              <a:rPr lang="en-US" baseline="-25000" dirty="0" err="1" smtClean="0"/>
              <a:t>t</a:t>
            </a:r>
            <a:r>
              <a:rPr lang="en-US" dirty="0" smtClean="0"/>
              <a:t>=2p</a:t>
            </a:r>
            <a:r>
              <a:rPr lang="en-US" baseline="-25000" dirty="0" smtClean="0"/>
              <a:t>t</a:t>
            </a:r>
            <a:r>
              <a:rPr lang="en-US" dirty="0" smtClean="0"/>
              <a:t>/</a:t>
            </a:r>
            <a:r>
              <a:rPr lang="en-US" dirty="0" err="1" smtClean="0"/>
              <a:t>sqrts</a:t>
            </a:r>
            <a:endParaRPr lang="es-MX" dirty="0"/>
          </a:p>
        </p:txBody>
      </p:sp>
      <p:pic>
        <p:nvPicPr>
          <p:cNvPr id="10" name="Picture 2" descr="structure"/>
          <p:cNvPicPr>
            <a:picLocks noChangeAspect="1" noChangeArrowheads="1"/>
          </p:cNvPicPr>
          <p:nvPr/>
        </p:nvPicPr>
        <p:blipFill>
          <a:blip r:embed="rId3"/>
          <a:srcRect/>
          <a:stretch>
            <a:fillRect/>
          </a:stretch>
        </p:blipFill>
        <p:spPr bwMode="auto">
          <a:xfrm>
            <a:off x="8321040" y="2053243"/>
            <a:ext cx="2571750" cy="2743200"/>
          </a:xfrm>
          <a:prstGeom prst="rect">
            <a:avLst/>
          </a:prstGeom>
          <a:noFill/>
        </p:spPr>
      </p:pic>
      <p:sp>
        <p:nvSpPr>
          <p:cNvPr id="11" name="10 CuadroTexto"/>
          <p:cNvSpPr txBox="1"/>
          <p:nvPr/>
        </p:nvSpPr>
        <p:spPr>
          <a:xfrm>
            <a:off x="8645236" y="5220393"/>
            <a:ext cx="2842953" cy="369332"/>
          </a:xfrm>
          <a:prstGeom prst="rect">
            <a:avLst/>
          </a:prstGeom>
          <a:noFill/>
        </p:spPr>
        <p:txBody>
          <a:bodyPr wrap="square" rtlCol="0">
            <a:spAutoFit/>
          </a:bodyPr>
          <a:lstStyle/>
          <a:p>
            <a:r>
              <a:rPr lang="en-US" dirty="0" smtClean="0"/>
              <a:t>Parton distribution function</a:t>
            </a:r>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5"/>
            <a:ext cx="10515600" cy="1325563"/>
          </a:xfrm>
        </p:spPr>
        <p:txBody>
          <a:bodyPr>
            <a:normAutofit fontScale="90000"/>
          </a:bodyPr>
          <a:lstStyle/>
          <a:p>
            <a:pPr algn="ctr"/>
            <a:r>
              <a:rPr lang="en-US" sz="3600" b="1" dirty="0" smtClean="0">
                <a:solidFill>
                  <a:srgbClr val="FF0000"/>
                </a:solidFill>
                <a:latin typeface="Comic Sans MS" panose="030F0702030302020204" pitchFamily="66" charset="0"/>
              </a:rPr>
              <a:t>Behavior of the </a:t>
            </a:r>
            <a:r>
              <a:rPr lang="en-US" sz="3600" b="1" dirty="0" err="1" smtClean="0">
                <a:solidFill>
                  <a:srgbClr val="FF0000"/>
                </a:solidFill>
                <a:latin typeface="Comic Sans MS" panose="030F0702030302020204" pitchFamily="66" charset="0"/>
              </a:rPr>
              <a:t>PbPb</a:t>
            </a:r>
            <a:r>
              <a:rPr lang="en-US" sz="3600" b="1" dirty="0" smtClean="0">
                <a:solidFill>
                  <a:srgbClr val="FF0000"/>
                </a:solidFill>
                <a:latin typeface="Comic Sans MS" panose="030F0702030302020204" pitchFamily="66" charset="0"/>
              </a:rPr>
              <a:t> spectra with centrality and of</a:t>
            </a:r>
            <a:br>
              <a:rPr lang="en-US" sz="3600" b="1" dirty="0" smtClean="0">
                <a:solidFill>
                  <a:srgbClr val="FF0000"/>
                </a:solidFill>
                <a:latin typeface="Comic Sans MS" panose="030F0702030302020204" pitchFamily="66" charset="0"/>
              </a:rPr>
            </a:br>
            <a:r>
              <a:rPr lang="en-US" sz="3600" b="1" dirty="0" smtClean="0">
                <a:solidFill>
                  <a:srgbClr val="FF0000"/>
                </a:solidFill>
                <a:latin typeface="Comic Sans MS" panose="030F0702030302020204" pitchFamily="66" charset="0"/>
              </a:rPr>
              <a:t>the pp spectra with multiplicity at high collision energies</a:t>
            </a:r>
            <a:endParaRPr lang="es-MX" sz="3600" dirty="0">
              <a:solidFill>
                <a:srgbClr val="FF0000"/>
              </a:solidFill>
              <a:latin typeface="Comic Sans MS" panose="030F0702030302020204" pitchFamily="66" charset="0"/>
            </a:endParaRPr>
          </a:p>
        </p:txBody>
      </p:sp>
      <p:sp>
        <p:nvSpPr>
          <p:cNvPr id="4" name="3 Marcador de fecha"/>
          <p:cNvSpPr>
            <a:spLocks noGrp="1"/>
          </p:cNvSpPr>
          <p:nvPr>
            <p:ph type="dt" sz="half" idx="10"/>
          </p:nvPr>
        </p:nvSpPr>
        <p:spPr/>
        <p:txBody>
          <a:bodyPr/>
          <a:lstStyle/>
          <a:p>
            <a:r>
              <a:rPr lang="en-US" smtClean="0"/>
              <a:t>3/12/2018</a:t>
            </a:r>
            <a:endParaRPr lang="en-GB"/>
          </a:p>
        </p:txBody>
      </p:sp>
      <p:sp>
        <p:nvSpPr>
          <p:cNvPr id="5" name="4 Marcador de pie de página"/>
          <p:cNvSpPr>
            <a:spLocks noGrp="1"/>
          </p:cNvSpPr>
          <p:nvPr>
            <p:ph type="ftr" sz="quarter" idx="11"/>
          </p:nvPr>
        </p:nvSpPr>
        <p:spPr/>
        <p:txBody>
          <a:bodyPr/>
          <a:lstStyle/>
          <a:p>
            <a:r>
              <a:rPr lang="en-GB" smtClean="0"/>
              <a:t>Zymanyi school</a:t>
            </a:r>
            <a:endParaRPr lang="en-GB"/>
          </a:p>
        </p:txBody>
      </p:sp>
      <p:sp>
        <p:nvSpPr>
          <p:cNvPr id="6" name="5 Marcador de número de diapositiva"/>
          <p:cNvSpPr>
            <a:spLocks noGrp="1"/>
          </p:cNvSpPr>
          <p:nvPr>
            <p:ph type="sldNum" sz="quarter" idx="12"/>
          </p:nvPr>
        </p:nvSpPr>
        <p:spPr/>
        <p:txBody>
          <a:bodyPr/>
          <a:lstStyle/>
          <a:p>
            <a:fld id="{BC0C00F2-3592-4EB4-A6ED-5CEF3B6891D6}" type="slidenum">
              <a:rPr lang="en-GB" smtClean="0"/>
              <a:pPr/>
              <a:t>11</a:t>
            </a:fld>
            <a:endParaRPr lang="en-GB"/>
          </a:p>
        </p:txBody>
      </p:sp>
      <p:pic>
        <p:nvPicPr>
          <p:cNvPr id="52226" name="Picture 2"/>
          <p:cNvPicPr>
            <a:picLocks noGrp="1" noChangeAspect="1" noChangeArrowheads="1"/>
          </p:cNvPicPr>
          <p:nvPr>
            <p:ph idx="1"/>
          </p:nvPr>
        </p:nvPicPr>
        <p:blipFill>
          <a:blip r:embed="rId2"/>
          <a:srcRect/>
          <a:stretch>
            <a:fillRect/>
          </a:stretch>
        </p:blipFill>
        <p:spPr bwMode="auto">
          <a:xfrm>
            <a:off x="1738859" y="1610023"/>
            <a:ext cx="9510010" cy="3810042"/>
          </a:xfrm>
          <a:prstGeom prst="rect">
            <a:avLst/>
          </a:prstGeom>
          <a:noFill/>
          <a:ln w="9525">
            <a:noFill/>
            <a:miter lim="800000"/>
            <a:headEnd/>
            <a:tailEnd/>
          </a:ln>
          <a:effectLst/>
        </p:spPr>
      </p:pic>
      <p:sp>
        <p:nvSpPr>
          <p:cNvPr id="7" name="6 CuadroTexto"/>
          <p:cNvSpPr txBox="1"/>
          <p:nvPr/>
        </p:nvSpPr>
        <p:spPr>
          <a:xfrm>
            <a:off x="1244184" y="5651292"/>
            <a:ext cx="10283252" cy="400110"/>
          </a:xfrm>
          <a:prstGeom prst="rect">
            <a:avLst/>
          </a:prstGeom>
          <a:noFill/>
        </p:spPr>
        <p:txBody>
          <a:bodyPr wrap="square" rtlCol="0">
            <a:spAutoFit/>
          </a:bodyPr>
          <a:lstStyle/>
          <a:p>
            <a:r>
              <a:rPr lang="en-US" sz="2000" b="1" dirty="0" smtClean="0">
                <a:solidFill>
                  <a:srgbClr val="FF0000"/>
                </a:solidFill>
              </a:rPr>
              <a:t>Both the pp spectra and the </a:t>
            </a:r>
            <a:r>
              <a:rPr lang="en-US" sz="2000" b="1" dirty="0" err="1" smtClean="0">
                <a:solidFill>
                  <a:srgbClr val="FF0000"/>
                </a:solidFill>
              </a:rPr>
              <a:t>PbPb</a:t>
            </a:r>
            <a:r>
              <a:rPr lang="en-US" sz="2000" b="1" dirty="0" smtClean="0">
                <a:solidFill>
                  <a:srgbClr val="FF0000"/>
                </a:solidFill>
              </a:rPr>
              <a:t> spectra  have a drastic evolution with multiplicity/centrality</a:t>
            </a:r>
            <a:endParaRPr lang="es-MX" sz="2000"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n-US" sz="2800" dirty="0" smtClean="0">
                <a:solidFill>
                  <a:srgbClr val="FF0000"/>
                </a:solidFill>
                <a:latin typeface="Comic Sans MS" panose="030F0702030302020204" pitchFamily="66" charset="0"/>
              </a:rPr>
              <a:t>  at 200 GeV) there is no major difference in exponents of pp and </a:t>
            </a:r>
            <a:r>
              <a:rPr lang="en-US" sz="2800" dirty="0" err="1" smtClean="0">
                <a:solidFill>
                  <a:srgbClr val="FF0000"/>
                </a:solidFill>
                <a:latin typeface="Comic Sans MS" panose="030F0702030302020204" pitchFamily="66" charset="0"/>
              </a:rPr>
              <a:t>AuAu</a:t>
            </a:r>
            <a:r>
              <a:rPr lang="en-US" sz="2800" dirty="0" smtClean="0">
                <a:solidFill>
                  <a:srgbClr val="FF0000"/>
                </a:solidFill>
                <a:latin typeface="Comic Sans MS" panose="030F0702030302020204" pitchFamily="66" charset="0"/>
              </a:rPr>
              <a:t> collisions centralities with </a:t>
            </a:r>
            <a:r>
              <a:rPr lang="en-US" sz="2800" dirty="0" err="1" smtClean="0">
                <a:solidFill>
                  <a:srgbClr val="FF0000"/>
                </a:solidFill>
                <a:latin typeface="Comic Sans MS" panose="030F0702030302020204" pitchFamily="66" charset="0"/>
              </a:rPr>
              <a:t>pt</a:t>
            </a:r>
            <a:r>
              <a:rPr lang="en-US" sz="2800" dirty="0" smtClean="0">
                <a:solidFill>
                  <a:srgbClr val="FF0000"/>
                </a:solidFill>
                <a:latin typeface="Comic Sans MS" panose="030F0702030302020204" pitchFamily="66" charset="0"/>
              </a:rPr>
              <a:t> !</a:t>
            </a:r>
            <a:endParaRPr lang="es-MX" sz="2800" dirty="0">
              <a:solidFill>
                <a:srgbClr val="FF0000"/>
              </a:solidFill>
              <a:latin typeface="Comic Sans MS" panose="030F0702030302020204" pitchFamily="66" charset="0"/>
            </a:endParaRPr>
          </a:p>
        </p:txBody>
      </p:sp>
      <p:sp>
        <p:nvSpPr>
          <p:cNvPr id="3" name="2 Marcador de fecha"/>
          <p:cNvSpPr>
            <a:spLocks noGrp="1"/>
          </p:cNvSpPr>
          <p:nvPr>
            <p:ph type="dt" sz="half" idx="10"/>
          </p:nvPr>
        </p:nvSpPr>
        <p:spPr/>
        <p:txBody>
          <a:bodyPr/>
          <a:lstStyle/>
          <a:p>
            <a:r>
              <a:rPr lang="en-US" smtClean="0"/>
              <a:t>3/12/2018</a:t>
            </a:r>
            <a:endParaRPr lang="en-GB"/>
          </a:p>
        </p:txBody>
      </p:sp>
      <p:sp>
        <p:nvSpPr>
          <p:cNvPr id="4" name="3 Marcador de pie de página"/>
          <p:cNvSpPr>
            <a:spLocks noGrp="1"/>
          </p:cNvSpPr>
          <p:nvPr>
            <p:ph type="ftr" sz="quarter" idx="11"/>
          </p:nvPr>
        </p:nvSpPr>
        <p:spPr/>
        <p:txBody>
          <a:bodyPr/>
          <a:lstStyle/>
          <a:p>
            <a:r>
              <a:rPr lang="en-GB" smtClean="0"/>
              <a:t>Zymanyi school</a:t>
            </a:r>
            <a:endParaRPr lang="en-GB"/>
          </a:p>
        </p:txBody>
      </p:sp>
      <p:sp>
        <p:nvSpPr>
          <p:cNvPr id="5" name="4 Marcador de número de diapositiva"/>
          <p:cNvSpPr>
            <a:spLocks noGrp="1"/>
          </p:cNvSpPr>
          <p:nvPr>
            <p:ph type="sldNum" sz="quarter" idx="12"/>
          </p:nvPr>
        </p:nvSpPr>
        <p:spPr/>
        <p:txBody>
          <a:bodyPr/>
          <a:lstStyle/>
          <a:p>
            <a:fld id="{BC0C00F2-3592-4EB4-A6ED-5CEF3B6891D6}" type="slidenum">
              <a:rPr lang="en-GB" smtClean="0"/>
              <a:pPr/>
              <a:t>12</a:t>
            </a:fld>
            <a:endParaRPr lang="en-GB"/>
          </a:p>
        </p:txBody>
      </p:sp>
      <p:pic>
        <p:nvPicPr>
          <p:cNvPr id="3074" name="Picture 2"/>
          <p:cNvPicPr>
            <a:picLocks noChangeAspect="1" noChangeArrowheads="1"/>
          </p:cNvPicPr>
          <p:nvPr/>
        </p:nvPicPr>
        <p:blipFill>
          <a:blip r:embed="rId2"/>
          <a:srcRect/>
          <a:stretch>
            <a:fillRect/>
          </a:stretch>
        </p:blipFill>
        <p:spPr bwMode="auto">
          <a:xfrm>
            <a:off x="519659" y="1699149"/>
            <a:ext cx="5576341" cy="3674785"/>
          </a:xfrm>
          <a:prstGeom prst="rect">
            <a:avLst/>
          </a:prstGeom>
          <a:noFill/>
          <a:ln w="9525">
            <a:noFill/>
            <a:miter lim="800000"/>
            <a:headEnd/>
            <a:tailEnd/>
          </a:ln>
          <a:effectLst/>
        </p:spPr>
      </p:pic>
      <p:pic>
        <p:nvPicPr>
          <p:cNvPr id="7" name="Picture 2"/>
          <p:cNvPicPr>
            <a:picLocks noChangeAspect="1" noChangeArrowheads="1"/>
          </p:cNvPicPr>
          <p:nvPr/>
        </p:nvPicPr>
        <p:blipFill rotWithShape="1">
          <a:blip r:embed="rId3"/>
          <a:srcRect t="1826" r="66647"/>
          <a:stretch/>
        </p:blipFill>
        <p:spPr bwMode="auto">
          <a:xfrm>
            <a:off x="7740445" y="1395716"/>
            <a:ext cx="3613355" cy="5262898"/>
          </a:xfrm>
          <a:prstGeom prst="rect">
            <a:avLst/>
          </a:prstGeom>
          <a:noFill/>
          <a:ln w="9525">
            <a:noFill/>
            <a:miter lim="800000"/>
            <a:headEnd/>
            <a:tailEnd/>
          </a:ln>
          <a:effectLst/>
        </p:spPr>
      </p:pic>
      <p:sp>
        <p:nvSpPr>
          <p:cNvPr id="6" name="TextBox 5"/>
          <p:cNvSpPr txBox="1"/>
          <p:nvPr/>
        </p:nvSpPr>
        <p:spPr>
          <a:xfrm>
            <a:off x="3307829" y="5656389"/>
            <a:ext cx="5648632" cy="369332"/>
          </a:xfrm>
          <a:prstGeom prst="rect">
            <a:avLst/>
          </a:prstGeom>
          <a:noFill/>
        </p:spPr>
        <p:txBody>
          <a:bodyPr wrap="square" rtlCol="0">
            <a:spAutoFit/>
          </a:bodyPr>
          <a:lstStyle/>
          <a:p>
            <a:r>
              <a:rPr lang="en-GB" dirty="0" smtClean="0"/>
              <a:t>A clear evolution of the momentum spectra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Conclusion I</a:t>
            </a:r>
            <a:endParaRPr lang="es-MX" dirty="0"/>
          </a:p>
        </p:txBody>
      </p:sp>
      <p:sp>
        <p:nvSpPr>
          <p:cNvPr id="7" name="6 Marcador de contenido"/>
          <p:cNvSpPr>
            <a:spLocks noGrp="1"/>
          </p:cNvSpPr>
          <p:nvPr>
            <p:ph idx="1"/>
          </p:nvPr>
        </p:nvSpPr>
        <p:spPr/>
        <p:txBody>
          <a:bodyPr>
            <a:normAutofit/>
          </a:bodyPr>
          <a:lstStyle/>
          <a:p>
            <a:r>
              <a:rPr lang="en-US" dirty="0" smtClean="0"/>
              <a:t>The  slopes of the  transverse momentum spectra have a marked dependence </a:t>
            </a:r>
            <a:r>
              <a:rPr lang="en-US" b="1" dirty="0" smtClean="0">
                <a:solidFill>
                  <a:srgbClr val="FF0000"/>
                </a:solidFill>
              </a:rPr>
              <a:t>on the multiplicity and energy </a:t>
            </a:r>
            <a:r>
              <a:rPr lang="en-US" dirty="0" smtClean="0"/>
              <a:t>in pp collisions and </a:t>
            </a:r>
            <a:r>
              <a:rPr lang="en-US" dirty="0" smtClean="0">
                <a:solidFill>
                  <a:srgbClr val="FF0000"/>
                </a:solidFill>
              </a:rPr>
              <a:t>on the centrality </a:t>
            </a:r>
            <a:r>
              <a:rPr lang="en-US" dirty="0" smtClean="0"/>
              <a:t>in heavy ion collisions when considering the high collision energies. </a:t>
            </a:r>
          </a:p>
          <a:p>
            <a:r>
              <a:rPr lang="en-US" dirty="0" smtClean="0"/>
              <a:t>For every centrality one may find a pp spectrum which has a the same exponent</a:t>
            </a:r>
          </a:p>
          <a:p>
            <a:r>
              <a:rPr lang="en-US" dirty="0" smtClean="0"/>
              <a:t>The exponents </a:t>
            </a:r>
            <a:r>
              <a:rPr lang="en-US" dirty="0" err="1" smtClean="0"/>
              <a:t>vs</a:t>
            </a:r>
            <a:r>
              <a:rPr lang="en-US" dirty="0" smtClean="0"/>
              <a:t> momentum exhibit a scaling behavior with </a:t>
            </a:r>
            <a:r>
              <a:rPr lang="en-US" dirty="0" err="1" smtClean="0"/>
              <a:t>xt</a:t>
            </a:r>
            <a:endParaRPr lang="en-US" dirty="0" smtClean="0"/>
          </a:p>
          <a:p>
            <a:r>
              <a:rPr lang="en-US" dirty="0" smtClean="0"/>
              <a:t>The question is whether this a coincidence or is connected to common characteristics</a:t>
            </a:r>
          </a:p>
          <a:p>
            <a:endParaRPr lang="es-MX" dirty="0"/>
          </a:p>
        </p:txBody>
      </p:sp>
      <p:sp>
        <p:nvSpPr>
          <p:cNvPr id="3" name="2 Marcador de fecha"/>
          <p:cNvSpPr>
            <a:spLocks noGrp="1"/>
          </p:cNvSpPr>
          <p:nvPr>
            <p:ph type="dt" sz="half" idx="10"/>
          </p:nvPr>
        </p:nvSpPr>
        <p:spPr/>
        <p:txBody>
          <a:bodyPr/>
          <a:lstStyle/>
          <a:p>
            <a:r>
              <a:rPr lang="en-US" smtClean="0"/>
              <a:t>3/12/2018</a:t>
            </a:r>
            <a:endParaRPr lang="en-GB"/>
          </a:p>
        </p:txBody>
      </p:sp>
      <p:sp>
        <p:nvSpPr>
          <p:cNvPr id="4" name="3 Marcador de pie de página"/>
          <p:cNvSpPr>
            <a:spLocks noGrp="1"/>
          </p:cNvSpPr>
          <p:nvPr>
            <p:ph type="ftr" sz="quarter" idx="11"/>
          </p:nvPr>
        </p:nvSpPr>
        <p:spPr/>
        <p:txBody>
          <a:bodyPr/>
          <a:lstStyle/>
          <a:p>
            <a:r>
              <a:rPr lang="en-GB" smtClean="0"/>
              <a:t>Zymanyi school</a:t>
            </a:r>
            <a:endParaRPr lang="en-GB"/>
          </a:p>
        </p:txBody>
      </p:sp>
      <p:sp>
        <p:nvSpPr>
          <p:cNvPr id="5" name="4 Marcador de número de diapositiva"/>
          <p:cNvSpPr>
            <a:spLocks noGrp="1"/>
          </p:cNvSpPr>
          <p:nvPr>
            <p:ph type="sldNum" sz="quarter" idx="12"/>
          </p:nvPr>
        </p:nvSpPr>
        <p:spPr/>
        <p:txBody>
          <a:bodyPr/>
          <a:lstStyle/>
          <a:p>
            <a:fld id="{BC0C00F2-3592-4EB4-A6ED-5CEF3B6891D6}" type="slidenum">
              <a:rPr lang="en-GB" smtClean="0"/>
              <a:pPr/>
              <a:t>13</a:t>
            </a:fld>
            <a:endParaRPr lang="en-GB"/>
          </a:p>
        </p:txBody>
      </p:sp>
      <p:pic>
        <p:nvPicPr>
          <p:cNvPr id="53250" name="Picture 2"/>
          <p:cNvPicPr>
            <a:picLocks noChangeAspect="1" noChangeArrowheads="1"/>
          </p:cNvPicPr>
          <p:nvPr/>
        </p:nvPicPr>
        <p:blipFill>
          <a:blip r:embed="rId2"/>
          <a:srcRect/>
          <a:stretch>
            <a:fillRect/>
          </a:stretch>
        </p:blipFill>
        <p:spPr bwMode="auto">
          <a:xfrm>
            <a:off x="6086475" y="3409950"/>
            <a:ext cx="19050" cy="38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5406"/>
          </a:xfrm>
        </p:spPr>
        <p:txBody>
          <a:bodyPr>
            <a:normAutofit fontScale="90000"/>
          </a:bodyPr>
          <a:lstStyle/>
          <a:p>
            <a:r>
              <a:rPr lang="en-GB" dirty="0" smtClean="0">
                <a:solidFill>
                  <a:srgbClr val="FF0000"/>
                </a:solidFill>
                <a:latin typeface="Comic Sans MS" panose="030F0702030302020204" pitchFamily="66" charset="0"/>
              </a:rPr>
              <a:t>  </a:t>
            </a:r>
            <a:br>
              <a:rPr lang="en-GB" dirty="0" smtClean="0">
                <a:solidFill>
                  <a:srgbClr val="FF0000"/>
                </a:solidFill>
                <a:latin typeface="Comic Sans MS" panose="030F0702030302020204" pitchFamily="66" charset="0"/>
              </a:rPr>
            </a:br>
            <a:r>
              <a:rPr lang="en-GB" dirty="0" smtClean="0">
                <a:solidFill>
                  <a:srgbClr val="FF0000"/>
                </a:solidFill>
                <a:latin typeface="Comic Sans MS" panose="030F0702030302020204" pitchFamily="66" charset="0"/>
              </a:rPr>
              <a:t> consequences </a:t>
            </a:r>
            <a:endParaRPr lang="en-GB" dirty="0">
              <a:solidFill>
                <a:srgbClr val="FF0000"/>
              </a:solidFill>
              <a:latin typeface="Comic Sans MS" panose="030F0702030302020204" pitchFamily="66" charset="0"/>
            </a:endParaRPr>
          </a:p>
        </p:txBody>
      </p:sp>
      <p:sp>
        <p:nvSpPr>
          <p:cNvPr id="5" name="Date Placeholder 4"/>
          <p:cNvSpPr>
            <a:spLocks noGrp="1"/>
          </p:cNvSpPr>
          <p:nvPr>
            <p:ph type="dt" sz="half" idx="10"/>
          </p:nvPr>
        </p:nvSpPr>
        <p:spPr/>
        <p:txBody>
          <a:bodyPr/>
          <a:lstStyle/>
          <a:p>
            <a:r>
              <a:rPr lang="en-US" smtClean="0"/>
              <a:t>3/12/2018</a:t>
            </a:r>
            <a:endParaRPr lang="en-GB"/>
          </a:p>
        </p:txBody>
      </p:sp>
      <p:sp>
        <p:nvSpPr>
          <p:cNvPr id="9" name="Footer Placeholder 8"/>
          <p:cNvSpPr>
            <a:spLocks noGrp="1"/>
          </p:cNvSpPr>
          <p:nvPr>
            <p:ph type="ftr" sz="quarter" idx="11"/>
          </p:nvPr>
        </p:nvSpPr>
        <p:spPr/>
        <p:txBody>
          <a:bodyPr/>
          <a:lstStyle/>
          <a:p>
            <a:r>
              <a:rPr lang="en-GB" smtClean="0"/>
              <a:t>Zymanyi school</a:t>
            </a:r>
            <a:endParaRPr lang="en-GB"/>
          </a:p>
        </p:txBody>
      </p:sp>
      <p:sp>
        <p:nvSpPr>
          <p:cNvPr id="10" name="Slide Number Placeholder 9"/>
          <p:cNvSpPr>
            <a:spLocks noGrp="1"/>
          </p:cNvSpPr>
          <p:nvPr>
            <p:ph type="sldNum" sz="quarter" idx="12"/>
          </p:nvPr>
        </p:nvSpPr>
        <p:spPr/>
        <p:txBody>
          <a:bodyPr/>
          <a:lstStyle/>
          <a:p>
            <a:fld id="{BC0C00F2-3592-4EB4-A6ED-5CEF3B6891D6}" type="slidenum">
              <a:rPr lang="en-GB" smtClean="0"/>
              <a:pPr/>
              <a:t>14</a:t>
            </a:fld>
            <a:endParaRPr lang="en-GB"/>
          </a:p>
        </p:txBody>
      </p:sp>
      <p:pic>
        <p:nvPicPr>
          <p:cNvPr id="4" name="Picture 3"/>
          <p:cNvPicPr>
            <a:picLocks noChangeAspect="1"/>
          </p:cNvPicPr>
          <p:nvPr/>
        </p:nvPicPr>
        <p:blipFill>
          <a:blip r:embed="rId2"/>
          <a:stretch>
            <a:fillRect/>
          </a:stretch>
        </p:blipFill>
        <p:spPr>
          <a:xfrm rot="60000">
            <a:off x="5962371" y="3981192"/>
            <a:ext cx="2694522" cy="2090236"/>
          </a:xfrm>
          <a:prstGeom prst="rect">
            <a:avLst/>
          </a:prstGeom>
          <a:ln>
            <a:solidFill>
              <a:schemeClr val="accent1"/>
            </a:solidFill>
          </a:ln>
          <a:effectLst>
            <a:glow rad="127000">
              <a:schemeClr val="accent1">
                <a:alpha val="35000"/>
              </a:schemeClr>
            </a:glow>
          </a:effectLst>
          <a:scene3d>
            <a:camera prst="orthographicFront"/>
            <a:lightRig rig="threePt" dir="t"/>
          </a:scene3d>
          <a:sp3d contourW="12700">
            <a:contourClr>
              <a:schemeClr val="accent2"/>
            </a:contourClr>
          </a:sp3d>
        </p:spPr>
      </p:pic>
      <p:cxnSp>
        <p:nvCxnSpPr>
          <p:cNvPr id="6" name="Straight Arrow Connector 5"/>
          <p:cNvCxnSpPr/>
          <p:nvPr/>
        </p:nvCxnSpPr>
        <p:spPr>
          <a:xfrm>
            <a:off x="5017487" y="4236482"/>
            <a:ext cx="1600200" cy="8991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3"/>
          <a:stretch>
            <a:fillRect/>
          </a:stretch>
        </p:blipFill>
        <p:spPr>
          <a:xfrm>
            <a:off x="6536978" y="4033492"/>
            <a:ext cx="1725318" cy="1030313"/>
          </a:xfrm>
          <a:prstGeom prst="rect">
            <a:avLst/>
          </a:prstGeom>
        </p:spPr>
      </p:pic>
      <p:sp>
        <p:nvSpPr>
          <p:cNvPr id="12" name="11 CuadroTexto"/>
          <p:cNvSpPr txBox="1"/>
          <p:nvPr/>
        </p:nvSpPr>
        <p:spPr>
          <a:xfrm>
            <a:off x="266700" y="3429000"/>
            <a:ext cx="5334000" cy="1200329"/>
          </a:xfrm>
          <a:prstGeom prst="rect">
            <a:avLst/>
          </a:prstGeom>
          <a:noFill/>
        </p:spPr>
        <p:txBody>
          <a:bodyPr wrap="square" rtlCol="0">
            <a:spAutoFit/>
          </a:bodyPr>
          <a:lstStyle/>
          <a:p>
            <a:r>
              <a:rPr lang="en-US" b="1" dirty="0" smtClean="0"/>
              <a:t>The Surprising Transparency of the </a:t>
            </a:r>
            <a:r>
              <a:rPr lang="en-US" b="1" dirty="0" err="1" smtClean="0"/>
              <a:t>sQGP</a:t>
            </a:r>
            <a:r>
              <a:rPr lang="en-US" b="1" dirty="0" smtClean="0"/>
              <a:t> at LHC</a:t>
            </a:r>
          </a:p>
          <a:p>
            <a:r>
              <a:rPr lang="en-US" b="1" dirty="0" err="1" smtClean="0"/>
              <a:t>W.Horowitz</a:t>
            </a:r>
            <a:r>
              <a:rPr lang="en-US" b="1" dirty="0" smtClean="0"/>
              <a:t> and M. </a:t>
            </a:r>
            <a:r>
              <a:rPr lang="en-US" b="1" dirty="0" err="1" smtClean="0"/>
              <a:t>Gyualassy</a:t>
            </a:r>
            <a:r>
              <a:rPr lang="en-US" b="1" dirty="0" smtClean="0"/>
              <a:t> </a:t>
            </a:r>
            <a:r>
              <a:rPr lang="es-MX" dirty="0" smtClean="0">
                <a:hlinkClick r:id="rId4"/>
              </a:rPr>
              <a:t>arXiv:1104.4958</a:t>
            </a:r>
            <a:r>
              <a:rPr lang="es-MX" dirty="0" smtClean="0"/>
              <a:t> [</a:t>
            </a:r>
            <a:r>
              <a:rPr lang="es-MX" dirty="0" err="1" smtClean="0"/>
              <a:t>hep-ph</a:t>
            </a:r>
            <a:r>
              <a:rPr lang="es-MX" dirty="0" smtClean="0"/>
              <a:t>]</a:t>
            </a:r>
          </a:p>
          <a:p>
            <a:endParaRPr lang="en-US" b="1" dirty="0"/>
          </a:p>
        </p:txBody>
      </p:sp>
      <p:sp>
        <p:nvSpPr>
          <p:cNvPr id="13" name="12 CuadroTexto"/>
          <p:cNvSpPr txBox="1"/>
          <p:nvPr/>
        </p:nvSpPr>
        <p:spPr>
          <a:xfrm>
            <a:off x="508000" y="4864100"/>
            <a:ext cx="4521200" cy="923330"/>
          </a:xfrm>
          <a:prstGeom prst="rect">
            <a:avLst/>
          </a:prstGeom>
          <a:noFill/>
        </p:spPr>
        <p:txBody>
          <a:bodyPr wrap="square" rtlCol="0">
            <a:spAutoFit/>
          </a:bodyPr>
          <a:lstStyle/>
          <a:p>
            <a:r>
              <a:rPr lang="en-US" dirty="0" smtClean="0">
                <a:solidFill>
                  <a:srgbClr val="FF0000"/>
                </a:solidFill>
              </a:rPr>
              <a:t>“The plasma produced at LHC is indeed less opaque to jets than predicted by constrained extrapolations from RHIC.”</a:t>
            </a:r>
            <a:endParaRPr lang="es-MX" dirty="0">
              <a:solidFill>
                <a:srgbClr val="FF0000"/>
              </a:solidFill>
            </a:endParaRPr>
          </a:p>
        </p:txBody>
      </p:sp>
      <p:pic>
        <p:nvPicPr>
          <p:cNvPr id="1029" name="Picture 5"/>
          <p:cNvPicPr>
            <a:picLocks noGrp="1" noChangeAspect="1" noChangeArrowheads="1"/>
          </p:cNvPicPr>
          <p:nvPr>
            <p:ph idx="4294967295"/>
          </p:nvPr>
        </p:nvPicPr>
        <p:blipFill>
          <a:blip r:embed="rId5"/>
          <a:srcRect/>
          <a:stretch>
            <a:fillRect/>
          </a:stretch>
        </p:blipFill>
        <p:spPr bwMode="auto">
          <a:xfrm>
            <a:off x="5347272" y="2656146"/>
            <a:ext cx="3028950" cy="752475"/>
          </a:xfrm>
          <a:prstGeom prst="rect">
            <a:avLst/>
          </a:prstGeom>
          <a:noFill/>
          <a:ln w="9525">
            <a:noFill/>
            <a:miter lim="800000"/>
            <a:headEnd/>
            <a:tailEnd/>
          </a:ln>
          <a:effectLst/>
        </p:spPr>
      </p:pic>
      <p:sp>
        <p:nvSpPr>
          <p:cNvPr id="17" name="16 CuadroTexto"/>
          <p:cNvSpPr txBox="1"/>
          <p:nvPr/>
        </p:nvSpPr>
        <p:spPr>
          <a:xfrm>
            <a:off x="704537" y="1873770"/>
            <a:ext cx="5021705" cy="1477328"/>
          </a:xfrm>
          <a:prstGeom prst="rect">
            <a:avLst/>
          </a:prstGeom>
          <a:noFill/>
        </p:spPr>
        <p:txBody>
          <a:bodyPr wrap="square" rtlCol="0">
            <a:spAutoFit/>
          </a:bodyPr>
          <a:lstStyle/>
          <a:p>
            <a:r>
              <a:rPr lang="en-US" dirty="0" smtClean="0"/>
              <a:t>One of the basis of our paradigm : one can obtain information on the energy loss in the plasma dividing the spectra of heavy ion collisions by the spectra of minimum bias pp collisions where “supposedly “ nothing happens.   </a:t>
            </a:r>
            <a:endParaRPr lang="es-MX" dirty="0"/>
          </a:p>
        </p:txBody>
      </p:sp>
      <p:grpSp>
        <p:nvGrpSpPr>
          <p:cNvPr id="18" name="Group 49"/>
          <p:cNvGrpSpPr>
            <a:grpSpLocks/>
          </p:cNvGrpSpPr>
          <p:nvPr/>
        </p:nvGrpSpPr>
        <p:grpSpPr bwMode="auto">
          <a:xfrm>
            <a:off x="8562108" y="634538"/>
            <a:ext cx="2898371" cy="2540924"/>
            <a:chOff x="3408" y="672"/>
            <a:chExt cx="1824" cy="1776"/>
          </a:xfrm>
        </p:grpSpPr>
        <p:sp>
          <p:nvSpPr>
            <p:cNvPr id="19" name="Rectangle 50"/>
            <p:cNvSpPr>
              <a:spLocks noChangeArrowheads="1"/>
            </p:cNvSpPr>
            <p:nvPr/>
          </p:nvSpPr>
          <p:spPr bwMode="auto">
            <a:xfrm>
              <a:off x="3408" y="672"/>
              <a:ext cx="1824" cy="1776"/>
            </a:xfrm>
            <a:prstGeom prst="rect">
              <a:avLst/>
            </a:prstGeom>
            <a:solidFill>
              <a:srgbClr val="003366"/>
            </a:solidFill>
            <a:ln w="9525" algn="ctr">
              <a:noFill/>
              <a:miter lim="800000"/>
              <a:headEnd/>
              <a:tailEnd/>
            </a:ln>
            <a:effectLst/>
          </p:spPr>
          <p:txBody>
            <a:bodyPr anchor="ctr">
              <a:spAutoFit/>
            </a:bodyPr>
            <a:lstStyle/>
            <a:p>
              <a:endParaRPr lang="es-MX"/>
            </a:p>
          </p:txBody>
        </p:sp>
        <p:sp>
          <p:nvSpPr>
            <p:cNvPr id="20" name="Rectangle 51"/>
            <p:cNvSpPr>
              <a:spLocks noChangeArrowheads="1"/>
            </p:cNvSpPr>
            <p:nvPr/>
          </p:nvSpPr>
          <p:spPr bwMode="auto">
            <a:xfrm>
              <a:off x="3479" y="697"/>
              <a:ext cx="1729" cy="1701"/>
            </a:xfrm>
            <a:prstGeom prst="rect">
              <a:avLst/>
            </a:prstGeom>
            <a:noFill/>
            <a:ln w="9525" algn="ctr">
              <a:noFill/>
              <a:miter lim="800000"/>
              <a:headEnd/>
              <a:tailEnd/>
            </a:ln>
            <a:effectLst/>
          </p:spPr>
          <p:txBody>
            <a:bodyPr wrap="none" anchor="ctr">
              <a:spAutoFit/>
            </a:bodyPr>
            <a:lstStyle/>
            <a:p>
              <a:endParaRPr lang="es-MX"/>
            </a:p>
          </p:txBody>
        </p:sp>
        <p:grpSp>
          <p:nvGrpSpPr>
            <p:cNvPr id="21" name="Group 52"/>
            <p:cNvGrpSpPr>
              <a:grpSpLocks/>
            </p:cNvGrpSpPr>
            <p:nvPr/>
          </p:nvGrpSpPr>
          <p:grpSpPr bwMode="auto">
            <a:xfrm>
              <a:off x="3811" y="1047"/>
              <a:ext cx="1184" cy="1276"/>
              <a:chOff x="2448" y="1344"/>
              <a:chExt cx="2400" cy="2448"/>
            </a:xfrm>
          </p:grpSpPr>
          <p:sp>
            <p:nvSpPr>
              <p:cNvPr id="101" name="Oval 53"/>
              <p:cNvSpPr>
                <a:spLocks noChangeArrowheads="1"/>
              </p:cNvSpPr>
              <p:nvPr/>
            </p:nvSpPr>
            <p:spPr bwMode="auto">
              <a:xfrm>
                <a:off x="2448" y="1440"/>
                <a:ext cx="2352" cy="2352"/>
              </a:xfrm>
              <a:prstGeom prst="ellipse">
                <a:avLst/>
              </a:prstGeom>
              <a:gradFill rotWithShape="0">
                <a:gsLst>
                  <a:gs pos="0">
                    <a:srgbClr val="000000"/>
                  </a:gs>
                  <a:gs pos="39999">
                    <a:srgbClr val="0A128C"/>
                  </a:gs>
                  <a:gs pos="70000">
                    <a:srgbClr val="181CC7"/>
                  </a:gs>
                  <a:gs pos="88000">
                    <a:srgbClr val="7005D4"/>
                  </a:gs>
                  <a:gs pos="100000">
                    <a:srgbClr val="8C3D91"/>
                  </a:gs>
                </a:gsLst>
                <a:path path="shape">
                  <a:fillToRect l="50000" t="50000" r="50000" b="50000"/>
                </a:path>
              </a:gradFill>
              <a:ln w="9525">
                <a:solidFill>
                  <a:schemeClr val="tx1"/>
                </a:solidFill>
                <a:round/>
                <a:headEnd/>
                <a:tailEnd/>
              </a:ln>
              <a:effectLst/>
            </p:spPr>
            <p:txBody>
              <a:bodyPr anchor="ctr">
                <a:spAutoFit/>
              </a:bodyPr>
              <a:lstStyle/>
              <a:p>
                <a:endParaRPr lang="es-MX"/>
              </a:p>
            </p:txBody>
          </p:sp>
          <p:sp>
            <p:nvSpPr>
              <p:cNvPr id="102" name="Oval 54"/>
              <p:cNvSpPr>
                <a:spLocks noChangeArrowheads="1"/>
              </p:cNvSpPr>
              <p:nvPr/>
            </p:nvSpPr>
            <p:spPr bwMode="auto">
              <a:xfrm rot="-2911999">
                <a:off x="3960" y="1320"/>
                <a:ext cx="528" cy="1248"/>
              </a:xfrm>
              <a:prstGeom prst="ellipse">
                <a:avLst/>
              </a:prstGeom>
              <a:solidFill>
                <a:schemeClr val="hlink">
                  <a:alpha val="50000"/>
                </a:schemeClr>
              </a:solidFill>
              <a:ln w="9525">
                <a:solidFill>
                  <a:schemeClr val="tx1"/>
                </a:solidFill>
                <a:round/>
                <a:headEnd/>
                <a:tailEnd/>
              </a:ln>
              <a:effectLst/>
            </p:spPr>
            <p:txBody>
              <a:bodyPr anchor="ctr">
                <a:spAutoFit/>
              </a:bodyPr>
              <a:lstStyle/>
              <a:p>
                <a:endParaRPr lang="es-MX"/>
              </a:p>
            </p:txBody>
          </p:sp>
          <p:sp>
            <p:nvSpPr>
              <p:cNvPr id="103" name="Line 55"/>
              <p:cNvSpPr>
                <a:spLocks noChangeShapeType="1"/>
              </p:cNvSpPr>
              <p:nvPr/>
            </p:nvSpPr>
            <p:spPr bwMode="auto">
              <a:xfrm flipV="1">
                <a:off x="4272" y="1344"/>
                <a:ext cx="480" cy="576"/>
              </a:xfrm>
              <a:prstGeom prst="line">
                <a:avLst/>
              </a:prstGeom>
              <a:noFill/>
              <a:ln w="9525">
                <a:noFill/>
                <a:round/>
                <a:headEnd/>
                <a:tailEnd/>
              </a:ln>
              <a:effectLst/>
            </p:spPr>
            <p:txBody>
              <a:bodyPr>
                <a:spAutoFit/>
              </a:bodyPr>
              <a:lstStyle/>
              <a:p>
                <a:endParaRPr lang="es-MX"/>
              </a:p>
            </p:txBody>
          </p:sp>
        </p:grpSp>
        <p:sp>
          <p:nvSpPr>
            <p:cNvPr id="22" name="Line 56"/>
            <p:cNvSpPr>
              <a:spLocks noChangeShapeType="1"/>
            </p:cNvSpPr>
            <p:nvPr/>
          </p:nvSpPr>
          <p:spPr bwMode="auto">
            <a:xfrm flipV="1">
              <a:off x="4853" y="872"/>
              <a:ext cx="118" cy="175"/>
            </a:xfrm>
            <a:prstGeom prst="line">
              <a:avLst/>
            </a:prstGeom>
            <a:noFill/>
            <a:ln w="38100">
              <a:solidFill>
                <a:srgbClr val="FFFF00"/>
              </a:solidFill>
              <a:round/>
              <a:headEnd/>
              <a:tailEnd type="triangle" w="med" len="med"/>
            </a:ln>
            <a:effectLst/>
          </p:spPr>
          <p:txBody>
            <a:bodyPr>
              <a:spAutoFit/>
            </a:bodyPr>
            <a:lstStyle/>
            <a:p>
              <a:endParaRPr lang="es-MX"/>
            </a:p>
          </p:txBody>
        </p:sp>
        <p:sp>
          <p:nvSpPr>
            <p:cNvPr id="23" name="Line 57"/>
            <p:cNvSpPr>
              <a:spLocks noChangeShapeType="1"/>
            </p:cNvSpPr>
            <p:nvPr/>
          </p:nvSpPr>
          <p:spPr bwMode="auto">
            <a:xfrm flipV="1">
              <a:off x="4806" y="972"/>
              <a:ext cx="189" cy="125"/>
            </a:xfrm>
            <a:prstGeom prst="line">
              <a:avLst/>
            </a:prstGeom>
            <a:noFill/>
            <a:ln w="38100">
              <a:solidFill>
                <a:srgbClr val="FFFF00"/>
              </a:solidFill>
              <a:round/>
              <a:headEnd/>
              <a:tailEnd type="triangle" w="med" len="med"/>
            </a:ln>
            <a:effectLst/>
          </p:spPr>
          <p:txBody>
            <a:bodyPr>
              <a:spAutoFit/>
            </a:bodyPr>
            <a:lstStyle/>
            <a:p>
              <a:endParaRPr lang="es-MX"/>
            </a:p>
          </p:txBody>
        </p:sp>
        <p:sp>
          <p:nvSpPr>
            <p:cNvPr id="24" name="Line 58"/>
            <p:cNvSpPr>
              <a:spLocks noChangeShapeType="1"/>
            </p:cNvSpPr>
            <p:nvPr/>
          </p:nvSpPr>
          <p:spPr bwMode="auto">
            <a:xfrm flipV="1">
              <a:off x="4877" y="872"/>
              <a:ext cx="189" cy="150"/>
            </a:xfrm>
            <a:prstGeom prst="line">
              <a:avLst/>
            </a:prstGeom>
            <a:noFill/>
            <a:ln w="38100">
              <a:solidFill>
                <a:srgbClr val="FFFF00"/>
              </a:solidFill>
              <a:round/>
              <a:headEnd/>
              <a:tailEnd type="triangle" w="med" len="med"/>
            </a:ln>
            <a:effectLst/>
          </p:spPr>
          <p:txBody>
            <a:bodyPr>
              <a:spAutoFit/>
            </a:bodyPr>
            <a:lstStyle/>
            <a:p>
              <a:endParaRPr lang="es-MX"/>
            </a:p>
          </p:txBody>
        </p:sp>
        <p:sp>
          <p:nvSpPr>
            <p:cNvPr id="25" name="Line 59"/>
            <p:cNvSpPr>
              <a:spLocks noChangeShapeType="1"/>
            </p:cNvSpPr>
            <p:nvPr/>
          </p:nvSpPr>
          <p:spPr bwMode="auto">
            <a:xfrm flipV="1">
              <a:off x="4616" y="822"/>
              <a:ext cx="450" cy="475"/>
            </a:xfrm>
            <a:prstGeom prst="line">
              <a:avLst/>
            </a:prstGeom>
            <a:noFill/>
            <a:ln w="57150">
              <a:solidFill>
                <a:srgbClr val="FF0000"/>
              </a:solidFill>
              <a:round/>
              <a:headEnd/>
              <a:tailEnd type="triangle" w="med" len="med"/>
            </a:ln>
            <a:effectLst/>
          </p:spPr>
          <p:txBody>
            <a:bodyPr>
              <a:spAutoFit/>
            </a:bodyPr>
            <a:lstStyle/>
            <a:p>
              <a:endParaRPr lang="es-MX"/>
            </a:p>
          </p:txBody>
        </p:sp>
        <p:sp>
          <p:nvSpPr>
            <p:cNvPr id="26" name="Line 60"/>
            <p:cNvSpPr>
              <a:spLocks noChangeShapeType="1"/>
            </p:cNvSpPr>
            <p:nvPr/>
          </p:nvSpPr>
          <p:spPr bwMode="auto">
            <a:xfrm flipV="1">
              <a:off x="4166" y="1406"/>
              <a:ext cx="569" cy="517"/>
            </a:xfrm>
            <a:prstGeom prst="line">
              <a:avLst/>
            </a:prstGeom>
            <a:noFill/>
            <a:ln w="57150">
              <a:solidFill>
                <a:srgbClr val="99FF33"/>
              </a:solidFill>
              <a:round/>
              <a:headEnd type="triangle" w="med" len="med"/>
              <a:tailEnd/>
            </a:ln>
            <a:effectLst/>
          </p:spPr>
          <p:txBody>
            <a:bodyPr>
              <a:spAutoFit/>
            </a:bodyPr>
            <a:lstStyle/>
            <a:p>
              <a:endParaRPr lang="es-MX"/>
            </a:p>
          </p:txBody>
        </p:sp>
        <p:sp>
          <p:nvSpPr>
            <p:cNvPr id="27" name="Line 61"/>
            <p:cNvSpPr>
              <a:spLocks noChangeShapeType="1"/>
            </p:cNvSpPr>
            <p:nvPr/>
          </p:nvSpPr>
          <p:spPr bwMode="auto">
            <a:xfrm flipH="1">
              <a:off x="3977" y="1998"/>
              <a:ext cx="118" cy="50"/>
            </a:xfrm>
            <a:prstGeom prst="line">
              <a:avLst/>
            </a:prstGeom>
            <a:noFill/>
            <a:ln w="38100">
              <a:solidFill>
                <a:srgbClr val="FFFF00"/>
              </a:solidFill>
              <a:round/>
              <a:headEnd/>
              <a:tailEnd type="triangle" w="med" len="med"/>
            </a:ln>
            <a:effectLst/>
          </p:spPr>
          <p:txBody>
            <a:bodyPr>
              <a:spAutoFit/>
            </a:bodyPr>
            <a:lstStyle/>
            <a:p>
              <a:endParaRPr lang="es-MX"/>
            </a:p>
          </p:txBody>
        </p:sp>
        <p:grpSp>
          <p:nvGrpSpPr>
            <p:cNvPr id="28" name="Group 62"/>
            <p:cNvGrpSpPr>
              <a:grpSpLocks/>
            </p:cNvGrpSpPr>
            <p:nvPr/>
          </p:nvGrpSpPr>
          <p:grpSpPr bwMode="auto">
            <a:xfrm>
              <a:off x="4644" y="1292"/>
              <a:ext cx="124" cy="121"/>
              <a:chOff x="4151" y="1798"/>
              <a:chExt cx="248" cy="230"/>
            </a:xfrm>
          </p:grpSpPr>
          <p:sp>
            <p:nvSpPr>
              <p:cNvPr id="98" name="Freeform 63"/>
              <p:cNvSpPr>
                <a:spLocks noChangeAspect="1"/>
              </p:cNvSpPr>
              <p:nvPr/>
            </p:nvSpPr>
            <p:spPr bwMode="auto">
              <a:xfrm rot="-8114256" flipH="1" flipV="1">
                <a:off x="4151" y="1798"/>
                <a:ext cx="106" cy="90"/>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rgbClr val="FFFF00"/>
                </a:solidFill>
                <a:round/>
                <a:headEnd/>
                <a:tailEnd/>
              </a:ln>
              <a:effectLst/>
            </p:spPr>
            <p:txBody>
              <a:bodyPr wrap="none" anchor="ctr"/>
              <a:lstStyle/>
              <a:p>
                <a:endParaRPr lang="es-MX"/>
              </a:p>
            </p:txBody>
          </p:sp>
          <p:sp>
            <p:nvSpPr>
              <p:cNvPr id="99" name="Freeform 64"/>
              <p:cNvSpPr>
                <a:spLocks noChangeAspect="1"/>
              </p:cNvSpPr>
              <p:nvPr/>
            </p:nvSpPr>
            <p:spPr bwMode="auto">
              <a:xfrm rot="-8114256" flipH="1" flipV="1">
                <a:off x="4223" y="1867"/>
                <a:ext cx="106" cy="91"/>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rgbClr val="FFFF00"/>
                </a:solidFill>
                <a:round/>
                <a:headEnd/>
                <a:tailEnd/>
              </a:ln>
              <a:effectLst/>
            </p:spPr>
            <p:txBody>
              <a:bodyPr wrap="none" anchor="ctr"/>
              <a:lstStyle/>
              <a:p>
                <a:endParaRPr lang="es-MX"/>
              </a:p>
            </p:txBody>
          </p:sp>
          <p:sp>
            <p:nvSpPr>
              <p:cNvPr id="100" name="Freeform 65"/>
              <p:cNvSpPr>
                <a:spLocks noChangeAspect="1"/>
              </p:cNvSpPr>
              <p:nvPr/>
            </p:nvSpPr>
            <p:spPr bwMode="auto">
              <a:xfrm rot="-8114256" flipH="1" flipV="1">
                <a:off x="4294" y="1938"/>
                <a:ext cx="105" cy="90"/>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rgbClr val="FFFF00"/>
                </a:solidFill>
                <a:round/>
                <a:headEnd/>
                <a:tailEnd/>
              </a:ln>
              <a:effectLst/>
            </p:spPr>
            <p:txBody>
              <a:bodyPr wrap="none" anchor="ctr"/>
              <a:lstStyle/>
              <a:p>
                <a:endParaRPr lang="es-MX"/>
              </a:p>
            </p:txBody>
          </p:sp>
        </p:grpSp>
        <p:sp>
          <p:nvSpPr>
            <p:cNvPr id="29" name="Line 66"/>
            <p:cNvSpPr>
              <a:spLocks noChangeShapeType="1"/>
            </p:cNvSpPr>
            <p:nvPr/>
          </p:nvSpPr>
          <p:spPr bwMode="auto">
            <a:xfrm flipH="1">
              <a:off x="3408" y="1297"/>
              <a:ext cx="1208" cy="0"/>
            </a:xfrm>
            <a:prstGeom prst="line">
              <a:avLst/>
            </a:prstGeom>
            <a:noFill/>
            <a:ln w="57150">
              <a:solidFill>
                <a:srgbClr val="FF0066"/>
              </a:solidFill>
              <a:round/>
              <a:headEnd/>
              <a:tailEnd/>
            </a:ln>
            <a:effectLst/>
          </p:spPr>
          <p:txBody>
            <a:bodyPr>
              <a:spAutoFit/>
            </a:bodyPr>
            <a:lstStyle/>
            <a:p>
              <a:endParaRPr lang="es-MX"/>
            </a:p>
          </p:txBody>
        </p:sp>
        <p:sp>
          <p:nvSpPr>
            <p:cNvPr id="30" name="Line 67"/>
            <p:cNvSpPr>
              <a:spLocks noChangeShapeType="1"/>
            </p:cNvSpPr>
            <p:nvPr/>
          </p:nvSpPr>
          <p:spPr bwMode="auto">
            <a:xfrm flipV="1">
              <a:off x="4735" y="1397"/>
              <a:ext cx="497" cy="0"/>
            </a:xfrm>
            <a:prstGeom prst="line">
              <a:avLst/>
            </a:prstGeom>
            <a:noFill/>
            <a:ln w="57150">
              <a:solidFill>
                <a:srgbClr val="99FF33"/>
              </a:solidFill>
              <a:round/>
              <a:headEnd/>
              <a:tailEnd/>
            </a:ln>
            <a:effectLst/>
          </p:spPr>
          <p:txBody>
            <a:bodyPr>
              <a:spAutoFit/>
            </a:bodyPr>
            <a:lstStyle/>
            <a:p>
              <a:endParaRPr lang="es-MX"/>
            </a:p>
          </p:txBody>
        </p:sp>
        <p:sp>
          <p:nvSpPr>
            <p:cNvPr id="31" name="Freeform 68"/>
            <p:cNvSpPr>
              <a:spLocks noChangeAspect="1"/>
            </p:cNvSpPr>
            <p:nvPr/>
          </p:nvSpPr>
          <p:spPr bwMode="auto">
            <a:xfrm rot="-1156184">
              <a:off x="4305" y="1654"/>
              <a:ext cx="34" cy="31"/>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32" name="Freeform 69"/>
            <p:cNvSpPr>
              <a:spLocks noChangeAspect="1"/>
            </p:cNvSpPr>
            <p:nvPr/>
          </p:nvSpPr>
          <p:spPr bwMode="auto">
            <a:xfrm rot="-1156184">
              <a:off x="4335" y="1643"/>
              <a:ext cx="34" cy="30"/>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33" name="Freeform 70"/>
            <p:cNvSpPr>
              <a:spLocks noChangeAspect="1"/>
            </p:cNvSpPr>
            <p:nvPr/>
          </p:nvSpPr>
          <p:spPr bwMode="auto">
            <a:xfrm rot="-1156184">
              <a:off x="4365" y="1631"/>
              <a:ext cx="34" cy="31"/>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34" name="Freeform 71"/>
            <p:cNvSpPr>
              <a:spLocks noChangeAspect="1"/>
            </p:cNvSpPr>
            <p:nvPr/>
          </p:nvSpPr>
          <p:spPr bwMode="auto">
            <a:xfrm rot="-1156184">
              <a:off x="4396" y="1620"/>
              <a:ext cx="33" cy="30"/>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35" name="Freeform 72"/>
            <p:cNvSpPr>
              <a:spLocks noChangeAspect="1"/>
            </p:cNvSpPr>
            <p:nvPr/>
          </p:nvSpPr>
          <p:spPr bwMode="auto">
            <a:xfrm rot="-1156184">
              <a:off x="4425" y="1608"/>
              <a:ext cx="34" cy="31"/>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36" name="Freeform 73"/>
            <p:cNvSpPr>
              <a:spLocks noChangeAspect="1"/>
            </p:cNvSpPr>
            <p:nvPr/>
          </p:nvSpPr>
          <p:spPr bwMode="auto">
            <a:xfrm rot="-1156184">
              <a:off x="4455" y="1598"/>
              <a:ext cx="34" cy="30"/>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grpSp>
          <p:nvGrpSpPr>
            <p:cNvPr id="37" name="Group 74"/>
            <p:cNvGrpSpPr>
              <a:grpSpLocks noChangeAspect="1"/>
            </p:cNvGrpSpPr>
            <p:nvPr/>
          </p:nvGrpSpPr>
          <p:grpSpPr bwMode="auto">
            <a:xfrm rot="-4182604">
              <a:off x="4138" y="1878"/>
              <a:ext cx="240" cy="28"/>
              <a:chOff x="804" y="3206"/>
              <a:chExt cx="2344" cy="314"/>
            </a:xfrm>
          </p:grpSpPr>
          <p:sp>
            <p:nvSpPr>
              <p:cNvPr id="91" name="Freeform 75"/>
              <p:cNvSpPr>
                <a:spLocks noChangeAspect="1"/>
              </p:cNvSpPr>
              <p:nvPr/>
            </p:nvSpPr>
            <p:spPr bwMode="auto">
              <a:xfrm>
                <a:off x="804" y="3218"/>
                <a:ext cx="352" cy="302"/>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92" name="Freeform 76"/>
              <p:cNvSpPr>
                <a:spLocks noChangeAspect="1"/>
              </p:cNvSpPr>
              <p:nvPr/>
            </p:nvSpPr>
            <p:spPr bwMode="auto">
              <a:xfrm>
                <a:off x="1136" y="3216"/>
                <a:ext cx="352" cy="302"/>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93" name="Freeform 77"/>
              <p:cNvSpPr>
                <a:spLocks noChangeAspect="1"/>
              </p:cNvSpPr>
              <p:nvPr/>
            </p:nvSpPr>
            <p:spPr bwMode="auto">
              <a:xfrm>
                <a:off x="1468" y="3214"/>
                <a:ext cx="352" cy="302"/>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94" name="Freeform 78"/>
              <p:cNvSpPr>
                <a:spLocks noChangeAspect="1"/>
              </p:cNvSpPr>
              <p:nvPr/>
            </p:nvSpPr>
            <p:spPr bwMode="auto">
              <a:xfrm>
                <a:off x="1800" y="3212"/>
                <a:ext cx="352" cy="302"/>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95" name="Freeform 79"/>
              <p:cNvSpPr>
                <a:spLocks noChangeAspect="1"/>
              </p:cNvSpPr>
              <p:nvPr/>
            </p:nvSpPr>
            <p:spPr bwMode="auto">
              <a:xfrm>
                <a:off x="2132" y="3210"/>
                <a:ext cx="352" cy="302"/>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96" name="Freeform 80"/>
              <p:cNvSpPr>
                <a:spLocks noChangeAspect="1"/>
              </p:cNvSpPr>
              <p:nvPr/>
            </p:nvSpPr>
            <p:spPr bwMode="auto">
              <a:xfrm>
                <a:off x="2464" y="3208"/>
                <a:ext cx="352" cy="302"/>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97" name="Freeform 81"/>
              <p:cNvSpPr>
                <a:spLocks noChangeAspect="1"/>
              </p:cNvSpPr>
              <p:nvPr/>
            </p:nvSpPr>
            <p:spPr bwMode="auto">
              <a:xfrm>
                <a:off x="2796" y="3206"/>
                <a:ext cx="352" cy="302"/>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grpSp>
        <p:sp>
          <p:nvSpPr>
            <p:cNvPr id="38" name="Freeform 82"/>
            <p:cNvSpPr>
              <a:spLocks noChangeAspect="1"/>
            </p:cNvSpPr>
            <p:nvPr/>
          </p:nvSpPr>
          <p:spPr bwMode="auto">
            <a:xfrm rot="-4182604">
              <a:off x="4378" y="1777"/>
              <a:ext cx="36" cy="2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39" name="Freeform 83"/>
            <p:cNvSpPr>
              <a:spLocks noChangeAspect="1"/>
            </p:cNvSpPr>
            <p:nvPr/>
          </p:nvSpPr>
          <p:spPr bwMode="auto">
            <a:xfrm rot="-4182604">
              <a:off x="4388" y="1746"/>
              <a:ext cx="36" cy="2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40" name="Freeform 84"/>
            <p:cNvSpPr>
              <a:spLocks noChangeAspect="1"/>
            </p:cNvSpPr>
            <p:nvPr/>
          </p:nvSpPr>
          <p:spPr bwMode="auto">
            <a:xfrm rot="-4182604">
              <a:off x="4399" y="1713"/>
              <a:ext cx="36" cy="2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41" name="Freeform 85"/>
            <p:cNvSpPr>
              <a:spLocks noChangeAspect="1"/>
            </p:cNvSpPr>
            <p:nvPr/>
          </p:nvSpPr>
          <p:spPr bwMode="auto">
            <a:xfrm rot="-4182604">
              <a:off x="4410" y="1682"/>
              <a:ext cx="36" cy="2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grpSp>
          <p:nvGrpSpPr>
            <p:cNvPr id="42" name="Group 86"/>
            <p:cNvGrpSpPr>
              <a:grpSpLocks/>
            </p:cNvGrpSpPr>
            <p:nvPr/>
          </p:nvGrpSpPr>
          <p:grpSpPr bwMode="auto">
            <a:xfrm>
              <a:off x="4036" y="1968"/>
              <a:ext cx="159" cy="33"/>
              <a:chOff x="3264" y="2881"/>
              <a:chExt cx="326" cy="60"/>
            </a:xfrm>
          </p:grpSpPr>
          <p:sp>
            <p:nvSpPr>
              <p:cNvPr id="86" name="Freeform 87"/>
              <p:cNvSpPr>
                <a:spLocks noChangeAspect="1"/>
              </p:cNvSpPr>
              <p:nvPr/>
            </p:nvSpPr>
            <p:spPr bwMode="auto">
              <a:xfrm>
                <a:off x="3264" y="2883"/>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87" name="Freeform 88"/>
              <p:cNvSpPr>
                <a:spLocks noChangeAspect="1"/>
              </p:cNvSpPr>
              <p:nvPr/>
            </p:nvSpPr>
            <p:spPr bwMode="auto">
              <a:xfrm>
                <a:off x="3328" y="2882"/>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88" name="Freeform 89"/>
              <p:cNvSpPr>
                <a:spLocks noChangeAspect="1"/>
              </p:cNvSpPr>
              <p:nvPr/>
            </p:nvSpPr>
            <p:spPr bwMode="auto">
              <a:xfrm>
                <a:off x="3393" y="2882"/>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89" name="Freeform 90"/>
              <p:cNvSpPr>
                <a:spLocks noChangeAspect="1"/>
              </p:cNvSpPr>
              <p:nvPr/>
            </p:nvSpPr>
            <p:spPr bwMode="auto">
              <a:xfrm>
                <a:off x="3457" y="2881"/>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90" name="Freeform 91"/>
              <p:cNvSpPr>
                <a:spLocks noChangeAspect="1"/>
              </p:cNvSpPr>
              <p:nvPr/>
            </p:nvSpPr>
            <p:spPr bwMode="auto">
              <a:xfrm>
                <a:off x="3522" y="2881"/>
                <a:ext cx="68"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grpSp>
        <p:grpSp>
          <p:nvGrpSpPr>
            <p:cNvPr id="43" name="Group 92"/>
            <p:cNvGrpSpPr>
              <a:grpSpLocks/>
            </p:cNvGrpSpPr>
            <p:nvPr/>
          </p:nvGrpSpPr>
          <p:grpSpPr bwMode="auto">
            <a:xfrm>
              <a:off x="4170" y="1711"/>
              <a:ext cx="187" cy="34"/>
              <a:chOff x="3264" y="2881"/>
              <a:chExt cx="326" cy="60"/>
            </a:xfrm>
          </p:grpSpPr>
          <p:sp>
            <p:nvSpPr>
              <p:cNvPr id="81" name="Freeform 93"/>
              <p:cNvSpPr>
                <a:spLocks noChangeAspect="1"/>
              </p:cNvSpPr>
              <p:nvPr/>
            </p:nvSpPr>
            <p:spPr bwMode="auto">
              <a:xfrm>
                <a:off x="3264" y="2883"/>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82" name="Freeform 94"/>
              <p:cNvSpPr>
                <a:spLocks noChangeAspect="1"/>
              </p:cNvSpPr>
              <p:nvPr/>
            </p:nvSpPr>
            <p:spPr bwMode="auto">
              <a:xfrm>
                <a:off x="3328" y="2882"/>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83" name="Freeform 95"/>
              <p:cNvSpPr>
                <a:spLocks noChangeAspect="1"/>
              </p:cNvSpPr>
              <p:nvPr/>
            </p:nvSpPr>
            <p:spPr bwMode="auto">
              <a:xfrm>
                <a:off x="3393" y="2882"/>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84" name="Freeform 96"/>
              <p:cNvSpPr>
                <a:spLocks noChangeAspect="1"/>
              </p:cNvSpPr>
              <p:nvPr/>
            </p:nvSpPr>
            <p:spPr bwMode="auto">
              <a:xfrm>
                <a:off x="3457" y="2881"/>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85" name="Freeform 97"/>
              <p:cNvSpPr>
                <a:spLocks noChangeAspect="1"/>
              </p:cNvSpPr>
              <p:nvPr/>
            </p:nvSpPr>
            <p:spPr bwMode="auto">
              <a:xfrm>
                <a:off x="3522" y="2881"/>
                <a:ext cx="68"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grpSp>
        <p:grpSp>
          <p:nvGrpSpPr>
            <p:cNvPr id="44" name="Group 98"/>
            <p:cNvGrpSpPr>
              <a:grpSpLocks/>
            </p:cNvGrpSpPr>
            <p:nvPr/>
          </p:nvGrpSpPr>
          <p:grpSpPr bwMode="auto">
            <a:xfrm>
              <a:off x="4188" y="1811"/>
              <a:ext cx="192" cy="34"/>
              <a:chOff x="3264" y="2881"/>
              <a:chExt cx="326" cy="60"/>
            </a:xfrm>
          </p:grpSpPr>
          <p:sp>
            <p:nvSpPr>
              <p:cNvPr id="76" name="Freeform 99"/>
              <p:cNvSpPr>
                <a:spLocks noChangeAspect="1"/>
              </p:cNvSpPr>
              <p:nvPr/>
            </p:nvSpPr>
            <p:spPr bwMode="auto">
              <a:xfrm>
                <a:off x="3264" y="2883"/>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77" name="Freeform 100"/>
              <p:cNvSpPr>
                <a:spLocks noChangeAspect="1"/>
              </p:cNvSpPr>
              <p:nvPr/>
            </p:nvSpPr>
            <p:spPr bwMode="auto">
              <a:xfrm>
                <a:off x="3328" y="2882"/>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78" name="Freeform 101"/>
              <p:cNvSpPr>
                <a:spLocks noChangeAspect="1"/>
              </p:cNvSpPr>
              <p:nvPr/>
            </p:nvSpPr>
            <p:spPr bwMode="auto">
              <a:xfrm>
                <a:off x="3393" y="2882"/>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79" name="Freeform 102"/>
              <p:cNvSpPr>
                <a:spLocks noChangeAspect="1"/>
              </p:cNvSpPr>
              <p:nvPr/>
            </p:nvSpPr>
            <p:spPr bwMode="auto">
              <a:xfrm>
                <a:off x="3457" y="2881"/>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80" name="Freeform 103"/>
              <p:cNvSpPr>
                <a:spLocks noChangeAspect="1"/>
              </p:cNvSpPr>
              <p:nvPr/>
            </p:nvSpPr>
            <p:spPr bwMode="auto">
              <a:xfrm>
                <a:off x="3522" y="2881"/>
                <a:ext cx="68"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grpSp>
        <p:grpSp>
          <p:nvGrpSpPr>
            <p:cNvPr id="45" name="Group 104"/>
            <p:cNvGrpSpPr>
              <a:grpSpLocks/>
            </p:cNvGrpSpPr>
            <p:nvPr/>
          </p:nvGrpSpPr>
          <p:grpSpPr bwMode="auto">
            <a:xfrm rot="5045631">
              <a:off x="4121" y="1992"/>
              <a:ext cx="200" cy="32"/>
              <a:chOff x="3264" y="2881"/>
              <a:chExt cx="326" cy="60"/>
            </a:xfrm>
          </p:grpSpPr>
          <p:sp>
            <p:nvSpPr>
              <p:cNvPr id="71" name="Freeform 105"/>
              <p:cNvSpPr>
                <a:spLocks noChangeAspect="1"/>
              </p:cNvSpPr>
              <p:nvPr/>
            </p:nvSpPr>
            <p:spPr bwMode="auto">
              <a:xfrm>
                <a:off x="3264" y="2883"/>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72" name="Freeform 106"/>
              <p:cNvSpPr>
                <a:spLocks noChangeAspect="1"/>
              </p:cNvSpPr>
              <p:nvPr/>
            </p:nvSpPr>
            <p:spPr bwMode="auto">
              <a:xfrm>
                <a:off x="3328" y="2882"/>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73" name="Freeform 107"/>
              <p:cNvSpPr>
                <a:spLocks noChangeAspect="1"/>
              </p:cNvSpPr>
              <p:nvPr/>
            </p:nvSpPr>
            <p:spPr bwMode="auto">
              <a:xfrm>
                <a:off x="3393" y="2882"/>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74" name="Freeform 108"/>
              <p:cNvSpPr>
                <a:spLocks noChangeAspect="1"/>
              </p:cNvSpPr>
              <p:nvPr/>
            </p:nvSpPr>
            <p:spPr bwMode="auto">
              <a:xfrm>
                <a:off x="3457" y="2881"/>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75" name="Freeform 109"/>
              <p:cNvSpPr>
                <a:spLocks noChangeAspect="1"/>
              </p:cNvSpPr>
              <p:nvPr/>
            </p:nvSpPr>
            <p:spPr bwMode="auto">
              <a:xfrm>
                <a:off x="3522" y="2881"/>
                <a:ext cx="68"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grpSp>
        <p:grpSp>
          <p:nvGrpSpPr>
            <p:cNvPr id="46" name="Group 110"/>
            <p:cNvGrpSpPr>
              <a:grpSpLocks/>
            </p:cNvGrpSpPr>
            <p:nvPr/>
          </p:nvGrpSpPr>
          <p:grpSpPr bwMode="auto">
            <a:xfrm rot="7829463">
              <a:off x="3930" y="1893"/>
              <a:ext cx="200" cy="32"/>
              <a:chOff x="3264" y="2881"/>
              <a:chExt cx="326" cy="60"/>
            </a:xfrm>
          </p:grpSpPr>
          <p:sp>
            <p:nvSpPr>
              <p:cNvPr id="66" name="Freeform 111"/>
              <p:cNvSpPr>
                <a:spLocks noChangeAspect="1"/>
              </p:cNvSpPr>
              <p:nvPr/>
            </p:nvSpPr>
            <p:spPr bwMode="auto">
              <a:xfrm>
                <a:off x="3264" y="2883"/>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67" name="Freeform 112"/>
              <p:cNvSpPr>
                <a:spLocks noChangeAspect="1"/>
              </p:cNvSpPr>
              <p:nvPr/>
            </p:nvSpPr>
            <p:spPr bwMode="auto">
              <a:xfrm>
                <a:off x="3328" y="2882"/>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68" name="Freeform 113"/>
              <p:cNvSpPr>
                <a:spLocks noChangeAspect="1"/>
              </p:cNvSpPr>
              <p:nvPr/>
            </p:nvSpPr>
            <p:spPr bwMode="auto">
              <a:xfrm>
                <a:off x="3393" y="2882"/>
                <a:ext cx="68" cy="5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69" name="Freeform 114"/>
              <p:cNvSpPr>
                <a:spLocks noChangeAspect="1"/>
              </p:cNvSpPr>
              <p:nvPr/>
            </p:nvSpPr>
            <p:spPr bwMode="auto">
              <a:xfrm>
                <a:off x="3457" y="2881"/>
                <a:ext cx="69"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70" name="Freeform 115"/>
              <p:cNvSpPr>
                <a:spLocks noChangeAspect="1"/>
              </p:cNvSpPr>
              <p:nvPr/>
            </p:nvSpPr>
            <p:spPr bwMode="auto">
              <a:xfrm>
                <a:off x="3522" y="2881"/>
                <a:ext cx="68" cy="5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grpSp>
        <p:sp>
          <p:nvSpPr>
            <p:cNvPr id="47" name="Line 116"/>
            <p:cNvSpPr>
              <a:spLocks noChangeShapeType="1"/>
            </p:cNvSpPr>
            <p:nvPr/>
          </p:nvSpPr>
          <p:spPr bwMode="auto">
            <a:xfrm flipH="1">
              <a:off x="4000" y="1973"/>
              <a:ext cx="119" cy="225"/>
            </a:xfrm>
            <a:prstGeom prst="line">
              <a:avLst/>
            </a:prstGeom>
            <a:noFill/>
            <a:ln w="38100">
              <a:solidFill>
                <a:srgbClr val="FFFF00"/>
              </a:solidFill>
              <a:round/>
              <a:headEnd/>
              <a:tailEnd type="triangle" w="med" len="med"/>
            </a:ln>
            <a:effectLst/>
          </p:spPr>
          <p:txBody>
            <a:bodyPr>
              <a:spAutoFit/>
            </a:bodyPr>
            <a:lstStyle/>
            <a:p>
              <a:endParaRPr lang="es-MX"/>
            </a:p>
          </p:txBody>
        </p:sp>
        <p:sp>
          <p:nvSpPr>
            <p:cNvPr id="48" name="Line 117"/>
            <p:cNvSpPr>
              <a:spLocks noChangeShapeType="1"/>
            </p:cNvSpPr>
            <p:nvPr/>
          </p:nvSpPr>
          <p:spPr bwMode="auto">
            <a:xfrm flipH="1">
              <a:off x="4190" y="1923"/>
              <a:ext cx="71" cy="100"/>
            </a:xfrm>
            <a:prstGeom prst="line">
              <a:avLst/>
            </a:prstGeom>
            <a:noFill/>
            <a:ln w="38100">
              <a:solidFill>
                <a:srgbClr val="FFFF00"/>
              </a:solidFill>
              <a:round/>
              <a:headEnd/>
              <a:tailEnd type="triangle" w="med" len="med"/>
            </a:ln>
            <a:effectLst/>
          </p:spPr>
          <p:txBody>
            <a:bodyPr>
              <a:spAutoFit/>
            </a:bodyPr>
            <a:lstStyle/>
            <a:p>
              <a:endParaRPr lang="es-MX"/>
            </a:p>
          </p:txBody>
        </p:sp>
        <p:sp>
          <p:nvSpPr>
            <p:cNvPr id="49" name="Line 118"/>
            <p:cNvSpPr>
              <a:spLocks noChangeShapeType="1"/>
            </p:cNvSpPr>
            <p:nvPr/>
          </p:nvSpPr>
          <p:spPr bwMode="auto">
            <a:xfrm flipH="1">
              <a:off x="4237" y="1973"/>
              <a:ext cx="71" cy="100"/>
            </a:xfrm>
            <a:prstGeom prst="line">
              <a:avLst/>
            </a:prstGeom>
            <a:noFill/>
            <a:ln w="38100">
              <a:solidFill>
                <a:srgbClr val="FFFF00"/>
              </a:solidFill>
              <a:round/>
              <a:headEnd/>
              <a:tailEnd type="triangle" w="med" len="med"/>
            </a:ln>
            <a:effectLst/>
          </p:spPr>
          <p:txBody>
            <a:bodyPr>
              <a:spAutoFit/>
            </a:bodyPr>
            <a:lstStyle/>
            <a:p>
              <a:endParaRPr lang="es-MX"/>
            </a:p>
          </p:txBody>
        </p:sp>
        <p:sp>
          <p:nvSpPr>
            <p:cNvPr id="50" name="Line 119"/>
            <p:cNvSpPr>
              <a:spLocks noChangeShapeType="1"/>
            </p:cNvSpPr>
            <p:nvPr/>
          </p:nvSpPr>
          <p:spPr bwMode="auto">
            <a:xfrm flipH="1">
              <a:off x="4119" y="1748"/>
              <a:ext cx="118" cy="50"/>
            </a:xfrm>
            <a:prstGeom prst="line">
              <a:avLst/>
            </a:prstGeom>
            <a:noFill/>
            <a:ln w="38100">
              <a:solidFill>
                <a:srgbClr val="FFFF00"/>
              </a:solidFill>
              <a:round/>
              <a:headEnd/>
              <a:tailEnd type="triangle" w="med" len="med"/>
            </a:ln>
            <a:effectLst/>
          </p:spPr>
          <p:txBody>
            <a:bodyPr>
              <a:spAutoFit/>
            </a:bodyPr>
            <a:lstStyle/>
            <a:p>
              <a:endParaRPr lang="es-MX"/>
            </a:p>
          </p:txBody>
        </p:sp>
        <p:sp>
          <p:nvSpPr>
            <p:cNvPr id="51" name="Line 120"/>
            <p:cNvSpPr>
              <a:spLocks noChangeShapeType="1"/>
            </p:cNvSpPr>
            <p:nvPr/>
          </p:nvSpPr>
          <p:spPr bwMode="auto">
            <a:xfrm flipH="1" flipV="1">
              <a:off x="3953" y="1848"/>
              <a:ext cx="166" cy="25"/>
            </a:xfrm>
            <a:prstGeom prst="line">
              <a:avLst/>
            </a:prstGeom>
            <a:noFill/>
            <a:ln w="38100">
              <a:solidFill>
                <a:srgbClr val="FFFF00"/>
              </a:solidFill>
              <a:round/>
              <a:headEnd/>
              <a:tailEnd type="triangle" w="med" len="med"/>
            </a:ln>
            <a:effectLst/>
          </p:spPr>
          <p:txBody>
            <a:bodyPr>
              <a:spAutoFit/>
            </a:bodyPr>
            <a:lstStyle/>
            <a:p>
              <a:endParaRPr lang="es-MX"/>
            </a:p>
          </p:txBody>
        </p:sp>
        <p:sp>
          <p:nvSpPr>
            <p:cNvPr id="52" name="Line 121"/>
            <p:cNvSpPr>
              <a:spLocks noChangeShapeType="1"/>
            </p:cNvSpPr>
            <p:nvPr/>
          </p:nvSpPr>
          <p:spPr bwMode="auto">
            <a:xfrm flipH="1">
              <a:off x="3977" y="1898"/>
              <a:ext cx="71" cy="25"/>
            </a:xfrm>
            <a:prstGeom prst="line">
              <a:avLst/>
            </a:prstGeom>
            <a:noFill/>
            <a:ln w="38100">
              <a:solidFill>
                <a:srgbClr val="FFFF00"/>
              </a:solidFill>
              <a:round/>
              <a:headEnd/>
              <a:tailEnd type="triangle" w="med" len="med"/>
            </a:ln>
            <a:effectLst/>
          </p:spPr>
          <p:txBody>
            <a:bodyPr>
              <a:spAutoFit/>
            </a:bodyPr>
            <a:lstStyle/>
            <a:p>
              <a:endParaRPr lang="es-MX"/>
            </a:p>
          </p:txBody>
        </p:sp>
        <p:sp>
          <p:nvSpPr>
            <p:cNvPr id="53" name="Line 122"/>
            <p:cNvSpPr>
              <a:spLocks noChangeShapeType="1"/>
            </p:cNvSpPr>
            <p:nvPr/>
          </p:nvSpPr>
          <p:spPr bwMode="auto">
            <a:xfrm flipH="1">
              <a:off x="4403" y="1773"/>
              <a:ext cx="0" cy="100"/>
            </a:xfrm>
            <a:prstGeom prst="line">
              <a:avLst/>
            </a:prstGeom>
            <a:noFill/>
            <a:ln w="38100">
              <a:solidFill>
                <a:srgbClr val="FFFF00"/>
              </a:solidFill>
              <a:round/>
              <a:headEnd/>
              <a:tailEnd type="triangle" w="med" len="med"/>
            </a:ln>
            <a:effectLst/>
          </p:spPr>
          <p:txBody>
            <a:bodyPr>
              <a:spAutoFit/>
            </a:bodyPr>
            <a:lstStyle/>
            <a:p>
              <a:endParaRPr lang="es-MX"/>
            </a:p>
          </p:txBody>
        </p:sp>
        <p:sp>
          <p:nvSpPr>
            <p:cNvPr id="54" name="Line 123"/>
            <p:cNvSpPr>
              <a:spLocks noChangeShapeType="1"/>
            </p:cNvSpPr>
            <p:nvPr/>
          </p:nvSpPr>
          <p:spPr bwMode="auto">
            <a:xfrm>
              <a:off x="4308" y="2048"/>
              <a:ext cx="48" cy="150"/>
            </a:xfrm>
            <a:prstGeom prst="line">
              <a:avLst/>
            </a:prstGeom>
            <a:noFill/>
            <a:ln w="38100">
              <a:solidFill>
                <a:srgbClr val="FFFF00"/>
              </a:solidFill>
              <a:round/>
              <a:headEnd/>
              <a:tailEnd type="triangle" w="med" len="med"/>
            </a:ln>
            <a:effectLst/>
          </p:spPr>
          <p:txBody>
            <a:bodyPr>
              <a:spAutoFit/>
            </a:bodyPr>
            <a:lstStyle/>
            <a:p>
              <a:endParaRPr lang="es-MX"/>
            </a:p>
          </p:txBody>
        </p:sp>
        <p:sp>
          <p:nvSpPr>
            <p:cNvPr id="55" name="Line 124"/>
            <p:cNvSpPr>
              <a:spLocks noChangeShapeType="1"/>
            </p:cNvSpPr>
            <p:nvPr/>
          </p:nvSpPr>
          <p:spPr bwMode="auto">
            <a:xfrm flipH="1">
              <a:off x="4237" y="2073"/>
              <a:ext cx="71" cy="175"/>
            </a:xfrm>
            <a:prstGeom prst="line">
              <a:avLst/>
            </a:prstGeom>
            <a:noFill/>
            <a:ln w="38100">
              <a:solidFill>
                <a:srgbClr val="FFFF00"/>
              </a:solidFill>
              <a:round/>
              <a:headEnd/>
              <a:tailEnd type="triangle" w="med" len="med"/>
            </a:ln>
            <a:effectLst/>
          </p:spPr>
          <p:txBody>
            <a:bodyPr>
              <a:spAutoFit/>
            </a:bodyPr>
            <a:lstStyle/>
            <a:p>
              <a:endParaRPr lang="es-MX"/>
            </a:p>
          </p:txBody>
        </p:sp>
        <p:sp>
          <p:nvSpPr>
            <p:cNvPr id="56" name="Line 125"/>
            <p:cNvSpPr>
              <a:spLocks noChangeShapeType="1"/>
            </p:cNvSpPr>
            <p:nvPr/>
          </p:nvSpPr>
          <p:spPr bwMode="auto">
            <a:xfrm flipH="1">
              <a:off x="4095" y="1648"/>
              <a:ext cx="118" cy="50"/>
            </a:xfrm>
            <a:prstGeom prst="line">
              <a:avLst/>
            </a:prstGeom>
            <a:noFill/>
            <a:ln w="38100">
              <a:solidFill>
                <a:srgbClr val="FFFF00"/>
              </a:solidFill>
              <a:round/>
              <a:headEnd/>
              <a:tailEnd type="triangle" w="med" len="med"/>
            </a:ln>
            <a:effectLst/>
          </p:spPr>
          <p:txBody>
            <a:bodyPr>
              <a:spAutoFit/>
            </a:bodyPr>
            <a:lstStyle/>
            <a:p>
              <a:endParaRPr lang="es-MX"/>
            </a:p>
          </p:txBody>
        </p:sp>
        <p:sp>
          <p:nvSpPr>
            <p:cNvPr id="57" name="Line 126"/>
            <p:cNvSpPr>
              <a:spLocks noChangeShapeType="1"/>
            </p:cNvSpPr>
            <p:nvPr/>
          </p:nvSpPr>
          <p:spPr bwMode="auto">
            <a:xfrm flipH="1" flipV="1">
              <a:off x="4166" y="1547"/>
              <a:ext cx="142" cy="76"/>
            </a:xfrm>
            <a:prstGeom prst="line">
              <a:avLst/>
            </a:prstGeom>
            <a:noFill/>
            <a:ln w="38100">
              <a:solidFill>
                <a:srgbClr val="FFFF00"/>
              </a:solidFill>
              <a:round/>
              <a:headEnd/>
              <a:tailEnd type="triangle" w="med" len="med"/>
            </a:ln>
            <a:effectLst/>
          </p:spPr>
          <p:txBody>
            <a:bodyPr>
              <a:spAutoFit/>
            </a:bodyPr>
            <a:lstStyle/>
            <a:p>
              <a:endParaRPr lang="es-MX"/>
            </a:p>
          </p:txBody>
        </p:sp>
        <p:sp>
          <p:nvSpPr>
            <p:cNvPr id="58" name="Freeform 127"/>
            <p:cNvSpPr>
              <a:spLocks noChangeAspect="1"/>
            </p:cNvSpPr>
            <p:nvPr/>
          </p:nvSpPr>
          <p:spPr bwMode="auto">
            <a:xfrm rot="-1156184">
              <a:off x="4048" y="1581"/>
              <a:ext cx="34" cy="31"/>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59" name="Freeform 128"/>
            <p:cNvSpPr>
              <a:spLocks noChangeAspect="1"/>
            </p:cNvSpPr>
            <p:nvPr/>
          </p:nvSpPr>
          <p:spPr bwMode="auto">
            <a:xfrm rot="-1156184">
              <a:off x="4078" y="1570"/>
              <a:ext cx="33" cy="30"/>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60" name="Freeform 129"/>
            <p:cNvSpPr>
              <a:spLocks noChangeAspect="1"/>
            </p:cNvSpPr>
            <p:nvPr/>
          </p:nvSpPr>
          <p:spPr bwMode="auto">
            <a:xfrm rot="-1156184">
              <a:off x="4107" y="1558"/>
              <a:ext cx="34" cy="31"/>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61" name="Freeform 130"/>
            <p:cNvSpPr>
              <a:spLocks noChangeAspect="1"/>
            </p:cNvSpPr>
            <p:nvPr/>
          </p:nvSpPr>
          <p:spPr bwMode="auto">
            <a:xfrm rot="-1156184">
              <a:off x="4137" y="1547"/>
              <a:ext cx="34" cy="31"/>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62" name="Freeform 131"/>
            <p:cNvSpPr>
              <a:spLocks noChangeAspect="1"/>
            </p:cNvSpPr>
            <p:nvPr/>
          </p:nvSpPr>
          <p:spPr bwMode="auto">
            <a:xfrm rot="-4182604">
              <a:off x="4187" y="2145"/>
              <a:ext cx="36" cy="2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63" name="Freeform 132"/>
            <p:cNvSpPr>
              <a:spLocks noChangeAspect="1"/>
            </p:cNvSpPr>
            <p:nvPr/>
          </p:nvSpPr>
          <p:spPr bwMode="auto">
            <a:xfrm rot="-4182604">
              <a:off x="4197" y="2115"/>
              <a:ext cx="35" cy="28"/>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64" name="Freeform 133"/>
            <p:cNvSpPr>
              <a:spLocks noChangeAspect="1"/>
            </p:cNvSpPr>
            <p:nvPr/>
          </p:nvSpPr>
          <p:spPr bwMode="auto">
            <a:xfrm rot="-4182604">
              <a:off x="4208" y="2082"/>
              <a:ext cx="35" cy="2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sp>
          <p:nvSpPr>
            <p:cNvPr id="65" name="Freeform 134"/>
            <p:cNvSpPr>
              <a:spLocks noChangeAspect="1"/>
            </p:cNvSpPr>
            <p:nvPr/>
          </p:nvSpPr>
          <p:spPr bwMode="auto">
            <a:xfrm rot="-4182604">
              <a:off x="4219" y="2051"/>
              <a:ext cx="35" cy="29"/>
            </a:xfrm>
            <a:custGeom>
              <a:avLst/>
              <a:gdLst/>
              <a:ahLst/>
              <a:cxnLst>
                <a:cxn ang="0">
                  <a:pos x="0" y="302"/>
                </a:cxn>
                <a:cxn ang="0">
                  <a:pos x="108" y="294"/>
                </a:cxn>
                <a:cxn ang="0">
                  <a:pos x="200" y="258"/>
                </a:cxn>
                <a:cxn ang="0">
                  <a:pos x="240" y="202"/>
                </a:cxn>
                <a:cxn ang="0">
                  <a:pos x="252" y="98"/>
                </a:cxn>
                <a:cxn ang="0">
                  <a:pos x="212" y="34"/>
                </a:cxn>
                <a:cxn ang="0">
                  <a:pos x="148" y="2"/>
                </a:cxn>
                <a:cxn ang="0">
                  <a:pos x="96" y="25"/>
                </a:cxn>
                <a:cxn ang="0">
                  <a:pos x="52" y="94"/>
                </a:cxn>
                <a:cxn ang="0">
                  <a:pos x="56" y="190"/>
                </a:cxn>
                <a:cxn ang="0">
                  <a:pos x="108" y="258"/>
                </a:cxn>
                <a:cxn ang="0">
                  <a:pos x="216" y="290"/>
                </a:cxn>
                <a:cxn ang="0">
                  <a:pos x="352" y="302"/>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bg1"/>
              </a:solidFill>
              <a:round/>
              <a:headEnd/>
              <a:tailEnd/>
            </a:ln>
            <a:effectLst/>
          </p:spPr>
          <p:txBody>
            <a:bodyPr wrap="none" anchor="ctr"/>
            <a:lstStyle/>
            <a:p>
              <a:endParaRPr lang="es-MX"/>
            </a:p>
          </p:txBody>
        </p:sp>
      </p:grpSp>
    </p:spTree>
    <p:extLst>
      <p:ext uri="{BB962C8B-B14F-4D97-AF65-F5344CB8AC3E}">
        <p14:creationId xmlns:p14="http://schemas.microsoft.com/office/powerpoint/2010/main" val="126678099"/>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48311" y="1130093"/>
            <a:ext cx="4388213" cy="5071072"/>
          </a:xfrm>
          <a:prstGeom prst="rect">
            <a:avLst/>
          </a:prstGeom>
        </p:spPr>
      </p:pic>
      <p:sp>
        <p:nvSpPr>
          <p:cNvPr id="3" name="Date Placeholder 2"/>
          <p:cNvSpPr>
            <a:spLocks noGrp="1"/>
          </p:cNvSpPr>
          <p:nvPr>
            <p:ph type="dt" sz="half" idx="10"/>
          </p:nvPr>
        </p:nvSpPr>
        <p:spPr/>
        <p:txBody>
          <a:bodyPr/>
          <a:lstStyle/>
          <a:p>
            <a:r>
              <a:rPr lang="en-US" smtClean="0"/>
              <a:t>3/12/2018</a:t>
            </a:r>
            <a:endParaRPr lang="en-GB"/>
          </a:p>
        </p:txBody>
      </p:sp>
      <p:sp>
        <p:nvSpPr>
          <p:cNvPr id="4" name="Footer Placeholder 3"/>
          <p:cNvSpPr>
            <a:spLocks noGrp="1"/>
          </p:cNvSpPr>
          <p:nvPr>
            <p:ph type="ftr" sz="quarter" idx="11"/>
          </p:nvPr>
        </p:nvSpPr>
        <p:spPr/>
        <p:txBody>
          <a:bodyPr/>
          <a:lstStyle/>
          <a:p>
            <a:r>
              <a:rPr lang="en-GB" smtClean="0"/>
              <a:t>Zymanyi school</a:t>
            </a:r>
            <a:endParaRPr lang="en-GB"/>
          </a:p>
        </p:txBody>
      </p:sp>
      <p:sp>
        <p:nvSpPr>
          <p:cNvPr id="5" name="Slide Number Placeholder 4"/>
          <p:cNvSpPr>
            <a:spLocks noGrp="1"/>
          </p:cNvSpPr>
          <p:nvPr>
            <p:ph type="sldNum" sz="quarter" idx="12"/>
          </p:nvPr>
        </p:nvSpPr>
        <p:spPr/>
        <p:txBody>
          <a:bodyPr/>
          <a:lstStyle/>
          <a:p>
            <a:fld id="{BC0C00F2-3592-4EB4-A6ED-5CEF3B6891D6}" type="slidenum">
              <a:rPr lang="en-GB" smtClean="0"/>
              <a:pPr/>
              <a:t>15</a:t>
            </a:fld>
            <a:endParaRPr lang="en-GB"/>
          </a:p>
        </p:txBody>
      </p:sp>
      <p:sp>
        <p:nvSpPr>
          <p:cNvPr id="6" name="5 CuadroTexto"/>
          <p:cNvSpPr txBox="1"/>
          <p:nvPr/>
        </p:nvSpPr>
        <p:spPr>
          <a:xfrm>
            <a:off x="7060367" y="689548"/>
            <a:ext cx="4272197" cy="369332"/>
          </a:xfrm>
          <a:prstGeom prst="rect">
            <a:avLst/>
          </a:prstGeom>
          <a:noFill/>
        </p:spPr>
        <p:txBody>
          <a:bodyPr wrap="square" rtlCol="0">
            <a:spAutoFit/>
          </a:bodyPr>
          <a:lstStyle/>
          <a:p>
            <a:endParaRPr lang="es-MX" dirty="0"/>
          </a:p>
        </p:txBody>
      </p:sp>
      <p:sp>
        <p:nvSpPr>
          <p:cNvPr id="7" name="6 CuadroTexto"/>
          <p:cNvSpPr txBox="1"/>
          <p:nvPr/>
        </p:nvSpPr>
        <p:spPr>
          <a:xfrm>
            <a:off x="6051665" y="1079292"/>
            <a:ext cx="5130997" cy="1200329"/>
          </a:xfrm>
          <a:prstGeom prst="rect">
            <a:avLst/>
          </a:prstGeom>
          <a:noFill/>
        </p:spPr>
        <p:txBody>
          <a:bodyPr wrap="square" rtlCol="0">
            <a:spAutoFit/>
          </a:bodyPr>
          <a:lstStyle/>
          <a:p>
            <a:r>
              <a:rPr lang="en-US" dirty="0" smtClean="0"/>
              <a:t>The slope of the  nuclear modification factor exhibit at high momenta exactly the same behavior observed for pp high energy  divided by the pp Minimum bias </a:t>
            </a:r>
            <a:endParaRPr lang="es-MX" dirty="0"/>
          </a:p>
        </p:txBody>
      </p:sp>
      <p:pic>
        <p:nvPicPr>
          <p:cNvPr id="9" name="Content Placeholder 3"/>
          <p:cNvPicPr>
            <a:picLocks noChangeAspect="1"/>
          </p:cNvPicPr>
          <p:nvPr/>
        </p:nvPicPr>
        <p:blipFill>
          <a:blip r:embed="rId3" cstate="print"/>
          <a:stretch>
            <a:fillRect/>
          </a:stretch>
        </p:blipFill>
        <p:spPr>
          <a:xfrm>
            <a:off x="5808697" y="2458356"/>
            <a:ext cx="2743200" cy="2940050"/>
          </a:xfrm>
          <a:prstGeom prst="rect">
            <a:avLst/>
          </a:prstGeom>
        </p:spPr>
      </p:pic>
      <p:sp>
        <p:nvSpPr>
          <p:cNvPr id="10" name="9 CuadroTexto"/>
          <p:cNvSpPr txBox="1"/>
          <p:nvPr/>
        </p:nvSpPr>
        <p:spPr>
          <a:xfrm>
            <a:off x="7985760" y="4221480"/>
            <a:ext cx="880110" cy="153888"/>
          </a:xfrm>
          <a:prstGeom prst="rect">
            <a:avLst/>
          </a:prstGeom>
          <a:noFill/>
        </p:spPr>
        <p:txBody>
          <a:bodyPr wrap="square" rtlCol="0">
            <a:spAutoFit/>
          </a:bodyPr>
          <a:lstStyle/>
          <a:p>
            <a:r>
              <a:rPr lang="en-US" sz="400" dirty="0" err="1" smtClean="0"/>
              <a:t>Pythia</a:t>
            </a:r>
            <a:r>
              <a:rPr lang="en-US" sz="400" dirty="0" smtClean="0"/>
              <a:t> M=40-50</a:t>
            </a:r>
            <a:endParaRPr lang="es-MX" sz="400" dirty="0"/>
          </a:p>
        </p:txBody>
      </p:sp>
      <p:sp>
        <p:nvSpPr>
          <p:cNvPr id="11" name="10 Rectángulo redondeado"/>
          <p:cNvSpPr/>
          <p:nvPr/>
        </p:nvSpPr>
        <p:spPr>
          <a:xfrm>
            <a:off x="7966710" y="4236720"/>
            <a:ext cx="704850" cy="6476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Pythi</a:t>
            </a:r>
            <a:r>
              <a:rPr lang="en-US" dirty="0" smtClean="0"/>
              <a:t> </a:t>
            </a:r>
            <a:endParaRPr lang="es-MX" dirty="0"/>
          </a:p>
        </p:txBody>
      </p:sp>
      <p:cxnSp>
        <p:nvCxnSpPr>
          <p:cNvPr id="13" name="12 Conector recto de flecha"/>
          <p:cNvCxnSpPr/>
          <p:nvPr/>
        </p:nvCxnSpPr>
        <p:spPr>
          <a:xfrm rot="5400000" flipH="1" flipV="1">
            <a:off x="6659187" y="3089563"/>
            <a:ext cx="476250" cy="3543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7882890" y="3714750"/>
            <a:ext cx="864870" cy="253916"/>
          </a:xfrm>
          <a:prstGeom prst="rect">
            <a:avLst/>
          </a:prstGeom>
          <a:noFill/>
        </p:spPr>
        <p:txBody>
          <a:bodyPr wrap="square" rtlCol="0">
            <a:spAutoFit/>
          </a:bodyPr>
          <a:lstStyle/>
          <a:p>
            <a:r>
              <a:rPr lang="en-US" sz="1000" dirty="0" err="1" smtClean="0"/>
              <a:t>Pythia</a:t>
            </a:r>
            <a:r>
              <a:rPr lang="en-US" sz="1000" dirty="0" smtClean="0"/>
              <a:t> 40-50</a:t>
            </a:r>
            <a:endParaRPr lang="es-MX" sz="1000" dirty="0"/>
          </a:p>
        </p:txBody>
      </p:sp>
      <p:sp>
        <p:nvSpPr>
          <p:cNvPr id="15" name="14 CuadroTexto"/>
          <p:cNvSpPr txBox="1"/>
          <p:nvPr/>
        </p:nvSpPr>
        <p:spPr>
          <a:xfrm>
            <a:off x="5835535" y="5453149"/>
            <a:ext cx="5037512" cy="923330"/>
          </a:xfrm>
          <a:prstGeom prst="rect">
            <a:avLst/>
          </a:prstGeom>
          <a:noFill/>
        </p:spPr>
        <p:txBody>
          <a:bodyPr wrap="square" rtlCol="0">
            <a:spAutoFit/>
          </a:bodyPr>
          <a:lstStyle/>
          <a:p>
            <a:r>
              <a:rPr lang="en-US" dirty="0" smtClean="0"/>
              <a:t>Somehow </a:t>
            </a:r>
            <a:r>
              <a:rPr lang="en-US" dirty="0" err="1" smtClean="0"/>
              <a:t>contraintuitive</a:t>
            </a:r>
            <a:r>
              <a:rPr lang="en-US" dirty="0" smtClean="0"/>
              <a:t> ! As the collisions grow </a:t>
            </a:r>
            <a:r>
              <a:rPr lang="en-US" dirty="0" err="1" smtClean="0"/>
              <a:t>mas</a:t>
            </a:r>
            <a:r>
              <a:rPr lang="en-US" dirty="0" smtClean="0"/>
              <a:t> peripheral the high </a:t>
            </a:r>
            <a:r>
              <a:rPr lang="en-US" dirty="0" err="1" smtClean="0"/>
              <a:t>momenta</a:t>
            </a:r>
            <a:r>
              <a:rPr lang="en-US" dirty="0" smtClean="0"/>
              <a:t> have trouble </a:t>
            </a:r>
            <a:r>
              <a:rPr lang="en-US" smtClean="0"/>
              <a:t>getting out!</a:t>
            </a:r>
            <a:endParaRPr lang="es-MX"/>
          </a:p>
        </p:txBody>
      </p:sp>
      <p:sp>
        <p:nvSpPr>
          <p:cNvPr id="8" name="TextBox 7"/>
          <p:cNvSpPr txBox="1"/>
          <p:nvPr/>
        </p:nvSpPr>
        <p:spPr>
          <a:xfrm>
            <a:off x="8865870" y="2458356"/>
            <a:ext cx="2785356" cy="1200329"/>
          </a:xfrm>
          <a:prstGeom prst="rect">
            <a:avLst/>
          </a:prstGeom>
          <a:noFill/>
        </p:spPr>
        <p:txBody>
          <a:bodyPr wrap="square" rtlCol="0">
            <a:spAutoFit/>
          </a:bodyPr>
          <a:lstStyle/>
          <a:p>
            <a:r>
              <a:rPr lang="en-GB" dirty="0" smtClean="0"/>
              <a:t>Superposition of a pp spectrum to a </a:t>
            </a:r>
            <a:r>
              <a:rPr lang="en-GB" dirty="0" err="1" smtClean="0"/>
              <a:t>PbPb</a:t>
            </a:r>
            <a:r>
              <a:rPr lang="en-GB" dirty="0" smtClean="0"/>
              <a:t> spectrum of the same exponents</a:t>
            </a:r>
            <a:endParaRPr lang="en-GB" dirty="0"/>
          </a:p>
        </p:txBody>
      </p:sp>
    </p:spTree>
    <p:extLst>
      <p:ext uri="{BB962C8B-B14F-4D97-AF65-F5344CB8AC3E}">
        <p14:creationId xmlns:p14="http://schemas.microsoft.com/office/powerpoint/2010/main" val="13848550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Conclusion II</a:t>
            </a:r>
            <a:endParaRPr lang="es-MX" dirty="0"/>
          </a:p>
        </p:txBody>
      </p:sp>
      <p:sp>
        <p:nvSpPr>
          <p:cNvPr id="7" name="6 Marcador de contenido"/>
          <p:cNvSpPr>
            <a:spLocks noGrp="1"/>
          </p:cNvSpPr>
          <p:nvPr>
            <p:ph idx="1"/>
          </p:nvPr>
        </p:nvSpPr>
        <p:spPr/>
        <p:txBody>
          <a:bodyPr>
            <a:normAutofit lnSpcReduction="10000"/>
          </a:bodyPr>
          <a:lstStyle/>
          <a:p>
            <a:r>
              <a:rPr lang="en-US" dirty="0" smtClean="0"/>
              <a:t>The effect of the rise of the RAA at high </a:t>
            </a:r>
            <a:r>
              <a:rPr lang="en-US" dirty="0" err="1" smtClean="0"/>
              <a:t>momenta</a:t>
            </a:r>
            <a:r>
              <a:rPr lang="en-US" dirty="0" smtClean="0"/>
              <a:t> </a:t>
            </a:r>
            <a:r>
              <a:rPr lang="en-US" b="1" dirty="0" smtClean="0">
                <a:solidFill>
                  <a:srgbClr val="FF0000"/>
                </a:solidFill>
              </a:rPr>
              <a:t>is not due to an increased transparency of the hot system</a:t>
            </a:r>
            <a:r>
              <a:rPr lang="en-US" dirty="0" smtClean="0"/>
              <a:t>. The behavior of the rise is solely due to the evolution of the pt spectra. Rather then working with the ratio of two spectra we should carefully </a:t>
            </a:r>
            <a:r>
              <a:rPr lang="en-US" dirty="0" err="1" smtClean="0"/>
              <a:t>analyse</a:t>
            </a:r>
            <a:r>
              <a:rPr lang="en-US" dirty="0" smtClean="0"/>
              <a:t> the spectra of each collision system.</a:t>
            </a:r>
          </a:p>
          <a:p>
            <a:r>
              <a:rPr lang="en-US" dirty="0" smtClean="0"/>
              <a:t> The main question is:  what is causing the hardening of the spectra in all cases?</a:t>
            </a:r>
          </a:p>
          <a:p>
            <a:r>
              <a:rPr lang="en-US" dirty="0" smtClean="0"/>
              <a:t>Since the multiplicities are very different we propose that the </a:t>
            </a:r>
            <a:r>
              <a:rPr lang="en-US" b="1" dirty="0" smtClean="0">
                <a:solidFill>
                  <a:srgbClr val="FF0000"/>
                </a:solidFill>
              </a:rPr>
              <a:t>energy density</a:t>
            </a:r>
            <a:r>
              <a:rPr lang="en-US" dirty="0" smtClean="0"/>
              <a:t> which is growing with multiplicity in pp collisions and reaches values rather similar  to the heavy ions ones taking into account the different geometries is at the origin of the observation .</a:t>
            </a:r>
          </a:p>
          <a:p>
            <a:endParaRPr lang="en-US" dirty="0" smtClean="0"/>
          </a:p>
          <a:p>
            <a:endParaRPr lang="es-MX" dirty="0"/>
          </a:p>
        </p:txBody>
      </p:sp>
      <p:sp>
        <p:nvSpPr>
          <p:cNvPr id="3" name="2 Marcador de fecha"/>
          <p:cNvSpPr>
            <a:spLocks noGrp="1"/>
          </p:cNvSpPr>
          <p:nvPr>
            <p:ph type="dt" sz="half" idx="10"/>
          </p:nvPr>
        </p:nvSpPr>
        <p:spPr/>
        <p:txBody>
          <a:bodyPr/>
          <a:lstStyle/>
          <a:p>
            <a:r>
              <a:rPr lang="en-US" smtClean="0"/>
              <a:t>3/12/2018</a:t>
            </a:r>
            <a:endParaRPr lang="en-GB"/>
          </a:p>
        </p:txBody>
      </p:sp>
      <p:sp>
        <p:nvSpPr>
          <p:cNvPr id="4" name="3 Marcador de pie de página"/>
          <p:cNvSpPr>
            <a:spLocks noGrp="1"/>
          </p:cNvSpPr>
          <p:nvPr>
            <p:ph type="ftr" sz="quarter" idx="11"/>
          </p:nvPr>
        </p:nvSpPr>
        <p:spPr/>
        <p:txBody>
          <a:bodyPr/>
          <a:lstStyle/>
          <a:p>
            <a:r>
              <a:rPr lang="en-GB" smtClean="0"/>
              <a:t>Zymanyi school</a:t>
            </a:r>
            <a:endParaRPr lang="en-GB"/>
          </a:p>
        </p:txBody>
      </p:sp>
      <p:sp>
        <p:nvSpPr>
          <p:cNvPr id="5" name="4 Marcador de número de diapositiva"/>
          <p:cNvSpPr>
            <a:spLocks noGrp="1"/>
          </p:cNvSpPr>
          <p:nvPr>
            <p:ph type="sldNum" sz="quarter" idx="12"/>
          </p:nvPr>
        </p:nvSpPr>
        <p:spPr/>
        <p:txBody>
          <a:bodyPr/>
          <a:lstStyle/>
          <a:p>
            <a:fld id="{BC0C00F2-3592-4EB4-A6ED-5CEF3B6891D6}" type="slidenum">
              <a:rPr lang="en-GB" smtClean="0"/>
              <a:pPr/>
              <a:t>16</a:t>
            </a:fld>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latin typeface="Comic Sans MS" panose="030F0702030302020204" pitchFamily="66" charset="0"/>
              </a:rPr>
              <a:t> the energy densities?</a:t>
            </a:r>
            <a:endParaRPr lang="en-GB" b="1" dirty="0">
              <a:latin typeface="Comic Sans MS" panose="030F0702030302020204" pitchFamily="66" charset="0"/>
            </a:endParaRPr>
          </a:p>
        </p:txBody>
      </p:sp>
      <p:sp>
        <p:nvSpPr>
          <p:cNvPr id="5" name="TextBox 4"/>
          <p:cNvSpPr txBox="1"/>
          <p:nvPr/>
        </p:nvSpPr>
        <p:spPr>
          <a:xfrm>
            <a:off x="6804212" y="4867835"/>
            <a:ext cx="2904564" cy="461665"/>
          </a:xfrm>
          <a:prstGeom prst="rect">
            <a:avLst/>
          </a:prstGeom>
          <a:noFill/>
        </p:spPr>
        <p:txBody>
          <a:bodyPr wrap="square" rtlCol="0">
            <a:spAutoFit/>
          </a:bodyPr>
          <a:lstStyle/>
          <a:p>
            <a:r>
              <a:rPr lang="en-GB" sz="1200" dirty="0" smtClean="0">
                <a:solidFill>
                  <a:schemeClr val="accent5"/>
                </a:solidFill>
                <a:latin typeface="Algerian" panose="04020705040A02060702" pitchFamily="82" charset="0"/>
              </a:rPr>
              <a:t>Reasonable scaling given the errors in the estimates of radii </a:t>
            </a:r>
            <a:endParaRPr lang="en-GB" sz="1200" dirty="0">
              <a:solidFill>
                <a:schemeClr val="accent5"/>
              </a:solidFill>
              <a:latin typeface="Algerian" panose="04020705040A02060702" pitchFamily="82"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4914" y="2242586"/>
            <a:ext cx="4271435" cy="4113764"/>
          </a:xfrm>
          <a:prstGeom prst="rect">
            <a:avLst/>
          </a:prstGeom>
        </p:spPr>
      </p:pic>
      <p:pic>
        <p:nvPicPr>
          <p:cNvPr id="13" name="Content Placeholder 12"/>
          <p:cNvPicPr>
            <a:picLocks noGrp="1" noChangeAspect="1"/>
          </p:cNvPicPr>
          <p:nvPr>
            <p:ph idx="1"/>
          </p:nvPr>
        </p:nvPicPr>
        <p:blipFill>
          <a:blip r:embed="rId3"/>
          <a:stretch>
            <a:fillRect/>
          </a:stretch>
        </p:blipFill>
        <p:spPr>
          <a:xfrm>
            <a:off x="5332473" y="2580054"/>
            <a:ext cx="3828245" cy="970542"/>
          </a:xfrm>
          <a:prstGeom prst="rect">
            <a:avLst/>
          </a:prstGeom>
        </p:spPr>
      </p:pic>
      <p:sp>
        <p:nvSpPr>
          <p:cNvPr id="15" name="Date Placeholder 14"/>
          <p:cNvSpPr>
            <a:spLocks noGrp="1"/>
          </p:cNvSpPr>
          <p:nvPr>
            <p:ph type="dt" sz="half" idx="10"/>
          </p:nvPr>
        </p:nvSpPr>
        <p:spPr/>
        <p:txBody>
          <a:bodyPr/>
          <a:lstStyle/>
          <a:p>
            <a:r>
              <a:rPr lang="en-US" smtClean="0"/>
              <a:t>3/12/2018</a:t>
            </a:r>
            <a:endParaRPr lang="en-GB"/>
          </a:p>
        </p:txBody>
      </p:sp>
      <p:sp>
        <p:nvSpPr>
          <p:cNvPr id="16" name="Footer Placeholder 15"/>
          <p:cNvSpPr>
            <a:spLocks noGrp="1"/>
          </p:cNvSpPr>
          <p:nvPr>
            <p:ph type="ftr" sz="quarter" idx="11"/>
          </p:nvPr>
        </p:nvSpPr>
        <p:spPr/>
        <p:txBody>
          <a:bodyPr/>
          <a:lstStyle/>
          <a:p>
            <a:r>
              <a:rPr lang="en-GB" smtClean="0"/>
              <a:t>Zymanyi school</a:t>
            </a:r>
            <a:endParaRPr lang="en-GB"/>
          </a:p>
        </p:txBody>
      </p:sp>
      <p:sp>
        <p:nvSpPr>
          <p:cNvPr id="17" name="Slide Number Placeholder 16"/>
          <p:cNvSpPr>
            <a:spLocks noGrp="1"/>
          </p:cNvSpPr>
          <p:nvPr>
            <p:ph type="sldNum" sz="quarter" idx="12"/>
          </p:nvPr>
        </p:nvSpPr>
        <p:spPr/>
        <p:txBody>
          <a:bodyPr/>
          <a:lstStyle/>
          <a:p>
            <a:fld id="{BC0C00F2-3592-4EB4-A6ED-5CEF3B6891D6}" type="slidenum">
              <a:rPr lang="en-GB" smtClean="0"/>
              <a:pPr/>
              <a:t>17</a:t>
            </a:fld>
            <a:endParaRPr lang="en-GB"/>
          </a:p>
        </p:txBody>
      </p:sp>
      <p:sp>
        <p:nvSpPr>
          <p:cNvPr id="19" name="TextBox 18"/>
          <p:cNvSpPr txBox="1"/>
          <p:nvPr/>
        </p:nvSpPr>
        <p:spPr>
          <a:xfrm>
            <a:off x="6096000" y="3550596"/>
            <a:ext cx="5257800" cy="646331"/>
          </a:xfrm>
          <a:prstGeom prst="rect">
            <a:avLst/>
          </a:prstGeom>
          <a:noFill/>
        </p:spPr>
        <p:txBody>
          <a:bodyPr wrap="square" rtlCol="0">
            <a:spAutoFit/>
          </a:bodyPr>
          <a:lstStyle/>
          <a:p>
            <a:r>
              <a:rPr lang="en-GB" dirty="0" smtClean="0"/>
              <a:t>Note: the proton radii are taken from HBT </a:t>
            </a:r>
            <a:r>
              <a:rPr lang="en-GB" dirty="0" err="1" smtClean="0"/>
              <a:t>analysis.probably</a:t>
            </a:r>
            <a:r>
              <a:rPr lang="en-GB" dirty="0" smtClean="0"/>
              <a:t> have a large error</a:t>
            </a:r>
            <a:endParaRPr lang="en-GB" dirty="0"/>
          </a:p>
        </p:txBody>
      </p:sp>
    </p:spTree>
    <p:extLst>
      <p:ext uri="{BB962C8B-B14F-4D97-AF65-F5344CB8AC3E}">
        <p14:creationId xmlns:p14="http://schemas.microsoft.com/office/powerpoint/2010/main" val="735060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0000"/>
                </a:solidFill>
              </a:rPr>
              <a:t> CMS data;CMS-PAS-HIN-16-020</a:t>
            </a:r>
            <a:endParaRPr lang="en-GB" dirty="0">
              <a:solidFill>
                <a:srgbClr val="FF0000"/>
              </a:solidFill>
            </a:endParaRPr>
          </a:p>
        </p:txBody>
      </p:sp>
      <p:pic>
        <p:nvPicPr>
          <p:cNvPr id="4" name="Picture 3"/>
          <p:cNvPicPr>
            <a:picLocks noChangeAspect="1"/>
          </p:cNvPicPr>
          <p:nvPr/>
        </p:nvPicPr>
        <p:blipFill>
          <a:blip r:embed="rId2"/>
          <a:stretch>
            <a:fillRect/>
          </a:stretch>
        </p:blipFill>
        <p:spPr>
          <a:xfrm>
            <a:off x="904805" y="1237852"/>
            <a:ext cx="5422529" cy="2112791"/>
          </a:xfrm>
          <a:prstGeom prst="rect">
            <a:avLst/>
          </a:prstGeom>
        </p:spPr>
      </p:pic>
      <p:sp>
        <p:nvSpPr>
          <p:cNvPr id="6" name="Date Placeholder 5"/>
          <p:cNvSpPr>
            <a:spLocks noGrp="1"/>
          </p:cNvSpPr>
          <p:nvPr>
            <p:ph type="dt" sz="half" idx="10"/>
          </p:nvPr>
        </p:nvSpPr>
        <p:spPr/>
        <p:txBody>
          <a:bodyPr/>
          <a:lstStyle/>
          <a:p>
            <a:r>
              <a:rPr lang="en-US" smtClean="0"/>
              <a:t>3/12/2018</a:t>
            </a:r>
            <a:endParaRPr lang="en-GB"/>
          </a:p>
        </p:txBody>
      </p:sp>
      <p:sp>
        <p:nvSpPr>
          <p:cNvPr id="7" name="Footer Placeholder 6"/>
          <p:cNvSpPr>
            <a:spLocks noGrp="1"/>
          </p:cNvSpPr>
          <p:nvPr>
            <p:ph type="ftr" sz="quarter" idx="11"/>
          </p:nvPr>
        </p:nvSpPr>
        <p:spPr/>
        <p:txBody>
          <a:bodyPr/>
          <a:lstStyle/>
          <a:p>
            <a:r>
              <a:rPr lang="en-GB" smtClean="0"/>
              <a:t>Zymanyi school</a:t>
            </a:r>
            <a:endParaRPr lang="en-GB"/>
          </a:p>
        </p:txBody>
      </p:sp>
      <p:sp>
        <p:nvSpPr>
          <p:cNvPr id="8" name="Slide Number Placeholder 7"/>
          <p:cNvSpPr>
            <a:spLocks noGrp="1"/>
          </p:cNvSpPr>
          <p:nvPr>
            <p:ph type="sldNum" sz="quarter" idx="12"/>
          </p:nvPr>
        </p:nvSpPr>
        <p:spPr/>
        <p:txBody>
          <a:bodyPr/>
          <a:lstStyle/>
          <a:p>
            <a:fld id="{BC0C00F2-3592-4EB4-A6ED-5CEF3B6891D6}" type="slidenum">
              <a:rPr lang="en-GB" smtClean="0"/>
              <a:pPr/>
              <a:t>18</a:t>
            </a:fld>
            <a:endParaRPr lang="en-GB"/>
          </a:p>
        </p:txBody>
      </p:sp>
      <p:sp>
        <p:nvSpPr>
          <p:cNvPr id="9" name="TextBox 8"/>
          <p:cNvSpPr txBox="1"/>
          <p:nvPr/>
        </p:nvSpPr>
        <p:spPr>
          <a:xfrm>
            <a:off x="1188720" y="5065776"/>
            <a:ext cx="10165080" cy="707886"/>
          </a:xfrm>
          <a:prstGeom prst="rect">
            <a:avLst/>
          </a:prstGeom>
          <a:noFill/>
        </p:spPr>
        <p:txBody>
          <a:bodyPr wrap="square" rtlCol="0">
            <a:spAutoFit/>
          </a:bodyPr>
          <a:lstStyle/>
          <a:p>
            <a:pPr algn="ctr"/>
            <a:r>
              <a:rPr lang="en-GB" sz="2000" b="1" dirty="0" smtClean="0">
                <a:solidFill>
                  <a:schemeClr val="tx2"/>
                </a:solidFill>
              </a:rPr>
              <a:t>We observe in the low momenta all the debris of the jets – even those that we do not measure!</a:t>
            </a:r>
            <a:endParaRPr lang="en-GB" sz="2000" b="1" dirty="0">
              <a:solidFill>
                <a:schemeClr val="tx2"/>
              </a:solidFill>
            </a:endParaRPr>
          </a:p>
        </p:txBody>
      </p:sp>
      <p:sp>
        <p:nvSpPr>
          <p:cNvPr id="3" name="Rectangle 2"/>
          <p:cNvSpPr/>
          <p:nvPr/>
        </p:nvSpPr>
        <p:spPr>
          <a:xfrm>
            <a:off x="5692684" y="3244334"/>
            <a:ext cx="806631" cy="369332"/>
          </a:xfrm>
          <a:prstGeom prst="rect">
            <a:avLst/>
          </a:prstGeom>
        </p:spPr>
        <p:txBody>
          <a:bodyPr wrap="none">
            <a:spAutoFit/>
          </a:bodyPr>
          <a:lstStyle/>
          <a:p>
            <a:r>
              <a:rPr lang="en-GB" dirty="0" err="1"/>
              <a:t>assocT</a:t>
            </a:r>
            <a:endParaRPr lang="en-GB" dirty="0"/>
          </a:p>
        </p:txBody>
      </p:sp>
      <p:pic>
        <p:nvPicPr>
          <p:cNvPr id="11" name="Picture 10"/>
          <p:cNvPicPr>
            <a:picLocks noChangeAspect="1"/>
          </p:cNvPicPr>
          <p:nvPr/>
        </p:nvPicPr>
        <p:blipFill rotWithShape="1">
          <a:blip r:embed="rId3"/>
          <a:srcRect l="7388" t="37309" r="4229" b="25566"/>
          <a:stretch/>
        </p:blipFill>
        <p:spPr>
          <a:xfrm>
            <a:off x="6784241" y="1315472"/>
            <a:ext cx="4793226" cy="1253613"/>
          </a:xfrm>
          <a:prstGeom prst="rect">
            <a:avLst/>
          </a:prstGeom>
        </p:spPr>
      </p:pic>
      <p:pic>
        <p:nvPicPr>
          <p:cNvPr id="12" name="Picture 11"/>
          <p:cNvPicPr>
            <a:picLocks noChangeAspect="1"/>
          </p:cNvPicPr>
          <p:nvPr/>
        </p:nvPicPr>
        <p:blipFill>
          <a:blip r:embed="rId4"/>
          <a:stretch>
            <a:fillRect/>
          </a:stretch>
        </p:blipFill>
        <p:spPr>
          <a:xfrm>
            <a:off x="904806" y="3179042"/>
            <a:ext cx="10382388" cy="499915"/>
          </a:xfrm>
          <a:prstGeom prst="rect">
            <a:avLst/>
          </a:prstGeom>
        </p:spPr>
      </p:pic>
      <p:pic>
        <p:nvPicPr>
          <p:cNvPr id="16" name="Picture 15"/>
          <p:cNvPicPr>
            <a:picLocks noChangeAspect="1"/>
          </p:cNvPicPr>
          <p:nvPr/>
        </p:nvPicPr>
        <p:blipFill>
          <a:blip r:embed="rId5"/>
          <a:stretch>
            <a:fillRect/>
          </a:stretch>
        </p:blipFill>
        <p:spPr>
          <a:xfrm rot="60000">
            <a:off x="7689522" y="3017455"/>
            <a:ext cx="2319162" cy="1799056"/>
          </a:xfrm>
          <a:prstGeom prst="rect">
            <a:avLst/>
          </a:prstGeom>
          <a:ln>
            <a:solidFill>
              <a:schemeClr val="accent1"/>
            </a:solidFill>
          </a:ln>
          <a:effectLst>
            <a:glow rad="127000">
              <a:schemeClr val="accent1">
                <a:alpha val="35000"/>
              </a:schemeClr>
            </a:glow>
          </a:effectLst>
          <a:scene3d>
            <a:camera prst="orthographicFront"/>
            <a:lightRig rig="threePt" dir="t"/>
          </a:scene3d>
          <a:sp3d contourW="12700">
            <a:contourClr>
              <a:schemeClr val="accent2"/>
            </a:contourClr>
          </a:sp3d>
        </p:spPr>
      </p:pic>
    </p:spTree>
    <p:extLst>
      <p:ext uri="{BB962C8B-B14F-4D97-AF65-F5344CB8AC3E}">
        <p14:creationId xmlns:p14="http://schemas.microsoft.com/office/powerpoint/2010/main" val="35455651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FF0000"/>
                </a:solidFill>
                <a:latin typeface="Comic Sans MS" panose="030F0702030302020204" pitchFamily="66" charset="0"/>
              </a:rPr>
              <a:t> where do we see jet quenching</a:t>
            </a:r>
            <a:endParaRPr lang="en-GB" b="1" dirty="0">
              <a:solidFill>
                <a:srgbClr val="FF0000"/>
              </a:solidFill>
              <a:latin typeface="Comic Sans MS" panose="030F0702030302020204" pitchFamily="66" charset="0"/>
            </a:endParaRPr>
          </a:p>
        </p:txBody>
      </p:sp>
      <p:sp>
        <p:nvSpPr>
          <p:cNvPr id="3" name="Content Placeholder 2"/>
          <p:cNvSpPr>
            <a:spLocks noGrp="1"/>
          </p:cNvSpPr>
          <p:nvPr>
            <p:ph idx="1"/>
          </p:nvPr>
        </p:nvSpPr>
        <p:spPr>
          <a:xfrm>
            <a:off x="838200" y="1899367"/>
            <a:ext cx="10515600" cy="4351338"/>
          </a:xfrm>
        </p:spPr>
        <p:txBody>
          <a:bodyPr/>
          <a:lstStyle/>
          <a:p>
            <a:pPr algn="ctr"/>
            <a:endParaRPr lang="en-GB" b="1" dirty="0" smtClean="0">
              <a:solidFill>
                <a:srgbClr val="FF0000"/>
              </a:solidFill>
            </a:endParaRPr>
          </a:p>
          <a:p>
            <a:pPr algn="ctr"/>
            <a:endParaRPr lang="en-GB" b="1" dirty="0">
              <a:solidFill>
                <a:srgbClr val="FF0000"/>
              </a:solidFill>
            </a:endParaRPr>
          </a:p>
          <a:p>
            <a:pPr algn="ctr"/>
            <a:r>
              <a:rPr lang="en-GB" b="1" dirty="0" smtClean="0">
                <a:solidFill>
                  <a:srgbClr val="FF0000"/>
                </a:solidFill>
              </a:rPr>
              <a:t>Yes there is jet quenching and we clearly see</a:t>
            </a:r>
          </a:p>
          <a:p>
            <a:pPr marL="0" indent="0" algn="ctr">
              <a:buNone/>
            </a:pPr>
            <a:r>
              <a:rPr lang="en-GB" b="1" dirty="0" smtClean="0">
                <a:solidFill>
                  <a:srgbClr val="FF0000"/>
                </a:solidFill>
              </a:rPr>
              <a:t> the debris of the jets, but is different from what is observed </a:t>
            </a:r>
          </a:p>
          <a:p>
            <a:pPr marL="0" indent="0" algn="ctr">
              <a:buNone/>
            </a:pPr>
            <a:r>
              <a:rPr lang="en-GB" b="1" dirty="0" smtClean="0">
                <a:solidFill>
                  <a:srgbClr val="FF0000"/>
                </a:solidFill>
              </a:rPr>
              <a:t>in the regular R</a:t>
            </a:r>
            <a:r>
              <a:rPr lang="en-GB" b="1" baseline="-25000" dirty="0" smtClean="0">
                <a:solidFill>
                  <a:srgbClr val="FF0000"/>
                </a:solidFill>
              </a:rPr>
              <a:t>AA</a:t>
            </a:r>
            <a:r>
              <a:rPr lang="en-GB" b="1" dirty="0" smtClean="0">
                <a:solidFill>
                  <a:srgbClr val="FF0000"/>
                </a:solidFill>
              </a:rPr>
              <a:t> treatment in amount and momentum range!!!</a:t>
            </a:r>
            <a:endParaRPr lang="en-GB" b="1" dirty="0">
              <a:solidFill>
                <a:srgbClr val="FF0000"/>
              </a:solidFill>
            </a:endParaRPr>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19</a:t>
            </a:fld>
            <a:endParaRPr lang="en-GB"/>
          </a:p>
        </p:txBody>
      </p:sp>
    </p:spTree>
    <p:extLst>
      <p:ext uri="{BB962C8B-B14F-4D97-AF65-F5344CB8AC3E}">
        <p14:creationId xmlns:p14="http://schemas.microsoft.com/office/powerpoint/2010/main" val="39892683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Motivation  </a:t>
            </a:r>
            <a:endParaRPr lang="es-MX" sz="3200" dirty="0"/>
          </a:p>
        </p:txBody>
      </p:sp>
      <p:sp>
        <p:nvSpPr>
          <p:cNvPr id="6" name="5 Marcador de contenido"/>
          <p:cNvSpPr>
            <a:spLocks noGrp="1"/>
          </p:cNvSpPr>
          <p:nvPr>
            <p:ph idx="1"/>
          </p:nvPr>
        </p:nvSpPr>
        <p:spPr/>
        <p:txBody>
          <a:bodyPr>
            <a:normAutofit/>
          </a:bodyPr>
          <a:lstStyle/>
          <a:p>
            <a:r>
              <a:rPr lang="en-US" dirty="0" smtClean="0"/>
              <a:t>In the last 5-6 years a body of experimental and phenomenological results have established clear existence of “collective” effects in the lightest collisions i.e. pp considering the low &lt;4 GeV/c region of the spectra (radial and azimuthal flow etc)</a:t>
            </a:r>
          </a:p>
          <a:p>
            <a:r>
              <a:rPr lang="en-US" dirty="0" smtClean="0"/>
              <a:t>The similarities grow with the multiplicity of the events.</a:t>
            </a:r>
          </a:p>
          <a:p>
            <a:pPr lvl="1"/>
            <a:r>
              <a:rPr lang="en-US" dirty="0" smtClean="0"/>
              <a:t>A question was left untouched: </a:t>
            </a:r>
          </a:p>
          <a:p>
            <a:pPr lvl="1"/>
            <a:r>
              <a:rPr lang="en-US" altLang="en-US" b="1" dirty="0" smtClean="0">
                <a:latin typeface="Arial" panose="020B0604020202020204" pitchFamily="34" charset="0"/>
                <a:hlinkClick r:id="rId2"/>
              </a:rPr>
              <a:t> </a:t>
            </a:r>
            <a:r>
              <a:rPr lang="en-US" altLang="en-US" b="1" dirty="0">
                <a:latin typeface="Arial" panose="020B0604020202020204" pitchFamily="34" charset="0"/>
                <a:hlinkClick r:id="rId2"/>
              </a:rPr>
              <a:t>arXiv:1805.04572 </a:t>
            </a:r>
            <a:r>
              <a:rPr lang="en-US" altLang="en-US" b="1" dirty="0" smtClean="0">
                <a:latin typeface="Arial" panose="020B0604020202020204" pitchFamily="34" charset="0"/>
              </a:rPr>
              <a:t>A. Mishra, A. Ortiz, G.Paic4572 </a:t>
            </a:r>
          </a:p>
          <a:p>
            <a:pPr lvl="1"/>
            <a:r>
              <a:rPr lang="en-US" sz="2800" b="1" dirty="0" smtClean="0">
                <a:solidFill>
                  <a:srgbClr val="FF0000"/>
                </a:solidFill>
              </a:rPr>
              <a:t>investigate  the similarities since the pp spectra  are used as the benchmark for </a:t>
            </a:r>
            <a:r>
              <a:rPr lang="en-US" sz="2800" b="1" dirty="0" err="1" smtClean="0">
                <a:solidFill>
                  <a:srgbClr val="FF0000"/>
                </a:solidFill>
              </a:rPr>
              <a:t>parton</a:t>
            </a:r>
            <a:r>
              <a:rPr lang="en-US" sz="2800" b="1" dirty="0" smtClean="0">
                <a:solidFill>
                  <a:srgbClr val="FF0000"/>
                </a:solidFill>
              </a:rPr>
              <a:t> energy loss?</a:t>
            </a:r>
          </a:p>
          <a:p>
            <a:endParaRPr lang="es-MX" dirty="0"/>
          </a:p>
        </p:txBody>
      </p:sp>
      <p:sp>
        <p:nvSpPr>
          <p:cNvPr id="3" name="2 Marcador de fecha"/>
          <p:cNvSpPr>
            <a:spLocks noGrp="1"/>
          </p:cNvSpPr>
          <p:nvPr>
            <p:ph type="dt" sz="half" idx="10"/>
          </p:nvPr>
        </p:nvSpPr>
        <p:spPr/>
        <p:txBody>
          <a:bodyPr/>
          <a:lstStyle/>
          <a:p>
            <a:r>
              <a:rPr lang="en-US" smtClean="0"/>
              <a:t>3/12/2018</a:t>
            </a:r>
            <a:endParaRPr lang="en-GB"/>
          </a:p>
        </p:txBody>
      </p:sp>
      <p:sp>
        <p:nvSpPr>
          <p:cNvPr id="4" name="3 Marcador de pie de página"/>
          <p:cNvSpPr>
            <a:spLocks noGrp="1"/>
          </p:cNvSpPr>
          <p:nvPr>
            <p:ph type="ftr" sz="quarter" idx="11"/>
          </p:nvPr>
        </p:nvSpPr>
        <p:spPr/>
        <p:txBody>
          <a:bodyPr/>
          <a:lstStyle/>
          <a:p>
            <a:r>
              <a:rPr lang="en-GB" smtClean="0"/>
              <a:t>Zymanyi school</a:t>
            </a:r>
            <a:endParaRPr lang="en-GB"/>
          </a:p>
        </p:txBody>
      </p:sp>
      <p:sp>
        <p:nvSpPr>
          <p:cNvPr id="5" name="4 Marcador de número de diapositiva"/>
          <p:cNvSpPr>
            <a:spLocks noGrp="1"/>
          </p:cNvSpPr>
          <p:nvPr>
            <p:ph type="sldNum" sz="quarter" idx="12"/>
          </p:nvPr>
        </p:nvSpPr>
        <p:spPr/>
        <p:txBody>
          <a:bodyPr/>
          <a:lstStyle/>
          <a:p>
            <a:fld id="{BC0C00F2-3592-4EB4-A6ED-5CEF3B6891D6}" type="slidenum">
              <a:rPr lang="en-GB" smtClean="0"/>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C00000"/>
                </a:solidFill>
                <a:latin typeface="Comic Sans MS" panose="030F0702030302020204" pitchFamily="66" charset="0"/>
              </a:rPr>
              <a:t>Final conclusions </a:t>
            </a:r>
            <a:endParaRPr lang="en-GB" b="1" dirty="0">
              <a:solidFill>
                <a:srgbClr val="C00000"/>
              </a:solidFill>
              <a:latin typeface="Comic Sans MS" panose="030F0702030302020204" pitchFamily="66" charset="0"/>
            </a:endParaRPr>
          </a:p>
        </p:txBody>
      </p:sp>
      <p:sp>
        <p:nvSpPr>
          <p:cNvPr id="3" name="Content Placeholder 2"/>
          <p:cNvSpPr>
            <a:spLocks noGrp="1"/>
          </p:cNvSpPr>
          <p:nvPr>
            <p:ph idx="1"/>
          </p:nvPr>
        </p:nvSpPr>
        <p:spPr>
          <a:xfrm>
            <a:off x="838200" y="1499616"/>
            <a:ext cx="7772400" cy="4677347"/>
          </a:xfrm>
        </p:spPr>
        <p:txBody>
          <a:bodyPr>
            <a:normAutofit lnSpcReduction="10000"/>
          </a:bodyPr>
          <a:lstStyle/>
          <a:p>
            <a:r>
              <a:rPr lang="en-GB" dirty="0" smtClean="0"/>
              <a:t> the RAA as it is computed today does have </a:t>
            </a:r>
            <a:r>
              <a:rPr lang="en-GB" b="1" dirty="0" smtClean="0">
                <a:solidFill>
                  <a:srgbClr val="FF0000"/>
                </a:solidFill>
              </a:rPr>
              <a:t>serious flaws </a:t>
            </a:r>
            <a:r>
              <a:rPr lang="en-GB" dirty="0" smtClean="0"/>
              <a:t>since the pp reference has a (before) unexpected </a:t>
            </a:r>
            <a:r>
              <a:rPr lang="en-GB" dirty="0" err="1" smtClean="0"/>
              <a:t>pt</a:t>
            </a:r>
            <a:r>
              <a:rPr lang="en-GB" dirty="0" smtClean="0"/>
              <a:t> dependence on the multiplicity </a:t>
            </a:r>
          </a:p>
          <a:p>
            <a:r>
              <a:rPr lang="en-GB" dirty="0" smtClean="0"/>
              <a:t>The rise of the “R</a:t>
            </a:r>
            <a:r>
              <a:rPr lang="en-GB" baseline="-25000" dirty="0" smtClean="0"/>
              <a:t>AA</a:t>
            </a:r>
            <a:r>
              <a:rPr lang="en-GB" dirty="0" smtClean="0"/>
              <a:t>” is trivially explained by the spectra of pp and </a:t>
            </a:r>
            <a:r>
              <a:rPr lang="en-GB" dirty="0" err="1" smtClean="0"/>
              <a:t>PbPb</a:t>
            </a:r>
            <a:r>
              <a:rPr lang="en-GB" dirty="0" smtClean="0"/>
              <a:t> and NOT by “jet quenching”</a:t>
            </a:r>
          </a:p>
          <a:p>
            <a:r>
              <a:rPr lang="en-GB" dirty="0" smtClean="0"/>
              <a:t>It has been demonstrated that the characterization of the spectra in function of </a:t>
            </a:r>
            <a:r>
              <a:rPr lang="en-GB" dirty="0" err="1" smtClean="0"/>
              <a:t>x</a:t>
            </a:r>
            <a:r>
              <a:rPr lang="en-GB" baseline="-25000" dirty="0" err="1" smtClean="0"/>
              <a:t>t</a:t>
            </a:r>
            <a:r>
              <a:rPr lang="en-GB" dirty="0" smtClean="0"/>
              <a:t>  and of the power law exponent offers interesting observation</a:t>
            </a:r>
          </a:p>
          <a:p>
            <a:r>
              <a:rPr lang="en-GB" dirty="0" smtClean="0"/>
              <a:t>The similarity of the exponents and the scaling with multiplicity indicate that the energy  density is an important factor to reckon with</a:t>
            </a:r>
          </a:p>
          <a:p>
            <a:endParaRPr lang="en-GB" dirty="0" smtClean="0"/>
          </a:p>
          <a:p>
            <a:endParaRPr lang="en-GB" dirty="0" smtClean="0"/>
          </a:p>
          <a:p>
            <a:endParaRPr lang="en-GB" dirty="0"/>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20</a:t>
            </a:fld>
            <a:endParaRPr lang="en-GB"/>
          </a:p>
        </p:txBody>
      </p:sp>
      <p:pic>
        <p:nvPicPr>
          <p:cNvPr id="7" name="Picture 6"/>
          <p:cNvPicPr>
            <a:picLocks noChangeAspect="1"/>
          </p:cNvPicPr>
          <p:nvPr/>
        </p:nvPicPr>
        <p:blipFill>
          <a:blip r:embed="rId2"/>
          <a:stretch>
            <a:fillRect/>
          </a:stretch>
        </p:blipFill>
        <p:spPr>
          <a:xfrm rot="60000">
            <a:off x="9224367" y="2179062"/>
            <a:ext cx="2115275" cy="1640894"/>
          </a:xfrm>
          <a:prstGeom prst="rect">
            <a:avLst/>
          </a:prstGeom>
          <a:ln>
            <a:solidFill>
              <a:schemeClr val="accent1"/>
            </a:solidFill>
          </a:ln>
          <a:effectLst>
            <a:glow rad="127000">
              <a:schemeClr val="accent1">
                <a:alpha val="35000"/>
              </a:schemeClr>
            </a:glow>
          </a:effectLst>
          <a:scene3d>
            <a:camera prst="orthographicFront"/>
            <a:lightRig rig="threePt" dir="t"/>
          </a:scene3d>
          <a:sp3d contourW="12700">
            <a:contourClr>
              <a:schemeClr val="accent2"/>
            </a:contourClr>
          </a:sp3d>
        </p:spPr>
      </p:pic>
    </p:spTree>
    <p:extLst>
      <p:ext uri="{BB962C8B-B14F-4D97-AF65-F5344CB8AC3E}">
        <p14:creationId xmlns:p14="http://schemas.microsoft.com/office/powerpoint/2010/main" val="19815636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21</a:t>
            </a:fld>
            <a:endParaRPr lang="en-GB"/>
          </a:p>
        </p:txBody>
      </p:sp>
      <p:sp>
        <p:nvSpPr>
          <p:cNvPr id="7" name="Rectangle 1"/>
          <p:cNvSpPr>
            <a:spLocks noChangeArrowheads="1"/>
          </p:cNvSpPr>
          <p:nvPr/>
        </p:nvSpPr>
        <p:spPr bwMode="auto">
          <a:xfrm>
            <a:off x="2896986" y="2720178"/>
            <a:ext cx="683873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hu-HU" altLang="en-US" sz="9600" b="1" dirty="0" smtClean="0">
                <a:solidFill>
                  <a:srgbClr val="FF0000"/>
                </a:solidFill>
                <a:latin typeface="Algerian" panose="04020705040A02060702" pitchFamily="82" charset="0"/>
              </a:rPr>
              <a:t>Köszönöm</a:t>
            </a:r>
            <a:r>
              <a:rPr lang="en-GB" altLang="en-US" sz="9600" b="1" dirty="0" smtClean="0">
                <a:solidFill>
                  <a:srgbClr val="FF0000"/>
                </a:solidFill>
                <a:latin typeface="Algerian" panose="04020705040A02060702" pitchFamily="82" charset="0"/>
              </a:rPr>
              <a:t>!</a:t>
            </a:r>
            <a:endParaRPr kumimoji="0" lang="hu-HU" altLang="en-US" sz="1800" b="0" i="0" u="none" strike="noStrike" cap="none" normalizeH="0" baseline="0" dirty="0" smtClean="0">
              <a:ln>
                <a:noFill/>
              </a:ln>
              <a:solidFill>
                <a:srgbClr val="FF0000"/>
              </a:solidFill>
              <a:effectLst/>
              <a:latin typeface="Algerian" panose="04020705040A02060702" pitchFamily="82" charset="0"/>
            </a:endParaRPr>
          </a:p>
        </p:txBody>
      </p:sp>
    </p:spTree>
    <p:extLst>
      <p:ext uri="{BB962C8B-B14F-4D97-AF65-F5344CB8AC3E}">
        <p14:creationId xmlns:p14="http://schemas.microsoft.com/office/powerpoint/2010/main" val="4960537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backup</a:t>
            </a:r>
            <a:endParaRPr lang="en-GB" dirty="0"/>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22</a:t>
            </a:fld>
            <a:endParaRPr lang="en-GB"/>
          </a:p>
        </p:txBody>
      </p:sp>
    </p:spTree>
    <p:extLst>
      <p:ext uri="{BB962C8B-B14F-4D97-AF65-F5344CB8AC3E}">
        <p14:creationId xmlns:p14="http://schemas.microsoft.com/office/powerpoint/2010/main" val="8544585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Phenix</a:t>
            </a:r>
            <a:r>
              <a:rPr lang="en-US" dirty="0" smtClean="0"/>
              <a:t> </a:t>
            </a:r>
            <a:endParaRPr lang="es-MX" dirty="0"/>
          </a:p>
        </p:txBody>
      </p:sp>
      <p:sp>
        <p:nvSpPr>
          <p:cNvPr id="4" name="3 Marcador de fecha"/>
          <p:cNvSpPr>
            <a:spLocks noGrp="1"/>
          </p:cNvSpPr>
          <p:nvPr>
            <p:ph type="dt" sz="half" idx="10"/>
          </p:nvPr>
        </p:nvSpPr>
        <p:spPr/>
        <p:txBody>
          <a:bodyPr/>
          <a:lstStyle/>
          <a:p>
            <a:r>
              <a:rPr lang="en-US" smtClean="0"/>
              <a:t>3/12/2018</a:t>
            </a:r>
            <a:endParaRPr lang="en-GB"/>
          </a:p>
        </p:txBody>
      </p:sp>
      <p:sp>
        <p:nvSpPr>
          <p:cNvPr id="5" name="4 Marcador de pie de página"/>
          <p:cNvSpPr>
            <a:spLocks noGrp="1"/>
          </p:cNvSpPr>
          <p:nvPr>
            <p:ph type="ftr" sz="quarter" idx="11"/>
          </p:nvPr>
        </p:nvSpPr>
        <p:spPr/>
        <p:txBody>
          <a:bodyPr/>
          <a:lstStyle/>
          <a:p>
            <a:r>
              <a:rPr lang="en-GB" smtClean="0"/>
              <a:t>Zymanyi school</a:t>
            </a:r>
            <a:endParaRPr lang="en-GB"/>
          </a:p>
        </p:txBody>
      </p:sp>
      <p:sp>
        <p:nvSpPr>
          <p:cNvPr id="6" name="5 Marcador de número de diapositiva"/>
          <p:cNvSpPr>
            <a:spLocks noGrp="1"/>
          </p:cNvSpPr>
          <p:nvPr>
            <p:ph type="sldNum" sz="quarter" idx="12"/>
          </p:nvPr>
        </p:nvSpPr>
        <p:spPr/>
        <p:txBody>
          <a:bodyPr/>
          <a:lstStyle/>
          <a:p>
            <a:fld id="{BC0C00F2-3592-4EB4-A6ED-5CEF3B6891D6}" type="slidenum">
              <a:rPr lang="en-GB" smtClean="0"/>
              <a:pPr/>
              <a:t>23</a:t>
            </a:fld>
            <a:endParaRPr lang="en-GB"/>
          </a:p>
        </p:txBody>
      </p:sp>
      <p:pic>
        <p:nvPicPr>
          <p:cNvPr id="1026" name="Picture 2"/>
          <p:cNvPicPr>
            <a:picLocks noGrp="1" noChangeAspect="1" noChangeArrowheads="1"/>
          </p:cNvPicPr>
          <p:nvPr>
            <p:ph idx="1"/>
          </p:nvPr>
        </p:nvPicPr>
        <p:blipFill>
          <a:blip r:embed="rId2"/>
          <a:srcRect/>
          <a:stretch>
            <a:fillRect/>
          </a:stretch>
        </p:blipFill>
        <p:spPr bwMode="auto">
          <a:xfrm>
            <a:off x="5289550" y="1227931"/>
            <a:ext cx="4914900" cy="42767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2543175" y="947738"/>
            <a:ext cx="3524250" cy="314325"/>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279400" y="1489075"/>
            <a:ext cx="4772025" cy="3143250"/>
          </a:xfrm>
          <a:prstGeom prst="rect">
            <a:avLst/>
          </a:prstGeom>
          <a:noFill/>
          <a:ln w="9525">
            <a:noFill/>
            <a:miter lim="800000"/>
            <a:headEnd/>
            <a:tailEnd/>
          </a:ln>
          <a:effectLst/>
        </p:spPr>
      </p:pic>
      <p:sp>
        <p:nvSpPr>
          <p:cNvPr id="10" name="9 Rectángulo"/>
          <p:cNvSpPr/>
          <p:nvPr/>
        </p:nvSpPr>
        <p:spPr>
          <a:xfrm>
            <a:off x="889000" y="2628900"/>
            <a:ext cx="4000500" cy="571500"/>
          </a:xfrm>
          <a:prstGeom prst="rect">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CuadroTexto"/>
          <p:cNvSpPr txBox="1"/>
          <p:nvPr/>
        </p:nvSpPr>
        <p:spPr>
          <a:xfrm>
            <a:off x="457200" y="4927600"/>
            <a:ext cx="4495800" cy="369332"/>
          </a:xfrm>
          <a:prstGeom prst="rect">
            <a:avLst/>
          </a:prstGeom>
          <a:noFill/>
        </p:spPr>
        <p:txBody>
          <a:bodyPr wrap="square" rtlCol="0">
            <a:spAutoFit/>
          </a:bodyPr>
          <a:lstStyle/>
          <a:p>
            <a:r>
              <a:rPr lang="en-US" dirty="0" smtClean="0"/>
              <a:t>Very small variation of n~~+/-5% </a:t>
            </a:r>
            <a:endParaRPr lang="es-MX" dirty="0"/>
          </a:p>
        </p:txBody>
      </p:sp>
      <p:cxnSp>
        <p:nvCxnSpPr>
          <p:cNvPr id="13" name="12 Conector recto"/>
          <p:cNvCxnSpPr>
            <a:endCxn id="10" idx="3"/>
          </p:cNvCxnSpPr>
          <p:nvPr/>
        </p:nvCxnSpPr>
        <p:spPr>
          <a:xfrm flipV="1">
            <a:off x="546100" y="2914650"/>
            <a:ext cx="4343400" cy="1905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7" name="Content Placeholder 6"/>
          <p:cNvPicPr>
            <a:picLocks noGrp="1" noChangeAspect="1"/>
          </p:cNvPicPr>
          <p:nvPr>
            <p:ph idx="1"/>
          </p:nvPr>
        </p:nvPicPr>
        <p:blipFill>
          <a:blip r:embed="rId2"/>
          <a:stretch>
            <a:fillRect/>
          </a:stretch>
        </p:blipFill>
        <p:spPr>
          <a:xfrm>
            <a:off x="4639108" y="1825625"/>
            <a:ext cx="2913784" cy="4351338"/>
          </a:xfrm>
          <a:prstGeom prst="rect">
            <a:avLst/>
          </a:prstGeom>
        </p:spPr>
      </p:pic>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24</a:t>
            </a:fld>
            <a:endParaRPr lang="en-GB"/>
          </a:p>
        </p:txBody>
      </p:sp>
      <p:sp>
        <p:nvSpPr>
          <p:cNvPr id="8" name="TextBox 7"/>
          <p:cNvSpPr txBox="1"/>
          <p:nvPr/>
        </p:nvSpPr>
        <p:spPr>
          <a:xfrm>
            <a:off x="973394" y="2359742"/>
            <a:ext cx="3362632" cy="369332"/>
          </a:xfrm>
          <a:prstGeom prst="rect">
            <a:avLst/>
          </a:prstGeom>
          <a:noFill/>
        </p:spPr>
        <p:txBody>
          <a:bodyPr wrap="square" rtlCol="0">
            <a:spAutoFit/>
          </a:bodyPr>
          <a:lstStyle/>
          <a:p>
            <a:r>
              <a:rPr lang="en-GB" dirty="0" smtClean="0"/>
              <a:t>Horowitz, </a:t>
            </a:r>
            <a:r>
              <a:rPr lang="en-GB" dirty="0" err="1" smtClean="0"/>
              <a:t>Gyulassy</a:t>
            </a:r>
            <a:endParaRPr lang="en-GB" dirty="0"/>
          </a:p>
        </p:txBody>
      </p:sp>
      <p:pic>
        <p:nvPicPr>
          <p:cNvPr id="10" name="Picture 9"/>
          <p:cNvPicPr>
            <a:picLocks noChangeAspect="1"/>
          </p:cNvPicPr>
          <p:nvPr/>
        </p:nvPicPr>
        <p:blipFill>
          <a:blip r:embed="rId3"/>
          <a:stretch>
            <a:fillRect/>
          </a:stretch>
        </p:blipFill>
        <p:spPr>
          <a:xfrm rot="5400000">
            <a:off x="2295287" y="1570716"/>
            <a:ext cx="548688" cy="3170195"/>
          </a:xfrm>
          <a:prstGeom prst="rect">
            <a:avLst/>
          </a:prstGeom>
        </p:spPr>
      </p:pic>
    </p:spTree>
    <p:extLst>
      <p:ext uri="{BB962C8B-B14F-4D97-AF65-F5344CB8AC3E}">
        <p14:creationId xmlns:p14="http://schemas.microsoft.com/office/powerpoint/2010/main" val="16106893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9232" r="49900" b="21562"/>
          <a:stretch/>
        </p:blipFill>
        <p:spPr>
          <a:xfrm>
            <a:off x="3282810" y="1139356"/>
            <a:ext cx="3220278" cy="3367858"/>
          </a:xfrm>
          <a:prstGeom prst="rect">
            <a:avLst/>
          </a:prstGeom>
        </p:spPr>
      </p:pic>
      <p:pic>
        <p:nvPicPr>
          <p:cNvPr id="5" name="Picture 4"/>
          <p:cNvPicPr>
            <a:picLocks noChangeAspect="1"/>
          </p:cNvPicPr>
          <p:nvPr/>
        </p:nvPicPr>
        <p:blipFill>
          <a:blip r:embed="rId3"/>
          <a:stretch>
            <a:fillRect/>
          </a:stretch>
        </p:blipFill>
        <p:spPr>
          <a:xfrm>
            <a:off x="6503088" y="1067263"/>
            <a:ext cx="3018599" cy="3563809"/>
          </a:xfrm>
          <a:prstGeom prst="rect">
            <a:avLst/>
          </a:prstGeom>
        </p:spPr>
      </p:pic>
      <p:pic>
        <p:nvPicPr>
          <p:cNvPr id="6" name="Picture 5"/>
          <p:cNvPicPr>
            <a:picLocks noChangeAspect="1"/>
          </p:cNvPicPr>
          <p:nvPr/>
        </p:nvPicPr>
        <p:blipFill>
          <a:blip r:embed="rId4"/>
          <a:stretch>
            <a:fillRect/>
          </a:stretch>
        </p:blipFill>
        <p:spPr>
          <a:xfrm>
            <a:off x="982106" y="1139356"/>
            <a:ext cx="2793319" cy="3419624"/>
          </a:xfrm>
          <a:prstGeom prst="rect">
            <a:avLst/>
          </a:prstGeom>
        </p:spPr>
      </p:pic>
      <p:sp>
        <p:nvSpPr>
          <p:cNvPr id="2" name="Date Placeholder 1"/>
          <p:cNvSpPr>
            <a:spLocks noGrp="1"/>
          </p:cNvSpPr>
          <p:nvPr>
            <p:ph type="dt" sz="half" idx="10"/>
          </p:nvPr>
        </p:nvSpPr>
        <p:spPr/>
        <p:txBody>
          <a:bodyPr/>
          <a:lstStyle/>
          <a:p>
            <a:r>
              <a:rPr lang="en-US" smtClean="0"/>
              <a:t>3/12/2018</a:t>
            </a:r>
            <a:endParaRPr lang="en-GB"/>
          </a:p>
        </p:txBody>
      </p:sp>
      <p:sp>
        <p:nvSpPr>
          <p:cNvPr id="3" name="Footer Placeholder 2"/>
          <p:cNvSpPr>
            <a:spLocks noGrp="1"/>
          </p:cNvSpPr>
          <p:nvPr>
            <p:ph type="ftr" sz="quarter" idx="11"/>
          </p:nvPr>
        </p:nvSpPr>
        <p:spPr/>
        <p:txBody>
          <a:bodyPr/>
          <a:lstStyle/>
          <a:p>
            <a:r>
              <a:rPr lang="en-GB" smtClean="0"/>
              <a:t>Zymanyi school</a:t>
            </a:r>
            <a:endParaRPr lang="en-GB"/>
          </a:p>
        </p:txBody>
      </p:sp>
      <p:sp>
        <p:nvSpPr>
          <p:cNvPr id="7" name="Slide Number Placeholder 6"/>
          <p:cNvSpPr>
            <a:spLocks noGrp="1"/>
          </p:cNvSpPr>
          <p:nvPr>
            <p:ph type="sldNum" sz="quarter" idx="12"/>
          </p:nvPr>
        </p:nvSpPr>
        <p:spPr/>
        <p:txBody>
          <a:bodyPr/>
          <a:lstStyle/>
          <a:p>
            <a:fld id="{BC0C00F2-3592-4EB4-A6ED-5CEF3B6891D6}" type="slidenum">
              <a:rPr lang="en-GB" smtClean="0"/>
              <a:pPr/>
              <a:t>25</a:t>
            </a:fld>
            <a:endParaRPr lang="en-GB"/>
          </a:p>
        </p:txBody>
      </p:sp>
    </p:spTree>
    <p:extLst>
      <p:ext uri="{BB962C8B-B14F-4D97-AF65-F5344CB8AC3E}">
        <p14:creationId xmlns:p14="http://schemas.microsoft.com/office/powerpoint/2010/main" val="42329415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51527" y="1333345"/>
            <a:ext cx="3093015" cy="3435936"/>
          </a:xfrm>
          <a:prstGeom prst="rect">
            <a:avLst/>
          </a:prstGeom>
        </p:spPr>
      </p:pic>
      <p:pic>
        <p:nvPicPr>
          <p:cNvPr id="3" name="Picture 2"/>
          <p:cNvPicPr>
            <a:picLocks noChangeAspect="1"/>
          </p:cNvPicPr>
          <p:nvPr/>
        </p:nvPicPr>
        <p:blipFill>
          <a:blip r:embed="rId3"/>
          <a:stretch>
            <a:fillRect/>
          </a:stretch>
        </p:blipFill>
        <p:spPr>
          <a:xfrm>
            <a:off x="4549492" y="1505951"/>
            <a:ext cx="3093015" cy="3846097"/>
          </a:xfrm>
          <a:prstGeom prst="rect">
            <a:avLst/>
          </a:prstGeom>
        </p:spPr>
      </p:pic>
      <p:pic>
        <p:nvPicPr>
          <p:cNvPr id="4" name="Picture 3"/>
          <p:cNvPicPr>
            <a:picLocks noChangeAspect="1"/>
          </p:cNvPicPr>
          <p:nvPr/>
        </p:nvPicPr>
        <p:blipFill>
          <a:blip r:embed="rId4"/>
          <a:stretch>
            <a:fillRect/>
          </a:stretch>
        </p:blipFill>
        <p:spPr>
          <a:xfrm>
            <a:off x="7642507" y="1841779"/>
            <a:ext cx="3523347" cy="948076"/>
          </a:xfrm>
          <a:prstGeom prst="rect">
            <a:avLst/>
          </a:prstGeom>
        </p:spPr>
      </p:pic>
      <p:sp>
        <p:nvSpPr>
          <p:cNvPr id="5" name="Rectangle 4"/>
          <p:cNvSpPr/>
          <p:nvPr/>
        </p:nvSpPr>
        <p:spPr>
          <a:xfrm>
            <a:off x="951527" y="4661238"/>
            <a:ext cx="6096000" cy="2031325"/>
          </a:xfrm>
          <a:prstGeom prst="rect">
            <a:avLst/>
          </a:prstGeom>
        </p:spPr>
        <p:txBody>
          <a:bodyPr>
            <a:spAutoFit/>
          </a:bodyPr>
          <a:lstStyle/>
          <a:p>
            <a:r>
              <a:rPr lang="en-GB" dirty="0" smtClean="0"/>
              <a:t>CERN-THESIS-2015-209</a:t>
            </a:r>
          </a:p>
          <a:p>
            <a:r>
              <a:rPr lang="en-GB" dirty="0" smtClean="0"/>
              <a:t>Title 	Modification of K0s</a:t>
            </a:r>
          </a:p>
          <a:p>
            <a:r>
              <a:rPr lang="en-GB" dirty="0" smtClean="0"/>
              <a:t>and </a:t>
            </a:r>
            <a:r>
              <a:rPr lang="el-GR" dirty="0" smtClean="0"/>
              <a:t>Λ(Λ¯¯¯¯) </a:t>
            </a:r>
            <a:r>
              <a:rPr lang="en-GB" dirty="0" smtClean="0"/>
              <a:t>transverse momentum spectra in </a:t>
            </a:r>
            <a:r>
              <a:rPr lang="en-GB" dirty="0" err="1" smtClean="0"/>
              <a:t>Pb-Pb</a:t>
            </a:r>
            <a:r>
              <a:rPr lang="en-GB" dirty="0" smtClean="0"/>
              <a:t> collisions at </a:t>
            </a:r>
            <a:r>
              <a:rPr lang="en-GB" dirty="0" err="1" smtClean="0"/>
              <a:t>sNN</a:t>
            </a:r>
            <a:r>
              <a:rPr lang="en-GB" dirty="0" smtClean="0"/>
              <a:t>−−−−√</a:t>
            </a:r>
          </a:p>
          <a:p>
            <a:r>
              <a:rPr lang="en-GB" dirty="0" smtClean="0"/>
              <a:t>= 2.76 </a:t>
            </a:r>
            <a:r>
              <a:rPr lang="en-GB" dirty="0" err="1" smtClean="0"/>
              <a:t>TeV</a:t>
            </a:r>
            <a:r>
              <a:rPr lang="en-GB" dirty="0" smtClean="0"/>
              <a:t> with ALICE</a:t>
            </a:r>
          </a:p>
          <a:p>
            <a:r>
              <a:rPr lang="en-GB" dirty="0" smtClean="0"/>
              <a:t>Author(s) 	</a:t>
            </a:r>
            <a:r>
              <a:rPr lang="en-GB" dirty="0" err="1" smtClean="0"/>
              <a:t>Schuchmann</a:t>
            </a:r>
            <a:r>
              <a:rPr lang="en-GB" dirty="0" smtClean="0"/>
              <a:t>, Simone (Frankfurt U.) ; </a:t>
            </a:r>
            <a:r>
              <a:rPr lang="en-GB" dirty="0" err="1" smtClean="0"/>
              <a:t>Appelshaeuser</a:t>
            </a:r>
            <a:r>
              <a:rPr lang="en-GB" dirty="0" smtClean="0"/>
              <a:t>, Harald (dir.) (Frankfurt U.)</a:t>
            </a:r>
            <a:endParaRPr lang="en-GB" dirty="0"/>
          </a:p>
        </p:txBody>
      </p:sp>
      <p:sp>
        <p:nvSpPr>
          <p:cNvPr id="6" name="Date Placeholder 5"/>
          <p:cNvSpPr>
            <a:spLocks noGrp="1"/>
          </p:cNvSpPr>
          <p:nvPr>
            <p:ph type="dt" sz="half" idx="10"/>
          </p:nvPr>
        </p:nvSpPr>
        <p:spPr/>
        <p:txBody>
          <a:bodyPr/>
          <a:lstStyle/>
          <a:p>
            <a:r>
              <a:rPr lang="en-US" smtClean="0"/>
              <a:t>3/12/2018</a:t>
            </a:r>
            <a:endParaRPr lang="en-GB"/>
          </a:p>
        </p:txBody>
      </p:sp>
      <p:sp>
        <p:nvSpPr>
          <p:cNvPr id="7" name="Footer Placeholder 6"/>
          <p:cNvSpPr>
            <a:spLocks noGrp="1"/>
          </p:cNvSpPr>
          <p:nvPr>
            <p:ph type="ftr" sz="quarter" idx="11"/>
          </p:nvPr>
        </p:nvSpPr>
        <p:spPr/>
        <p:txBody>
          <a:bodyPr/>
          <a:lstStyle/>
          <a:p>
            <a:r>
              <a:rPr lang="en-GB" smtClean="0"/>
              <a:t>Zymanyi school</a:t>
            </a:r>
            <a:endParaRPr lang="en-GB"/>
          </a:p>
        </p:txBody>
      </p:sp>
      <p:sp>
        <p:nvSpPr>
          <p:cNvPr id="8" name="Slide Number Placeholder 7"/>
          <p:cNvSpPr>
            <a:spLocks noGrp="1"/>
          </p:cNvSpPr>
          <p:nvPr>
            <p:ph type="sldNum" sz="quarter" idx="12"/>
          </p:nvPr>
        </p:nvSpPr>
        <p:spPr/>
        <p:txBody>
          <a:bodyPr/>
          <a:lstStyle/>
          <a:p>
            <a:fld id="{BC0C00F2-3592-4EB4-A6ED-5CEF3B6891D6}" type="slidenum">
              <a:rPr lang="en-GB" smtClean="0"/>
              <a:pPr/>
              <a:t>26</a:t>
            </a:fld>
            <a:endParaRPr lang="en-GB"/>
          </a:p>
        </p:txBody>
      </p:sp>
    </p:spTree>
    <p:extLst>
      <p:ext uri="{BB962C8B-B14F-4D97-AF65-F5344CB8AC3E}">
        <p14:creationId xmlns:p14="http://schemas.microsoft.com/office/powerpoint/2010/main" val="26672476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22529" y="617611"/>
            <a:ext cx="4831276" cy="6411839"/>
          </a:xfrm>
          <a:prstGeom prst="rect">
            <a:avLst/>
          </a:prstGeom>
        </p:spPr>
      </p:pic>
      <p:pic>
        <p:nvPicPr>
          <p:cNvPr id="3" name="Picture 2"/>
          <p:cNvPicPr>
            <a:picLocks noChangeAspect="1"/>
          </p:cNvPicPr>
          <p:nvPr/>
        </p:nvPicPr>
        <p:blipFill>
          <a:blip r:embed="rId3" cstate="print"/>
          <a:stretch>
            <a:fillRect/>
          </a:stretch>
        </p:blipFill>
        <p:spPr>
          <a:xfrm>
            <a:off x="8620125" y="1504543"/>
            <a:ext cx="3209926" cy="454297"/>
          </a:xfrm>
          <a:prstGeom prst="rect">
            <a:avLst/>
          </a:prstGeom>
        </p:spPr>
      </p:pic>
      <p:sp>
        <p:nvSpPr>
          <p:cNvPr id="4" name="TextBox 3"/>
          <p:cNvSpPr txBox="1"/>
          <p:nvPr/>
        </p:nvSpPr>
        <p:spPr>
          <a:xfrm>
            <a:off x="8524875" y="2362200"/>
            <a:ext cx="3419475" cy="646331"/>
          </a:xfrm>
          <a:prstGeom prst="rect">
            <a:avLst/>
          </a:prstGeom>
          <a:noFill/>
        </p:spPr>
        <p:txBody>
          <a:bodyPr wrap="square" rtlCol="0">
            <a:spAutoFit/>
          </a:bodyPr>
          <a:lstStyle/>
          <a:p>
            <a:r>
              <a:rPr lang="en-GB" dirty="0" smtClean="0"/>
              <a:t>G. </a:t>
            </a:r>
            <a:r>
              <a:rPr lang="en-GB" dirty="0" err="1" smtClean="0"/>
              <a:t>bencedi</a:t>
            </a:r>
            <a:r>
              <a:rPr lang="en-GB" dirty="0" smtClean="0"/>
              <a:t>, A. Ortiz, G. Paic</a:t>
            </a:r>
          </a:p>
          <a:p>
            <a:r>
              <a:rPr lang="en-GB" dirty="0" smtClean="0"/>
              <a:t>Poster at Initial stages 2017</a:t>
            </a:r>
            <a:endParaRPr lang="en-GB" dirty="0"/>
          </a:p>
        </p:txBody>
      </p:sp>
      <p:sp>
        <p:nvSpPr>
          <p:cNvPr id="5" name="Date Placeholder 4"/>
          <p:cNvSpPr>
            <a:spLocks noGrp="1"/>
          </p:cNvSpPr>
          <p:nvPr>
            <p:ph type="dt" sz="half" idx="10"/>
          </p:nvPr>
        </p:nvSpPr>
        <p:spPr/>
        <p:txBody>
          <a:bodyPr/>
          <a:lstStyle/>
          <a:p>
            <a:r>
              <a:rPr lang="en-US" smtClean="0"/>
              <a:t>3/12/2018</a:t>
            </a:r>
            <a:endParaRPr lang="en-GB"/>
          </a:p>
        </p:txBody>
      </p:sp>
      <p:sp>
        <p:nvSpPr>
          <p:cNvPr id="6" name="Footer Placeholder 5"/>
          <p:cNvSpPr>
            <a:spLocks noGrp="1"/>
          </p:cNvSpPr>
          <p:nvPr>
            <p:ph type="ftr" sz="quarter" idx="11"/>
          </p:nvPr>
        </p:nvSpPr>
        <p:spPr/>
        <p:txBody>
          <a:bodyPr/>
          <a:lstStyle/>
          <a:p>
            <a:r>
              <a:rPr lang="en-GB" smtClean="0"/>
              <a:t>Zymanyi school</a:t>
            </a:r>
            <a:endParaRPr lang="en-GB"/>
          </a:p>
        </p:txBody>
      </p:sp>
      <p:sp>
        <p:nvSpPr>
          <p:cNvPr id="7" name="Slide Number Placeholder 6"/>
          <p:cNvSpPr>
            <a:spLocks noGrp="1"/>
          </p:cNvSpPr>
          <p:nvPr>
            <p:ph type="sldNum" sz="quarter" idx="12"/>
          </p:nvPr>
        </p:nvSpPr>
        <p:spPr/>
        <p:txBody>
          <a:bodyPr/>
          <a:lstStyle/>
          <a:p>
            <a:fld id="{BC0C00F2-3592-4EB4-A6ED-5CEF3B6891D6}" type="slidenum">
              <a:rPr lang="en-GB" smtClean="0"/>
              <a:pPr/>
              <a:t>27</a:t>
            </a:fld>
            <a:endParaRPr lang="en-GB"/>
          </a:p>
        </p:txBody>
      </p:sp>
    </p:spTree>
    <p:extLst>
      <p:ext uri="{BB962C8B-B14F-4D97-AF65-F5344CB8AC3E}">
        <p14:creationId xmlns:p14="http://schemas.microsoft.com/office/powerpoint/2010/main" val="2732869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967335"/>
            <a:ext cx="6096000" cy="923330"/>
          </a:xfrm>
          <a:prstGeom prst="rect">
            <a:avLst/>
          </a:prstGeom>
        </p:spPr>
        <p:txBody>
          <a:bodyPr>
            <a:spAutoFit/>
          </a:bodyPr>
          <a:lstStyle/>
          <a:p>
            <a:r>
              <a:rPr lang="en-GB" b="1" dirty="0" smtClean="0">
                <a:hlinkClick r:id="rId2"/>
              </a:rPr>
              <a:t>Λ and K0S production in </a:t>
            </a:r>
            <a:r>
              <a:rPr lang="en-GB" b="1" dirty="0" err="1" smtClean="0">
                <a:hlinkClick r:id="rId2"/>
              </a:rPr>
              <a:t>Pb-Pb</a:t>
            </a:r>
            <a:r>
              <a:rPr lang="en-GB" b="1" dirty="0" smtClean="0">
                <a:hlinkClick r:id="rId2"/>
              </a:rPr>
              <a:t> and pp collisions with ALICE at the LHC</a:t>
            </a:r>
            <a:endParaRPr lang="en-GB" b="1" dirty="0" smtClean="0"/>
          </a:p>
          <a:p>
            <a:r>
              <a:rPr lang="en-GB" i="1" dirty="0" smtClean="0">
                <a:effectLst/>
              </a:rPr>
              <a:t>www.ep.ph.bham.ac.uk/publications/thesis/ldh_thesis.pdf</a:t>
            </a:r>
            <a:endParaRPr lang="en-GB" dirty="0">
              <a:effectLst/>
            </a:endParaRPr>
          </a:p>
        </p:txBody>
      </p:sp>
      <p:sp>
        <p:nvSpPr>
          <p:cNvPr id="6" name="Rectangle 5"/>
          <p:cNvSpPr/>
          <p:nvPr/>
        </p:nvSpPr>
        <p:spPr>
          <a:xfrm>
            <a:off x="1638300" y="4661238"/>
            <a:ext cx="6096000" cy="2031325"/>
          </a:xfrm>
          <a:prstGeom prst="rect">
            <a:avLst/>
          </a:prstGeom>
        </p:spPr>
        <p:txBody>
          <a:bodyPr>
            <a:spAutoFit/>
          </a:bodyPr>
          <a:lstStyle/>
          <a:p>
            <a:r>
              <a:rPr lang="en-GB" dirty="0" smtClean="0"/>
              <a:t>CERN-THESIS-2015-209</a:t>
            </a:r>
          </a:p>
          <a:p>
            <a:r>
              <a:rPr lang="en-GB" dirty="0" smtClean="0"/>
              <a:t>Title 	Modification of K0s</a:t>
            </a:r>
          </a:p>
          <a:p>
            <a:r>
              <a:rPr lang="en-GB" dirty="0" smtClean="0"/>
              <a:t>and </a:t>
            </a:r>
            <a:r>
              <a:rPr lang="el-GR" dirty="0" smtClean="0"/>
              <a:t>Λ(Λ¯¯¯¯) </a:t>
            </a:r>
            <a:r>
              <a:rPr lang="en-GB" dirty="0" smtClean="0"/>
              <a:t>transverse momentum spectra in </a:t>
            </a:r>
            <a:r>
              <a:rPr lang="en-GB" dirty="0" err="1" smtClean="0"/>
              <a:t>Pb-Pb</a:t>
            </a:r>
            <a:r>
              <a:rPr lang="en-GB" dirty="0" smtClean="0"/>
              <a:t> collisions at </a:t>
            </a:r>
            <a:r>
              <a:rPr lang="en-GB" dirty="0" err="1" smtClean="0"/>
              <a:t>sNN</a:t>
            </a:r>
            <a:r>
              <a:rPr lang="en-GB" dirty="0" smtClean="0"/>
              <a:t>−−−−√</a:t>
            </a:r>
          </a:p>
          <a:p>
            <a:r>
              <a:rPr lang="en-GB" dirty="0" smtClean="0"/>
              <a:t>= 2.76 </a:t>
            </a:r>
            <a:r>
              <a:rPr lang="en-GB" dirty="0" err="1" smtClean="0"/>
              <a:t>TeV</a:t>
            </a:r>
            <a:r>
              <a:rPr lang="en-GB" dirty="0" smtClean="0"/>
              <a:t> with ALICE</a:t>
            </a:r>
          </a:p>
          <a:p>
            <a:r>
              <a:rPr lang="en-GB" dirty="0" smtClean="0"/>
              <a:t>Author(s) 	</a:t>
            </a:r>
            <a:r>
              <a:rPr lang="en-GB" dirty="0" err="1" smtClean="0"/>
              <a:t>Schuchmann</a:t>
            </a:r>
            <a:r>
              <a:rPr lang="en-GB" dirty="0" smtClean="0"/>
              <a:t>, Simone (Frankfurt U.) ; </a:t>
            </a:r>
            <a:r>
              <a:rPr lang="en-GB" dirty="0" err="1" smtClean="0"/>
              <a:t>Appelshaeuser</a:t>
            </a:r>
            <a:r>
              <a:rPr lang="en-GB" dirty="0" smtClean="0"/>
              <a:t>, Harald (dir.) (Frankfurt U.)</a:t>
            </a:r>
            <a:endParaRPr lang="en-GB" dirty="0"/>
          </a:p>
        </p:txBody>
      </p:sp>
      <p:sp>
        <p:nvSpPr>
          <p:cNvPr id="3" name="Date Placeholder 2"/>
          <p:cNvSpPr>
            <a:spLocks noGrp="1"/>
          </p:cNvSpPr>
          <p:nvPr>
            <p:ph type="dt" sz="half" idx="10"/>
          </p:nvPr>
        </p:nvSpPr>
        <p:spPr/>
        <p:txBody>
          <a:bodyPr/>
          <a:lstStyle/>
          <a:p>
            <a:r>
              <a:rPr lang="en-US" smtClean="0"/>
              <a:t>3/12/2018</a:t>
            </a:r>
            <a:endParaRPr lang="en-GB"/>
          </a:p>
        </p:txBody>
      </p:sp>
      <p:sp>
        <p:nvSpPr>
          <p:cNvPr id="4" name="Footer Placeholder 3"/>
          <p:cNvSpPr>
            <a:spLocks noGrp="1"/>
          </p:cNvSpPr>
          <p:nvPr>
            <p:ph type="ftr" sz="quarter" idx="11"/>
          </p:nvPr>
        </p:nvSpPr>
        <p:spPr/>
        <p:txBody>
          <a:bodyPr/>
          <a:lstStyle/>
          <a:p>
            <a:r>
              <a:rPr lang="en-GB" smtClean="0"/>
              <a:t>Zymanyi school</a:t>
            </a:r>
            <a:endParaRPr lang="en-GB"/>
          </a:p>
        </p:txBody>
      </p:sp>
      <p:sp>
        <p:nvSpPr>
          <p:cNvPr id="5" name="Slide Number Placeholder 4"/>
          <p:cNvSpPr>
            <a:spLocks noGrp="1"/>
          </p:cNvSpPr>
          <p:nvPr>
            <p:ph type="sldNum" sz="quarter" idx="12"/>
          </p:nvPr>
        </p:nvSpPr>
        <p:spPr/>
        <p:txBody>
          <a:bodyPr/>
          <a:lstStyle/>
          <a:p>
            <a:fld id="{BC0C00F2-3592-4EB4-A6ED-5CEF3B6891D6}" type="slidenum">
              <a:rPr lang="en-GB" smtClean="0"/>
              <a:pPr/>
              <a:t>28</a:t>
            </a:fld>
            <a:endParaRPr lang="en-GB"/>
          </a:p>
        </p:txBody>
      </p:sp>
    </p:spTree>
    <p:extLst>
      <p:ext uri="{BB962C8B-B14F-4D97-AF65-F5344CB8AC3E}">
        <p14:creationId xmlns:p14="http://schemas.microsoft.com/office/powerpoint/2010/main" val="3851639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stretch>
            <a:fillRect/>
          </a:stretch>
        </p:blipFill>
        <p:spPr>
          <a:xfrm>
            <a:off x="3418021" y="1825625"/>
            <a:ext cx="5355957" cy="4351338"/>
          </a:xfrm>
          <a:prstGeom prst="rect">
            <a:avLst/>
          </a:prstGeom>
        </p:spPr>
      </p:pic>
      <p:sp>
        <p:nvSpPr>
          <p:cNvPr id="3" name="Date Placeholder 2"/>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29</a:t>
            </a:fld>
            <a:endParaRPr lang="en-GB"/>
          </a:p>
        </p:txBody>
      </p:sp>
    </p:spTree>
    <p:extLst>
      <p:ext uri="{BB962C8B-B14F-4D97-AF65-F5344CB8AC3E}">
        <p14:creationId xmlns:p14="http://schemas.microsoft.com/office/powerpoint/2010/main" val="1011679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5400" dirty="0" smtClean="0">
                <a:solidFill>
                  <a:srgbClr val="FF0000"/>
                </a:solidFill>
                <a:latin typeface="Comic Sans MS" panose="030F0702030302020204" pitchFamily="66" charset="0"/>
              </a:rPr>
              <a:t>The surprise when we measure in function of multiplicity</a:t>
            </a:r>
            <a:endParaRPr lang="en-GB" sz="5400" dirty="0">
              <a:solidFill>
                <a:srgbClr val="FF0000"/>
              </a:solidFill>
              <a:latin typeface="Comic Sans MS" panose="030F0702030302020204" pitchFamily="66" charset="0"/>
            </a:endParaRPr>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3</a:t>
            </a:fld>
            <a:endParaRPr lang="en-GB"/>
          </a:p>
        </p:txBody>
      </p:sp>
      <p:pic>
        <p:nvPicPr>
          <p:cNvPr id="3" name="Picture 2"/>
          <p:cNvPicPr>
            <a:picLocks noChangeAspect="1"/>
          </p:cNvPicPr>
          <p:nvPr/>
        </p:nvPicPr>
        <p:blipFill>
          <a:blip r:embed="rId2"/>
          <a:stretch>
            <a:fillRect/>
          </a:stretch>
        </p:blipFill>
        <p:spPr>
          <a:xfrm>
            <a:off x="1346303" y="2481942"/>
            <a:ext cx="3672728" cy="3657813"/>
          </a:xfrm>
          <a:prstGeom prst="rect">
            <a:avLst/>
          </a:prstGeom>
        </p:spPr>
      </p:pic>
      <p:sp>
        <p:nvSpPr>
          <p:cNvPr id="7" name="Rectangle 6"/>
          <p:cNvSpPr/>
          <p:nvPr/>
        </p:nvSpPr>
        <p:spPr>
          <a:xfrm>
            <a:off x="5019031" y="2966749"/>
            <a:ext cx="6917155" cy="954107"/>
          </a:xfrm>
          <a:prstGeom prst="rect">
            <a:avLst/>
          </a:prstGeom>
        </p:spPr>
        <p:txBody>
          <a:bodyPr wrap="square">
            <a:spAutoFit/>
          </a:bodyPr>
          <a:lstStyle/>
          <a:p>
            <a:r>
              <a:rPr lang="en-GB" sz="2800" dirty="0">
                <a:solidFill>
                  <a:srgbClr val="FF0000"/>
                </a:solidFill>
              </a:rPr>
              <a:t>web.mit.edu/</a:t>
            </a:r>
            <a:r>
              <a:rPr lang="en-GB" sz="2800" dirty="0" err="1">
                <a:solidFill>
                  <a:srgbClr val="FF0000"/>
                </a:solidFill>
              </a:rPr>
              <a:t>mithig</a:t>
            </a:r>
            <a:r>
              <a:rPr lang="en-GB" sz="2800" dirty="0">
                <a:solidFill>
                  <a:srgbClr val="FF0000"/>
                </a:solidFill>
              </a:rPr>
              <a:t>/theses/Yen-Jie-Lee-thesis.pdf</a:t>
            </a:r>
          </a:p>
        </p:txBody>
      </p:sp>
    </p:spTree>
    <p:extLst>
      <p:ext uri="{BB962C8B-B14F-4D97-AF65-F5344CB8AC3E}">
        <p14:creationId xmlns:p14="http://schemas.microsoft.com/office/powerpoint/2010/main" val="11757058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1688" y="-227292"/>
            <a:ext cx="6005976" cy="5979084"/>
          </a:xfrm>
          <a:prstGeom prst="rect">
            <a:avLst/>
          </a:prstGeom>
        </p:spPr>
      </p:pic>
      <p:sp>
        <p:nvSpPr>
          <p:cNvPr id="3" name="Rectangle 2"/>
          <p:cNvSpPr/>
          <p:nvPr/>
        </p:nvSpPr>
        <p:spPr>
          <a:xfrm>
            <a:off x="5562600" y="1817132"/>
            <a:ext cx="6096000" cy="2585323"/>
          </a:xfrm>
          <a:prstGeom prst="rect">
            <a:avLst/>
          </a:prstGeom>
        </p:spPr>
        <p:txBody>
          <a:bodyPr>
            <a:spAutoFit/>
          </a:bodyPr>
          <a:lstStyle/>
          <a:p>
            <a:r>
              <a:rPr lang="en-GB" dirty="0"/>
              <a:t>[PDF]Measurement of the Charged-Hadron Multiplicity in Proton ... - MIT</a:t>
            </a:r>
          </a:p>
          <a:p>
            <a:r>
              <a:rPr lang="en-GB" dirty="0"/>
              <a:t>web.mit.edu/</a:t>
            </a:r>
            <a:r>
              <a:rPr lang="en-GB" dirty="0" err="1"/>
              <a:t>mithig</a:t>
            </a:r>
            <a:r>
              <a:rPr lang="en-GB" dirty="0"/>
              <a:t>/theses/Yen-Jie-Lee-thesis.pdf</a:t>
            </a:r>
          </a:p>
          <a:p>
            <a:r>
              <a:rPr lang="en-GB" dirty="0"/>
              <a:t>Jul 6, 2010 - Yen-</a:t>
            </a:r>
            <a:r>
              <a:rPr lang="en-GB" dirty="0" err="1"/>
              <a:t>Jie</a:t>
            </a:r>
            <a:r>
              <a:rPr lang="en-GB" dirty="0"/>
              <a:t> Lee. M.S., National Taiwan University (2004). Submitted to the Department of Physics in partial </a:t>
            </a:r>
            <a:r>
              <a:rPr lang="en-GB" dirty="0" err="1"/>
              <a:t>fulfillment</a:t>
            </a:r>
            <a:r>
              <a:rPr lang="en-GB" dirty="0"/>
              <a:t> of the requirements for the degree of. Doctor of Philosophy at the ..... generators and analytical models. In this thesis, two studies of the particle production in </a:t>
            </a:r>
            <a:r>
              <a:rPr lang="en-GB" dirty="0" err="1"/>
              <a:t>p+p</a:t>
            </a:r>
            <a:r>
              <a:rPr lang="en-GB" dirty="0"/>
              <a:t> collisions with the Com-.</a:t>
            </a:r>
          </a:p>
        </p:txBody>
      </p:sp>
      <p:sp>
        <p:nvSpPr>
          <p:cNvPr id="4" name="TextBox 3"/>
          <p:cNvSpPr txBox="1"/>
          <p:nvPr/>
        </p:nvSpPr>
        <p:spPr>
          <a:xfrm>
            <a:off x="4953000" y="1447800"/>
            <a:ext cx="184731" cy="369332"/>
          </a:xfrm>
          <a:prstGeom prst="rect">
            <a:avLst/>
          </a:prstGeom>
          <a:noFill/>
        </p:spPr>
        <p:txBody>
          <a:bodyPr wrap="none" rtlCol="0">
            <a:spAutoFit/>
          </a:bodyPr>
          <a:lstStyle/>
          <a:p>
            <a:endParaRPr lang="en-GB" dirty="0"/>
          </a:p>
        </p:txBody>
      </p:sp>
      <p:sp>
        <p:nvSpPr>
          <p:cNvPr id="5" name="Date Placeholder 4"/>
          <p:cNvSpPr>
            <a:spLocks noGrp="1"/>
          </p:cNvSpPr>
          <p:nvPr>
            <p:ph type="dt" sz="half" idx="10"/>
          </p:nvPr>
        </p:nvSpPr>
        <p:spPr/>
        <p:txBody>
          <a:bodyPr/>
          <a:lstStyle/>
          <a:p>
            <a:r>
              <a:rPr lang="en-US" smtClean="0"/>
              <a:t>3/12/2018</a:t>
            </a:r>
            <a:endParaRPr lang="en-GB"/>
          </a:p>
        </p:txBody>
      </p:sp>
      <p:sp>
        <p:nvSpPr>
          <p:cNvPr id="6" name="Footer Placeholder 5"/>
          <p:cNvSpPr>
            <a:spLocks noGrp="1"/>
          </p:cNvSpPr>
          <p:nvPr>
            <p:ph type="ftr" sz="quarter" idx="11"/>
          </p:nvPr>
        </p:nvSpPr>
        <p:spPr/>
        <p:txBody>
          <a:bodyPr/>
          <a:lstStyle/>
          <a:p>
            <a:r>
              <a:rPr lang="en-GB" smtClean="0"/>
              <a:t>Zymanyi school</a:t>
            </a:r>
            <a:endParaRPr lang="en-GB"/>
          </a:p>
        </p:txBody>
      </p:sp>
      <p:sp>
        <p:nvSpPr>
          <p:cNvPr id="7" name="Slide Number Placeholder 6"/>
          <p:cNvSpPr>
            <a:spLocks noGrp="1"/>
          </p:cNvSpPr>
          <p:nvPr>
            <p:ph type="sldNum" sz="quarter" idx="12"/>
          </p:nvPr>
        </p:nvSpPr>
        <p:spPr/>
        <p:txBody>
          <a:bodyPr/>
          <a:lstStyle/>
          <a:p>
            <a:fld id="{BC0C00F2-3592-4EB4-A6ED-5CEF3B6891D6}" type="slidenum">
              <a:rPr lang="en-GB" smtClean="0"/>
              <a:pPr/>
              <a:t>30</a:t>
            </a:fld>
            <a:endParaRPr lang="en-GB"/>
          </a:p>
        </p:txBody>
      </p:sp>
    </p:spTree>
    <p:extLst>
      <p:ext uri="{BB962C8B-B14F-4D97-AF65-F5344CB8AC3E}">
        <p14:creationId xmlns:p14="http://schemas.microsoft.com/office/powerpoint/2010/main" val="16246520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rgbClr val="FF0000"/>
                </a:solidFill>
                <a:latin typeface="Comic Sans MS" panose="030F0702030302020204" pitchFamily="66" charset="0"/>
              </a:rPr>
              <a:t>P</a:t>
            </a:r>
            <a:r>
              <a:rPr lang="en-GB" baseline="-25000" dirty="0" smtClean="0">
                <a:solidFill>
                  <a:srgbClr val="FF0000"/>
                </a:solidFill>
                <a:latin typeface="Comic Sans MS" panose="030F0702030302020204" pitchFamily="66" charset="0"/>
              </a:rPr>
              <a:t>t</a:t>
            </a:r>
            <a:r>
              <a:rPr lang="en-GB" dirty="0" smtClean="0">
                <a:solidFill>
                  <a:srgbClr val="FF0000"/>
                </a:solidFill>
                <a:latin typeface="Comic Sans MS" panose="030F0702030302020204" pitchFamily="66" charset="0"/>
              </a:rPr>
              <a:t> distribution  in function of multiplicity in pp collisions at 13 </a:t>
            </a:r>
            <a:r>
              <a:rPr lang="en-GB" dirty="0" err="1" smtClean="0">
                <a:solidFill>
                  <a:srgbClr val="FF0000"/>
                </a:solidFill>
                <a:latin typeface="Comic Sans MS" panose="030F0702030302020204" pitchFamily="66" charset="0"/>
              </a:rPr>
              <a:t>TeV</a:t>
            </a:r>
            <a:endParaRPr lang="en-GB" dirty="0">
              <a:solidFill>
                <a:srgbClr val="FF0000"/>
              </a:solidFill>
              <a:latin typeface="Comic Sans MS" panose="030F0702030302020204" pitchFamily="66" charset="0"/>
            </a:endParaRPr>
          </a:p>
        </p:txBody>
      </p:sp>
      <p:pic>
        <p:nvPicPr>
          <p:cNvPr id="4" name="Content Placeholder 3"/>
          <p:cNvPicPr>
            <a:picLocks noGrp="1" noChangeAspect="1"/>
          </p:cNvPicPr>
          <p:nvPr>
            <p:ph idx="1"/>
          </p:nvPr>
        </p:nvPicPr>
        <p:blipFill>
          <a:blip r:embed="rId2"/>
          <a:stretch>
            <a:fillRect/>
          </a:stretch>
        </p:blipFill>
        <p:spPr>
          <a:xfrm>
            <a:off x="620889" y="2077156"/>
            <a:ext cx="5332467" cy="2518940"/>
          </a:xfrm>
          <a:prstGeom prst="rect">
            <a:avLst/>
          </a:prstGeom>
        </p:spPr>
      </p:pic>
      <p:sp>
        <p:nvSpPr>
          <p:cNvPr id="5" name="TextBox 4"/>
          <p:cNvSpPr txBox="1"/>
          <p:nvPr/>
        </p:nvSpPr>
        <p:spPr>
          <a:xfrm>
            <a:off x="2057400" y="5117121"/>
            <a:ext cx="9124950" cy="461665"/>
          </a:xfrm>
          <a:prstGeom prst="rect">
            <a:avLst/>
          </a:prstGeom>
          <a:noFill/>
        </p:spPr>
        <p:txBody>
          <a:bodyPr wrap="square" rtlCol="0">
            <a:spAutoFit/>
          </a:bodyPr>
          <a:lstStyle/>
          <a:p>
            <a:r>
              <a:rPr lang="en-GB" sz="2400" dirty="0" smtClean="0">
                <a:solidFill>
                  <a:srgbClr val="C00000"/>
                </a:solidFill>
              </a:rPr>
              <a:t>Rather perturbing evolution with multiplicity!? Nonlinear!</a:t>
            </a:r>
            <a:endParaRPr lang="en-GB" sz="2400" dirty="0">
              <a:solidFill>
                <a:srgbClr val="C00000"/>
              </a:solidFill>
            </a:endParaRPr>
          </a:p>
        </p:txBody>
      </p:sp>
      <p:sp>
        <p:nvSpPr>
          <p:cNvPr id="6" name="TextBox 5"/>
          <p:cNvSpPr txBox="1"/>
          <p:nvPr/>
        </p:nvSpPr>
        <p:spPr>
          <a:xfrm>
            <a:off x="623526" y="1578848"/>
            <a:ext cx="9048750" cy="461665"/>
          </a:xfrm>
          <a:prstGeom prst="rect">
            <a:avLst/>
          </a:prstGeom>
          <a:noFill/>
        </p:spPr>
        <p:txBody>
          <a:bodyPr wrap="square" rtlCol="0">
            <a:spAutoFit/>
          </a:bodyPr>
          <a:lstStyle/>
          <a:p>
            <a:r>
              <a:rPr lang="en-GB" sz="2400" dirty="0" smtClean="0">
                <a:solidFill>
                  <a:schemeClr val="accent5"/>
                </a:solidFill>
              </a:rPr>
              <a:t>Mind you of the log scale!!</a:t>
            </a:r>
            <a:endParaRPr lang="en-GB" sz="2400" dirty="0">
              <a:solidFill>
                <a:schemeClr val="accent5"/>
              </a:solidFill>
            </a:endParaRPr>
          </a:p>
        </p:txBody>
      </p:sp>
      <p:sp>
        <p:nvSpPr>
          <p:cNvPr id="3" name="Date Placeholder 2"/>
          <p:cNvSpPr>
            <a:spLocks noGrp="1"/>
          </p:cNvSpPr>
          <p:nvPr>
            <p:ph type="dt" sz="half" idx="10"/>
          </p:nvPr>
        </p:nvSpPr>
        <p:spPr/>
        <p:txBody>
          <a:bodyPr/>
          <a:lstStyle/>
          <a:p>
            <a:r>
              <a:rPr lang="en-US" smtClean="0"/>
              <a:t>3/12/2018</a:t>
            </a:r>
            <a:endParaRPr lang="en-GB"/>
          </a:p>
        </p:txBody>
      </p:sp>
      <p:sp>
        <p:nvSpPr>
          <p:cNvPr id="7" name="Footer Placeholder 6"/>
          <p:cNvSpPr>
            <a:spLocks noGrp="1"/>
          </p:cNvSpPr>
          <p:nvPr>
            <p:ph type="ftr" sz="quarter" idx="11"/>
          </p:nvPr>
        </p:nvSpPr>
        <p:spPr/>
        <p:txBody>
          <a:bodyPr/>
          <a:lstStyle/>
          <a:p>
            <a:r>
              <a:rPr lang="en-GB" smtClean="0"/>
              <a:t>Zymanyi school</a:t>
            </a:r>
            <a:endParaRPr lang="en-GB"/>
          </a:p>
        </p:txBody>
      </p:sp>
      <p:sp>
        <p:nvSpPr>
          <p:cNvPr id="8" name="Slide Number Placeholder 7"/>
          <p:cNvSpPr>
            <a:spLocks noGrp="1"/>
          </p:cNvSpPr>
          <p:nvPr>
            <p:ph type="sldNum" sz="quarter" idx="12"/>
          </p:nvPr>
        </p:nvSpPr>
        <p:spPr/>
        <p:txBody>
          <a:bodyPr/>
          <a:lstStyle/>
          <a:p>
            <a:fld id="{BC0C00F2-3592-4EB4-A6ED-5CEF3B6891D6}" type="slidenum">
              <a:rPr lang="en-GB" smtClean="0"/>
              <a:pPr/>
              <a:t>4</a:t>
            </a:fld>
            <a:endParaRPr lang="en-GB"/>
          </a:p>
        </p:txBody>
      </p:sp>
      <p:pic>
        <p:nvPicPr>
          <p:cNvPr id="30721" name="Picture 1"/>
          <p:cNvPicPr>
            <a:picLocks noChangeAspect="1" noChangeArrowheads="1"/>
          </p:cNvPicPr>
          <p:nvPr/>
        </p:nvPicPr>
        <p:blipFill>
          <a:blip r:embed="rId3"/>
          <a:srcRect/>
          <a:stretch>
            <a:fillRect/>
          </a:stretch>
        </p:blipFill>
        <p:spPr bwMode="auto">
          <a:xfrm>
            <a:off x="6006674" y="2191741"/>
            <a:ext cx="5207851" cy="2404355"/>
          </a:xfrm>
          <a:prstGeom prst="rect">
            <a:avLst/>
          </a:prstGeom>
          <a:noFill/>
          <a:ln w="9525">
            <a:noFill/>
            <a:miter lim="800000"/>
            <a:headEnd/>
            <a:tailEnd/>
          </a:ln>
          <a:effectLst/>
        </p:spPr>
      </p:pic>
      <p:sp>
        <p:nvSpPr>
          <p:cNvPr id="11" name="Rectangle 1"/>
          <p:cNvSpPr>
            <a:spLocks noChangeArrowheads="1"/>
          </p:cNvSpPr>
          <p:nvPr/>
        </p:nvSpPr>
        <p:spPr bwMode="auto">
          <a:xfrm>
            <a:off x="-1" y="-192576"/>
            <a:ext cx="1421489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anose="020B0604020202020204" pitchFamily="34" charset="0"/>
              </a:rPr>
              <a:t> </a:t>
            </a:r>
            <a:r>
              <a:rPr kumimoji="0" lang="en-US" altLang="en-US" sz="1800" b="0" i="0" u="none" strike="noStrike" cap="none" normalizeH="0" baseline="0" dirty="0" smtClean="0">
                <a:ln>
                  <a:noFill/>
                </a:ln>
                <a:solidFill>
                  <a:schemeClr val="tx1"/>
                </a:solidFill>
                <a:effectLst/>
                <a:latin typeface="Arial" panose="020B0604020202020204" pitchFamily="34" charset="0"/>
              </a:rPr>
              <a:t> </a:t>
            </a:r>
          </a:p>
        </p:txBody>
      </p:sp>
      <p:sp>
        <p:nvSpPr>
          <p:cNvPr id="12" name="Rectangle 2"/>
          <p:cNvSpPr>
            <a:spLocks noChangeArrowheads="1"/>
          </p:cNvSpPr>
          <p:nvPr/>
        </p:nvSpPr>
        <p:spPr bwMode="auto">
          <a:xfrm>
            <a:off x="4454013" y="557878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anose="020B0604020202020204" pitchFamily="34" charset="0"/>
                <a:hlinkClick r:id="rId4"/>
              </a:rPr>
              <a:t>arXiv:1805.04572</a:t>
            </a:r>
            <a:r>
              <a:rPr kumimoji="0" lang="en-US" altLang="en-US" sz="1800" b="0" i="0" u="none" strike="noStrike" cap="none" normalizeH="0" baseline="0" dirty="0" smtClean="0">
                <a:ln>
                  <a:noFill/>
                </a:ln>
                <a:solidFill>
                  <a:schemeClr val="tx1"/>
                </a:solidFill>
                <a:effectLst/>
                <a:latin typeface="Arial" panose="020B0604020202020204" pitchFamily="34" charset="0"/>
              </a:rPr>
              <a:t> </a:t>
            </a:r>
          </a:p>
        </p:txBody>
      </p:sp>
      <p:sp>
        <p:nvSpPr>
          <p:cNvPr id="13" name="Rectangle 3"/>
          <p:cNvSpPr>
            <a:spLocks noChangeArrowheads="1"/>
          </p:cNvSpPr>
          <p:nvPr/>
        </p:nvSpPr>
        <p:spPr bwMode="auto">
          <a:xfrm>
            <a:off x="152400" y="196334"/>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anose="020B0604020202020204" pitchFamily="34" charset="0"/>
                <a:hlinkClick r:id="rId4"/>
              </a:rPr>
              <a:t> </a:t>
            </a:r>
            <a:r>
              <a:rPr kumimoji="0" lang="en-US" altLang="en-US" sz="1800" b="1" i="0" u="none" strike="noStrike" cap="none" normalizeH="0" baseline="0" dirty="0" err="1" smtClean="0">
                <a:ln>
                  <a:noFill/>
                </a:ln>
                <a:solidFill>
                  <a:schemeClr val="tx1"/>
                </a:solidFill>
                <a:effectLst/>
                <a:latin typeface="Arial" panose="020B0604020202020204" pitchFamily="34" charset="0"/>
                <a:hlinkClick r:id="rId4"/>
              </a:rPr>
              <a:t>i</a:t>
            </a:r>
            <a:r>
              <a:rPr kumimoji="0" lang="en-US" altLang="en-US" sz="1800" b="1" i="0" u="none" strike="noStrike" cap="none" normalizeH="0" baseline="0" dirty="0" smtClean="0">
                <a:ln>
                  <a:noFill/>
                </a:ln>
                <a:solidFill>
                  <a:schemeClr val="tx1"/>
                </a:solidFill>
                <a:effectLst/>
                <a:latin typeface="Arial" panose="020B0604020202020204" pitchFamily="34" charset="0"/>
              </a:rPr>
              <a:t> </a:t>
            </a:r>
            <a:r>
              <a:rPr kumimoji="0" lang="en-US" altLang="en-US" sz="1800" b="0" i="0" u="none" strike="noStrike" cap="none" normalizeH="0" baseline="0" dirty="0" smtClean="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11364157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9935" y="365125"/>
            <a:ext cx="11194025" cy="1325563"/>
          </a:xfrm>
        </p:spPr>
        <p:txBody>
          <a:bodyPr>
            <a:noAutofit/>
          </a:bodyPr>
          <a:lstStyle/>
          <a:p>
            <a:pPr algn="ctr"/>
            <a:r>
              <a:rPr lang="en-US" sz="3200" dirty="0">
                <a:solidFill>
                  <a:srgbClr val="FF0000"/>
                </a:solidFill>
                <a:latin typeface="Comic Sans MS" panose="030F0702030302020204" pitchFamily="66" charset="0"/>
              </a:rPr>
              <a:t>How to </a:t>
            </a:r>
            <a:r>
              <a:rPr lang="en-US" sz="3200" dirty="0" err="1">
                <a:solidFill>
                  <a:srgbClr val="FF0000"/>
                </a:solidFill>
                <a:latin typeface="Comic Sans MS" panose="030F0702030302020204" pitchFamily="66" charset="0"/>
              </a:rPr>
              <a:t>characterise</a:t>
            </a:r>
            <a:r>
              <a:rPr lang="en-US" sz="3200" dirty="0">
                <a:solidFill>
                  <a:srgbClr val="FF0000"/>
                </a:solidFill>
                <a:latin typeface="Comic Sans MS" panose="030F0702030302020204" pitchFamily="66" charset="0"/>
              </a:rPr>
              <a:t> the transverse momentum spectra</a:t>
            </a:r>
            <a:br>
              <a:rPr lang="en-US" sz="3200" dirty="0">
                <a:solidFill>
                  <a:srgbClr val="FF0000"/>
                </a:solidFill>
                <a:latin typeface="Comic Sans MS" panose="030F0702030302020204" pitchFamily="66" charset="0"/>
              </a:rPr>
            </a:br>
            <a:r>
              <a:rPr lang="en-US" sz="3200" dirty="0">
                <a:solidFill>
                  <a:srgbClr val="FF0000"/>
                </a:solidFill>
                <a:latin typeface="Comic Sans MS" panose="030F0702030302020204" pitchFamily="66" charset="0"/>
              </a:rPr>
              <a:t>in a model independent way</a:t>
            </a:r>
            <a:endParaRPr lang="es-MX" sz="3200" dirty="0">
              <a:solidFill>
                <a:srgbClr val="FF0000"/>
              </a:solidFill>
              <a:latin typeface="Comic Sans MS" panose="030F0702030302020204" pitchFamily="66" charset="0"/>
            </a:endParaRPr>
          </a:p>
        </p:txBody>
      </p:sp>
      <p:sp>
        <p:nvSpPr>
          <p:cNvPr id="3" name="2 Marcador de contenido"/>
          <p:cNvSpPr>
            <a:spLocks noGrp="1"/>
          </p:cNvSpPr>
          <p:nvPr>
            <p:ph idx="1"/>
          </p:nvPr>
        </p:nvSpPr>
        <p:spPr/>
        <p:txBody>
          <a:bodyPr>
            <a:normAutofit lnSpcReduction="10000"/>
          </a:bodyPr>
          <a:lstStyle/>
          <a:p>
            <a:r>
              <a:rPr lang="en-US" dirty="0" smtClean="0"/>
              <a:t>We believe the best (unbiased) way is to extract the shape of the spectra using the power law exponent where the transverse momentum probability is given to be </a:t>
            </a:r>
          </a:p>
          <a:p>
            <a:endParaRPr lang="en-US" dirty="0" smtClean="0"/>
          </a:p>
          <a:p>
            <a:endParaRPr lang="en-US" dirty="0" smtClean="0"/>
          </a:p>
          <a:p>
            <a:pPr>
              <a:buNone/>
            </a:pPr>
            <a:r>
              <a:rPr lang="en-US" dirty="0" smtClean="0"/>
              <a:t>Above a certain value of transverse momentum. (in our case  6 GeV/c)</a:t>
            </a:r>
          </a:p>
          <a:p>
            <a:r>
              <a:rPr lang="en-US" b="1" dirty="0" smtClean="0">
                <a:solidFill>
                  <a:srgbClr val="FF0000"/>
                </a:solidFill>
              </a:rPr>
              <a:t>BUT</a:t>
            </a:r>
          </a:p>
          <a:p>
            <a:r>
              <a:rPr lang="en-US" dirty="0" smtClean="0"/>
              <a:t>  it is obvious that the pt spectra cannot be represented by a </a:t>
            </a:r>
            <a:r>
              <a:rPr lang="en-US" dirty="0" smtClean="0">
                <a:solidFill>
                  <a:srgbClr val="FF0000"/>
                </a:solidFill>
              </a:rPr>
              <a:t>single</a:t>
            </a:r>
            <a:r>
              <a:rPr lang="en-US" dirty="0" smtClean="0"/>
              <a:t> exponent in a large pt range so we determined a tangent at every point of the spectra </a:t>
            </a:r>
            <a:endParaRPr lang="es-MX" dirty="0"/>
          </a:p>
        </p:txBody>
      </p:sp>
      <p:sp>
        <p:nvSpPr>
          <p:cNvPr id="4" name="3 Marcador de fecha"/>
          <p:cNvSpPr>
            <a:spLocks noGrp="1"/>
          </p:cNvSpPr>
          <p:nvPr>
            <p:ph type="dt" sz="half" idx="10"/>
          </p:nvPr>
        </p:nvSpPr>
        <p:spPr/>
        <p:txBody>
          <a:bodyPr/>
          <a:lstStyle/>
          <a:p>
            <a:r>
              <a:rPr lang="en-US" smtClean="0"/>
              <a:t>3/12/2018</a:t>
            </a:r>
            <a:endParaRPr lang="en-GB"/>
          </a:p>
        </p:txBody>
      </p:sp>
      <p:sp>
        <p:nvSpPr>
          <p:cNvPr id="5" name="4 Marcador de pie de página"/>
          <p:cNvSpPr>
            <a:spLocks noGrp="1"/>
          </p:cNvSpPr>
          <p:nvPr>
            <p:ph type="ftr" sz="quarter" idx="11"/>
          </p:nvPr>
        </p:nvSpPr>
        <p:spPr/>
        <p:txBody>
          <a:bodyPr/>
          <a:lstStyle/>
          <a:p>
            <a:r>
              <a:rPr lang="en-GB" smtClean="0"/>
              <a:t>Zymanyi school</a:t>
            </a:r>
            <a:endParaRPr lang="en-GB"/>
          </a:p>
        </p:txBody>
      </p:sp>
      <p:sp>
        <p:nvSpPr>
          <p:cNvPr id="6" name="5 Marcador de número de diapositiva"/>
          <p:cNvSpPr>
            <a:spLocks noGrp="1"/>
          </p:cNvSpPr>
          <p:nvPr>
            <p:ph type="sldNum" sz="quarter" idx="12"/>
          </p:nvPr>
        </p:nvSpPr>
        <p:spPr/>
        <p:txBody>
          <a:bodyPr/>
          <a:lstStyle/>
          <a:p>
            <a:fld id="{BC0C00F2-3592-4EB4-A6ED-5CEF3B6891D6}" type="slidenum">
              <a:rPr lang="en-GB" smtClean="0"/>
              <a:pPr/>
              <a:t>5</a:t>
            </a:fld>
            <a:endParaRPr lang="en-GB"/>
          </a:p>
        </p:txBody>
      </p:sp>
      <p:sp>
        <p:nvSpPr>
          <p:cNvPr id="7" name="6 CuadroTexto"/>
          <p:cNvSpPr txBox="1"/>
          <p:nvPr/>
        </p:nvSpPr>
        <p:spPr>
          <a:xfrm>
            <a:off x="3341511" y="3273778"/>
            <a:ext cx="5283200" cy="369332"/>
          </a:xfrm>
          <a:prstGeom prst="rect">
            <a:avLst/>
          </a:prstGeom>
          <a:noFill/>
        </p:spPr>
        <p:txBody>
          <a:bodyPr wrap="square" rtlCol="0">
            <a:spAutoFit/>
          </a:bodyPr>
          <a:lstStyle/>
          <a:p>
            <a:r>
              <a:rPr lang="en-US" dirty="0" smtClean="0"/>
              <a:t> </a:t>
            </a:r>
            <a:endParaRPr lang="es-MX" dirty="0"/>
          </a:p>
        </p:txBody>
      </p:sp>
      <p:pic>
        <p:nvPicPr>
          <p:cNvPr id="50179" name="Picture 3"/>
          <p:cNvPicPr>
            <a:picLocks noChangeAspect="1" noChangeArrowheads="1"/>
          </p:cNvPicPr>
          <p:nvPr/>
        </p:nvPicPr>
        <p:blipFill>
          <a:blip r:embed="rId2"/>
          <a:srcRect/>
          <a:stretch>
            <a:fillRect/>
          </a:stretch>
        </p:blipFill>
        <p:spPr bwMode="auto">
          <a:xfrm>
            <a:off x="5048699" y="3061243"/>
            <a:ext cx="1916545" cy="810846"/>
          </a:xfrm>
          <a:prstGeom prst="rect">
            <a:avLst/>
          </a:prstGeom>
          <a:noFill/>
          <a:ln w="9525">
            <a:noFill/>
            <a:miter lim="800000"/>
            <a:headEnd/>
            <a:tailEnd/>
          </a:ln>
          <a:effectLst/>
        </p:spPr>
      </p:pic>
      <p:pic>
        <p:nvPicPr>
          <p:cNvPr id="9" name="Picture 8"/>
          <p:cNvPicPr>
            <a:picLocks noChangeAspect="1"/>
          </p:cNvPicPr>
          <p:nvPr/>
        </p:nvPicPr>
        <p:blipFill>
          <a:blip r:embed="rId3"/>
          <a:stretch>
            <a:fillRect/>
          </a:stretch>
        </p:blipFill>
        <p:spPr>
          <a:xfrm>
            <a:off x="2685383" y="4370753"/>
            <a:ext cx="656128" cy="53928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smtClean="0">
                <a:solidFill>
                  <a:srgbClr val="FF0000"/>
                </a:solidFill>
              </a:rPr>
              <a:t>The spectra cannot be fitted with a single exponent !</a:t>
            </a:r>
            <a:endParaRPr lang="es-MX" sz="3600" b="1" dirty="0">
              <a:solidFill>
                <a:srgbClr val="FF0000"/>
              </a:solidFill>
            </a:endParaRPr>
          </a:p>
        </p:txBody>
      </p:sp>
      <p:sp>
        <p:nvSpPr>
          <p:cNvPr id="7" name="6 Marcador de contenido"/>
          <p:cNvSpPr>
            <a:spLocks noGrp="1"/>
          </p:cNvSpPr>
          <p:nvPr>
            <p:ph idx="1"/>
          </p:nvPr>
        </p:nvSpPr>
        <p:spPr/>
        <p:txBody>
          <a:bodyPr/>
          <a:lstStyle/>
          <a:p>
            <a:r>
              <a:rPr lang="en-US" b="1" dirty="0" smtClean="0"/>
              <a:t>Transverse momentum distributions of charged </a:t>
            </a:r>
            <a:r>
              <a:rPr lang="es-MX" b="1" dirty="0" err="1" smtClean="0"/>
              <a:t>particles</a:t>
            </a:r>
            <a:r>
              <a:rPr lang="es-MX" b="1" dirty="0" smtClean="0"/>
              <a:t> </a:t>
            </a:r>
            <a:r>
              <a:rPr lang="es-MX" b="1" dirty="0" err="1" smtClean="0"/>
              <a:t>for</a:t>
            </a:r>
            <a:r>
              <a:rPr lang="es-MX" b="1" dirty="0" smtClean="0"/>
              <a:t> </a:t>
            </a:r>
            <a:r>
              <a:rPr lang="es-MX" b="1" dirty="0" err="1" smtClean="0"/>
              <a:t>different</a:t>
            </a:r>
            <a:r>
              <a:rPr lang="es-MX" b="1" dirty="0" smtClean="0"/>
              <a:t> </a:t>
            </a:r>
            <a:r>
              <a:rPr lang="es-MX" b="1" dirty="0" err="1" smtClean="0"/>
              <a:t>multiplicity</a:t>
            </a:r>
            <a:r>
              <a:rPr lang="es-MX" b="1" dirty="0" smtClean="0"/>
              <a:t> </a:t>
            </a:r>
            <a:r>
              <a:rPr lang="es-MX" b="1" dirty="0" err="1" smtClean="0"/>
              <a:t>classes</a:t>
            </a:r>
            <a:r>
              <a:rPr lang="es-MX" b="1" dirty="0" smtClean="0"/>
              <a:t> in </a:t>
            </a:r>
            <a:r>
              <a:rPr lang="es-MX" b="1" dirty="0" err="1" smtClean="0"/>
              <a:t>pp</a:t>
            </a:r>
            <a:r>
              <a:rPr lang="es-MX" b="1" dirty="0" smtClean="0"/>
              <a:t> 13 </a:t>
            </a:r>
            <a:r>
              <a:rPr lang="es-MX" sz="2400" dirty="0" err="1" smtClean="0"/>
              <a:t>TeV</a:t>
            </a:r>
            <a:r>
              <a:rPr lang="es-MX" sz="2400" dirty="0" smtClean="0"/>
              <a:t> (</a:t>
            </a:r>
            <a:r>
              <a:rPr lang="es-MX" sz="2400" dirty="0" err="1" smtClean="0"/>
              <a:t>simulated</a:t>
            </a:r>
            <a:r>
              <a:rPr lang="es-MX" sz="2400" dirty="0" smtClean="0"/>
              <a:t> </a:t>
            </a:r>
            <a:r>
              <a:rPr lang="es-MX" sz="2400" dirty="0" err="1" smtClean="0"/>
              <a:t>with</a:t>
            </a:r>
            <a:r>
              <a:rPr lang="es-MX" sz="2400" dirty="0" smtClean="0"/>
              <a:t> PYTHIA 8.212)</a:t>
            </a:r>
          </a:p>
          <a:p>
            <a:r>
              <a:rPr lang="en-US" sz="2400" b="1" dirty="0" smtClean="0">
                <a:solidFill>
                  <a:srgbClr val="FF0000"/>
                </a:solidFill>
              </a:rPr>
              <a:t>Although usually not perceptible on log scale the differences are manifest</a:t>
            </a:r>
            <a:endParaRPr lang="es-MX" sz="2400" b="1" dirty="0">
              <a:solidFill>
                <a:srgbClr val="FF0000"/>
              </a:solidFill>
            </a:endParaRPr>
          </a:p>
        </p:txBody>
      </p:sp>
      <p:sp>
        <p:nvSpPr>
          <p:cNvPr id="3" name="2 Marcador de fecha"/>
          <p:cNvSpPr>
            <a:spLocks noGrp="1"/>
          </p:cNvSpPr>
          <p:nvPr>
            <p:ph type="dt" sz="half" idx="10"/>
          </p:nvPr>
        </p:nvSpPr>
        <p:spPr/>
        <p:txBody>
          <a:bodyPr/>
          <a:lstStyle/>
          <a:p>
            <a:r>
              <a:rPr lang="en-US" smtClean="0"/>
              <a:t>3/12/2018</a:t>
            </a:r>
            <a:endParaRPr lang="en-GB"/>
          </a:p>
        </p:txBody>
      </p:sp>
      <p:sp>
        <p:nvSpPr>
          <p:cNvPr id="4" name="3 Marcador de pie de página"/>
          <p:cNvSpPr>
            <a:spLocks noGrp="1"/>
          </p:cNvSpPr>
          <p:nvPr>
            <p:ph type="ftr" sz="quarter" idx="11"/>
          </p:nvPr>
        </p:nvSpPr>
        <p:spPr/>
        <p:txBody>
          <a:bodyPr/>
          <a:lstStyle/>
          <a:p>
            <a:r>
              <a:rPr lang="en-GB" smtClean="0"/>
              <a:t>Zymanyi school</a:t>
            </a:r>
            <a:endParaRPr lang="en-GB"/>
          </a:p>
        </p:txBody>
      </p:sp>
      <p:sp>
        <p:nvSpPr>
          <p:cNvPr id="5" name="4 Marcador de número de diapositiva"/>
          <p:cNvSpPr>
            <a:spLocks noGrp="1"/>
          </p:cNvSpPr>
          <p:nvPr>
            <p:ph type="sldNum" sz="quarter" idx="12"/>
          </p:nvPr>
        </p:nvSpPr>
        <p:spPr/>
        <p:txBody>
          <a:bodyPr/>
          <a:lstStyle/>
          <a:p>
            <a:fld id="{BC0C00F2-3592-4EB4-A6ED-5CEF3B6891D6}" type="slidenum">
              <a:rPr lang="en-GB" smtClean="0"/>
              <a:pPr/>
              <a:t>6</a:t>
            </a:fld>
            <a:endParaRPr lang="en-GB"/>
          </a:p>
        </p:txBody>
      </p:sp>
      <p:cxnSp>
        <p:nvCxnSpPr>
          <p:cNvPr id="9" name="8 Conector recto de flecha"/>
          <p:cNvCxnSpPr/>
          <p:nvPr/>
        </p:nvCxnSpPr>
        <p:spPr>
          <a:xfrm rot="16200000" flipV="1">
            <a:off x="7142202" y="4227075"/>
            <a:ext cx="1474237" cy="3732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rot="16200000" flipH="1">
            <a:off x="6301276" y="4696408"/>
            <a:ext cx="1433803" cy="3421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6797710" y="3637503"/>
            <a:ext cx="743578" cy="369332"/>
          </a:xfrm>
          <a:prstGeom prst="rect">
            <a:avLst/>
          </a:prstGeom>
          <a:noFill/>
        </p:spPr>
        <p:txBody>
          <a:bodyPr wrap="square" rtlCol="0">
            <a:spAutoFit/>
          </a:bodyPr>
          <a:lstStyle/>
          <a:p>
            <a:r>
              <a:rPr lang="en-US" dirty="0" err="1" smtClean="0"/>
              <a:t>Mult</a:t>
            </a:r>
            <a:endParaRPr lang="es-MX" dirty="0"/>
          </a:p>
        </p:txBody>
      </p:sp>
      <p:sp>
        <p:nvSpPr>
          <p:cNvPr id="13" name="12 CuadroTexto"/>
          <p:cNvSpPr txBox="1"/>
          <p:nvPr/>
        </p:nvSpPr>
        <p:spPr>
          <a:xfrm>
            <a:off x="3808325" y="4803113"/>
            <a:ext cx="663192" cy="369332"/>
          </a:xfrm>
          <a:prstGeom prst="rect">
            <a:avLst/>
          </a:prstGeom>
          <a:noFill/>
        </p:spPr>
        <p:txBody>
          <a:bodyPr wrap="square" rtlCol="0">
            <a:spAutoFit/>
          </a:bodyPr>
          <a:lstStyle/>
          <a:p>
            <a:r>
              <a:rPr lang="en-US" dirty="0" err="1" smtClean="0"/>
              <a:t>Mult</a:t>
            </a:r>
            <a:endParaRPr lang="es-MX" dirty="0"/>
          </a:p>
        </p:txBody>
      </p:sp>
      <p:pic>
        <p:nvPicPr>
          <p:cNvPr id="3074" name="Picture 2"/>
          <p:cNvPicPr>
            <a:picLocks noChangeAspect="1" noChangeArrowheads="1"/>
          </p:cNvPicPr>
          <p:nvPr/>
        </p:nvPicPr>
        <p:blipFill>
          <a:blip r:embed="rId2"/>
          <a:srcRect/>
          <a:stretch>
            <a:fillRect/>
          </a:stretch>
        </p:blipFill>
        <p:spPr bwMode="auto">
          <a:xfrm>
            <a:off x="3627619" y="3237875"/>
            <a:ext cx="3957178" cy="3065488"/>
          </a:xfrm>
          <a:prstGeom prst="rect">
            <a:avLst/>
          </a:prstGeom>
          <a:noFill/>
          <a:ln w="9525">
            <a:noFill/>
            <a:miter lim="800000"/>
            <a:headEnd/>
            <a:tailEnd/>
          </a:ln>
          <a:effectLst/>
        </p:spPr>
      </p:pic>
      <p:sp>
        <p:nvSpPr>
          <p:cNvPr id="6" name="TextBox 5"/>
          <p:cNvSpPr txBox="1"/>
          <p:nvPr/>
        </p:nvSpPr>
        <p:spPr>
          <a:xfrm rot="16200000">
            <a:off x="6986797" y="3514510"/>
            <a:ext cx="2521974" cy="369332"/>
          </a:xfrm>
          <a:prstGeom prst="rect">
            <a:avLst/>
          </a:prstGeom>
          <a:noFill/>
        </p:spPr>
        <p:txBody>
          <a:bodyPr wrap="square" rtlCol="0">
            <a:spAutoFit/>
          </a:bodyPr>
          <a:lstStyle/>
          <a:p>
            <a:r>
              <a:rPr lang="en-GB" dirty="0" smtClean="0"/>
              <a:t>multiplicity</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stretch>
            <a:fillRect/>
          </a:stretch>
        </p:blipFill>
        <p:spPr>
          <a:xfrm>
            <a:off x="2038350" y="365125"/>
            <a:ext cx="4762500" cy="3436056"/>
          </a:xfrm>
          <a:prstGeom prst="rect">
            <a:avLst/>
          </a:prstGeom>
        </p:spPr>
      </p:pic>
      <p:pic>
        <p:nvPicPr>
          <p:cNvPr id="5" name="Picture 4"/>
          <p:cNvPicPr>
            <a:picLocks noChangeAspect="1"/>
          </p:cNvPicPr>
          <p:nvPr/>
        </p:nvPicPr>
        <p:blipFill>
          <a:blip r:embed="rId3"/>
          <a:stretch>
            <a:fillRect/>
          </a:stretch>
        </p:blipFill>
        <p:spPr>
          <a:xfrm>
            <a:off x="2038350" y="3094025"/>
            <a:ext cx="4419600" cy="3390225"/>
          </a:xfrm>
          <a:prstGeom prst="rect">
            <a:avLst/>
          </a:prstGeom>
        </p:spPr>
      </p:pic>
      <p:sp>
        <p:nvSpPr>
          <p:cNvPr id="6" name="TextBox 5"/>
          <p:cNvSpPr txBox="1"/>
          <p:nvPr/>
        </p:nvSpPr>
        <p:spPr>
          <a:xfrm>
            <a:off x="7600950" y="2400300"/>
            <a:ext cx="4362450" cy="646331"/>
          </a:xfrm>
          <a:prstGeom prst="rect">
            <a:avLst/>
          </a:prstGeom>
          <a:noFill/>
        </p:spPr>
        <p:txBody>
          <a:bodyPr wrap="square" rtlCol="0">
            <a:spAutoFit/>
          </a:bodyPr>
          <a:lstStyle/>
          <a:p>
            <a:r>
              <a:rPr lang="en-GB" dirty="0" smtClean="0"/>
              <a:t>All the centralities have the same way of departure from the low </a:t>
            </a:r>
            <a:r>
              <a:rPr lang="en-GB" dirty="0" err="1" smtClean="0"/>
              <a:t>pt</a:t>
            </a:r>
            <a:r>
              <a:rPr lang="en-GB" dirty="0" smtClean="0"/>
              <a:t> fit. </a:t>
            </a:r>
            <a:endParaRPr lang="en-GB" dirty="0"/>
          </a:p>
        </p:txBody>
      </p:sp>
      <p:sp>
        <p:nvSpPr>
          <p:cNvPr id="3" name="Date Placeholder 2"/>
          <p:cNvSpPr>
            <a:spLocks noGrp="1"/>
          </p:cNvSpPr>
          <p:nvPr>
            <p:ph type="dt" sz="half" idx="10"/>
          </p:nvPr>
        </p:nvSpPr>
        <p:spPr/>
        <p:txBody>
          <a:bodyPr/>
          <a:lstStyle/>
          <a:p>
            <a:r>
              <a:rPr lang="en-US" smtClean="0"/>
              <a:t>3/12/2018</a:t>
            </a:r>
            <a:endParaRPr lang="en-GB"/>
          </a:p>
        </p:txBody>
      </p:sp>
      <p:sp>
        <p:nvSpPr>
          <p:cNvPr id="7" name="Footer Placeholder 6"/>
          <p:cNvSpPr>
            <a:spLocks noGrp="1"/>
          </p:cNvSpPr>
          <p:nvPr>
            <p:ph type="ftr" sz="quarter" idx="11"/>
          </p:nvPr>
        </p:nvSpPr>
        <p:spPr/>
        <p:txBody>
          <a:bodyPr/>
          <a:lstStyle/>
          <a:p>
            <a:r>
              <a:rPr lang="en-GB" smtClean="0"/>
              <a:t>Zymanyi school</a:t>
            </a:r>
            <a:endParaRPr lang="en-GB"/>
          </a:p>
        </p:txBody>
      </p:sp>
      <p:sp>
        <p:nvSpPr>
          <p:cNvPr id="8" name="Slide Number Placeholder 7"/>
          <p:cNvSpPr>
            <a:spLocks noGrp="1"/>
          </p:cNvSpPr>
          <p:nvPr>
            <p:ph type="sldNum" sz="quarter" idx="12"/>
          </p:nvPr>
        </p:nvSpPr>
        <p:spPr/>
        <p:txBody>
          <a:bodyPr/>
          <a:lstStyle/>
          <a:p>
            <a:fld id="{BC0C00F2-3592-4EB4-A6ED-5CEF3B6891D6}" type="slidenum">
              <a:rPr lang="en-GB" smtClean="0"/>
              <a:pPr/>
              <a:t>7</a:t>
            </a:fld>
            <a:endParaRPr lang="en-GB"/>
          </a:p>
        </p:txBody>
      </p:sp>
    </p:spTree>
    <p:extLst>
      <p:ext uri="{BB962C8B-B14F-4D97-AF65-F5344CB8AC3E}">
        <p14:creationId xmlns:p14="http://schemas.microsoft.com/office/powerpoint/2010/main" val="155509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rgbClr val="FF0000"/>
                </a:solidFill>
                <a:latin typeface="Comic Sans MS" panose="030F0702030302020204" pitchFamily="66" charset="0"/>
              </a:rPr>
              <a:t>Use a sliding tangent in </a:t>
            </a:r>
            <a:r>
              <a:rPr lang="en-GB" dirty="0" err="1" smtClean="0">
                <a:solidFill>
                  <a:srgbClr val="FF0000"/>
                </a:solidFill>
                <a:latin typeface="Comic Sans MS" panose="030F0702030302020204" pitchFamily="66" charset="0"/>
              </a:rPr>
              <a:t>pt</a:t>
            </a:r>
            <a:r>
              <a:rPr lang="en-GB" dirty="0" smtClean="0">
                <a:solidFill>
                  <a:srgbClr val="FF0000"/>
                </a:solidFill>
                <a:latin typeface="Comic Sans MS" panose="030F0702030302020204" pitchFamily="66" charset="0"/>
              </a:rPr>
              <a:t> bins to extract the exponent</a:t>
            </a:r>
            <a:endParaRPr lang="en-GB" dirty="0">
              <a:solidFill>
                <a:srgbClr val="FF0000"/>
              </a:solidFill>
              <a:latin typeface="Comic Sans MS" panose="030F0702030302020204" pitchFamily="66" charset="0"/>
            </a:endParaRPr>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en-US" smtClean="0"/>
              <a:t>3/12/2018</a:t>
            </a:r>
            <a:endParaRPr lang="en-GB"/>
          </a:p>
        </p:txBody>
      </p:sp>
      <p:sp>
        <p:nvSpPr>
          <p:cNvPr id="5" name="Footer Placeholder 4"/>
          <p:cNvSpPr>
            <a:spLocks noGrp="1"/>
          </p:cNvSpPr>
          <p:nvPr>
            <p:ph type="ftr" sz="quarter" idx="11"/>
          </p:nvPr>
        </p:nvSpPr>
        <p:spPr/>
        <p:txBody>
          <a:bodyPr/>
          <a:lstStyle/>
          <a:p>
            <a:r>
              <a:rPr lang="en-GB" smtClean="0"/>
              <a:t>Zymanyi school</a:t>
            </a:r>
            <a:endParaRPr lang="en-GB"/>
          </a:p>
        </p:txBody>
      </p:sp>
      <p:sp>
        <p:nvSpPr>
          <p:cNvPr id="6" name="Slide Number Placeholder 5"/>
          <p:cNvSpPr>
            <a:spLocks noGrp="1"/>
          </p:cNvSpPr>
          <p:nvPr>
            <p:ph type="sldNum" sz="quarter" idx="12"/>
          </p:nvPr>
        </p:nvSpPr>
        <p:spPr/>
        <p:txBody>
          <a:bodyPr/>
          <a:lstStyle/>
          <a:p>
            <a:fld id="{BC0C00F2-3592-4EB4-A6ED-5CEF3B6891D6}" type="slidenum">
              <a:rPr lang="en-GB" smtClean="0"/>
              <a:pPr/>
              <a:t>8</a:t>
            </a:fld>
            <a:endParaRPr lang="en-GB"/>
          </a:p>
        </p:txBody>
      </p:sp>
    </p:spTree>
    <p:extLst>
      <p:ext uri="{BB962C8B-B14F-4D97-AF65-F5344CB8AC3E}">
        <p14:creationId xmlns:p14="http://schemas.microsoft.com/office/powerpoint/2010/main" val="5532846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t>  </a:t>
            </a:r>
            <a:r>
              <a:rPr lang="en-GB" b="1" dirty="0" smtClean="0">
                <a:solidFill>
                  <a:schemeClr val="accent5"/>
                </a:solidFill>
                <a:latin typeface="Comic Sans MS" panose="030F0702030302020204" pitchFamily="66" charset="0"/>
              </a:rPr>
              <a:t>the exponent is not constant: changes with  </a:t>
            </a:r>
            <a:r>
              <a:rPr lang="en-GB" b="1" dirty="0" err="1" smtClean="0">
                <a:solidFill>
                  <a:schemeClr val="accent5"/>
                </a:solidFill>
                <a:latin typeface="Comic Sans MS" panose="030F0702030302020204" pitchFamily="66" charset="0"/>
              </a:rPr>
              <a:t>p</a:t>
            </a:r>
            <a:r>
              <a:rPr lang="en-GB" b="1" baseline="-25000" dirty="0" err="1" smtClean="0">
                <a:solidFill>
                  <a:schemeClr val="accent5"/>
                </a:solidFill>
                <a:latin typeface="Comic Sans MS" panose="030F0702030302020204" pitchFamily="66" charset="0"/>
              </a:rPr>
              <a:t>t</a:t>
            </a:r>
            <a:r>
              <a:rPr lang="en-GB" b="1" dirty="0" smtClean="0">
                <a:solidFill>
                  <a:schemeClr val="accent5"/>
                </a:solidFill>
                <a:latin typeface="Comic Sans MS" panose="030F0702030302020204" pitchFamily="66" charset="0"/>
              </a:rPr>
              <a:t> – it is different for different energies</a:t>
            </a:r>
            <a:endParaRPr lang="en-GB" b="1" dirty="0">
              <a:solidFill>
                <a:schemeClr val="accent5"/>
              </a:solidFill>
              <a:latin typeface="Comic Sans MS" panose="030F0702030302020204" pitchFamily="66" charset="0"/>
            </a:endParaRPr>
          </a:p>
        </p:txBody>
      </p:sp>
      <p:pic>
        <p:nvPicPr>
          <p:cNvPr id="4" name="Content Placeholder 3"/>
          <p:cNvPicPr>
            <a:picLocks noGrp="1" noChangeAspect="1"/>
          </p:cNvPicPr>
          <p:nvPr>
            <p:ph idx="1"/>
          </p:nvPr>
        </p:nvPicPr>
        <p:blipFill>
          <a:blip r:embed="rId2"/>
          <a:stretch>
            <a:fillRect/>
          </a:stretch>
        </p:blipFill>
        <p:spPr>
          <a:xfrm>
            <a:off x="1651867" y="2530168"/>
            <a:ext cx="3472329" cy="2729791"/>
          </a:xfrm>
          <a:prstGeom prst="rect">
            <a:avLst/>
          </a:prstGeom>
        </p:spPr>
      </p:pic>
      <p:cxnSp>
        <p:nvCxnSpPr>
          <p:cNvPr id="6" name="Curved Connector 5"/>
          <p:cNvCxnSpPr/>
          <p:nvPr/>
        </p:nvCxnSpPr>
        <p:spPr>
          <a:xfrm rot="5400000" flipH="1" flipV="1">
            <a:off x="4638675" y="4924425"/>
            <a:ext cx="57150" cy="12700"/>
          </a:xfrm>
          <a:prstGeom prst="curved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3"/>
          <a:stretch>
            <a:fillRect/>
          </a:stretch>
        </p:blipFill>
        <p:spPr>
          <a:xfrm>
            <a:off x="6168153" y="2380272"/>
            <a:ext cx="3650751" cy="2879687"/>
          </a:xfrm>
          <a:prstGeom prst="rect">
            <a:avLst/>
          </a:prstGeom>
        </p:spPr>
      </p:pic>
      <p:pic>
        <p:nvPicPr>
          <p:cNvPr id="3" name="Picture 2"/>
          <p:cNvPicPr>
            <a:picLocks noChangeAspect="1"/>
          </p:cNvPicPr>
          <p:nvPr/>
        </p:nvPicPr>
        <p:blipFill>
          <a:blip r:embed="rId4"/>
          <a:stretch>
            <a:fillRect/>
          </a:stretch>
        </p:blipFill>
        <p:spPr>
          <a:xfrm>
            <a:off x="10064496" y="1456347"/>
            <a:ext cx="2038350" cy="1847850"/>
          </a:xfrm>
          <a:prstGeom prst="rect">
            <a:avLst/>
          </a:prstGeom>
        </p:spPr>
      </p:pic>
      <p:sp>
        <p:nvSpPr>
          <p:cNvPr id="5" name="TextBox 4"/>
          <p:cNvSpPr txBox="1"/>
          <p:nvPr/>
        </p:nvSpPr>
        <p:spPr>
          <a:xfrm>
            <a:off x="1115568" y="5687568"/>
            <a:ext cx="9070848" cy="646331"/>
          </a:xfrm>
          <a:prstGeom prst="rect">
            <a:avLst/>
          </a:prstGeom>
          <a:noFill/>
        </p:spPr>
        <p:txBody>
          <a:bodyPr wrap="square" rtlCol="0">
            <a:spAutoFit/>
          </a:bodyPr>
          <a:lstStyle/>
          <a:p>
            <a:pPr algn="ctr"/>
            <a:r>
              <a:rPr lang="en-GB" b="1" dirty="0" smtClean="0">
                <a:solidFill>
                  <a:srgbClr val="FF0000"/>
                </a:solidFill>
              </a:rPr>
              <a:t>There is a clear evolution  - but at the highest transverse momenta  ALL the centralities exhibit the same exponent.!?</a:t>
            </a:r>
            <a:endParaRPr lang="en-GB" b="1" dirty="0">
              <a:solidFill>
                <a:srgbClr val="FF0000"/>
              </a:solidFill>
            </a:endParaRPr>
          </a:p>
        </p:txBody>
      </p:sp>
      <p:sp>
        <p:nvSpPr>
          <p:cNvPr id="8" name="Date Placeholder 7"/>
          <p:cNvSpPr>
            <a:spLocks noGrp="1"/>
          </p:cNvSpPr>
          <p:nvPr>
            <p:ph type="dt" sz="half" idx="10"/>
          </p:nvPr>
        </p:nvSpPr>
        <p:spPr/>
        <p:txBody>
          <a:bodyPr/>
          <a:lstStyle/>
          <a:p>
            <a:r>
              <a:rPr lang="en-US" smtClean="0"/>
              <a:t>3/12/2018</a:t>
            </a:r>
            <a:endParaRPr lang="en-GB"/>
          </a:p>
        </p:txBody>
      </p:sp>
      <p:sp>
        <p:nvSpPr>
          <p:cNvPr id="9" name="Footer Placeholder 8"/>
          <p:cNvSpPr>
            <a:spLocks noGrp="1"/>
          </p:cNvSpPr>
          <p:nvPr>
            <p:ph type="ftr" sz="quarter" idx="11"/>
          </p:nvPr>
        </p:nvSpPr>
        <p:spPr/>
        <p:txBody>
          <a:bodyPr/>
          <a:lstStyle/>
          <a:p>
            <a:r>
              <a:rPr lang="en-GB" smtClean="0"/>
              <a:t>Zymanyi school</a:t>
            </a:r>
            <a:endParaRPr lang="en-GB"/>
          </a:p>
        </p:txBody>
      </p:sp>
      <p:sp>
        <p:nvSpPr>
          <p:cNvPr id="10" name="Slide Number Placeholder 9"/>
          <p:cNvSpPr>
            <a:spLocks noGrp="1"/>
          </p:cNvSpPr>
          <p:nvPr>
            <p:ph type="sldNum" sz="quarter" idx="12"/>
          </p:nvPr>
        </p:nvSpPr>
        <p:spPr/>
        <p:txBody>
          <a:bodyPr/>
          <a:lstStyle/>
          <a:p>
            <a:fld id="{BC0C00F2-3592-4EB4-A6ED-5CEF3B6891D6}" type="slidenum">
              <a:rPr lang="en-GB" smtClean="0"/>
              <a:pPr/>
              <a:t>9</a:t>
            </a:fld>
            <a:endParaRPr lang="en-GB"/>
          </a:p>
        </p:txBody>
      </p:sp>
      <p:pic>
        <p:nvPicPr>
          <p:cNvPr id="12" name="Picture 11"/>
          <p:cNvPicPr>
            <a:picLocks noChangeAspect="1"/>
          </p:cNvPicPr>
          <p:nvPr/>
        </p:nvPicPr>
        <p:blipFill>
          <a:blip r:embed="rId5" cstate="print"/>
          <a:stretch>
            <a:fillRect/>
          </a:stretch>
        </p:blipFill>
        <p:spPr>
          <a:xfrm>
            <a:off x="316532" y="1653762"/>
            <a:ext cx="1598072" cy="876406"/>
          </a:xfrm>
          <a:prstGeom prst="rect">
            <a:avLst/>
          </a:prstGeom>
        </p:spPr>
      </p:pic>
    </p:spTree>
    <p:extLst>
      <p:ext uri="{BB962C8B-B14F-4D97-AF65-F5344CB8AC3E}">
        <p14:creationId xmlns:p14="http://schemas.microsoft.com/office/powerpoint/2010/main" val="39394428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51360</TotalTime>
  <Words>1200</Words>
  <Application>Microsoft Office PowerPoint</Application>
  <PresentationFormat>Widescreen</PresentationFormat>
  <Paragraphs>195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Algerian</vt:lpstr>
      <vt:lpstr>Arial</vt:lpstr>
      <vt:lpstr>Calibri</vt:lpstr>
      <vt:lpstr>Calibri Light</vt:lpstr>
      <vt:lpstr>Comic Sans MS</vt:lpstr>
      <vt:lpstr>Office Theme</vt:lpstr>
      <vt:lpstr>PowerPoint Presentation</vt:lpstr>
      <vt:lpstr>Motivation  </vt:lpstr>
      <vt:lpstr>The surprise when we measure in function of multiplicity</vt:lpstr>
      <vt:lpstr>Pt distribution  in function of multiplicity in pp collisions at 13 TeV</vt:lpstr>
      <vt:lpstr>How to characterise the transverse momentum spectra in a model independent way</vt:lpstr>
      <vt:lpstr>The spectra cannot be fitted with a single exponent !</vt:lpstr>
      <vt:lpstr>PowerPoint Presentation</vt:lpstr>
      <vt:lpstr>Use a sliding tangent in pt bins to extract the exponent</vt:lpstr>
      <vt:lpstr>  the exponent is not constant: changes with  pt – it is different for different energies</vt:lpstr>
      <vt:lpstr>Resulting exponents for different collision energies from 200 GeV – 13TeV in minimum bias pp collisions</vt:lpstr>
      <vt:lpstr>Behavior of the PbPb spectra with centrality and of the pp spectra with multiplicity at high collision energies</vt:lpstr>
      <vt:lpstr>  at 200 GeV) there is no major difference in exponents of pp and AuAu collisions centralities with pt !</vt:lpstr>
      <vt:lpstr>Conclusion I</vt:lpstr>
      <vt:lpstr>    consequences </vt:lpstr>
      <vt:lpstr>PowerPoint Presentation</vt:lpstr>
      <vt:lpstr>Conclusion II</vt:lpstr>
      <vt:lpstr> the energy densities?</vt:lpstr>
      <vt:lpstr> CMS data;CMS-PAS-HIN-16-020</vt:lpstr>
      <vt:lpstr> where do we see jet quenching</vt:lpstr>
      <vt:lpstr>Final conclusions </vt:lpstr>
      <vt:lpstr>PowerPoint Presentation</vt:lpstr>
      <vt:lpstr>backup</vt:lpstr>
      <vt:lpstr>Phenix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frascati</dc:title>
  <dc:creator>Guy Paic</dc:creator>
  <cp:lastModifiedBy>Guy Paic</cp:lastModifiedBy>
  <cp:revision>148</cp:revision>
  <dcterms:created xsi:type="dcterms:W3CDTF">2018-01-08T14:22:25Z</dcterms:created>
  <dcterms:modified xsi:type="dcterms:W3CDTF">2018-12-03T07:50:12Z</dcterms:modified>
</cp:coreProperties>
</file>