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314" r:id="rId2"/>
    <p:sldId id="336" r:id="rId3"/>
    <p:sldId id="335" r:id="rId4"/>
    <p:sldId id="350" r:id="rId5"/>
    <p:sldId id="355" r:id="rId6"/>
    <p:sldId id="352" r:id="rId7"/>
    <p:sldId id="337" r:id="rId8"/>
    <p:sldId id="351" r:id="rId9"/>
    <p:sldId id="338" r:id="rId10"/>
    <p:sldId id="353" r:id="rId11"/>
    <p:sldId id="354" r:id="rId12"/>
    <p:sldId id="290" r:id="rId13"/>
    <p:sldId id="301" r:id="rId1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Közepesen sötét stílus 1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6" autoAdjust="0"/>
    <p:restoredTop sz="84398" autoAdjust="0"/>
  </p:normalViewPr>
  <p:slideViewPr>
    <p:cSldViewPr snapToGrid="0">
      <p:cViewPr>
        <p:scale>
          <a:sx n="66" d="100"/>
          <a:sy n="66" d="100"/>
        </p:scale>
        <p:origin x="1507" y="22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66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1977C-4DF0-493A-B08A-644774C4A70F}" type="datetimeFigureOut">
              <a:rPr lang="hu-HU" smtClean="0"/>
              <a:t>2018. 12. 05.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7D71A-E45D-473D-9059-4E8BC5D6C1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93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6701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2634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2885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Jegyzetek hely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hu-HU" baseline="0" dirty="0" smtClean="0"/>
              </a:p>
            </p:txBody>
          </p:sp>
        </mc:Choice>
        <mc:Fallback xmlns="">
          <p:sp>
            <p:nvSpPr>
              <p:cNvPr id="3" name="Jegyzetek hely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srgbClr val="002060"/>
                    </a:solidFill>
                  </a:rPr>
                  <a:t>the prominent dip-bump structure as seen in </a:t>
                </a:r>
                <a:r>
                  <a:rPr lang="hu-HU" sz="1200" i="0" dirty="0">
                    <a:solidFill>
                      <a:schemeClr val="accent5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pp</a:t>
                </a:r>
                <a:r>
                  <a:rPr lang="en-US" sz="1200" dirty="0">
                    <a:solidFill>
                      <a:srgbClr val="002060"/>
                    </a:solidFill>
                  </a:rPr>
                  <a:t> scattering </a:t>
                </a:r>
                <a:r>
                  <a:rPr lang="en-US" sz="1200" dirty="0" smtClean="0">
                    <a:solidFill>
                      <a:srgbClr val="002060"/>
                    </a:solidFill>
                  </a:rPr>
                  <a:t>disappears</a:t>
                </a:r>
                <a:r>
                  <a:rPr lang="hu-HU" sz="1200" dirty="0" smtClean="0">
                    <a:solidFill>
                      <a:srgbClr val="002060"/>
                    </a:solidFill>
                  </a:rPr>
                  <a:t> in </a:t>
                </a:r>
                <a:r>
                  <a:rPr lang="hu-HU" sz="1200" i="0" dirty="0">
                    <a:solidFill>
                      <a:schemeClr val="accent5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pp ̅</a:t>
                </a:r>
                <a:r>
                  <a:rPr lang="hu-HU" sz="12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dirty="0" err="1" smtClean="0">
                    <a:solidFill>
                      <a:srgbClr val="002060"/>
                    </a:solidFill>
                  </a:rPr>
                  <a:t>scattering</a:t>
                </a:r>
                <a:r>
                  <a:rPr lang="en-US" sz="1200" dirty="0" smtClean="0">
                    <a:solidFill>
                      <a:srgbClr val="002060"/>
                    </a:solidFill>
                  </a:rPr>
                  <a:t>.</a:t>
                </a:r>
                <a:r>
                  <a:rPr lang="hu-HU" sz="1200" dirty="0" smtClean="0">
                    <a:solidFill>
                      <a:srgbClr val="002060"/>
                    </a:solidFill>
                  </a:rPr>
                  <a:t>, nem csak három hanem páratlan.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Nedd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tomimprove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the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model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in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order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to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generalize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the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model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to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describe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from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lowt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 and </a:t>
                </a:r>
                <a:r>
                  <a:rPr lang="hu-HU" sz="1200" baseline="0" dirty="0" err="1" smtClean="0">
                    <a:solidFill>
                      <a:srgbClr val="002060"/>
                    </a:solidFill>
                  </a:rPr>
                  <a:t>high</a:t>
                </a:r>
                <a:r>
                  <a:rPr lang="hu-HU" sz="1200" baseline="0" dirty="0" smtClean="0">
                    <a:solidFill>
                      <a:srgbClr val="002060"/>
                    </a:solidFill>
                  </a:rPr>
                  <a:t>-t</a:t>
                </a:r>
                <a:endParaRPr lang="hu-HU" sz="1200" dirty="0" smtClean="0">
                  <a:solidFill>
                    <a:srgbClr val="002060"/>
                  </a:solidFill>
                </a:endParaRPr>
              </a:p>
              <a:p>
                <a:endParaRPr lang="hu-HU" dirty="0"/>
              </a:p>
            </p:txBody>
          </p:sp>
        </mc:Fallback>
      </mc:AlternateContent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>
                <a:solidFill>
                  <a:prstClr val="black"/>
                </a:solidFill>
              </a:rPr>
              <a:pPr/>
              <a:t>12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591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638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2352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231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0835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1938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4617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1709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054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7D71A-E45D-473D-9059-4E8BC5D6C14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82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BCA1-6CA5-4E5D-BF39-285342EBACC4}" type="datetime1">
              <a:rPr lang="hu-HU" smtClean="0"/>
              <a:t>2018. 12. 05.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260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514C-7DE2-4544-98F4-229D53CA8047}" type="datetime1">
              <a:rPr lang="hu-HU" smtClean="0"/>
              <a:t>2018. 12. 05.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750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42C1D-263C-4F60-91FA-298217019F31}" type="datetime1">
              <a:rPr lang="hu-HU" smtClean="0"/>
              <a:t>2018. 12. 05.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375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04511-73CE-4495-9BA2-46BE865D1A2E}" type="datetime1">
              <a:rPr lang="hu-HU" smtClean="0"/>
              <a:t>2018. 12. 05.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425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130A0-8E0C-4A3D-A137-60D3D4F2E38D}" type="datetime1">
              <a:rPr lang="hu-HU" smtClean="0"/>
              <a:t>2018. 12. 05.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393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4BCBD-AE87-4448-BFCF-8912C72A48D7}" type="datetime1">
              <a:rPr lang="hu-HU" smtClean="0"/>
              <a:t>2018. 12. 05.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980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3EF3-5605-4818-A4DF-7EB67BF17491}" type="datetime1">
              <a:rPr lang="hu-HU" smtClean="0"/>
              <a:t>2018. 12. 05.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542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2B5CC-42BA-47CF-8027-486C9C87C881}" type="datetime1">
              <a:rPr lang="hu-HU" smtClean="0"/>
              <a:t>2018. 12. 05.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039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6B9E-1D9D-470F-B36E-F35598A250B3}" type="datetime1">
              <a:rPr lang="hu-HU" smtClean="0"/>
              <a:t>2018. 12. 05.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291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18DC-C269-49E2-B6E9-4F1CC82931EE}" type="datetime1">
              <a:rPr lang="hu-HU" smtClean="0"/>
              <a:t>2018. 12. 05.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494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A18E-D304-47BC-8D98-3586BA3F2AC6}" type="datetime1">
              <a:rPr lang="hu-HU" smtClean="0"/>
              <a:t>2018. 12. 05.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767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21CCE-3EEF-4B25-AF85-E4BA94D624C2}" type="datetime1">
              <a:rPr lang="hu-HU" smtClean="0"/>
              <a:t>2018. 12. 05.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I. Szanyi: New physics from TOTEM's recent measuremnets of elastic and total cross sections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370E9-CAD4-4B7E-8FAE-9E65AE3FCE4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957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52.png"/><Relationship Id="rId7" Type="http://schemas.openxmlformats.org/officeDocument/2006/relationships/image" Target="../media/image4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90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54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10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arxiv.org/abs/hep-ph/0612038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arxiv.org/abs/1505.01415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hyperlink" Target="https://arxiv.org/abs/1505.01415" TargetMode="Externa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30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291.png"/><Relationship Id="rId4" Type="http://schemas.openxmlformats.org/officeDocument/2006/relationships/image" Target="../media/image3.png"/><Relationship Id="rId9" Type="http://schemas.openxmlformats.org/officeDocument/2006/relationships/image" Target="../media/image28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48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26.png"/><Relationship Id="rId5" Type="http://schemas.openxmlformats.org/officeDocument/2006/relationships/image" Target="../media/image44.png"/><Relationship Id="rId15" Type="http://schemas.openxmlformats.org/officeDocument/2006/relationships/image" Target="../media/image50.png"/><Relationship Id="rId10" Type="http://schemas.openxmlformats.org/officeDocument/2006/relationships/image" Target="../media/image25.png"/><Relationship Id="rId4" Type="http://schemas.openxmlformats.org/officeDocument/2006/relationships/image" Target="../media/image43.png"/><Relationship Id="rId9" Type="http://schemas.openxmlformats.org/officeDocument/2006/relationships/image" Target="../media/image24.png"/><Relationship Id="rId1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ctrTitle"/>
              </p:nvPr>
            </p:nvSpPr>
            <p:spPr>
              <a:xfrm>
                <a:off x="482685" y="2008732"/>
                <a:ext cx="11207579" cy="1424557"/>
              </a:xfrm>
            </p:spPr>
            <p:txBody>
              <a:bodyPr>
                <a:noAutofit/>
              </a:bodyPr>
              <a:lstStyle/>
              <a:p>
                <a:r>
                  <a:rPr lang="en-US" sz="4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Study </a:t>
                </a:r>
                <a:r>
                  <a:rPr lang="en-US" sz="4400" dirty="0">
                    <a:solidFill>
                      <a:schemeClr val="accent1">
                        <a:lumMod val="75000"/>
                      </a:schemeClr>
                    </a:solidFill>
                  </a:rPr>
                  <a:t>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en-US" sz="4400" dirty="0">
                    <a:solidFill>
                      <a:schemeClr val="accent1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40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bar>
                      <m:barPr>
                        <m:pos m:val="top"/>
                        <m:ctrlPr>
                          <a:rPr lang="en-US" sz="44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hu-HU" sz="4400" b="0" i="0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bar>
                  </m:oMath>
                </a14:m>
                <a:r>
                  <a:rPr lang="en-US" sz="4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4400" dirty="0">
                    <a:solidFill>
                      <a:schemeClr val="accent1">
                        <a:lumMod val="75000"/>
                      </a:schemeClr>
                    </a:solidFill>
                  </a:rPr>
                  <a:t>scattering at LHC energies using an extended Bialas-Bzdak model </a:t>
                </a:r>
                <a:endParaRPr lang="hu-HU" sz="4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482685" y="2008732"/>
                <a:ext cx="11207579" cy="1424557"/>
              </a:xfrm>
              <a:blipFill>
                <a:blip r:embed="rId3"/>
                <a:stretch>
                  <a:fillRect t="-4721" b="-206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24037" y="4031962"/>
            <a:ext cx="9144000" cy="2401369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T. Csörgő</a:t>
            </a:r>
            <a:r>
              <a:rPr lang="hu-HU" sz="28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1,2</a:t>
            </a:r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and I. Szanyi</a:t>
            </a:r>
            <a:r>
              <a:rPr lang="hu-HU" sz="28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1,3</a:t>
            </a:r>
            <a:endParaRPr lang="hu-HU" sz="28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hu-HU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1</a:t>
            </a:r>
            <a:r>
              <a:rPr lang="hu-H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Wigner RCP, Budapest, Hungary</a:t>
            </a:r>
            <a:br>
              <a:rPr lang="hu-H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hu-HU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hu-H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EKE KRC, Gyöngyös, Hungary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hu-HU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hu-H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ELTE, Budapest, Hungary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hu-HU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r>
              <a:rPr lang="hu-HU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18th </a:t>
            </a:r>
            <a:r>
              <a:rPr lang="hu-HU" sz="2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Zimányi</a:t>
            </a:r>
            <a:r>
              <a:rPr lang="hu-HU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hu-HU" sz="2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School</a:t>
            </a:r>
            <a:r>
              <a:rPr lang="hu-HU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, Budapest, Hungary</a:t>
            </a:r>
            <a:endParaRPr lang="hu-H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0" name="Egyenes összekötő 9"/>
          <p:cNvCxnSpPr/>
          <p:nvPr/>
        </p:nvCxnSpPr>
        <p:spPr>
          <a:xfrm>
            <a:off x="785671" y="3579385"/>
            <a:ext cx="10263117" cy="13648"/>
          </a:xfrm>
          <a:prstGeom prst="line">
            <a:avLst/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4"/>
          <a:srcRect l="7282" t="30409" r="8205"/>
          <a:stretch/>
        </p:blipFill>
        <p:spPr>
          <a:xfrm>
            <a:off x="-19050" y="-59244"/>
            <a:ext cx="12211050" cy="249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8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221" y="873384"/>
            <a:ext cx="4029384" cy="5751513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000" y="901255"/>
            <a:ext cx="4031765" cy="5695772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04B8-0CAC-4618-8415-6DB39F12E286}" type="datetime1">
              <a:rPr lang="hu-HU" smtClean="0"/>
              <a:t>2018. 12. 05.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xtrapolation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for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@ 1.96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TeV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&amp;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36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3600" b="0" i="0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at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2.76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TeV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  <a:blipFill>
                <a:blip r:embed="rId5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13" name="Dia számának hely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10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8901204" y="1826312"/>
            <a:ext cx="1382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>
                    <a:lumMod val="65000"/>
                  </a:schemeClr>
                </a:solidFill>
              </a:rPr>
              <a:t>TOTEM </a:t>
            </a:r>
            <a:r>
              <a:rPr lang="hu-HU" dirty="0" err="1" smtClean="0">
                <a:solidFill>
                  <a:schemeClr val="bg1">
                    <a:lumMod val="65000"/>
                  </a:schemeClr>
                </a:solidFill>
              </a:rPr>
              <a:t>preliminary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áblázat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5272458"/>
                  </p:ext>
                </p:extLst>
              </p:nvPr>
            </p:nvGraphicFramePr>
            <p:xfrm>
              <a:off x="2859828" y="1238871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=1.96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áblázat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5272458"/>
                  </p:ext>
                </p:extLst>
              </p:nvPr>
            </p:nvGraphicFramePr>
            <p:xfrm>
              <a:off x="2859828" y="1238871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áblázat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6070116"/>
                  </p:ext>
                </p:extLst>
              </p:nvPr>
            </p:nvGraphicFramePr>
            <p:xfrm>
              <a:off x="7458060" y="1235790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=2.76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áblázat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6070116"/>
                  </p:ext>
                </p:extLst>
              </p:nvPr>
            </p:nvGraphicFramePr>
            <p:xfrm>
              <a:off x="7458060" y="1235790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2" name="Egyenes összekötő nyíllal 11"/>
          <p:cNvCxnSpPr/>
          <p:nvPr/>
        </p:nvCxnSpPr>
        <p:spPr>
          <a:xfrm>
            <a:off x="3811913" y="2207349"/>
            <a:ext cx="0" cy="6687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3005508" y="1561018"/>
            <a:ext cx="181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significant</a:t>
            </a:r>
            <a:r>
              <a:rPr lang="hu-HU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odderon </a:t>
            </a:r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effect</a:t>
            </a:r>
            <a:endParaRPr lang="en-US" dirty="0">
              <a:solidFill>
                <a:srgbClr val="FF0000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cxnSp>
        <p:nvCxnSpPr>
          <p:cNvPr id="16" name="Egyenes összekötő nyíllal 15"/>
          <p:cNvCxnSpPr/>
          <p:nvPr/>
        </p:nvCxnSpPr>
        <p:spPr>
          <a:xfrm>
            <a:off x="8301192" y="2102616"/>
            <a:ext cx="0" cy="6687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zövegdoboz 17"/>
          <p:cNvSpPr txBox="1"/>
          <p:nvPr/>
        </p:nvSpPr>
        <p:spPr>
          <a:xfrm>
            <a:off x="7363543" y="1511904"/>
            <a:ext cx="181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significant</a:t>
            </a:r>
            <a:r>
              <a:rPr lang="hu-HU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odderon </a:t>
            </a:r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effect</a:t>
            </a:r>
            <a:endParaRPr lang="en-US" dirty="0">
              <a:solidFill>
                <a:srgbClr val="FF0000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7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548" y="866761"/>
            <a:ext cx="4139492" cy="5854713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4520" y="868293"/>
            <a:ext cx="4052095" cy="5871125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04B8-0CAC-4618-8415-6DB39F12E286}" type="datetime1">
              <a:rPr lang="hu-HU" smtClean="0"/>
              <a:t>2018. 12. 05.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xtrapolation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for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36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3600" b="0" i="0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at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7 &amp; 13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TeV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  <a:blipFill>
                <a:blip r:embed="rId5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13" name="Dia számának hely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11</a:t>
            </a:fld>
            <a:endParaRPr lang="hu-HU"/>
          </a:p>
        </p:txBody>
      </p:sp>
      <p:sp>
        <p:nvSpPr>
          <p:cNvPr id="3" name="Szövegdoboz 2"/>
          <p:cNvSpPr txBox="1"/>
          <p:nvPr/>
        </p:nvSpPr>
        <p:spPr>
          <a:xfrm>
            <a:off x="7956464" y="3917734"/>
            <a:ext cx="202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>
                    <a:lumMod val="65000"/>
                  </a:schemeClr>
                </a:solidFill>
              </a:rPr>
              <a:t>TOTEM </a:t>
            </a:r>
            <a:r>
              <a:rPr lang="hu-HU" dirty="0" err="1" smtClean="0">
                <a:solidFill>
                  <a:schemeClr val="bg1">
                    <a:lumMod val="65000"/>
                  </a:schemeClr>
                </a:solidFill>
              </a:rPr>
              <a:t>preliminary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áblázat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2812492"/>
                  </p:ext>
                </p:extLst>
              </p:nvPr>
            </p:nvGraphicFramePr>
            <p:xfrm>
              <a:off x="2859828" y="1266742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=7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áblázat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2812492"/>
                  </p:ext>
                </p:extLst>
              </p:nvPr>
            </p:nvGraphicFramePr>
            <p:xfrm>
              <a:off x="2859828" y="1266742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áblázat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2157681"/>
                  </p:ext>
                </p:extLst>
              </p:nvPr>
            </p:nvGraphicFramePr>
            <p:xfrm>
              <a:off x="7543785" y="1266742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=13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áblázat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2157681"/>
                  </p:ext>
                </p:extLst>
              </p:nvPr>
            </p:nvGraphicFramePr>
            <p:xfrm>
              <a:off x="7543785" y="1266742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2" name="Egyenes összekötő nyíllal 11"/>
          <p:cNvCxnSpPr/>
          <p:nvPr/>
        </p:nvCxnSpPr>
        <p:spPr>
          <a:xfrm>
            <a:off x="3712485" y="2221990"/>
            <a:ext cx="0" cy="6687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>
            <a:off x="8342306" y="2221990"/>
            <a:ext cx="0" cy="6687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zövegdoboz 18"/>
          <p:cNvSpPr txBox="1"/>
          <p:nvPr/>
        </p:nvSpPr>
        <p:spPr>
          <a:xfrm>
            <a:off x="2806198" y="1598355"/>
            <a:ext cx="181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significant</a:t>
            </a:r>
            <a:r>
              <a:rPr lang="hu-HU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odderon </a:t>
            </a:r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effect</a:t>
            </a:r>
            <a:endParaRPr lang="en-US" dirty="0">
              <a:solidFill>
                <a:srgbClr val="FF0000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7434315" y="1590988"/>
            <a:ext cx="181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significant</a:t>
            </a:r>
            <a:r>
              <a:rPr lang="hu-HU" dirty="0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 odderon </a:t>
            </a:r>
            <a:r>
              <a:rPr lang="hu-HU" dirty="0" err="1" smtClean="0">
                <a:solidFill>
                  <a:srgbClr val="FF0000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effect</a:t>
            </a:r>
            <a:endParaRPr lang="en-US" dirty="0">
              <a:solidFill>
                <a:srgbClr val="FF0000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4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74677" y="-139842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conclusions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F01B-4473-40C1-9B2F-DEEBA96514C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t>2018. 12. 06.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églalap 8"/>
              <p:cNvSpPr/>
              <p:nvPr/>
            </p:nvSpPr>
            <p:spPr>
              <a:xfrm>
                <a:off x="675088" y="1599768"/>
                <a:ext cx="10815189" cy="43425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400" dirty="0" smtClean="0">
                    <a:solidFill>
                      <a:srgbClr val="002060"/>
                    </a:solidFill>
                  </a:rPr>
                  <a:t>ReBB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model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2060"/>
                    </a:solidFill>
                  </a:rPr>
                  <a:t>f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its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for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hu-HU" sz="2400" b="0" i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hu-HU" sz="2400" dirty="0" smtClean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2400" i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240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2400" dirty="0">
                    <a:solidFill>
                      <a:srgbClr val="002060"/>
                    </a:solidFill>
                  </a:rPr>
                  <a:t> d</a:t>
                </a:r>
                <a:r>
                  <a:rPr lang="el-GR" sz="2400" dirty="0">
                    <a:solidFill>
                      <a:srgbClr val="002060"/>
                    </a:solidFill>
                  </a:rPr>
                  <a:t>σ</a:t>
                </a:r>
                <a:r>
                  <a:rPr lang="hu-HU" sz="2400" dirty="0">
                    <a:solidFill>
                      <a:srgbClr val="002060"/>
                    </a:solidFill>
                  </a:rPr>
                  <a:t>/</a:t>
                </a:r>
                <a:r>
                  <a:rPr lang="hu-HU" sz="2400" dirty="0" err="1">
                    <a:solidFill>
                      <a:srgbClr val="002060"/>
                    </a:solidFill>
                  </a:rPr>
                  <a:t>dt</a:t>
                </a:r>
                <a:r>
                  <a:rPr lang="hu-HU" sz="2400" dirty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datasets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from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ISR to LHC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energies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.</a:t>
                </a:r>
                <a:endParaRPr lang="en-US" sz="2400" dirty="0">
                  <a:solidFill>
                    <a:srgbClr val="002060"/>
                  </a:solidFill>
                </a:endParaRP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Determined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energy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dependence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of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the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fitted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parameters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for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24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24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scattering</a:t>
                </a:r>
                <a:r>
                  <a:rPr lang="en-US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endParaRPr lang="hu-HU" sz="24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u-HU" sz="2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sz="2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sz="2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sz="2400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hu-HU" sz="24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sz="24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are same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for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2400" dirty="0">
                    <a:solidFill>
                      <a:schemeClr val="accent5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2400" i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240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processes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while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α</m:t>
                    </m:r>
                    <m:r>
                      <a:rPr lang="hu-HU" sz="2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sz="2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sz="2400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is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different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. </a:t>
                </a:r>
                <a:endParaRPr lang="hu-HU" sz="240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Extrapolations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for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2400" dirty="0">
                    <a:solidFill>
                      <a:schemeClr val="accent5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2400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2400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>
                    <a:solidFill>
                      <a:schemeClr val="accent5">
                        <a:lumMod val="75000"/>
                      </a:schemeClr>
                    </a:solidFill>
                  </a:rPr>
                  <a:t>d</a:t>
                </a:r>
                <a:r>
                  <a:rPr lang="el-GR" sz="2400" dirty="0">
                    <a:solidFill>
                      <a:schemeClr val="accent5">
                        <a:lumMod val="75000"/>
                      </a:schemeClr>
                    </a:solidFill>
                  </a:rPr>
                  <a:t>σ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/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dt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at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same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energies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the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TeV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region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 </a:t>
                </a:r>
                <a:endParaRPr lang="en-US" sz="24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400" dirty="0" err="1" smtClean="0">
                    <a:solidFill>
                      <a:srgbClr val="002060"/>
                    </a:solidFill>
                  </a:rPr>
                  <a:t>Significant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difference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between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the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2400" dirty="0" smtClean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24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2400" i="1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240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2400" dirty="0" smtClean="0">
                    <a:solidFill>
                      <a:srgbClr val="002060"/>
                    </a:solidFill>
                  </a:rPr>
                  <a:t> d</a:t>
                </a:r>
                <a:r>
                  <a:rPr lang="el-GR" sz="2400" dirty="0" smtClean="0">
                    <a:solidFill>
                      <a:srgbClr val="002060"/>
                    </a:solidFill>
                  </a:rPr>
                  <a:t>σ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/</a:t>
                </a:r>
                <a:r>
                  <a:rPr lang="hu-HU" sz="2400" dirty="0" err="1" smtClean="0">
                    <a:solidFill>
                      <a:srgbClr val="002060"/>
                    </a:solidFill>
                  </a:rPr>
                  <a:t>dt</a:t>
                </a:r>
                <a:r>
                  <a:rPr lang="hu-HU" sz="2400" dirty="0" smtClean="0">
                    <a:solidFill>
                      <a:srgbClr val="002060"/>
                    </a:solidFill>
                  </a:rPr>
                  <a:t>: </a:t>
                </a:r>
                <a:r>
                  <a:rPr lang="hu-HU" sz="2400" dirty="0" err="1">
                    <a:solidFill>
                      <a:srgbClr val="002060"/>
                    </a:solidFill>
                  </a:rPr>
                  <a:t>violation</a:t>
                </a:r>
                <a:r>
                  <a:rPr lang="hu-HU" sz="2400" dirty="0">
                    <a:solidFill>
                      <a:srgbClr val="002060"/>
                    </a:solidFill>
                  </a:rPr>
                  <a:t> of </a:t>
                </a:r>
                <a:r>
                  <a:rPr lang="hu-HU" sz="2400" dirty="0" err="1">
                    <a:solidFill>
                      <a:srgbClr val="002060"/>
                    </a:solidFill>
                  </a:rPr>
                  <a:t>crossing</a:t>
                </a:r>
                <a:r>
                  <a:rPr lang="hu-HU" sz="2400" dirty="0">
                    <a:solidFill>
                      <a:srgbClr val="002060"/>
                    </a:solidFill>
                  </a:rPr>
                  <a:t> </a:t>
                </a:r>
                <a:r>
                  <a:rPr lang="hu-HU" sz="2400" dirty="0" err="1">
                    <a:solidFill>
                      <a:srgbClr val="002060"/>
                    </a:solidFill>
                  </a:rPr>
                  <a:t>symmetry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.</a:t>
                </a:r>
                <a:endParaRPr lang="hu-HU" sz="2400" dirty="0" smtClean="0">
                  <a:solidFill>
                    <a:srgbClr val="002060"/>
                  </a:solidFill>
                </a:endParaRP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Possible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interpretation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 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odderon</a:t>
                </a:r>
                <a:r>
                  <a:rPr lang="hu-HU" sz="24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>
                    <a:solidFill>
                      <a:schemeClr val="accent5">
                        <a:lumMod val="75000"/>
                      </a:schemeClr>
                    </a:solidFill>
                  </a:rPr>
                  <a:t>exchange</a:t>
                </a:r>
                <a:r>
                  <a:rPr lang="hu-HU" sz="2400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between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protons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and </a:t>
                </a:r>
                <a:r>
                  <a:rPr lang="hu-HU" sz="2400" dirty="0" err="1">
                    <a:solidFill>
                      <a:schemeClr val="accent5">
                        <a:lumMod val="75000"/>
                      </a:schemeClr>
                    </a:solidFill>
                  </a:rPr>
                  <a:t>a</a:t>
                </a:r>
                <a:r>
                  <a:rPr lang="hu-HU" sz="24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ntiprotons</a:t>
                </a:r>
                <a:r>
                  <a:rPr lang="hu-H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Further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plans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: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improvement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of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the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model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and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statistically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acceptable</a:t>
                </a:r>
                <a:r>
                  <a:rPr lang="hu-HU" sz="24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>
                    <a:solidFill>
                      <a:schemeClr val="accent5">
                        <a:lumMod val="50000"/>
                      </a:schemeClr>
                    </a:solidFill>
                  </a:rPr>
                  <a:t>generalized</a:t>
                </a:r>
                <a:r>
                  <a:rPr lang="hu-HU" sz="2400" dirty="0">
                    <a:solidFill>
                      <a:schemeClr val="accent5">
                        <a:lumMod val="50000"/>
                      </a:schemeClr>
                    </a:solidFill>
                  </a:rPr>
                  <a:t> 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descriptions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for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the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available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hu-HU" sz="24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data</a:t>
                </a:r>
                <a:r>
                  <a:rPr lang="hu-HU" sz="24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. </a:t>
                </a:r>
                <a:endParaRPr lang="hu-HU" sz="2400" dirty="0" smtClean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marL="228600" indent="-228600" algn="just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endParaRPr lang="hu-HU" sz="2400" dirty="0" smtClean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9" name="Téglalap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88" y="1599768"/>
                <a:ext cx="10815189" cy="4342535"/>
              </a:xfrm>
              <a:prstGeom prst="rect">
                <a:avLst/>
              </a:prstGeom>
              <a:blipFill>
                <a:blip r:embed="rId4"/>
                <a:stretch>
                  <a:fillRect l="-789" t="-1122" r="-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16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2364072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hu-HU" sz="5400" b="1" spc="800" dirty="0" err="1" smtClean="0">
                <a:solidFill>
                  <a:schemeClr val="accent1">
                    <a:lumMod val="75000"/>
                  </a:schemeClr>
                </a:solidFill>
              </a:rPr>
              <a:t>Thank</a:t>
            </a:r>
            <a:r>
              <a:rPr lang="hu-HU" sz="5400" b="1" spc="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5400" b="1" spc="800" dirty="0" err="1" smtClean="0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hu-HU" sz="5400" b="1" spc="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5400" b="1" spc="800" dirty="0" err="1" smtClean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hu-HU" sz="5400" b="1" spc="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5400" b="1" spc="800" dirty="0" err="1" smtClean="0">
                <a:solidFill>
                  <a:schemeClr val="accent1">
                    <a:lumMod val="75000"/>
                  </a:schemeClr>
                </a:solidFill>
              </a:rPr>
              <a:t>your</a:t>
            </a:r>
            <a:r>
              <a:rPr lang="hu-HU" sz="5400" b="1" spc="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5400" b="1" spc="800" dirty="0" err="1" smtClean="0">
                <a:solidFill>
                  <a:schemeClr val="accent1">
                    <a:lumMod val="75000"/>
                  </a:schemeClr>
                </a:solidFill>
              </a:rPr>
              <a:t>attention</a:t>
            </a:r>
            <a:r>
              <a:rPr lang="hu-HU" sz="5400" b="1" spc="8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hu-HU" sz="5400" b="1" spc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200008" y="4664754"/>
            <a:ext cx="11991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verdana, sans-serif"/>
              </a:rPr>
              <a:t>Partially supported by</a:t>
            </a:r>
            <a:r>
              <a:rPr lang="en-US" dirty="0" smtClean="0">
                <a:solidFill>
                  <a:srgbClr val="000000"/>
                </a:solidFill>
                <a:latin typeface="verdana, sans-serif"/>
              </a:rPr>
              <a:t>:</a:t>
            </a:r>
            <a:endParaRPr lang="hu-HU" dirty="0" smtClean="0">
              <a:solidFill>
                <a:srgbClr val="000000"/>
              </a:solidFill>
              <a:latin typeface="verdana, sans-serif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ÚNKP-18-2 New National Excellence Program of the Ministry of Human Capacities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National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Research, Development and Innovation Office (</a:t>
            </a:r>
            <a:r>
              <a:rPr lang="en-US" dirty="0">
                <a:latin typeface="verdana" panose="020B0604030504040204" pitchFamily="34" charset="0"/>
              </a:rPr>
              <a:t>NKFIH/NRDI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) grants FK 123842 and FK </a:t>
            </a: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123959</a:t>
            </a:r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Exchange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programme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of the Hungarian and the Ukrainian Academy of Science</a:t>
            </a:r>
            <a:r>
              <a:rPr lang="en-US" dirty="0">
                <a:solidFill>
                  <a:srgbClr val="222222"/>
                </a:solidFill>
                <a:latin typeface="verdana" panose="020B0604030504040204" pitchFamily="34" charset="0"/>
              </a:rPr>
              <a:t>s, NKM-86/2016 and NKM-92/2017</a:t>
            </a:r>
            <a:endParaRPr lang="en-US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222222"/>
                </a:solidFill>
                <a:latin typeface="Arial" panose="020B0604020202020204" pitchFamily="34" charset="0"/>
              </a:rPr>
              <a:t>T</a:t>
            </a:r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he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Hungarian project  EFOP 3.6.1-16-2016-00001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Circles of Knowledge Club, Hungary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áblázat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664918"/>
              </p:ext>
            </p:extLst>
          </p:nvPr>
        </p:nvGraphicFramePr>
        <p:xfrm>
          <a:off x="10132045" y="2336035"/>
          <a:ext cx="1949146" cy="426720"/>
        </p:xfrm>
        <a:graphic>
          <a:graphicData uri="http://schemas.openxmlformats.org/drawingml/2006/table">
            <a:tbl>
              <a:tblPr/>
              <a:tblGrid>
                <a:gridCol w="1949146">
                  <a:extLst>
                    <a:ext uri="{9D8B030D-6E8A-4147-A177-3AD203B41FA5}">
                      <a16:colId xmlns:a16="http://schemas.microsoft.com/office/drawing/2014/main" val="4027371175"/>
                    </a:ext>
                  </a:extLst>
                </a:gridCol>
              </a:tblGrid>
              <a:tr h="364736">
                <a:tc>
                  <a:txBody>
                    <a:bodyPr/>
                    <a:lstStyle/>
                    <a:p>
                      <a:pPr fontAlgn="t"/>
                      <a:r>
                        <a:rPr lang="en-US" sz="2200" b="1" u="sng" dirty="0" smtClean="0">
                          <a:effectLst/>
                          <a:hlinkClick r:id="rId3"/>
                        </a:rPr>
                        <a:t>arXiv:0612038</a:t>
                      </a:r>
                      <a:endParaRPr lang="en-US" sz="2200" b="1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418651"/>
                  </a:ext>
                </a:extLst>
              </a:tr>
            </a:tbl>
          </a:graphicData>
        </a:graphic>
      </p:graphicFrame>
      <p:sp>
        <p:nvSpPr>
          <p:cNvPr id="24" name="Téglalap 23"/>
          <p:cNvSpPr/>
          <p:nvPr/>
        </p:nvSpPr>
        <p:spPr>
          <a:xfrm>
            <a:off x="555497" y="1711767"/>
            <a:ext cx="10400988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smtClean="0">
                <a:solidFill>
                  <a:srgbClr val="002060"/>
                </a:solidFill>
              </a:rPr>
              <a:t>Q</a:t>
            </a:r>
            <a:r>
              <a:rPr lang="en-US" sz="2400" b="1" dirty="0" err="1" smtClean="0">
                <a:solidFill>
                  <a:srgbClr val="002060"/>
                </a:solidFill>
              </a:rPr>
              <a:t>uark</a:t>
            </a:r>
            <a:r>
              <a:rPr lang="hu-HU" sz="2400" b="1" dirty="0" smtClean="0">
                <a:solidFill>
                  <a:srgbClr val="002060"/>
                </a:solidFill>
              </a:rPr>
              <a:t>-</a:t>
            </a:r>
            <a:r>
              <a:rPr lang="en-US" sz="2400" b="1" dirty="0" err="1" smtClean="0">
                <a:solidFill>
                  <a:srgbClr val="002060"/>
                </a:solidFill>
              </a:rPr>
              <a:t>diquark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distribution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inside the </a:t>
            </a:r>
            <a:r>
              <a:rPr lang="hu-HU" sz="2400" b="1" dirty="0" smtClean="0">
                <a:solidFill>
                  <a:srgbClr val="002060"/>
                </a:solidFill>
              </a:rPr>
              <a:t>proton:</a:t>
            </a:r>
            <a:endParaRPr lang="hu-HU" sz="2400" b="1" dirty="0">
              <a:solidFill>
                <a:srgbClr val="002060"/>
              </a:solidFill>
            </a:endParaRP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endParaRPr lang="hu-HU" sz="2400" b="1" dirty="0">
              <a:solidFill>
                <a:srgbClr val="002060"/>
              </a:solidFill>
            </a:endParaRP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smtClean="0">
                <a:solidFill>
                  <a:srgbClr val="002060"/>
                </a:solidFill>
              </a:rPr>
              <a:t>I</a:t>
            </a:r>
            <a:r>
              <a:rPr lang="en-US" sz="2400" b="1" dirty="0" err="1" smtClean="0">
                <a:solidFill>
                  <a:srgbClr val="002060"/>
                </a:solidFill>
              </a:rPr>
              <a:t>nteraction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probability </a:t>
            </a:r>
            <a:r>
              <a:rPr lang="en-US" sz="2400" b="1" dirty="0">
                <a:solidFill>
                  <a:srgbClr val="002060"/>
                </a:solidFill>
              </a:rPr>
              <a:t>of </a:t>
            </a:r>
            <a:r>
              <a:rPr lang="hu-HU" sz="2400" b="1" dirty="0" err="1" smtClean="0">
                <a:solidFill>
                  <a:srgbClr val="002060"/>
                </a:solidFill>
              </a:rPr>
              <a:t>the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constituents</a:t>
            </a:r>
            <a:r>
              <a:rPr lang="hu-HU" sz="2400" b="1" dirty="0" smtClean="0">
                <a:solidFill>
                  <a:srgbClr val="002060"/>
                </a:solidFill>
              </a:rPr>
              <a:t>: 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 smtClean="0">
              <a:solidFill>
                <a:srgbClr val="002060"/>
              </a:solidFill>
            </a:endParaRP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endParaRPr lang="hu-HU" sz="2400" b="1" dirty="0" smtClean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smtClean="0">
                <a:solidFill>
                  <a:srgbClr val="002060"/>
                </a:solidFill>
              </a:rPr>
              <a:t>I</a:t>
            </a:r>
            <a:r>
              <a:rPr lang="en-US" sz="2400" b="1" dirty="0" err="1" smtClean="0">
                <a:solidFill>
                  <a:srgbClr val="002060"/>
                </a:solidFill>
              </a:rPr>
              <a:t>nelastic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cross-sections of quark, </a:t>
            </a:r>
            <a:r>
              <a:rPr lang="en-US" sz="2400" b="1" dirty="0" err="1">
                <a:solidFill>
                  <a:srgbClr val="002060"/>
                </a:solidFill>
              </a:rPr>
              <a:t>diquark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scatterings</a:t>
            </a:r>
            <a:r>
              <a:rPr lang="hu-HU" sz="2400" b="1" dirty="0" smtClean="0">
                <a:solidFill>
                  <a:srgbClr val="002060"/>
                </a:solidFill>
              </a:rPr>
              <a:t>:</a:t>
            </a:r>
          </a:p>
          <a:p>
            <a:pPr marL="4000500" lvl="8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 smtClean="0">
              <a:solidFill>
                <a:srgbClr val="002060"/>
              </a:solidFill>
            </a:endParaRPr>
          </a:p>
          <a:p>
            <a:pPr marL="4000500" lvl="8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smtClean="0">
                <a:solidFill>
                  <a:srgbClr val="002060"/>
                </a:solidFill>
              </a:rPr>
              <a:t>Free </a:t>
            </a:r>
            <a:r>
              <a:rPr lang="hu-HU" sz="2400" b="1" dirty="0" err="1" smtClean="0">
                <a:solidFill>
                  <a:srgbClr val="002060"/>
                </a:solidFill>
              </a:rPr>
              <a:t>parameters</a:t>
            </a:r>
            <a:r>
              <a:rPr lang="hu-HU" sz="2400" b="1" dirty="0">
                <a:solidFill>
                  <a:srgbClr val="002060"/>
                </a:solidFill>
              </a:rPr>
              <a:t>:</a:t>
            </a:r>
            <a:endParaRPr lang="hu-HU" sz="2400" b="1" dirty="0" smtClean="0">
              <a:solidFill>
                <a:srgbClr val="002060"/>
              </a:solidFill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3AFF-86AE-475A-BB98-D53013BD8AA5}" type="datetime1">
              <a:rPr lang="hu-HU" smtClean="0"/>
              <a:t>2018. 12. 05.</a:t>
            </a:fld>
            <a:endParaRPr lang="hu-HU" dirty="0"/>
          </a:p>
        </p:txBody>
      </p:sp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1338826" y="-107593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Inelastic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cross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section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in Bialas-Bzdak p=(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q,d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model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10" name="Téglalap 9"/>
          <p:cNvSpPr/>
          <p:nvPr/>
        </p:nvSpPr>
        <p:spPr>
          <a:xfrm>
            <a:off x="8408369" y="4666400"/>
            <a:ext cx="3360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Proton-proton scattering in the quark-</a:t>
            </a:r>
            <a:r>
              <a:rPr lang="en-US" dirty="0" err="1"/>
              <a:t>diquark</a:t>
            </a:r>
            <a:r>
              <a:rPr lang="en-US" dirty="0"/>
              <a:t> </a:t>
            </a:r>
            <a:r>
              <a:rPr lang="en-US" dirty="0" smtClean="0"/>
              <a:t>model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12" name="Dia számának hely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2</a:t>
            </a:fld>
            <a:endParaRPr lang="hu-HU"/>
          </a:p>
        </p:txBody>
      </p:sp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5"/>
          <a:srcRect r="17246"/>
          <a:stretch/>
        </p:blipFill>
        <p:spPr>
          <a:xfrm>
            <a:off x="930668" y="2172462"/>
            <a:ext cx="5580664" cy="876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Kép 22"/>
          <p:cNvPicPr>
            <a:picLocks noChangeAspect="1"/>
          </p:cNvPicPr>
          <p:nvPr/>
        </p:nvPicPr>
        <p:blipFill rotWithShape="1">
          <a:blip r:embed="rId6"/>
          <a:srcRect l="76816" b="22228"/>
          <a:stretch/>
        </p:blipFill>
        <p:spPr>
          <a:xfrm>
            <a:off x="5906361" y="4342222"/>
            <a:ext cx="1517074" cy="5037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Kép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08369" y="2669361"/>
            <a:ext cx="3572654" cy="2093070"/>
          </a:xfrm>
          <a:prstGeom prst="rect">
            <a:avLst/>
          </a:prstGeom>
        </p:spPr>
      </p:pic>
      <p:pic>
        <p:nvPicPr>
          <p:cNvPr id="29" name="Kép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9800" y="954865"/>
            <a:ext cx="9054596" cy="7744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Kép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25543" y="3475785"/>
            <a:ext cx="6197892" cy="7669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Kép 1"/>
          <p:cNvPicPr>
            <a:picLocks noChangeAspect="1"/>
          </p:cNvPicPr>
          <p:nvPr/>
        </p:nvPicPr>
        <p:blipFill rotWithShape="1">
          <a:blip r:embed="rId10"/>
          <a:srcRect r="27575"/>
          <a:stretch/>
        </p:blipFill>
        <p:spPr>
          <a:xfrm>
            <a:off x="1052652" y="5357535"/>
            <a:ext cx="3070336" cy="10022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04111" y="5407122"/>
            <a:ext cx="4385030" cy="3647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Kép 16"/>
          <p:cNvPicPr>
            <a:picLocks noChangeAspect="1"/>
          </p:cNvPicPr>
          <p:nvPr/>
        </p:nvPicPr>
        <p:blipFill rotWithShape="1">
          <a:blip r:embed="rId6"/>
          <a:srcRect r="58938" b="20695"/>
          <a:stretch/>
        </p:blipFill>
        <p:spPr>
          <a:xfrm>
            <a:off x="1126122" y="4345618"/>
            <a:ext cx="2686961" cy="5136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6"/>
          <a:srcRect l="42854" r="28430" b="21539"/>
          <a:stretch/>
        </p:blipFill>
        <p:spPr>
          <a:xfrm>
            <a:off x="3884495" y="4348353"/>
            <a:ext cx="1879042" cy="5081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Kép 18"/>
          <p:cNvPicPr>
            <a:picLocks noChangeAspect="1"/>
          </p:cNvPicPr>
          <p:nvPr/>
        </p:nvPicPr>
        <p:blipFill rotWithShape="1">
          <a:blip r:embed="rId5"/>
          <a:srcRect l="84507"/>
          <a:stretch/>
        </p:blipFill>
        <p:spPr>
          <a:xfrm>
            <a:off x="6641077" y="2164419"/>
            <a:ext cx="1044819" cy="87630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6" name="Táblázat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89047"/>
              </p:ext>
            </p:extLst>
          </p:nvPr>
        </p:nvGraphicFramePr>
        <p:xfrm>
          <a:off x="8610600" y="1798732"/>
          <a:ext cx="3370423" cy="998122"/>
        </p:xfrm>
        <a:graphic>
          <a:graphicData uri="http://schemas.openxmlformats.org/drawingml/2006/table">
            <a:tbl>
              <a:tblPr/>
              <a:tblGrid>
                <a:gridCol w="3370423">
                  <a:extLst>
                    <a:ext uri="{9D8B030D-6E8A-4147-A177-3AD203B41FA5}">
                      <a16:colId xmlns:a16="http://schemas.microsoft.com/office/drawing/2014/main" val="4027371175"/>
                    </a:ext>
                  </a:extLst>
                </a:gridCol>
              </a:tblGrid>
              <a:tr h="998122">
                <a:tc>
                  <a:txBody>
                    <a:bodyPr/>
                    <a:lstStyle/>
                    <a:p>
                      <a:pPr algn="just" fontAlgn="t"/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  <a:hlinkClick r:id="rId3"/>
                        </a:rPr>
                        <a:t>A.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  <a:hlinkClick r:id="rId3"/>
                        </a:rPr>
                        <a:t>Bialas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  <a:hlinkClick r:id="rId3"/>
                        </a:rPr>
                        <a:t>, A.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  <a:hlinkClick r:id="rId3"/>
                        </a:rPr>
                        <a:t>Bzdak</a:t>
                      </a:r>
                      <a:r>
                        <a:rPr lang="hu-HU" sz="1800" b="1" u="sng" baseline="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hu-HU" sz="1800" b="1" u="sng" baseline="0" dirty="0" err="1" smtClean="0">
                          <a:solidFill>
                            <a:srgbClr val="0070C0"/>
                          </a:solidFill>
                          <a:effectLst/>
                        </a:rPr>
                        <a:t>Acta</a:t>
                      </a:r>
                      <a:r>
                        <a:rPr lang="hu-HU" sz="1800" b="1" u="sng" baseline="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hu-HU" sz="1800" b="1" u="sng" baseline="0" dirty="0" err="1" smtClean="0">
                          <a:solidFill>
                            <a:srgbClr val="0070C0"/>
                          </a:solidFill>
                          <a:effectLst/>
                        </a:rPr>
                        <a:t>Phys.Polon</a:t>
                      </a:r>
                      <a:r>
                        <a:rPr lang="hu-HU" sz="1800" b="1" u="sng" baseline="0" dirty="0" smtClean="0">
                          <a:solidFill>
                            <a:srgbClr val="0070C0"/>
                          </a:solidFill>
                          <a:effectLst/>
                        </a:rPr>
                        <a:t>. B 38, 159-168 (2007)</a:t>
                      </a:r>
                      <a:endParaRPr lang="en-US" sz="1800" b="1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1418651"/>
                  </a:ext>
                </a:extLst>
              </a:tr>
            </a:tbl>
          </a:graphicData>
        </a:graphic>
      </p:graphicFrame>
      <p:pic>
        <p:nvPicPr>
          <p:cNvPr id="3" name="Kép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85378" y="6239802"/>
            <a:ext cx="2601036" cy="4094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9774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ábláza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970062"/>
              </p:ext>
            </p:extLst>
          </p:nvPr>
        </p:nvGraphicFramePr>
        <p:xfrm>
          <a:off x="8089689" y="1258856"/>
          <a:ext cx="2525770" cy="513164"/>
        </p:xfrm>
        <a:graphic>
          <a:graphicData uri="http://schemas.openxmlformats.org/drawingml/2006/table">
            <a:tbl>
              <a:tblPr/>
              <a:tblGrid>
                <a:gridCol w="2525770">
                  <a:extLst>
                    <a:ext uri="{9D8B030D-6E8A-4147-A177-3AD203B41FA5}">
                      <a16:colId xmlns:a16="http://schemas.microsoft.com/office/drawing/2014/main" val="2573328910"/>
                    </a:ext>
                  </a:extLst>
                </a:gridCol>
              </a:tblGrid>
              <a:tr h="513164">
                <a:tc>
                  <a:txBody>
                    <a:bodyPr/>
                    <a:lstStyle/>
                    <a:p>
                      <a:pPr fontAlgn="t"/>
                      <a:r>
                        <a:rPr lang="en-US" sz="2200" b="1" u="sng" dirty="0" smtClean="0">
                          <a:effectLst/>
                          <a:hlinkClick r:id="rId3"/>
                        </a:rPr>
                        <a:t>arXiv:1505.01415</a:t>
                      </a:r>
                      <a:endParaRPr lang="en-US" sz="2200" b="1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021626"/>
                  </a:ext>
                </a:extLst>
              </a:tr>
            </a:tbl>
          </a:graphicData>
        </a:graphic>
      </p:graphicFrame>
      <p:sp>
        <p:nvSpPr>
          <p:cNvPr id="28" name="Téglalap 27"/>
          <p:cNvSpPr/>
          <p:nvPr/>
        </p:nvSpPr>
        <p:spPr>
          <a:xfrm>
            <a:off x="531761" y="1100892"/>
            <a:ext cx="10400988" cy="5031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err="1" smtClean="0">
                <a:solidFill>
                  <a:srgbClr val="002060"/>
                </a:solidFill>
              </a:rPr>
              <a:t>Elastic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amplitude</a:t>
            </a:r>
            <a:r>
              <a:rPr lang="hu-HU" sz="2400" b="1" dirty="0" smtClean="0">
                <a:solidFill>
                  <a:srgbClr val="002060"/>
                </a:solidFill>
              </a:rPr>
              <a:t> in </a:t>
            </a:r>
            <a:r>
              <a:rPr lang="hu-HU" sz="2400" b="1" dirty="0" err="1" smtClean="0">
                <a:solidFill>
                  <a:srgbClr val="002060"/>
                </a:solidFill>
              </a:rPr>
              <a:t>the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impact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parameter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space</a:t>
            </a:r>
            <a:r>
              <a:rPr lang="hu-HU" sz="2400" b="1" dirty="0" smtClean="0">
                <a:solidFill>
                  <a:srgbClr val="002060"/>
                </a:solidFill>
              </a:rPr>
              <a:t>:</a:t>
            </a: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smtClean="0">
                <a:solidFill>
                  <a:srgbClr val="002060"/>
                </a:solidFill>
              </a:rPr>
              <a:t>The </a:t>
            </a:r>
            <a:r>
              <a:rPr lang="hu-HU" sz="2400" b="1" dirty="0" err="1" smtClean="0">
                <a:solidFill>
                  <a:srgbClr val="002060"/>
                </a:solidFill>
              </a:rPr>
              <a:t>opacity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or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eikonal</a:t>
            </a:r>
            <a:r>
              <a:rPr lang="hu-HU" sz="2400" b="1" dirty="0" smtClean="0">
                <a:solidFill>
                  <a:srgbClr val="002060"/>
                </a:solidFill>
              </a:rPr>
              <a:t> function: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 smtClean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err="1" smtClean="0">
                <a:solidFill>
                  <a:srgbClr val="002060"/>
                </a:solidFill>
              </a:rPr>
              <a:t>Elastic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amplitude</a:t>
            </a:r>
            <a:r>
              <a:rPr lang="hu-HU" sz="2400" b="1" dirty="0" smtClean="0">
                <a:solidFill>
                  <a:srgbClr val="002060"/>
                </a:solidFill>
              </a:rPr>
              <a:t> in </a:t>
            </a:r>
            <a:r>
              <a:rPr lang="hu-HU" sz="2400" b="1" dirty="0" err="1" smtClean="0">
                <a:solidFill>
                  <a:srgbClr val="002060"/>
                </a:solidFill>
              </a:rPr>
              <a:t>the</a:t>
            </a:r>
            <a:r>
              <a:rPr lang="hu-HU" sz="2400" b="1" dirty="0" smtClean="0">
                <a:solidFill>
                  <a:srgbClr val="002060"/>
                </a:solidFill>
              </a:rPr>
              <a:t> momentum </a:t>
            </a:r>
            <a:r>
              <a:rPr lang="hu-HU" sz="2400" b="1" dirty="0" err="1" smtClean="0">
                <a:solidFill>
                  <a:srgbClr val="002060"/>
                </a:solidFill>
              </a:rPr>
              <a:t>space</a:t>
            </a:r>
            <a:r>
              <a:rPr lang="hu-HU" sz="2400" b="1" dirty="0" smtClean="0">
                <a:solidFill>
                  <a:srgbClr val="002060"/>
                </a:solidFill>
              </a:rPr>
              <a:t>: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endParaRPr lang="hu-HU" sz="2400" b="1" dirty="0" smtClean="0">
              <a:solidFill>
                <a:srgbClr val="00206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hu-HU" sz="2400" b="1" dirty="0" err="1" smtClean="0">
                <a:solidFill>
                  <a:srgbClr val="002060"/>
                </a:solidFill>
              </a:rPr>
              <a:t>Elastic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differential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cross</a:t>
            </a:r>
            <a:r>
              <a:rPr lang="hu-HU" sz="2400" b="1" dirty="0" smtClean="0">
                <a:solidFill>
                  <a:srgbClr val="002060"/>
                </a:solidFill>
              </a:rPr>
              <a:t> </a:t>
            </a:r>
            <a:r>
              <a:rPr lang="hu-HU" sz="2400" b="1" dirty="0" err="1" smtClean="0">
                <a:solidFill>
                  <a:srgbClr val="002060"/>
                </a:solidFill>
              </a:rPr>
              <a:t>section</a:t>
            </a:r>
            <a:r>
              <a:rPr lang="hu-HU" sz="2400" b="1" dirty="0">
                <a:solidFill>
                  <a:srgbClr val="002060"/>
                </a:solidFill>
              </a:rPr>
              <a:t>: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endParaRPr lang="hu-HU" sz="2400" i="1" dirty="0">
              <a:solidFill>
                <a:prstClr val="black"/>
              </a:solidFill>
              <a:latin typeface="Cambria Math" panose="02040503050406030204" pitchFamily="18" charset="0"/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ADAB-C56A-4982-9AEE-EBCB9F70AFB8}" type="datetime1">
              <a:rPr lang="hu-HU" smtClean="0"/>
              <a:t>2018. 12. 05.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1359111" y="-107593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</a:rPr>
              <a:t>nitarily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extended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Bialas-Bzdak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model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reBB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3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647" y="1692740"/>
            <a:ext cx="3248025" cy="676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1482" y="3091739"/>
            <a:ext cx="3529562" cy="5225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4198" y="2901087"/>
            <a:ext cx="4152900" cy="8096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8"/>
          <a:srcRect b="19018"/>
          <a:stretch/>
        </p:blipFill>
        <p:spPr>
          <a:xfrm>
            <a:off x="5040973" y="5611342"/>
            <a:ext cx="2647950" cy="7405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Kép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9799" y="4242784"/>
            <a:ext cx="4214597" cy="10324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Kép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36263" y="5180001"/>
            <a:ext cx="2726265" cy="449966"/>
          </a:xfrm>
          <a:prstGeom prst="rect">
            <a:avLst/>
          </a:prstGeom>
        </p:spPr>
      </p:pic>
      <p:graphicFrame>
        <p:nvGraphicFramePr>
          <p:cNvPr id="29" name="Táblázat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223497"/>
              </p:ext>
            </p:extLst>
          </p:nvPr>
        </p:nvGraphicFramePr>
        <p:xfrm>
          <a:off x="8089689" y="1594764"/>
          <a:ext cx="3785022" cy="640080"/>
        </p:xfrm>
        <a:graphic>
          <a:graphicData uri="http://schemas.openxmlformats.org/drawingml/2006/table">
            <a:tbl>
              <a:tblPr/>
              <a:tblGrid>
                <a:gridCol w="3785022">
                  <a:extLst>
                    <a:ext uri="{9D8B030D-6E8A-4147-A177-3AD203B41FA5}">
                      <a16:colId xmlns:a16="http://schemas.microsoft.com/office/drawing/2014/main" val="2573328910"/>
                    </a:ext>
                  </a:extLst>
                </a:gridCol>
              </a:tblGrid>
              <a:tr h="513164">
                <a:tc>
                  <a:txBody>
                    <a:bodyPr/>
                    <a:lstStyle/>
                    <a:p>
                      <a:pPr fontAlgn="t"/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F.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</a:rPr>
                        <a:t>Nemes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, T.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</a:rPr>
                        <a:t>Csörgő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, M.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</a:rPr>
                        <a:t>Csanád</a:t>
                      </a:r>
                      <a:r>
                        <a:rPr lang="hu-HU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, 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Int. J. Mod. Phys. A Vol. 30 (2015) 1550076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021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6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3947-B778-4A54-9AF3-1A729A78C53E}" type="datetime1">
              <a:rPr lang="hu-HU" smtClean="0"/>
              <a:t>2018. 12. 05.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1338826" y="-107593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Earlier</a:t>
            </a:r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4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4"/>
          <a:srcRect t="1" b="45501"/>
          <a:stretch/>
        </p:blipFill>
        <p:spPr>
          <a:xfrm>
            <a:off x="1338826" y="1814302"/>
            <a:ext cx="9726010" cy="2400277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8771" y="1126506"/>
            <a:ext cx="3159384" cy="321293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 rotWithShape="1">
          <a:blip r:embed="rId6"/>
          <a:srcRect t="65901"/>
          <a:stretch/>
        </p:blipFill>
        <p:spPr>
          <a:xfrm>
            <a:off x="1658771" y="4368253"/>
            <a:ext cx="9723963" cy="1503022"/>
          </a:xfrm>
          <a:prstGeom prst="rect">
            <a:avLst/>
          </a:prstGeom>
        </p:spPr>
      </p:pic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045245"/>
              </p:ext>
            </p:extLst>
          </p:nvPr>
        </p:nvGraphicFramePr>
        <p:xfrm>
          <a:off x="6979346" y="1062965"/>
          <a:ext cx="3785022" cy="640080"/>
        </p:xfrm>
        <a:graphic>
          <a:graphicData uri="http://schemas.openxmlformats.org/drawingml/2006/table">
            <a:tbl>
              <a:tblPr/>
              <a:tblGrid>
                <a:gridCol w="3785022">
                  <a:extLst>
                    <a:ext uri="{9D8B030D-6E8A-4147-A177-3AD203B41FA5}">
                      <a16:colId xmlns:a16="http://schemas.microsoft.com/office/drawing/2014/main" val="2573328910"/>
                    </a:ext>
                  </a:extLst>
                </a:gridCol>
              </a:tblGrid>
              <a:tr h="513164">
                <a:tc>
                  <a:txBody>
                    <a:bodyPr/>
                    <a:lstStyle/>
                    <a:p>
                      <a:pPr fontAlgn="t"/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F.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</a:rPr>
                        <a:t>Nemes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, T.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</a:rPr>
                        <a:t>Csörgő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, M. </a:t>
                      </a:r>
                      <a:r>
                        <a:rPr lang="en-US" sz="1800" b="1" u="sng" dirty="0" err="1" smtClean="0">
                          <a:solidFill>
                            <a:srgbClr val="0070C0"/>
                          </a:solidFill>
                          <a:effectLst/>
                        </a:rPr>
                        <a:t>Csanád</a:t>
                      </a:r>
                      <a:r>
                        <a:rPr lang="hu-HU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, </a:t>
                      </a:r>
                      <a:r>
                        <a:rPr lang="en-US" sz="1800" b="1" u="sng" dirty="0" smtClean="0">
                          <a:solidFill>
                            <a:srgbClr val="0070C0"/>
                          </a:solidFill>
                          <a:effectLst/>
                        </a:rPr>
                        <a:t>Int. J. Mod. Phys. A Vol. 30 (2015) 1550076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021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1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ábláza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06760"/>
              </p:ext>
            </p:extLst>
          </p:nvPr>
        </p:nvGraphicFramePr>
        <p:xfrm>
          <a:off x="1338826" y="1519555"/>
          <a:ext cx="2525770" cy="513164"/>
        </p:xfrm>
        <a:graphic>
          <a:graphicData uri="http://schemas.openxmlformats.org/drawingml/2006/table">
            <a:tbl>
              <a:tblPr/>
              <a:tblGrid>
                <a:gridCol w="2525770">
                  <a:extLst>
                    <a:ext uri="{9D8B030D-6E8A-4147-A177-3AD203B41FA5}">
                      <a16:colId xmlns:a16="http://schemas.microsoft.com/office/drawing/2014/main" val="2573328910"/>
                    </a:ext>
                  </a:extLst>
                </a:gridCol>
              </a:tblGrid>
              <a:tr h="513164">
                <a:tc>
                  <a:txBody>
                    <a:bodyPr/>
                    <a:lstStyle/>
                    <a:p>
                      <a:pPr fontAlgn="t"/>
                      <a:r>
                        <a:rPr lang="en-US" sz="2200" b="1" u="sng" dirty="0" smtClean="0">
                          <a:effectLst/>
                          <a:hlinkClick r:id="rId3"/>
                        </a:rPr>
                        <a:t>arXiv:1505.01415</a:t>
                      </a:r>
                      <a:endParaRPr lang="en-US" sz="2200" b="1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021626"/>
                  </a:ext>
                </a:extLst>
              </a:tr>
            </a:tbl>
          </a:graphicData>
        </a:graphic>
      </p:graphicFrame>
      <p:pic>
        <p:nvPicPr>
          <p:cNvPr id="23" name="Kép 22"/>
          <p:cNvPicPr>
            <a:picLocks noChangeAspect="1"/>
          </p:cNvPicPr>
          <p:nvPr/>
        </p:nvPicPr>
        <p:blipFill rotWithShape="1">
          <a:blip r:embed="rId4"/>
          <a:srcRect l="51008" t="49417" b="431"/>
          <a:stretch/>
        </p:blipFill>
        <p:spPr>
          <a:xfrm>
            <a:off x="8053474" y="901255"/>
            <a:ext cx="3958849" cy="2790970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2DC-FE2F-4FA0-BE3D-E6BEDF4C13CA}" type="datetime1">
              <a:rPr lang="hu-HU" smtClean="0"/>
              <a:t>2018. 12. 05.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Energy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dependence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of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the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parameters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  <a:blipFill>
                <a:blip r:embed="rId5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1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5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4"/>
          <a:srcRect t="49417" r="48917" b="431"/>
          <a:stretch/>
        </p:blipFill>
        <p:spPr>
          <a:xfrm>
            <a:off x="8053474" y="3653314"/>
            <a:ext cx="4127861" cy="2790971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034" y="2032719"/>
            <a:ext cx="7122081" cy="1439984"/>
          </a:xfrm>
          <a:prstGeom prst="rect">
            <a:avLst/>
          </a:prstGeom>
        </p:spPr>
      </p:pic>
      <p:pic>
        <p:nvPicPr>
          <p:cNvPr id="22" name="Kép 21"/>
          <p:cNvPicPr>
            <a:picLocks noChangeAspect="1"/>
          </p:cNvPicPr>
          <p:nvPr/>
        </p:nvPicPr>
        <p:blipFill rotWithShape="1">
          <a:blip r:embed="rId4"/>
          <a:srcRect l="50796" b="50446"/>
          <a:stretch/>
        </p:blipFill>
        <p:spPr>
          <a:xfrm>
            <a:off x="4129075" y="3565486"/>
            <a:ext cx="3976045" cy="2757659"/>
          </a:xfrm>
          <a:prstGeom prst="rect">
            <a:avLst/>
          </a:prstGeom>
        </p:spPr>
      </p:pic>
      <p:pic>
        <p:nvPicPr>
          <p:cNvPr id="24" name="Kép 23"/>
          <p:cNvPicPr>
            <a:picLocks noChangeAspect="1"/>
          </p:cNvPicPr>
          <p:nvPr/>
        </p:nvPicPr>
        <p:blipFill rotWithShape="1">
          <a:blip r:embed="rId4"/>
          <a:srcRect r="49717" b="50446"/>
          <a:stretch/>
        </p:blipFill>
        <p:spPr>
          <a:xfrm>
            <a:off x="52860" y="3606802"/>
            <a:ext cx="4063153" cy="2757659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807" y="981313"/>
            <a:ext cx="3219555" cy="526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Kép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8713" y="1002204"/>
            <a:ext cx="2648344" cy="4154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4920" y="1504581"/>
            <a:ext cx="1661706" cy="422845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églalap 18"/>
              <p:cNvSpPr/>
              <p:nvPr/>
            </p:nvSpPr>
            <p:spPr>
              <a:xfrm>
                <a:off x="794807" y="4257562"/>
                <a:ext cx="801180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églalap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07" y="4257562"/>
                <a:ext cx="801180" cy="390748"/>
              </a:xfrm>
              <a:prstGeom prst="rect">
                <a:avLst/>
              </a:prstGeom>
              <a:blipFill>
                <a:blip r:embed="rId11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églalap 19"/>
              <p:cNvSpPr/>
              <p:nvPr/>
            </p:nvSpPr>
            <p:spPr>
              <a:xfrm>
                <a:off x="4841081" y="4072896"/>
                <a:ext cx="807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hu-H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0" name="Téglalap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081" y="4072896"/>
                <a:ext cx="807850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églalap 25"/>
              <p:cNvSpPr/>
              <p:nvPr/>
            </p:nvSpPr>
            <p:spPr>
              <a:xfrm>
                <a:off x="9527780" y="4051480"/>
                <a:ext cx="908839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𝑞𝑑</m:t>
                          </m:r>
                        </m:sub>
                      </m:sSub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églalap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780" y="4051480"/>
                <a:ext cx="908839" cy="390748"/>
              </a:xfrm>
              <a:prstGeom prst="rect">
                <a:avLst/>
              </a:prstGeom>
              <a:blipFill>
                <a:blip r:embed="rId1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églalap 26"/>
              <p:cNvSpPr/>
              <p:nvPr/>
            </p:nvSpPr>
            <p:spPr>
              <a:xfrm>
                <a:off x="8740865" y="1232965"/>
                <a:ext cx="6751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α</m:t>
                    </m:r>
                    <m:r>
                      <a:rPr lang="hu-HU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7" name="Téglalap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0865" y="1232965"/>
                <a:ext cx="675121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3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3947-B778-4A54-9AF3-1A729A78C53E}" type="datetime1">
              <a:rPr lang="hu-HU" smtClean="0"/>
              <a:t>2018. 12. 05.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New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results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: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ReBB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fits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36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3600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 d</a:t>
                </a:r>
                <a:r>
                  <a:rPr lang="el-GR" sz="3600" dirty="0">
                    <a:solidFill>
                      <a:schemeClr val="accent1">
                        <a:lumMod val="75000"/>
                      </a:schemeClr>
                    </a:solidFill>
                  </a:rPr>
                  <a:t>σ</a:t>
                </a:r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/</a:t>
                </a:r>
                <a:r>
                  <a:rPr lang="hu-HU" sz="3600" dirty="0" err="1">
                    <a:solidFill>
                      <a:schemeClr val="accent1">
                        <a:lumMod val="75000"/>
                      </a:schemeClr>
                    </a:solidFill>
                  </a:rPr>
                  <a:t>dt</a:t>
                </a:r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data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  <a:blipFill>
                <a:blip r:embed="rId3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6</a:t>
            </a:fld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4941" y="901255"/>
            <a:ext cx="3894040" cy="5560146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0988" y="901255"/>
            <a:ext cx="3898257" cy="5558747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664" y="901255"/>
            <a:ext cx="3809129" cy="55587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áblázat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3930571"/>
                  </p:ext>
                </p:extLst>
              </p:nvPr>
            </p:nvGraphicFramePr>
            <p:xfrm>
              <a:off x="1233796" y="1217970"/>
              <a:ext cx="1290844" cy="309968"/>
            </p:xfrm>
            <a:graphic>
              <a:graphicData uri="http://schemas.openxmlformats.org/drawingml/2006/table">
                <a:tbl>
                  <a:tblPr/>
                  <a:tblGrid>
                    <a:gridCol w="12908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=53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áblázat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3930571"/>
                  </p:ext>
                </p:extLst>
              </p:nvPr>
            </p:nvGraphicFramePr>
            <p:xfrm>
              <a:off x="1233796" y="1217970"/>
              <a:ext cx="1290844" cy="309968"/>
            </p:xfrm>
            <a:graphic>
              <a:graphicData uri="http://schemas.openxmlformats.org/drawingml/2006/table">
                <a:tbl>
                  <a:tblPr/>
                  <a:tblGrid>
                    <a:gridCol w="12908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áblázat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0340827"/>
                  </p:ext>
                </p:extLst>
              </p:nvPr>
            </p:nvGraphicFramePr>
            <p:xfrm>
              <a:off x="5271112" y="1182993"/>
              <a:ext cx="1290844" cy="309968"/>
            </p:xfrm>
            <a:graphic>
              <a:graphicData uri="http://schemas.openxmlformats.org/drawingml/2006/table">
                <a:tbl>
                  <a:tblPr/>
                  <a:tblGrid>
                    <a:gridCol w="12908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=546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áblázat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0340827"/>
                  </p:ext>
                </p:extLst>
              </p:nvPr>
            </p:nvGraphicFramePr>
            <p:xfrm>
              <a:off x="5271112" y="1182993"/>
              <a:ext cx="1290844" cy="309968"/>
            </p:xfrm>
            <a:graphic>
              <a:graphicData uri="http://schemas.openxmlformats.org/drawingml/2006/table">
                <a:tbl>
                  <a:tblPr/>
                  <a:tblGrid>
                    <a:gridCol w="12908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áblázat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8235061"/>
                  </p:ext>
                </p:extLst>
              </p:nvPr>
            </p:nvGraphicFramePr>
            <p:xfrm>
              <a:off x="8943960" y="1182993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=1.96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áblázat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8235061"/>
                  </p:ext>
                </p:extLst>
              </p:nvPr>
            </p:nvGraphicFramePr>
            <p:xfrm>
              <a:off x="8943960" y="1182993"/>
              <a:ext cx="1443144" cy="309968"/>
            </p:xfrm>
            <a:graphic>
              <a:graphicData uri="http://schemas.openxmlformats.org/drawingml/2006/table">
                <a:tbl>
                  <a:tblPr/>
                  <a:tblGrid>
                    <a:gridCol w="14431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10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5" name="Egyenes összekötő 14"/>
          <p:cNvCxnSpPr/>
          <p:nvPr/>
        </p:nvCxnSpPr>
        <p:spPr>
          <a:xfrm flipV="1">
            <a:off x="1109133" y="4174068"/>
            <a:ext cx="4233" cy="1985432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>
            <a:off x="1208891" y="4348904"/>
            <a:ext cx="212861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0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3947-B778-4A54-9AF3-1A729A78C53E}" type="datetime1">
              <a:rPr lang="hu-HU" smtClean="0"/>
              <a:t>2018. 12. 05.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1338826" y="-107593"/>
            <a:ext cx="10515600" cy="1325563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accent1">
                    <a:lumMod val="75000"/>
                  </a:schemeClr>
                </a:solidFill>
              </a:rPr>
              <a:t>New </a:t>
            </a:r>
            <a:r>
              <a:rPr lang="hu-HU" sz="3600" dirty="0" err="1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hu-H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7</a:t>
            </a:fld>
            <a:endParaRPr lang="hu-HU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771" y="1126506"/>
            <a:ext cx="3159384" cy="321293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53" y="1786253"/>
            <a:ext cx="11015089" cy="242672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4837" y="4410443"/>
            <a:ext cx="9284520" cy="137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2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3947-B778-4A54-9AF3-1A729A78C53E}" type="datetime1">
              <a:rPr lang="hu-HU" smtClean="0"/>
              <a:t>2018. 12. 05.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hu-HU" sz="3600" dirty="0" err="1">
                    <a:solidFill>
                      <a:schemeClr val="accent1">
                        <a:lumMod val="75000"/>
                      </a:schemeClr>
                    </a:solidFill>
                  </a:rPr>
                  <a:t>R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eBB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fits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d</a:t>
                </a:r>
                <a:r>
                  <a:rPr lang="el-GR" sz="3600" dirty="0">
                    <a:solidFill>
                      <a:schemeClr val="accent1">
                        <a:lumMod val="75000"/>
                      </a:schemeClr>
                    </a:solidFill>
                  </a:rPr>
                  <a:t>σ</a:t>
                </a:r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/</a:t>
                </a:r>
                <a:r>
                  <a:rPr lang="hu-HU" sz="3600" dirty="0" err="1">
                    <a:solidFill>
                      <a:schemeClr val="accent1">
                        <a:lumMod val="75000"/>
                      </a:schemeClr>
                    </a:solidFill>
                  </a:rPr>
                  <a:t>dt</a:t>
                </a:r>
                <a:r>
                  <a:rPr lang="hu-HU" sz="36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data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at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several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energies</a:t>
                </a:r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  <a:blipFill>
                <a:blip r:embed="rId3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8</a:t>
            </a:fld>
            <a:endParaRPr lang="hu-HU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2536" y="1024440"/>
            <a:ext cx="3703890" cy="5359085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544" y="1000857"/>
            <a:ext cx="3627155" cy="5406253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871" y="1000857"/>
            <a:ext cx="3587976" cy="5406253"/>
          </a:xfrm>
          <a:prstGeom prst="rect">
            <a:avLst/>
          </a:prstGeom>
        </p:spPr>
      </p:pic>
      <p:graphicFrame>
        <p:nvGraphicFramePr>
          <p:cNvPr id="14" name="Tábláza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703382"/>
              </p:ext>
            </p:extLst>
          </p:nvPr>
        </p:nvGraphicFramePr>
        <p:xfrm>
          <a:off x="2403474" y="2462196"/>
          <a:ext cx="1518138" cy="309968"/>
        </p:xfrm>
        <a:graphic>
          <a:graphicData uri="http://schemas.openxmlformats.org/drawingml/2006/table">
            <a:tbl>
              <a:tblPr/>
              <a:tblGrid>
                <a:gridCol w="1518138">
                  <a:extLst>
                    <a:ext uri="{9D8B030D-6E8A-4147-A177-3AD203B41FA5}">
                      <a16:colId xmlns:a16="http://schemas.microsoft.com/office/drawing/2014/main" val="2573328910"/>
                    </a:ext>
                  </a:extLst>
                </a:gridCol>
              </a:tblGrid>
              <a:tr h="309968">
                <a:tc>
                  <a:txBody>
                    <a:bodyPr/>
                    <a:lstStyle/>
                    <a:p>
                      <a:pPr fontAlgn="t"/>
                      <a:r>
                        <a:rPr lang="en-US" sz="1400" b="1" u="non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arXiv:1505.01415</a:t>
                      </a:r>
                      <a:endParaRPr lang="en-US" sz="1400" b="1" u="non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021626"/>
                  </a:ext>
                </a:extLst>
              </a:tr>
            </a:tbl>
          </a:graphicData>
        </a:graphic>
      </p:graphicFrame>
      <p:graphicFrame>
        <p:nvGraphicFramePr>
          <p:cNvPr id="15" name="Tábláza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397757"/>
              </p:ext>
            </p:extLst>
          </p:nvPr>
        </p:nvGraphicFramePr>
        <p:xfrm>
          <a:off x="5988228" y="2357013"/>
          <a:ext cx="1518138" cy="309968"/>
        </p:xfrm>
        <a:graphic>
          <a:graphicData uri="http://schemas.openxmlformats.org/drawingml/2006/table">
            <a:tbl>
              <a:tblPr/>
              <a:tblGrid>
                <a:gridCol w="1518138">
                  <a:extLst>
                    <a:ext uri="{9D8B030D-6E8A-4147-A177-3AD203B41FA5}">
                      <a16:colId xmlns:a16="http://schemas.microsoft.com/office/drawing/2014/main" val="2573328910"/>
                    </a:ext>
                  </a:extLst>
                </a:gridCol>
              </a:tblGrid>
              <a:tr h="309968">
                <a:tc>
                  <a:txBody>
                    <a:bodyPr/>
                    <a:lstStyle/>
                    <a:p>
                      <a:pPr fontAlgn="t"/>
                      <a:r>
                        <a:rPr lang="en-US" sz="1400" b="1" u="non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arXiv:1505.01415</a:t>
                      </a:r>
                      <a:endParaRPr lang="en-US" sz="1400" b="1" u="non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0216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áblázat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9189055"/>
                  </p:ext>
                </p:extLst>
              </p:nvPr>
            </p:nvGraphicFramePr>
            <p:xfrm>
              <a:off x="6167122" y="2152228"/>
              <a:ext cx="1160349" cy="309968"/>
            </p:xfrm>
            <a:graphic>
              <a:graphicData uri="http://schemas.openxmlformats.org/drawingml/2006/table">
                <a:tbl>
                  <a:tblPr/>
                  <a:tblGrid>
                    <a:gridCol w="1160349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=7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áblázat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9189055"/>
                  </p:ext>
                </p:extLst>
              </p:nvPr>
            </p:nvGraphicFramePr>
            <p:xfrm>
              <a:off x="6167122" y="2152228"/>
              <a:ext cx="1160349" cy="309968"/>
            </p:xfrm>
            <a:graphic>
              <a:graphicData uri="http://schemas.openxmlformats.org/drawingml/2006/table">
                <a:tbl>
                  <a:tblPr/>
                  <a:tblGrid>
                    <a:gridCol w="1160349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áblázat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3935219"/>
                  </p:ext>
                </p:extLst>
              </p:nvPr>
            </p:nvGraphicFramePr>
            <p:xfrm>
              <a:off x="2517121" y="2235077"/>
              <a:ext cx="1290844" cy="309968"/>
            </p:xfrm>
            <a:graphic>
              <a:graphicData uri="http://schemas.openxmlformats.org/drawingml/2006/table">
                <a:tbl>
                  <a:tblPr/>
                  <a:tblGrid>
                    <a:gridCol w="12908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=23.5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GeV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áblázat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3935219"/>
                  </p:ext>
                </p:extLst>
              </p:nvPr>
            </p:nvGraphicFramePr>
            <p:xfrm>
              <a:off x="2517121" y="2235077"/>
              <a:ext cx="1290844" cy="309968"/>
            </p:xfrm>
            <a:graphic>
              <a:graphicData uri="http://schemas.openxmlformats.org/drawingml/2006/table">
                <a:tbl>
                  <a:tblPr/>
                  <a:tblGrid>
                    <a:gridCol w="1290844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áblázat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9471583"/>
                  </p:ext>
                </p:extLst>
              </p:nvPr>
            </p:nvGraphicFramePr>
            <p:xfrm>
              <a:off x="9012480" y="1277318"/>
              <a:ext cx="1160349" cy="309968"/>
            </p:xfrm>
            <a:graphic>
              <a:graphicData uri="http://schemas.openxmlformats.org/drawingml/2006/table">
                <a:tbl>
                  <a:tblPr/>
                  <a:tblGrid>
                    <a:gridCol w="1160349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pPr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400" b="0" i="1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hu-HU" sz="1400" b="0" i="0" u="none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</m:rad>
                                <m: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=13 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400" b="0" i="0" u="none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TeV</m:t>
                                </m:r>
                              </m:oMath>
                            </m:oMathPara>
                          </a14:m>
                          <a:endParaRPr lang="en-US" sz="1400" b="0" i="0" u="none" dirty="0">
                            <a:solidFill>
                              <a:srgbClr val="FF0000"/>
                            </a:solidFill>
                            <a:effectLst/>
                          </a:endParaRP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áblázat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9471583"/>
                  </p:ext>
                </p:extLst>
              </p:nvPr>
            </p:nvGraphicFramePr>
            <p:xfrm>
              <a:off x="9012480" y="1277318"/>
              <a:ext cx="1160349" cy="309968"/>
            </p:xfrm>
            <a:graphic>
              <a:graphicData uri="http://schemas.openxmlformats.org/drawingml/2006/table">
                <a:tbl>
                  <a:tblPr/>
                  <a:tblGrid>
                    <a:gridCol w="1160349">
                      <a:extLst>
                        <a:ext uri="{9D8B030D-6E8A-4147-A177-3AD203B41FA5}">
                          <a16:colId xmlns:a16="http://schemas.microsoft.com/office/drawing/2014/main" val="2573328910"/>
                        </a:ext>
                      </a:extLst>
                    </a:gridCol>
                  </a:tblGrid>
                  <a:tr h="3099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10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002162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Szövegdoboz 19"/>
          <p:cNvSpPr txBox="1"/>
          <p:nvPr/>
        </p:nvSpPr>
        <p:spPr>
          <a:xfrm>
            <a:off x="8700143" y="1470751"/>
            <a:ext cx="201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>
                    <a:lumMod val="65000"/>
                  </a:schemeClr>
                </a:solidFill>
              </a:rPr>
              <a:t>TOTEM </a:t>
            </a:r>
            <a:r>
              <a:rPr lang="hu-HU" dirty="0" err="1" smtClean="0">
                <a:solidFill>
                  <a:schemeClr val="bg1">
                    <a:lumMod val="65000"/>
                  </a:schemeClr>
                </a:solidFill>
              </a:rPr>
              <a:t>preliminary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" name="Egyenes összekötő 4"/>
          <p:cNvCxnSpPr/>
          <p:nvPr/>
        </p:nvCxnSpPr>
        <p:spPr>
          <a:xfrm flipV="1">
            <a:off x="5156200" y="4148668"/>
            <a:ext cx="4233" cy="1985432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Egyenes összekötő 20"/>
          <p:cNvCxnSpPr/>
          <p:nvPr/>
        </p:nvCxnSpPr>
        <p:spPr>
          <a:xfrm flipH="1" flipV="1">
            <a:off x="9486900" y="4202581"/>
            <a:ext cx="8467" cy="1900972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Egyenes összekötő nyíllal 5"/>
          <p:cNvCxnSpPr/>
          <p:nvPr/>
        </p:nvCxnSpPr>
        <p:spPr>
          <a:xfrm>
            <a:off x="5220199" y="5141384"/>
            <a:ext cx="212861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/>
          <p:nvPr/>
        </p:nvCxnSpPr>
        <p:spPr>
          <a:xfrm>
            <a:off x="9190219" y="5153067"/>
            <a:ext cx="212861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Kép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615" y="923812"/>
            <a:ext cx="3999751" cy="2810636"/>
          </a:xfrm>
          <a:prstGeom prst="rect">
            <a:avLst/>
          </a:prstGeom>
        </p:spPr>
      </p:pic>
      <p:pic>
        <p:nvPicPr>
          <p:cNvPr id="24" name="Kép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7" y="3687442"/>
            <a:ext cx="4030155" cy="2783611"/>
          </a:xfrm>
          <a:prstGeom prst="rect">
            <a:avLst/>
          </a:prstGeom>
        </p:spPr>
      </p:pic>
      <p:pic>
        <p:nvPicPr>
          <p:cNvPr id="21" name="Kép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598" y="3698175"/>
            <a:ext cx="4036909" cy="2810635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5700" y="3751924"/>
            <a:ext cx="4043666" cy="2786988"/>
          </a:xfrm>
          <a:prstGeom prst="rect">
            <a:avLst/>
          </a:prstGeo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C2DC-FE2F-4FA0-BE3D-E6BEDF4C13CA}" type="datetime1">
              <a:rPr lang="hu-HU" smtClean="0"/>
              <a:t>2018. 12. 05.</a:t>
            </a:fld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ím 1"/>
              <p:cNvSpPr>
                <a:spLocks noGrp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Energy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dependence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of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the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parameters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hu-HU" sz="3600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for</a:t>
                </a:r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hu-HU" sz="36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&amp;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3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p</m:t>
                    </m:r>
                    <m:acc>
                      <m:accPr>
                        <m:chr m:val="̅"/>
                        <m:ctrlPr>
                          <a:rPr lang="hu-HU" sz="36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u-HU" sz="3600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endParaRPr lang="hu-HU" sz="36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8826" y="-107593"/>
                <a:ext cx="10515600" cy="1325563"/>
              </a:xfrm>
              <a:blipFill>
                <a:blip r:embed="rId7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Kép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677" y="852483"/>
            <a:ext cx="10284843" cy="48772"/>
          </a:xfrm>
          <a:prstGeom prst="rect">
            <a:avLst/>
          </a:prstGeom>
        </p:spPr>
      </p:pic>
      <p:sp>
        <p:nvSpPr>
          <p:cNvPr id="1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70E9-CAD4-4B7E-8FAE-9E65AE3FCE4C}" type="slidenum">
              <a:rPr lang="hu-HU" smtClean="0"/>
              <a:t>9</a:t>
            </a:fld>
            <a:endParaRPr lang="hu-HU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770" y="1143742"/>
            <a:ext cx="3219555" cy="526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Kép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1400" y="1208135"/>
            <a:ext cx="2648344" cy="4154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Kép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44684" y="1195669"/>
            <a:ext cx="1661706" cy="4228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8649" y="1932020"/>
            <a:ext cx="8110568" cy="13096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églalap 13"/>
              <p:cNvSpPr/>
              <p:nvPr/>
            </p:nvSpPr>
            <p:spPr>
              <a:xfrm>
                <a:off x="1338826" y="4051480"/>
                <a:ext cx="801180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églalap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826" y="4051480"/>
                <a:ext cx="801180" cy="390748"/>
              </a:xfrm>
              <a:prstGeom prst="rect">
                <a:avLst/>
              </a:prstGeom>
              <a:blipFill>
                <a:blip r:embed="rId1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églalap 14"/>
              <p:cNvSpPr/>
              <p:nvPr/>
            </p:nvSpPr>
            <p:spPr>
              <a:xfrm>
                <a:off x="5296211" y="4072896"/>
                <a:ext cx="807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hu-H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5" name="Téglalap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6211" y="4072896"/>
                <a:ext cx="807850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églalap 16"/>
              <p:cNvSpPr/>
              <p:nvPr/>
            </p:nvSpPr>
            <p:spPr>
              <a:xfrm>
                <a:off x="10117163" y="4049325"/>
                <a:ext cx="908839" cy="3907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𝑞𝑑</m:t>
                          </m:r>
                        </m:sub>
                      </m:sSub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églalap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7163" y="4049325"/>
                <a:ext cx="908839" cy="390748"/>
              </a:xfrm>
              <a:prstGeom prst="rect">
                <a:avLst/>
              </a:prstGeom>
              <a:blipFill>
                <a:blip r:embed="rId15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églalap 17"/>
              <p:cNvSpPr/>
              <p:nvPr/>
            </p:nvSpPr>
            <p:spPr>
              <a:xfrm>
                <a:off x="8967726" y="1143742"/>
                <a:ext cx="6751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α</m:t>
                    </m:r>
                    <m:r>
                      <a:rPr lang="hu-HU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hu-HU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hu-HU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8" name="Téglalap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7726" y="1143742"/>
                <a:ext cx="675121" cy="369332"/>
              </a:xfrm>
              <a:prstGeom prst="rect">
                <a:avLst/>
              </a:prstGeom>
              <a:blipFill>
                <a:blip r:embed="rId1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29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31858</TotalTime>
  <Words>344</Words>
  <Application>Microsoft Office PowerPoint</Application>
  <PresentationFormat>Szélesvásznú</PresentationFormat>
  <Paragraphs>120</Paragraphs>
  <Slides>13</Slides>
  <Notes>13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22" baseType="lpstr">
      <vt:lpstr>Adobe Devanagari</vt:lpstr>
      <vt:lpstr>Arial</vt:lpstr>
      <vt:lpstr>Calibri</vt:lpstr>
      <vt:lpstr>Calibri Light</vt:lpstr>
      <vt:lpstr>Cambria Math</vt:lpstr>
      <vt:lpstr>verdana</vt:lpstr>
      <vt:lpstr>verdana, sans-serif</vt:lpstr>
      <vt:lpstr>Wingdings</vt:lpstr>
      <vt:lpstr>Office-téma</vt:lpstr>
      <vt:lpstr>Study of pp and p¯p scattering at LHC energies using an extended Bialas-Bzdak model </vt:lpstr>
      <vt:lpstr>Inelastic cross section in Bialas-Bzdak p=(q,d) model</vt:lpstr>
      <vt:lpstr>Unitarily extended Bialas-Bzdak model (reBB) </vt:lpstr>
      <vt:lpstr>Earlier results</vt:lpstr>
      <vt:lpstr>Energy dependence of the parameters for pp </vt:lpstr>
      <vt:lpstr>New results: ReBB fits to pp ̅ dσ/dt data</vt:lpstr>
      <vt:lpstr>New results</vt:lpstr>
      <vt:lpstr>ReBB fits to pp dσ/dt data at several energies</vt:lpstr>
      <vt:lpstr>Energy dependence of the parameters for pp &amp; pp ̅</vt:lpstr>
      <vt:lpstr>Extrapolation for pp @ 1.96 TeV &amp; pp ̅ at 2.76 TeV</vt:lpstr>
      <vt:lpstr>Extrapolation for pp ̅ at 7 &amp; 13 TeV</vt:lpstr>
      <vt:lpstr>Summary and conclusions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ruglams proton-proton szórás fizikai leírása</dc:title>
  <dc:creator>István</dc:creator>
  <cp:lastModifiedBy>István Szanyi</cp:lastModifiedBy>
  <cp:revision>1285</cp:revision>
  <dcterms:created xsi:type="dcterms:W3CDTF">2017-01-26T20:24:23Z</dcterms:created>
  <dcterms:modified xsi:type="dcterms:W3CDTF">2018-12-06T05:34:58Z</dcterms:modified>
</cp:coreProperties>
</file>