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699" r:id="rId3"/>
    <p:sldId id="1059" r:id="rId4"/>
    <p:sldId id="702" r:id="rId5"/>
    <p:sldId id="1051" r:id="rId6"/>
    <p:sldId id="752" r:id="rId7"/>
    <p:sldId id="1053" r:id="rId8"/>
    <p:sldId id="1052" r:id="rId9"/>
    <p:sldId id="1054" r:id="rId10"/>
    <p:sldId id="1055" r:id="rId11"/>
    <p:sldId id="1061" r:id="rId12"/>
    <p:sldId id="1062" r:id="rId13"/>
    <p:sldId id="1063" r:id="rId14"/>
    <p:sldId id="649" r:id="rId15"/>
    <p:sldId id="696" r:id="rId16"/>
    <p:sldId id="690" r:id="rId17"/>
    <p:sldId id="1064" r:id="rId18"/>
    <p:sldId id="1060" r:id="rId19"/>
    <p:sldId id="1050" r:id="rId20"/>
    <p:sldId id="744" r:id="rId21"/>
    <p:sldId id="1058" r:id="rId22"/>
    <p:sldId id="580" r:id="rId23"/>
    <p:sldId id="640" r:id="rId24"/>
    <p:sldId id="516" r:id="rId25"/>
    <p:sldId id="1056" r:id="rId26"/>
    <p:sldId id="745" r:id="rId27"/>
    <p:sldId id="746" r:id="rId28"/>
    <p:sldId id="747" r:id="rId29"/>
    <p:sldId id="748" r:id="rId30"/>
    <p:sldId id="749" r:id="rId31"/>
    <p:sldId id="756" r:id="rId32"/>
    <p:sldId id="691" r:id="rId33"/>
    <p:sldId id="724" r:id="rId34"/>
    <p:sldId id="1057" r:id="rId35"/>
  </p:sldIdLst>
  <p:sldSz cx="9144000" cy="5143500" type="screen16x9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D58B"/>
    <a:srgbClr val="FFACA4"/>
    <a:srgbClr val="000066"/>
    <a:srgbClr val="F5A300"/>
    <a:srgbClr val="FDCA00"/>
    <a:srgbClr val="9C1C26"/>
    <a:srgbClr val="312C8C"/>
    <a:srgbClr val="000000"/>
    <a:srgbClr val="B5B5B5"/>
    <a:srgbClr val="E950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922620-844B-4E32-8C57-AFB1A628C3C3}" v="29" dt="2018-12-05T21:26:04.9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31" autoAdjust="0"/>
    <p:restoredTop sz="89071" autoAdjust="0"/>
  </p:normalViewPr>
  <p:slideViewPr>
    <p:cSldViewPr snapToObjects="1">
      <p:cViewPr>
        <p:scale>
          <a:sx n="125" d="100"/>
          <a:sy n="125" d="100"/>
        </p:scale>
        <p:origin x="-12" y="-55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3" d="100"/>
        <a:sy n="33" d="100"/>
      </p:scale>
      <p:origin x="0" y="0"/>
    </p:cViewPr>
  </p:notesTextViewPr>
  <p:sorterViewPr>
    <p:cViewPr>
      <p:scale>
        <a:sx n="150" d="100"/>
        <a:sy n="150" d="100"/>
      </p:scale>
      <p:origin x="0" y="-408"/>
    </p:cViewPr>
  </p:sorterViewPr>
  <p:notesViewPr>
    <p:cSldViewPr snapToObjects="1">
      <p:cViewPr varScale="1">
        <p:scale>
          <a:sx n="87" d="100"/>
          <a:sy n="87" d="100"/>
        </p:scale>
        <p:origin x="270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zymon Harabasz" userId="ba9c30392e46a2ae" providerId="LiveId" clId="{16922620-844B-4E32-8C57-AFB1A628C3C3}"/>
    <pc:docChg chg="modSld">
      <pc:chgData name="Szymon Harabasz" userId="ba9c30392e46a2ae" providerId="LiveId" clId="{16922620-844B-4E32-8C57-AFB1A628C3C3}" dt="2018-12-05T21:26:04.969" v="11" actId="20577"/>
      <pc:docMkLst>
        <pc:docMk/>
      </pc:docMkLst>
      <pc:sldChg chg="modSp">
        <pc:chgData name="Szymon Harabasz" userId="ba9c30392e46a2ae" providerId="LiveId" clId="{16922620-844B-4E32-8C57-AFB1A628C3C3}" dt="2018-12-05T21:26:04.969" v="11" actId="20577"/>
        <pc:sldMkLst>
          <pc:docMk/>
          <pc:sldMk cId="2634415287" sldId="580"/>
        </pc:sldMkLst>
        <pc:spChg chg="mod">
          <ac:chgData name="Szymon Harabasz" userId="ba9c30392e46a2ae" providerId="LiveId" clId="{16922620-844B-4E32-8C57-AFB1A628C3C3}" dt="2018-12-05T21:26:04.969" v="11" actId="20577"/>
          <ac:spMkLst>
            <pc:docMk/>
            <pc:sldMk cId="2634415287" sldId="580"/>
            <ac:spMk id="9" creationId="{00000000-0000-0000-0000-000000000000}"/>
          </ac:spMkLst>
        </pc:spChg>
      </pc:sldChg>
      <pc:sldChg chg="modSp">
        <pc:chgData name="Szymon Harabasz" userId="ba9c30392e46a2ae" providerId="LiveId" clId="{16922620-844B-4E32-8C57-AFB1A628C3C3}" dt="2018-12-05T20:36:29.760" v="1" actId="1038"/>
        <pc:sldMkLst>
          <pc:docMk/>
          <pc:sldMk cId="3673774174" sldId="1052"/>
        </pc:sldMkLst>
        <pc:graphicFrameChg chg="mod">
          <ac:chgData name="Szymon Harabasz" userId="ba9c30392e46a2ae" providerId="LiveId" clId="{16922620-844B-4E32-8C57-AFB1A628C3C3}" dt="2018-12-05T20:36:29.760" v="1" actId="1038"/>
          <ac:graphicFrameMkLst>
            <pc:docMk/>
            <pc:sldMk cId="3673774174" sldId="1052"/>
            <ac:graphicFrameMk id="14" creationId="{5507BC27-C9AE-4B37-B876-02A665545348}"/>
          </ac:graphicFrameMkLst>
        </pc:graphicFrameChg>
        <pc:graphicFrameChg chg="mod">
          <ac:chgData name="Szymon Harabasz" userId="ba9c30392e46a2ae" providerId="LiveId" clId="{16922620-844B-4E32-8C57-AFB1A628C3C3}" dt="2018-12-05T20:36:29.760" v="1" actId="1038"/>
          <ac:graphicFrameMkLst>
            <pc:docMk/>
            <pc:sldMk cId="3673774174" sldId="1052"/>
            <ac:graphicFrameMk id="15" creationId="{8B458C1F-1677-44BA-BD27-E8932B2E0579}"/>
          </ac:graphicFrameMkLst>
        </pc:graphicFrameChg>
        <pc:picChg chg="mod">
          <ac:chgData name="Szymon Harabasz" userId="ba9c30392e46a2ae" providerId="LiveId" clId="{16922620-844B-4E32-8C57-AFB1A628C3C3}" dt="2018-12-05T20:36:29.760" v="1" actId="1038"/>
          <ac:picMkLst>
            <pc:docMk/>
            <pc:sldMk cId="3673774174" sldId="1052"/>
            <ac:picMk id="22" creationId="{439BBEFD-17A2-4468-ABCD-4E204CB06235}"/>
          </ac:picMkLst>
        </pc:picChg>
        <pc:picChg chg="mod">
          <ac:chgData name="Szymon Harabasz" userId="ba9c30392e46a2ae" providerId="LiveId" clId="{16922620-844B-4E32-8C57-AFB1A628C3C3}" dt="2018-12-05T20:36:29.760" v="1" actId="1038"/>
          <ac:picMkLst>
            <pc:docMk/>
            <pc:sldMk cId="3673774174" sldId="1052"/>
            <ac:picMk id="27" creationId="{3919246D-48DA-47CF-8E91-8455D5C2F30B}"/>
          </ac:picMkLst>
        </pc:picChg>
        <pc:picChg chg="mod">
          <ac:chgData name="Szymon Harabasz" userId="ba9c30392e46a2ae" providerId="LiveId" clId="{16922620-844B-4E32-8C57-AFB1A628C3C3}" dt="2018-12-05T20:36:29.760" v="1" actId="1038"/>
          <ac:picMkLst>
            <pc:docMk/>
            <pc:sldMk cId="3673774174" sldId="1052"/>
            <ac:picMk id="28" creationId="{94B9CFB6-7810-49D6-B9C1-E8D869FF380D}"/>
          </ac:picMkLst>
        </pc:picChg>
      </pc:sldChg>
      <pc:sldChg chg="modSp">
        <pc:chgData name="Szymon Harabasz" userId="ba9c30392e46a2ae" providerId="LiveId" clId="{16922620-844B-4E32-8C57-AFB1A628C3C3}" dt="2018-12-05T20:36:56.956" v="3" actId="20577"/>
        <pc:sldMkLst>
          <pc:docMk/>
          <pc:sldMk cId="1607382626" sldId="1054"/>
        </pc:sldMkLst>
        <pc:spChg chg="mod">
          <ac:chgData name="Szymon Harabasz" userId="ba9c30392e46a2ae" providerId="LiveId" clId="{16922620-844B-4E32-8C57-AFB1A628C3C3}" dt="2018-12-05T20:36:56.956" v="3" actId="20577"/>
          <ac:spMkLst>
            <pc:docMk/>
            <pc:sldMk cId="1607382626" sldId="1054"/>
            <ac:spMk id="17" creationId="{AC938EA8-18E2-4BF7-A643-FD4D004FFF93}"/>
          </ac:spMkLst>
        </pc:spChg>
      </pc:sldChg>
    </pc:docChg>
  </pc:docChgLst>
  <pc:docChgLst>
    <pc:chgData name="Szymon Harabasz" userId="ba9c30392e46a2ae" providerId="LiveId" clId="{19849171-4C35-464B-AFD7-53302059FB2C}"/>
    <pc:docChg chg="undo modSld">
      <pc:chgData name="Szymon Harabasz" userId="ba9c30392e46a2ae" providerId="LiveId" clId="{19849171-4C35-464B-AFD7-53302059FB2C}" dt="2018-12-05T20:28:39.160" v="58"/>
      <pc:docMkLst>
        <pc:docMk/>
      </pc:docMkLst>
      <pc:sldChg chg="modSp">
        <pc:chgData name="Szymon Harabasz" userId="ba9c30392e46a2ae" providerId="LiveId" clId="{19849171-4C35-464B-AFD7-53302059FB2C}" dt="2018-12-05T20:20:10.516" v="10" actId="20577"/>
        <pc:sldMkLst>
          <pc:docMk/>
          <pc:sldMk cId="2338219051" sldId="702"/>
        </pc:sldMkLst>
        <pc:spChg chg="mod">
          <ac:chgData name="Szymon Harabasz" userId="ba9c30392e46a2ae" providerId="LiveId" clId="{19849171-4C35-464B-AFD7-53302059FB2C}" dt="2018-12-05T20:20:10.516" v="10" actId="20577"/>
          <ac:spMkLst>
            <pc:docMk/>
            <pc:sldMk cId="2338219051" sldId="702"/>
            <ac:spMk id="16388" creationId="{00000000-0000-0000-0000-000000000000}"/>
          </ac:spMkLst>
        </pc:spChg>
      </pc:sldChg>
      <pc:sldChg chg="addSp modSp modAnim">
        <pc:chgData name="Szymon Harabasz" userId="ba9c30392e46a2ae" providerId="LiveId" clId="{19849171-4C35-464B-AFD7-53302059FB2C}" dt="2018-12-05T20:28:39.160" v="58"/>
        <pc:sldMkLst>
          <pc:docMk/>
          <pc:sldMk cId="2033551311" sldId="1050"/>
        </pc:sldMkLst>
        <pc:picChg chg="add mod">
          <ac:chgData name="Szymon Harabasz" userId="ba9c30392e46a2ae" providerId="LiveId" clId="{19849171-4C35-464B-AFD7-53302059FB2C}" dt="2018-12-05T20:28:03.794" v="57" actId="1076"/>
          <ac:picMkLst>
            <pc:docMk/>
            <pc:sldMk cId="2033551311" sldId="1050"/>
            <ac:picMk id="7" creationId="{6FC958F7-8033-4E2E-AE4D-FD3B0BCEB30C}"/>
          </ac:picMkLst>
        </pc:picChg>
      </pc:sldChg>
      <pc:sldChg chg="addSp modSp modAnim">
        <pc:chgData name="Szymon Harabasz" userId="ba9c30392e46a2ae" providerId="LiveId" clId="{19849171-4C35-464B-AFD7-53302059FB2C}" dt="2018-12-05T20:22:50.896" v="46" actId="14100"/>
        <pc:sldMkLst>
          <pc:docMk/>
          <pc:sldMk cId="3673774174" sldId="1052"/>
        </pc:sldMkLst>
        <pc:graphicFrameChg chg="mod">
          <ac:chgData name="Szymon Harabasz" userId="ba9c30392e46a2ae" providerId="LiveId" clId="{19849171-4C35-464B-AFD7-53302059FB2C}" dt="2018-12-05T20:22:18.489" v="40" actId="14100"/>
          <ac:graphicFrameMkLst>
            <pc:docMk/>
            <pc:sldMk cId="3673774174" sldId="1052"/>
            <ac:graphicFrameMk id="14" creationId="{5507BC27-C9AE-4B37-B876-02A665545348}"/>
          </ac:graphicFrameMkLst>
        </pc:graphicFrameChg>
        <pc:graphicFrameChg chg="mod">
          <ac:chgData name="Szymon Harabasz" userId="ba9c30392e46a2ae" providerId="LiveId" clId="{19849171-4C35-464B-AFD7-53302059FB2C}" dt="2018-12-05T20:21:22.718" v="27" actId="1037"/>
          <ac:graphicFrameMkLst>
            <pc:docMk/>
            <pc:sldMk cId="3673774174" sldId="1052"/>
            <ac:graphicFrameMk id="15" creationId="{8B458C1F-1677-44BA-BD27-E8932B2E0579}"/>
          </ac:graphicFrameMkLst>
        </pc:graphicFrameChg>
        <pc:picChg chg="add mod">
          <ac:chgData name="Szymon Harabasz" userId="ba9c30392e46a2ae" providerId="LiveId" clId="{19849171-4C35-464B-AFD7-53302059FB2C}" dt="2018-12-05T20:22:33.854" v="43" actId="571"/>
          <ac:picMkLst>
            <pc:docMk/>
            <pc:sldMk cId="3673774174" sldId="1052"/>
            <ac:picMk id="11" creationId="{87FE1448-436E-4B12-82BA-5251AE10BEDB}"/>
          </ac:picMkLst>
        </pc:picChg>
        <pc:picChg chg="add mod">
          <ac:chgData name="Szymon Harabasz" userId="ba9c30392e46a2ae" providerId="LiveId" clId="{19849171-4C35-464B-AFD7-53302059FB2C}" dt="2018-12-05T20:22:33.854" v="43" actId="571"/>
          <ac:picMkLst>
            <pc:docMk/>
            <pc:sldMk cId="3673774174" sldId="1052"/>
            <ac:picMk id="12" creationId="{509B7F5F-9041-4CCA-A237-EF2C9BF7F559}"/>
          </ac:picMkLst>
        </pc:picChg>
        <pc:picChg chg="mod">
          <ac:chgData name="Szymon Harabasz" userId="ba9c30392e46a2ae" providerId="LiveId" clId="{19849171-4C35-464B-AFD7-53302059FB2C}" dt="2018-12-05T20:22:37.450" v="45" actId="14100"/>
          <ac:picMkLst>
            <pc:docMk/>
            <pc:sldMk cId="3673774174" sldId="1052"/>
            <ac:picMk id="20" creationId="{D3502509-A8B7-488C-9B52-7CDF9A1C5776}"/>
          </ac:picMkLst>
        </pc:picChg>
        <pc:picChg chg="mod">
          <ac:chgData name="Szymon Harabasz" userId="ba9c30392e46a2ae" providerId="LiveId" clId="{19849171-4C35-464B-AFD7-53302059FB2C}" dt="2018-12-05T20:21:22.718" v="27" actId="1037"/>
          <ac:picMkLst>
            <pc:docMk/>
            <pc:sldMk cId="3673774174" sldId="1052"/>
            <ac:picMk id="22" creationId="{439BBEFD-17A2-4468-ABCD-4E204CB06235}"/>
          </ac:picMkLst>
        </pc:picChg>
        <pc:picChg chg="mod">
          <ac:chgData name="Szymon Harabasz" userId="ba9c30392e46a2ae" providerId="LiveId" clId="{19849171-4C35-464B-AFD7-53302059FB2C}" dt="2018-12-05T20:22:50.896" v="46" actId="14100"/>
          <ac:picMkLst>
            <pc:docMk/>
            <pc:sldMk cId="3673774174" sldId="1052"/>
            <ac:picMk id="27" creationId="{3919246D-48DA-47CF-8E91-8455D5C2F30B}"/>
          </ac:picMkLst>
        </pc:picChg>
        <pc:picChg chg="mod">
          <ac:chgData name="Szymon Harabasz" userId="ba9c30392e46a2ae" providerId="LiveId" clId="{19849171-4C35-464B-AFD7-53302059FB2C}" dt="2018-12-05T20:21:22.718" v="27" actId="1037"/>
          <ac:picMkLst>
            <pc:docMk/>
            <pc:sldMk cId="3673774174" sldId="1052"/>
            <ac:picMk id="28" creationId="{94B9CFB6-7810-49D6-B9C1-E8D869FF380D}"/>
          </ac:picMkLst>
        </pc:picChg>
        <pc:picChg chg="mod">
          <ac:chgData name="Szymon Harabasz" userId="ba9c30392e46a2ae" providerId="LiveId" clId="{19849171-4C35-464B-AFD7-53302059FB2C}" dt="2018-12-05T20:21:22.718" v="27" actId="1037"/>
          <ac:picMkLst>
            <pc:docMk/>
            <pc:sldMk cId="3673774174" sldId="1052"/>
            <ac:picMk id="29" creationId="{EABA334D-362A-42E5-8874-41D22D911FB6}"/>
          </ac:picMkLst>
        </pc:picChg>
      </pc:sldChg>
      <pc:sldChg chg="modSp">
        <pc:chgData name="Szymon Harabasz" userId="ba9c30392e46a2ae" providerId="LiveId" clId="{19849171-4C35-464B-AFD7-53302059FB2C}" dt="2018-12-05T20:26:31.805" v="55"/>
        <pc:sldMkLst>
          <pc:docMk/>
          <pc:sldMk cId="2890165203" sldId="1055"/>
        </pc:sldMkLst>
        <pc:spChg chg="mod">
          <ac:chgData name="Szymon Harabasz" userId="ba9c30392e46a2ae" providerId="LiveId" clId="{19849171-4C35-464B-AFD7-53302059FB2C}" dt="2018-12-05T20:26:31.805" v="55"/>
          <ac:spMkLst>
            <pc:docMk/>
            <pc:sldMk cId="2890165203" sldId="1055"/>
            <ac:spMk id="7" creationId="{71619ED8-55CE-450F-9604-DB2DA5D5190E}"/>
          </ac:spMkLst>
        </pc:spChg>
      </pc:sldChg>
      <pc:sldChg chg="modSp">
        <pc:chgData name="Szymon Harabasz" userId="ba9c30392e46a2ae" providerId="LiveId" clId="{19849171-4C35-464B-AFD7-53302059FB2C}" dt="2018-12-05T20:25:04.720" v="47" actId="20577"/>
        <pc:sldMkLst>
          <pc:docMk/>
          <pc:sldMk cId="1588489551" sldId="1058"/>
        </pc:sldMkLst>
        <pc:spChg chg="mod">
          <ac:chgData name="Szymon Harabasz" userId="ba9c30392e46a2ae" providerId="LiveId" clId="{19849171-4C35-464B-AFD7-53302059FB2C}" dt="2018-12-05T20:25:04.720" v="47" actId="20577"/>
          <ac:spMkLst>
            <pc:docMk/>
            <pc:sldMk cId="1588489551" sldId="1058"/>
            <ac:spMk id="2" creationId="{3D9C155C-D023-4F2B-BCC7-4E2447265243}"/>
          </ac:spMkLst>
        </pc:spChg>
      </pc:sldChg>
      <pc:sldChg chg="modSp">
        <pc:chgData name="Szymon Harabasz" userId="ba9c30392e46a2ae" providerId="LiveId" clId="{19849171-4C35-464B-AFD7-53302059FB2C}" dt="2018-12-05T20:19:50.256" v="0" actId="20577"/>
        <pc:sldMkLst>
          <pc:docMk/>
          <pc:sldMk cId="3860209400" sldId="1059"/>
        </pc:sldMkLst>
        <pc:spChg chg="mod">
          <ac:chgData name="Szymon Harabasz" userId="ba9c30392e46a2ae" providerId="LiveId" clId="{19849171-4C35-464B-AFD7-53302059FB2C}" dt="2018-12-05T20:19:50.256" v="0" actId="20577"/>
          <ac:spMkLst>
            <pc:docMk/>
            <pc:sldMk cId="3860209400" sldId="1059"/>
            <ac:spMk id="34" creationId="{BE37D168-F374-492A-8210-39A8A8F703FD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id="{9AF61FA1-89B0-4500-A7C5-94505A60CA6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90500" y="387350"/>
            <a:ext cx="54038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000" tIns="0" rIns="0" bIns="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 b="1">
                <a:latin typeface="Stafford" pitchFamily="2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FF4F4916-C432-4A0A-A375-8275D29EF582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90500" y="8567738"/>
            <a:ext cx="13303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Stafford" pitchFamily="2" charset="0"/>
                <a:cs typeface="+mn-cs"/>
              </a:defRPr>
            </a:lvl1pPr>
          </a:lstStyle>
          <a:p>
            <a:pPr>
              <a:defRPr/>
            </a:pPr>
            <a:fld id="{A1CDBE99-DC8E-40DE-9E78-F03F63FAC0C4}" type="datetime4">
              <a:rPr lang="de-DE"/>
              <a:pPr>
                <a:defRPr/>
              </a:pPr>
              <a:t>5. Dezember 2018</a:t>
            </a:fld>
            <a:endParaRPr lang="de-DE"/>
          </a:p>
        </p:txBody>
      </p:sp>
      <p:sp>
        <p:nvSpPr>
          <p:cNvPr id="50180" name="Rectangle 4">
            <a:extLst>
              <a:ext uri="{FF2B5EF4-FFF2-40B4-BE49-F238E27FC236}">
                <a16:creationId xmlns:a16="http://schemas.microsoft.com/office/drawing/2014/main" id="{D7583FA8-8865-4BBF-9598-FF18B8CCDF5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520825" y="8567738"/>
            <a:ext cx="44640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Stafford" pitchFamily="2" charset="0"/>
                <a:cs typeface="+mn-cs"/>
              </a:defRPr>
            </a:lvl1pPr>
          </a:lstStyle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50181" name="Rectangle 5">
            <a:extLst>
              <a:ext uri="{FF2B5EF4-FFF2-40B4-BE49-F238E27FC236}">
                <a16:creationId xmlns:a16="http://schemas.microsoft.com/office/drawing/2014/main" id="{14751E13-C4E4-4EBB-8BAF-B00BF0CBE190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999163" y="8567738"/>
            <a:ext cx="6699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Stafford" pitchFamily="2" charset="0"/>
              </a:defRPr>
            </a:lvl1pPr>
          </a:lstStyle>
          <a:p>
            <a:r>
              <a:rPr lang="de-DE" altLang="en-US"/>
              <a:t>|  </a:t>
            </a:r>
            <a:fld id="{086BC2F7-B342-4ED5-A281-084E8513958A}" type="slidenum">
              <a:rPr lang="de-DE" altLang="en-US"/>
              <a:pPr/>
              <a:t>‹#›</a:t>
            </a:fld>
            <a:endParaRPr lang="de-DE" altLang="en-US"/>
          </a:p>
        </p:txBody>
      </p:sp>
      <p:pic>
        <p:nvPicPr>
          <p:cNvPr id="5126" name="Picture 6" descr="tud_logo">
            <a:extLst>
              <a:ext uri="{FF2B5EF4-FFF2-40B4-BE49-F238E27FC236}">
                <a16:creationId xmlns:a16="http://schemas.microsoft.com/office/drawing/2014/main" id="{F0BE2C16-FBE6-4AB7-868D-ED1E872D0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400" y="360363"/>
            <a:ext cx="928688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Rectangle 7">
            <a:extLst>
              <a:ext uri="{FF2B5EF4-FFF2-40B4-BE49-F238E27FC236}">
                <a16:creationId xmlns:a16="http://schemas.microsoft.com/office/drawing/2014/main" id="{3CB1D2E3-87C5-4398-8E01-76EAC1A111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" y="179388"/>
            <a:ext cx="6478588" cy="144462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  <p:sp>
        <p:nvSpPr>
          <p:cNvPr id="5128" name="Line 8">
            <a:extLst>
              <a:ext uri="{FF2B5EF4-FFF2-40B4-BE49-F238E27FC236}">
                <a16:creationId xmlns:a16="http://schemas.microsoft.com/office/drawing/2014/main" id="{624006D1-6D61-4C10-A956-83EB62995956}"/>
              </a:ext>
            </a:extLst>
          </p:cNvPr>
          <p:cNvSpPr>
            <a:spLocks noChangeShapeType="1"/>
          </p:cNvSpPr>
          <p:nvPr/>
        </p:nvSpPr>
        <p:spPr bwMode="auto">
          <a:xfrm>
            <a:off x="190500" y="360363"/>
            <a:ext cx="6478588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Line 9">
            <a:extLst>
              <a:ext uri="{FF2B5EF4-FFF2-40B4-BE49-F238E27FC236}">
                <a16:creationId xmlns:a16="http://schemas.microsoft.com/office/drawing/2014/main" id="{EF4F33B1-D29D-4253-BBD6-693074470ECC}"/>
              </a:ext>
            </a:extLst>
          </p:cNvPr>
          <p:cNvSpPr>
            <a:spLocks noChangeShapeType="1"/>
          </p:cNvSpPr>
          <p:nvPr/>
        </p:nvSpPr>
        <p:spPr bwMode="auto">
          <a:xfrm>
            <a:off x="190500" y="8496300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5F0D468D-BAA8-46DA-9E49-0F18B99B9961}"/>
              </a:ext>
            </a:extLst>
          </p:cNvPr>
          <p:cNvSpPr>
            <a:spLocks noChangeShapeType="1"/>
          </p:cNvSpPr>
          <p:nvPr/>
        </p:nvSpPr>
        <p:spPr bwMode="auto">
          <a:xfrm>
            <a:off x="188913" y="777875"/>
            <a:ext cx="6478587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3" descr="tud_logo">
            <a:extLst>
              <a:ext uri="{FF2B5EF4-FFF2-40B4-BE49-F238E27FC236}">
                <a16:creationId xmlns:a16="http://schemas.microsoft.com/office/drawing/2014/main" id="{AF8320AD-431C-4055-92CA-F373CB971F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463" y="360363"/>
            <a:ext cx="935037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>
            <a:extLst>
              <a:ext uri="{FF2B5EF4-FFF2-40B4-BE49-F238E27FC236}">
                <a16:creationId xmlns:a16="http://schemas.microsoft.com/office/drawing/2014/main" id="{69717A73-7688-491F-96AE-6E299DB1DB25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88913" y="8685213"/>
            <a:ext cx="1619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>
                <a:latin typeface="Stafford" pitchFamily="2" charset="0"/>
                <a:cs typeface="+mn-cs"/>
              </a:defRPr>
            </a:lvl1pPr>
          </a:lstStyle>
          <a:p>
            <a:pPr>
              <a:defRPr/>
            </a:pPr>
            <a:fld id="{FF0C54E8-5659-49D1-81BF-8680A9B2BB7D}" type="datetime4">
              <a:rPr lang="de-DE"/>
              <a:pPr>
                <a:defRPr/>
              </a:pPr>
              <a:t>5. Dezember 2018</a:t>
            </a:fld>
            <a:endParaRPr lang="de-DE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F37D2B5C-B808-4626-BBC0-8C86D5FB838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88975" y="923925"/>
            <a:ext cx="5461000" cy="30718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34AD07AF-4E11-4BDD-9335-F5628F7EFD8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90500" y="4284663"/>
            <a:ext cx="6477000" cy="428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05B1FF4D-03F8-43C7-901C-52A7A18934F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808163" y="8685213"/>
            <a:ext cx="4105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>
                <a:latin typeface="Stafford" pitchFamily="2" charset="0"/>
                <a:cs typeface="+mn-cs"/>
              </a:defRPr>
            </a:lvl1pPr>
          </a:lstStyle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003EC4B1-D81B-4D82-A4D7-603DF17104A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13438" y="8685213"/>
            <a:ext cx="94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ts val="1300"/>
              </a:lnSpc>
              <a:defRPr sz="1000">
                <a:latin typeface="Stafford" pitchFamily="2" charset="0"/>
              </a:defRPr>
            </a:lvl1pPr>
          </a:lstStyle>
          <a:p>
            <a:r>
              <a:rPr lang="de-DE" altLang="en-US"/>
              <a:t>|  </a:t>
            </a:r>
            <a:fld id="{4C65C226-7E1B-49A3-9F74-CA4D096B8CE6}" type="slidenum">
              <a:rPr lang="de-DE" altLang="en-US"/>
              <a:pPr/>
              <a:t>‹#›</a:t>
            </a:fld>
            <a:endParaRPr lang="de-DE" altLang="en-US"/>
          </a:p>
        </p:txBody>
      </p:sp>
      <p:sp>
        <p:nvSpPr>
          <p:cNvPr id="4104" name="Rectangle 8">
            <a:extLst>
              <a:ext uri="{FF2B5EF4-FFF2-40B4-BE49-F238E27FC236}">
                <a16:creationId xmlns:a16="http://schemas.microsoft.com/office/drawing/2014/main" id="{2DD3F6DE-1D60-4D3E-A4F6-FEA5B859F9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" y="387350"/>
            <a:ext cx="540385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00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ts val="1300"/>
              </a:lnSpc>
              <a:defRPr/>
            </a:pPr>
            <a:endParaRPr lang="de-DE" altLang="de-DE" sz="1000" b="1">
              <a:latin typeface="Stafford" pitchFamily="2" charset="0"/>
            </a:endParaRPr>
          </a:p>
        </p:txBody>
      </p:sp>
      <p:sp>
        <p:nvSpPr>
          <p:cNvPr id="4105" name="Rectangle 9">
            <a:extLst>
              <a:ext uri="{FF2B5EF4-FFF2-40B4-BE49-F238E27FC236}">
                <a16:creationId xmlns:a16="http://schemas.microsoft.com/office/drawing/2014/main" id="{FF16EC31-E23D-48B0-8172-46F6F03DB5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" y="179388"/>
            <a:ext cx="6478588" cy="144462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  <p:sp>
        <p:nvSpPr>
          <p:cNvPr id="4106" name="Line 10">
            <a:extLst>
              <a:ext uri="{FF2B5EF4-FFF2-40B4-BE49-F238E27FC236}">
                <a16:creationId xmlns:a16="http://schemas.microsoft.com/office/drawing/2014/main" id="{1B5441CB-D314-4379-BD6D-298E56F7DC47}"/>
              </a:ext>
            </a:extLst>
          </p:cNvPr>
          <p:cNvSpPr>
            <a:spLocks noChangeShapeType="1"/>
          </p:cNvSpPr>
          <p:nvPr/>
        </p:nvSpPr>
        <p:spPr bwMode="auto">
          <a:xfrm>
            <a:off x="190500" y="360363"/>
            <a:ext cx="6478588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7" name="Line 11">
            <a:extLst>
              <a:ext uri="{FF2B5EF4-FFF2-40B4-BE49-F238E27FC236}">
                <a16:creationId xmlns:a16="http://schemas.microsoft.com/office/drawing/2014/main" id="{A71A8230-B8E9-4959-BF2B-9A6AF0C79174}"/>
              </a:ext>
            </a:extLst>
          </p:cNvPr>
          <p:cNvSpPr>
            <a:spLocks noChangeShapeType="1"/>
          </p:cNvSpPr>
          <p:nvPr/>
        </p:nvSpPr>
        <p:spPr bwMode="auto">
          <a:xfrm>
            <a:off x="190500" y="781050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8" name="Line 12">
            <a:extLst>
              <a:ext uri="{FF2B5EF4-FFF2-40B4-BE49-F238E27FC236}">
                <a16:creationId xmlns:a16="http://schemas.microsoft.com/office/drawing/2014/main" id="{3AA57DD5-9440-4BE9-A449-1494BDD511C9}"/>
              </a:ext>
            </a:extLst>
          </p:cNvPr>
          <p:cNvSpPr>
            <a:spLocks noChangeShapeType="1"/>
          </p:cNvSpPr>
          <p:nvPr/>
        </p:nvSpPr>
        <p:spPr bwMode="auto">
          <a:xfrm>
            <a:off x="190500" y="8685213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9" name="Line 14">
            <a:extLst>
              <a:ext uri="{FF2B5EF4-FFF2-40B4-BE49-F238E27FC236}">
                <a16:creationId xmlns:a16="http://schemas.microsoft.com/office/drawing/2014/main" id="{CD287ECD-C877-4EBA-B666-04FADFE51EB0}"/>
              </a:ext>
            </a:extLst>
          </p:cNvPr>
          <p:cNvSpPr>
            <a:spLocks noChangeShapeType="1"/>
          </p:cNvSpPr>
          <p:nvPr/>
        </p:nvSpPr>
        <p:spPr bwMode="auto">
          <a:xfrm>
            <a:off x="188913" y="4103688"/>
            <a:ext cx="6478587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1pPr>
    <a:lvl2pPr marL="4572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2pPr>
    <a:lvl3pPr marL="9144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3pPr>
    <a:lvl4pPr marL="13716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4pPr>
    <a:lvl5pPr marL="18288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8975" y="923925"/>
            <a:ext cx="5461000" cy="3071813"/>
          </a:xfrm>
          <a:ln/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Bitstream Charter" charset="0"/>
              </a:rPr>
              <a:t>e+e- use upper case for + and – </a:t>
            </a:r>
          </a:p>
          <a:p>
            <a:pPr eaLnBrk="1" hangingPunct="1"/>
            <a:endParaRPr lang="en-US">
              <a:latin typeface="Bitstream Charter" charset="0"/>
            </a:endParaRPr>
          </a:p>
          <a:p>
            <a:pPr eaLnBrk="1" hangingPunct="1"/>
            <a:r>
              <a:rPr lang="en-US">
                <a:latin typeface="Bitstream Charter" charset="0"/>
              </a:rPr>
              <a:t>Text restructured</a:t>
            </a:r>
          </a:p>
        </p:txBody>
      </p:sp>
      <p:sp>
        <p:nvSpPr>
          <p:cNvPr id="17411" name="Footer Placeholder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1000">
                <a:latin typeface="Stafford" charset="0"/>
              </a:rPr>
              <a:t>|  </a:t>
            </a:r>
          </a:p>
        </p:txBody>
      </p:sp>
    </p:spTree>
    <p:extLst>
      <p:ext uri="{BB962C8B-B14F-4D97-AF65-F5344CB8AC3E}">
        <p14:creationId xmlns:p14="http://schemas.microsoft.com/office/powerpoint/2010/main" val="1107664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FF0C54E8-5659-49D1-81BF-8680A9B2BB7D}" type="datetime4">
              <a:rPr lang="de-DE" smtClean="0"/>
              <a:pPr>
                <a:defRPr/>
              </a:pPr>
              <a:t>5. Dezember 2018</a:t>
            </a:fld>
            <a:endParaRPr lang="de-DE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de-DE" altLang="en-US"/>
              <a:t>|  </a:t>
            </a:r>
            <a:fld id="{4C65C226-7E1B-49A3-9F74-CA4D096B8CE6}" type="slidenum">
              <a:rPr lang="de-DE" altLang="en-US" smtClean="0"/>
              <a:pPr/>
              <a:t>8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7021469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FF0C54E8-5659-49D1-81BF-8680A9B2BB7D}" type="datetime4">
              <a:rPr lang="de-DE" smtClean="0"/>
              <a:pPr>
                <a:defRPr/>
              </a:pPr>
              <a:t>5. Dezember 2018</a:t>
            </a:fld>
            <a:endParaRPr lang="de-DE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de-DE" altLang="en-US"/>
              <a:t>|  </a:t>
            </a:r>
            <a:fld id="{4C65C226-7E1B-49A3-9F74-CA4D096B8CE6}" type="slidenum">
              <a:rPr lang="de-DE" altLang="en-US" smtClean="0"/>
              <a:pPr/>
              <a:t>16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0527152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FF0C54E8-5659-49D1-81BF-8680A9B2BB7D}" type="datetime4">
              <a:rPr lang="de-DE" smtClean="0"/>
              <a:pPr>
                <a:defRPr/>
              </a:pPr>
              <a:t>5. Dezember 2018</a:t>
            </a:fld>
            <a:endParaRPr lang="de-DE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de-DE" altLang="en-US"/>
              <a:t>|  </a:t>
            </a:r>
            <a:fld id="{4C65C226-7E1B-49A3-9F74-CA4D096B8CE6}" type="slidenum">
              <a:rPr lang="de-DE" altLang="en-US" smtClean="0"/>
              <a:pPr/>
              <a:t>17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952671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552D688B-58A5-4F15-A8B9-F69A832FBD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84163"/>
            <a:ext cx="8786812" cy="1566862"/>
          </a:xfrm>
          <a:prstGeom prst="rect">
            <a:avLst/>
          </a:prstGeom>
          <a:solidFill>
            <a:srgbClr val="000066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endParaRPr lang="de-DE" altLang="de-DE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32840A17-02BB-46D9-AA48-908EA6594A8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79388" y="155575"/>
            <a:ext cx="8786812" cy="109538"/>
          </a:xfrm>
          <a:prstGeom prst="rect">
            <a:avLst/>
          </a:prstGeom>
          <a:solidFill>
            <a:srgbClr val="000066"/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de-DE" altLang="de-DE">
              <a:cs typeface="Tahoma" pitchFamily="34" charset="0"/>
            </a:endParaRPr>
          </a:p>
        </p:txBody>
      </p:sp>
      <p:sp>
        <p:nvSpPr>
          <p:cNvPr id="7" name="Line 14">
            <a:extLst>
              <a:ext uri="{FF2B5EF4-FFF2-40B4-BE49-F238E27FC236}">
                <a16:creationId xmlns:a16="http://schemas.microsoft.com/office/drawing/2014/main" id="{8EB7BAA1-FA18-4823-BFF5-1717B308D08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79388" y="1851025"/>
            <a:ext cx="878681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15">
            <a:extLst>
              <a:ext uri="{FF2B5EF4-FFF2-40B4-BE49-F238E27FC236}">
                <a16:creationId xmlns:a16="http://schemas.microsoft.com/office/drawing/2014/main" id="{E26DEBE1-B260-44CC-98A9-9A3E67E72B4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79388" y="4775200"/>
            <a:ext cx="878681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14">
            <a:extLst>
              <a:ext uri="{FF2B5EF4-FFF2-40B4-BE49-F238E27FC236}">
                <a16:creationId xmlns:a16="http://schemas.microsoft.com/office/drawing/2014/main" id="{05715332-1CE0-4F4B-9102-632CA92DC7B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79388" y="285750"/>
            <a:ext cx="8786812" cy="0"/>
          </a:xfrm>
          <a:prstGeom prst="line">
            <a:avLst/>
          </a:prstGeom>
          <a:noFill/>
          <a:ln w="1524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FF349C9D-1C78-4B82-8921-0BDE526883DD}"/>
              </a:ext>
            </a:extLst>
          </p:cNvPr>
          <p:cNvSpPr txBox="1">
            <a:spLocks/>
          </p:cNvSpPr>
          <p:nvPr userDrawn="1"/>
        </p:nvSpPr>
        <p:spPr>
          <a:xfrm>
            <a:off x="84138" y="4803775"/>
            <a:ext cx="7273925" cy="173038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8C3C720-55DF-4DC3-989F-C5A376C7928A}" type="datetime1">
              <a:rPr lang="de-DE" altLang="en-US" sz="1000" smtClean="0">
                <a:cs typeface="Tahoma" panose="020B0604030504040204" pitchFamily="34" charset="0"/>
              </a:rPr>
              <a:pPr eaLnBrk="1" hangingPunct="1"/>
              <a:t>05.12.2018</a:t>
            </a:fld>
            <a:r>
              <a:rPr lang="de-DE" altLang="en-US" sz="1000" dirty="0">
                <a:cs typeface="Tahoma" panose="020B0604030504040204" pitchFamily="34" charset="0"/>
              </a:rPr>
              <a:t>  |</a:t>
            </a:r>
            <a:r>
              <a:rPr lang="pl-PL" altLang="en-US" sz="1000" dirty="0">
                <a:cs typeface="Tahoma" panose="020B0604030504040204" pitchFamily="34" charset="0"/>
              </a:rPr>
              <a:t> </a:t>
            </a:r>
            <a:r>
              <a:rPr lang="pl-PL" altLang="en-US" sz="1000" b="0" dirty="0">
                <a:cs typeface="Tahoma" panose="020B0604030504040204" pitchFamily="34" charset="0"/>
              </a:rPr>
              <a:t>18. </a:t>
            </a:r>
            <a:r>
              <a:rPr lang="pl-PL" sz="1000" b="0" dirty="0" err="1"/>
              <a:t>Zimányi</a:t>
            </a:r>
            <a:r>
              <a:rPr lang="pl-PL" sz="1000" b="0" dirty="0"/>
              <a:t> School, Winter Workshop on Heavy </a:t>
            </a:r>
            <a:r>
              <a:rPr lang="pl-PL" sz="1000" b="0" dirty="0" err="1"/>
              <a:t>Ion</a:t>
            </a:r>
            <a:r>
              <a:rPr lang="pl-PL" sz="1000" b="0" dirty="0"/>
              <a:t> </a:t>
            </a:r>
            <a:r>
              <a:rPr lang="pl-PL" sz="1000" b="0" dirty="0" err="1"/>
              <a:t>Physics</a:t>
            </a:r>
            <a:r>
              <a:rPr lang="pl-PL" sz="1000" b="0" dirty="0"/>
              <a:t>, </a:t>
            </a:r>
            <a:r>
              <a:rPr lang="pl-PL" sz="1000" b="0" dirty="0" err="1"/>
              <a:t>Budapest</a:t>
            </a:r>
            <a:r>
              <a:rPr lang="pl-PL" sz="1000" b="0" dirty="0"/>
              <a:t> 2018  </a:t>
            </a:r>
            <a:r>
              <a:rPr kumimoji="0" lang="pl-PL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ahoma" pitchFamily="34" charset="0"/>
              </a:rPr>
              <a:t>| 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ahoma" pitchFamily="34" charset="0"/>
              </a:rPr>
              <a:t> </a:t>
            </a:r>
            <a:r>
              <a:rPr kumimoji="0" lang="pl-PL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ahoma" pitchFamily="34" charset="0"/>
              </a:rPr>
              <a:t>Szymon Harabasz</a:t>
            </a:r>
            <a:endParaRPr lang="de-DE" altLang="en-US" sz="1000" dirty="0">
              <a:cs typeface="Tahoma" panose="020B0604030504040204" pitchFamily="34" charset="0"/>
            </a:endParaRPr>
          </a:p>
        </p:txBody>
      </p:sp>
      <p:pic>
        <p:nvPicPr>
          <p:cNvPr id="11" name="Picture 9" descr="tud_logo">
            <a:extLst>
              <a:ext uri="{FF2B5EF4-FFF2-40B4-BE49-F238E27FC236}">
                <a16:creationId xmlns:a16="http://schemas.microsoft.com/office/drawing/2014/main" id="{CB51ADE8-25C1-436B-A8C9-F817A48A4CB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653338" y="401638"/>
            <a:ext cx="142716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1520" y="1095623"/>
            <a:ext cx="6840760" cy="708422"/>
          </a:xfrm>
        </p:spPr>
        <p:txBody>
          <a:bodyPr t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70898" y="375294"/>
            <a:ext cx="6821383" cy="6286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grpSp>
        <p:nvGrpSpPr>
          <p:cNvPr id="13" name="Grupa 12">
            <a:extLst>
              <a:ext uri="{FF2B5EF4-FFF2-40B4-BE49-F238E27FC236}">
                <a16:creationId xmlns:a16="http://schemas.microsoft.com/office/drawing/2014/main" id="{08ABE41C-C1C4-4A2E-AC3B-C60446D8B9BB}"/>
              </a:ext>
            </a:extLst>
          </p:cNvPr>
          <p:cNvGrpSpPr/>
          <p:nvPr userDrawn="1"/>
        </p:nvGrpSpPr>
        <p:grpSpPr>
          <a:xfrm>
            <a:off x="7814173" y="4803775"/>
            <a:ext cx="1196132" cy="345793"/>
            <a:chOff x="7351917" y="6381328"/>
            <a:chExt cx="1612571" cy="466182"/>
          </a:xfrm>
        </p:grpSpPr>
        <p:pic>
          <p:nvPicPr>
            <p:cNvPr id="14" name="Obraz 5">
              <a:extLst>
                <a:ext uri="{FF2B5EF4-FFF2-40B4-BE49-F238E27FC236}">
                  <a16:creationId xmlns:a16="http://schemas.microsoft.com/office/drawing/2014/main" id="{84D1B5C4-210E-4A5A-9CB7-DCDA6A1A8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5603" y="6381328"/>
              <a:ext cx="378885" cy="466182"/>
            </a:xfrm>
            <a:prstGeom prst="rect">
              <a:avLst/>
            </a:prstGeom>
          </p:spPr>
        </p:pic>
        <p:pic>
          <p:nvPicPr>
            <p:cNvPr id="15" name="Obraz 14">
              <a:extLst>
                <a:ext uri="{FF2B5EF4-FFF2-40B4-BE49-F238E27FC236}">
                  <a16:creationId xmlns:a16="http://schemas.microsoft.com/office/drawing/2014/main" id="{859CA2DF-6A0B-4081-977B-DFBA847E66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7031" y="6381331"/>
              <a:ext cx="507419" cy="438695"/>
            </a:xfrm>
            <a:prstGeom prst="rect">
              <a:avLst/>
            </a:prstGeom>
          </p:spPr>
        </p:pic>
        <p:pic>
          <p:nvPicPr>
            <p:cNvPr id="16" name="Obraz 15">
              <a:extLst>
                <a:ext uri="{FF2B5EF4-FFF2-40B4-BE49-F238E27FC236}">
                  <a16:creationId xmlns:a16="http://schemas.microsoft.com/office/drawing/2014/main" id="{78A1C8D8-E51A-44A0-BEEA-A58E48F170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1917" y="6525348"/>
              <a:ext cx="676469" cy="2479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0458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939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1500" y="366712"/>
            <a:ext cx="6821383" cy="62865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1"/>
          </p:nvPr>
        </p:nvSpPr>
        <p:spPr>
          <a:xfrm>
            <a:off x="180490" y="1185474"/>
            <a:ext cx="8783998" cy="3359957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270278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3" y="3305177"/>
            <a:ext cx="8784975" cy="1021557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9513" y="2180035"/>
            <a:ext cx="8784975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842553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1122" y="366712"/>
            <a:ext cx="6821383" cy="62865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81121" y="1194198"/>
            <a:ext cx="4357220" cy="3413536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sz="half" idx="10"/>
          </p:nvPr>
        </p:nvSpPr>
        <p:spPr>
          <a:xfrm>
            <a:off x="4663618" y="1194198"/>
            <a:ext cx="4300870" cy="3413536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427056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4" y="366712"/>
            <a:ext cx="6808162" cy="62865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9514" y="1194197"/>
            <a:ext cx="2860710" cy="3486072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Inhaltsplatzhalter 2"/>
          <p:cNvSpPr>
            <a:spLocks noGrp="1"/>
          </p:cNvSpPr>
          <p:nvPr>
            <p:ph sz="half" idx="10"/>
          </p:nvPr>
        </p:nvSpPr>
        <p:spPr>
          <a:xfrm>
            <a:off x="3131840" y="1194197"/>
            <a:ext cx="2860710" cy="3486072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sz="half" idx="12"/>
          </p:nvPr>
        </p:nvSpPr>
        <p:spPr>
          <a:xfrm>
            <a:off x="6084168" y="1194197"/>
            <a:ext cx="2880320" cy="3486072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317642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4" y="366712"/>
            <a:ext cx="6808162" cy="62865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430823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916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19872" y="1184707"/>
            <a:ext cx="5544616" cy="343058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512" y="1184707"/>
            <a:ext cx="3147109" cy="343058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79512" y="366712"/>
            <a:ext cx="6840000" cy="62865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476754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185555"/>
            <a:ext cx="5486400" cy="233305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853904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3">
            <a:extLst>
              <a:ext uri="{FF2B5EF4-FFF2-40B4-BE49-F238E27FC236}">
                <a16:creationId xmlns:a16="http://schemas.microsoft.com/office/drawing/2014/main" id="{A5EC8AB0-DA61-4AD2-8EDE-248F011A28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565150"/>
            <a:ext cx="8713787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de-DE" altLang="de-DE">
              <a:cs typeface="Tahoma" pitchFamily="34" charset="0"/>
            </a:endParaRP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FB15E23A-3FB0-4E6F-AA63-49983D0D2F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77800" y="385763"/>
            <a:ext cx="713105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634209EF-8D22-41A1-AD89-2E294A127D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203325"/>
            <a:ext cx="8786812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29" name="Rectangle 8">
            <a:extLst>
              <a:ext uri="{FF2B5EF4-FFF2-40B4-BE49-F238E27FC236}">
                <a16:creationId xmlns:a16="http://schemas.microsoft.com/office/drawing/2014/main" id="{CFBF507D-80B8-41AF-B23C-363F672CC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66688"/>
            <a:ext cx="8786812" cy="107950"/>
          </a:xfrm>
          <a:prstGeom prst="rect">
            <a:avLst/>
          </a:prstGeom>
          <a:solidFill>
            <a:srgbClr val="000066"/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de-DE" altLang="de-DE">
              <a:cs typeface="Tahoma" pitchFamily="34" charset="0"/>
            </a:endParaRPr>
          </a:p>
        </p:txBody>
      </p:sp>
      <p:sp>
        <p:nvSpPr>
          <p:cNvPr id="1030" name="Line 14">
            <a:extLst>
              <a:ext uri="{FF2B5EF4-FFF2-40B4-BE49-F238E27FC236}">
                <a16:creationId xmlns:a16="http://schemas.microsoft.com/office/drawing/2014/main" id="{BC7C3835-1D2E-4F09-92E0-DA0F5A62D797}"/>
              </a:ext>
            </a:extLst>
          </p:cNvPr>
          <p:cNvSpPr>
            <a:spLocks noChangeShapeType="1"/>
          </p:cNvSpPr>
          <p:nvPr/>
        </p:nvSpPr>
        <p:spPr bwMode="auto">
          <a:xfrm>
            <a:off x="179388" y="1106488"/>
            <a:ext cx="878681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ußzeilenplatzhalter 3">
            <a:extLst>
              <a:ext uri="{FF2B5EF4-FFF2-40B4-BE49-F238E27FC236}">
                <a16:creationId xmlns:a16="http://schemas.microsoft.com/office/drawing/2014/main" id="{DD970347-0E19-48EB-8218-AD00AC4ECC45}"/>
              </a:ext>
            </a:extLst>
          </p:cNvPr>
          <p:cNvSpPr txBox="1">
            <a:spLocks/>
          </p:cNvSpPr>
          <p:nvPr userDrawn="1"/>
        </p:nvSpPr>
        <p:spPr>
          <a:xfrm>
            <a:off x="84138" y="4803775"/>
            <a:ext cx="7273925" cy="173038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8C3C720-55DF-4DC3-989F-C5A376C7928A}" type="datetime1">
              <a:rPr lang="de-DE" altLang="en-US" sz="1000">
                <a:cs typeface="Tahoma" panose="020B0604030504040204" pitchFamily="34" charset="0"/>
              </a:rPr>
              <a:pPr eaLnBrk="1" hangingPunct="1"/>
              <a:t>05.12.2018</a:t>
            </a:fld>
            <a:r>
              <a:rPr lang="de-DE" altLang="en-US" sz="1000" dirty="0">
                <a:cs typeface="Tahoma" panose="020B0604030504040204" pitchFamily="34" charset="0"/>
              </a:rPr>
              <a:t>  |</a:t>
            </a:r>
            <a:r>
              <a:rPr lang="pl-PL" altLang="en-US" sz="1000" dirty="0">
                <a:cs typeface="Tahoma" panose="020B0604030504040204" pitchFamily="34" charset="0"/>
              </a:rPr>
              <a:t> </a:t>
            </a:r>
            <a:r>
              <a:rPr lang="pl-PL" altLang="en-US" sz="1000" b="0" dirty="0">
                <a:cs typeface="Tahoma" panose="020B0604030504040204" pitchFamily="34" charset="0"/>
              </a:rPr>
              <a:t> 18. </a:t>
            </a:r>
            <a:r>
              <a:rPr lang="pl-PL" sz="1000" b="0" dirty="0" err="1"/>
              <a:t>Zimányi</a:t>
            </a:r>
            <a:r>
              <a:rPr lang="pl-PL" sz="1000" b="0" dirty="0"/>
              <a:t> School, Winter Workshop on Heavy </a:t>
            </a:r>
            <a:r>
              <a:rPr lang="pl-PL" sz="1000" b="0" dirty="0" err="1"/>
              <a:t>Ion</a:t>
            </a:r>
            <a:r>
              <a:rPr lang="pl-PL" sz="1000" b="0" dirty="0"/>
              <a:t> </a:t>
            </a:r>
            <a:r>
              <a:rPr lang="pl-PL" sz="1000" b="0" dirty="0" err="1"/>
              <a:t>Physics</a:t>
            </a:r>
            <a:r>
              <a:rPr lang="pl-PL" sz="1000" b="0" dirty="0"/>
              <a:t>, </a:t>
            </a:r>
            <a:r>
              <a:rPr lang="pl-PL" sz="1000" b="0" dirty="0" err="1"/>
              <a:t>Budapest</a:t>
            </a:r>
            <a:r>
              <a:rPr lang="pl-PL" sz="1000" b="0" dirty="0"/>
              <a:t> 2018  </a:t>
            </a:r>
            <a:r>
              <a:rPr kumimoji="0" lang="pl-PL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ahoma" pitchFamily="34" charset="0"/>
              </a:rPr>
              <a:t>| 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ahoma" pitchFamily="34" charset="0"/>
              </a:rPr>
              <a:t> </a:t>
            </a:r>
            <a:r>
              <a:rPr kumimoji="0" lang="pl-PL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ahoma" pitchFamily="34" charset="0"/>
              </a:rPr>
              <a:t>Szymon Harabasz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ahoma" pitchFamily="34" charset="0"/>
              </a:rPr>
              <a:t>  |  </a:t>
            </a:r>
            <a:fld id="{8E9B2640-8CD7-45FF-9440-54608BC4647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ahoma" pitchFamily="34" charset="0"/>
              </a:rPr>
              <a:pPr eaLnBrk="1" hangingPunct="1"/>
              <a:t>‹#›</a:t>
            </a:fld>
            <a:endParaRPr lang="de-DE" altLang="en-US" sz="1000" dirty="0">
              <a:cs typeface="Tahoma" panose="020B0604030504040204" pitchFamily="34" charset="0"/>
            </a:endParaRPr>
          </a:p>
          <a:p>
            <a:pPr eaLnBrk="1" hangingPunct="1"/>
            <a:endParaRPr lang="de-DE" altLang="en-US" sz="1000" dirty="0">
              <a:cs typeface="Tahoma" panose="020B0604030504040204" pitchFamily="34" charset="0"/>
            </a:endParaRPr>
          </a:p>
        </p:txBody>
      </p:sp>
      <p:sp>
        <p:nvSpPr>
          <p:cNvPr id="2" name="Line 14">
            <a:extLst>
              <a:ext uri="{FF2B5EF4-FFF2-40B4-BE49-F238E27FC236}">
                <a16:creationId xmlns:a16="http://schemas.microsoft.com/office/drawing/2014/main" id="{75E90DC6-4200-4C57-B264-AB88F8A7E76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79388" y="296863"/>
            <a:ext cx="8786812" cy="0"/>
          </a:xfrm>
          <a:prstGeom prst="line">
            <a:avLst/>
          </a:prstGeom>
          <a:noFill/>
          <a:ln w="1524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Line 15">
            <a:extLst>
              <a:ext uri="{FF2B5EF4-FFF2-40B4-BE49-F238E27FC236}">
                <a16:creationId xmlns:a16="http://schemas.microsoft.com/office/drawing/2014/main" id="{87DEBE32-6631-4FD7-A8B9-36FB6C898BB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79388" y="4775200"/>
            <a:ext cx="878681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5" name="Picture 9" descr="tud_logo">
            <a:extLst>
              <a:ext uri="{FF2B5EF4-FFF2-40B4-BE49-F238E27FC236}">
                <a16:creationId xmlns:a16="http://schemas.microsoft.com/office/drawing/2014/main" id="{E24AD4BE-F404-4AEB-8D86-B4B44322BE8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653338" y="401638"/>
            <a:ext cx="142716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upa 2">
            <a:extLst>
              <a:ext uri="{FF2B5EF4-FFF2-40B4-BE49-F238E27FC236}">
                <a16:creationId xmlns:a16="http://schemas.microsoft.com/office/drawing/2014/main" id="{529002F4-0692-4FAE-856C-470338F3C15A}"/>
              </a:ext>
            </a:extLst>
          </p:cNvPr>
          <p:cNvGrpSpPr/>
          <p:nvPr userDrawn="1"/>
        </p:nvGrpSpPr>
        <p:grpSpPr>
          <a:xfrm>
            <a:off x="7814173" y="4803775"/>
            <a:ext cx="1196132" cy="345793"/>
            <a:chOff x="7351917" y="6381328"/>
            <a:chExt cx="1612571" cy="466182"/>
          </a:xfrm>
        </p:grpSpPr>
        <p:pic>
          <p:nvPicPr>
            <p:cNvPr id="15" name="Obraz 5">
              <a:extLst>
                <a:ext uri="{FF2B5EF4-FFF2-40B4-BE49-F238E27FC236}">
                  <a16:creationId xmlns:a16="http://schemas.microsoft.com/office/drawing/2014/main" id="{86AC084E-C323-4A7C-9E87-CF84B559C41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5603" y="6381328"/>
              <a:ext cx="378885" cy="466182"/>
            </a:xfrm>
            <a:prstGeom prst="rect">
              <a:avLst/>
            </a:prstGeom>
          </p:spPr>
        </p:pic>
        <p:pic>
          <p:nvPicPr>
            <p:cNvPr id="16" name="Obraz 15">
              <a:extLst>
                <a:ext uri="{FF2B5EF4-FFF2-40B4-BE49-F238E27FC236}">
                  <a16:creationId xmlns:a16="http://schemas.microsoft.com/office/drawing/2014/main" id="{E8FC138F-22AA-48BA-872C-015EA94462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/>
            <a:stretch>
              <a:fillRect/>
            </a:stretch>
          </p:blipFill>
          <p:spPr>
            <a:xfrm>
              <a:off x="8097031" y="6381331"/>
              <a:ext cx="507419" cy="438695"/>
            </a:xfrm>
            <a:prstGeom prst="rect">
              <a:avLst/>
            </a:prstGeom>
          </p:spPr>
        </p:pic>
        <p:pic>
          <p:nvPicPr>
            <p:cNvPr id="17" name="Obraz 16">
              <a:extLst>
                <a:ext uri="{FF2B5EF4-FFF2-40B4-BE49-F238E27FC236}">
                  <a16:creationId xmlns:a16="http://schemas.microsoft.com/office/drawing/2014/main" id="{99130F58-F1E7-41EC-ABA9-ADD3491689B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1917" y="6525348"/>
              <a:ext cx="676469" cy="247943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80" r:id="rId10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j-ea"/>
          <a:cs typeface="Tahom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cs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cs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cs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cs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0" fontAlgn="base" hangingPunct="0">
        <a:lnSpc>
          <a:spcPct val="130000"/>
        </a:lnSpc>
        <a:spcBef>
          <a:spcPts val="200"/>
        </a:spcBef>
        <a:spcAft>
          <a:spcPts val="225"/>
        </a:spcAft>
        <a:buFont typeface="Wingdings" panose="05000000000000000000" pitchFamily="2" charset="2"/>
        <a:defRPr sz="20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9388" indent="-177800" algn="l" rtl="0" eaLnBrk="0" fontAlgn="base" hangingPunct="0">
        <a:lnSpc>
          <a:spcPct val="130000"/>
        </a:lnSpc>
        <a:spcBef>
          <a:spcPts val="200"/>
        </a:spcBef>
        <a:spcAft>
          <a:spcPts val="225"/>
        </a:spcAft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Tahoma" pitchFamily="34" charset="0"/>
        </a:defRPr>
      </a:lvl2pPr>
      <a:lvl3pPr marL="538163" indent="-187325" algn="l" rtl="0" eaLnBrk="0" fontAlgn="base" hangingPunct="0">
        <a:lnSpc>
          <a:spcPct val="130000"/>
        </a:lnSpc>
        <a:spcBef>
          <a:spcPts val="200"/>
        </a:spcBef>
        <a:spcAft>
          <a:spcPts val="225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cs typeface="Tahoma" pitchFamily="34" charset="0"/>
        </a:defRPr>
      </a:lvl3pPr>
      <a:lvl4pPr marL="717550" indent="-173038" algn="l" rtl="0" eaLnBrk="0" fontAlgn="base" hangingPunct="0">
        <a:lnSpc>
          <a:spcPct val="130000"/>
        </a:lnSpc>
        <a:spcBef>
          <a:spcPts val="200"/>
        </a:spcBef>
        <a:spcAft>
          <a:spcPts val="225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908050" indent="-188913" algn="l" rtl="0" eaLnBrk="0" fontAlgn="base" hangingPunct="0">
        <a:lnSpc>
          <a:spcPct val="130000"/>
        </a:lnSpc>
        <a:spcBef>
          <a:spcPts val="200"/>
        </a:spcBef>
        <a:spcAft>
          <a:spcPts val="225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8.emf"/><Relationship Id="rId7" Type="http://schemas.openxmlformats.org/officeDocument/2006/relationships/image" Target="../media/image51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png"/><Relationship Id="rId5" Type="http://schemas.openxmlformats.org/officeDocument/2006/relationships/image" Target="../media/image49.emf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36.png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emf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emf"/><Relationship Id="rId3" Type="http://schemas.openxmlformats.org/officeDocument/2006/relationships/image" Target="../media/image61.gif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gif"/><Relationship Id="rId5" Type="http://schemas.openxmlformats.org/officeDocument/2006/relationships/image" Target="../media/image63.gif"/><Relationship Id="rId4" Type="http://schemas.openxmlformats.org/officeDocument/2006/relationships/image" Target="../media/image6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emf"/><Relationship Id="rId5" Type="http://schemas.openxmlformats.org/officeDocument/2006/relationships/image" Target="../media/image68.emf"/><Relationship Id="rId4" Type="http://schemas.openxmlformats.org/officeDocument/2006/relationships/image" Target="../media/image67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gif"/><Relationship Id="rId4" Type="http://schemas.openxmlformats.org/officeDocument/2006/relationships/image" Target="../media/image7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gif"/><Relationship Id="rId2" Type="http://schemas.openxmlformats.org/officeDocument/2006/relationships/image" Target="../media/image74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gif"/><Relationship Id="rId2" Type="http://schemas.openxmlformats.org/officeDocument/2006/relationships/image" Target="../media/image8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png"/><Relationship Id="rId4" Type="http://schemas.openxmlformats.org/officeDocument/2006/relationships/image" Target="../media/image86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gif"/><Relationship Id="rId2" Type="http://schemas.openxmlformats.org/officeDocument/2006/relationships/image" Target="../media/image8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gif"/><Relationship Id="rId2" Type="http://schemas.openxmlformats.org/officeDocument/2006/relationships/image" Target="../media/image9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gif"/><Relationship Id="rId2" Type="http://schemas.openxmlformats.org/officeDocument/2006/relationships/image" Target="../media/image9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gif"/><Relationship Id="rId2" Type="http://schemas.openxmlformats.org/officeDocument/2006/relationships/image" Target="../media/image9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8.png"/><Relationship Id="rId7" Type="http://schemas.openxmlformats.org/officeDocument/2006/relationships/image" Target="../media/image10.gi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jpg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gif"/><Relationship Id="rId2" Type="http://schemas.openxmlformats.org/officeDocument/2006/relationships/image" Target="../media/image9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gif"/><Relationship Id="rId2" Type="http://schemas.openxmlformats.org/officeDocument/2006/relationships/image" Target="../media/image10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1.png"/><Relationship Id="rId4" Type="http://schemas.openxmlformats.org/officeDocument/2006/relationships/image" Target="../media/image104.gi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0.png"/><Relationship Id="rId3" Type="http://schemas.openxmlformats.org/officeDocument/2006/relationships/image" Target="../media/image106.gif"/><Relationship Id="rId7" Type="http://schemas.openxmlformats.org/officeDocument/2006/relationships/image" Target="../media/image520.png"/><Relationship Id="rId2" Type="http://schemas.openxmlformats.org/officeDocument/2006/relationships/image" Target="../media/image10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500.png"/><Relationship Id="rId4" Type="http://schemas.openxmlformats.org/officeDocument/2006/relationships/image" Target="../media/image107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gif"/><Relationship Id="rId2" Type="http://schemas.openxmlformats.org/officeDocument/2006/relationships/image" Target="../media/image108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" Type="http://schemas.openxmlformats.org/officeDocument/2006/relationships/image" Target="../media/image110.png"/><Relationship Id="rId7" Type="http://schemas.openxmlformats.org/officeDocument/2006/relationships/image" Target="../media/image114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.png"/><Relationship Id="rId11" Type="http://schemas.openxmlformats.org/officeDocument/2006/relationships/image" Target="../media/image70.png"/><Relationship Id="rId5" Type="http://schemas.openxmlformats.org/officeDocument/2006/relationships/image" Target="../media/image112.png"/><Relationship Id="rId10" Type="http://schemas.openxmlformats.org/officeDocument/2006/relationships/image" Target="../media/image117.png"/><Relationship Id="rId4" Type="http://schemas.openxmlformats.org/officeDocument/2006/relationships/image" Target="../media/image111.png"/><Relationship Id="rId9" Type="http://schemas.openxmlformats.org/officeDocument/2006/relationships/image" Target="../media/image1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svg"/><Relationship Id="rId9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oleObject" Target="../embeddings/oleObject5.bin"/><Relationship Id="rId18" Type="http://schemas.openxmlformats.org/officeDocument/2006/relationships/image" Target="../media/image34.png"/><Relationship Id="rId3" Type="http://schemas.openxmlformats.org/officeDocument/2006/relationships/image" Target="../media/image35.png"/><Relationship Id="rId7" Type="http://schemas.openxmlformats.org/officeDocument/2006/relationships/image" Target="../media/image24.emf"/><Relationship Id="rId12" Type="http://schemas.openxmlformats.org/officeDocument/2006/relationships/image" Target="../media/image25.emf"/><Relationship Id="rId17" Type="http://schemas.openxmlformats.org/officeDocument/2006/relationships/image" Target="../media/image33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2.png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4.bin"/><Relationship Id="rId5" Type="http://schemas.openxmlformats.org/officeDocument/2006/relationships/image" Target="../media/image27.png"/><Relationship Id="rId15" Type="http://schemas.openxmlformats.org/officeDocument/2006/relationships/image" Target="../media/image31.png"/><Relationship Id="rId10" Type="http://schemas.openxmlformats.org/officeDocument/2006/relationships/image" Target="../media/image29.png"/><Relationship Id="rId19" Type="http://schemas.openxmlformats.org/officeDocument/2006/relationships/image" Target="../media/image36.png"/><Relationship Id="rId4" Type="http://schemas.openxmlformats.org/officeDocument/2006/relationships/image" Target="../media/image26.pn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9.png"/><Relationship Id="rId12" Type="http://schemas.openxmlformats.org/officeDocument/2006/relationships/image" Target="../media/image2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6.png"/><Relationship Id="rId11" Type="http://schemas.openxmlformats.org/officeDocument/2006/relationships/oleObject" Target="../embeddings/oleObject5.bin"/><Relationship Id="rId5" Type="http://schemas.openxmlformats.org/officeDocument/2006/relationships/image" Target="../media/image38.png"/><Relationship Id="rId10" Type="http://schemas.openxmlformats.org/officeDocument/2006/relationships/image" Target="../media/image24.emf"/><Relationship Id="rId4" Type="http://schemas.openxmlformats.org/officeDocument/2006/relationships/image" Target="../media/image37.png"/><Relationship Id="rId9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el 2">
            <a:extLst>
              <a:ext uri="{FF2B5EF4-FFF2-40B4-BE49-F238E27FC236}">
                <a16:creationId xmlns:a16="http://schemas.microsoft.com/office/drawing/2014/main" id="{9969E329-9001-4ABE-A317-CF4DEAF66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463" y="366713"/>
            <a:ext cx="6821487" cy="1428750"/>
          </a:xfrm>
        </p:spPr>
        <p:txBody>
          <a:bodyPr/>
          <a:lstStyle/>
          <a:p>
            <a:pPr eaLnBrk="1" hangingPunct="1"/>
            <a:r>
              <a:rPr lang="pl-PL" dirty="0" err="1"/>
              <a:t>Resonances</a:t>
            </a:r>
            <a:r>
              <a:rPr lang="pl-PL" dirty="0"/>
              <a:t> in </a:t>
            </a:r>
            <a:r>
              <a:rPr lang="pl-PL" dirty="0" err="1"/>
              <a:t>vacuum</a:t>
            </a:r>
            <a:r>
              <a:rPr lang="pl-PL" dirty="0"/>
              <a:t> and </a:t>
            </a:r>
            <a:r>
              <a:rPr lang="pl-PL" dirty="0" err="1"/>
              <a:t>dense</a:t>
            </a:r>
            <a:r>
              <a:rPr lang="pl-PL" dirty="0"/>
              <a:t> </a:t>
            </a:r>
            <a:r>
              <a:rPr lang="pl-PL" dirty="0" err="1"/>
              <a:t>matter</a:t>
            </a:r>
            <a:br>
              <a:rPr lang="pl-PL" dirty="0"/>
            </a:br>
            <a:r>
              <a:rPr lang="pl-PL" dirty="0" err="1"/>
              <a:t>studied</a:t>
            </a:r>
            <a:r>
              <a:rPr lang="pl-PL" dirty="0"/>
              <a:t> by HADES@SIS18</a:t>
            </a:r>
            <a:endParaRPr lang="de-DE" altLang="de-DE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BD38EA9-5C48-4989-86C8-FBEAFA619366}"/>
              </a:ext>
            </a:extLst>
          </p:cNvPr>
          <p:cNvSpPr txBox="1"/>
          <p:nvPr/>
        </p:nvSpPr>
        <p:spPr>
          <a:xfrm>
            <a:off x="170987" y="1815666"/>
            <a:ext cx="4988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Szymon Harabasz for the HADES Collaboration </a:t>
            </a:r>
            <a:endParaRPr lang="de-DE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9287F15C-E278-4C52-91CD-2E8474A7CF75}"/>
              </a:ext>
            </a:extLst>
          </p:cNvPr>
          <p:cNvSpPr txBox="1">
            <a:spLocks/>
          </p:cNvSpPr>
          <p:nvPr/>
        </p:nvSpPr>
        <p:spPr bwMode="auto">
          <a:xfrm>
            <a:off x="3087186" y="2386354"/>
            <a:ext cx="3861078" cy="18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230"/>
              </a:spcAft>
              <a:buFont typeface="Wingdings" pitchFamily="2" charset="2"/>
              <a:buNone/>
              <a:defRPr sz="2000" b="1">
                <a:solidFill>
                  <a:schemeClr val="bg1"/>
                </a:solidFill>
                <a:latin typeface="+mn-lt"/>
                <a:ea typeface="+mn-ea"/>
                <a:cs typeface="Tahoma" pitchFamily="34" charset="0"/>
              </a:defRPr>
            </a:lvl1pPr>
            <a:lvl2pPr marL="179388" indent="-177800" algn="l" rtl="0" eaLnBrk="1" fontAlgn="base" hangingPunct="1">
              <a:lnSpc>
                <a:spcPct val="130000"/>
              </a:lnSpc>
              <a:spcBef>
                <a:spcPts val="200"/>
              </a:spcBef>
              <a:spcAft>
                <a:spcPts val="23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Tahoma" pitchFamily="34" charset="0"/>
              </a:defRPr>
            </a:lvl2pPr>
            <a:lvl3pPr marL="538163" indent="-187325" algn="l" rtl="0" eaLnBrk="1" fontAlgn="base" hangingPunct="1">
              <a:lnSpc>
                <a:spcPct val="130000"/>
              </a:lnSpc>
              <a:spcBef>
                <a:spcPts val="200"/>
              </a:spcBef>
              <a:spcAft>
                <a:spcPts val="23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Tahoma" pitchFamily="34" charset="0"/>
              </a:defRPr>
            </a:lvl3pPr>
            <a:lvl4pPr marL="717550" indent="-173038" algn="l" rtl="0" eaLnBrk="1" fontAlgn="base" hangingPunct="1">
              <a:lnSpc>
                <a:spcPct val="130000"/>
              </a:lnSpc>
              <a:spcBef>
                <a:spcPts val="200"/>
              </a:spcBef>
              <a:spcAft>
                <a:spcPts val="23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Tahoma" pitchFamily="34" charset="0"/>
              </a:defRPr>
            </a:lvl4pPr>
            <a:lvl5pPr marL="908050" indent="-188913" algn="l" rtl="0" eaLnBrk="1" fontAlgn="base" hangingPunct="1">
              <a:lnSpc>
                <a:spcPct val="130000"/>
              </a:lnSpc>
              <a:spcBef>
                <a:spcPts val="200"/>
              </a:spcBef>
              <a:spcAft>
                <a:spcPts val="23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Tahoma" pitchFamily="34" charset="0"/>
              </a:defRPr>
            </a:lvl5pPr>
            <a:lvl6pPr marL="13652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18224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22796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27368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pl-PL" sz="1800" b="0" kern="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Introduction</a:t>
            </a:r>
            <a:endParaRPr lang="pl-PL" sz="1800" b="0" kern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pl-PL" sz="1800" b="0" kern="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Sub</a:t>
            </a:r>
            <a:r>
              <a:rPr lang="pl-PL" sz="1800" b="0" kern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-NN-</a:t>
            </a:r>
            <a:r>
              <a:rPr lang="pl-PL" sz="1800" b="0" kern="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threshold</a:t>
            </a:r>
            <a:r>
              <a:rPr lang="pl-PL" sz="1800" b="0" kern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hadron </a:t>
            </a:r>
            <a:r>
              <a:rPr lang="pl-PL" sz="1800" b="0" kern="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production</a:t>
            </a:r>
            <a:endParaRPr lang="pl-PL" sz="1800" b="0" kern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pl-PL" sz="1800" b="0" kern="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Electromagnetic</a:t>
            </a:r>
            <a:r>
              <a:rPr lang="pl-PL" sz="1800" b="0" kern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pl-PL" sz="1800" b="0" kern="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radiation</a:t>
            </a:r>
            <a:r>
              <a:rPr lang="pl-PL" sz="1800" b="0" kern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in </a:t>
            </a:r>
            <a:r>
              <a:rPr lang="pl-PL" sz="1800" b="0" kern="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vacuum</a:t>
            </a:r>
            <a:r>
              <a:rPr lang="pl-PL" sz="1800" b="0" kern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and medium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pl-PL" sz="1800" b="0" kern="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Collectivity</a:t>
            </a:r>
            <a:endParaRPr lang="pl-PL" sz="1800" b="0" kern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pl-PL" sz="1800" b="0" kern="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Summary</a:t>
            </a:r>
            <a:endParaRPr lang="pl-PL" sz="1800" b="0" kern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endParaRPr lang="pl-PL" b="0" kern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endParaRPr lang="pl-PL" b="0" kern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endParaRPr lang="pl-PL" b="0" kern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DB9B453F-59E5-4047-A923-47D9C92CD2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41" y="2139702"/>
            <a:ext cx="2789274" cy="2575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54B6CBE-E964-4C25-9F27-807A5FF7B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Strangeness</a:t>
            </a:r>
            <a:r>
              <a:rPr lang="pl-PL" dirty="0"/>
              <a:t> in </a:t>
            </a:r>
            <a:r>
              <a:rPr lang="pl-PL" dirty="0" err="1"/>
              <a:t>cold</a:t>
            </a:r>
            <a:r>
              <a:rPr lang="pl-PL" dirty="0"/>
              <a:t> </a:t>
            </a:r>
            <a:r>
              <a:rPr lang="pl-PL" dirty="0" err="1"/>
              <a:t>nuclear</a:t>
            </a:r>
            <a:r>
              <a:rPr lang="pl-PL" dirty="0"/>
              <a:t> </a:t>
            </a:r>
            <a:r>
              <a:rPr lang="pl-PL" dirty="0" err="1"/>
              <a:t>matter</a:t>
            </a: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212B4183-2F47-4C2D-B8DE-0FD8E8676C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64" y="1304035"/>
            <a:ext cx="2838556" cy="3385242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7F0109A4-D052-44DF-93E2-70179F5229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1153027"/>
            <a:ext cx="2717436" cy="3578963"/>
          </a:xfrm>
          <a:prstGeom prst="rect">
            <a:avLst/>
          </a:prstGeom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71619ED8-55CE-450F-9604-DB2DA5D5190E}"/>
              </a:ext>
            </a:extLst>
          </p:cNvPr>
          <p:cNvSpPr txBox="1"/>
          <p:nvPr/>
        </p:nvSpPr>
        <p:spPr>
          <a:xfrm>
            <a:off x="80625" y="1304035"/>
            <a:ext cx="3411255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Pion </a:t>
            </a:r>
            <a:r>
              <a:rPr lang="pl-PL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beam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with p = 1.7 </a:t>
            </a:r>
            <a:r>
              <a:rPr lang="pl-PL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/c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Targets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pl-PL" sz="16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 </a:t>
            </a:r>
            <a:r>
              <a:rPr lang="pl-PL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6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184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</a:t>
            </a:r>
            <a:r>
              <a:rPr lang="pl-PL" sz="1600" baseline="30000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shifted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</a:t>
            </a:r>
            <a:r>
              <a:rPr lang="pl-PL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backward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rapidity</a:t>
            </a:r>
            <a:endParaRPr lang="pl-PL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Rescattering</a:t>
            </a:r>
            <a:endParaRPr lang="pl-PL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Absorption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due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</a:t>
            </a:r>
            <a:r>
              <a:rPr lang="pl-PL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charge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exchange </a:t>
            </a:r>
            <a:r>
              <a:rPr lang="pl-PL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negligible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for K</a:t>
            </a:r>
            <a:r>
              <a:rPr lang="pl-PL" sz="1600" baseline="30000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but </a:t>
            </a:r>
            <a:r>
              <a:rPr lang="pl-PL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dominating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for K</a:t>
            </a:r>
            <a:r>
              <a:rPr lang="pl-PL" sz="1600" baseline="30000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Significant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600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f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production</a:t>
            </a:r>
            <a:endParaRPr lang="pl-PL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1600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f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/K</a:t>
            </a:r>
            <a:r>
              <a:rPr lang="pl-PL" sz="1600" baseline="30000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ratio ~ 0.5</a:t>
            </a:r>
          </a:p>
        </p:txBody>
      </p:sp>
      <p:pic>
        <p:nvPicPr>
          <p:cNvPr id="8" name="PFE element 123" descr="JEv2GqBtmYY2142.png">
            <a:extLst>
              <a:ext uri="{FF2B5EF4-FFF2-40B4-BE49-F238E27FC236}">
                <a16:creationId xmlns:a16="http://schemas.microsoft.com/office/drawing/2014/main" id="{B9C9C218-F2AA-4572-A5F1-973BA8E955C6}"/>
              </a:ext>
            </a:extLst>
          </p:cNvPr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288" y="3457048"/>
            <a:ext cx="809512" cy="22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165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6C3AB3F-E836-4554-9D71-9EB4B8B54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VaCuum</a:t>
            </a:r>
            <a:r>
              <a:rPr lang="pl-PL" dirty="0"/>
              <a:t> and Medium</a:t>
            </a:r>
            <a:endParaRPr lang="en-US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32C173F5-05BC-4377-B703-1315388227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/>
              <a:t>Electromagnetic</a:t>
            </a:r>
            <a:r>
              <a:rPr lang="pl-PL" dirty="0"/>
              <a:t> </a:t>
            </a:r>
            <a:r>
              <a:rPr lang="pl-PL" dirty="0" err="1"/>
              <a:t>radiation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472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A5C2A205-7B74-4EC0-9C2A-30F5784D2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>
                <a:latin typeface="+mj-lt"/>
                <a:ea typeface="Tahoma" panose="020B0604030504040204" pitchFamily="34" charset="0"/>
              </a:rPr>
              <a:t>Exclusive</a:t>
            </a:r>
            <a:r>
              <a:rPr lang="pl-PL" dirty="0">
                <a:latin typeface="+mj-lt"/>
                <a:ea typeface="Tahoma" panose="020B0604030504040204" pitchFamily="34" charset="0"/>
              </a:rPr>
              <a:t> </a:t>
            </a:r>
            <a:r>
              <a:rPr lang="pl-PL" dirty="0" err="1">
                <a:latin typeface="+mj-lt"/>
                <a:ea typeface="Tahoma" panose="020B0604030504040204" pitchFamily="34" charset="0"/>
              </a:rPr>
              <a:t>analysis</a:t>
            </a:r>
            <a:r>
              <a:rPr lang="pl-PL" dirty="0">
                <a:latin typeface="+mj-lt"/>
                <a:ea typeface="Tahoma" panose="020B0604030504040204" pitchFamily="34" charset="0"/>
              </a:rPr>
              <a:t> of </a:t>
            </a:r>
            <a:r>
              <a:rPr lang="pl-PL" dirty="0" err="1">
                <a:latin typeface="+mj-lt"/>
                <a:ea typeface="Tahoma" panose="020B0604030504040204" pitchFamily="34" charset="0"/>
              </a:rPr>
              <a:t>pp→ppe</a:t>
            </a:r>
            <a:r>
              <a:rPr lang="pl-PL" baseline="30000" dirty="0" err="1">
                <a:latin typeface="Symbol" panose="05050102010706020507" pitchFamily="18" charset="2"/>
                <a:ea typeface="Tahoma" panose="020B0604030504040204" pitchFamily="34" charset="0"/>
              </a:rPr>
              <a:t>+</a:t>
            </a:r>
            <a:r>
              <a:rPr lang="pl-PL" dirty="0" err="1">
                <a:latin typeface="+mj-lt"/>
                <a:ea typeface="Tahoma" panose="020B0604030504040204" pitchFamily="34" charset="0"/>
              </a:rPr>
              <a:t>e</a:t>
            </a:r>
            <a:r>
              <a:rPr lang="pl-PL" baseline="30000" dirty="0">
                <a:latin typeface="Symbol" panose="05050102010706020507" pitchFamily="18" charset="2"/>
                <a:ea typeface="Tahoma" panose="020B0604030504040204" pitchFamily="34" charset="0"/>
              </a:rPr>
              <a:t>-</a:t>
            </a:r>
            <a:endParaRPr lang="en-US" dirty="0">
              <a:latin typeface="Symbol" panose="05050102010706020507" pitchFamily="18" charset="2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8D065C33-F1D7-407C-917C-B1866AC651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60" y="1512168"/>
            <a:ext cx="3778060" cy="2643758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61B8AFAA-11EC-4E10-A274-01EF841437FD}"/>
              </a:ext>
            </a:extLst>
          </p:cNvPr>
          <p:cNvSpPr txBox="1"/>
          <p:nvPr/>
        </p:nvSpPr>
        <p:spPr>
          <a:xfrm>
            <a:off x="395536" y="1131590"/>
            <a:ext cx="1829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9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Exclusive</a:t>
            </a: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9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analysis</a:t>
            </a: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pl-PL" sz="9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pp→ppe</a:t>
            </a:r>
            <a:r>
              <a:rPr lang="pl-PL" sz="900" baseline="30000" dirty="0" err="1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  <a:r>
              <a:rPr lang="pl-PL" sz="9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pl-PL" sz="900" baseline="30000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</a:p>
          <a:p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[PRC </a:t>
            </a:r>
            <a:r>
              <a:rPr lang="pl-PL" sz="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95</a:t>
            </a: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065205 (2017)]</a:t>
            </a:r>
            <a:endParaRPr lang="en-US" sz="9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C9845C60-CC53-4024-AC17-4C4E874FFDE2}"/>
              </a:ext>
            </a:extLst>
          </p:cNvPr>
          <p:cNvSpPr txBox="1"/>
          <p:nvPr/>
        </p:nvSpPr>
        <p:spPr>
          <a:xfrm>
            <a:off x="3851920" y="1386685"/>
            <a:ext cx="5328592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QED: point 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like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g*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NR, Heavy 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Ion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Phys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17, 27 (2003)</a:t>
            </a:r>
          </a:p>
          <a:p>
            <a:pPr>
              <a:spcBef>
                <a:spcPts val="600"/>
              </a:spcBef>
            </a:pP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I&amp;W: 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two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component 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quark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model, PRC 69, 055204 (2004)</a:t>
            </a:r>
          </a:p>
          <a:p>
            <a:pPr>
              <a:spcBef>
                <a:spcPts val="600"/>
              </a:spcBef>
            </a:pP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R&amp;P: 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covariant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constituent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quark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model, PRD 93, 033004 (2016)</a:t>
            </a:r>
          </a:p>
          <a:p>
            <a:pPr>
              <a:spcBef>
                <a:spcPts val="600"/>
              </a:spcBef>
            </a:pP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S&amp;M 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brems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.: PRC 82, 062201 (2010)</a:t>
            </a:r>
            <a:endParaRPr lang="en-US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70CA825-7254-427E-85FA-5E621DE8CDAF}"/>
              </a:ext>
            </a:extLst>
          </p:cNvPr>
          <p:cNvSpPr txBox="1"/>
          <p:nvPr/>
        </p:nvSpPr>
        <p:spPr>
          <a:xfrm>
            <a:off x="-6367" y="4153972"/>
            <a:ext cx="59442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dirty="0"/>
              <a:t>First </a:t>
            </a:r>
            <a:r>
              <a:rPr lang="pl-PL" sz="1200" dirty="0" err="1"/>
              <a:t>measurement</a:t>
            </a:r>
            <a:r>
              <a:rPr lang="pl-PL" sz="1200" dirty="0"/>
              <a:t> of </a:t>
            </a:r>
            <a:br>
              <a:rPr lang="pl-PL" sz="1200" dirty="0"/>
            </a:br>
            <a:r>
              <a:rPr lang="pl-PL" sz="1600" dirty="0"/>
              <a:t>BR( </a:t>
            </a:r>
            <a:r>
              <a:rPr lang="pl-PL" sz="1600" dirty="0" err="1">
                <a:latin typeface="Symbol" panose="05050102010706020507" pitchFamily="18" charset="2"/>
              </a:rPr>
              <a:t>D</a:t>
            </a:r>
            <a:r>
              <a:rPr lang="pl-PL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→pe</a:t>
            </a:r>
            <a:r>
              <a:rPr lang="pl-PL" sz="1600" baseline="30000" dirty="0" err="1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  <a:r>
              <a:rPr lang="pl-PL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pl-PL" sz="1600" baseline="30000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pl-PL" sz="1600" dirty="0"/>
              <a:t>) = 4.19 ± 0.42(model) ± 0.46(</a:t>
            </a:r>
            <a:r>
              <a:rPr lang="pl-PL" sz="1600" dirty="0" err="1"/>
              <a:t>syst</a:t>
            </a:r>
            <a:r>
              <a:rPr lang="pl-PL" sz="1600" dirty="0"/>
              <a:t>.) ± 0.34(</a:t>
            </a:r>
            <a:r>
              <a:rPr lang="pl-PL" sz="1600" dirty="0" err="1"/>
              <a:t>stat</a:t>
            </a:r>
            <a:r>
              <a:rPr lang="pl-PL" sz="1600" dirty="0"/>
              <a:t>.)</a:t>
            </a:r>
            <a:endParaRPr lang="en-US" sz="1600" dirty="0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20B2E470-9A3D-4E08-9C7C-8A753200FC1D}"/>
              </a:ext>
            </a:extLst>
          </p:cNvPr>
          <p:cNvSpPr txBox="1"/>
          <p:nvPr/>
        </p:nvSpPr>
        <p:spPr>
          <a:xfrm>
            <a:off x="5096232" y="4000083"/>
            <a:ext cx="1021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b="1" dirty="0">
                <a:solidFill>
                  <a:srgbClr val="0070C0"/>
                </a:solidFill>
              </a:rPr>
              <a:t>PDG 2018</a:t>
            </a:r>
            <a:endParaRPr lang="en-US" sz="1400" b="1" dirty="0">
              <a:solidFill>
                <a:srgbClr val="0070C0"/>
              </a:solidFill>
            </a:endParaRPr>
          </a:p>
        </p:txBody>
      </p:sp>
      <p:grpSp>
        <p:nvGrpSpPr>
          <p:cNvPr id="13" name="Grupa 12">
            <a:extLst>
              <a:ext uri="{FF2B5EF4-FFF2-40B4-BE49-F238E27FC236}">
                <a16:creationId xmlns:a16="http://schemas.microsoft.com/office/drawing/2014/main" id="{D1C1C968-F3F6-452B-B824-B9F50B11C306}"/>
              </a:ext>
            </a:extLst>
          </p:cNvPr>
          <p:cNvGrpSpPr/>
          <p:nvPr/>
        </p:nvGrpSpPr>
        <p:grpSpPr>
          <a:xfrm>
            <a:off x="6117665" y="2834047"/>
            <a:ext cx="2729199" cy="1700982"/>
            <a:chOff x="6156176" y="3340050"/>
            <a:chExt cx="2305224" cy="1436738"/>
          </a:xfrm>
        </p:grpSpPr>
        <p:pic>
          <p:nvPicPr>
            <p:cNvPr id="10" name="Obraz 9">
              <a:extLst>
                <a:ext uri="{FF2B5EF4-FFF2-40B4-BE49-F238E27FC236}">
                  <a16:creationId xmlns:a16="http://schemas.microsoft.com/office/drawing/2014/main" id="{4DD2F1E1-C4BA-4208-A522-4B7B191D96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28184" y="3340050"/>
              <a:ext cx="2233216" cy="1436738"/>
            </a:xfrm>
            <a:prstGeom prst="rect">
              <a:avLst/>
            </a:prstGeom>
          </p:spPr>
        </p:pic>
        <p:sp>
          <p:nvSpPr>
            <p:cNvPr id="12" name="Owal 11">
              <a:extLst>
                <a:ext uri="{FF2B5EF4-FFF2-40B4-BE49-F238E27FC236}">
                  <a16:creationId xmlns:a16="http://schemas.microsoft.com/office/drawing/2014/main" id="{05636AD9-596C-4482-BA57-5A6DE6188CCC}"/>
                </a:ext>
              </a:extLst>
            </p:cNvPr>
            <p:cNvSpPr/>
            <p:nvPr/>
          </p:nvSpPr>
          <p:spPr>
            <a:xfrm>
              <a:off x="6156176" y="4469086"/>
              <a:ext cx="648072" cy="208106"/>
            </a:xfrm>
            <a:prstGeom prst="ellipse">
              <a:avLst/>
            </a:prstGeom>
            <a:noFill/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5134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9488327-A55A-46AB-A41A-C21359FB4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Role of the </a:t>
            </a:r>
            <a:r>
              <a:rPr lang="pl-PL" dirty="0">
                <a:latin typeface="Symbol" panose="05050102010706020507" pitchFamily="18" charset="2"/>
              </a:rPr>
              <a:t>r</a:t>
            </a:r>
            <a:r>
              <a:rPr lang="pl-PL" dirty="0"/>
              <a:t> </a:t>
            </a:r>
            <a:r>
              <a:rPr lang="pl-PL" dirty="0" err="1"/>
              <a:t>meson</a:t>
            </a:r>
            <a:endParaRPr lang="en-US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8D9CCBA6-ACCC-4580-A198-409E5CA40D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898" y="1419622"/>
            <a:ext cx="2472998" cy="2304256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23D5EE22-091A-436A-901A-97B8EEB6CD4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736" y="3939902"/>
            <a:ext cx="1824000" cy="8912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pole tekstowe 5">
                <a:extLst>
                  <a:ext uri="{FF2B5EF4-FFF2-40B4-BE49-F238E27FC236}">
                    <a16:creationId xmlns:a16="http://schemas.microsoft.com/office/drawing/2014/main" id="{8CA2A8B4-9F18-47D0-ACE6-77A86D0667DA}"/>
                  </a:ext>
                </a:extLst>
              </p:cNvPr>
              <p:cNvSpPr txBox="1"/>
              <p:nvPr/>
            </p:nvSpPr>
            <p:spPr>
              <a:xfrm>
                <a:off x="442820" y="1073523"/>
                <a:ext cx="309634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Exclusive </a:t>
                </a:r>
                <a:r>
                  <a:rPr lang="pl-PL" sz="12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np→npe</a:t>
                </a:r>
                <a:r>
                  <a:rPr lang="pl-PL" sz="1400" baseline="30000" dirty="0" err="1">
                    <a:latin typeface="Symbol" panose="05050102010706020507" pitchFamily="18" charset="2"/>
                    <a:ea typeface="Tahoma" panose="020B0604030504040204" pitchFamily="34" charset="0"/>
                    <a:cs typeface="Tahoma" panose="020B0604030504040204" pitchFamily="34" charset="0"/>
                  </a:rPr>
                  <a:t>+</a:t>
                </a:r>
                <a:r>
                  <a:rPr lang="pl-PL" sz="12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</a:t>
                </a:r>
                <a:r>
                  <a:rPr lang="pl-PL" sz="1400" baseline="30000" dirty="0">
                    <a:latin typeface="Symbol" panose="05050102010706020507" pitchFamily="18" charset="2"/>
                    <a:ea typeface="Tahoma" panose="020B0604030504040204" pitchFamily="34" charset="0"/>
                    <a:cs typeface="Tahoma" panose="020B0604030504040204" pitchFamily="34" charset="0"/>
                  </a:rPr>
                  <a:t>-</a:t>
                </a:r>
                <a:r>
                  <a:rPr lang="pl-PL" sz="1400" dirty="0">
                    <a:latin typeface="Symbol" panose="05050102010706020507" pitchFamily="18" charset="2"/>
                    <a:ea typeface="Tahoma" panose="020B0604030504040204" pitchFamily="34" charset="0"/>
                    <a:cs typeface="Tahoma" panose="020B0604030504040204" pitchFamily="34" charset="0"/>
                  </a:rPr>
                  <a:t>,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2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2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= 2,4</a:t>
                </a:r>
                <a:r>
                  <a:rPr lang="en-US" sz="12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GeV </a:t>
                </a:r>
              </a:p>
            </p:txBody>
          </p:sp>
        </mc:Choice>
        <mc:Fallback xmlns="">
          <p:sp>
            <p:nvSpPr>
              <p:cNvPr id="6" name="pole tekstowe 5">
                <a:extLst>
                  <a:ext uri="{FF2B5EF4-FFF2-40B4-BE49-F238E27FC236}">
                    <a16:creationId xmlns:a16="http://schemas.microsoft.com/office/drawing/2014/main" id="{8CA2A8B4-9F18-47D0-ACE6-77A86D0667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820" y="1073523"/>
                <a:ext cx="3096342" cy="307777"/>
              </a:xfrm>
              <a:prstGeom prst="rect">
                <a:avLst/>
              </a:prstGeom>
              <a:blipFill>
                <a:blip r:embed="rId4"/>
                <a:stretch>
                  <a:fillRect l="-197" t="-3922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pole tekstowe 6">
            <a:extLst>
              <a:ext uri="{FF2B5EF4-FFF2-40B4-BE49-F238E27FC236}">
                <a16:creationId xmlns:a16="http://schemas.microsoft.com/office/drawing/2014/main" id="{5158CE3A-46C4-4142-BA49-D96FE81FC286}"/>
              </a:ext>
            </a:extLst>
          </p:cNvPr>
          <p:cNvSpPr txBox="1"/>
          <p:nvPr/>
        </p:nvSpPr>
        <p:spPr>
          <a:xfrm>
            <a:off x="442820" y="1304206"/>
            <a:ext cx="17171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900" dirty="0">
                <a:solidFill>
                  <a:srgbClr val="0070C0"/>
                </a:solidFill>
              </a:rPr>
              <a:t>HADES, EPJA 53, 149 (2017)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DE906532-0EC2-4F25-8071-365856C7E0A8}"/>
              </a:ext>
            </a:extLst>
          </p:cNvPr>
          <p:cNvSpPr txBox="1"/>
          <p:nvPr/>
        </p:nvSpPr>
        <p:spPr>
          <a:xfrm>
            <a:off x="306987" y="3769336"/>
            <a:ext cx="206979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Model A [EPJA 50, 107 (2014)], </a:t>
            </a:r>
            <a:r>
              <a:rPr lang="pl-PL" sz="9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e.g</a:t>
            </a: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.:</a:t>
            </a:r>
            <a:endParaRPr lang="en-US" sz="9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498F4944-FEC6-4885-B13B-2FC13ED28EC1}"/>
              </a:ext>
            </a:extLst>
          </p:cNvPr>
          <p:cNvSpPr txBox="1"/>
          <p:nvPr/>
        </p:nvSpPr>
        <p:spPr>
          <a:xfrm>
            <a:off x="2483768" y="3769336"/>
            <a:ext cx="221567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Model B [PRC 82, 062201 (2010)], </a:t>
            </a:r>
            <a:r>
              <a:rPr lang="pl-PL" sz="9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e.g</a:t>
            </a: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.:</a:t>
            </a:r>
            <a:endParaRPr lang="en-US" sz="9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B3A5E7E6-40B8-4872-A740-B58F7D1E4E5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6896" y="4011910"/>
            <a:ext cx="1631461" cy="7690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pole tekstowe 32">
                <a:extLst>
                  <a:ext uri="{FF2B5EF4-FFF2-40B4-BE49-F238E27FC236}">
                    <a16:creationId xmlns:a16="http://schemas.microsoft.com/office/drawing/2014/main" id="{EBEDC115-3B7B-443D-A52E-86E332D9F69A}"/>
                  </a:ext>
                </a:extLst>
              </p:cNvPr>
              <p:cNvSpPr txBox="1"/>
              <p:nvPr/>
            </p:nvSpPr>
            <p:spPr>
              <a:xfrm>
                <a:off x="4572000" y="1073523"/>
                <a:ext cx="4176463" cy="278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  <a:sym typeface="Wingdings" charset="0"/>
                  </a:rPr>
                  <a:t>Exclusive </a:t>
                </a:r>
                <a:r>
                  <a:rPr lang="pl-PL" sz="1200" dirty="0">
                    <a:latin typeface="Symbol" panose="05050102010706020507" pitchFamily="18" charset="2"/>
                    <a:ea typeface="Tahoma" panose="020B0604030504040204" pitchFamily="34" charset="0"/>
                    <a:cs typeface="Tahoma" panose="020B0604030504040204" pitchFamily="34" charset="0"/>
                    <a:sym typeface="Wingdings" charset="0"/>
                  </a:rPr>
                  <a:t>p</a:t>
                </a:r>
                <a:r>
                  <a:rPr lang="pl-PL" sz="1200" baseline="30000" dirty="0">
                    <a:latin typeface="Symbol" panose="05050102010706020507" pitchFamily="18" charset="2"/>
                    <a:ea typeface="Tahoma" panose="020B0604030504040204" pitchFamily="34" charset="0"/>
                    <a:cs typeface="Tahoma" panose="020B0604030504040204" pitchFamily="34" charset="0"/>
                    <a:sym typeface="Wingdings" charset="0"/>
                  </a:rPr>
                  <a:t>-</a:t>
                </a:r>
                <a:r>
                  <a:rPr lang="pl-PL" sz="1200" baseline="300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  <a:sym typeface="Wingdings" charset="0"/>
                  </a:rPr>
                  <a:t> </a:t>
                </a:r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  <a:sym typeface="Wingdings" charset="0"/>
                  </a:rPr>
                  <a:t>+</a:t>
                </a:r>
                <a:r>
                  <a:rPr lang="pl-PL" sz="1200" baseline="300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  <a:sym typeface="Wingdings" charset="0"/>
                  </a:rPr>
                  <a:t> </a:t>
                </a:r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  <a:sym typeface="Wingdings" charset="0"/>
                  </a:rPr>
                  <a:t>p → </a:t>
                </a:r>
                <a:r>
                  <a:rPr lang="pl-PL" sz="12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  <a:sym typeface="Wingdings" charset="0"/>
                  </a:rPr>
                  <a:t>ne</a:t>
                </a:r>
                <a:r>
                  <a:rPr lang="pl-PL" sz="1200" baseline="30000" dirty="0" err="1">
                    <a:latin typeface="Symbol" panose="05050102010706020507" pitchFamily="18" charset="2"/>
                    <a:ea typeface="Tahoma" panose="020B0604030504040204" pitchFamily="34" charset="0"/>
                    <a:cs typeface="Tahoma" panose="020B0604030504040204" pitchFamily="34" charset="0"/>
                    <a:sym typeface="Wingdings" charset="0"/>
                  </a:rPr>
                  <a:t>+</a:t>
                </a:r>
                <a:r>
                  <a:rPr lang="pl-PL" sz="12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  <a:sym typeface="Wingdings" charset="0"/>
                  </a:rPr>
                  <a:t>e</a:t>
                </a:r>
                <a:r>
                  <a:rPr lang="pl-PL" sz="1200" baseline="30000" dirty="0">
                    <a:latin typeface="Symbol" panose="05050102010706020507" pitchFamily="18" charset="2"/>
                    <a:ea typeface="Tahoma" panose="020B0604030504040204" pitchFamily="34" charset="0"/>
                    <a:cs typeface="Tahoma" panose="020B0604030504040204" pitchFamily="34" charset="0"/>
                    <a:sym typeface="Wingdings" charset="0"/>
                  </a:rPr>
                  <a:t>-</a:t>
                </a:r>
                <a:r>
                  <a:rPr lang="pl-PL" sz="1200" dirty="0">
                    <a:latin typeface="Symbol" panose="05050102010706020507" pitchFamily="18" charset="2"/>
                    <a:ea typeface="Tahoma" panose="020B0604030504040204" pitchFamily="34" charset="0"/>
                    <a:cs typeface="Tahoma" panose="020B0604030504040204" pitchFamily="34" charset="0"/>
                    <a:sym typeface="Wingdings" charset="0"/>
                  </a:rPr>
                  <a:t>,</a:t>
                </a:r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  <a:sym typeface="Wingdings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200" b="0" i="1" smtClean="0">
                            <a:latin typeface="Cambria Math" panose="02040503050406030204" pitchFamily="18" charset="0"/>
                            <a:sym typeface="Wingdings" charset="0"/>
                          </a:rPr>
                        </m:ctrlPr>
                      </m:radPr>
                      <m:deg/>
                      <m:e>
                        <m:r>
                          <a:rPr lang="pl-PL" sz="1200" b="0" i="1" smtClean="0">
                            <a:latin typeface="Cambria Math" panose="02040503050406030204" pitchFamily="18" charset="0"/>
                            <a:sym typeface="Wingdings" charset="0"/>
                          </a:rPr>
                          <m:t>𝑠</m:t>
                        </m:r>
                      </m:e>
                    </m:rad>
                    <m:r>
                      <a:rPr lang="pl-PL" sz="1200" b="0" i="1" smtClean="0">
                        <a:latin typeface="Cambria Math" panose="02040503050406030204" pitchFamily="18" charset="0"/>
                        <a:sym typeface="Wingdings" charset="0"/>
                      </a:rPr>
                      <m:t>=</m:t>
                    </m:r>
                  </m:oMath>
                </a14:m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  <a:sym typeface="Wingdings" charset="0"/>
                  </a:rPr>
                  <a:t> 1.49 </a:t>
                </a:r>
                <a:r>
                  <a:rPr lang="pl-PL" sz="12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  <a:sym typeface="Wingdings" charset="0"/>
                  </a:rPr>
                  <a:t>GeV</a:t>
                </a:r>
                <a:endParaRPr lang="pl-PL" sz="12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Wingdings" charset="0"/>
                </a:endParaRPr>
              </a:p>
            </p:txBody>
          </p:sp>
        </mc:Choice>
        <mc:Fallback xmlns="">
          <p:sp>
            <p:nvSpPr>
              <p:cNvPr id="33" name="pole tekstowe 32">
                <a:extLst>
                  <a:ext uri="{FF2B5EF4-FFF2-40B4-BE49-F238E27FC236}">
                    <a16:creationId xmlns:a16="http://schemas.microsoft.com/office/drawing/2014/main" id="{EBEDC115-3B7B-443D-A52E-86E332D9F6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073523"/>
                <a:ext cx="4176463" cy="278987"/>
              </a:xfrm>
              <a:prstGeom prst="rect">
                <a:avLst/>
              </a:prstGeom>
              <a:blipFill>
                <a:blip r:embed="rId6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" name="Obraz 33">
            <a:extLst>
              <a:ext uri="{FF2B5EF4-FFF2-40B4-BE49-F238E27FC236}">
                <a16:creationId xmlns:a16="http://schemas.microsoft.com/office/drawing/2014/main" id="{B3513BDD-7368-4C7E-A6D7-F1A5C193F1D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571" y="3865079"/>
            <a:ext cx="1654372" cy="855159"/>
          </a:xfrm>
          <a:prstGeom prst="rect">
            <a:avLst/>
          </a:prstGeom>
        </p:spPr>
      </p:pic>
      <p:grpSp>
        <p:nvGrpSpPr>
          <p:cNvPr id="36" name="Grupa 35">
            <a:extLst>
              <a:ext uri="{FF2B5EF4-FFF2-40B4-BE49-F238E27FC236}">
                <a16:creationId xmlns:a16="http://schemas.microsoft.com/office/drawing/2014/main" id="{0DFAF136-2270-4ED0-A38C-9C7ACCE6E8C1}"/>
              </a:ext>
            </a:extLst>
          </p:cNvPr>
          <p:cNvGrpSpPr/>
          <p:nvPr/>
        </p:nvGrpSpPr>
        <p:grpSpPr>
          <a:xfrm>
            <a:off x="5292080" y="1388470"/>
            <a:ext cx="2743149" cy="2407417"/>
            <a:chOff x="251521" y="1937962"/>
            <a:chExt cx="3012945" cy="2670365"/>
          </a:xfrm>
        </p:grpSpPr>
        <p:pic>
          <p:nvPicPr>
            <p:cNvPr id="37" name="Picture 2">
              <a:extLst>
                <a:ext uri="{FF2B5EF4-FFF2-40B4-BE49-F238E27FC236}">
                  <a16:creationId xmlns:a16="http://schemas.microsoft.com/office/drawing/2014/main" id="{52EDD35D-B856-47C1-B2B7-3B329EE7A4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1" y="1937962"/>
              <a:ext cx="3012945" cy="2670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8" name="Groupe 22">
              <a:extLst>
                <a:ext uri="{FF2B5EF4-FFF2-40B4-BE49-F238E27FC236}">
                  <a16:creationId xmlns:a16="http://schemas.microsoft.com/office/drawing/2014/main" id="{4F968232-F6C1-4969-8D4A-09F4E0DE07D2}"/>
                </a:ext>
              </a:extLst>
            </p:cNvPr>
            <p:cNvGrpSpPr/>
            <p:nvPr/>
          </p:nvGrpSpPr>
          <p:grpSpPr>
            <a:xfrm>
              <a:off x="716815" y="1952157"/>
              <a:ext cx="2375292" cy="698759"/>
              <a:chOff x="5022215" y="671191"/>
              <a:chExt cx="2187728" cy="656097"/>
            </a:xfrm>
            <a:solidFill>
              <a:schemeClr val="bg1"/>
            </a:solidFill>
          </p:grpSpPr>
          <p:sp>
            <p:nvSpPr>
              <p:cNvPr id="39" name="Rectangle 23">
                <a:extLst>
                  <a:ext uri="{FF2B5EF4-FFF2-40B4-BE49-F238E27FC236}">
                    <a16:creationId xmlns:a16="http://schemas.microsoft.com/office/drawing/2014/main" id="{797131D2-7FF3-4C24-A5E1-FFC653356641}"/>
                  </a:ext>
                </a:extLst>
              </p:cNvPr>
              <p:cNvSpPr/>
              <p:nvPr/>
            </p:nvSpPr>
            <p:spPr>
              <a:xfrm>
                <a:off x="6654299" y="671191"/>
                <a:ext cx="555644" cy="6560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0" name="ZoneTexte 17">
                <a:extLst>
                  <a:ext uri="{FF2B5EF4-FFF2-40B4-BE49-F238E27FC236}">
                    <a16:creationId xmlns:a16="http://schemas.microsoft.com/office/drawing/2014/main" id="{D21647CB-CAA4-48B1-8C97-98E300D395DD}"/>
                  </a:ext>
                </a:extLst>
              </p:cNvPr>
              <p:cNvSpPr txBox="1"/>
              <p:nvPr/>
            </p:nvSpPr>
            <p:spPr>
              <a:xfrm>
                <a:off x="5022215" y="797494"/>
                <a:ext cx="1312122" cy="2083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7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0.9 &lt;</a:t>
                </a:r>
                <a:r>
                  <a:rPr lang="pl-PL" sz="7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fr-FR" sz="7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M</a:t>
                </a:r>
                <a:r>
                  <a:rPr lang="fr-FR" sz="700" baseline="300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miss</a:t>
                </a:r>
                <a:r>
                  <a:rPr lang="fr-FR" sz="700" baseline="-250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ee</a:t>
                </a:r>
                <a:r>
                  <a:rPr lang="fr-FR" sz="7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&lt; 1.03 GeV/c</a:t>
                </a:r>
                <a:r>
                  <a:rPr lang="fr-FR" sz="700" baseline="300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2</a:t>
                </a:r>
              </a:p>
            </p:txBody>
          </p:sp>
        </p:grpSp>
      </p:grpSp>
      <p:sp>
        <p:nvSpPr>
          <p:cNvPr id="41" name="ZoneTexte 46">
            <a:extLst>
              <a:ext uri="{FF2B5EF4-FFF2-40B4-BE49-F238E27FC236}">
                <a16:creationId xmlns:a16="http://schemas.microsoft.com/office/drawing/2014/main" id="{C1F03694-6EAE-46FB-B85B-3027D98155B3}"/>
              </a:ext>
            </a:extLst>
          </p:cNvPr>
          <p:cNvSpPr txBox="1"/>
          <p:nvPr/>
        </p:nvSpPr>
        <p:spPr>
          <a:xfrm>
            <a:off x="7213864" y="1388470"/>
            <a:ext cx="1148844" cy="6001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rgbClr val="0070C0"/>
                </a:solidFill>
                <a:latin typeface="+mj-lt"/>
              </a:rPr>
              <a:t>Total</a:t>
            </a:r>
          </a:p>
          <a:p>
            <a:r>
              <a:rPr lang="el-GR" sz="1100" dirty="0">
                <a:solidFill>
                  <a:srgbClr val="FF66CC"/>
                </a:solidFill>
                <a:latin typeface="+mj-lt"/>
              </a:rPr>
              <a:t>η</a:t>
            </a:r>
            <a:r>
              <a:rPr lang="fr-FR" sz="1100" dirty="0">
                <a:solidFill>
                  <a:srgbClr val="FF66CC"/>
                </a:solidFill>
                <a:latin typeface="+mj-lt"/>
                <a:sym typeface="Symbol"/>
              </a:rPr>
              <a:t>e</a:t>
            </a:r>
            <a:r>
              <a:rPr lang="fr-FR" sz="1100" baseline="30000" dirty="0">
                <a:solidFill>
                  <a:srgbClr val="FF66CC"/>
                </a:solidFill>
                <a:latin typeface="+mj-lt"/>
                <a:sym typeface="Symbol"/>
              </a:rPr>
              <a:t>+</a:t>
            </a:r>
            <a:r>
              <a:rPr lang="fr-FR" sz="1100" dirty="0">
                <a:solidFill>
                  <a:srgbClr val="FF66CC"/>
                </a:solidFill>
                <a:latin typeface="+mj-lt"/>
                <a:sym typeface="Symbol"/>
              </a:rPr>
              <a:t>e</a:t>
            </a:r>
            <a:r>
              <a:rPr lang="fr-FR" sz="1100" baseline="30000" dirty="0">
                <a:solidFill>
                  <a:srgbClr val="FF66CC"/>
                </a:solidFill>
                <a:latin typeface="+mj-lt"/>
                <a:sym typeface="Symbol"/>
              </a:rPr>
              <a:t>-</a:t>
            </a:r>
            <a:r>
              <a:rPr lang="el-GR" sz="1100" dirty="0">
                <a:solidFill>
                  <a:srgbClr val="FF66CC"/>
                </a:solidFill>
                <a:latin typeface="+mj-lt"/>
                <a:cs typeface="Times New Roman"/>
                <a:sym typeface="Symbol"/>
              </a:rPr>
              <a:t>γ</a:t>
            </a:r>
            <a:endParaRPr lang="fr-FR" sz="1100" dirty="0">
              <a:solidFill>
                <a:srgbClr val="FF66CC"/>
              </a:solidFill>
              <a:latin typeface="+mj-lt"/>
              <a:cs typeface="Times New Roman"/>
              <a:sym typeface="Symbol"/>
            </a:endParaRPr>
          </a:p>
          <a:p>
            <a:r>
              <a:rPr lang="fr-FR" sz="1100" dirty="0">
                <a:solidFill>
                  <a:srgbClr val="FF0000"/>
                </a:solidFill>
              </a:rPr>
              <a:t>N(1520)</a:t>
            </a:r>
            <a:r>
              <a:rPr lang="fr-FR" sz="1100" dirty="0">
                <a:solidFill>
                  <a:srgbClr val="FF0000"/>
                </a:solidFill>
                <a:sym typeface="Symbol"/>
              </a:rPr>
              <a:t></a:t>
            </a:r>
            <a:r>
              <a:rPr lang="fr-FR" sz="1100" dirty="0" err="1">
                <a:solidFill>
                  <a:srgbClr val="FF0000"/>
                </a:solidFill>
                <a:sym typeface="Symbol"/>
              </a:rPr>
              <a:t>ne</a:t>
            </a:r>
            <a:r>
              <a:rPr lang="fr-FR" sz="1100" baseline="30000" dirty="0" err="1">
                <a:solidFill>
                  <a:srgbClr val="FF0000"/>
                </a:solidFill>
                <a:sym typeface="Symbol"/>
              </a:rPr>
              <a:t>+</a:t>
            </a:r>
            <a:r>
              <a:rPr lang="fr-FR" sz="1100" dirty="0" err="1">
                <a:solidFill>
                  <a:srgbClr val="FF0000"/>
                </a:solidFill>
                <a:sym typeface="Symbol"/>
              </a:rPr>
              <a:t>e</a:t>
            </a:r>
            <a:r>
              <a:rPr lang="fr-FR" sz="1100" baseline="30000" dirty="0">
                <a:solidFill>
                  <a:srgbClr val="FF0000"/>
                </a:solidFill>
                <a:sym typeface="Symbol"/>
              </a:rPr>
              <a:t>-</a:t>
            </a:r>
          </a:p>
        </p:txBody>
      </p:sp>
      <p:cxnSp>
        <p:nvCxnSpPr>
          <p:cNvPr id="42" name="Łącznik prosty ze strzałką 41">
            <a:extLst>
              <a:ext uri="{FF2B5EF4-FFF2-40B4-BE49-F238E27FC236}">
                <a16:creationId xmlns:a16="http://schemas.microsoft.com/office/drawing/2014/main" id="{AE9D1C40-1583-47B5-AEB5-2E29DCE1A77C}"/>
              </a:ext>
            </a:extLst>
          </p:cNvPr>
          <p:cNvCxnSpPr>
            <a:cxnSpLocks/>
          </p:cNvCxnSpPr>
          <p:nvPr/>
        </p:nvCxnSpPr>
        <p:spPr>
          <a:xfrm flipH="1" flipV="1">
            <a:off x="6797136" y="2269656"/>
            <a:ext cx="128696" cy="167707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FE element 222" descr="VEwcOJjZU3ok130.png">
            <a:extLst>
              <a:ext uri="{FF2B5EF4-FFF2-40B4-BE49-F238E27FC236}">
                <a16:creationId xmlns:a16="http://schemas.microsoft.com/office/drawing/2014/main" id="{66D52FD0-DD3B-42B6-9EA0-C8C21AFA791A}"/>
              </a:ext>
            </a:extLst>
          </p:cNvPr>
          <p:cNvPicPr>
            <a:picLocks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313" y="2716135"/>
            <a:ext cx="526175" cy="394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217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33" grpId="0"/>
      <p:bldP spid="4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/>
          <p:cNvSpPr txBox="1"/>
          <p:nvPr/>
        </p:nvSpPr>
        <p:spPr>
          <a:xfrm>
            <a:off x="539552" y="3695065"/>
            <a:ext cx="3888432" cy="1346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00"/>
              </a:spcBef>
            </a:pPr>
            <a:r>
              <a:rPr lang="pl-PL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Coarse</a:t>
            </a:r>
            <a:r>
              <a:rPr lang="pl-PL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Graining</a:t>
            </a:r>
            <a:r>
              <a:rPr lang="pl-PL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(CG): </a:t>
            </a:r>
            <a:r>
              <a:rPr lang="pl-PL" sz="1000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r</a:t>
            </a:r>
            <a:r>
              <a:rPr lang="pl-PL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in-medium </a:t>
            </a:r>
            <a:r>
              <a:rPr lang="pl-PL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spectral</a:t>
            </a:r>
            <a:r>
              <a:rPr lang="pl-PL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function</a:t>
            </a:r>
            <a:r>
              <a:rPr lang="pl-PL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with </a:t>
            </a:r>
            <a:r>
              <a:rPr lang="pl-PL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thermodynamic</a:t>
            </a:r>
            <a:r>
              <a:rPr lang="pl-PL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parameters</a:t>
            </a:r>
            <a:r>
              <a:rPr lang="pl-PL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from transport</a:t>
            </a:r>
          </a:p>
          <a:p>
            <a:pPr marL="214313" indent="-214313">
              <a:spcBef>
                <a:spcPts val="900"/>
              </a:spcBef>
              <a:buFont typeface="Courier New" panose="02070309020205020404" pitchFamily="49" charset="0"/>
              <a:buChar char="o"/>
            </a:pPr>
            <a:endParaRPr lang="pl-PL" sz="825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pl-PL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CG FRA: </a:t>
            </a:r>
            <a:r>
              <a:rPr lang="pl-PL" sz="7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Phys</a:t>
            </a:r>
            <a:r>
              <a:rPr lang="pl-PL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pl-PL" sz="7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Rev</a:t>
            </a:r>
            <a:r>
              <a:rPr lang="pl-PL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C 92, 014911 (2015)</a:t>
            </a:r>
          </a:p>
          <a:p>
            <a:r>
              <a:rPr lang="pl-PL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CG GSI-Texas A&amp;M: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Eur. Phys. J. A, 52 5 (2016) 131</a:t>
            </a:r>
            <a:endParaRPr lang="pl-PL" sz="7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pl-PL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CG SMASH: arXiv:1711.10297 [</a:t>
            </a:r>
            <a:r>
              <a:rPr lang="pl-PL" sz="7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nucl</a:t>
            </a:r>
            <a:r>
              <a:rPr lang="pl-PL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-th]</a:t>
            </a:r>
            <a:endParaRPr lang="pl-PL" sz="750" dirty="0">
              <a:solidFill>
                <a:srgbClr val="00B0F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pl-PL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HSD: </a:t>
            </a:r>
            <a:r>
              <a:rPr lang="pl-PL" sz="7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Phys</a:t>
            </a:r>
            <a:r>
              <a:rPr lang="pl-PL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pl-PL" sz="7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Rev</a:t>
            </a:r>
            <a:r>
              <a:rPr lang="pl-PL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C 87, 064907 (2013)</a:t>
            </a:r>
            <a:endParaRPr lang="en-US" sz="7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14313" indent="-214313">
              <a:spcBef>
                <a:spcPts val="900"/>
              </a:spcBef>
              <a:buFont typeface="Courier New" panose="02070309020205020404" pitchFamily="49" charset="0"/>
              <a:buChar char="o"/>
            </a:pPr>
            <a:endParaRPr lang="pl-PL" sz="825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CDCE1B5E-276A-43A0-826D-D7DC50B43D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600" y="1121212"/>
            <a:ext cx="2710358" cy="2600297"/>
          </a:xfrm>
          <a:prstGeom prst="rect">
            <a:avLst/>
          </a:prstGeom>
        </p:spPr>
      </p:pic>
      <p:pic>
        <p:nvPicPr>
          <p:cNvPr id="13" name="PFE element 251" descr="VEwcOJjZU3ok158.png">
            <a:extLst>
              <a:ext uri="{FF2B5EF4-FFF2-40B4-BE49-F238E27FC236}">
                <a16:creationId xmlns:a16="http://schemas.microsoft.com/office/drawing/2014/main" id="{D7DFC2FA-5DC0-4539-BF12-488392B64943}"/>
              </a:ext>
            </a:extLst>
          </p:cNvPr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6235" y="1254497"/>
            <a:ext cx="514350" cy="390525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6FD5104C-ABD9-4201-8009-75705A0DCC5B}"/>
              </a:ext>
            </a:extLst>
          </p:cNvPr>
          <p:cNvSpPr txBox="1"/>
          <p:nvPr/>
        </p:nvSpPr>
        <p:spPr>
          <a:xfrm>
            <a:off x="8159963" y="1100608"/>
            <a:ext cx="920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>
                <a:solidFill>
                  <a:srgbClr val="00B0F0"/>
                </a:solidFill>
              </a:rPr>
              <a:t>QM 2017</a:t>
            </a:r>
            <a:endParaRPr lang="en-US" sz="1400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pole tekstowe 2">
                <a:extLst>
                  <a:ext uri="{FF2B5EF4-FFF2-40B4-BE49-F238E27FC236}">
                    <a16:creationId xmlns:a16="http://schemas.microsoft.com/office/drawing/2014/main" id="{BC77406C-98DE-43FA-80A4-408DDD6A7210}"/>
                  </a:ext>
                </a:extLst>
              </p:cNvPr>
              <p:cNvSpPr txBox="1"/>
              <p:nvPr/>
            </p:nvSpPr>
            <p:spPr>
              <a:xfrm>
                <a:off x="4850180" y="3912148"/>
                <a:ext cx="4320480" cy="577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900"/>
                  </a:spcBef>
                </a:pPr>
                <a:r>
                  <a:rPr lang="pl-PL" sz="10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Medium </a:t>
                </a:r>
                <a:r>
                  <a:rPr lang="pl-PL" sz="10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radiation</a:t>
                </a:r>
                <a:r>
                  <a:rPr lang="pl-PL" sz="10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pl-PL" sz="10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goes</a:t>
                </a:r>
                <a:r>
                  <a:rPr lang="pl-PL" sz="10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pl-PL" sz="10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beyond</a:t>
                </a:r>
                <a:r>
                  <a:rPr lang="pl-PL" sz="10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pl-PL" sz="10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incoherent</a:t>
                </a:r>
                <a:r>
                  <a:rPr lang="pl-PL" sz="10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pl-PL" sz="10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superposition</a:t>
                </a:r>
                <a:r>
                  <a:rPr lang="pl-PL" sz="10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of NN </a:t>
                </a:r>
                <a:r>
                  <a:rPr lang="pl-PL" sz="10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collisions</a:t>
                </a:r>
                <a:endParaRPr lang="pl-PL" sz="1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algn="ctr">
                  <a:spcBef>
                    <a:spcPts val="9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pl-PL" sz="1600" b="0" i="0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pl-PL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𝑒𝑒</m:t>
                          </m:r>
                        </m:sub>
                      </m:sSub>
                      <m:r>
                        <a:rPr lang="pl-PL" sz="160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~ </m:t>
                      </m:r>
                      <m:sSubSup>
                        <m:sSubSupPr>
                          <m:ctrlPr>
                            <a:rPr lang="pl-PL" sz="16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pl-PL" sz="16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pl-PL" sz="160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part</m:t>
                          </m:r>
                        </m:sub>
                        <m:sup>
                          <m:f>
                            <m:fPr>
                              <m:type m:val="lin"/>
                              <m:ctrlPr>
                                <a:rPr lang="pl-PL" sz="16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l-PL" sz="16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pl-PL" sz="16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bSup>
                      <m:sSub>
                        <m:sSubPr>
                          <m:ctrlPr>
                            <a:rPr lang="pl-PL" sz="16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16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pl-PL" sz="16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pl-PL" sz="160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part</m:t>
                          </m:r>
                        </m:sub>
                      </m:sSub>
                      <m:r>
                        <a:rPr lang="pl-PL" sz="160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bSup>
                        <m:sSubSupPr>
                          <m:ctrlPr>
                            <a:rPr lang="pl-PL" sz="16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pl-PL" sz="16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pl-PL" sz="160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part</m:t>
                          </m:r>
                        </m:sub>
                        <m:sup>
                          <m:f>
                            <m:fPr>
                              <m:type m:val="lin"/>
                              <m:ctrlPr>
                                <a:rPr lang="pl-PL" sz="16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l-PL" sz="16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pl-PL" sz="16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bSup>
                      <m:r>
                        <a:rPr lang="pl-PL" sz="160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~ </m:t>
                      </m:r>
                      <m:r>
                        <a:rPr lang="pl-PL" sz="160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pl-PL" sz="160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pl-PL" sz="1600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1600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b>
                          <m:r>
                            <a:rPr lang="pl-PL" sz="1600" b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𝐟𝐢𝐫𝐞𝐛𝐚𝐥𝐥</m:t>
                          </m:r>
                        </m:sub>
                      </m:sSub>
                    </m:oMath>
                  </m:oMathPara>
                </a14:m>
                <a:endPara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mc:Choice>
        <mc:Fallback xmlns="">
          <p:sp>
            <p:nvSpPr>
              <p:cNvPr id="17" name="pole tekstowe 2">
                <a:extLst>
                  <a:ext uri="{FF2B5EF4-FFF2-40B4-BE49-F238E27FC236}">
                    <a16:creationId xmlns:a16="http://schemas.microsoft.com/office/drawing/2014/main" id="{BC77406C-98DE-43FA-80A4-408DDD6A72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0180" y="3912148"/>
                <a:ext cx="4320480" cy="577274"/>
              </a:xfrm>
              <a:prstGeom prst="rect">
                <a:avLst/>
              </a:prstGeom>
              <a:blipFill>
                <a:blip r:embed="rId4"/>
                <a:stretch>
                  <a:fillRect t="-14894" b="-425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upa 7">
            <a:extLst>
              <a:ext uri="{FF2B5EF4-FFF2-40B4-BE49-F238E27FC236}">
                <a16:creationId xmlns:a16="http://schemas.microsoft.com/office/drawing/2014/main" id="{74FACEEC-0348-48DB-8844-798D64813E88}"/>
              </a:ext>
            </a:extLst>
          </p:cNvPr>
          <p:cNvGrpSpPr/>
          <p:nvPr/>
        </p:nvGrpSpPr>
        <p:grpSpPr>
          <a:xfrm>
            <a:off x="10803202" y="3327834"/>
            <a:ext cx="242243" cy="200185"/>
            <a:chOff x="7399148" y="3101169"/>
            <a:chExt cx="648000" cy="540000"/>
          </a:xfrm>
        </p:grpSpPr>
        <p:sp>
          <p:nvSpPr>
            <p:cNvPr id="24" name="Owal 23">
              <a:extLst>
                <a:ext uri="{FF2B5EF4-FFF2-40B4-BE49-F238E27FC236}">
                  <a16:creationId xmlns:a16="http://schemas.microsoft.com/office/drawing/2014/main" id="{AFD55C5D-2D8D-4BBA-990C-871F2D46C7F3}"/>
                </a:ext>
              </a:extLst>
            </p:cNvPr>
            <p:cNvSpPr/>
            <p:nvPr/>
          </p:nvSpPr>
          <p:spPr>
            <a:xfrm>
              <a:off x="7399148" y="3101169"/>
              <a:ext cx="540000" cy="540000"/>
            </a:xfrm>
            <a:prstGeom prst="ellipse">
              <a:avLst/>
            </a:prstGeom>
            <a:solidFill>
              <a:srgbClr val="D71A1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5" name="Owal 24">
              <a:extLst>
                <a:ext uri="{FF2B5EF4-FFF2-40B4-BE49-F238E27FC236}">
                  <a16:creationId xmlns:a16="http://schemas.microsoft.com/office/drawing/2014/main" id="{39028CE8-DD6D-43DE-AEEC-503003FEAF4C}"/>
                </a:ext>
              </a:extLst>
            </p:cNvPr>
            <p:cNvSpPr/>
            <p:nvPr/>
          </p:nvSpPr>
          <p:spPr>
            <a:xfrm>
              <a:off x="7507148" y="3101169"/>
              <a:ext cx="540000" cy="540000"/>
            </a:xfrm>
            <a:prstGeom prst="ellipse">
              <a:avLst/>
            </a:prstGeom>
            <a:solidFill>
              <a:srgbClr val="D71A1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9" name="Titel 1">
            <a:extLst>
              <a:ext uri="{FF2B5EF4-FFF2-40B4-BE49-F238E27FC236}">
                <a16:creationId xmlns:a16="http://schemas.microsoft.com/office/drawing/2014/main" id="{4304BEA4-1C6F-4487-BE2B-9D5D1F65B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0" y="366712"/>
            <a:ext cx="6821383" cy="628650"/>
          </a:xfrm>
        </p:spPr>
        <p:txBody>
          <a:bodyPr/>
          <a:lstStyle/>
          <a:p>
            <a:r>
              <a:rPr lang="pl-PL" dirty="0"/>
              <a:t>Dilepton </a:t>
            </a:r>
            <a:r>
              <a:rPr lang="pl-PL" dirty="0" err="1"/>
              <a:t>excess</a:t>
            </a:r>
            <a:r>
              <a:rPr lang="pl-PL" dirty="0"/>
              <a:t> </a:t>
            </a:r>
            <a:r>
              <a:rPr lang="pl-PL" dirty="0" err="1"/>
              <a:t>yield</a:t>
            </a:r>
            <a:endParaRPr lang="en-GB" sz="1800" dirty="0"/>
          </a:p>
        </p:txBody>
      </p:sp>
      <p:pic>
        <p:nvPicPr>
          <p:cNvPr id="15" name="PFE element 242" descr="VEwcOJjZU3ok149.png">
            <a:extLst>
              <a:ext uri="{FF2B5EF4-FFF2-40B4-BE49-F238E27FC236}">
                <a16:creationId xmlns:a16="http://schemas.microsoft.com/office/drawing/2014/main" id="{7C6A7FF0-D6E2-4F89-99A2-46D7FC0D9C9D}"/>
              </a:ext>
            </a:extLst>
          </p:cNvPr>
          <p:cNvPicPr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7257" y="2437125"/>
            <a:ext cx="568090" cy="431327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C8250320-577A-404F-8341-6A0070A28E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6096" y="1137541"/>
            <a:ext cx="2636200" cy="2586106"/>
          </a:xfrm>
          <a:prstGeom prst="rect">
            <a:avLst/>
          </a:prstGeom>
        </p:spPr>
      </p:pic>
      <p:grpSp>
        <p:nvGrpSpPr>
          <p:cNvPr id="14" name="Grupa 13">
            <a:extLst>
              <a:ext uri="{FF2B5EF4-FFF2-40B4-BE49-F238E27FC236}">
                <a16:creationId xmlns:a16="http://schemas.microsoft.com/office/drawing/2014/main" id="{FDBAE07F-8675-4D35-8FBE-9B57BA324A23}"/>
              </a:ext>
            </a:extLst>
          </p:cNvPr>
          <p:cNvGrpSpPr/>
          <p:nvPr/>
        </p:nvGrpSpPr>
        <p:grpSpPr>
          <a:xfrm>
            <a:off x="6240876" y="3725160"/>
            <a:ext cx="253433" cy="159063"/>
            <a:chOff x="2160000" y="1916832"/>
            <a:chExt cx="853200" cy="540000"/>
          </a:xfrm>
          <a:solidFill>
            <a:srgbClr val="FF3300">
              <a:alpha val="50000"/>
            </a:srgbClr>
          </a:solidFill>
        </p:grpSpPr>
        <p:sp>
          <p:nvSpPr>
            <p:cNvPr id="18" name="Owal 17">
              <a:extLst>
                <a:ext uri="{FF2B5EF4-FFF2-40B4-BE49-F238E27FC236}">
                  <a16:creationId xmlns:a16="http://schemas.microsoft.com/office/drawing/2014/main" id="{59653F5E-3664-4C58-9F29-6B3F770A7EAA}"/>
                </a:ext>
              </a:extLst>
            </p:cNvPr>
            <p:cNvSpPr/>
            <p:nvPr/>
          </p:nvSpPr>
          <p:spPr>
            <a:xfrm>
              <a:off x="2160000" y="1916832"/>
              <a:ext cx="540000" cy="54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9" name="Owal 18">
              <a:extLst>
                <a:ext uri="{FF2B5EF4-FFF2-40B4-BE49-F238E27FC236}">
                  <a16:creationId xmlns:a16="http://schemas.microsoft.com/office/drawing/2014/main" id="{E74630EA-E7FB-435C-B8CA-719E46A52835}"/>
                </a:ext>
              </a:extLst>
            </p:cNvPr>
            <p:cNvSpPr/>
            <p:nvPr/>
          </p:nvSpPr>
          <p:spPr>
            <a:xfrm>
              <a:off x="2473200" y="1916832"/>
              <a:ext cx="540000" cy="54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2" name="Grupa 1">
            <a:extLst>
              <a:ext uri="{FF2B5EF4-FFF2-40B4-BE49-F238E27FC236}">
                <a16:creationId xmlns:a16="http://schemas.microsoft.com/office/drawing/2014/main" id="{3AA11344-AC4F-499A-84C3-1C03D2D4506C}"/>
              </a:ext>
            </a:extLst>
          </p:cNvPr>
          <p:cNvGrpSpPr/>
          <p:nvPr/>
        </p:nvGrpSpPr>
        <p:grpSpPr>
          <a:xfrm>
            <a:off x="6754196" y="3725160"/>
            <a:ext cx="239532" cy="159063"/>
            <a:chOff x="2830417" y="3101169"/>
            <a:chExt cx="806400" cy="540000"/>
          </a:xfrm>
        </p:grpSpPr>
        <p:sp>
          <p:nvSpPr>
            <p:cNvPr id="20" name="Owal 19">
              <a:extLst>
                <a:ext uri="{FF2B5EF4-FFF2-40B4-BE49-F238E27FC236}">
                  <a16:creationId xmlns:a16="http://schemas.microsoft.com/office/drawing/2014/main" id="{2AA855A7-FF41-4F55-A954-E841E89D4A5B}"/>
                </a:ext>
              </a:extLst>
            </p:cNvPr>
            <p:cNvSpPr/>
            <p:nvPr/>
          </p:nvSpPr>
          <p:spPr>
            <a:xfrm>
              <a:off x="2830417" y="3101169"/>
              <a:ext cx="540000" cy="540000"/>
            </a:xfrm>
            <a:prstGeom prst="ellipse">
              <a:avLst/>
            </a:prstGeom>
            <a:solidFill>
              <a:srgbClr val="9F9F0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1" name="Owal 20">
              <a:extLst>
                <a:ext uri="{FF2B5EF4-FFF2-40B4-BE49-F238E27FC236}">
                  <a16:creationId xmlns:a16="http://schemas.microsoft.com/office/drawing/2014/main" id="{05DBD436-90BB-4631-99D5-29B832897BC4}"/>
                </a:ext>
              </a:extLst>
            </p:cNvPr>
            <p:cNvSpPr/>
            <p:nvPr/>
          </p:nvSpPr>
          <p:spPr>
            <a:xfrm>
              <a:off x="3096817" y="3101169"/>
              <a:ext cx="540000" cy="540000"/>
            </a:xfrm>
            <a:prstGeom prst="ellipse">
              <a:avLst/>
            </a:prstGeom>
            <a:solidFill>
              <a:srgbClr val="9F9F0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7" name="Grupa 6">
            <a:extLst>
              <a:ext uri="{FF2B5EF4-FFF2-40B4-BE49-F238E27FC236}">
                <a16:creationId xmlns:a16="http://schemas.microsoft.com/office/drawing/2014/main" id="{00767CEB-7860-4D04-8483-1A7F5CCAF962}"/>
              </a:ext>
            </a:extLst>
          </p:cNvPr>
          <p:cNvGrpSpPr/>
          <p:nvPr/>
        </p:nvGrpSpPr>
        <p:grpSpPr>
          <a:xfrm>
            <a:off x="7229808" y="3725160"/>
            <a:ext cx="221353" cy="159063"/>
            <a:chOff x="5141913" y="3101169"/>
            <a:chExt cx="745200" cy="540000"/>
          </a:xfrm>
        </p:grpSpPr>
        <p:sp>
          <p:nvSpPr>
            <p:cNvPr id="22" name="Owal 21">
              <a:extLst>
                <a:ext uri="{FF2B5EF4-FFF2-40B4-BE49-F238E27FC236}">
                  <a16:creationId xmlns:a16="http://schemas.microsoft.com/office/drawing/2014/main" id="{2C448D64-E378-4B5E-9B39-942972BA78D9}"/>
                </a:ext>
              </a:extLst>
            </p:cNvPr>
            <p:cNvSpPr/>
            <p:nvPr/>
          </p:nvSpPr>
          <p:spPr>
            <a:xfrm>
              <a:off x="5141913" y="3101169"/>
              <a:ext cx="540000" cy="540000"/>
            </a:xfrm>
            <a:prstGeom prst="ellipse">
              <a:avLst/>
            </a:prstGeom>
            <a:solidFill>
              <a:srgbClr val="15A51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3" name="Owal 22">
              <a:extLst>
                <a:ext uri="{FF2B5EF4-FFF2-40B4-BE49-F238E27FC236}">
                  <a16:creationId xmlns:a16="http://schemas.microsoft.com/office/drawing/2014/main" id="{EAB63B9F-B259-44C2-A04A-051935301115}"/>
                </a:ext>
              </a:extLst>
            </p:cNvPr>
            <p:cNvSpPr/>
            <p:nvPr/>
          </p:nvSpPr>
          <p:spPr>
            <a:xfrm>
              <a:off x="5347113" y="3101169"/>
              <a:ext cx="540000" cy="540000"/>
            </a:xfrm>
            <a:prstGeom prst="ellipse">
              <a:avLst/>
            </a:prstGeom>
            <a:solidFill>
              <a:srgbClr val="15A51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26" name="Grupa 25">
            <a:extLst>
              <a:ext uri="{FF2B5EF4-FFF2-40B4-BE49-F238E27FC236}">
                <a16:creationId xmlns:a16="http://schemas.microsoft.com/office/drawing/2014/main" id="{CA7FA220-C148-41B3-8FC0-065686DE30BF}"/>
              </a:ext>
            </a:extLst>
          </p:cNvPr>
          <p:cNvGrpSpPr/>
          <p:nvPr/>
        </p:nvGrpSpPr>
        <p:grpSpPr>
          <a:xfrm>
            <a:off x="7709706" y="3725160"/>
            <a:ext cx="192481" cy="159063"/>
            <a:chOff x="7399148" y="3101169"/>
            <a:chExt cx="648000" cy="540000"/>
          </a:xfrm>
        </p:grpSpPr>
        <p:sp>
          <p:nvSpPr>
            <p:cNvPr id="27" name="Owal 26">
              <a:extLst>
                <a:ext uri="{FF2B5EF4-FFF2-40B4-BE49-F238E27FC236}">
                  <a16:creationId xmlns:a16="http://schemas.microsoft.com/office/drawing/2014/main" id="{2DCCF0CF-8150-4660-9769-018CC1591951}"/>
                </a:ext>
              </a:extLst>
            </p:cNvPr>
            <p:cNvSpPr/>
            <p:nvPr/>
          </p:nvSpPr>
          <p:spPr>
            <a:xfrm>
              <a:off x="7399148" y="3101169"/>
              <a:ext cx="540000" cy="540000"/>
            </a:xfrm>
            <a:prstGeom prst="ellipse">
              <a:avLst/>
            </a:prstGeom>
            <a:solidFill>
              <a:srgbClr val="D71A1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8" name="Owal 27">
              <a:extLst>
                <a:ext uri="{FF2B5EF4-FFF2-40B4-BE49-F238E27FC236}">
                  <a16:creationId xmlns:a16="http://schemas.microsoft.com/office/drawing/2014/main" id="{E8D8B2D3-4CF1-4CA3-B0F1-EDB871E7BD90}"/>
                </a:ext>
              </a:extLst>
            </p:cNvPr>
            <p:cNvSpPr/>
            <p:nvPr/>
          </p:nvSpPr>
          <p:spPr>
            <a:xfrm>
              <a:off x="7507148" y="3101169"/>
              <a:ext cx="540000" cy="540000"/>
            </a:xfrm>
            <a:prstGeom prst="ellipse">
              <a:avLst/>
            </a:prstGeom>
            <a:solidFill>
              <a:srgbClr val="D71A1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pic>
        <p:nvPicPr>
          <p:cNvPr id="30" name="PFE element 123" descr="JEv2GqBtmYY2142.png">
            <a:extLst>
              <a:ext uri="{FF2B5EF4-FFF2-40B4-BE49-F238E27FC236}">
                <a16:creationId xmlns:a16="http://schemas.microsoft.com/office/drawing/2014/main" id="{EC1C5AC3-05E6-4506-8879-26B07381C7D6}"/>
              </a:ext>
            </a:extLst>
          </p:cNvPr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768" y="1491630"/>
            <a:ext cx="809512" cy="22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098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>
            <a:extLst>
              <a:ext uri="{FF2B5EF4-FFF2-40B4-BE49-F238E27FC236}">
                <a16:creationId xmlns:a16="http://schemas.microsoft.com/office/drawing/2014/main" id="{43528869-A2C4-40DA-A4ED-ECA3020EAA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64896"/>
            <a:ext cx="3098676" cy="2963950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771244AE-6925-4284-888F-7C3B23FA50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426" y="1167594"/>
            <a:ext cx="3101496" cy="2963950"/>
          </a:xfrm>
          <a:prstGeom prst="rect">
            <a:avLst/>
          </a:prstGeom>
        </p:spPr>
      </p:pic>
      <p:sp>
        <p:nvSpPr>
          <p:cNvPr id="12" name="pole tekstowe 11">
            <a:extLst>
              <a:ext uri="{FF2B5EF4-FFF2-40B4-BE49-F238E27FC236}">
                <a16:creationId xmlns:a16="http://schemas.microsoft.com/office/drawing/2014/main" id="{ADA1E64A-C9E5-41B2-AD07-230C226F8891}"/>
              </a:ext>
            </a:extLst>
          </p:cNvPr>
          <p:cNvSpPr txBox="1"/>
          <p:nvPr/>
        </p:nvSpPr>
        <p:spPr>
          <a:xfrm>
            <a:off x="6834283" y="1474240"/>
            <a:ext cx="1113620" cy="249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25" dirty="0" err="1">
                <a:solidFill>
                  <a:srgbClr val="0909FF"/>
                </a:solidFill>
              </a:rPr>
              <a:t>Integrated</a:t>
            </a:r>
            <a:r>
              <a:rPr lang="pl-PL" sz="825" dirty="0">
                <a:solidFill>
                  <a:srgbClr val="0909FF"/>
                </a:solidFill>
              </a:rPr>
              <a:t> </a:t>
            </a:r>
            <a:r>
              <a:rPr lang="pl-PL" sz="825" dirty="0" err="1">
                <a:solidFill>
                  <a:srgbClr val="0909FF"/>
                </a:solidFill>
              </a:rPr>
              <a:t>over</a:t>
            </a:r>
            <a:r>
              <a:rPr lang="pl-PL" sz="825" dirty="0">
                <a:solidFill>
                  <a:srgbClr val="0909FF"/>
                </a:solidFill>
              </a:rPr>
              <a:t> y</a:t>
            </a:r>
            <a:endParaRPr lang="en-US" sz="825" dirty="0">
              <a:solidFill>
                <a:srgbClr val="0909FF"/>
              </a:solidFill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BB0C2B57-8B5A-4C29-B702-6A811B525745}"/>
              </a:ext>
            </a:extLst>
          </p:cNvPr>
          <p:cNvSpPr txBox="1"/>
          <p:nvPr/>
        </p:nvSpPr>
        <p:spPr>
          <a:xfrm>
            <a:off x="5325408" y="2478009"/>
            <a:ext cx="101341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25" dirty="0" err="1">
                <a:solidFill>
                  <a:srgbClr val="FF0000"/>
                </a:solidFill>
                <a:latin typeface="+mj-lt"/>
              </a:rPr>
              <a:t>const</a:t>
            </a:r>
            <a:r>
              <a:rPr lang="pl-PL" sz="825" dirty="0">
                <a:solidFill>
                  <a:srgbClr val="FF0000"/>
                </a:solidFill>
                <a:latin typeface="+mj-lt"/>
              </a:rPr>
              <a:t>/</a:t>
            </a:r>
            <a:r>
              <a:rPr lang="pl-PL" sz="825" dirty="0" err="1">
                <a:solidFill>
                  <a:srgbClr val="FF0000"/>
                </a:solidFill>
                <a:latin typeface="+mj-lt"/>
              </a:rPr>
              <a:t>c</a:t>
            </a:r>
            <a:r>
              <a:rPr lang="pl-PL" sz="825" dirty="0" err="1">
                <a:solidFill>
                  <a:srgbClr val="FF0000"/>
                </a:solidFill>
              </a:rPr>
              <a:t>osh</a:t>
            </a:r>
            <a:r>
              <a:rPr lang="pl-PL" sz="825" dirty="0">
                <a:solidFill>
                  <a:srgbClr val="FF0000"/>
                </a:solidFill>
              </a:rPr>
              <a:t>(y-</a:t>
            </a:r>
            <a:r>
              <a:rPr lang="pl-PL" sz="900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</a:t>
            </a:r>
            <a:r>
              <a:rPr lang="pl-PL" sz="900" baseline="-25000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CM</a:t>
            </a:r>
            <a:r>
              <a:rPr lang="pl-PL" sz="825" dirty="0">
                <a:solidFill>
                  <a:srgbClr val="FF0000"/>
                </a:solidFill>
              </a:rPr>
              <a:t>)</a:t>
            </a:r>
            <a:endParaRPr lang="en-US" sz="825" dirty="0">
              <a:solidFill>
                <a:srgbClr val="FF0000"/>
              </a:solidFill>
            </a:endParaRPr>
          </a:p>
        </p:txBody>
      </p:sp>
      <p:cxnSp>
        <p:nvCxnSpPr>
          <p:cNvPr id="5" name="Łącznik prosty ze strzałką 4">
            <a:extLst>
              <a:ext uri="{FF2B5EF4-FFF2-40B4-BE49-F238E27FC236}">
                <a16:creationId xmlns:a16="http://schemas.microsoft.com/office/drawing/2014/main" id="{0A18B4C1-3CD7-4FEE-A6FE-54528B97DF6F}"/>
              </a:ext>
            </a:extLst>
          </p:cNvPr>
          <p:cNvCxnSpPr>
            <a:cxnSpLocks/>
          </p:cNvCxnSpPr>
          <p:nvPr/>
        </p:nvCxnSpPr>
        <p:spPr>
          <a:xfrm flipV="1">
            <a:off x="5760780" y="2056369"/>
            <a:ext cx="150882" cy="4604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9">
            <a:extLst>
              <a:ext uri="{FF2B5EF4-FFF2-40B4-BE49-F238E27FC236}">
                <a16:creationId xmlns:a16="http://schemas.microsoft.com/office/drawing/2014/main" id="{0763B8A7-27DB-434B-A7E7-83FAE0AA3979}"/>
              </a:ext>
            </a:extLst>
          </p:cNvPr>
          <p:cNvCxnSpPr>
            <a:cxnSpLocks/>
          </p:cNvCxnSpPr>
          <p:nvPr/>
        </p:nvCxnSpPr>
        <p:spPr>
          <a:xfrm flipH="1">
            <a:off x="6654621" y="1660895"/>
            <a:ext cx="512330" cy="294070"/>
          </a:xfrm>
          <a:prstGeom prst="straightConnector1">
            <a:avLst/>
          </a:prstGeom>
          <a:ln>
            <a:solidFill>
              <a:srgbClr val="090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31FCAA4D-57BE-4388-9EAF-EF61116A4A5A}"/>
              </a:ext>
            </a:extLst>
          </p:cNvPr>
          <p:cNvSpPr txBox="1"/>
          <p:nvPr/>
        </p:nvSpPr>
        <p:spPr>
          <a:xfrm>
            <a:off x="4499992" y="4037450"/>
            <a:ext cx="4276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Consistent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with 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thermal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ansatz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lang="pl-PL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slope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b="1" dirty="0"/>
              <a:t>∝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1/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cosh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(y-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</a:t>
            </a:r>
            <a:r>
              <a:rPr lang="pl-PL" sz="1400" baseline="-25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CM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1BE4EF84-A876-4D79-B93D-EB6115441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0" y="366712"/>
            <a:ext cx="6821383" cy="628650"/>
          </a:xfrm>
        </p:spPr>
        <p:txBody>
          <a:bodyPr/>
          <a:lstStyle/>
          <a:p>
            <a:r>
              <a:rPr lang="pl-PL" dirty="0"/>
              <a:t>Fit to </a:t>
            </a:r>
            <a:r>
              <a:rPr lang="pl-PL" dirty="0" err="1"/>
              <a:t>invariant</a:t>
            </a:r>
            <a:r>
              <a:rPr lang="pl-PL" dirty="0"/>
              <a:t> mass as a </a:t>
            </a:r>
            <a:r>
              <a:rPr lang="pl-PL" dirty="0" err="1"/>
              <a:t>function</a:t>
            </a:r>
            <a:r>
              <a:rPr lang="pl-PL" dirty="0"/>
              <a:t> of </a:t>
            </a:r>
            <a:r>
              <a:rPr lang="pl-PL" dirty="0" err="1"/>
              <a:t>rapidity</a:t>
            </a:r>
            <a:br>
              <a:rPr lang="pl-PL" dirty="0"/>
            </a:br>
            <a:r>
              <a:rPr lang="pl-PL" sz="1400" dirty="0">
                <a:solidFill>
                  <a:srgbClr val="000000"/>
                </a:solidFill>
              </a:rPr>
              <a:t>Total </a:t>
            </a:r>
            <a:r>
              <a:rPr lang="pl-PL" sz="1400" dirty="0" err="1">
                <a:solidFill>
                  <a:srgbClr val="000000"/>
                </a:solidFill>
              </a:rPr>
              <a:t>e</a:t>
            </a:r>
            <a:r>
              <a:rPr lang="pl-PL" sz="1600" dirty="0" err="1">
                <a:solidFill>
                  <a:srgbClr val="000000"/>
                </a:solidFill>
                <a:latin typeface="Symbol" panose="05050102010706020507" pitchFamily="18" charset="2"/>
              </a:rPr>
              <a:t>+</a:t>
            </a:r>
            <a:r>
              <a:rPr lang="pl-PL" sz="1400" dirty="0" err="1">
                <a:solidFill>
                  <a:srgbClr val="000000"/>
                </a:solidFill>
              </a:rPr>
              <a:t>e</a:t>
            </a:r>
            <a:r>
              <a:rPr lang="pl-PL" sz="1600" dirty="0">
                <a:solidFill>
                  <a:srgbClr val="000000"/>
                </a:solidFill>
                <a:latin typeface="Symbol" panose="05050102010706020507" pitchFamily="18" charset="2"/>
              </a:rPr>
              <a:t>-</a:t>
            </a:r>
            <a:r>
              <a:rPr lang="pl-PL" sz="1400" dirty="0">
                <a:solidFill>
                  <a:srgbClr val="000000"/>
                </a:solidFill>
              </a:rPr>
              <a:t> </a:t>
            </a:r>
            <a:r>
              <a:rPr lang="pl-PL" sz="1400" dirty="0" err="1">
                <a:solidFill>
                  <a:srgbClr val="000000"/>
                </a:solidFill>
              </a:rPr>
              <a:t>yield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90789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ole tekstowe 33">
            <a:extLst>
              <a:ext uri="{FF2B5EF4-FFF2-40B4-BE49-F238E27FC236}">
                <a16:creationId xmlns:a16="http://schemas.microsoft.com/office/drawing/2014/main" id="{3AA8C54E-0642-46FA-84E5-A2A5C9BAF977}"/>
              </a:ext>
            </a:extLst>
          </p:cNvPr>
          <p:cNvSpPr txBox="1"/>
          <p:nvPr/>
        </p:nvSpPr>
        <p:spPr>
          <a:xfrm>
            <a:off x="5148064" y="1152299"/>
            <a:ext cx="3998593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buFont typeface="Wingdings" panose="05000000000000000000" pitchFamily="2" charset="2"/>
              <a:buChar char="§"/>
            </a:pP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Helicity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 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angle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between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</a:t>
            </a:r>
            <a:r>
              <a:rPr lang="pl-PL" sz="1050" baseline="30000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+/-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</a:t>
            </a:r>
            <a:r>
              <a:rPr lang="pl-PL" sz="1050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g* 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frame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pl-PL" sz="1050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g*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the 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frame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its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</a:t>
            </a:r>
            <a:endParaRPr lang="pl-PL" sz="10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28588" indent="-128588">
              <a:buFont typeface="Wingdings" panose="05000000000000000000" pitchFamily="2" charset="2"/>
              <a:buChar char="§"/>
            </a:pP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Meaning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the 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observable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[PLB </a:t>
            </a:r>
            <a:r>
              <a:rPr lang="pl-PL" sz="10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348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283 (1995)]:</a:t>
            </a:r>
          </a:p>
          <a:p>
            <a:pPr marL="585788" lvl="1" indent="-128588">
              <a:buFont typeface="Wingdings" panose="05000000000000000000" pitchFamily="2" charset="2"/>
              <a:buChar char="§"/>
            </a:pP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Dalitz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decays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pseudoscalar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mesons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A = +1</a:t>
            </a:r>
          </a:p>
          <a:p>
            <a:pPr marL="585788" lvl="1" indent="-128588">
              <a:buFont typeface="Wingdings" panose="05000000000000000000" pitchFamily="2" charset="2"/>
              <a:buChar char="§"/>
            </a:pPr>
            <a:r>
              <a:rPr lang="pl-PL" sz="1050" dirty="0" err="1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D</a:t>
            </a:r>
            <a:r>
              <a:rPr lang="pl-PL" sz="1050" dirty="0" err="1">
                <a:ea typeface="Tahoma" panose="020B0604030504040204" pitchFamily="34" charset="0"/>
              </a:rPr>
              <a:t>→Ne</a:t>
            </a:r>
            <a:r>
              <a:rPr lang="pl-PL" sz="1050" baseline="30000" dirty="0" err="1">
                <a:latin typeface="Symbol" panose="05050102010706020507" pitchFamily="18" charset="2"/>
                <a:ea typeface="Tahoma" panose="020B0604030504040204" pitchFamily="34" charset="0"/>
              </a:rPr>
              <a:t>+</a:t>
            </a:r>
            <a:r>
              <a:rPr lang="pl-PL" sz="1050" dirty="0" err="1">
                <a:ea typeface="Tahoma" panose="020B0604030504040204" pitchFamily="34" charset="0"/>
              </a:rPr>
              <a:t>e</a:t>
            </a:r>
            <a:r>
              <a:rPr lang="pl-PL" sz="1050" baseline="30000" dirty="0">
                <a:latin typeface="Symbol" panose="05050102010706020507" pitchFamily="18" charset="2"/>
                <a:ea typeface="Tahoma" panose="020B0604030504040204" pitchFamily="34" charset="0"/>
              </a:rPr>
              <a:t>-</a:t>
            </a:r>
            <a:r>
              <a:rPr lang="pl-PL" sz="1050" dirty="0">
                <a:ea typeface="Tahoma" panose="020B0604030504040204" pitchFamily="34" charset="0"/>
              </a:rPr>
              <a:t>: A = +1</a:t>
            </a:r>
          </a:p>
          <a:p>
            <a:pPr marL="585788" lvl="1" indent="-128588">
              <a:buFont typeface="Wingdings" panose="05000000000000000000" pitchFamily="2" charset="2"/>
              <a:buChar char="§"/>
            </a:pPr>
            <a:r>
              <a:rPr lang="pl-PL" sz="1050" dirty="0" err="1">
                <a:ea typeface="Tahoma" panose="020B0604030504040204" pitchFamily="34" charset="0"/>
              </a:rPr>
              <a:t>Bremsstrahlung</a:t>
            </a:r>
            <a:r>
              <a:rPr lang="pl-PL" sz="1050" dirty="0">
                <a:ea typeface="Tahoma" panose="020B0604030504040204" pitchFamily="34" charset="0"/>
              </a:rPr>
              <a:t> in </a:t>
            </a:r>
            <a:r>
              <a:rPr lang="pl-PL" sz="1050" dirty="0" err="1">
                <a:ea typeface="Tahoma" panose="020B0604030504040204" pitchFamily="34" charset="0"/>
              </a:rPr>
              <a:t>soft</a:t>
            </a:r>
            <a:r>
              <a:rPr lang="pl-PL" sz="1050" dirty="0">
                <a:ea typeface="Tahoma" panose="020B0604030504040204" pitchFamily="34" charset="0"/>
              </a:rPr>
              <a:t> </a:t>
            </a:r>
            <a:r>
              <a:rPr lang="pl-PL" sz="1050" dirty="0" err="1">
                <a:ea typeface="Tahoma" panose="020B0604030504040204" pitchFamily="34" charset="0"/>
              </a:rPr>
              <a:t>photon</a:t>
            </a:r>
            <a:r>
              <a:rPr lang="pl-PL" sz="1050" dirty="0">
                <a:ea typeface="Tahoma" panose="020B0604030504040204" pitchFamily="34" charset="0"/>
              </a:rPr>
              <a:t> </a:t>
            </a:r>
            <a:r>
              <a:rPr lang="pl-PL" sz="1050" dirty="0" err="1">
                <a:ea typeface="Tahoma" panose="020B0604030504040204" pitchFamily="34" charset="0"/>
              </a:rPr>
              <a:t>approximation</a:t>
            </a:r>
            <a:r>
              <a:rPr lang="pl-PL" sz="1050" dirty="0">
                <a:ea typeface="Tahoma" panose="020B0604030504040204" pitchFamily="34" charset="0"/>
              </a:rPr>
              <a:t>: A small</a:t>
            </a:r>
          </a:p>
          <a:p>
            <a:pPr marL="585788" lvl="1" indent="-128588">
              <a:buFont typeface="Wingdings" panose="05000000000000000000" pitchFamily="2" charset="2"/>
              <a:buChar char="§"/>
            </a:pPr>
            <a:r>
              <a:rPr lang="pl-PL" sz="1050" dirty="0">
                <a:latin typeface="Symbol" panose="05050102010706020507" pitchFamily="18" charset="2"/>
                <a:ea typeface="Tahoma" panose="020B0604030504040204" pitchFamily="34" charset="0"/>
              </a:rPr>
              <a:t>r</a:t>
            </a:r>
            <a:r>
              <a:rPr lang="pl-PL" sz="1050" dirty="0">
                <a:ea typeface="Tahoma" panose="020B0604030504040204" pitchFamily="34" charset="0"/>
              </a:rPr>
              <a:t> from </a:t>
            </a:r>
            <a:r>
              <a:rPr lang="pl-PL" sz="1050" dirty="0" err="1">
                <a:latin typeface="Symbol" panose="05050102010706020507" pitchFamily="18" charset="2"/>
                <a:ea typeface="Tahoma" panose="020B0604030504040204" pitchFamily="34" charset="0"/>
              </a:rPr>
              <a:t>pp</a:t>
            </a:r>
            <a:r>
              <a:rPr lang="pl-PL" sz="1050" dirty="0">
                <a:ea typeface="Tahoma" panose="020B0604030504040204" pitchFamily="34" charset="0"/>
              </a:rPr>
              <a:t> </a:t>
            </a:r>
            <a:r>
              <a:rPr lang="pl-PL" sz="1050" dirty="0" err="1">
                <a:ea typeface="Tahoma" panose="020B0604030504040204" pitchFamily="34" charset="0"/>
              </a:rPr>
              <a:t>annihilation</a:t>
            </a:r>
            <a:r>
              <a:rPr lang="pl-PL" sz="1050" dirty="0">
                <a:ea typeface="Tahoma" panose="020B0604030504040204" pitchFamily="34" charset="0"/>
              </a:rPr>
              <a:t>: A = -1 (with </a:t>
            </a:r>
            <a:r>
              <a:rPr lang="pl-PL" sz="1050" dirty="0" err="1">
                <a:ea typeface="Tahoma" panose="020B0604030504040204" pitchFamily="34" charset="0"/>
              </a:rPr>
              <a:t>respect</a:t>
            </a:r>
            <a:r>
              <a:rPr lang="pl-PL" sz="1050" dirty="0">
                <a:ea typeface="Tahoma" panose="020B0604030504040204" pitchFamily="34" charset="0"/>
              </a:rPr>
              <a:t> to the </a:t>
            </a:r>
            <a:r>
              <a:rPr lang="pl-PL" sz="1050" dirty="0" err="1">
                <a:ea typeface="Tahoma" panose="020B0604030504040204" pitchFamily="34" charset="0"/>
              </a:rPr>
              <a:t>direction</a:t>
            </a:r>
            <a:r>
              <a:rPr lang="pl-PL" sz="1050" dirty="0">
                <a:ea typeface="Tahoma" panose="020B0604030504040204" pitchFamily="34" charset="0"/>
              </a:rPr>
              <a:t> of one of </a:t>
            </a:r>
            <a:r>
              <a:rPr lang="pl-PL" sz="1050" dirty="0">
                <a:latin typeface="Symbol" panose="05050102010706020507" pitchFamily="18" charset="2"/>
                <a:ea typeface="Tahoma" panose="020B0604030504040204" pitchFamily="34" charset="0"/>
              </a:rPr>
              <a:t>p</a:t>
            </a:r>
            <a:r>
              <a:rPr lang="pl-PL" sz="1050" dirty="0">
                <a:ea typeface="Tahoma" panose="020B0604030504040204" pitchFamily="34" charset="0"/>
              </a:rPr>
              <a:t>)</a:t>
            </a:r>
          </a:p>
          <a:p>
            <a:pPr marL="128588" indent="-128588">
              <a:buFont typeface="Wingdings" panose="05000000000000000000" pitchFamily="2" charset="2"/>
              <a:buChar char="§"/>
            </a:pP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HIC 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thermalization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may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wash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out the 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anisotropy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(?)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102507A4-ACC0-4F55-94EC-9EE2AF4EB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0" y="366712"/>
            <a:ext cx="6821383" cy="628650"/>
          </a:xfrm>
        </p:spPr>
        <p:txBody>
          <a:bodyPr/>
          <a:lstStyle/>
          <a:p>
            <a:r>
              <a:rPr lang="pl-PL" dirty="0" err="1">
                <a:solidFill>
                  <a:srgbClr val="000000"/>
                </a:solidFill>
              </a:rPr>
              <a:t>Angular</a:t>
            </a:r>
            <a:r>
              <a:rPr lang="pl-PL" dirty="0">
                <a:solidFill>
                  <a:srgbClr val="000000"/>
                </a:solidFill>
              </a:rPr>
              <a:t> </a:t>
            </a:r>
            <a:r>
              <a:rPr lang="pl-PL" dirty="0" err="1">
                <a:solidFill>
                  <a:srgbClr val="000000"/>
                </a:solidFill>
              </a:rPr>
              <a:t>distributions</a:t>
            </a:r>
            <a:br>
              <a:rPr lang="pl-PL" dirty="0">
                <a:solidFill>
                  <a:srgbClr val="000000"/>
                </a:solidFill>
              </a:rPr>
            </a:br>
            <a:r>
              <a:rPr lang="pl-PL" sz="1400" dirty="0">
                <a:solidFill>
                  <a:srgbClr val="000000"/>
                </a:solidFill>
              </a:rPr>
              <a:t>Total </a:t>
            </a:r>
            <a:r>
              <a:rPr lang="pl-PL" sz="1400" dirty="0" err="1">
                <a:solidFill>
                  <a:srgbClr val="000000"/>
                </a:solidFill>
              </a:rPr>
              <a:t>e</a:t>
            </a:r>
            <a:r>
              <a:rPr lang="pl-PL" sz="1600" dirty="0" err="1">
                <a:solidFill>
                  <a:srgbClr val="000000"/>
                </a:solidFill>
                <a:latin typeface="Symbol" panose="05050102010706020507" pitchFamily="18" charset="2"/>
              </a:rPr>
              <a:t>+</a:t>
            </a:r>
            <a:r>
              <a:rPr lang="pl-PL" sz="1400" dirty="0" err="1">
                <a:solidFill>
                  <a:srgbClr val="000000"/>
                </a:solidFill>
              </a:rPr>
              <a:t>e</a:t>
            </a:r>
            <a:r>
              <a:rPr lang="pl-PL" sz="1600" dirty="0">
                <a:solidFill>
                  <a:srgbClr val="000000"/>
                </a:solidFill>
                <a:latin typeface="Symbol" panose="05050102010706020507" pitchFamily="18" charset="2"/>
              </a:rPr>
              <a:t>-</a:t>
            </a:r>
            <a:r>
              <a:rPr lang="pl-PL" sz="1400" dirty="0">
                <a:solidFill>
                  <a:srgbClr val="000000"/>
                </a:solidFill>
              </a:rPr>
              <a:t> </a:t>
            </a:r>
            <a:r>
              <a:rPr lang="pl-PL" sz="1400" dirty="0" err="1">
                <a:solidFill>
                  <a:srgbClr val="000000"/>
                </a:solidFill>
              </a:rPr>
              <a:t>yield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15" name="Grupa 14">
            <a:extLst>
              <a:ext uri="{FF2B5EF4-FFF2-40B4-BE49-F238E27FC236}">
                <a16:creationId xmlns:a16="http://schemas.microsoft.com/office/drawing/2014/main" id="{15FE33E0-7B84-4F52-93E2-D52CE30E2C96}"/>
              </a:ext>
            </a:extLst>
          </p:cNvPr>
          <p:cNvGrpSpPr/>
          <p:nvPr/>
        </p:nvGrpSpPr>
        <p:grpSpPr>
          <a:xfrm>
            <a:off x="381717" y="2907837"/>
            <a:ext cx="1886027" cy="1824153"/>
            <a:chOff x="381717" y="2907837"/>
            <a:chExt cx="1886027" cy="1824153"/>
          </a:xfrm>
        </p:grpSpPr>
        <p:pic>
          <p:nvPicPr>
            <p:cNvPr id="32" name="Obraz 31">
              <a:extLst>
                <a:ext uri="{FF2B5EF4-FFF2-40B4-BE49-F238E27FC236}">
                  <a16:creationId xmlns:a16="http://schemas.microsoft.com/office/drawing/2014/main" id="{781917BA-37F1-4705-A8C8-8187C5B394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717" y="3078983"/>
              <a:ext cx="1707955" cy="1653007"/>
            </a:xfrm>
            <a:prstGeom prst="rect">
              <a:avLst/>
            </a:prstGeom>
          </p:spPr>
        </p:pic>
        <p:sp>
          <p:nvSpPr>
            <p:cNvPr id="21" name="pole tekstowe 20">
              <a:extLst>
                <a:ext uri="{FF2B5EF4-FFF2-40B4-BE49-F238E27FC236}">
                  <a16:creationId xmlns:a16="http://schemas.microsoft.com/office/drawing/2014/main" id="{B48458D4-4520-4201-810D-24F0BD4C830F}"/>
                </a:ext>
              </a:extLst>
            </p:cNvPr>
            <p:cNvSpPr txBox="1"/>
            <p:nvPr/>
          </p:nvSpPr>
          <p:spPr>
            <a:xfrm>
              <a:off x="526562" y="2907837"/>
              <a:ext cx="174118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0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0.15 &lt; </a:t>
              </a:r>
              <a:r>
                <a:rPr lang="pl-PL" sz="105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</a:t>
              </a:r>
              <a:r>
                <a:rPr lang="pl-PL" sz="1050" baseline="-250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ee</a:t>
              </a:r>
              <a:r>
                <a:rPr lang="pl-PL" sz="10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(</a:t>
              </a:r>
              <a:r>
                <a:rPr lang="pl-PL" sz="105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GeV</a:t>
              </a:r>
              <a:r>
                <a:rPr lang="pl-PL" sz="10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/c</a:t>
              </a:r>
              <a:r>
                <a:rPr lang="pl-PL" sz="1050" baseline="30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</a:t>
              </a:r>
              <a:r>
                <a:rPr lang="pl-PL" sz="10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) &lt; 0.3</a:t>
              </a:r>
              <a:endParaRPr lang="en-US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20" name="Grupa 19">
            <a:extLst>
              <a:ext uri="{FF2B5EF4-FFF2-40B4-BE49-F238E27FC236}">
                <a16:creationId xmlns:a16="http://schemas.microsoft.com/office/drawing/2014/main" id="{84456CA3-28B3-45E5-961F-7BBD78D9BC15}"/>
              </a:ext>
            </a:extLst>
          </p:cNvPr>
          <p:cNvGrpSpPr/>
          <p:nvPr/>
        </p:nvGrpSpPr>
        <p:grpSpPr>
          <a:xfrm>
            <a:off x="2481022" y="2907837"/>
            <a:ext cx="1882971" cy="1824153"/>
            <a:chOff x="3156984" y="2907837"/>
            <a:chExt cx="1882971" cy="1824153"/>
          </a:xfrm>
        </p:grpSpPr>
        <p:pic>
          <p:nvPicPr>
            <p:cNvPr id="31" name="Obraz 30">
              <a:extLst>
                <a:ext uri="{FF2B5EF4-FFF2-40B4-BE49-F238E27FC236}">
                  <a16:creationId xmlns:a16="http://schemas.microsoft.com/office/drawing/2014/main" id="{12515BDD-596F-441B-99D0-9D82D7A56A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6984" y="3078983"/>
              <a:ext cx="1707955" cy="1653007"/>
            </a:xfrm>
            <a:prstGeom prst="rect">
              <a:avLst/>
            </a:prstGeom>
          </p:spPr>
        </p:pic>
        <p:sp>
          <p:nvSpPr>
            <p:cNvPr id="22" name="pole tekstowe 21">
              <a:extLst>
                <a:ext uri="{FF2B5EF4-FFF2-40B4-BE49-F238E27FC236}">
                  <a16:creationId xmlns:a16="http://schemas.microsoft.com/office/drawing/2014/main" id="{28DDACA4-BB18-4CBE-B7B1-D3B694BA7D37}"/>
                </a:ext>
              </a:extLst>
            </p:cNvPr>
            <p:cNvSpPr txBox="1"/>
            <p:nvPr/>
          </p:nvSpPr>
          <p:spPr>
            <a:xfrm>
              <a:off x="3298773" y="2907837"/>
              <a:ext cx="174118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0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0.3 &lt; </a:t>
              </a:r>
              <a:r>
                <a:rPr lang="pl-PL" sz="105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</a:t>
              </a:r>
              <a:r>
                <a:rPr lang="pl-PL" sz="1050" baseline="-250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ee</a:t>
              </a:r>
              <a:r>
                <a:rPr lang="pl-PL" sz="10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(</a:t>
              </a:r>
              <a:r>
                <a:rPr lang="pl-PL" sz="105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GeV</a:t>
              </a:r>
              <a:r>
                <a:rPr lang="pl-PL" sz="10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/c</a:t>
              </a:r>
              <a:r>
                <a:rPr lang="pl-PL" sz="1050" baseline="30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</a:t>
              </a:r>
              <a:r>
                <a:rPr lang="pl-PL" sz="10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) &lt; 0.45</a:t>
              </a:r>
              <a:endParaRPr lang="en-US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27" name="Grupa 26">
            <a:extLst>
              <a:ext uri="{FF2B5EF4-FFF2-40B4-BE49-F238E27FC236}">
                <a16:creationId xmlns:a16="http://schemas.microsoft.com/office/drawing/2014/main" id="{3E16EF32-3BF8-4D28-ABF2-CCBB25D5AD91}"/>
              </a:ext>
            </a:extLst>
          </p:cNvPr>
          <p:cNvGrpSpPr/>
          <p:nvPr/>
        </p:nvGrpSpPr>
        <p:grpSpPr>
          <a:xfrm>
            <a:off x="4577271" y="2907837"/>
            <a:ext cx="1873108" cy="1824153"/>
            <a:chOff x="4910320" y="2907837"/>
            <a:chExt cx="1873108" cy="1824153"/>
          </a:xfrm>
        </p:grpSpPr>
        <p:pic>
          <p:nvPicPr>
            <p:cNvPr id="29" name="Obraz 28">
              <a:extLst>
                <a:ext uri="{FF2B5EF4-FFF2-40B4-BE49-F238E27FC236}">
                  <a16:creationId xmlns:a16="http://schemas.microsoft.com/office/drawing/2014/main" id="{2CD70FDD-F8B1-4357-94F4-7E3594CF48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0320" y="3078983"/>
              <a:ext cx="1707955" cy="1653007"/>
            </a:xfrm>
            <a:prstGeom prst="rect">
              <a:avLst/>
            </a:prstGeom>
          </p:spPr>
        </p:pic>
        <p:sp>
          <p:nvSpPr>
            <p:cNvPr id="23" name="pole tekstowe 22">
              <a:extLst>
                <a:ext uri="{FF2B5EF4-FFF2-40B4-BE49-F238E27FC236}">
                  <a16:creationId xmlns:a16="http://schemas.microsoft.com/office/drawing/2014/main" id="{2D64DE22-740C-4B07-819D-E6D94EECDB58}"/>
                </a:ext>
              </a:extLst>
            </p:cNvPr>
            <p:cNvSpPr txBox="1"/>
            <p:nvPr/>
          </p:nvSpPr>
          <p:spPr>
            <a:xfrm>
              <a:off x="5042246" y="2907837"/>
              <a:ext cx="174118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0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0.45 &lt; </a:t>
              </a:r>
              <a:r>
                <a:rPr lang="pl-PL" sz="105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</a:t>
              </a:r>
              <a:r>
                <a:rPr lang="pl-PL" sz="1050" baseline="-250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ee</a:t>
              </a:r>
              <a:r>
                <a:rPr lang="pl-PL" sz="10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(</a:t>
              </a:r>
              <a:r>
                <a:rPr lang="pl-PL" sz="105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GeV</a:t>
              </a:r>
              <a:r>
                <a:rPr lang="pl-PL" sz="10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/c</a:t>
              </a:r>
              <a:r>
                <a:rPr lang="pl-PL" sz="1050" baseline="30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</a:t>
              </a:r>
              <a:r>
                <a:rPr lang="pl-PL" sz="10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) &lt; 0.6</a:t>
              </a:r>
              <a:endParaRPr lang="en-US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33" name="Grupa 32">
            <a:extLst>
              <a:ext uri="{FF2B5EF4-FFF2-40B4-BE49-F238E27FC236}">
                <a16:creationId xmlns:a16="http://schemas.microsoft.com/office/drawing/2014/main" id="{F1FDB1C8-8BC8-4746-81A7-BA9D331B06E4}"/>
              </a:ext>
            </a:extLst>
          </p:cNvPr>
          <p:cNvGrpSpPr/>
          <p:nvPr/>
        </p:nvGrpSpPr>
        <p:grpSpPr>
          <a:xfrm>
            <a:off x="6663657" y="2907837"/>
            <a:ext cx="1842054" cy="1824153"/>
            <a:chOff x="6663657" y="2907837"/>
            <a:chExt cx="1842054" cy="1824153"/>
          </a:xfrm>
        </p:grpSpPr>
        <p:pic>
          <p:nvPicPr>
            <p:cNvPr id="28" name="Obraz 27">
              <a:extLst>
                <a:ext uri="{FF2B5EF4-FFF2-40B4-BE49-F238E27FC236}">
                  <a16:creationId xmlns:a16="http://schemas.microsoft.com/office/drawing/2014/main" id="{6138CC42-D503-4A27-82AE-2D8AEBDA1BA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3657" y="3078983"/>
              <a:ext cx="1707955" cy="1653007"/>
            </a:xfrm>
            <a:prstGeom prst="rect">
              <a:avLst/>
            </a:prstGeom>
          </p:spPr>
        </p:pic>
        <p:sp>
          <p:nvSpPr>
            <p:cNvPr id="24" name="pole tekstowe 23">
              <a:extLst>
                <a:ext uri="{FF2B5EF4-FFF2-40B4-BE49-F238E27FC236}">
                  <a16:creationId xmlns:a16="http://schemas.microsoft.com/office/drawing/2014/main" id="{32D1DB8E-7F97-45E1-9539-9090AB05BA7F}"/>
                </a:ext>
              </a:extLst>
            </p:cNvPr>
            <p:cNvSpPr txBox="1"/>
            <p:nvPr/>
          </p:nvSpPr>
          <p:spPr>
            <a:xfrm>
              <a:off x="6838267" y="2907837"/>
              <a:ext cx="166744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0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0.6 &lt; </a:t>
              </a:r>
              <a:r>
                <a:rPr lang="pl-PL" sz="105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</a:t>
              </a:r>
              <a:r>
                <a:rPr lang="pl-PL" sz="1050" baseline="-250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ee</a:t>
              </a:r>
              <a:r>
                <a:rPr lang="pl-PL" sz="10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(</a:t>
              </a:r>
              <a:r>
                <a:rPr lang="pl-PL" sz="105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GeV</a:t>
              </a:r>
              <a:r>
                <a:rPr lang="pl-PL" sz="10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/c</a:t>
              </a:r>
              <a:r>
                <a:rPr lang="pl-PL" sz="1050" baseline="30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</a:t>
              </a:r>
              <a:r>
                <a:rPr lang="pl-PL" sz="10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) &lt; 1.0</a:t>
              </a:r>
              <a:endParaRPr lang="en-US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pole tekstowe 4">
                <a:extLst>
                  <a:ext uri="{FF2B5EF4-FFF2-40B4-BE49-F238E27FC236}">
                    <a16:creationId xmlns:a16="http://schemas.microsoft.com/office/drawing/2014/main" id="{8FA8D700-4F74-4345-8C36-BA91AEE10E52}"/>
                  </a:ext>
                </a:extLst>
              </p:cNvPr>
              <p:cNvSpPr txBox="1"/>
              <p:nvPr/>
            </p:nvSpPr>
            <p:spPr>
              <a:xfrm>
                <a:off x="107504" y="1397624"/>
                <a:ext cx="1766088" cy="465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Exclusive </a:t>
                </a:r>
                <a:r>
                  <a:rPr lang="pl-PL" sz="12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np→npe</a:t>
                </a:r>
                <a:r>
                  <a:rPr lang="pl-PL" sz="1400" baseline="30000" dirty="0" err="1">
                    <a:latin typeface="Symbol" panose="05050102010706020507" pitchFamily="18" charset="2"/>
                    <a:ea typeface="Tahoma" panose="020B0604030504040204" pitchFamily="34" charset="0"/>
                    <a:cs typeface="Tahoma" panose="020B0604030504040204" pitchFamily="34" charset="0"/>
                  </a:rPr>
                  <a:t>+</a:t>
                </a:r>
                <a:r>
                  <a:rPr lang="pl-PL" sz="12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</a:t>
                </a:r>
                <a:r>
                  <a:rPr lang="pl-PL" sz="1400" baseline="30000" dirty="0">
                    <a:latin typeface="Symbol" panose="05050102010706020507" pitchFamily="18" charset="2"/>
                    <a:ea typeface="Tahoma" panose="020B0604030504040204" pitchFamily="34" charset="0"/>
                    <a:cs typeface="Tahoma" panose="020B0604030504040204" pitchFamily="34" charset="0"/>
                  </a:rPr>
                  <a:t>-</a:t>
                </a:r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200" b="1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2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rad>
                    <m:r>
                      <a:rPr lang="pl-PL" sz="12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pl-PL" sz="1200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pl-PL" sz="1200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pl-PL" sz="1200" b="1" i="1"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sz="12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GeV </a:t>
                </a:r>
              </a:p>
            </p:txBody>
          </p:sp>
        </mc:Choice>
        <mc:Fallback xmlns="">
          <p:sp>
            <p:nvSpPr>
              <p:cNvPr id="5" name="pole tekstowe 4">
                <a:extLst>
                  <a:ext uri="{FF2B5EF4-FFF2-40B4-BE49-F238E27FC236}">
                    <a16:creationId xmlns:a16="http://schemas.microsoft.com/office/drawing/2014/main" id="{8FA8D700-4F74-4345-8C36-BA91AEE10E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397624"/>
                <a:ext cx="1766088" cy="465064"/>
              </a:xfrm>
              <a:prstGeom prst="rect">
                <a:avLst/>
              </a:prstGeom>
              <a:blipFill>
                <a:blip r:embed="rId7"/>
                <a:stretch>
                  <a:fillRect l="-346" t="-1299" b="-77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Obraz 13">
            <a:extLst>
              <a:ext uri="{FF2B5EF4-FFF2-40B4-BE49-F238E27FC236}">
                <a16:creationId xmlns:a16="http://schemas.microsoft.com/office/drawing/2014/main" id="{DDC21B2E-A8C5-4BC7-97CC-3FEA85B907C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50882"/>
          <a:stretch/>
        </p:blipFill>
        <p:spPr>
          <a:xfrm>
            <a:off x="1751674" y="1268736"/>
            <a:ext cx="1204023" cy="1708020"/>
          </a:xfrm>
          <a:prstGeom prst="rect">
            <a:avLst/>
          </a:prstGeom>
        </p:spPr>
      </p:pic>
      <p:pic>
        <p:nvPicPr>
          <p:cNvPr id="30" name="Obraz 29">
            <a:extLst>
              <a:ext uri="{FF2B5EF4-FFF2-40B4-BE49-F238E27FC236}">
                <a16:creationId xmlns:a16="http://schemas.microsoft.com/office/drawing/2014/main" id="{EC16C592-D2F0-42A5-BA1C-14A04193CD0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9779"/>
          <a:stretch/>
        </p:blipFill>
        <p:spPr>
          <a:xfrm>
            <a:off x="3642694" y="1268736"/>
            <a:ext cx="1231082" cy="1708020"/>
          </a:xfrm>
          <a:prstGeom prst="rect">
            <a:avLst/>
          </a:prstGeom>
        </p:spPr>
      </p:pic>
      <p:sp>
        <p:nvSpPr>
          <p:cNvPr id="26" name="pole tekstowe 25">
            <a:extLst>
              <a:ext uri="{FF2B5EF4-FFF2-40B4-BE49-F238E27FC236}">
                <a16:creationId xmlns:a16="http://schemas.microsoft.com/office/drawing/2014/main" id="{ED5967EB-C77D-4787-9B45-A79F7DFD376B}"/>
              </a:ext>
            </a:extLst>
          </p:cNvPr>
          <p:cNvSpPr txBox="1"/>
          <p:nvPr/>
        </p:nvSpPr>
        <p:spPr>
          <a:xfrm>
            <a:off x="3642694" y="1063461"/>
            <a:ext cx="13612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0.28 &lt; 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pl-PL" sz="1050" baseline="-25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ee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/c</a:t>
            </a:r>
            <a:r>
              <a:rPr lang="pl-PL" sz="105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en-US" sz="10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2E391266-49BA-4818-A220-DF0C07A7804C}"/>
              </a:ext>
            </a:extLst>
          </p:cNvPr>
          <p:cNvSpPr txBox="1"/>
          <p:nvPr/>
        </p:nvSpPr>
        <p:spPr>
          <a:xfrm>
            <a:off x="1511624" y="1069535"/>
            <a:ext cx="18149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0.14 &lt; 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pl-PL" sz="1050" baseline="-25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ee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/c</a:t>
            </a:r>
            <a:r>
              <a:rPr lang="pl-PL" sz="105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&lt; 0.28</a:t>
            </a:r>
            <a:endParaRPr lang="en-US" sz="10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5" name="pole tekstowe 34">
            <a:extLst>
              <a:ext uri="{FF2B5EF4-FFF2-40B4-BE49-F238E27FC236}">
                <a16:creationId xmlns:a16="http://schemas.microsoft.com/office/drawing/2014/main" id="{084B0435-836A-4182-9974-138D878C2127}"/>
              </a:ext>
            </a:extLst>
          </p:cNvPr>
          <p:cNvSpPr txBox="1"/>
          <p:nvPr/>
        </p:nvSpPr>
        <p:spPr>
          <a:xfrm>
            <a:off x="107504" y="1891914"/>
            <a:ext cx="17171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900" dirty="0">
                <a:solidFill>
                  <a:srgbClr val="0070C0"/>
                </a:solidFill>
              </a:rPr>
              <a:t>HADES, EPJA 53, 149 (2017)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837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C64A870-29DB-408D-B3F5-F66C04831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0" y="366712"/>
            <a:ext cx="6821383" cy="628650"/>
          </a:xfrm>
        </p:spPr>
        <p:txBody>
          <a:bodyPr/>
          <a:lstStyle/>
          <a:p>
            <a:r>
              <a:rPr lang="pl-PL" dirty="0"/>
              <a:t>Pion-proton </a:t>
            </a:r>
            <a:r>
              <a:rPr lang="pl-PL" dirty="0" err="1"/>
              <a:t>resonances</a:t>
            </a:r>
            <a:r>
              <a:rPr lang="pl-PL" dirty="0"/>
              <a:t> in medium</a:t>
            </a:r>
            <a:endParaRPr lang="en-US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39FB3D24-224E-4ECA-B4EC-D2549FE22D19}"/>
              </a:ext>
            </a:extLst>
          </p:cNvPr>
          <p:cNvSpPr txBox="1"/>
          <p:nvPr/>
        </p:nvSpPr>
        <p:spPr>
          <a:xfrm>
            <a:off x="35496" y="1131590"/>
            <a:ext cx="338437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Novel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method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iterative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background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estimation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[arXiv:1808.05466]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First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precise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data on in-medium </a:t>
            </a:r>
            <a:r>
              <a:rPr lang="pl-PL" sz="1100" dirty="0" err="1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resonances</a:t>
            </a:r>
            <a:endParaRPr lang="en-US" sz="1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9F52E81E-E715-43D5-A83E-6FB17492EE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800200"/>
            <a:ext cx="2860001" cy="2931790"/>
          </a:xfrm>
          <a:prstGeom prst="rect">
            <a:avLst/>
          </a:prstGeom>
        </p:spPr>
      </p:pic>
      <p:grpSp>
        <p:nvGrpSpPr>
          <p:cNvPr id="10" name="Grupa 9">
            <a:extLst>
              <a:ext uri="{FF2B5EF4-FFF2-40B4-BE49-F238E27FC236}">
                <a16:creationId xmlns:a16="http://schemas.microsoft.com/office/drawing/2014/main" id="{1F715597-1652-4554-841C-AA3576480FF2}"/>
              </a:ext>
            </a:extLst>
          </p:cNvPr>
          <p:cNvGrpSpPr/>
          <p:nvPr/>
        </p:nvGrpSpPr>
        <p:grpSpPr>
          <a:xfrm>
            <a:off x="4144717" y="1289602"/>
            <a:ext cx="1617084" cy="2914437"/>
            <a:chOff x="4134910" y="1385505"/>
            <a:chExt cx="1694068" cy="3053184"/>
          </a:xfrm>
        </p:grpSpPr>
        <p:pic>
          <p:nvPicPr>
            <p:cNvPr id="7" name="Obraz 6">
              <a:extLst>
                <a:ext uri="{FF2B5EF4-FFF2-40B4-BE49-F238E27FC236}">
                  <a16:creationId xmlns:a16="http://schemas.microsoft.com/office/drawing/2014/main" id="{87AD484B-B768-4B8A-8FC0-315874D366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2290"/>
            <a:stretch/>
          </p:blipFill>
          <p:spPr>
            <a:xfrm>
              <a:off x="4139952" y="1385505"/>
              <a:ext cx="1683614" cy="1674728"/>
            </a:xfrm>
            <a:prstGeom prst="rect">
              <a:avLst/>
            </a:prstGeom>
          </p:spPr>
        </p:pic>
        <p:pic>
          <p:nvPicPr>
            <p:cNvPr id="8" name="Obraz 7">
              <a:extLst>
                <a:ext uri="{FF2B5EF4-FFF2-40B4-BE49-F238E27FC236}">
                  <a16:creationId xmlns:a16="http://schemas.microsoft.com/office/drawing/2014/main" id="{1EF33C1A-BE5A-43CE-96AB-7882CD1763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4016"/>
            <a:stretch/>
          </p:blipFill>
          <p:spPr>
            <a:xfrm>
              <a:off x="4134910" y="2787857"/>
              <a:ext cx="1694068" cy="1650832"/>
            </a:xfrm>
            <a:prstGeom prst="rect">
              <a:avLst/>
            </a:prstGeom>
          </p:spPr>
        </p:pic>
        <p:sp>
          <p:nvSpPr>
            <p:cNvPr id="9" name="Prostokąt 8">
              <a:extLst>
                <a:ext uri="{FF2B5EF4-FFF2-40B4-BE49-F238E27FC236}">
                  <a16:creationId xmlns:a16="http://schemas.microsoft.com/office/drawing/2014/main" id="{691600AF-E60B-491F-84E3-B68C0BD256EF}"/>
                </a:ext>
              </a:extLst>
            </p:cNvPr>
            <p:cNvSpPr/>
            <p:nvPr/>
          </p:nvSpPr>
          <p:spPr>
            <a:xfrm>
              <a:off x="4355976" y="2722322"/>
              <a:ext cx="45719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699CB38F-3A14-439C-9385-4D999541DD60}"/>
              </a:ext>
            </a:extLst>
          </p:cNvPr>
          <p:cNvSpPr txBox="1"/>
          <p:nvPr/>
        </p:nvSpPr>
        <p:spPr>
          <a:xfrm>
            <a:off x="4394915" y="1251711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latin typeface="Symbol" panose="05050102010706020507" pitchFamily="18" charset="2"/>
              </a:rPr>
              <a:t>D</a:t>
            </a:r>
            <a:r>
              <a:rPr lang="pl-PL" baseline="30000" dirty="0">
                <a:latin typeface="Symbol" panose="05050102010706020507" pitchFamily="18" charset="2"/>
              </a:rPr>
              <a:t>++</a:t>
            </a:r>
            <a:endParaRPr lang="en-US" baseline="30000" dirty="0">
              <a:latin typeface="Symbol" panose="05050102010706020507" pitchFamily="18" charset="2"/>
            </a:endParaRP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4F027C70-EBE7-4402-812C-A27F9F482DDB}"/>
              </a:ext>
            </a:extLst>
          </p:cNvPr>
          <p:cNvSpPr txBox="1"/>
          <p:nvPr/>
        </p:nvSpPr>
        <p:spPr>
          <a:xfrm>
            <a:off x="4389707" y="2585021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latin typeface="Symbol" panose="05050102010706020507" pitchFamily="18" charset="2"/>
              </a:rPr>
              <a:t>D</a:t>
            </a:r>
            <a:r>
              <a:rPr lang="pl-PL" baseline="30000" dirty="0">
                <a:latin typeface="Symbol" panose="05050102010706020507" pitchFamily="18" charset="2"/>
              </a:rPr>
              <a:t>0</a:t>
            </a:r>
            <a:endParaRPr lang="en-US" baseline="30000" dirty="0">
              <a:latin typeface="Symbol" panose="05050102010706020507" pitchFamily="18" charset="2"/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778E4A29-EC61-4666-BA0C-18F83D4BCDBC}"/>
              </a:ext>
            </a:extLst>
          </p:cNvPr>
          <p:cNvSpPr txBox="1"/>
          <p:nvPr/>
        </p:nvSpPr>
        <p:spPr>
          <a:xfrm>
            <a:off x="3836958" y="4131826"/>
            <a:ext cx="223224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Sensitive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the Coulomb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force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  <a:p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→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useful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extract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space-time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evolution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the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fireball</a:t>
            </a:r>
            <a:endParaRPr lang="en-US" sz="1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9374C86C-D2E2-4CC8-A307-1536212FA7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4115" y="1131590"/>
            <a:ext cx="2020502" cy="3329359"/>
          </a:xfrm>
          <a:prstGeom prst="rect">
            <a:avLst/>
          </a:prstGeom>
        </p:spPr>
      </p:pic>
      <p:pic>
        <p:nvPicPr>
          <p:cNvPr id="16" name="PFE element 105" descr="JEv2GqBtmYY2116.png">
            <a:extLst>
              <a:ext uri="{FF2B5EF4-FFF2-40B4-BE49-F238E27FC236}">
                <a16:creationId xmlns:a16="http://schemas.microsoft.com/office/drawing/2014/main" id="{3FF125E9-1C7E-44C6-90DC-37CFCC27AE73}"/>
              </a:ext>
            </a:extLst>
          </p:cNvPr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211781"/>
            <a:ext cx="990600" cy="555625"/>
          </a:xfrm>
          <a:prstGeom prst="rect">
            <a:avLst/>
          </a:prstGeom>
        </p:spPr>
      </p:pic>
      <p:pic>
        <p:nvPicPr>
          <p:cNvPr id="18" name="PFE element 105" descr="JEv2GqBtmYY2116.png">
            <a:extLst>
              <a:ext uri="{FF2B5EF4-FFF2-40B4-BE49-F238E27FC236}">
                <a16:creationId xmlns:a16="http://schemas.microsoft.com/office/drawing/2014/main" id="{071FA0B0-A0CF-4D7F-A65F-27A3BC0D7E15}"/>
              </a:ext>
            </a:extLst>
          </p:cNvPr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291" y="2340738"/>
            <a:ext cx="990600" cy="555625"/>
          </a:xfrm>
          <a:prstGeom prst="rect">
            <a:avLst/>
          </a:prstGeom>
        </p:spPr>
      </p:pic>
      <p:pic>
        <p:nvPicPr>
          <p:cNvPr id="19" name="PFE element 105" descr="JEv2GqBtmYY2116.png">
            <a:extLst>
              <a:ext uri="{FF2B5EF4-FFF2-40B4-BE49-F238E27FC236}">
                <a16:creationId xmlns:a16="http://schemas.microsoft.com/office/drawing/2014/main" id="{9544A161-2051-4128-8821-A3BDB88EEFE3}"/>
              </a:ext>
            </a:extLst>
          </p:cNvPr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514" y="3211780"/>
            <a:ext cx="990600" cy="55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749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B1A171C-2F5C-4CB9-ADFF-651A926D3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CollectiVity</a:t>
            </a:r>
            <a:endParaRPr lang="en-US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2DE1FA43-3D9D-4E73-8512-6AB71051BC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8434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D5A0B1C-7D52-4BEA-AEBF-EA570EEFC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Elliptic</a:t>
            </a:r>
            <a:r>
              <a:rPr lang="pl-PL" dirty="0"/>
              <a:t> (v</a:t>
            </a:r>
            <a:r>
              <a:rPr lang="pl-PL" baseline="-25000" dirty="0"/>
              <a:t>2</a:t>
            </a:r>
            <a:r>
              <a:rPr lang="pl-PL" dirty="0"/>
              <a:t>) </a:t>
            </a:r>
            <a:r>
              <a:rPr lang="pl-PL" dirty="0" err="1"/>
              <a:t>azimuthal</a:t>
            </a:r>
            <a:r>
              <a:rPr lang="pl-PL" dirty="0"/>
              <a:t> </a:t>
            </a:r>
            <a:r>
              <a:rPr lang="pl-PL" dirty="0" err="1"/>
              <a:t>anisotropy</a:t>
            </a:r>
            <a:br>
              <a:rPr lang="pl-PL" dirty="0"/>
            </a:br>
            <a:r>
              <a:rPr lang="pl-PL" sz="1600" dirty="0" err="1"/>
              <a:t>Protons</a:t>
            </a:r>
            <a:r>
              <a:rPr lang="pl-PL" sz="1600" dirty="0"/>
              <a:t>, </a:t>
            </a:r>
            <a:r>
              <a:rPr lang="pl-PL" sz="1600" dirty="0" err="1"/>
              <a:t>deuterons</a:t>
            </a:r>
            <a:r>
              <a:rPr lang="pl-PL" sz="1600" dirty="0"/>
              <a:t>, </a:t>
            </a:r>
            <a:r>
              <a:rPr lang="pl-PL" sz="1600" dirty="0" err="1"/>
              <a:t>tritons</a:t>
            </a:r>
            <a:endParaRPr lang="pl-PL" dirty="0"/>
          </a:p>
        </p:txBody>
      </p:sp>
      <p:pic>
        <p:nvPicPr>
          <p:cNvPr id="13" name="PFE element 250" descr="JEv2GqBtmYY2296.png">
            <a:extLst>
              <a:ext uri="{FF2B5EF4-FFF2-40B4-BE49-F238E27FC236}">
                <a16:creationId xmlns:a16="http://schemas.microsoft.com/office/drawing/2014/main" id="{DCBCF1D6-20D5-4BEA-8F11-EFAEBE8E3622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0768" y="1060714"/>
            <a:ext cx="1635101" cy="222968"/>
          </a:xfrm>
          <a:prstGeom prst="rect">
            <a:avLst/>
          </a:prstGeom>
        </p:spPr>
      </p:pic>
      <p:pic>
        <p:nvPicPr>
          <p:cNvPr id="14" name="Picture 5">
            <a:extLst>
              <a:ext uri="{FF2B5EF4-FFF2-40B4-BE49-F238E27FC236}">
                <a16:creationId xmlns:a16="http://schemas.microsoft.com/office/drawing/2014/main" id="{FDCEA8BA-2706-46BB-B115-7DF77C6451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3326" y="1244181"/>
            <a:ext cx="3573090" cy="3469847"/>
          </a:xfrm>
          <a:prstGeom prst="rect">
            <a:avLst/>
          </a:prstGeom>
        </p:spPr>
      </p:pic>
      <p:pic>
        <p:nvPicPr>
          <p:cNvPr id="15" name="Picture 7">
            <a:extLst>
              <a:ext uri="{FF2B5EF4-FFF2-40B4-BE49-F238E27FC236}">
                <a16:creationId xmlns:a16="http://schemas.microsoft.com/office/drawing/2014/main" id="{88EAB372-9C41-4025-B763-4C7DC23300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1644" y="1250800"/>
            <a:ext cx="3584771" cy="3481190"/>
          </a:xfrm>
          <a:prstGeom prst="rect">
            <a:avLst/>
          </a:prstGeom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03131EDA-D167-468E-AFE5-BE20890CD5C4}"/>
              </a:ext>
            </a:extLst>
          </p:cNvPr>
          <p:cNvSpPr txBox="1"/>
          <p:nvPr/>
        </p:nvSpPr>
        <p:spPr>
          <a:xfrm>
            <a:off x="251520" y="1532554"/>
            <a:ext cx="432048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Comparison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v</a:t>
            </a:r>
            <a:r>
              <a:rPr lang="pl-PL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p, d, t</a:t>
            </a:r>
            <a:b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mid-rapidity</a:t>
            </a:r>
            <a:endParaRPr lang="pl-P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our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energies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v</a:t>
            </a:r>
            <a:r>
              <a:rPr lang="pl-PL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&lt; 0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Squeeze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-out"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rather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than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"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flow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Scaling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v</a:t>
            </a:r>
            <a:r>
              <a:rPr lang="pl-PL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pl-PL" baseline="-25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with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number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nucleons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Consistent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with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nucleon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coalescence</a:t>
            </a:r>
            <a:endParaRPr lang="pl-P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Grafik 5">
            <a:extLst>
              <a:ext uri="{FF2B5EF4-FFF2-40B4-BE49-F238E27FC236}">
                <a16:creationId xmlns:a16="http://schemas.microsoft.com/office/drawing/2014/main" id="{6FC958F7-8033-4E2E-AE4D-FD3B0BCEB30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594" y="1601919"/>
            <a:ext cx="738587" cy="9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55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1D3233FE-B35A-4730-96A0-7C9D36162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Introduction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2AFC0827-9BCC-4044-922A-9F2DA09BB3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128227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456F758-FDFE-4C77-92AD-14FB6DF75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Dilepton </a:t>
            </a:r>
            <a:r>
              <a:rPr lang="pl-PL" dirty="0" err="1"/>
              <a:t>azimuthal</a:t>
            </a:r>
            <a:r>
              <a:rPr lang="pl-PL" dirty="0"/>
              <a:t> </a:t>
            </a:r>
            <a:r>
              <a:rPr lang="pl-PL" dirty="0" err="1"/>
              <a:t>anisotropy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78CC54-E216-4BA0-9E58-84FCBBC7821E}"/>
              </a:ext>
            </a:extLst>
          </p:cNvPr>
          <p:cNvSpPr/>
          <p:nvPr/>
        </p:nvSpPr>
        <p:spPr>
          <a:xfrm>
            <a:off x="1403648" y="4155926"/>
            <a:ext cx="61378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1400" dirty="0"/>
              <a:t>HADES </a:t>
            </a:r>
            <a:r>
              <a:rPr lang="pl-PL" sz="1400" dirty="0" err="1"/>
              <a:t>is</a:t>
            </a:r>
            <a:r>
              <a:rPr lang="pl-PL" sz="1400" dirty="0"/>
              <a:t> </a:t>
            </a:r>
            <a:r>
              <a:rPr lang="pl-PL" sz="1400" dirty="0" err="1"/>
              <a:t>capable</a:t>
            </a:r>
            <a:r>
              <a:rPr lang="pl-PL" sz="1400" dirty="0"/>
              <a:t> of </a:t>
            </a:r>
            <a:r>
              <a:rPr lang="pl-PL" sz="1400" dirty="0" err="1"/>
              <a:t>extracting</a:t>
            </a:r>
            <a:r>
              <a:rPr lang="pl-PL" sz="1400" dirty="0"/>
              <a:t> v</a:t>
            </a:r>
            <a:r>
              <a:rPr lang="pl-PL" sz="1400" baseline="-25000" dirty="0"/>
              <a:t>2</a:t>
            </a:r>
            <a:r>
              <a:rPr lang="pl-PL" sz="1400" dirty="0"/>
              <a:t> of </a:t>
            </a:r>
            <a:r>
              <a:rPr lang="pl-PL" sz="1400" dirty="0" err="1"/>
              <a:t>dileptons</a:t>
            </a:r>
            <a:endParaRPr lang="pl-PL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1400" dirty="0"/>
              <a:t>For </a:t>
            </a:r>
            <a:r>
              <a:rPr lang="pl-PL" sz="1400" dirty="0" err="1"/>
              <a:t>more</a:t>
            </a:r>
            <a:r>
              <a:rPr lang="pl-PL" sz="1400" dirty="0"/>
              <a:t> </a:t>
            </a:r>
            <a:r>
              <a:rPr lang="pl-PL" sz="1400" dirty="0" err="1"/>
              <a:t>conclusive</a:t>
            </a:r>
            <a:r>
              <a:rPr lang="pl-PL" sz="1400" dirty="0"/>
              <a:t> </a:t>
            </a:r>
            <a:r>
              <a:rPr lang="pl-PL" sz="1400" dirty="0" err="1"/>
              <a:t>results</a:t>
            </a:r>
            <a:r>
              <a:rPr lang="pl-PL" sz="1400" dirty="0"/>
              <a:t> </a:t>
            </a:r>
            <a:r>
              <a:rPr lang="pl-PL" sz="1400" dirty="0" err="1"/>
              <a:t>larger</a:t>
            </a:r>
            <a:r>
              <a:rPr lang="pl-PL" sz="1400" dirty="0"/>
              <a:t> </a:t>
            </a:r>
            <a:r>
              <a:rPr lang="pl-PL" sz="1400" dirty="0" err="1"/>
              <a:t>statistics</a:t>
            </a:r>
            <a:r>
              <a:rPr lang="pl-PL" sz="1400" dirty="0"/>
              <a:t> </a:t>
            </a:r>
            <a:r>
              <a:rPr lang="pl-PL" sz="1400" dirty="0" err="1"/>
              <a:t>is</a:t>
            </a:r>
            <a:r>
              <a:rPr lang="pl-PL" sz="1400" dirty="0"/>
              <a:t> </a:t>
            </a:r>
            <a:r>
              <a:rPr lang="pl-PL" sz="1400" dirty="0" err="1"/>
              <a:t>needed</a:t>
            </a:r>
            <a:endParaRPr lang="de-DE" sz="1400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A5BB0C2C-A7AD-4A28-8180-A65BFD25EC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43554"/>
            <a:ext cx="3224580" cy="3084380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5E79D52D-15FB-49C2-9E8C-78B0B13492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150" y="1173045"/>
            <a:ext cx="2964984" cy="3084380"/>
          </a:xfrm>
          <a:prstGeom prst="rect">
            <a:avLst/>
          </a:prstGeom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C4B1540C-6A16-47FA-809F-F70B6330B10A}"/>
              </a:ext>
            </a:extLst>
          </p:cNvPr>
          <p:cNvSpPr/>
          <p:nvPr/>
        </p:nvSpPr>
        <p:spPr>
          <a:xfrm>
            <a:off x="5399587" y="1131590"/>
            <a:ext cx="337575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050" dirty="0">
                <a:latin typeface="Symbol" panose="05050102010706020507" pitchFamily="18" charset="2"/>
              </a:rPr>
              <a:t>p</a:t>
            </a:r>
            <a:r>
              <a:rPr lang="pl-PL" sz="1050" baseline="30000" dirty="0">
                <a:latin typeface="Symbol" panose="05050102010706020507" pitchFamily="18" charset="2"/>
              </a:rPr>
              <a:t>0</a:t>
            </a:r>
            <a:r>
              <a:rPr lang="pl-PL" sz="1050" dirty="0"/>
              <a:t> – </a:t>
            </a:r>
            <a:r>
              <a:rPr lang="pl-PL" sz="1050" dirty="0" err="1"/>
              <a:t>dileptons</a:t>
            </a:r>
            <a:r>
              <a:rPr lang="pl-PL" sz="1050" dirty="0"/>
              <a:t> with M</a:t>
            </a:r>
            <a:r>
              <a:rPr lang="pl-PL" sz="1050" baseline="-25000" dirty="0"/>
              <a:t>ee</a:t>
            </a:r>
            <a:r>
              <a:rPr lang="pl-PL" sz="1050" dirty="0"/>
              <a:t> &lt; 0.12 GeVc</a:t>
            </a:r>
            <a:r>
              <a:rPr lang="pl-PL" sz="1050" baseline="30000" dirty="0"/>
              <a:t>2</a:t>
            </a:r>
            <a:endParaRPr lang="de-DE" sz="1050" baseline="30000" dirty="0"/>
          </a:p>
        </p:txBody>
      </p:sp>
      <p:sp>
        <p:nvSpPr>
          <p:cNvPr id="8" name="Owal 7">
            <a:extLst>
              <a:ext uri="{FF2B5EF4-FFF2-40B4-BE49-F238E27FC236}">
                <a16:creationId xmlns:a16="http://schemas.microsoft.com/office/drawing/2014/main" id="{5CDB258B-6DD2-499B-A7D7-D18E266E8BC4}"/>
              </a:ext>
            </a:extLst>
          </p:cNvPr>
          <p:cNvSpPr/>
          <p:nvPr/>
        </p:nvSpPr>
        <p:spPr>
          <a:xfrm>
            <a:off x="1403648" y="2571750"/>
            <a:ext cx="576064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730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9C155C-D023-4F2B-BCC7-4E2447265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Triangular</a:t>
            </a:r>
            <a:r>
              <a:rPr lang="pl-PL" dirty="0"/>
              <a:t> </a:t>
            </a:r>
            <a:r>
              <a:rPr lang="pl-PL" dirty="0" err="1"/>
              <a:t>anisotropy</a:t>
            </a:r>
            <a:r>
              <a:rPr lang="pl-PL" dirty="0"/>
              <a:t> v</a:t>
            </a:r>
            <a:r>
              <a:rPr lang="pl-PL" baseline="-25000" dirty="0"/>
              <a:t>3</a:t>
            </a:r>
            <a:r>
              <a:rPr lang="pl-PL" dirty="0"/>
              <a:t>{</a:t>
            </a:r>
            <a:r>
              <a:rPr lang="pl-PL" dirty="0">
                <a:latin typeface="Symbol" panose="05050102010706020507" pitchFamily="18" charset="2"/>
              </a:rPr>
              <a:t>Y</a:t>
            </a:r>
            <a:r>
              <a:rPr lang="pl-PL" baseline="-25000" dirty="0"/>
              <a:t>RP</a:t>
            </a:r>
            <a:r>
              <a:rPr lang="pl-PL" dirty="0"/>
              <a:t>}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4F1BC4-F6E7-4DC0-B108-B82DFBE706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68" y="1419622"/>
            <a:ext cx="3023383" cy="2936024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949ED735-AC0C-49F9-A0F1-B9E9157E53E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0440" y="1419622"/>
            <a:ext cx="3039752" cy="2951920"/>
          </a:xfrm>
          <a:prstGeom prst="rect">
            <a:avLst/>
          </a:prstGeom>
        </p:spPr>
      </p:pic>
      <p:pic>
        <p:nvPicPr>
          <p:cNvPr id="6" name="Picture 11">
            <a:extLst>
              <a:ext uri="{FF2B5EF4-FFF2-40B4-BE49-F238E27FC236}">
                <a16:creationId xmlns:a16="http://schemas.microsoft.com/office/drawing/2014/main" id="{C303CF2A-486D-4489-AE3A-4D50FB7067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3692" y="1158248"/>
            <a:ext cx="2213496" cy="294538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CCF8089E-9C5E-482B-94A3-9BA5D02722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7817" y="1707654"/>
            <a:ext cx="2192492" cy="490549"/>
          </a:xfrm>
          <a:prstGeom prst="rect">
            <a:avLst/>
          </a:prstGeom>
        </p:spPr>
      </p:pic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3E89C9A1-1AA1-44B4-BE75-B61C9D54BE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37633"/>
              </p:ext>
            </p:extLst>
          </p:nvPr>
        </p:nvGraphicFramePr>
        <p:xfrm>
          <a:off x="6333268" y="2715766"/>
          <a:ext cx="2561589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4542">
                  <a:extLst>
                    <a:ext uri="{9D8B030D-6E8A-4147-A177-3AD203B41FA5}">
                      <a16:colId xmlns:a16="http://schemas.microsoft.com/office/drawing/2014/main" val="735239341"/>
                    </a:ext>
                  </a:extLst>
                </a:gridCol>
                <a:gridCol w="913130">
                  <a:extLst>
                    <a:ext uri="{9D8B030D-6E8A-4147-A177-3AD203B41FA5}">
                      <a16:colId xmlns:a16="http://schemas.microsoft.com/office/drawing/2014/main" val="2184090937"/>
                    </a:ext>
                  </a:extLst>
                </a:gridCol>
                <a:gridCol w="863917">
                  <a:extLst>
                    <a:ext uri="{9D8B030D-6E8A-4147-A177-3AD203B41FA5}">
                      <a16:colId xmlns:a16="http://schemas.microsoft.com/office/drawing/2014/main" val="3503890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latin typeface="Symbol" panose="05050102010706020507" pitchFamily="18" charset="2"/>
                        </a:rPr>
                        <a:t>a</a:t>
                      </a:r>
                      <a:r>
                        <a:rPr lang="pl-PL" sz="1200" dirty="0"/>
                        <a:t> (</a:t>
                      </a:r>
                      <a:r>
                        <a:rPr lang="pl-PL" sz="1200" dirty="0" err="1"/>
                        <a:t>MeV</a:t>
                      </a:r>
                      <a:r>
                        <a:rPr lang="pl-PL" sz="1200" dirty="0"/>
                        <a:t>)</a:t>
                      </a: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-124</a:t>
                      </a: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CA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-356</a:t>
                      </a: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D5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4768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pl-PL" sz="1200" dirty="0"/>
                        <a:t> (</a:t>
                      </a:r>
                      <a:r>
                        <a:rPr lang="pl-PL" sz="1200" dirty="0" err="1"/>
                        <a:t>MeV</a:t>
                      </a:r>
                      <a:r>
                        <a:rPr lang="pl-PL" sz="1200" dirty="0"/>
                        <a:t>)</a:t>
                      </a: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71</a:t>
                      </a: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CA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303</a:t>
                      </a: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D5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0214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latin typeface="Symbol" panose="05050102010706020507" pitchFamily="18" charset="2"/>
                        </a:rPr>
                        <a:t>g</a:t>
                      </a:r>
                      <a:endParaRPr lang="en-US" sz="1200" dirty="0">
                        <a:latin typeface="Symbol" panose="05050102010706020507" pitchFamily="18" charset="2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2</a:t>
                      </a: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CA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1.17</a:t>
                      </a: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D5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2150194"/>
                  </a:ext>
                </a:extLst>
              </a:tr>
            </a:tbl>
          </a:graphicData>
        </a:graphic>
      </p:graphicFrame>
      <p:sp>
        <p:nvSpPr>
          <p:cNvPr id="9" name="pole tekstowe 8">
            <a:extLst>
              <a:ext uri="{FF2B5EF4-FFF2-40B4-BE49-F238E27FC236}">
                <a16:creationId xmlns:a16="http://schemas.microsoft.com/office/drawing/2014/main" id="{D78FDDB2-1F80-4FF4-B557-36DFC755CB5F}"/>
              </a:ext>
            </a:extLst>
          </p:cNvPr>
          <p:cNvSpPr txBox="1"/>
          <p:nvPr/>
        </p:nvSpPr>
        <p:spPr>
          <a:xfrm>
            <a:off x="1809946" y="4458489"/>
            <a:ext cx="2900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Sensitivity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the 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equation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state</a:t>
            </a:r>
            <a:endParaRPr lang="en-US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48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Inhaltsplatzhalter 2"/>
              <p:cNvSpPr txBox="1">
                <a:spLocks/>
              </p:cNvSpPr>
              <p:nvPr/>
            </p:nvSpPr>
            <p:spPr bwMode="auto">
              <a:xfrm>
                <a:off x="181500" y="1203598"/>
                <a:ext cx="7632848" cy="34417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0" tIns="34290" rIns="0" bIns="34290" numCol="1" anchor="t" anchorCtr="0" compatLnSpc="1">
                <a:prstTxWarp prst="textNoShape">
                  <a:avLst/>
                </a:prstTxWarp>
                <a:noAutofit/>
              </a:bodyPr>
              <a:lstStyle>
                <a:lvl1pPr marL="179388" indent="-179388" algn="l" rtl="0" eaLnBrk="1" fontAlgn="base" hangingPunct="1">
                  <a:lnSpc>
                    <a:spcPct val="130000"/>
                  </a:lnSpc>
                  <a:spcBef>
                    <a:spcPts val="200"/>
                  </a:spcBef>
                  <a:spcAft>
                    <a:spcPts val="230"/>
                  </a:spcAft>
                  <a:buFont typeface="Wingdings" pitchFamily="2" charset="2"/>
                  <a:buNone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Tahoma" pitchFamily="34" charset="0"/>
                  </a:defRPr>
                </a:lvl1pPr>
                <a:lvl2pPr marL="179388" indent="-177800" algn="l" rtl="0" eaLnBrk="1" fontAlgn="base" hangingPunct="1">
                  <a:lnSpc>
                    <a:spcPct val="130000"/>
                  </a:lnSpc>
                  <a:spcBef>
                    <a:spcPts val="200"/>
                  </a:spcBef>
                  <a:spcAft>
                    <a:spcPts val="23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+mn-lt"/>
                    <a:cs typeface="Tahoma" pitchFamily="34" charset="0"/>
                  </a:defRPr>
                </a:lvl2pPr>
                <a:lvl3pPr marL="538163" indent="-187325" algn="l" rtl="0" eaLnBrk="1" fontAlgn="base" hangingPunct="1">
                  <a:lnSpc>
                    <a:spcPct val="130000"/>
                  </a:lnSpc>
                  <a:spcBef>
                    <a:spcPts val="200"/>
                  </a:spcBef>
                  <a:spcAft>
                    <a:spcPts val="230"/>
                  </a:spcAft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+mn-lt"/>
                    <a:cs typeface="Tahoma" pitchFamily="34" charset="0"/>
                  </a:defRPr>
                </a:lvl3pPr>
                <a:lvl4pPr marL="717550" indent="-173038" algn="l" rtl="0" eaLnBrk="1" fontAlgn="base" hangingPunct="1">
                  <a:lnSpc>
                    <a:spcPct val="130000"/>
                  </a:lnSpc>
                  <a:spcBef>
                    <a:spcPts val="200"/>
                  </a:spcBef>
                  <a:spcAft>
                    <a:spcPts val="23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  <a:cs typeface="Tahoma" pitchFamily="34" charset="0"/>
                  </a:defRPr>
                </a:lvl4pPr>
                <a:lvl5pPr marL="908050" indent="-188913" algn="l" rtl="0" eaLnBrk="1" fontAlgn="base" hangingPunct="1">
                  <a:lnSpc>
                    <a:spcPct val="130000"/>
                  </a:lnSpc>
                  <a:spcBef>
                    <a:spcPts val="200"/>
                  </a:spcBef>
                  <a:spcAft>
                    <a:spcPts val="23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  <a:cs typeface="Tahoma" pitchFamily="34" charset="0"/>
                  </a:defRPr>
                </a:lvl5pPr>
                <a:lvl6pPr marL="1365250" indent="-188913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1822450" indent="-188913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2279650" indent="-188913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2736850" indent="-188913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lvl="1">
                  <a:lnSpc>
                    <a:spcPct val="120000"/>
                  </a:lnSpc>
                </a:pPr>
                <a:r>
                  <a:rPr lang="en-US" sz="1400" kern="0" dirty="0">
                    <a:latin typeface="Tahoma" panose="020B0604030504040204" pitchFamily="34" charset="0"/>
                    <a:ea typeface="Tahoma" panose="020B0604030504040204" pitchFamily="34" charset="0"/>
                  </a:rPr>
                  <a:t>HADES explores baryon rich matter at SIS 18</a:t>
                </a:r>
                <a:endParaRPr lang="pl-PL" sz="1400" kern="0" dirty="0">
                  <a:latin typeface="Tahoma" panose="020B0604030504040204" pitchFamily="34" charset="0"/>
                  <a:ea typeface="Tahoma" panose="020B0604030504040204" pitchFamily="34" charset="0"/>
                </a:endParaRPr>
              </a:p>
              <a:p>
                <a:pPr lvl="2">
                  <a:lnSpc>
                    <a:spcPct val="120000"/>
                  </a:lnSpc>
                </a:pPr>
                <a:r>
                  <a:rPr lang="pl-PL" sz="1200" kern="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Lowest</a:t>
                </a:r>
                <a:r>
                  <a:rPr lang="pl-PL" sz="1200" kern="0" dirty="0">
                    <a:latin typeface="Tahoma" panose="020B0604030504040204" pitchFamily="34" charset="0"/>
                    <a:ea typeface="Tahoma" panose="020B0604030504040204" pitchFamily="34" charset="0"/>
                  </a:rPr>
                  <a:t> point of </a:t>
                </a:r>
                <a:r>
                  <a:rPr lang="pl-PL" sz="1200" kern="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various</a:t>
                </a:r>
                <a:r>
                  <a:rPr lang="pl-PL" sz="1200" kern="0" dirty="0"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pl-PL" sz="1200" kern="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excitation</a:t>
                </a:r>
                <a:r>
                  <a:rPr lang="pl-PL" sz="1200" kern="0" dirty="0"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pl-PL" sz="1200" kern="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functions</a:t>
                </a:r>
                <a:endParaRPr lang="pl-PL" sz="1200" dirty="0">
                  <a:latin typeface="Tahoma" panose="020B0604030504040204" pitchFamily="34" charset="0"/>
                  <a:ea typeface="Tahoma" panose="020B0604030504040204" pitchFamily="34" charset="0"/>
                </a:endParaRPr>
              </a:p>
              <a:p>
                <a:pPr lvl="1">
                  <a:lnSpc>
                    <a:spcPct val="120000"/>
                  </a:lnSpc>
                </a:pPr>
                <a:r>
                  <a:rPr lang="pl-PL" sz="140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Indications</a:t>
                </a:r>
                <a:r>
                  <a:rPr lang="pl-PL" sz="1400" dirty="0">
                    <a:latin typeface="Tahoma" panose="020B0604030504040204" pitchFamily="34" charset="0"/>
                    <a:ea typeface="Tahoma" panose="020B0604030504040204" pitchFamily="34" charset="0"/>
                  </a:rPr>
                  <a:t> of </a:t>
                </a:r>
                <a:r>
                  <a:rPr lang="pl-PL" sz="140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thermalized</a:t>
                </a:r>
                <a:r>
                  <a:rPr lang="pl-PL" sz="1400" dirty="0">
                    <a:latin typeface="Tahoma" panose="020B0604030504040204" pitchFamily="34" charset="0"/>
                    <a:ea typeface="Tahoma" panose="020B0604030504040204" pitchFamily="34" charset="0"/>
                  </a:rPr>
                  <a:t> system </a:t>
                </a:r>
                <a:r>
                  <a:rPr lang="pl-PL" sz="140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at</a:t>
                </a:r>
                <a:r>
                  <a:rPr lang="pl-PL" sz="1400" dirty="0"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pl-PL" sz="140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moderate</a:t>
                </a:r>
                <a:r>
                  <a:rPr lang="pl-PL" sz="1400" dirty="0">
                    <a:latin typeface="Tahoma" panose="020B0604030504040204" pitchFamily="34" charset="0"/>
                    <a:ea typeface="Tahoma" panose="020B0604030504040204" pitchFamily="34" charset="0"/>
                  </a:rPr>
                  <a:t> T and high </a:t>
                </a:r>
                <a:r>
                  <a:rPr lang="pl-PL" sz="1400" dirty="0" err="1">
                    <a:latin typeface="Symbol" panose="05050102010706020507" pitchFamily="18" charset="2"/>
                    <a:ea typeface="Tahoma" panose="020B0604030504040204" pitchFamily="34" charset="0"/>
                  </a:rPr>
                  <a:t>m</a:t>
                </a:r>
                <a:r>
                  <a:rPr lang="pl-PL" sz="1400" baseline="-2500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B</a:t>
                </a:r>
                <a:endParaRPr lang="pl-PL" sz="1400" baseline="-25000" dirty="0">
                  <a:latin typeface="Tahoma" panose="020B0604030504040204" pitchFamily="34" charset="0"/>
                  <a:ea typeface="Tahoma" panose="020B0604030504040204" pitchFamily="34" charset="0"/>
                </a:endParaRPr>
              </a:p>
              <a:p>
                <a:pPr lvl="2">
                  <a:lnSpc>
                    <a:spcPct val="120000"/>
                  </a:lnSpc>
                </a:pPr>
                <a:r>
                  <a:rPr lang="pl-PL" sz="120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Strangeness</a:t>
                </a:r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pl-PL" sz="120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production</a:t>
                </a:r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pl-PL" sz="120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consistent</a:t>
                </a:r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</a:rPr>
                  <a:t> with </a:t>
                </a:r>
                <a:r>
                  <a:rPr lang="pl-PL" sz="120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equilibrium</a:t>
                </a:r>
                <a:endParaRPr lang="pl-PL" sz="1200" dirty="0">
                  <a:latin typeface="Tahoma" panose="020B0604030504040204" pitchFamily="34" charset="0"/>
                  <a:ea typeface="Tahoma" panose="020B0604030504040204" pitchFamily="34" charset="0"/>
                </a:endParaRPr>
              </a:p>
              <a:p>
                <a:pPr lvl="2">
                  <a:lnSpc>
                    <a:spcPct val="120000"/>
                  </a:lnSpc>
                </a:pPr>
                <a:r>
                  <a:rPr lang="pl-PL" sz="120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Thermal</a:t>
                </a:r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pl-PL" sz="120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character</a:t>
                </a:r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pl-PL" sz="1200">
                    <a:latin typeface="Tahoma" panose="020B0604030504040204" pitchFamily="34" charset="0"/>
                    <a:ea typeface="Tahoma" panose="020B0604030504040204" pitchFamily="34" charset="0"/>
                  </a:rPr>
                  <a:t>of dilepton </a:t>
                </a:r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</a:rPr>
                  <a:t>spectra</a:t>
                </a:r>
                <a:endParaRPr lang="pl-PL" sz="1400" dirty="0">
                  <a:latin typeface="Tahoma" panose="020B0604030504040204" pitchFamily="34" charset="0"/>
                  <a:ea typeface="Tahoma" panose="020B0604030504040204" pitchFamily="34" charset="0"/>
                </a:endParaRPr>
              </a:p>
              <a:p>
                <a:pPr lvl="1">
                  <a:lnSpc>
                    <a:spcPct val="120000"/>
                  </a:lnSpc>
                </a:pPr>
                <a:r>
                  <a:rPr lang="pl-PL" sz="1400" dirty="0">
                    <a:latin typeface="Tahoma" panose="020B0604030504040204" pitchFamily="34" charset="0"/>
                    <a:ea typeface="Tahoma" panose="020B0604030504040204" pitchFamily="34" charset="0"/>
                  </a:rPr>
                  <a:t>Medium </a:t>
                </a:r>
                <a:r>
                  <a:rPr lang="pl-PL" sz="140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effects</a:t>
                </a:r>
                <a:r>
                  <a:rPr lang="pl-PL" sz="1400" dirty="0">
                    <a:latin typeface="Tahoma" panose="020B0604030504040204" pitchFamily="34" charset="0"/>
                    <a:ea typeface="Tahoma" panose="020B0604030504040204" pitchFamily="34" charset="0"/>
                  </a:rPr>
                  <a:t> in </a:t>
                </a:r>
                <a:r>
                  <a:rPr lang="pl-PL" sz="140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cold</a:t>
                </a:r>
                <a:r>
                  <a:rPr lang="pl-PL" sz="1400" dirty="0"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pl-PL" sz="140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nuclear</a:t>
                </a:r>
                <a:r>
                  <a:rPr lang="pl-PL" sz="1400" dirty="0"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pl-PL" sz="140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matter</a:t>
                </a:r>
                <a:endParaRPr lang="pl-PL" sz="1400" dirty="0">
                  <a:latin typeface="Tahoma" panose="020B0604030504040204" pitchFamily="34" charset="0"/>
                  <a:ea typeface="Tahoma" panose="020B0604030504040204" pitchFamily="34" charset="0"/>
                </a:endParaRPr>
              </a:p>
              <a:p>
                <a:pPr lvl="1">
                  <a:lnSpc>
                    <a:spcPct val="120000"/>
                  </a:lnSpc>
                </a:pPr>
                <a:r>
                  <a:rPr lang="pl-PL" sz="140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Evidence</a:t>
                </a:r>
                <a:r>
                  <a:rPr lang="pl-PL" sz="1400" dirty="0">
                    <a:latin typeface="Tahoma" panose="020B0604030504040204" pitchFamily="34" charset="0"/>
                    <a:ea typeface="Tahoma" panose="020B0604030504040204" pitchFamily="34" charset="0"/>
                  </a:rPr>
                  <a:t> on </a:t>
                </a:r>
                <a:r>
                  <a:rPr lang="pl-PL" sz="140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validity</a:t>
                </a:r>
                <a:r>
                  <a:rPr lang="pl-PL" sz="1400" dirty="0">
                    <a:latin typeface="Tahoma" panose="020B0604030504040204" pitchFamily="34" charset="0"/>
                    <a:ea typeface="Tahoma" panose="020B0604030504040204" pitchFamily="34" charset="0"/>
                  </a:rPr>
                  <a:t> of VMD from </a:t>
                </a:r>
                <a:r>
                  <a:rPr lang="pl-PL" sz="140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exclusice</a:t>
                </a:r>
                <a:r>
                  <a:rPr lang="pl-PL" sz="1400" dirty="0"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pl-PL" sz="140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elementary</a:t>
                </a:r>
                <a:br>
                  <a:rPr lang="pl-PL" sz="1400" dirty="0">
                    <a:latin typeface="Tahoma" panose="020B0604030504040204" pitchFamily="34" charset="0"/>
                    <a:ea typeface="Tahoma" panose="020B0604030504040204" pitchFamily="34" charset="0"/>
                  </a:rPr>
                </a:br>
                <a:r>
                  <a:rPr lang="pl-PL" sz="1400" dirty="0" err="1">
                    <a:latin typeface="Tahoma" panose="020B0604030504040204" pitchFamily="34" charset="0"/>
                    <a:ea typeface="Tahoma" panose="020B0604030504040204" pitchFamily="34" charset="0"/>
                  </a:rPr>
                  <a:t>collisions</a:t>
                </a:r>
                <a:endParaRPr lang="pl-PL" sz="1400" dirty="0">
                  <a:latin typeface="Tahoma" panose="020B0604030504040204" pitchFamily="34" charset="0"/>
                  <a:ea typeface="Tahoma" panose="020B0604030504040204" pitchFamily="34" charset="0"/>
                </a:endParaRPr>
              </a:p>
              <a:p>
                <a:pPr marL="1191" lvl="1" indent="0">
                  <a:lnSpc>
                    <a:spcPct val="120000"/>
                  </a:lnSpc>
                  <a:buNone/>
                </a:pPr>
                <a:endParaRPr lang="pl-PL" sz="1400" dirty="0">
                  <a:latin typeface="Tahoma" panose="020B0604030504040204" pitchFamily="34" charset="0"/>
                  <a:ea typeface="Tahoma" panose="020B0604030504040204" pitchFamily="34" charset="0"/>
                </a:endParaRPr>
              </a:p>
              <a:p>
                <a:pPr marL="1191" lvl="1" indent="0">
                  <a:lnSpc>
                    <a:spcPct val="120000"/>
                  </a:lnSpc>
                  <a:buNone/>
                </a:pPr>
                <a:r>
                  <a:rPr lang="en-US" sz="1400" b="1" kern="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Outlook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pl-PL" sz="1400" kern="0" dirty="0">
                    <a:solidFill>
                      <a:schemeClr val="tx2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Analysis of </a:t>
                </a:r>
                <a:r>
                  <a:rPr lang="pl-PL" sz="1400" kern="0" dirty="0" err="1">
                    <a:solidFill>
                      <a:schemeClr val="tx2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more</a:t>
                </a:r>
                <a:r>
                  <a:rPr lang="pl-PL" sz="1400" kern="0" dirty="0">
                    <a:solidFill>
                      <a:schemeClr val="tx2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pl-PL" sz="1400" kern="0" dirty="0" err="1">
                    <a:solidFill>
                      <a:schemeClr val="tx2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peripheral</a:t>
                </a:r>
                <a:r>
                  <a:rPr lang="pl-PL" sz="1400" kern="0" dirty="0">
                    <a:solidFill>
                      <a:schemeClr val="tx2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pl-PL" sz="1400" kern="0" dirty="0" err="1">
                    <a:solidFill>
                      <a:schemeClr val="tx2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events</a:t>
                </a:r>
                <a:r>
                  <a:rPr lang="pl-PL" sz="1400" kern="0" dirty="0">
                    <a:solidFill>
                      <a:schemeClr val="tx2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and </a:t>
                </a:r>
                <a:r>
                  <a:rPr lang="pl-PL" sz="1400" kern="0" dirty="0" err="1">
                    <a:solidFill>
                      <a:schemeClr val="tx2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Au+C</a:t>
                </a:r>
                <a:endParaRPr lang="pl-PL" sz="1400" kern="0" dirty="0">
                  <a:solidFill>
                    <a:schemeClr val="tx2"/>
                  </a:solidFill>
                  <a:latin typeface="Tahoma" panose="020B0604030504040204" pitchFamily="34" charset="0"/>
                  <a:ea typeface="Tahoma" panose="020B0604030504040204" pitchFamily="34" charset="0"/>
                </a:endParaRPr>
              </a:p>
              <a:p>
                <a:pPr lvl="1">
                  <a:lnSpc>
                    <a:spcPct val="120000"/>
                  </a:lnSpc>
                </a:pPr>
                <a:r>
                  <a:rPr lang="en-US" sz="1400" kern="0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Look forward to the peaks in </a:t>
                </a:r>
                <a:r>
                  <a:rPr lang="en-US" sz="1400" kern="0" dirty="0" err="1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Ag+Ag</a:t>
                </a:r>
                <a:r>
                  <a:rPr lang="en-US" sz="1400" kern="0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400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ahoma" panose="020B0604030504040204" pitchFamily="34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pl-PL" sz="1400" b="0" i="1" kern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ahoma" panose="020B0604030504040204" pitchFamily="34" charset="0"/>
                              </a:rPr>
                            </m:ctrlPr>
                          </m:sSubPr>
                          <m:e>
                            <m:r>
                              <a:rPr lang="pl-PL" sz="1400" b="0" i="1" kern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ahoma" panose="020B0604030504040204" pitchFamily="34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pl-PL" sz="1400" b="0" i="1" kern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ahoma" panose="020B0604030504040204" pitchFamily="34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pl-PL" sz="1400" kern="0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= 2.55 </a:t>
                </a:r>
                <a:r>
                  <a:rPr lang="en-US" sz="1400" kern="0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GeV</a:t>
                </a:r>
              </a:p>
            </p:txBody>
          </p:sp>
        </mc:Choice>
        <mc:Fallback>
          <p:sp>
            <p:nvSpPr>
              <p:cNvPr id="9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1500" y="1203598"/>
                <a:ext cx="7632848" cy="3441773"/>
              </a:xfrm>
              <a:prstGeom prst="rect">
                <a:avLst/>
              </a:prstGeom>
              <a:blipFill>
                <a:blip r:embed="rId2"/>
                <a:stretch>
                  <a:fillRect l="-1438" b="-4425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ytuł 2">
            <a:extLst>
              <a:ext uri="{FF2B5EF4-FFF2-40B4-BE49-F238E27FC236}">
                <a16:creationId xmlns:a16="http://schemas.microsoft.com/office/drawing/2014/main" id="{85520975-7681-468F-866B-5D12E0F9A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0" y="366712"/>
            <a:ext cx="6821383" cy="628650"/>
          </a:xfrm>
        </p:spPr>
        <p:txBody>
          <a:bodyPr/>
          <a:lstStyle/>
          <a:p>
            <a:r>
              <a:rPr lang="pl-PL" dirty="0" err="1">
                <a:solidFill>
                  <a:srgbClr val="002060"/>
                </a:solidFill>
              </a:rPr>
              <a:t>Summary</a:t>
            </a:r>
            <a:r>
              <a:rPr lang="pl-PL" dirty="0">
                <a:solidFill>
                  <a:srgbClr val="002060"/>
                </a:solidFill>
              </a:rPr>
              <a:t> and </a:t>
            </a:r>
            <a:r>
              <a:rPr lang="pl-PL" dirty="0" err="1">
                <a:solidFill>
                  <a:srgbClr val="002060"/>
                </a:solidFill>
              </a:rPr>
              <a:t>Perspectives</a:t>
            </a:r>
            <a:endParaRPr lang="en-US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E2EC3096-858F-4B91-8DFA-045B9B31F7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279"/>
          <a:stretch/>
        </p:blipFill>
        <p:spPr>
          <a:xfrm>
            <a:off x="7097515" y="3003798"/>
            <a:ext cx="1902157" cy="1671864"/>
          </a:xfrm>
          <a:prstGeom prst="rect">
            <a:avLst/>
          </a:prstGeom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id="{BB82FCA1-C55A-4F7B-B324-8F7313C5A443}"/>
              </a:ext>
            </a:extLst>
          </p:cNvPr>
          <p:cNvSpPr txBox="1"/>
          <p:nvPr/>
        </p:nvSpPr>
        <p:spPr>
          <a:xfrm>
            <a:off x="6301923" y="4511580"/>
            <a:ext cx="19021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weeks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data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taking</a:t>
            </a:r>
            <a:endParaRPr lang="pl-PL" sz="1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id="{C8253736-1B5E-42DC-AAF1-8BE355804FF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5" r="641" b="548"/>
          <a:stretch/>
        </p:blipFill>
        <p:spPr>
          <a:xfrm>
            <a:off x="5100726" y="2919573"/>
            <a:ext cx="1902157" cy="1621472"/>
          </a:xfrm>
          <a:prstGeom prst="rect">
            <a:avLst/>
          </a:prstGeom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7FF525AF-032A-4E1A-AFFD-5265F9FF5E91}"/>
              </a:ext>
            </a:extLst>
          </p:cNvPr>
          <p:cNvSpPr txBox="1"/>
          <p:nvPr/>
        </p:nvSpPr>
        <p:spPr>
          <a:xfrm>
            <a:off x="5631995" y="2749867"/>
            <a:ext cx="13708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 err="1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See</a:t>
            </a:r>
            <a:r>
              <a:rPr lang="pl-PL" sz="8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talk by M. </a:t>
            </a:r>
            <a:r>
              <a:rPr lang="en-US" sz="800" dirty="0" err="1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Zétényi</a:t>
            </a:r>
            <a:endParaRPr lang="en-US" sz="800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415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>
            <a:extLst>
              <a:ext uri="{FF2B5EF4-FFF2-40B4-BE49-F238E27FC236}">
                <a16:creationId xmlns:a16="http://schemas.microsoft.com/office/drawing/2014/main" id="{51D5D9ED-F088-4A68-864D-0F29BEBB2A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35"/>
          <a:stretch/>
        </p:blipFill>
        <p:spPr>
          <a:xfrm>
            <a:off x="1149681" y="1203598"/>
            <a:ext cx="6734688" cy="3094242"/>
          </a:xfrm>
          <a:prstGeom prst="rect">
            <a:avLst/>
          </a:prstGeom>
        </p:spPr>
      </p:pic>
      <p:sp>
        <p:nvSpPr>
          <p:cNvPr id="12" name="pole tekstowe 11">
            <a:extLst>
              <a:ext uri="{FF2B5EF4-FFF2-40B4-BE49-F238E27FC236}">
                <a16:creationId xmlns:a16="http://schemas.microsoft.com/office/drawing/2014/main" id="{4D79DC7F-940A-4A52-BEF5-AD3F84632C83}"/>
              </a:ext>
            </a:extLst>
          </p:cNvPr>
          <p:cNvSpPr txBox="1"/>
          <p:nvPr/>
        </p:nvSpPr>
        <p:spPr>
          <a:xfrm>
            <a:off x="6104058" y="4292491"/>
            <a:ext cx="1890261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788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HADES Collaboration, </a:t>
            </a:r>
            <a:r>
              <a:rPr lang="pl-PL" sz="788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Feb</a:t>
            </a:r>
            <a:r>
              <a:rPr lang="pl-PL" sz="788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22nd 20018</a:t>
            </a:r>
            <a:endParaRPr lang="en-US" sz="788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ytuł 2">
            <a:extLst>
              <a:ext uri="{FF2B5EF4-FFF2-40B4-BE49-F238E27FC236}">
                <a16:creationId xmlns:a16="http://schemas.microsoft.com/office/drawing/2014/main" id="{125D9DEE-0F7D-4364-A446-DEC3DC341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0" y="366712"/>
            <a:ext cx="6821383" cy="628650"/>
          </a:xfrm>
        </p:spPr>
        <p:txBody>
          <a:bodyPr/>
          <a:lstStyle/>
          <a:p>
            <a:r>
              <a:rPr lang="pl-PL" dirty="0" err="1">
                <a:solidFill>
                  <a:srgbClr val="002060"/>
                </a:solidFill>
              </a:rPr>
              <a:t>Thank</a:t>
            </a:r>
            <a:r>
              <a:rPr lang="pl-PL" dirty="0">
                <a:solidFill>
                  <a:srgbClr val="002060"/>
                </a:solidFill>
              </a:rPr>
              <a:t> </a:t>
            </a:r>
            <a:r>
              <a:rPr lang="pl-PL" dirty="0" err="1">
                <a:solidFill>
                  <a:srgbClr val="002060"/>
                </a:solidFill>
              </a:rPr>
              <a:t>you</a:t>
            </a:r>
            <a:r>
              <a:rPr lang="pl-PL" dirty="0">
                <a:solidFill>
                  <a:srgbClr val="002060"/>
                </a:solidFill>
              </a:rPr>
              <a:t> for </a:t>
            </a:r>
            <a:r>
              <a:rPr lang="pl-PL" dirty="0" err="1">
                <a:solidFill>
                  <a:srgbClr val="002060"/>
                </a:solidFill>
              </a:rPr>
              <a:t>you</a:t>
            </a:r>
            <a:r>
              <a:rPr lang="pl-PL" dirty="0">
                <a:solidFill>
                  <a:srgbClr val="002060"/>
                </a:solidFill>
              </a:rPr>
              <a:t> </a:t>
            </a:r>
            <a:r>
              <a:rPr lang="pl-PL" dirty="0" err="1">
                <a:solidFill>
                  <a:srgbClr val="002060"/>
                </a:solidFill>
              </a:rPr>
              <a:t>attention</a:t>
            </a:r>
            <a:endParaRPr lang="en-US" dirty="0"/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223D2BD4-CCF3-4EF9-9967-261E02C4ED06}"/>
              </a:ext>
            </a:extLst>
          </p:cNvPr>
          <p:cNvSpPr txBox="1"/>
          <p:nvPr/>
        </p:nvSpPr>
        <p:spPr>
          <a:xfrm>
            <a:off x="395536" y="4321410"/>
            <a:ext cx="4777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countries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16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institutions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150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collaborators</a:t>
            </a:r>
            <a:endParaRPr lang="pl-P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9059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Extra </a:t>
            </a:r>
            <a:r>
              <a:rPr lang="pl-PL" dirty="0" err="1"/>
              <a:t>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47013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FD328D70-5B1A-4908-9389-98C33F933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Rapidity</a:t>
            </a:r>
            <a:r>
              <a:rPr lang="pl-PL" dirty="0"/>
              <a:t> </a:t>
            </a:r>
            <a:r>
              <a:rPr lang="pl-PL" dirty="0" err="1"/>
              <a:t>width</a:t>
            </a:r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7F5AF2AC-58BF-4622-B10F-36472B8F23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93925"/>
            <a:ext cx="3182195" cy="2982863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DF5CDC63-C539-445C-9B91-C66F824ECD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902" y="1793924"/>
            <a:ext cx="3182195" cy="2982862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F6163A62-6780-4265-A996-FC5476C86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7744" y="1130567"/>
            <a:ext cx="3528392" cy="683027"/>
          </a:xfrm>
          <a:prstGeom prst="rect">
            <a:avLst/>
          </a:prstGeom>
        </p:spPr>
      </p:pic>
      <p:sp>
        <p:nvSpPr>
          <p:cNvPr id="10" name="pole tekstowe 9">
            <a:extLst>
              <a:ext uri="{FF2B5EF4-FFF2-40B4-BE49-F238E27FC236}">
                <a16:creationId xmlns:a16="http://schemas.microsoft.com/office/drawing/2014/main" id="{AF9225AB-3700-4A5E-B608-5DA0DF1B4350}"/>
              </a:ext>
            </a:extLst>
          </p:cNvPr>
          <p:cNvSpPr txBox="1"/>
          <p:nvPr/>
        </p:nvSpPr>
        <p:spPr>
          <a:xfrm>
            <a:off x="474465" y="1148914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Static</a:t>
            </a:r>
            <a:r>
              <a:rPr lang="pl-PL" dirty="0"/>
              <a:t>, </a:t>
            </a:r>
            <a:r>
              <a:rPr lang="pl-PL" dirty="0" err="1"/>
              <a:t>purely</a:t>
            </a:r>
            <a:r>
              <a:rPr lang="pl-PL" dirty="0"/>
              <a:t> </a:t>
            </a:r>
            <a:r>
              <a:rPr lang="pl-PL" dirty="0" err="1"/>
              <a:t>thermal</a:t>
            </a:r>
            <a:r>
              <a:rPr lang="pl-PL" dirty="0"/>
              <a:t> </a:t>
            </a:r>
            <a:r>
              <a:rPr lang="pl-PL" dirty="0" err="1"/>
              <a:t>source</a:t>
            </a:r>
            <a:r>
              <a:rPr lang="pl-PL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pole tekstowe 10">
                <a:extLst>
                  <a:ext uri="{FF2B5EF4-FFF2-40B4-BE49-F238E27FC236}">
                    <a16:creationId xmlns:a16="http://schemas.microsoft.com/office/drawing/2014/main" id="{1531190E-FF77-4D7C-99EB-FF30D78B2AAD}"/>
                  </a:ext>
                </a:extLst>
              </p:cNvPr>
              <p:cNvSpPr txBox="1"/>
              <p:nvPr/>
            </p:nvSpPr>
            <p:spPr>
              <a:xfrm>
                <a:off x="5796136" y="1923678"/>
                <a:ext cx="3168352" cy="25308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l-P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sz="2000" b="0" i="1" smtClean="0"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pl-PL" sz="2000" b="0" i="1" smtClean="0">
                              <a:latin typeface="Cambria Math" panose="02040503050406030204" pitchFamily="18" charset="0"/>
                            </a:rPr>
                            <m:t>𝑑𝑦</m:t>
                          </m:r>
                        </m:den>
                      </m:f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pl-PL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pl-PL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sub>
                        <m:sup>
                          <m:r>
                            <a:rPr lang="pl-PL" sz="2000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pl-P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pl-PL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pl-PL" sz="2000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pl-PL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pl-PL" sz="2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num>
                            <m:den>
                              <m:r>
                                <a:rPr lang="pl-PL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pl-PL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sz="20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pl-PL" sz="20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pl-PL" sz="2000" b="0" i="1" smtClean="0">
                                  <a:latin typeface="Cambria Math" panose="02040503050406030204" pitchFamily="18" charset="0"/>
                                </a:rPr>
                                <m:t>𝑑𝑦</m:t>
                              </m:r>
                            </m:den>
                          </m:f>
                          <m:r>
                            <a:rPr lang="pl-PL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pl-P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pl-PL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pl-PL" dirty="0"/>
              </a:p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§"/>
                </a:pPr>
                <a:r>
                  <a:rPr lang="pl-PL" dirty="0" err="1"/>
                  <a:t>Integral</a:t>
                </a:r>
                <a:r>
                  <a:rPr lang="pl-PL" dirty="0"/>
                  <a:t> </a:t>
                </a:r>
                <a:r>
                  <a:rPr lang="pl-PL" dirty="0" err="1"/>
                  <a:t>starts</a:t>
                </a:r>
                <a:r>
                  <a:rPr lang="pl-PL" dirty="0"/>
                  <a:t> from </a:t>
                </a:r>
                <a:r>
                  <a:rPr lang="pl-PL" dirty="0" err="1"/>
                  <a:t>particle’s</a:t>
                </a:r>
                <a:r>
                  <a:rPr lang="pl-PL" dirty="0"/>
                  <a:t> mass</a:t>
                </a:r>
              </a:p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§"/>
                </a:pPr>
                <a:r>
                  <a:rPr lang="pl-PL" dirty="0"/>
                  <a:t>In real </a:t>
                </a:r>
                <a:r>
                  <a:rPr lang="pl-PL" dirty="0" err="1"/>
                  <a:t>case</a:t>
                </a:r>
                <a:r>
                  <a:rPr lang="pl-PL" dirty="0"/>
                  <a:t> </a:t>
                </a:r>
                <a:r>
                  <a:rPr lang="pl-PL" dirty="0" err="1"/>
                  <a:t>maths</a:t>
                </a:r>
                <a:r>
                  <a:rPr lang="pl-PL" dirty="0"/>
                  <a:t> </a:t>
                </a:r>
                <a:r>
                  <a:rPr lang="pl-PL" dirty="0" err="1"/>
                  <a:t>more</a:t>
                </a:r>
                <a:r>
                  <a:rPr lang="pl-PL" dirty="0"/>
                  <a:t> </a:t>
                </a:r>
                <a:r>
                  <a:rPr lang="pl-PL" dirty="0" err="1"/>
                  <a:t>complicated</a:t>
                </a:r>
                <a:r>
                  <a:rPr lang="pl-PL" dirty="0"/>
                  <a:t>, but the trend </a:t>
                </a:r>
                <a:r>
                  <a:rPr lang="pl-PL" dirty="0" err="1"/>
                  <a:t>should</a:t>
                </a:r>
                <a:r>
                  <a:rPr lang="pl-PL" dirty="0"/>
                  <a:t> </a:t>
                </a:r>
                <a:r>
                  <a:rPr lang="pl-PL" dirty="0" err="1"/>
                  <a:t>stay</a:t>
                </a:r>
                <a:r>
                  <a:rPr lang="pl-PL" dirty="0"/>
                  <a:t> the same</a:t>
                </a:r>
              </a:p>
            </p:txBody>
          </p:sp>
        </mc:Choice>
        <mc:Fallback xmlns="">
          <p:sp>
            <p:nvSpPr>
              <p:cNvPr id="11" name="pole tekstowe 10">
                <a:extLst>
                  <a:ext uri="{FF2B5EF4-FFF2-40B4-BE49-F238E27FC236}">
                    <a16:creationId xmlns:a16="http://schemas.microsoft.com/office/drawing/2014/main" id="{1531190E-FF77-4D7C-99EB-FF30D78B2A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1923678"/>
                <a:ext cx="3168352" cy="2530821"/>
              </a:xfrm>
              <a:prstGeom prst="rect">
                <a:avLst/>
              </a:prstGeom>
              <a:blipFill>
                <a:blip r:embed="rId5"/>
                <a:stretch>
                  <a:fillRect l="-1346" b="-313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70211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0E11CE80-B2D0-474D-BC8E-8D2E19C08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Invariant</a:t>
            </a:r>
            <a:r>
              <a:rPr lang="pl-PL" dirty="0"/>
              <a:t> mass</a:t>
            </a:r>
            <a:br>
              <a:rPr lang="pl-PL" dirty="0"/>
            </a:br>
            <a:r>
              <a:rPr lang="pl-PL" sz="1200" dirty="0"/>
              <a:t>p</a:t>
            </a:r>
            <a:r>
              <a:rPr lang="pl-PL" sz="1200" baseline="-25000" dirty="0"/>
              <a:t>t</a:t>
            </a:r>
            <a:r>
              <a:rPr lang="pl-PL" sz="1200" dirty="0"/>
              <a:t>-dependent</a:t>
            </a:r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B021E76F-B862-47F8-ABB2-012F11F34A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493012"/>
            <a:ext cx="2206198" cy="3237415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88553E29-887F-46BE-9BDF-42CF7499FA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740" y="1491628"/>
            <a:ext cx="2206198" cy="3240180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13CFA9E0-210A-41FA-9B21-98BE89EBAF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491629"/>
            <a:ext cx="2206198" cy="3240180"/>
          </a:xfrm>
          <a:prstGeom prst="rect">
            <a:avLst/>
          </a:prstGeom>
        </p:spPr>
      </p:pic>
      <p:sp>
        <p:nvSpPr>
          <p:cNvPr id="10" name="pole tekstowe 9">
            <a:extLst>
              <a:ext uri="{FF2B5EF4-FFF2-40B4-BE49-F238E27FC236}">
                <a16:creationId xmlns:a16="http://schemas.microsoft.com/office/drawing/2014/main" id="{25E1EECF-1F4E-41B5-B811-4F1EFA0DCC08}"/>
              </a:ext>
            </a:extLst>
          </p:cNvPr>
          <p:cNvSpPr txBox="1"/>
          <p:nvPr/>
        </p:nvSpPr>
        <p:spPr>
          <a:xfrm>
            <a:off x="251520" y="1221333"/>
            <a:ext cx="1986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 &lt; p</a:t>
            </a:r>
            <a:r>
              <a:rPr lang="pl-PL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t,ee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/c) &lt; 0.2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3EC2CC63-9D78-4C8A-BFB1-9C8E36DA9E3D}"/>
              </a:ext>
            </a:extLst>
          </p:cNvPr>
          <p:cNvSpPr txBox="1"/>
          <p:nvPr/>
        </p:nvSpPr>
        <p:spPr>
          <a:xfrm>
            <a:off x="2404674" y="1219844"/>
            <a:ext cx="2138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0.2 &lt; p</a:t>
            </a:r>
            <a:r>
              <a:rPr lang="pl-PL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t,ee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/c) &lt; 0.4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A4CF68A3-8982-4114-B61C-1093864F28F5}"/>
              </a:ext>
            </a:extLst>
          </p:cNvPr>
          <p:cNvSpPr txBox="1"/>
          <p:nvPr/>
        </p:nvSpPr>
        <p:spPr>
          <a:xfrm>
            <a:off x="4610872" y="1221333"/>
            <a:ext cx="2138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0.4 &lt; p</a:t>
            </a:r>
            <a:r>
              <a:rPr lang="pl-PL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t,ee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/c) &lt; 1.0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1D628234-1DA3-4C3F-ADC7-560AC3741AD1}"/>
              </a:ext>
            </a:extLst>
          </p:cNvPr>
          <p:cNvSpPr txBox="1"/>
          <p:nvPr/>
        </p:nvSpPr>
        <p:spPr>
          <a:xfrm>
            <a:off x="6648809" y="1755081"/>
            <a:ext cx="232161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2800" indent="-172800">
              <a:buFont typeface="Wingdings" panose="05000000000000000000" pitchFamily="2" charset="2"/>
              <a:buChar char="§"/>
            </a:pP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Invariant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mass spectra – not 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affected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the 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blue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shift</a:t>
            </a:r>
            <a:endParaRPr lang="pl-PL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endParaRPr lang="pl-PL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Less 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steep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higher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pl-PL" sz="1400" baseline="-25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endParaRPr lang="pl-PL" sz="1400" baseline="-25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endParaRPr lang="pl-PL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r>
              <a:rPr lang="pl-PL" sz="1400" dirty="0" err="1"/>
              <a:t>Similar</a:t>
            </a:r>
            <a:r>
              <a:rPr lang="pl-PL" sz="1400" dirty="0"/>
              <a:t> </a:t>
            </a:r>
            <a:r>
              <a:rPr lang="pl-PL" sz="1400" dirty="0" err="1"/>
              <a:t>observation</a:t>
            </a:r>
            <a:r>
              <a:rPr lang="pl-PL" sz="1400" dirty="0"/>
              <a:t> </a:t>
            </a:r>
            <a:br>
              <a:rPr lang="pl-PL" sz="1400" dirty="0"/>
            </a:br>
            <a:r>
              <a:rPr lang="pl-PL" sz="1400" dirty="0"/>
              <a:t>as for IMR </a:t>
            </a:r>
            <a:r>
              <a:rPr lang="pl-PL" sz="1400" dirty="0" err="1"/>
              <a:t>dimuons</a:t>
            </a:r>
            <a:r>
              <a:rPr lang="pl-PL" sz="1400" dirty="0"/>
              <a:t> </a:t>
            </a:r>
            <a:br>
              <a:rPr lang="pl-PL" sz="1400" dirty="0"/>
            </a:br>
            <a:r>
              <a:rPr lang="pl-PL" sz="1400" dirty="0" err="1"/>
              <a:t>at</a:t>
            </a:r>
            <a:r>
              <a:rPr lang="pl-PL" sz="1400" dirty="0"/>
              <a:t> SPS NA60</a:t>
            </a:r>
            <a:br>
              <a:rPr lang="pl-PL" sz="2400" dirty="0"/>
            </a:br>
            <a:r>
              <a:rPr lang="pl-PL" sz="1000" dirty="0"/>
              <a:t>[S. </a:t>
            </a:r>
            <a:r>
              <a:rPr lang="pl-PL" sz="1000" dirty="0" err="1"/>
              <a:t>Damjanowic</a:t>
            </a:r>
            <a:r>
              <a:rPr lang="pl-PL" sz="1000" dirty="0"/>
              <a:t>, </a:t>
            </a:r>
            <a:r>
              <a:rPr lang="pl-PL" sz="1000" dirty="0" err="1"/>
              <a:t>Trento</a:t>
            </a:r>
            <a:r>
              <a:rPr lang="pl-PL" sz="1000" dirty="0"/>
              <a:t> 2010]</a:t>
            </a:r>
            <a:endParaRPr lang="pl-PL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7122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0E11CE80-B2D0-474D-BC8E-8D2E19C08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Invariant</a:t>
            </a:r>
            <a:r>
              <a:rPr lang="pl-PL" dirty="0"/>
              <a:t> mass</a:t>
            </a:r>
            <a:br>
              <a:rPr lang="pl-PL" dirty="0"/>
            </a:br>
            <a:r>
              <a:rPr lang="pl-PL" sz="1600" dirty="0"/>
              <a:t>p</a:t>
            </a:r>
            <a:r>
              <a:rPr lang="pl-PL" sz="1600" baseline="-25000" dirty="0"/>
              <a:t>t</a:t>
            </a:r>
            <a:r>
              <a:rPr lang="pl-PL" sz="1600" dirty="0"/>
              <a:t>-dependent</a:t>
            </a:r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B021E76F-B862-47F8-ABB2-012F11F34A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493011"/>
            <a:ext cx="2206198" cy="3237415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88553E29-887F-46BE-9BDF-42CF7499FA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740" y="1491628"/>
            <a:ext cx="2206197" cy="3240180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13CFA9E0-210A-41FA-9B21-98BE89EBAF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491629"/>
            <a:ext cx="2206197" cy="3240180"/>
          </a:xfrm>
          <a:prstGeom prst="rect">
            <a:avLst/>
          </a:prstGeom>
        </p:spPr>
      </p:pic>
      <p:sp>
        <p:nvSpPr>
          <p:cNvPr id="13" name="pole tekstowe 12">
            <a:extLst>
              <a:ext uri="{FF2B5EF4-FFF2-40B4-BE49-F238E27FC236}">
                <a16:creationId xmlns:a16="http://schemas.microsoft.com/office/drawing/2014/main" id="{79AF1E94-099D-4153-BCB2-FBDDF4FB075C}"/>
              </a:ext>
            </a:extLst>
          </p:cNvPr>
          <p:cNvSpPr txBox="1"/>
          <p:nvPr/>
        </p:nvSpPr>
        <p:spPr>
          <a:xfrm>
            <a:off x="251520" y="1221333"/>
            <a:ext cx="1986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 &lt; p</a:t>
            </a:r>
            <a:r>
              <a:rPr lang="pl-PL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t,ee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/c) &lt; 0.2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B7EB5E70-F2A6-4CCF-B980-21415D90F8E7}"/>
              </a:ext>
            </a:extLst>
          </p:cNvPr>
          <p:cNvSpPr txBox="1"/>
          <p:nvPr/>
        </p:nvSpPr>
        <p:spPr>
          <a:xfrm>
            <a:off x="2404674" y="1219844"/>
            <a:ext cx="2138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0.2 &lt; p</a:t>
            </a:r>
            <a:r>
              <a:rPr lang="pl-PL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t,ee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/c) &lt; 0.4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F0B72EE2-57E3-4810-8DC1-D0C91238856E}"/>
              </a:ext>
            </a:extLst>
          </p:cNvPr>
          <p:cNvSpPr txBox="1"/>
          <p:nvPr/>
        </p:nvSpPr>
        <p:spPr>
          <a:xfrm>
            <a:off x="4610872" y="1221333"/>
            <a:ext cx="2138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0.4 &lt; p</a:t>
            </a:r>
            <a:r>
              <a:rPr lang="pl-PL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t,ee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/c) &lt; 1.0</a:t>
            </a:r>
          </a:p>
        </p:txBody>
      </p:sp>
    </p:spTree>
    <p:extLst>
      <p:ext uri="{BB962C8B-B14F-4D97-AF65-F5344CB8AC3E}">
        <p14:creationId xmlns:p14="http://schemas.microsoft.com/office/powerpoint/2010/main" val="20757967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0E11CE80-B2D0-474D-BC8E-8D2E19C08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Invariant</a:t>
            </a:r>
            <a:r>
              <a:rPr lang="pl-PL" dirty="0"/>
              <a:t> mass</a:t>
            </a:r>
            <a:br>
              <a:rPr lang="pl-PL" dirty="0"/>
            </a:br>
            <a:r>
              <a:rPr lang="pl-PL" sz="1600" dirty="0"/>
              <a:t>p</a:t>
            </a:r>
            <a:r>
              <a:rPr lang="pl-PL" sz="1600" baseline="-25000" dirty="0"/>
              <a:t>t</a:t>
            </a:r>
            <a:r>
              <a:rPr lang="pl-PL" sz="1600" dirty="0"/>
              <a:t>-dependent</a:t>
            </a:r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B021E76F-B862-47F8-ABB2-012F11F34A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493012"/>
            <a:ext cx="2206197" cy="3237414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88553E29-887F-46BE-9BDF-42CF7499FA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740" y="1491628"/>
            <a:ext cx="2206197" cy="3240179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13CFA9E0-210A-41FA-9B21-98BE89EBAF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491629"/>
            <a:ext cx="2206197" cy="3240179"/>
          </a:xfrm>
          <a:prstGeom prst="rect">
            <a:avLst/>
          </a:prstGeom>
        </p:spPr>
      </p:pic>
      <p:sp>
        <p:nvSpPr>
          <p:cNvPr id="13" name="pole tekstowe 12">
            <a:extLst>
              <a:ext uri="{FF2B5EF4-FFF2-40B4-BE49-F238E27FC236}">
                <a16:creationId xmlns:a16="http://schemas.microsoft.com/office/drawing/2014/main" id="{E16D73E2-4380-4050-ACA9-28B480787EB6}"/>
              </a:ext>
            </a:extLst>
          </p:cNvPr>
          <p:cNvSpPr txBox="1"/>
          <p:nvPr/>
        </p:nvSpPr>
        <p:spPr>
          <a:xfrm>
            <a:off x="6708722" y="1628800"/>
            <a:ext cx="2435279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Cocktail:</a:t>
            </a:r>
            <a:endParaRPr lang="pl-PL" sz="11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r>
              <a:rPr lang="pl-PL" sz="1100" dirty="0">
                <a:latin typeface="Symbol" panose="05050102010706020507" pitchFamily="18" charset="2"/>
              </a:rPr>
              <a:t>p</a:t>
            </a:r>
            <a:r>
              <a:rPr lang="pl-PL" sz="1100" baseline="30000" dirty="0"/>
              <a:t>0</a:t>
            </a:r>
            <a:r>
              <a:rPr lang="pl-PL" sz="1100" dirty="0"/>
              <a:t> 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charged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pions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multiplicity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cross-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checked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with the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conversion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method</a:t>
            </a:r>
            <a:endParaRPr lang="pl-PL" sz="1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endParaRPr lang="pl-PL" sz="1100" dirty="0"/>
          </a:p>
          <a:p>
            <a:pPr marL="172800" indent="-172800">
              <a:buFont typeface="Wingdings" panose="05000000000000000000" pitchFamily="2" charset="2"/>
              <a:buChar char="§"/>
            </a:pPr>
            <a:r>
              <a:rPr lang="pl-PL" sz="1100" dirty="0">
                <a:latin typeface="Symbol" panose="05050102010706020507" pitchFamily="18" charset="2"/>
              </a:rPr>
              <a:t>h</a:t>
            </a:r>
            <a:r>
              <a:rPr lang="pl-PL" sz="1100" dirty="0"/>
              <a:t> 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the </a:t>
            </a:r>
            <a:r>
              <a:rPr lang="pl-PL" sz="1100" dirty="0">
                <a:latin typeface="Symbol" panose="05050102010706020507" pitchFamily="18" charset="2"/>
              </a:rPr>
              <a:t>g</a:t>
            </a:r>
            <a:r>
              <a:rPr lang="pl-PL" sz="1100" dirty="0"/>
              <a:t>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conversion</a:t>
            </a:r>
            <a:endParaRPr lang="pl-PL" sz="1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endParaRPr lang="pl-PL" sz="1100" dirty="0">
              <a:latin typeface="Symbol" panose="05050102010706020507" pitchFamily="18" charset="2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r>
              <a:rPr lang="pl-PL" sz="1100" dirty="0">
                <a:latin typeface="Symbol" panose="05050102010706020507" pitchFamily="18" charset="2"/>
              </a:rPr>
              <a:t>f</a:t>
            </a:r>
            <a:r>
              <a:rPr lang="pl-PL" sz="1100" dirty="0"/>
              <a:t> 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the K</a:t>
            </a:r>
            <a:r>
              <a:rPr lang="pl-PL" sz="1100" baseline="30000" dirty="0">
                <a:latin typeface="Symbol" panose="05050102010706020507" pitchFamily="18" charset="2"/>
              </a:rPr>
              <a:t>+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</a:t>
            </a:r>
            <a:r>
              <a:rPr lang="pl-PL" sz="1100" baseline="30000" dirty="0">
                <a:latin typeface="Symbol" panose="05050102010706020507" pitchFamily="18" charset="2"/>
              </a:rPr>
              <a:t>-</a:t>
            </a:r>
            <a:r>
              <a:rPr lang="pl-PL" sz="1100" dirty="0"/>
              <a:t> 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channel</a:t>
            </a:r>
          </a:p>
          <a:p>
            <a:pPr marL="172800" indent="-172800">
              <a:buFont typeface="Wingdings" panose="05000000000000000000" pitchFamily="2" charset="2"/>
              <a:buChar char="§"/>
            </a:pPr>
            <a:endParaRPr lang="pl-PL" sz="1100" dirty="0">
              <a:latin typeface="Symbol" panose="05050102010706020507" pitchFamily="18" charset="2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r>
              <a:rPr lang="pl-PL" sz="1100" dirty="0">
                <a:latin typeface="Symbol" panose="05050102010706020507" pitchFamily="18" charset="2"/>
              </a:rPr>
              <a:t>w</a:t>
            </a:r>
            <a:r>
              <a:rPr lang="pl-PL" sz="1100" dirty="0"/>
              <a:t> 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the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pl-PL" sz="1100" baseline="-25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scaling</a:t>
            </a:r>
            <a:endParaRPr lang="pl-PL" sz="1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pl-PL" sz="1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pl-PL" sz="1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pl-PL" sz="12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Coarse-Graining</a:t>
            </a:r>
            <a:r>
              <a:rPr lang="pl-PL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(CG):</a:t>
            </a:r>
            <a:endParaRPr lang="pl-PL" sz="1100" b="1" dirty="0">
              <a:latin typeface="Symbol" panose="05050102010706020507" pitchFamily="18" charset="2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GSI-Texas A&amp;M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0A47D792-2BBB-497E-98B6-7398E23E9996}"/>
              </a:ext>
            </a:extLst>
          </p:cNvPr>
          <p:cNvSpPr txBox="1"/>
          <p:nvPr/>
        </p:nvSpPr>
        <p:spPr>
          <a:xfrm>
            <a:off x="251520" y="1221333"/>
            <a:ext cx="1986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 &lt; p</a:t>
            </a:r>
            <a:r>
              <a:rPr lang="pl-PL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t,ee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/c) &lt; 0.2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5995A9D3-A1CA-40E2-88AD-F31659ADEF5B}"/>
              </a:ext>
            </a:extLst>
          </p:cNvPr>
          <p:cNvSpPr txBox="1"/>
          <p:nvPr/>
        </p:nvSpPr>
        <p:spPr>
          <a:xfrm>
            <a:off x="2404674" y="1219844"/>
            <a:ext cx="2138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0.2 &lt; p</a:t>
            </a:r>
            <a:r>
              <a:rPr lang="pl-PL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t,ee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/c) &lt; 0.4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0782A667-505A-45A5-B407-22E1C717628E}"/>
              </a:ext>
            </a:extLst>
          </p:cNvPr>
          <p:cNvSpPr txBox="1"/>
          <p:nvPr/>
        </p:nvSpPr>
        <p:spPr>
          <a:xfrm>
            <a:off x="4610872" y="1221333"/>
            <a:ext cx="2138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0.4 &lt; p</a:t>
            </a:r>
            <a:r>
              <a:rPr lang="pl-PL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t,ee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/c) &lt; 1.0</a:t>
            </a:r>
          </a:p>
        </p:txBody>
      </p:sp>
    </p:spTree>
    <p:extLst>
      <p:ext uri="{BB962C8B-B14F-4D97-AF65-F5344CB8AC3E}">
        <p14:creationId xmlns:p14="http://schemas.microsoft.com/office/powerpoint/2010/main" val="4936519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0E11CE80-B2D0-474D-BC8E-8D2E19C08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Invariant</a:t>
            </a:r>
            <a:r>
              <a:rPr lang="pl-PL" dirty="0"/>
              <a:t> mass</a:t>
            </a:r>
            <a:br>
              <a:rPr lang="pl-PL" dirty="0"/>
            </a:br>
            <a:r>
              <a:rPr lang="pl-PL" sz="1600" dirty="0"/>
              <a:t>p</a:t>
            </a:r>
            <a:r>
              <a:rPr lang="pl-PL" sz="1600" baseline="-25000" dirty="0"/>
              <a:t>t</a:t>
            </a:r>
            <a:r>
              <a:rPr lang="pl-PL" sz="1600" dirty="0"/>
              <a:t>-dependent</a:t>
            </a:r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B021E76F-B862-47F8-ABB2-012F11F34A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493011"/>
            <a:ext cx="2206197" cy="3237414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88553E29-887F-46BE-9BDF-42CF7499FA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740" y="1491628"/>
            <a:ext cx="2206196" cy="3240179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13CFA9E0-210A-41FA-9B21-98BE89EBAF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491629"/>
            <a:ext cx="2206196" cy="3240179"/>
          </a:xfrm>
          <a:prstGeom prst="rect">
            <a:avLst/>
          </a:prstGeom>
        </p:spPr>
      </p:pic>
      <p:sp>
        <p:nvSpPr>
          <p:cNvPr id="13" name="pole tekstowe 12">
            <a:extLst>
              <a:ext uri="{FF2B5EF4-FFF2-40B4-BE49-F238E27FC236}">
                <a16:creationId xmlns:a16="http://schemas.microsoft.com/office/drawing/2014/main" id="{FF415A9F-FDAE-4AF6-9050-27C1C28E6BBB}"/>
              </a:ext>
            </a:extLst>
          </p:cNvPr>
          <p:cNvSpPr txBox="1"/>
          <p:nvPr/>
        </p:nvSpPr>
        <p:spPr>
          <a:xfrm>
            <a:off x="251520" y="1221333"/>
            <a:ext cx="1986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 &lt; p</a:t>
            </a:r>
            <a:r>
              <a:rPr lang="pl-PL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t,ee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/c) &lt; 0.2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F4CDAAAB-B2BE-4E6C-BF02-98FEC9E68821}"/>
              </a:ext>
            </a:extLst>
          </p:cNvPr>
          <p:cNvSpPr txBox="1"/>
          <p:nvPr/>
        </p:nvSpPr>
        <p:spPr>
          <a:xfrm>
            <a:off x="2404674" y="1219844"/>
            <a:ext cx="2138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0.2 &lt; p</a:t>
            </a:r>
            <a:r>
              <a:rPr lang="pl-PL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t,ee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/c) &lt; 0.4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007F4F7D-863C-4861-8334-EB5A97F6D4C7}"/>
              </a:ext>
            </a:extLst>
          </p:cNvPr>
          <p:cNvSpPr txBox="1"/>
          <p:nvPr/>
        </p:nvSpPr>
        <p:spPr>
          <a:xfrm>
            <a:off x="4610872" y="1221333"/>
            <a:ext cx="2138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0.4 &lt; p</a:t>
            </a:r>
            <a:r>
              <a:rPr lang="pl-PL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t,ee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/c) &lt; 1.0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41A3221D-8E92-49A5-860A-91A307750371}"/>
              </a:ext>
            </a:extLst>
          </p:cNvPr>
          <p:cNvSpPr txBox="1"/>
          <p:nvPr/>
        </p:nvSpPr>
        <p:spPr>
          <a:xfrm>
            <a:off x="6708722" y="1628800"/>
            <a:ext cx="243527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Cocktail:</a:t>
            </a:r>
            <a:endParaRPr lang="pl-PL" sz="11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r>
              <a:rPr lang="pl-PL" sz="1100" dirty="0">
                <a:latin typeface="Symbol" panose="05050102010706020507" pitchFamily="18" charset="2"/>
              </a:rPr>
              <a:t>p</a:t>
            </a:r>
            <a:r>
              <a:rPr lang="pl-PL" sz="1100" baseline="30000" dirty="0"/>
              <a:t>0</a:t>
            </a:r>
            <a:r>
              <a:rPr lang="pl-PL" sz="1100" dirty="0"/>
              <a:t> 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charged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pions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multiplicity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cross-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checked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with the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conversion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method</a:t>
            </a:r>
            <a:endParaRPr lang="pl-PL" sz="1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endParaRPr lang="pl-PL" sz="1100" dirty="0"/>
          </a:p>
          <a:p>
            <a:pPr marL="172800" indent="-172800">
              <a:buFont typeface="Wingdings" panose="05000000000000000000" pitchFamily="2" charset="2"/>
              <a:buChar char="§"/>
            </a:pPr>
            <a:r>
              <a:rPr lang="pl-PL" sz="1100" dirty="0">
                <a:latin typeface="Symbol" panose="05050102010706020507" pitchFamily="18" charset="2"/>
              </a:rPr>
              <a:t>h</a:t>
            </a:r>
            <a:r>
              <a:rPr lang="pl-PL" sz="1100" dirty="0"/>
              <a:t> 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the </a:t>
            </a:r>
            <a:r>
              <a:rPr lang="pl-PL" sz="1100" dirty="0">
                <a:latin typeface="Symbol" panose="05050102010706020507" pitchFamily="18" charset="2"/>
              </a:rPr>
              <a:t>g</a:t>
            </a:r>
            <a:r>
              <a:rPr lang="pl-PL" sz="1100" dirty="0"/>
              <a:t>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conversion</a:t>
            </a:r>
            <a:endParaRPr lang="pl-PL" sz="1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endParaRPr lang="pl-PL" sz="1100" dirty="0">
              <a:latin typeface="Symbol" panose="05050102010706020507" pitchFamily="18" charset="2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r>
              <a:rPr lang="pl-PL" sz="1100" dirty="0">
                <a:latin typeface="Symbol" panose="05050102010706020507" pitchFamily="18" charset="2"/>
              </a:rPr>
              <a:t>f</a:t>
            </a:r>
            <a:r>
              <a:rPr lang="pl-PL" sz="1100" dirty="0"/>
              <a:t> 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the K</a:t>
            </a:r>
            <a:r>
              <a:rPr lang="pl-PL" sz="1100" baseline="30000" dirty="0">
                <a:latin typeface="Symbol" panose="05050102010706020507" pitchFamily="18" charset="2"/>
              </a:rPr>
              <a:t>+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</a:t>
            </a:r>
            <a:r>
              <a:rPr lang="pl-PL" sz="1100" baseline="30000" dirty="0">
                <a:latin typeface="Symbol" panose="05050102010706020507" pitchFamily="18" charset="2"/>
              </a:rPr>
              <a:t>-</a:t>
            </a:r>
            <a:r>
              <a:rPr lang="pl-PL" sz="1100" dirty="0"/>
              <a:t> 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channel</a:t>
            </a:r>
          </a:p>
          <a:p>
            <a:pPr marL="172800" indent="-172800">
              <a:buFont typeface="Wingdings" panose="05000000000000000000" pitchFamily="2" charset="2"/>
              <a:buChar char="§"/>
            </a:pPr>
            <a:endParaRPr lang="pl-PL" sz="1100" dirty="0">
              <a:latin typeface="Symbol" panose="05050102010706020507" pitchFamily="18" charset="2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r>
              <a:rPr lang="pl-PL" sz="1100" dirty="0">
                <a:latin typeface="Symbol" panose="05050102010706020507" pitchFamily="18" charset="2"/>
              </a:rPr>
              <a:t>w</a:t>
            </a:r>
            <a:r>
              <a:rPr lang="pl-PL" sz="1100" dirty="0"/>
              <a:t> 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the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pl-PL" sz="1100" baseline="-25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scaling</a:t>
            </a:r>
            <a:endParaRPr lang="pl-PL" sz="1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l-PL" sz="1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pl-PL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Pluto </a:t>
            </a:r>
            <a:r>
              <a:rPr lang="pl-PL" sz="12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thermal</a:t>
            </a:r>
            <a:r>
              <a:rPr lang="pl-PL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200" b="1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r</a:t>
            </a:r>
            <a:r>
              <a:rPr lang="pl-PL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pl-PL" sz="1100" b="1" dirty="0">
              <a:latin typeface="Symbol" panose="05050102010706020507" pitchFamily="18" charset="2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Breit-Wigner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+ Boltzmann</a:t>
            </a:r>
          </a:p>
          <a:p>
            <a:pPr marL="172800" indent="-172800">
              <a:buFont typeface="Wingdings" panose="05000000000000000000" pitchFamily="2" charset="2"/>
              <a:buChar char="§"/>
            </a:pPr>
            <a:endParaRPr lang="pl-PL" sz="1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Weighted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with 1/M</a:t>
            </a:r>
            <a:r>
              <a:rPr lang="pl-PL" sz="11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factor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(from VMD)</a:t>
            </a:r>
          </a:p>
          <a:p>
            <a:pPr marL="172800" indent="-172800">
              <a:buFont typeface="Wingdings" panose="05000000000000000000" pitchFamily="2" charset="2"/>
              <a:buChar char="§"/>
            </a:pPr>
            <a:endParaRPr lang="pl-PL" sz="1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2m</a:t>
            </a:r>
            <a:r>
              <a:rPr lang="pl-PL" sz="1100" baseline="-25000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pl-PL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cutoff</a:t>
            </a:r>
            <a:endParaRPr lang="pl-PL" sz="1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016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BDB1C9FF-007A-49F5-B133-770226B37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The HADES </a:t>
            </a:r>
            <a:r>
              <a:rPr lang="pl-PL" dirty="0" err="1"/>
              <a:t>physics</a:t>
            </a:r>
            <a:r>
              <a:rPr lang="pl-PL" dirty="0"/>
              <a:t> </a:t>
            </a:r>
            <a:r>
              <a:rPr lang="pl-PL" dirty="0" err="1"/>
              <a:t>case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DF15A9E3-0B5B-46FB-BF3E-F82AFBEC37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41" y="1501035"/>
            <a:ext cx="2862081" cy="2078827"/>
          </a:xfrm>
          <a:prstGeom prst="rect">
            <a:avLst/>
          </a:prstGeom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541F9C20-8D3C-4110-ADD9-1F0FD53CA605}"/>
              </a:ext>
            </a:extLst>
          </p:cNvPr>
          <p:cNvSpPr txBox="1"/>
          <p:nvPr/>
        </p:nvSpPr>
        <p:spPr>
          <a:xfrm>
            <a:off x="1187124" y="1380671"/>
            <a:ext cx="229101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[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T. </a:t>
            </a:r>
            <a:r>
              <a:rPr lang="en-US" sz="7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Galatyuk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7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INPC2016 (2017) 354; NPA QM18</a:t>
            </a:r>
            <a:r>
              <a:rPr lang="pl-PL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]</a:t>
            </a:r>
            <a:endParaRPr lang="en-US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Oval 5">
            <a:extLst>
              <a:ext uri="{FF2B5EF4-FFF2-40B4-BE49-F238E27FC236}">
                <a16:creationId xmlns:a16="http://schemas.microsoft.com/office/drawing/2014/main" id="{C6DFB5A0-3B82-495D-8DF6-2B6A54BE7EF1}"/>
              </a:ext>
            </a:extLst>
          </p:cNvPr>
          <p:cNvSpPr/>
          <p:nvPr/>
        </p:nvSpPr>
        <p:spPr>
          <a:xfrm>
            <a:off x="2582682" y="2723056"/>
            <a:ext cx="481341" cy="427859"/>
          </a:xfrm>
          <a:prstGeom prst="ellipse">
            <a:avLst/>
          </a:prstGeom>
          <a:ln w="38100" cmpd="sng">
            <a:solidFill>
              <a:srgbClr val="0070C0"/>
            </a:solidFill>
          </a:ln>
          <a:scene3d>
            <a:camera prst="isometricOffAxis1Right"/>
            <a:lightRig rig="threePt" dir="t"/>
          </a:scene3d>
        </p:spPr>
        <p:txBody>
          <a:bodyPr wrap="square" rtlCol="0" anchor="ctr">
            <a:spAutoFit/>
          </a:bodyPr>
          <a:lstStyle/>
          <a:p>
            <a:pPr algn="ctr"/>
            <a:endParaRPr lang="en-US" dirty="0">
              <a:solidFill>
                <a:schemeClr val="tx1">
                  <a:lumMod val="95000"/>
                </a:schemeClr>
              </a:solidFill>
              <a:latin typeface="Gill Sans Light"/>
              <a:cs typeface="Gill Sans Light"/>
            </a:endParaRP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484F1E99-34A3-489C-A925-8FA44282F712}"/>
              </a:ext>
            </a:extLst>
          </p:cNvPr>
          <p:cNvSpPr txBox="1"/>
          <p:nvPr/>
        </p:nvSpPr>
        <p:spPr>
          <a:xfrm>
            <a:off x="1987356" y="2856711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050" b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HADES</a:t>
            </a:r>
            <a:endParaRPr lang="en-US" b="1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FD6865F6-AD62-4F71-8C49-012529BF98F4}"/>
              </a:ext>
            </a:extLst>
          </p:cNvPr>
          <p:cNvSpPr txBox="1"/>
          <p:nvPr/>
        </p:nvSpPr>
        <p:spPr>
          <a:xfrm>
            <a:off x="375392" y="3745426"/>
            <a:ext cx="336957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 </a:t>
            </a:r>
            <a:r>
              <a:rPr lang="pl-PL" sz="1200" dirty="0" err="1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pl-PL" sz="1200" baseline="-25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region of QCD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phase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diagram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Main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focus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on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rare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penetrating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probes</a:t>
            </a:r>
            <a:endParaRPr lang="pl-PL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Various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aspects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baryon-meson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coupling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0" name="Obiekt 19">
            <a:extLst>
              <a:ext uri="{FF2B5EF4-FFF2-40B4-BE49-F238E27FC236}">
                <a16:creationId xmlns:a16="http://schemas.microsoft.com/office/drawing/2014/main" id="{49743D0A-4FAB-496E-B1DC-FD1EED3823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061285"/>
              </p:ext>
            </p:extLst>
          </p:nvPr>
        </p:nvGraphicFramePr>
        <p:xfrm>
          <a:off x="1020280" y="1415789"/>
          <a:ext cx="1759868" cy="3326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r:id="rId4" imgW="5130360" imgH="969480" progId="">
                  <p:embed/>
                </p:oleObj>
              </mc:Choice>
              <mc:Fallback>
                <p:oleObj r:id="rId4" imgW="5130360" imgH="969480" progId="">
                  <p:embed/>
                  <p:pic>
                    <p:nvPicPr>
                      <p:cNvPr id="20" name="Obiekt 19">
                        <a:extLst>
                          <a:ext uri="{FF2B5EF4-FFF2-40B4-BE49-F238E27FC236}">
                            <a16:creationId xmlns:a16="http://schemas.microsoft.com/office/drawing/2014/main" id="{49743D0A-4FAB-496E-B1DC-FD1EED3823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20280" y="1415789"/>
                        <a:ext cx="1759868" cy="3326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Obraz 21">
            <a:extLst>
              <a:ext uri="{FF2B5EF4-FFF2-40B4-BE49-F238E27FC236}">
                <a16:creationId xmlns:a16="http://schemas.microsoft.com/office/drawing/2014/main" id="{149DBF49-DD98-4635-818C-87649DAE57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481" y="2434476"/>
            <a:ext cx="503282" cy="800219"/>
          </a:xfrm>
          <a:prstGeom prst="rect">
            <a:avLst/>
          </a:prstGeom>
        </p:spPr>
      </p:pic>
      <p:sp>
        <p:nvSpPr>
          <p:cNvPr id="26" name="pole tekstowe 25">
            <a:extLst>
              <a:ext uri="{FF2B5EF4-FFF2-40B4-BE49-F238E27FC236}">
                <a16:creationId xmlns:a16="http://schemas.microsoft.com/office/drawing/2014/main" id="{3D588DA2-9DAC-4E40-B8CA-04CB2926D675}"/>
              </a:ext>
            </a:extLst>
          </p:cNvPr>
          <p:cNvSpPr txBox="1"/>
          <p:nvPr/>
        </p:nvSpPr>
        <p:spPr>
          <a:xfrm>
            <a:off x="4149109" y="1131590"/>
            <a:ext cx="47433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Pion and 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nucleon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beams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Reference </a:t>
            </a:r>
            <a:r>
              <a:rPr lang="pl-PL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measurements</a:t>
            </a:r>
            <a:r>
              <a:rPr lang="pl-PL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pl-PL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vacuum</a:t>
            </a:r>
            <a:r>
              <a:rPr lang="pl-PL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pl-PL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cold</a:t>
            </a:r>
            <a:r>
              <a:rPr lang="pl-PL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QCD </a:t>
            </a:r>
            <a:r>
              <a:rPr lang="pl-PL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matter</a:t>
            </a:r>
            <a:r>
              <a:rPr lang="pl-PL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Electromagnetic</a:t>
            </a:r>
            <a:r>
              <a:rPr lang="pl-PL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structure</a:t>
            </a:r>
            <a:r>
              <a:rPr lang="pl-PL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pl-PL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baryons</a:t>
            </a:r>
            <a:r>
              <a:rPr lang="pl-PL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pl-PL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hyperons</a:t>
            </a:r>
            <a:r>
              <a:rPr lang="pl-PL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pl-PL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l-PL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the region of 0 &lt; q</a:t>
            </a:r>
            <a:r>
              <a:rPr lang="pl-PL" sz="10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pl-PL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&lt; 4m</a:t>
            </a:r>
            <a:r>
              <a:rPr lang="pl-PL" sz="10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pl-PL" sz="10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endParaRPr lang="pl-PL" sz="1000" b="0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Heavy 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ion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collisions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Properties</a:t>
            </a:r>
            <a:r>
              <a:rPr lang="pl-PL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pl-PL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matter</a:t>
            </a:r>
            <a:r>
              <a:rPr lang="pl-PL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occuring</a:t>
            </a:r>
            <a:r>
              <a:rPr lang="pl-PL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neutron star </a:t>
            </a:r>
            <a:r>
              <a:rPr lang="pl-PL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mergers</a:t>
            </a:r>
            <a:endParaRPr lang="en-US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7" name="Picture 22" descr="output_jXA17B.gif">
            <a:extLst>
              <a:ext uri="{FF2B5EF4-FFF2-40B4-BE49-F238E27FC236}">
                <a16:creationId xmlns:a16="http://schemas.microsoft.com/office/drawing/2014/main" id="{97284DE8-E6B1-44AA-AE3F-14A99C3CC61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7198" y="2651585"/>
            <a:ext cx="1778307" cy="1423787"/>
          </a:xfrm>
          <a:prstGeom prst="rect">
            <a:avLst/>
          </a:prstGeom>
        </p:spPr>
      </p:pic>
      <p:pic>
        <p:nvPicPr>
          <p:cNvPr id="28" name="Picture 38" descr="ns_animGif.gif">
            <a:extLst>
              <a:ext uri="{FF2B5EF4-FFF2-40B4-BE49-F238E27FC236}">
                <a16:creationId xmlns:a16="http://schemas.microsoft.com/office/drawing/2014/main" id="{DF25503A-211A-44D8-9573-B3C0C4A0CD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6475" y="2678044"/>
            <a:ext cx="1696386" cy="1328820"/>
          </a:xfrm>
          <a:prstGeom prst="rect">
            <a:avLst/>
          </a:prstGeom>
        </p:spPr>
      </p:pic>
      <p:cxnSp>
        <p:nvCxnSpPr>
          <p:cNvPr id="31" name="Straight Arrow Connector 3">
            <a:extLst>
              <a:ext uri="{FF2B5EF4-FFF2-40B4-BE49-F238E27FC236}">
                <a16:creationId xmlns:a16="http://schemas.microsoft.com/office/drawing/2014/main" id="{04115405-B07C-4070-952E-D89C7C0712FA}"/>
              </a:ext>
            </a:extLst>
          </p:cNvPr>
          <p:cNvCxnSpPr/>
          <p:nvPr/>
        </p:nvCxnSpPr>
        <p:spPr>
          <a:xfrm>
            <a:off x="6125292" y="3701693"/>
            <a:ext cx="531183" cy="566714"/>
          </a:xfrm>
          <a:prstGeom prst="straightConnector1">
            <a:avLst/>
          </a:prstGeom>
          <a:ln>
            <a:solidFill>
              <a:srgbClr val="FEBC5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18">
            <a:extLst>
              <a:ext uri="{FF2B5EF4-FFF2-40B4-BE49-F238E27FC236}">
                <a16:creationId xmlns:a16="http://schemas.microsoft.com/office/drawing/2014/main" id="{4098ECC9-4075-4D1A-BC5D-4DADA9A73B61}"/>
              </a:ext>
            </a:extLst>
          </p:cNvPr>
          <p:cNvCxnSpPr/>
          <p:nvPr/>
        </p:nvCxnSpPr>
        <p:spPr>
          <a:xfrm flipH="1">
            <a:off x="6771254" y="3701693"/>
            <a:ext cx="322981" cy="566714"/>
          </a:xfrm>
          <a:prstGeom prst="straightConnector1">
            <a:avLst/>
          </a:prstGeom>
          <a:ln>
            <a:solidFill>
              <a:srgbClr val="FEBC5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pole tekstowe 33">
            <a:extLst>
              <a:ext uri="{FF2B5EF4-FFF2-40B4-BE49-F238E27FC236}">
                <a16:creationId xmlns:a16="http://schemas.microsoft.com/office/drawing/2014/main" id="{BE37D168-F374-492A-8210-39A8A8F703FD}"/>
              </a:ext>
            </a:extLst>
          </p:cNvPr>
          <p:cNvSpPr txBox="1"/>
          <p:nvPr/>
        </p:nvSpPr>
        <p:spPr>
          <a:xfrm>
            <a:off x="5552485" y="4371950"/>
            <a:ext cx="24273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 &lt; 70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MeV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pl-PL" sz="1200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r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≈3</a:t>
            </a:r>
            <a:r>
              <a:rPr lang="pl-PL" sz="1200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r</a:t>
            </a:r>
            <a:r>
              <a:rPr lang="pl-PL" sz="12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both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cases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pole tekstowe 34">
                <a:extLst>
                  <a:ext uri="{FF2B5EF4-FFF2-40B4-BE49-F238E27FC236}">
                    <a16:creationId xmlns:a16="http://schemas.microsoft.com/office/drawing/2014/main" id="{311FAEAF-F8CE-4E34-9884-3A2E4FE6F335}"/>
                  </a:ext>
                </a:extLst>
              </p:cNvPr>
              <p:cNvSpPr txBox="1"/>
              <p:nvPr/>
            </p:nvSpPr>
            <p:spPr>
              <a:xfrm>
                <a:off x="4969119" y="2401105"/>
                <a:ext cx="14995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l-PL" sz="9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Au+Au,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900" b="1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pl-PL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900" b="1" i="1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pl-PL" sz="900" b="1">
                                <a:latin typeface="Cambria Math" panose="02040503050406030204" pitchFamily="18" charset="0"/>
                              </a:rPr>
                              <m:t>𝐍𝐍</m:t>
                            </m:r>
                          </m:sub>
                        </m:sSub>
                      </m:e>
                    </m:rad>
                    <m:r>
                      <a:rPr lang="pl-PL" sz="9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pl-PL" sz="900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pl-PL" sz="900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pl-PL" sz="900" b="1" i="1"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sz="9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GeV</a:t>
                </a:r>
                <a:r>
                  <a:rPr lang="pl-PL" dirty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35" name="pole tekstowe 34">
                <a:extLst>
                  <a:ext uri="{FF2B5EF4-FFF2-40B4-BE49-F238E27FC236}">
                    <a16:creationId xmlns:a16="http://schemas.microsoft.com/office/drawing/2014/main" id="{311FAEAF-F8CE-4E34-9884-3A2E4FE6F3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9119" y="2401105"/>
                <a:ext cx="1499578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pole tekstowe 35">
            <a:extLst>
              <a:ext uri="{FF2B5EF4-FFF2-40B4-BE49-F238E27FC236}">
                <a16:creationId xmlns:a16="http://schemas.microsoft.com/office/drawing/2014/main" id="{BB29472D-6C78-4DDB-B663-C36C9DA83F88}"/>
              </a:ext>
            </a:extLst>
          </p:cNvPr>
          <p:cNvSpPr txBox="1"/>
          <p:nvPr/>
        </p:nvSpPr>
        <p:spPr>
          <a:xfrm>
            <a:off x="7126900" y="2510857"/>
            <a:ext cx="7793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NS </a:t>
            </a:r>
            <a:r>
              <a:rPr lang="pl-PL" sz="9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mergers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209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/>
      <p:bldP spid="19" grpId="0"/>
      <p:bldP spid="34" grpId="0"/>
      <p:bldP spid="35" grpId="0"/>
      <p:bldP spid="3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0E11CE80-B2D0-474D-BC8E-8D2E19C08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Invariant</a:t>
            </a:r>
            <a:r>
              <a:rPr lang="pl-PL" dirty="0"/>
              <a:t> mass</a:t>
            </a:r>
            <a:br>
              <a:rPr lang="pl-PL" dirty="0"/>
            </a:br>
            <a:r>
              <a:rPr lang="pl-PL" sz="1600" dirty="0"/>
              <a:t>p</a:t>
            </a:r>
            <a:r>
              <a:rPr lang="pl-PL" sz="1600" baseline="-25000" dirty="0"/>
              <a:t>t</a:t>
            </a:r>
            <a:r>
              <a:rPr lang="pl-PL" sz="1600" dirty="0"/>
              <a:t>-dependent</a:t>
            </a:r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B021E76F-B862-47F8-ABB2-012F11F34A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493012"/>
            <a:ext cx="2206196" cy="3237412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88553E29-887F-46BE-9BDF-42CF7499FA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740" y="1491629"/>
            <a:ext cx="2206196" cy="3240177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13CFA9E0-210A-41FA-9B21-98BE89EBAF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491630"/>
            <a:ext cx="2206196" cy="3240177"/>
          </a:xfrm>
          <a:prstGeom prst="rect">
            <a:avLst/>
          </a:prstGeom>
        </p:spPr>
      </p:pic>
      <p:sp>
        <p:nvSpPr>
          <p:cNvPr id="13" name="pole tekstowe 12">
            <a:extLst>
              <a:ext uri="{FF2B5EF4-FFF2-40B4-BE49-F238E27FC236}">
                <a16:creationId xmlns:a16="http://schemas.microsoft.com/office/drawing/2014/main" id="{6F7383AF-2A36-4F71-90F0-D99E624B606B}"/>
              </a:ext>
            </a:extLst>
          </p:cNvPr>
          <p:cNvSpPr txBox="1"/>
          <p:nvPr/>
        </p:nvSpPr>
        <p:spPr>
          <a:xfrm>
            <a:off x="251520" y="1221333"/>
            <a:ext cx="1986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 &lt; p</a:t>
            </a:r>
            <a:r>
              <a:rPr lang="pl-PL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t,ee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/c) &lt; 0.2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433F0856-991C-4275-A770-C2E742138A46}"/>
              </a:ext>
            </a:extLst>
          </p:cNvPr>
          <p:cNvSpPr txBox="1"/>
          <p:nvPr/>
        </p:nvSpPr>
        <p:spPr>
          <a:xfrm>
            <a:off x="2404674" y="1219844"/>
            <a:ext cx="2138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0.2 &lt; p</a:t>
            </a:r>
            <a:r>
              <a:rPr lang="pl-PL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t,ee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/c) &lt; 0.4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754D9A32-AED5-4F91-A4F2-0EFE53D30480}"/>
              </a:ext>
            </a:extLst>
          </p:cNvPr>
          <p:cNvSpPr txBox="1"/>
          <p:nvPr/>
        </p:nvSpPr>
        <p:spPr>
          <a:xfrm>
            <a:off x="4610872" y="1221333"/>
            <a:ext cx="2138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0.4 &lt; p</a:t>
            </a:r>
            <a:r>
              <a:rPr lang="pl-PL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t,ee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/c) &lt; 1.0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08577E01-42FF-40FE-9750-B56513797CAB}"/>
              </a:ext>
            </a:extLst>
          </p:cNvPr>
          <p:cNvSpPr txBox="1"/>
          <p:nvPr/>
        </p:nvSpPr>
        <p:spPr>
          <a:xfrm>
            <a:off x="6708722" y="1628800"/>
            <a:ext cx="243527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Cocktail:</a:t>
            </a:r>
            <a:endParaRPr lang="pl-PL" sz="9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r>
              <a:rPr lang="pl-PL" sz="900" dirty="0">
                <a:latin typeface="Symbol" panose="05050102010706020507" pitchFamily="18" charset="2"/>
              </a:rPr>
              <a:t>p</a:t>
            </a:r>
            <a:r>
              <a:rPr lang="pl-PL" sz="900" baseline="30000" dirty="0"/>
              <a:t>0</a:t>
            </a:r>
            <a:r>
              <a:rPr lang="pl-PL" sz="900" dirty="0"/>
              <a:t> </a:t>
            </a: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</a:t>
            </a:r>
            <a:r>
              <a:rPr lang="pl-PL" sz="9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charged</a:t>
            </a: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9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pions</a:t>
            </a: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9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multiplicity</a:t>
            </a: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cross-</a:t>
            </a:r>
            <a:r>
              <a:rPr lang="pl-PL" sz="9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checked</a:t>
            </a: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with the </a:t>
            </a:r>
            <a:r>
              <a:rPr lang="pl-PL" sz="9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conversion</a:t>
            </a: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9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method</a:t>
            </a:r>
            <a:endParaRPr lang="pl-PL" sz="9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endParaRPr lang="pl-PL" sz="900" dirty="0"/>
          </a:p>
          <a:p>
            <a:pPr marL="172800" indent="-172800">
              <a:buFont typeface="Wingdings" panose="05000000000000000000" pitchFamily="2" charset="2"/>
              <a:buChar char="§"/>
            </a:pPr>
            <a:r>
              <a:rPr lang="pl-PL" sz="900" dirty="0">
                <a:latin typeface="Symbol" panose="05050102010706020507" pitchFamily="18" charset="2"/>
              </a:rPr>
              <a:t>h</a:t>
            </a:r>
            <a:r>
              <a:rPr lang="pl-PL" sz="900" dirty="0"/>
              <a:t> </a:t>
            </a: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the </a:t>
            </a:r>
            <a:r>
              <a:rPr lang="pl-PL" sz="900" dirty="0">
                <a:latin typeface="Symbol" panose="05050102010706020507" pitchFamily="18" charset="2"/>
              </a:rPr>
              <a:t>g</a:t>
            </a:r>
            <a:r>
              <a:rPr lang="pl-PL" sz="900" dirty="0"/>
              <a:t> </a:t>
            </a:r>
            <a:r>
              <a:rPr lang="pl-PL" sz="9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conversion</a:t>
            </a:r>
            <a:endParaRPr lang="pl-PL" sz="9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endParaRPr lang="pl-PL" sz="900" dirty="0">
              <a:latin typeface="Symbol" panose="05050102010706020507" pitchFamily="18" charset="2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r>
              <a:rPr lang="pl-PL" sz="900" dirty="0">
                <a:latin typeface="Symbol" panose="05050102010706020507" pitchFamily="18" charset="2"/>
              </a:rPr>
              <a:t>f</a:t>
            </a:r>
            <a:r>
              <a:rPr lang="pl-PL" sz="900" dirty="0"/>
              <a:t> </a:t>
            </a: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the K</a:t>
            </a:r>
            <a:r>
              <a:rPr lang="pl-PL" sz="900" baseline="30000" dirty="0">
                <a:latin typeface="Symbol" panose="05050102010706020507" pitchFamily="18" charset="2"/>
              </a:rPr>
              <a:t>+</a:t>
            </a: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</a:t>
            </a:r>
            <a:r>
              <a:rPr lang="pl-PL" sz="900" baseline="30000" dirty="0">
                <a:latin typeface="Symbol" panose="05050102010706020507" pitchFamily="18" charset="2"/>
              </a:rPr>
              <a:t>-</a:t>
            </a:r>
            <a:r>
              <a:rPr lang="pl-PL" sz="900" dirty="0"/>
              <a:t> </a:t>
            </a: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channel</a:t>
            </a:r>
          </a:p>
          <a:p>
            <a:pPr marL="172800" indent="-172800">
              <a:buFont typeface="Wingdings" panose="05000000000000000000" pitchFamily="2" charset="2"/>
              <a:buChar char="§"/>
            </a:pPr>
            <a:endParaRPr lang="pl-PL" sz="900" dirty="0">
              <a:latin typeface="Symbol" panose="05050102010706020507" pitchFamily="18" charset="2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r>
              <a:rPr lang="pl-PL" sz="900" dirty="0">
                <a:latin typeface="Symbol" panose="05050102010706020507" pitchFamily="18" charset="2"/>
              </a:rPr>
              <a:t>w</a:t>
            </a:r>
            <a:r>
              <a:rPr lang="pl-PL" sz="900" dirty="0"/>
              <a:t> </a:t>
            </a: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the </a:t>
            </a:r>
            <a:r>
              <a:rPr lang="pl-PL" sz="9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pl-PL" sz="900" baseline="-25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9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scaling</a:t>
            </a:r>
            <a:endParaRPr lang="pl-PL" sz="9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pl-PL" sz="9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pl-PL" sz="9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pl-PL" sz="1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Coarse-Graining</a:t>
            </a:r>
            <a:r>
              <a:rPr lang="pl-PL" sz="1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(CG):</a:t>
            </a:r>
            <a:endParaRPr lang="pl-PL" sz="900" b="1" dirty="0">
              <a:latin typeface="Symbol" panose="05050102010706020507" pitchFamily="18" charset="2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GSI-Texas A&amp;M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pl-PL" sz="9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pl-PL" sz="9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pl-PL" sz="1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Pluto </a:t>
            </a:r>
            <a:r>
              <a:rPr lang="pl-PL" sz="1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thermal</a:t>
            </a:r>
            <a:r>
              <a:rPr lang="pl-PL" sz="1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000" b="1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r</a:t>
            </a:r>
            <a:r>
              <a:rPr lang="pl-PL" sz="1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pl-PL" sz="900" b="1" dirty="0">
              <a:latin typeface="Symbol" panose="05050102010706020507" pitchFamily="18" charset="2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r>
              <a:rPr lang="pl-PL" sz="9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Breit-Wigner</a:t>
            </a: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+ Boltzmann</a:t>
            </a:r>
          </a:p>
          <a:p>
            <a:pPr marL="172800" indent="-172800">
              <a:buFont typeface="Wingdings" panose="05000000000000000000" pitchFamily="2" charset="2"/>
              <a:buChar char="§"/>
            </a:pPr>
            <a:endParaRPr lang="pl-PL" sz="9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r>
              <a:rPr lang="pl-PL" sz="9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Weighted</a:t>
            </a: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with 1/M</a:t>
            </a:r>
            <a:r>
              <a:rPr lang="pl-PL" sz="9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9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factor</a:t>
            </a: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(from VMD)</a:t>
            </a:r>
          </a:p>
          <a:p>
            <a:pPr marL="172800" indent="-172800">
              <a:buFont typeface="Wingdings" panose="05000000000000000000" pitchFamily="2" charset="2"/>
              <a:buChar char="§"/>
            </a:pPr>
            <a:endParaRPr lang="pl-PL" sz="9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2800" indent="-172800">
              <a:buFont typeface="Wingdings" panose="05000000000000000000" pitchFamily="2" charset="2"/>
              <a:buChar char="§"/>
            </a:pP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2m</a:t>
            </a:r>
            <a:r>
              <a:rPr lang="pl-PL" sz="900" baseline="-25000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pl-PL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9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cutoff</a:t>
            </a:r>
            <a:endParaRPr lang="pl-PL" sz="9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9940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0E11CE80-B2D0-474D-BC8E-8D2E19C08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Invariant</a:t>
            </a:r>
            <a:r>
              <a:rPr lang="pl-PL" dirty="0"/>
              <a:t> mass</a:t>
            </a:r>
            <a:br>
              <a:rPr lang="pl-PL" dirty="0"/>
            </a:br>
            <a:r>
              <a:rPr lang="pl-PL" sz="1600" dirty="0"/>
              <a:t>p</a:t>
            </a:r>
            <a:r>
              <a:rPr lang="pl-PL" sz="1600" baseline="-25000" dirty="0"/>
              <a:t>t</a:t>
            </a:r>
            <a:r>
              <a:rPr lang="pl-PL" sz="1600" dirty="0"/>
              <a:t>-dependent</a:t>
            </a:r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B021E76F-B862-47F8-ABB2-012F11F34A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493012"/>
            <a:ext cx="2206196" cy="3237412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88553E29-887F-46BE-9BDF-42CF7499FA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740" y="1491629"/>
            <a:ext cx="2206195" cy="3240177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13CFA9E0-210A-41FA-9B21-98BE89EBAF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491630"/>
            <a:ext cx="2206195" cy="3240177"/>
          </a:xfrm>
          <a:prstGeom prst="rect">
            <a:avLst/>
          </a:prstGeom>
        </p:spPr>
      </p:pic>
      <p:sp>
        <p:nvSpPr>
          <p:cNvPr id="13" name="pole tekstowe 12">
            <a:extLst>
              <a:ext uri="{FF2B5EF4-FFF2-40B4-BE49-F238E27FC236}">
                <a16:creationId xmlns:a16="http://schemas.microsoft.com/office/drawing/2014/main" id="{51C2EC7F-08A9-4E77-8A6E-BA160A7B38AF}"/>
              </a:ext>
            </a:extLst>
          </p:cNvPr>
          <p:cNvSpPr txBox="1"/>
          <p:nvPr/>
        </p:nvSpPr>
        <p:spPr>
          <a:xfrm>
            <a:off x="251520" y="1221333"/>
            <a:ext cx="1986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 &lt; p</a:t>
            </a:r>
            <a:r>
              <a:rPr lang="pl-PL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t,ee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/c) &lt; 0.2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28EAB4B4-5452-4A88-BD32-9BED5D6240F9}"/>
              </a:ext>
            </a:extLst>
          </p:cNvPr>
          <p:cNvSpPr txBox="1"/>
          <p:nvPr/>
        </p:nvSpPr>
        <p:spPr>
          <a:xfrm>
            <a:off x="2404674" y="1219844"/>
            <a:ext cx="2138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0.2 &lt; p</a:t>
            </a:r>
            <a:r>
              <a:rPr lang="pl-PL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t,ee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/c) &lt; 0.4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37F0D944-C6D0-4400-9B39-590555656A5C}"/>
              </a:ext>
            </a:extLst>
          </p:cNvPr>
          <p:cNvSpPr txBox="1"/>
          <p:nvPr/>
        </p:nvSpPr>
        <p:spPr>
          <a:xfrm>
            <a:off x="4610872" y="1221333"/>
            <a:ext cx="2138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0.4 &lt; p</a:t>
            </a:r>
            <a:r>
              <a:rPr lang="pl-PL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t,ee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/c) &lt; 1.0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ole tekstowe 1">
                <a:extLst>
                  <a:ext uri="{FF2B5EF4-FFF2-40B4-BE49-F238E27FC236}">
                    <a16:creationId xmlns:a16="http://schemas.microsoft.com/office/drawing/2014/main" id="{4464A07D-D6AE-4750-B388-9CDC71976D32}"/>
                  </a:ext>
                </a:extLst>
              </p:cNvPr>
              <p:cNvSpPr txBox="1"/>
              <p:nvPr/>
            </p:nvSpPr>
            <p:spPr>
              <a:xfrm>
                <a:off x="6899762" y="1748844"/>
                <a:ext cx="2206195" cy="16149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spcBef>
                    <a:spcPts val="600"/>
                  </a:spcBef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pl-PL" sz="120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fPr>
                      <m:num>
                        <m:r>
                          <a:rPr lang="pl-PL" sz="1200" b="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1</m:t>
                        </m:r>
                      </m:num>
                      <m:den>
                        <m:r>
                          <a:rPr lang="pl-PL" sz="1200" b="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(</a:t>
                </a:r>
                <a:r>
                  <a:rPr lang="pl-PL" sz="12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pp</a:t>
                </a:r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+ </a:t>
                </a:r>
                <a:r>
                  <a:rPr lang="pl-PL" sz="12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np</a:t>
                </a:r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) – </a:t>
                </a:r>
                <a:r>
                  <a:rPr lang="pl-PL" sz="12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dileptons</a:t>
                </a:r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from </a:t>
                </a:r>
                <a:r>
                  <a:rPr lang="pl-PL" sz="12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elementary</a:t>
                </a:r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pl-PL" sz="12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collisions</a:t>
                </a:r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pl-PL" sz="12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at</a:t>
                </a:r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the same </a:t>
                </a:r>
                <a:r>
                  <a:rPr lang="pl-PL" sz="12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energy</a:t>
                </a:r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as Au+Au</a:t>
                </a:r>
              </a:p>
              <a:p>
                <a:pPr marL="171450" indent="-171450">
                  <a:spcBef>
                    <a:spcPts val="600"/>
                  </a:spcBef>
                  <a:buFont typeface="Wingdings" panose="05000000000000000000" pitchFamily="2" charset="2"/>
                  <a:buChar char="§"/>
                </a:pPr>
                <a:r>
                  <a:rPr lang="pl-PL" sz="12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Respective</a:t>
                </a:r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pl-PL" sz="1200" dirty="0">
                    <a:latin typeface="Symbol" panose="05050102010706020507" pitchFamily="18" charset="2"/>
                    <a:ea typeface="Tahoma" panose="020B0604030504040204" pitchFamily="34" charset="0"/>
                    <a:cs typeface="Tahoma" panose="020B0604030504040204" pitchFamily="34" charset="0"/>
                  </a:rPr>
                  <a:t>h</a:t>
                </a:r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pl-PL" sz="12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contribution</a:t>
                </a:r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pl-PL" sz="12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subtracted</a:t>
                </a:r>
                <a:endParaRPr lang="pl-PL" sz="12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171450" indent="-171450">
                  <a:spcBef>
                    <a:spcPts val="600"/>
                  </a:spcBef>
                  <a:buFont typeface="Wingdings" panose="05000000000000000000" pitchFamily="2" charset="2"/>
                  <a:buChar char="§"/>
                </a:pPr>
                <a:r>
                  <a:rPr lang="pl-PL" sz="12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"Reference spectra"</a:t>
                </a:r>
                <a:endParaRPr lang="en-US" sz="12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mc:Choice>
        <mc:Fallback xmlns="">
          <p:sp>
            <p:nvSpPr>
              <p:cNvPr id="2" name="pole tekstowe 1">
                <a:extLst>
                  <a:ext uri="{FF2B5EF4-FFF2-40B4-BE49-F238E27FC236}">
                    <a16:creationId xmlns:a16="http://schemas.microsoft.com/office/drawing/2014/main" id="{4464A07D-D6AE-4750-B388-9CDC71976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9762" y="1748844"/>
                <a:ext cx="2206195" cy="1614994"/>
              </a:xfrm>
              <a:prstGeom prst="rect">
                <a:avLst/>
              </a:prstGeom>
              <a:blipFill>
                <a:blip r:embed="rId5"/>
                <a:stretch>
                  <a:fillRect b="-188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07539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D6A04A47-CD91-42B8-9CDB-948C64DC25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74" y="1167595"/>
            <a:ext cx="2831837" cy="2678304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0D4DCD43-DB1F-4BFB-804B-53D8F64B74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169234"/>
            <a:ext cx="2822725" cy="2669685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F5D84DAA-3311-4DCA-A6C0-237284B07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160615"/>
            <a:ext cx="2831837" cy="2678304"/>
          </a:xfrm>
          <a:prstGeom prst="rect">
            <a:avLst/>
          </a:prstGeom>
        </p:spPr>
      </p:pic>
      <p:cxnSp>
        <p:nvCxnSpPr>
          <p:cNvPr id="13" name="Łącznik prosty 12">
            <a:extLst>
              <a:ext uri="{FF2B5EF4-FFF2-40B4-BE49-F238E27FC236}">
                <a16:creationId xmlns:a16="http://schemas.microsoft.com/office/drawing/2014/main" id="{BDFE630B-F371-4AD8-B7C5-B979902A24A3}"/>
              </a:ext>
            </a:extLst>
          </p:cNvPr>
          <p:cNvCxnSpPr/>
          <p:nvPr/>
        </p:nvCxnSpPr>
        <p:spPr>
          <a:xfrm>
            <a:off x="1376935" y="3795031"/>
            <a:ext cx="27003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pole tekstowe 13">
                <a:extLst>
                  <a:ext uri="{FF2B5EF4-FFF2-40B4-BE49-F238E27FC236}">
                    <a16:creationId xmlns:a16="http://schemas.microsoft.com/office/drawing/2014/main" id="{83586562-238F-447F-9E8B-43579ECF82BC}"/>
                  </a:ext>
                </a:extLst>
              </p:cNvPr>
              <p:cNvSpPr txBox="1"/>
              <p:nvPr/>
            </p:nvSpPr>
            <p:spPr>
              <a:xfrm>
                <a:off x="1740317" y="3651870"/>
                <a:ext cx="1274644" cy="348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l-PL" sz="1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sz="1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pl-PL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1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pl-PL" sz="1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pl-PL" sz="1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sz="1000" i="1"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pl-PL" sz="10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pl-PL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1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pl-PL" sz="1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r>
                        <a:rPr lang="pl-PL" sz="1000" i="1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pl-PL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10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pl-PL" sz="10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sSub>
                        <m:sSubPr>
                          <m:ctrlPr>
                            <a:rPr lang="pl-PL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100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pl-PL" sz="1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pl-PL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pl-PL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pl-PL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sz="10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pl-PL" sz="1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pl-PL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pl-PL" sz="10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pl-PL" sz="1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pl-PL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sz="1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pl-PL" sz="100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sub>
                              </m:sSub>
                              <m:r>
                                <a:rPr lang="pl-PL" sz="1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pl-PL" sz="1000" dirty="0"/>
              </a:p>
            </p:txBody>
          </p:sp>
        </mc:Choice>
        <mc:Fallback xmlns="">
          <p:sp>
            <p:nvSpPr>
              <p:cNvPr id="14" name="pole tekstowe 13">
                <a:extLst>
                  <a:ext uri="{FF2B5EF4-FFF2-40B4-BE49-F238E27FC236}">
                    <a16:creationId xmlns:a16="http://schemas.microsoft.com/office/drawing/2014/main" id="{83586562-238F-447F-9E8B-43579ECF82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0317" y="3651870"/>
                <a:ext cx="1274644" cy="348878"/>
              </a:xfrm>
              <a:prstGeom prst="rect">
                <a:avLst/>
              </a:prstGeom>
              <a:blipFill>
                <a:blip r:embed="rId5"/>
                <a:stretch>
                  <a:fillRect l="-1429" b="-87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pole tekstowe 20">
                <a:extLst>
                  <a:ext uri="{FF2B5EF4-FFF2-40B4-BE49-F238E27FC236}">
                    <a16:creationId xmlns:a16="http://schemas.microsoft.com/office/drawing/2014/main" id="{D6183D92-D5C2-4F1D-9621-DD98F55E12F3}"/>
                  </a:ext>
                </a:extLst>
              </p:cNvPr>
              <p:cNvSpPr txBox="1"/>
              <p:nvPr/>
            </p:nvSpPr>
            <p:spPr>
              <a:xfrm>
                <a:off x="5783658" y="4112496"/>
                <a:ext cx="2670924" cy="461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14313" indent="-214313">
                  <a:spcBef>
                    <a:spcPts val="0"/>
                  </a:spcBef>
                  <a:buFont typeface="Wingdings" panose="05000000000000000000" pitchFamily="2" charset="2"/>
                  <a:buChar char="§"/>
                </a:pPr>
                <a:r>
                  <a:rPr lang="pl-PL" sz="10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Fit to the model </a:t>
                </a:r>
                <a:r>
                  <a:rPr lang="pl-PL" sz="10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points</a:t>
                </a:r>
                <a:r>
                  <a:rPr lang="pl-PL" sz="10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:</a:t>
                </a:r>
              </a:p>
              <a:p>
                <a:pPr marL="600075" lvl="1" indent="-257175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pl-PL" sz="10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CG: </a:t>
                </a:r>
                <a14:m>
                  <m:oMath xmlns:m="http://schemas.openxmlformats.org/officeDocument/2006/math">
                    <m:r>
                      <a:rPr lang="pl-PL" sz="1000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     </m:t>
                    </m:r>
                    <m:sSub>
                      <m:sSubPr>
                        <m:ctrlPr>
                          <a:rPr lang="pl-PL" sz="10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sSubPr>
                      <m:e>
                        <m:r>
                          <a:rPr lang="pl-PL" sz="10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pl-PL" sz="100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kin</m:t>
                        </m:r>
                      </m:sub>
                    </m:sSub>
                    <m:r>
                      <a:rPr lang="pl-PL" sz="1000" i="1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=65 </m:t>
                    </m:r>
                    <m:f>
                      <m:fPr>
                        <m:type m:val="lin"/>
                        <m:ctrlPr>
                          <a:rPr lang="pl-PL" sz="10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pl-PL" sz="100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MeV</m:t>
                        </m:r>
                      </m:num>
                      <m:den>
                        <m:sSub>
                          <m:sSubPr>
                            <m:ctrlPr>
                              <a:rPr lang="pl-PL" sz="1000" i="1"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</m:ctrlPr>
                          </m:sSubPr>
                          <m:e>
                            <m:r>
                              <a:rPr lang="pl-PL" sz="1000" i="1"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  <m:t>𝑘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pl-PL" sz="1000"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  <m:t>B</m:t>
                            </m:r>
                          </m:sub>
                        </m:sSub>
                      </m:den>
                    </m:f>
                    <m:r>
                      <a:rPr lang="pl-PL" sz="1000" i="1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, </m:t>
                    </m:r>
                    <m:d>
                      <m:dPr>
                        <m:begChr m:val="⟨"/>
                        <m:endChr m:val="⟩"/>
                        <m:ctrlPr>
                          <a:rPr lang="pl-PL" sz="10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dPr>
                      <m:e>
                        <m:r>
                          <a:rPr lang="pl-PL" sz="10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𝛽</m:t>
                        </m:r>
                      </m:e>
                    </m:d>
                    <m:r>
                      <a:rPr lang="pl-PL" sz="1000" i="1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=0.19</m:t>
                    </m:r>
                  </m:oMath>
                </a14:m>
                <a:endParaRPr lang="pl-PL" sz="1000" i="1" dirty="0">
                  <a:latin typeface="Cambria Math" panose="02040503050406030204" pitchFamily="18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600075" lvl="1" indent="-257175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pl-PL" sz="1000" dirty="0">
                    <a:ea typeface="Tahoma" panose="020B0604030504040204" pitchFamily="34" charset="0"/>
                    <a:cs typeface="Tahoma" panose="020B0604030504040204" pitchFamily="34" charset="0"/>
                  </a:rPr>
                  <a:t>HSD:</a:t>
                </a:r>
                <a14:m>
                  <m:oMath xmlns:m="http://schemas.openxmlformats.org/officeDocument/2006/math">
                    <m:r>
                      <a:rPr lang="pl-PL" sz="1000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   </m:t>
                    </m:r>
                    <m:sSub>
                      <m:sSubPr>
                        <m:ctrlPr>
                          <a:rPr lang="pl-PL" sz="10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sSubPr>
                      <m:e>
                        <m:r>
                          <a:rPr lang="pl-PL" sz="10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pl-PL" sz="100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kin</m:t>
                        </m:r>
                      </m:sub>
                    </m:sSub>
                    <m:r>
                      <a:rPr lang="pl-PL" sz="1000" i="1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=74 </m:t>
                    </m:r>
                    <m:f>
                      <m:fPr>
                        <m:type m:val="lin"/>
                        <m:ctrlPr>
                          <a:rPr lang="pl-PL" sz="10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pl-PL" sz="100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MeV</m:t>
                        </m:r>
                      </m:num>
                      <m:den>
                        <m:sSub>
                          <m:sSubPr>
                            <m:ctrlPr>
                              <a:rPr lang="pl-PL" sz="1000" i="1"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</m:ctrlPr>
                          </m:sSubPr>
                          <m:e>
                            <m:r>
                              <a:rPr lang="pl-PL" sz="1000" i="1"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  <m:t>𝑘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pl-PL" sz="1000"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  <m:t>B</m:t>
                            </m:r>
                          </m:sub>
                        </m:sSub>
                      </m:den>
                    </m:f>
                    <m:r>
                      <a:rPr lang="pl-PL" sz="1000" i="1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, </m:t>
                    </m:r>
                    <m:d>
                      <m:dPr>
                        <m:begChr m:val="⟨"/>
                        <m:endChr m:val="⟩"/>
                        <m:ctrlPr>
                          <a:rPr lang="pl-PL" sz="10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dPr>
                      <m:e>
                        <m:r>
                          <a:rPr lang="pl-PL" sz="1000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𝛽</m:t>
                        </m:r>
                      </m:e>
                    </m:d>
                    <m:r>
                      <a:rPr lang="pl-PL" sz="1000" i="1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=0.05</m:t>
                    </m:r>
                  </m:oMath>
                </a14:m>
                <a:endParaRPr lang="pl-PL" sz="1200" dirty="0">
                  <a:solidFill>
                    <a:srgbClr val="00B0F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mc:Choice>
        <mc:Fallback xmlns="">
          <p:sp>
            <p:nvSpPr>
              <p:cNvPr id="21" name="pole tekstowe 20">
                <a:extLst>
                  <a:ext uri="{FF2B5EF4-FFF2-40B4-BE49-F238E27FC236}">
                    <a16:creationId xmlns:a16="http://schemas.microsoft.com/office/drawing/2014/main" id="{D6183D92-D5C2-4F1D-9621-DD98F55E12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3658" y="4112496"/>
                <a:ext cx="2670924" cy="461665"/>
              </a:xfrm>
              <a:prstGeom prst="rect">
                <a:avLst/>
              </a:prstGeom>
              <a:blipFill>
                <a:blip r:embed="rId6"/>
                <a:stretch>
                  <a:fillRect l="-2740" t="-21333" r="-913" b="-8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pole tekstowe 4">
                <a:extLst>
                  <a:ext uri="{FF2B5EF4-FFF2-40B4-BE49-F238E27FC236}">
                    <a16:creationId xmlns:a16="http://schemas.microsoft.com/office/drawing/2014/main" id="{AE9C27DA-6CBA-4107-895D-1E8E0DBBC783}"/>
                  </a:ext>
                </a:extLst>
              </p:cNvPr>
              <p:cNvSpPr txBox="1"/>
              <p:nvPr/>
            </p:nvSpPr>
            <p:spPr>
              <a:xfrm>
                <a:off x="5993272" y="3806415"/>
                <a:ext cx="1967526" cy="2718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1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pl-PL" sz="1000" b="0" i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  <m:sSub>
                        <m:sSubPr>
                          <m:ctrlPr>
                            <a:rPr lang="pl-PL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1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pl-PL" sz="1000" b="0" i="0" smtClean="0">
                              <a:latin typeface="Cambria Math" panose="02040503050406030204" pitchFamily="18" charset="0"/>
                            </a:rPr>
                            <m:t>slope</m:t>
                          </m:r>
                        </m:sub>
                      </m:sSub>
                      <m:r>
                        <a:rPr lang="pl-PL" sz="1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pl-PL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pl-PL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1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1000" b="0" i="0" smtClean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sub>
                          </m:sSub>
                          <m:r>
                            <a:rPr lang="pl-PL" sz="1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pl-PL" sz="1000" b="0" i="0" smtClean="0">
                              <a:latin typeface="Cambria Math" panose="02040503050406030204" pitchFamily="18" charset="0"/>
                            </a:rPr>
                            <m:t>kin</m:t>
                          </m:r>
                        </m:sub>
                      </m:sSub>
                      <m:r>
                        <a:rPr lang="pl-PL" sz="1000" b="0" i="1" smtClean="0">
                          <a:latin typeface="Cambria Math" panose="02040503050406030204" pitchFamily="18" charset="0"/>
                        </a:rPr>
                        <m:t>+</m:t>
                      </m:r>
                      <m:box>
                        <m:boxPr>
                          <m:ctrlPr>
                            <a:rPr lang="pl-PL" sz="1000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pl-PL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l-PL" sz="1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pl-PL" sz="1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pl-PL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10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pl-PL" sz="1000" b="0" i="0" smtClean="0">
                              <a:latin typeface="Cambria Math" panose="02040503050406030204" pitchFamily="18" charset="0"/>
                            </a:rPr>
                            <m:t>ee</m:t>
                          </m:r>
                        </m:sub>
                      </m:sSub>
                      <m:sSup>
                        <m:sSupPr>
                          <m:ctrlPr>
                            <a:rPr lang="pl-PL" sz="1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l-PL" sz="1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pl-PL" sz="1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pl-PL" sz="1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pl-PL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sz="10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</m:e>
                        <m:sup>
                          <m:r>
                            <a:rPr lang="pl-PL" sz="1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5" name="pole tekstowe 4">
                <a:extLst>
                  <a:ext uri="{FF2B5EF4-FFF2-40B4-BE49-F238E27FC236}">
                    <a16:creationId xmlns:a16="http://schemas.microsoft.com/office/drawing/2014/main" id="{AE9C27DA-6CBA-4107-895D-1E8E0DBBC7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3272" y="3806415"/>
                <a:ext cx="1967526" cy="27186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pole tekstowe 1">
                <a:extLst>
                  <a:ext uri="{FF2B5EF4-FFF2-40B4-BE49-F238E27FC236}">
                    <a16:creationId xmlns:a16="http://schemas.microsoft.com/office/drawing/2014/main" id="{C8121155-37C6-494C-B952-8315D226E376}"/>
                  </a:ext>
                </a:extLst>
              </p:cNvPr>
              <p:cNvSpPr txBox="1"/>
              <p:nvPr/>
            </p:nvSpPr>
            <p:spPr>
              <a:xfrm>
                <a:off x="698108" y="3974266"/>
                <a:ext cx="3225820" cy="813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1350"/>
                  </a:spcBef>
                  <a:spcAft>
                    <a:spcPts val="450"/>
                  </a:spcAft>
                </a:pPr>
                <a:r>
                  <a:rPr lang="pl-PL" sz="1000" dirty="0"/>
                  <a:t>Assumes </a:t>
                </a:r>
                <a:r>
                  <a:rPr lang="pl-PL" sz="1000" dirty="0" err="1"/>
                  <a:t>pure</a:t>
                </a:r>
                <a:r>
                  <a:rPr lang="pl-PL" sz="1000" dirty="0"/>
                  <a:t> Boltzmann </a:t>
                </a:r>
                <a:r>
                  <a:rPr lang="pl-PL" sz="1000" dirty="0" err="1"/>
                  <a:t>nature</a:t>
                </a:r>
                <a:r>
                  <a:rPr lang="pl-PL" sz="1000" dirty="0"/>
                  <a:t> of the </a:t>
                </a:r>
                <a:r>
                  <a:rPr lang="pl-PL" sz="1000" dirty="0" err="1"/>
                  <a:t>source</a:t>
                </a:r>
                <a:r>
                  <a:rPr lang="pl-PL" sz="1000" dirty="0"/>
                  <a:t>:</a:t>
                </a:r>
                <a:br>
                  <a:rPr lang="pl-PL" sz="1000" dirty="0"/>
                </a:br>
                <a:br>
                  <a:rPr lang="pl-PL" sz="1000" i="1" dirty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pl-PL" sz="1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l-PL" sz="10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pl-PL" sz="1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pl-PL" sz="1000" i="1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pl-PL" sz="1000" i="1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pl-PL" sz="1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pl-PL" sz="1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den>
                      </m:f>
                      <m:r>
                        <a:rPr lang="pl-PL" sz="1000" i="1">
                          <a:latin typeface="Cambria Math" panose="02040503050406030204" pitchFamily="18" charset="0"/>
                        </a:rPr>
                        <m:t>∝</m:t>
                      </m:r>
                      <m:func>
                        <m:funcPr>
                          <m:ctrlPr>
                            <a:rPr lang="pl-PL" sz="1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pl-PL" sz="100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pl-PL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sz="1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pl-PL" sz="1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sz="10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pl-PL" sz="1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l-PL" sz="10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pl-PL" sz="1000">
                                          <a:latin typeface="Cambria Math" panose="02040503050406030204" pitchFamily="18" charset="0"/>
                                        </a:rPr>
                                        <m:t>B</m:t>
                                      </m:r>
                                    </m:sub>
                                  </m:sSub>
                                  <m:r>
                                    <a:rPr lang="pl-PL" sz="10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2" name="pole tekstowe 1">
                <a:extLst>
                  <a:ext uri="{FF2B5EF4-FFF2-40B4-BE49-F238E27FC236}">
                    <a16:creationId xmlns:a16="http://schemas.microsoft.com/office/drawing/2014/main" id="{C8121155-37C6-494C-B952-8315D226E3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108" y="3974266"/>
                <a:ext cx="3225820" cy="81310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itel 1">
            <a:extLst>
              <a:ext uri="{FF2B5EF4-FFF2-40B4-BE49-F238E27FC236}">
                <a16:creationId xmlns:a16="http://schemas.microsoft.com/office/drawing/2014/main" id="{DB287E12-692B-4782-A172-0490DA019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0" y="366712"/>
            <a:ext cx="6821383" cy="62865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Transverse momentum </a:t>
            </a:r>
            <a:r>
              <a:rPr lang="pl-PL" dirty="0">
                <a:solidFill>
                  <a:srgbClr val="000000"/>
                </a:solidFill>
              </a:rPr>
              <a:t>with </a:t>
            </a:r>
            <a:r>
              <a:rPr lang="pl-PL" dirty="0" err="1">
                <a:solidFill>
                  <a:srgbClr val="000000"/>
                </a:solidFill>
              </a:rPr>
              <a:t>fits</a:t>
            </a:r>
            <a:br>
              <a:rPr lang="pl-PL" dirty="0">
                <a:solidFill>
                  <a:srgbClr val="000000"/>
                </a:solidFill>
              </a:rPr>
            </a:br>
            <a:r>
              <a:rPr lang="pl-PL" sz="1400" dirty="0">
                <a:solidFill>
                  <a:srgbClr val="000000"/>
                </a:solidFill>
              </a:rPr>
              <a:t>Total </a:t>
            </a:r>
            <a:r>
              <a:rPr lang="pl-PL" sz="1400" dirty="0" err="1">
                <a:solidFill>
                  <a:srgbClr val="000000"/>
                </a:solidFill>
              </a:rPr>
              <a:t>e</a:t>
            </a:r>
            <a:r>
              <a:rPr lang="pl-PL" sz="1600" dirty="0" err="1">
                <a:solidFill>
                  <a:srgbClr val="000000"/>
                </a:solidFill>
                <a:latin typeface="Symbol" panose="05050102010706020507" pitchFamily="18" charset="2"/>
              </a:rPr>
              <a:t>+</a:t>
            </a:r>
            <a:r>
              <a:rPr lang="pl-PL" sz="1400" dirty="0" err="1">
                <a:solidFill>
                  <a:srgbClr val="000000"/>
                </a:solidFill>
              </a:rPr>
              <a:t>e</a:t>
            </a:r>
            <a:r>
              <a:rPr lang="pl-PL" sz="1600" dirty="0">
                <a:solidFill>
                  <a:srgbClr val="000000"/>
                </a:solidFill>
                <a:latin typeface="Symbol" panose="05050102010706020507" pitchFamily="18" charset="2"/>
              </a:rPr>
              <a:t>-</a:t>
            </a:r>
            <a:r>
              <a:rPr lang="pl-PL" sz="1400" dirty="0">
                <a:solidFill>
                  <a:srgbClr val="000000"/>
                </a:solidFill>
              </a:rPr>
              <a:t> </a:t>
            </a:r>
            <a:r>
              <a:rPr lang="pl-PL" sz="1400" dirty="0" err="1">
                <a:solidFill>
                  <a:srgbClr val="000000"/>
                </a:solidFill>
              </a:rPr>
              <a:t>yield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77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>
                <a:latin typeface="+mj-lt"/>
              </a:rPr>
              <a:t>Azimuthal</a:t>
            </a:r>
            <a:r>
              <a:rPr lang="pl-PL" dirty="0">
                <a:latin typeface="+mj-lt"/>
              </a:rPr>
              <a:t> </a:t>
            </a:r>
            <a:r>
              <a:rPr lang="en-US" dirty="0">
                <a:latin typeface="+mj-lt"/>
              </a:rPr>
              <a:t>anisotropy</a:t>
            </a:r>
            <a:r>
              <a:rPr lang="pl-PL" dirty="0">
                <a:latin typeface="+mj-lt"/>
              </a:rPr>
              <a:t> </a:t>
            </a:r>
            <a:r>
              <a:rPr lang="pl-PL" dirty="0" err="1">
                <a:latin typeface="+mj-lt"/>
              </a:rPr>
              <a:t>at</a:t>
            </a:r>
            <a:r>
              <a:rPr lang="pl-PL" dirty="0">
                <a:latin typeface="+mj-lt"/>
              </a:rPr>
              <a:t> </a:t>
            </a:r>
            <a:r>
              <a:rPr lang="pl-PL" dirty="0" err="1">
                <a:latin typeface="+mj-lt"/>
              </a:rPr>
              <a:t>intermediate</a:t>
            </a:r>
            <a:r>
              <a:rPr lang="pl-PL" dirty="0">
                <a:latin typeface="+mj-lt"/>
              </a:rPr>
              <a:t> </a:t>
            </a:r>
            <a:r>
              <a:rPr lang="pl-PL" dirty="0" err="1">
                <a:latin typeface="+mj-lt"/>
              </a:rPr>
              <a:t>energies</a:t>
            </a:r>
            <a:endParaRPr lang="en-US" dirty="0">
              <a:latin typeface="+mj-lt"/>
            </a:endParaRP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055" y="1167594"/>
            <a:ext cx="3720076" cy="3510000"/>
          </a:xfrm>
        </p:spPr>
      </p:pic>
      <p:sp>
        <p:nvSpPr>
          <p:cNvPr id="3" name="Textfeld 2"/>
          <p:cNvSpPr txBox="1"/>
          <p:nvPr/>
        </p:nvSpPr>
        <p:spPr>
          <a:xfrm>
            <a:off x="5084456" y="1410907"/>
            <a:ext cx="35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00"/>
              </a:spcBef>
            </a:pPr>
            <a:r>
              <a:rPr lang="pl-PL" sz="1400" b="1" dirty="0"/>
              <a:t>Recall</a:t>
            </a:r>
            <a:r>
              <a:rPr lang="pl-PL" sz="1400" dirty="0"/>
              <a:t>, </a:t>
            </a:r>
            <a:r>
              <a:rPr lang="pl-PL" sz="1400" dirty="0" err="1"/>
              <a:t>at</a:t>
            </a:r>
            <a:r>
              <a:rPr lang="pl-PL" sz="1400" dirty="0"/>
              <a:t> SIS18 </a:t>
            </a:r>
            <a:r>
              <a:rPr lang="pl-PL" sz="1400" dirty="0" err="1"/>
              <a:t>energies</a:t>
            </a:r>
            <a:r>
              <a:rPr lang="pl-PL" sz="1400" dirty="0"/>
              <a:t>:</a:t>
            </a:r>
            <a:endParaRPr lang="de-DE" sz="400" dirty="0"/>
          </a:p>
          <a:p>
            <a:pPr marL="214313" indent="-214313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de-DE" sz="1400" dirty="0"/>
              <a:t>Long </a:t>
            </a:r>
            <a:r>
              <a:rPr lang="de-DE" sz="1400" dirty="0" err="1"/>
              <a:t>passing</a:t>
            </a:r>
            <a:r>
              <a:rPr lang="de-DE" sz="1400" dirty="0"/>
              <a:t> </a:t>
            </a:r>
            <a:r>
              <a:rPr lang="de-DE" sz="1400" dirty="0" err="1"/>
              <a:t>times</a:t>
            </a:r>
            <a:endParaRPr lang="de-DE" sz="1400" dirty="0"/>
          </a:p>
          <a:p>
            <a:pPr marL="214313" indent="-214313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de-DE" sz="1400" dirty="0"/>
              <a:t>Moderate </a:t>
            </a:r>
            <a:r>
              <a:rPr lang="de-DE" sz="1400" dirty="0" err="1"/>
              <a:t>temperatures</a:t>
            </a:r>
            <a:endParaRPr lang="pl-PL" sz="1400" dirty="0"/>
          </a:p>
          <a:p>
            <a:pPr marL="214313" indent="-214313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pl-PL" sz="1400" dirty="0" err="1"/>
              <a:t>Negative</a:t>
            </a:r>
            <a:r>
              <a:rPr lang="pl-PL" sz="1400" dirty="0"/>
              <a:t> v</a:t>
            </a:r>
            <a:r>
              <a:rPr lang="pl-PL" sz="1400" baseline="-25000" dirty="0"/>
              <a:t>2</a:t>
            </a:r>
            <a:r>
              <a:rPr lang="pl-PL" sz="1400" dirty="0"/>
              <a:t>: </a:t>
            </a:r>
            <a:r>
              <a:rPr lang="pl-PL" sz="1400" dirty="0" err="1"/>
              <a:t>preferred</a:t>
            </a:r>
            <a:r>
              <a:rPr lang="pl-PL" sz="1400" dirty="0"/>
              <a:t> </a:t>
            </a:r>
            <a:r>
              <a:rPr lang="pl-PL" sz="1400" dirty="0" err="1"/>
              <a:t>emission</a:t>
            </a:r>
            <a:r>
              <a:rPr lang="pl-PL" sz="1400" dirty="0"/>
              <a:t> of </a:t>
            </a:r>
            <a:r>
              <a:rPr lang="pl-PL" sz="1400" dirty="0" err="1"/>
              <a:t>hadrons</a:t>
            </a:r>
            <a:r>
              <a:rPr lang="pl-PL" sz="1400" dirty="0"/>
              <a:t> </a:t>
            </a:r>
            <a:r>
              <a:rPr lang="pl-PL" sz="1400" dirty="0" err="1"/>
              <a:t>perpendicular</a:t>
            </a:r>
            <a:r>
              <a:rPr lang="pl-PL" sz="1400" dirty="0"/>
              <a:t> to </a:t>
            </a:r>
            <a:r>
              <a:rPr lang="pl-PL" sz="1400" dirty="0" err="1"/>
              <a:t>reaction</a:t>
            </a:r>
            <a:r>
              <a:rPr lang="pl-PL" sz="1400" dirty="0"/>
              <a:t> </a:t>
            </a:r>
            <a:r>
              <a:rPr lang="pl-PL" sz="1400" dirty="0" err="1"/>
              <a:t>plane</a:t>
            </a:r>
            <a:endParaRPr lang="de-DE" sz="1400" dirty="0"/>
          </a:p>
          <a:p>
            <a:pPr marL="214313" indent="-214313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de-DE" sz="1400" dirty="0"/>
              <a:t>Shadowing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spectators</a:t>
            </a:r>
            <a:endParaRPr lang="de-DE" sz="1400" dirty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de-DE" sz="24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579862"/>
            <a:ext cx="738587" cy="945000"/>
          </a:xfrm>
          <a:prstGeom prst="rect">
            <a:avLst/>
          </a:prstGeom>
        </p:spPr>
      </p:pic>
      <p:pic>
        <p:nvPicPr>
          <p:cNvPr id="9" name="Inhaltsplatzhalter 3">
            <a:extLst>
              <a:ext uri="{FF2B5EF4-FFF2-40B4-BE49-F238E27FC236}">
                <a16:creationId xmlns:a16="http://schemas.microsoft.com/office/drawing/2014/main" id="{C24B270E-3847-424A-93EE-4F5A6B7C11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23" y="1205026"/>
            <a:ext cx="3720077" cy="351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17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D5A0B1C-7D52-4BEA-AEBF-EA570EEFC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Elliptic</a:t>
            </a:r>
            <a:r>
              <a:rPr lang="pl-PL" dirty="0"/>
              <a:t> (v</a:t>
            </a:r>
            <a:r>
              <a:rPr lang="pl-PL" baseline="-25000" dirty="0"/>
              <a:t>2</a:t>
            </a:r>
            <a:r>
              <a:rPr lang="pl-PL" dirty="0"/>
              <a:t>) </a:t>
            </a:r>
            <a:r>
              <a:rPr lang="pl-PL" dirty="0" err="1"/>
              <a:t>azimuthal</a:t>
            </a:r>
            <a:r>
              <a:rPr lang="pl-PL" dirty="0"/>
              <a:t> </a:t>
            </a:r>
            <a:r>
              <a:rPr lang="pl-PL" dirty="0" err="1"/>
              <a:t>anisotropy</a:t>
            </a:r>
            <a:br>
              <a:rPr lang="pl-PL" dirty="0"/>
            </a:br>
            <a:r>
              <a:rPr lang="pl-PL" sz="1600" dirty="0" err="1"/>
              <a:t>Protons</a:t>
            </a:r>
            <a:r>
              <a:rPr lang="pl-PL" sz="1600" dirty="0"/>
              <a:t>, </a:t>
            </a:r>
            <a:r>
              <a:rPr lang="pl-PL" sz="1600" dirty="0" err="1"/>
              <a:t>deuterons</a:t>
            </a:r>
            <a:r>
              <a:rPr lang="pl-PL" sz="1600" dirty="0"/>
              <a:t>, </a:t>
            </a:r>
            <a:r>
              <a:rPr lang="pl-PL" sz="1600" dirty="0" err="1"/>
              <a:t>tritons</a:t>
            </a:r>
            <a:endParaRPr lang="pl-PL" dirty="0"/>
          </a:p>
        </p:txBody>
      </p:sp>
      <p:pic>
        <p:nvPicPr>
          <p:cNvPr id="4" name="Picture 17">
            <a:extLst>
              <a:ext uri="{FF2B5EF4-FFF2-40B4-BE49-F238E27FC236}">
                <a16:creationId xmlns:a16="http://schemas.microsoft.com/office/drawing/2014/main" id="{2BD1FFE7-9F09-486F-A20B-EDA01CD113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5734" y="2935847"/>
            <a:ext cx="1890541" cy="1835915"/>
          </a:xfrm>
          <a:prstGeom prst="rect">
            <a:avLst/>
          </a:prstGeom>
        </p:spPr>
      </p:pic>
      <p:pic>
        <p:nvPicPr>
          <p:cNvPr id="5" name="Picture 16">
            <a:extLst>
              <a:ext uri="{FF2B5EF4-FFF2-40B4-BE49-F238E27FC236}">
                <a16:creationId xmlns:a16="http://schemas.microsoft.com/office/drawing/2014/main" id="{B2D9BA24-CBEF-4A17-89C7-6307D58FF6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548" y="2935847"/>
            <a:ext cx="1885024" cy="1830557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02F9A950-AC37-4BDC-9842-EA0128FD27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78" y="1207017"/>
            <a:ext cx="1831044" cy="1775836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219BB7D6-9FE5-4CEE-8651-D9F3C5B68A0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8540" y="1207017"/>
            <a:ext cx="1831044" cy="1775836"/>
          </a:xfrm>
          <a:prstGeom prst="rect">
            <a:avLst/>
          </a:prstGeom>
        </p:spPr>
      </p:pic>
      <p:pic>
        <p:nvPicPr>
          <p:cNvPr id="8" name="Picture 5">
            <a:extLst>
              <a:ext uri="{FF2B5EF4-FFF2-40B4-BE49-F238E27FC236}">
                <a16:creationId xmlns:a16="http://schemas.microsoft.com/office/drawing/2014/main" id="{BAAA0F2B-F0C6-4B6E-8F0F-59D6A695A2B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6763" y="1207017"/>
            <a:ext cx="1831046" cy="1775836"/>
          </a:xfrm>
          <a:prstGeom prst="rect">
            <a:avLst/>
          </a:prstGeom>
        </p:spPr>
      </p:pic>
      <p:pic>
        <p:nvPicPr>
          <p:cNvPr id="9" name="PFE element 246" descr="JEv2GqBtmYY2290.png">
            <a:extLst>
              <a:ext uri="{FF2B5EF4-FFF2-40B4-BE49-F238E27FC236}">
                <a16:creationId xmlns:a16="http://schemas.microsoft.com/office/drawing/2014/main" id="{896A6904-B308-49FA-AFD3-8644A55A9BF4}"/>
              </a:ext>
            </a:extLst>
          </p:cNvPr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430" y="1270269"/>
            <a:ext cx="509642" cy="318526"/>
          </a:xfrm>
          <a:prstGeom prst="rect">
            <a:avLst/>
          </a:prstGeom>
        </p:spPr>
      </p:pic>
      <p:pic>
        <p:nvPicPr>
          <p:cNvPr id="10" name="PFE element 247" descr="JEv2GqBtmYY2292.png">
            <a:extLst>
              <a:ext uri="{FF2B5EF4-FFF2-40B4-BE49-F238E27FC236}">
                <a16:creationId xmlns:a16="http://schemas.microsoft.com/office/drawing/2014/main" id="{3C9BE3FF-93BE-484B-96DD-1742C9ABD434}"/>
              </a:ext>
            </a:extLst>
          </p:cNvPr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174" y="1270269"/>
            <a:ext cx="499024" cy="318526"/>
          </a:xfrm>
          <a:prstGeom prst="rect">
            <a:avLst/>
          </a:prstGeom>
        </p:spPr>
      </p:pic>
      <p:pic>
        <p:nvPicPr>
          <p:cNvPr id="11" name="PFE element 248" descr="JEv2GqBtmYY2294.png">
            <a:extLst>
              <a:ext uri="{FF2B5EF4-FFF2-40B4-BE49-F238E27FC236}">
                <a16:creationId xmlns:a16="http://schemas.microsoft.com/office/drawing/2014/main" id="{29CFD6E1-5ED7-4170-8119-C143E39A89EE}"/>
              </a:ext>
            </a:extLst>
          </p:cNvPr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240" y="1270269"/>
            <a:ext cx="499024" cy="318526"/>
          </a:xfrm>
          <a:prstGeom prst="rect">
            <a:avLst/>
          </a:prstGeom>
        </p:spPr>
      </p:pic>
      <p:pic>
        <p:nvPicPr>
          <p:cNvPr id="12" name="Picture 13">
            <a:extLst>
              <a:ext uri="{FF2B5EF4-FFF2-40B4-BE49-F238E27FC236}">
                <a16:creationId xmlns:a16="http://schemas.microsoft.com/office/drawing/2014/main" id="{374C411B-5059-4924-9095-039F703CF7A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938" y="3001181"/>
            <a:ext cx="1799784" cy="1751418"/>
          </a:xfrm>
          <a:prstGeom prst="rect">
            <a:avLst/>
          </a:prstGeom>
        </p:spPr>
      </p:pic>
      <p:pic>
        <p:nvPicPr>
          <p:cNvPr id="13" name="PFE element 250" descr="JEv2GqBtmYY2296.png">
            <a:extLst>
              <a:ext uri="{FF2B5EF4-FFF2-40B4-BE49-F238E27FC236}">
                <a16:creationId xmlns:a16="http://schemas.microsoft.com/office/drawing/2014/main" id="{DCBCF1D6-20D5-4BEA-8F11-EFAEBE8E3622}"/>
              </a:ext>
            </a:extLst>
          </p:cNvPr>
          <p:cNvPicPr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0768" y="1060714"/>
            <a:ext cx="1635101" cy="22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184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Meet the HADES</a:t>
            </a:r>
            <a:r>
              <a:rPr lang="pl-PL" dirty="0">
                <a:latin typeface="Arial" charset="0"/>
              </a:rPr>
              <a:t> </a:t>
            </a:r>
            <a:br>
              <a:rPr lang="pl-PL" dirty="0">
                <a:latin typeface="Arial" charset="0"/>
              </a:rPr>
            </a:br>
            <a:r>
              <a:rPr lang="pl-PL" sz="1200" dirty="0">
                <a:latin typeface="Arial" charset="0"/>
              </a:rPr>
              <a:t>(High </a:t>
            </a:r>
            <a:r>
              <a:rPr lang="pl-PL" sz="1200" dirty="0" err="1">
                <a:latin typeface="Arial" charset="0"/>
              </a:rPr>
              <a:t>Acceptance</a:t>
            </a:r>
            <a:r>
              <a:rPr lang="pl-PL" sz="1200" dirty="0">
                <a:latin typeface="Arial" charset="0"/>
              </a:rPr>
              <a:t> Di-</a:t>
            </a:r>
            <a:r>
              <a:rPr lang="pl-PL" sz="1200" dirty="0" err="1">
                <a:latin typeface="Arial" charset="0"/>
              </a:rPr>
              <a:t>Electron</a:t>
            </a:r>
            <a:r>
              <a:rPr lang="pl-PL" sz="1200" dirty="0">
                <a:latin typeface="Arial" charset="0"/>
              </a:rPr>
              <a:t> </a:t>
            </a:r>
            <a:r>
              <a:rPr lang="pl-PL" sz="1200" dirty="0" err="1">
                <a:latin typeface="Arial" charset="0"/>
              </a:rPr>
              <a:t>Spectrometer</a:t>
            </a:r>
            <a:r>
              <a:rPr lang="pl-PL" sz="1200" dirty="0">
                <a:latin typeface="Arial" charset="0"/>
              </a:rPr>
              <a:t>)</a:t>
            </a:r>
            <a:endParaRPr lang="en-US" sz="1200" dirty="0">
              <a:latin typeface="Arial" charset="0"/>
            </a:endParaRPr>
          </a:p>
        </p:txBody>
      </p:sp>
      <p:sp>
        <p:nvSpPr>
          <p:cNvPr id="2" name="Prostokąt 97"/>
          <p:cNvSpPr>
            <a:spLocks noChangeArrowheads="1"/>
          </p:cNvSpPr>
          <p:nvPr/>
        </p:nvSpPr>
        <p:spPr bwMode="auto">
          <a:xfrm>
            <a:off x="395536" y="3304919"/>
            <a:ext cx="2552700" cy="383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Beams from SIS18: protons, nuclei,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secondary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pion </a:t>
            </a:r>
            <a:r>
              <a:rPr lang="pl-PL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beams</a:t>
            </a:r>
            <a:r>
              <a:rPr lang="pl-PL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  <a:r>
              <a:rPr lang="en-US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en-US" sz="1050" baseline="-25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kin</a:t>
            </a:r>
            <a:r>
              <a:rPr lang="en-US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=1-2 GeV/u</a:t>
            </a:r>
          </a:p>
        </p:txBody>
      </p:sp>
      <p:sp>
        <p:nvSpPr>
          <p:cNvPr id="16388" name="pole tekstowe 8"/>
          <p:cNvSpPr txBox="1">
            <a:spLocks noChangeArrowheads="1"/>
          </p:cNvSpPr>
          <p:nvPr/>
        </p:nvSpPr>
        <p:spPr bwMode="auto">
          <a:xfrm>
            <a:off x="251520" y="3869635"/>
            <a:ext cx="379842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 dirty="0">
                <a:solidFill>
                  <a:srgbClr val="12528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Search for rare</a:t>
            </a:r>
            <a:r>
              <a:rPr lang="pl-PL" sz="1200" b="1" dirty="0">
                <a:solidFill>
                  <a:srgbClr val="12528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pl-PL" sz="1200" b="1" dirty="0" err="1">
                <a:solidFill>
                  <a:srgbClr val="12528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penetrating</a:t>
            </a:r>
            <a:r>
              <a:rPr lang="en-US" sz="1200" b="1" dirty="0">
                <a:solidFill>
                  <a:srgbClr val="12528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probes</a:t>
            </a:r>
          </a:p>
          <a:p>
            <a:pPr marL="214313" indent="-214313"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Di-lepton production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suppressed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by the factor </a:t>
            </a:r>
            <a:r>
              <a:rPr lang="en-US" sz="1200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n-US" sz="12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14313" indent="-214313"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ub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-threshold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production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strangeness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vector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mesons</a:t>
            </a:r>
            <a:endParaRPr lang="en-US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231" y="1329612"/>
            <a:ext cx="2127374" cy="1665483"/>
          </a:xfrm>
          <a:prstGeom prst="rect">
            <a:avLst/>
          </a:prstGeom>
        </p:spPr>
      </p:pic>
      <p:sp>
        <p:nvSpPr>
          <p:cNvPr id="12" name="pole tekstowe 8"/>
          <p:cNvSpPr txBox="1">
            <a:spLocks noChangeArrowheads="1"/>
          </p:cNvSpPr>
          <p:nvPr/>
        </p:nvSpPr>
        <p:spPr bwMode="auto">
          <a:xfrm>
            <a:off x="3995936" y="3572311"/>
            <a:ext cx="511256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14313" indent="-214313"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pl-PL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</a:t>
            </a:r>
            <a:r>
              <a:rPr lang="en-US" sz="12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ast</a:t>
            </a:r>
            <a:r>
              <a: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detector 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charset="0"/>
              </a:rPr>
              <a:t>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charset="0"/>
              </a:rPr>
              <a:t>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charset="0"/>
              </a:rPr>
              <a:t>interaction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charset="0"/>
              </a:rPr>
              <a:t>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charset="0"/>
              </a:rPr>
              <a:t>rate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charset="0"/>
              </a:rPr>
              <a:t>: 8 kHz in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charset="0"/>
              </a:rPr>
              <a:t>AuAu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charset="0"/>
              </a:rPr>
              <a:t>, 200 kHz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charset="0"/>
              </a:rPr>
              <a:t>at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charset="0"/>
              </a:rPr>
              <a:t> SIS100</a:t>
            </a:r>
            <a:endParaRPr lang="en-US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14313" indent="-214313"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pl-PL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</a:t>
            </a:r>
            <a:r>
              <a:rPr lang="en-US" sz="12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arge</a:t>
            </a:r>
            <a:r>
              <a: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acceptance</a:t>
            </a:r>
            <a:r>
              <a:rPr lang="pl-PL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charset="0"/>
              </a:rPr>
              <a:t>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charset="0"/>
              </a:rPr>
              <a:t>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charset="0"/>
              </a:rPr>
              <a:t>full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charset="0"/>
              </a:rPr>
              <a:t>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charset="0"/>
              </a:rPr>
              <a:t>azimuth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charset="0"/>
              </a:rPr>
              <a:t>, polar from 18</a:t>
            </a:r>
            <a:r>
              <a:rPr lang="pl-PL" sz="12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charset="0"/>
              </a:rPr>
              <a:t>o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charset="0"/>
              </a:rPr>
              <a:t> to 85</a:t>
            </a:r>
            <a:r>
              <a:rPr lang="pl-PL" sz="12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charset="0"/>
              </a:rPr>
              <a:t>o</a:t>
            </a:r>
            <a:endParaRPr lang="en-US" sz="1200" b="1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14313" indent="-214313"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pl-PL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 resolution</a:t>
            </a:r>
            <a:r>
              <a:rPr lang="pl-PL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charset="0"/>
              </a:rPr>
              <a:t>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charset="0"/>
              </a:rPr>
              <a:t> of the order of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charset="0"/>
              </a:rPr>
              <a:t>few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charset="0"/>
              </a:rPr>
              <a:t> %</a:t>
            </a:r>
            <a:endParaRPr lang="en-US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14313" indent="-214313"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pl-PL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Good</a:t>
            </a:r>
            <a:r>
              <a: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particle identification</a:t>
            </a:r>
            <a:r>
              <a:rPr lang="pl-PL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214313" indent="-214313"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Efficient track reconstruction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6378926" y="3167630"/>
            <a:ext cx="2196815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67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4.3⨯10</a:t>
            </a:r>
            <a:r>
              <a:rPr lang="pl-PL" sz="675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 </a:t>
            </a:r>
            <a:r>
              <a:rPr lang="pl-PL" sz="67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40% most central </a:t>
            </a:r>
            <a:r>
              <a:rPr lang="pl-PL" sz="675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Au+Au</a:t>
            </a:r>
            <a:r>
              <a:rPr lang="pl-PL" sz="67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675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events</a:t>
            </a:r>
            <a:r>
              <a:rPr lang="pl-PL" sz="67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675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recorded</a:t>
            </a:r>
            <a:endParaRPr lang="en-GB" sz="675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3" name="Grafik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770" y="1169643"/>
            <a:ext cx="2055959" cy="1994125"/>
          </a:xfrm>
          <a:prstGeom prst="rect">
            <a:avLst/>
          </a:prstGeom>
        </p:spPr>
      </p:pic>
      <p:sp>
        <p:nvSpPr>
          <p:cNvPr id="5" name="Prostokąt 4">
            <a:extLst>
              <a:ext uri="{FF2B5EF4-FFF2-40B4-BE49-F238E27FC236}">
                <a16:creationId xmlns:a16="http://schemas.microsoft.com/office/drawing/2014/main" id="{A24C6170-03BE-430D-8E7A-B547414F8AC0}"/>
              </a:ext>
            </a:extLst>
          </p:cNvPr>
          <p:cNvSpPr/>
          <p:nvPr/>
        </p:nvSpPr>
        <p:spPr>
          <a:xfrm rot="16200000">
            <a:off x="7696882" y="1833303"/>
            <a:ext cx="1584088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[</a:t>
            </a:r>
            <a:r>
              <a: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HADES Coll., </a:t>
            </a:r>
            <a:r>
              <a:rPr lang="en-US" sz="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Eur.Phys.J</a:t>
            </a:r>
            <a:r>
              <a: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A54 (2018) 85</a:t>
            </a:r>
            <a:r>
              <a:rPr lang="pl-PL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]</a:t>
            </a:r>
            <a:endParaRPr lang="en-US" sz="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3FE30300-694A-4A35-9A41-C08EC6B4240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3245"/>
            <a:ext cx="2127374" cy="1964522"/>
          </a:xfrm>
          <a:prstGeom prst="rect">
            <a:avLst/>
          </a:pr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B2C8BA23-DD15-4781-AB40-50ED226F64BB}"/>
              </a:ext>
            </a:extLst>
          </p:cNvPr>
          <p:cNvSpPr txBox="1"/>
          <p:nvPr/>
        </p:nvSpPr>
        <p:spPr>
          <a:xfrm>
            <a:off x="1197150" y="3038859"/>
            <a:ext cx="1343638" cy="1500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75" i="1" dirty="0"/>
              <a:t>Photo: Jan Michael </a:t>
            </a:r>
            <a:r>
              <a:rPr lang="pl-PL" sz="375" i="1" dirty="0" err="1"/>
              <a:t>Hosan</a:t>
            </a:r>
            <a:r>
              <a:rPr lang="pl-PL" sz="375" i="1" dirty="0"/>
              <a:t>/HA </a:t>
            </a:r>
            <a:r>
              <a:rPr lang="pl-PL" sz="375" i="1" dirty="0" err="1"/>
              <a:t>Hessen</a:t>
            </a:r>
            <a:r>
              <a:rPr lang="pl-PL" sz="375" i="1" dirty="0"/>
              <a:t> Agentur GmbH</a:t>
            </a:r>
            <a:endParaRPr lang="pl-PL" i="1" dirty="0"/>
          </a:p>
        </p:txBody>
      </p:sp>
    </p:spTree>
    <p:extLst>
      <p:ext uri="{BB962C8B-B14F-4D97-AF65-F5344CB8AC3E}">
        <p14:creationId xmlns:p14="http://schemas.microsoft.com/office/powerpoint/2010/main" val="2338219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0B960DD-193E-4E31-872C-99298E845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Particle</a:t>
            </a:r>
            <a:r>
              <a:rPr lang="pl-PL" dirty="0"/>
              <a:t> </a:t>
            </a:r>
            <a:r>
              <a:rPr lang="pl-PL" dirty="0" err="1"/>
              <a:t>identification</a:t>
            </a:r>
            <a:r>
              <a:rPr lang="pl-PL" dirty="0"/>
              <a:t> performance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E164B51-B638-4C9A-AC50-40788E3D32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</a:rPr>
              <a:t>By 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</a:rPr>
              <a:t>means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</a:rPr>
              <a:t> of: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</a:rPr>
              <a:t>Velocity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</a:rPr>
              <a:t> and momentum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</a:rPr>
              <a:t>dE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</a:rPr>
              <a:t>/dx in TOF and MDC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</a:rPr>
              <a:t>RICH 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</a:rPr>
              <a:t>information</a:t>
            </a:r>
            <a:r>
              <a:rPr lang="pl-PL" sz="1400" dirty="0">
                <a:latin typeface="Tahoma" panose="020B0604030504040204" pitchFamily="34" charset="0"/>
                <a:ea typeface="Tahoma" panose="020B0604030504040204" pitchFamily="34" charset="0"/>
              </a:rPr>
              <a:t> and </a:t>
            </a:r>
            <a:r>
              <a:rPr lang="pl-PL" sz="1400" dirty="0" err="1">
                <a:latin typeface="Tahoma" panose="020B0604030504040204" pitchFamily="34" charset="0"/>
                <a:ea typeface="Tahoma" panose="020B0604030504040204" pitchFamily="34" charset="0"/>
              </a:rPr>
              <a:t>PreShower</a:t>
            </a:r>
            <a:endParaRPr lang="pl-PL" sz="1400" dirty="0"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F19F99AD-CF14-48C5-80F1-0C64D20578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0625" y="1131590"/>
            <a:ext cx="2927343" cy="1982559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B4564BAB-F097-498F-9BA5-490B3D4D04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72" y="3003798"/>
            <a:ext cx="3782361" cy="1700262"/>
          </a:xfrm>
          <a:prstGeom prst="rect">
            <a:avLst/>
          </a:prstGeom>
        </p:spPr>
      </p:pic>
      <p:pic>
        <p:nvPicPr>
          <p:cNvPr id="6" name="Picture 7">
            <a:extLst>
              <a:ext uri="{FF2B5EF4-FFF2-40B4-BE49-F238E27FC236}">
                <a16:creationId xmlns:a16="http://schemas.microsoft.com/office/drawing/2014/main" id="{8B23BB82-F9F5-42ED-AC8F-9F7CC28CD2F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00854" y="3086746"/>
            <a:ext cx="2087370" cy="1620557"/>
          </a:xfrm>
          <a:prstGeom prst="rect">
            <a:avLst/>
          </a:prstGeom>
        </p:spPr>
      </p:pic>
      <p:pic>
        <p:nvPicPr>
          <p:cNvPr id="7" name="Picture 5" descr="plot.png">
            <a:extLst>
              <a:ext uri="{FF2B5EF4-FFF2-40B4-BE49-F238E27FC236}">
                <a16:creationId xmlns:a16="http://schemas.microsoft.com/office/drawing/2014/main" id="{89759438-F723-40FF-BB8D-D084BC065A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3086745"/>
            <a:ext cx="1688587" cy="167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928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A388F397-F573-4160-A19B-3E9673691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Sub</a:t>
            </a:r>
            <a:r>
              <a:rPr lang="pl-PL" dirty="0"/>
              <a:t>-NN-</a:t>
            </a:r>
            <a:r>
              <a:rPr lang="pl-PL" dirty="0" err="1"/>
              <a:t>Threshold</a:t>
            </a:r>
            <a:r>
              <a:rPr lang="pl-PL" dirty="0"/>
              <a:t> hadron </a:t>
            </a:r>
            <a:r>
              <a:rPr lang="pl-PL" dirty="0" err="1"/>
              <a:t>Production</a:t>
            </a:r>
            <a:endParaRPr lang="en-US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C5D21D5-8ADB-40C8-8A53-09D2F97AF8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614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ytuł 3">
                <a:extLst>
                  <a:ext uri="{FF2B5EF4-FFF2-40B4-BE49-F238E27FC236}">
                    <a16:creationId xmlns:a16="http://schemas.microsoft.com/office/drawing/2014/main" id="{72026DBC-1D88-474A-9D8B-B387D3AF06E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98889" y="366712"/>
                <a:ext cx="6821383" cy="628650"/>
              </a:xfrm>
            </p:spPr>
            <p:txBody>
              <a:bodyPr/>
              <a:lstStyle/>
              <a:p>
                <a:r>
                  <a:rPr lang="pl-PL" dirty="0"/>
                  <a:t>Open </a:t>
                </a:r>
                <a:r>
                  <a:rPr lang="pl-PL" dirty="0" err="1"/>
                  <a:t>strangeness</a:t>
                </a:r>
                <a:r>
                  <a:rPr lang="pl-PL" dirty="0"/>
                  <a:t> in Au+Au </a:t>
                </a:r>
                <a:r>
                  <a:rPr lang="pl-PL" dirty="0" err="1"/>
                  <a:t>at</a:t>
                </a:r>
                <a:r>
                  <a:rPr lang="pl-PL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pl-PL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b="1" i="1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pl-PL" b="1" i="0" smtClean="0">
                                <a:latin typeface="Cambria Math" panose="02040503050406030204" pitchFamily="18" charset="0"/>
                              </a:rPr>
                              <m:t>𝐍𝐍</m:t>
                            </m:r>
                          </m:sub>
                        </m:sSub>
                      </m:e>
                    </m:rad>
                  </m:oMath>
                </a14:m>
                <a:r>
                  <a:rPr lang="pl-PL" dirty="0"/>
                  <a:t> = 2.4 </a:t>
                </a:r>
                <a:r>
                  <a:rPr lang="pl-PL" dirty="0" err="1"/>
                  <a:t>GeV</a:t>
                </a:r>
                <a:r>
                  <a:rPr lang="pl-PL" dirty="0"/>
                  <a:t> </a:t>
                </a:r>
                <a:r>
                  <a:rPr lang="pl-PL" sz="1200" dirty="0"/>
                  <a:t>(</a:t>
                </a:r>
                <a:r>
                  <a:rPr lang="pl-PL" sz="1200" dirty="0" err="1"/>
                  <a:t>below</a:t>
                </a:r>
                <a:r>
                  <a:rPr lang="pl-PL" sz="1200" dirty="0"/>
                  <a:t> NN </a:t>
                </a:r>
                <a:r>
                  <a:rPr lang="pl-PL" sz="1200" dirty="0" err="1"/>
                  <a:t>production</a:t>
                </a:r>
                <a:r>
                  <a:rPr lang="pl-PL" sz="1200" dirty="0"/>
                  <a:t> </a:t>
                </a:r>
                <a:r>
                  <a:rPr lang="pl-PL" sz="1200" dirty="0" err="1"/>
                  <a:t>threshold</a:t>
                </a:r>
                <a:r>
                  <a:rPr lang="pl-PL" sz="1200" dirty="0"/>
                  <a:t>)</a:t>
                </a:r>
                <a:endParaRPr lang="pl-PL" sz="1600" dirty="0"/>
              </a:p>
            </p:txBody>
          </p:sp>
        </mc:Choice>
        <mc:Fallback xmlns="">
          <p:sp>
            <p:nvSpPr>
              <p:cNvPr id="4" name="Tytuł 3">
                <a:extLst>
                  <a:ext uri="{FF2B5EF4-FFF2-40B4-BE49-F238E27FC236}">
                    <a16:creationId xmlns:a16="http://schemas.microsoft.com/office/drawing/2014/main" id="{72026DBC-1D88-474A-9D8B-B387D3AF06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98889" y="366712"/>
                <a:ext cx="6821383" cy="628650"/>
              </a:xfrm>
              <a:blipFill>
                <a:blip r:embed="rId3"/>
                <a:stretch>
                  <a:fillRect l="-2770" t="-8738" r="-357" b="-873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0324AEA1-C5C3-41B4-A5C7-3C338B193EA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9962" y="1420751"/>
            <a:ext cx="1682775" cy="2589256"/>
          </a:xfrm>
          <a:prstGeom prst="rect">
            <a:avLst/>
          </a:prstGeom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A9E67B91-D042-4A8A-9B52-0A18D1A5D5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02" y="1417719"/>
            <a:ext cx="1684746" cy="2592288"/>
          </a:xfrm>
          <a:prstGeom prst="rect">
            <a:avLst/>
          </a:prstGeom>
        </p:spPr>
      </p:pic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BD6F811F-7488-41DA-893B-85407BA911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147919"/>
              </p:ext>
            </p:extLst>
          </p:nvPr>
        </p:nvGraphicFramePr>
        <p:xfrm>
          <a:off x="1341837" y="1705751"/>
          <a:ext cx="263195" cy="331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6" imgW="190500" imgH="228600" progId="Equation.3">
                  <p:embed/>
                </p:oleObj>
              </mc:Choice>
              <mc:Fallback>
                <p:oleObj name="Equation" r:id="rId6" imgW="190500" imgH="228600" progId="Equation.3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BD6F811F-7488-41DA-893B-85407BA911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41837" y="1705751"/>
                        <a:ext cx="263195" cy="33147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upa 4">
            <a:extLst>
              <a:ext uri="{FF2B5EF4-FFF2-40B4-BE49-F238E27FC236}">
                <a16:creationId xmlns:a16="http://schemas.microsoft.com/office/drawing/2014/main" id="{22D47040-E9D7-4CF5-8B3B-0336E1C95035}"/>
              </a:ext>
            </a:extLst>
          </p:cNvPr>
          <p:cNvGrpSpPr/>
          <p:nvPr/>
        </p:nvGrpSpPr>
        <p:grpSpPr>
          <a:xfrm>
            <a:off x="3822573" y="2399246"/>
            <a:ext cx="1121734" cy="1011200"/>
            <a:chOff x="3521945" y="2522285"/>
            <a:chExt cx="1529732" cy="1378992"/>
          </a:xfrm>
        </p:grpSpPr>
        <p:pic>
          <p:nvPicPr>
            <p:cNvPr id="9" name="Picture 6">
              <a:extLst>
                <a:ext uri="{FF2B5EF4-FFF2-40B4-BE49-F238E27FC236}">
                  <a16:creationId xmlns:a16="http://schemas.microsoft.com/office/drawing/2014/main" id="{52D14743-E67E-45D5-8992-10F97C1A894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21945" y="2522285"/>
              <a:ext cx="1529732" cy="1378992"/>
            </a:xfrm>
            <a:prstGeom prst="rect">
              <a:avLst/>
            </a:prstGeom>
          </p:spPr>
        </p:pic>
        <p:graphicFrame>
          <p:nvGraphicFramePr>
            <p:cNvPr id="12" name="Object 11">
              <a:extLst>
                <a:ext uri="{FF2B5EF4-FFF2-40B4-BE49-F238E27FC236}">
                  <a16:creationId xmlns:a16="http://schemas.microsoft.com/office/drawing/2014/main" id="{A9AF7E1A-F5D0-4AE5-B4C2-926C9B8AE71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39027179"/>
                </p:ext>
              </p:extLst>
            </p:nvPr>
          </p:nvGraphicFramePr>
          <p:xfrm>
            <a:off x="4309456" y="3281773"/>
            <a:ext cx="263195" cy="3314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1" name="Equation" r:id="rId9" imgW="190500" imgH="228600" progId="Equation.3">
                    <p:embed/>
                  </p:oleObj>
                </mc:Choice>
                <mc:Fallback>
                  <p:oleObj name="Equation" r:id="rId9" imgW="190500" imgH="228600" progId="Equation.3">
                    <p:embed/>
                    <p:pic>
                      <p:nvPicPr>
                        <p:cNvPr id="12" name="Object 11">
                          <a:extLst>
                            <a:ext uri="{FF2B5EF4-FFF2-40B4-BE49-F238E27FC236}">
                              <a16:creationId xmlns:a16="http://schemas.microsoft.com/office/drawing/2014/main" id="{A9AF7E1A-F5D0-4AE5-B4C2-926C9B8AE71F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4309456" y="3281773"/>
                          <a:ext cx="263195" cy="331472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upa 2">
            <a:extLst>
              <a:ext uri="{FF2B5EF4-FFF2-40B4-BE49-F238E27FC236}">
                <a16:creationId xmlns:a16="http://schemas.microsoft.com/office/drawing/2014/main" id="{7833F9A4-DECD-475F-99BD-F412C52DBEE3}"/>
              </a:ext>
            </a:extLst>
          </p:cNvPr>
          <p:cNvGrpSpPr/>
          <p:nvPr/>
        </p:nvGrpSpPr>
        <p:grpSpPr>
          <a:xfrm>
            <a:off x="3808025" y="1237610"/>
            <a:ext cx="1121734" cy="1011200"/>
            <a:chOff x="3466551" y="1126813"/>
            <a:chExt cx="1529732" cy="1378992"/>
          </a:xfrm>
        </p:grpSpPr>
        <p:pic>
          <p:nvPicPr>
            <p:cNvPr id="10" name="Picture 8">
              <a:extLst>
                <a:ext uri="{FF2B5EF4-FFF2-40B4-BE49-F238E27FC236}">
                  <a16:creationId xmlns:a16="http://schemas.microsoft.com/office/drawing/2014/main" id="{3C7AD7F6-58A4-48F8-9881-7B6402491A0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66551" y="1126813"/>
              <a:ext cx="1529732" cy="1378992"/>
            </a:xfrm>
            <a:prstGeom prst="rect">
              <a:avLst/>
            </a:prstGeom>
          </p:spPr>
        </p:pic>
        <p:graphicFrame>
          <p:nvGraphicFramePr>
            <p:cNvPr id="13" name="Object 12">
              <a:extLst>
                <a:ext uri="{FF2B5EF4-FFF2-40B4-BE49-F238E27FC236}">
                  <a16:creationId xmlns:a16="http://schemas.microsoft.com/office/drawing/2014/main" id="{BC8D1B6C-A3AA-40AF-A244-D03C248779E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62180016"/>
                </p:ext>
              </p:extLst>
            </p:nvPr>
          </p:nvGraphicFramePr>
          <p:xfrm>
            <a:off x="4286811" y="1949816"/>
            <a:ext cx="192716" cy="2213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" name="Equation" r:id="rId11" imgW="139700" imgH="152400" progId="Equation.3">
                    <p:embed/>
                  </p:oleObj>
                </mc:Choice>
                <mc:Fallback>
                  <p:oleObj name="Equation" r:id="rId11" imgW="139700" imgH="152400" progId="Equation.3">
                    <p:embed/>
                    <p:pic>
                      <p:nvPicPr>
                        <p:cNvPr id="13" name="Object 12">
                          <a:extLst>
                            <a:ext uri="{FF2B5EF4-FFF2-40B4-BE49-F238E27FC236}">
                              <a16:creationId xmlns:a16="http://schemas.microsoft.com/office/drawing/2014/main" id="{BC8D1B6C-A3AA-40AF-A244-D03C248779E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4286811" y="1949816"/>
                          <a:ext cx="192716" cy="221348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B46A17BE-CF1F-4943-A8EB-30BB14068D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767983"/>
              </p:ext>
            </p:extLst>
          </p:nvPr>
        </p:nvGraphicFramePr>
        <p:xfrm>
          <a:off x="3076106" y="1772436"/>
          <a:ext cx="192716" cy="2213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13" imgW="139700" imgH="152400" progId="Equation.3">
                  <p:embed/>
                </p:oleObj>
              </mc:Choice>
              <mc:Fallback>
                <p:oleObj name="Equation" r:id="rId13" imgW="139700" imgH="152400" progId="Equation.3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B46A17BE-CF1F-4943-A8EB-30BB14068D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076106" y="1772436"/>
                        <a:ext cx="192716" cy="22134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FE element 104" descr="JEv2GqBtmYY2113.png">
            <a:extLst>
              <a:ext uri="{FF2B5EF4-FFF2-40B4-BE49-F238E27FC236}">
                <a16:creationId xmlns:a16="http://schemas.microsoft.com/office/drawing/2014/main" id="{20F23C97-0E91-47DC-AAEA-11997515D453}"/>
              </a:ext>
            </a:extLst>
          </p:cNvPr>
          <p:cNvPicPr>
            <a:picLocks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845" y="1133493"/>
            <a:ext cx="2705100" cy="266700"/>
          </a:xfrm>
          <a:prstGeom prst="rect">
            <a:avLst/>
          </a:prstGeom>
        </p:spPr>
      </p:pic>
      <p:pic>
        <p:nvPicPr>
          <p:cNvPr id="17" name="Picture 19" descr="final_plot_meson_baryon_mult_tot_sis18.png">
            <a:extLst>
              <a:ext uri="{FF2B5EF4-FFF2-40B4-BE49-F238E27FC236}">
                <a16:creationId xmlns:a16="http://schemas.microsoft.com/office/drawing/2014/main" id="{E1B975DF-8A2B-453B-B880-7D6D192FDEDE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4702" y="1151978"/>
            <a:ext cx="3433016" cy="2492141"/>
          </a:xfrm>
          <a:prstGeom prst="rect">
            <a:avLst/>
          </a:prstGeom>
        </p:spPr>
      </p:pic>
      <p:pic>
        <p:nvPicPr>
          <p:cNvPr id="18" name="PFE element 107" descr="JEv2GqBtmYY2118.png">
            <a:extLst>
              <a:ext uri="{FF2B5EF4-FFF2-40B4-BE49-F238E27FC236}">
                <a16:creationId xmlns:a16="http://schemas.microsoft.com/office/drawing/2014/main" id="{6B3A7B75-4892-4500-9798-B7B5BD6E4379}"/>
              </a:ext>
            </a:extLst>
          </p:cNvPr>
          <p:cNvPicPr>
            <a:picLocks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674" y="1274701"/>
            <a:ext cx="673100" cy="292100"/>
          </a:xfrm>
          <a:prstGeom prst="rect">
            <a:avLst/>
          </a:prstGeom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432AB9F0-5D33-4986-B5E0-868FAB133FBE}"/>
              </a:ext>
            </a:extLst>
          </p:cNvPr>
          <p:cNvSpPr txBox="1"/>
          <p:nvPr/>
        </p:nvSpPr>
        <p:spPr>
          <a:xfrm>
            <a:off x="5029430" y="3739785"/>
            <a:ext cx="40070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Constraint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strangeness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production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propagation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mechanism</a:t>
            </a:r>
            <a:endParaRPr lang="pl-PL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Narrower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dN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dy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for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heavier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particle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200" i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consistent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with a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thermal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</a:t>
            </a:r>
            <a:endParaRPr lang="pl-PL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1" name="Obraz 20">
            <a:extLst>
              <a:ext uri="{FF2B5EF4-FFF2-40B4-BE49-F238E27FC236}">
                <a16:creationId xmlns:a16="http://schemas.microsoft.com/office/drawing/2014/main" id="{C0751CD7-4939-43A9-88FD-7B725D7D210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446" y="3558173"/>
            <a:ext cx="1061677" cy="10488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pole tekstowe 23">
                <a:extLst>
                  <a:ext uri="{FF2B5EF4-FFF2-40B4-BE49-F238E27FC236}">
                    <a16:creationId xmlns:a16="http://schemas.microsoft.com/office/drawing/2014/main" id="{A130B7CE-37F3-4889-84BA-0DEB978570B8}"/>
                  </a:ext>
                </a:extLst>
              </p:cNvPr>
              <p:cNvSpPr txBox="1"/>
              <p:nvPr/>
            </p:nvSpPr>
            <p:spPr>
              <a:xfrm>
                <a:off x="4389120" y="4115276"/>
                <a:ext cx="341431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sz="1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l-PL" sz="12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pl-PL" sz="1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pl-PL" sz="1200" i="1" dirty="0"/>
              </a:p>
            </p:txBody>
          </p:sp>
        </mc:Choice>
        <mc:Fallback xmlns="">
          <p:sp>
            <p:nvSpPr>
              <p:cNvPr id="24" name="pole tekstowe 23">
                <a:extLst>
                  <a:ext uri="{FF2B5EF4-FFF2-40B4-BE49-F238E27FC236}">
                    <a16:creationId xmlns:a16="http://schemas.microsoft.com/office/drawing/2014/main" id="{A130B7CE-37F3-4889-84BA-0DEB978570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9120" y="4115276"/>
                <a:ext cx="341431" cy="184666"/>
              </a:xfrm>
              <a:prstGeom prst="rect">
                <a:avLst/>
              </a:prstGeom>
              <a:blipFill>
                <a:blip r:embed="rId18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FE element 123" descr="JEv2GqBtmYY2142.png">
            <a:extLst>
              <a:ext uri="{FF2B5EF4-FFF2-40B4-BE49-F238E27FC236}">
                <a16:creationId xmlns:a16="http://schemas.microsoft.com/office/drawing/2014/main" id="{CCACA060-118F-4897-AD5F-2B1C0AB6380A}"/>
              </a:ext>
            </a:extLst>
          </p:cNvPr>
          <p:cNvPicPr>
            <a:picLocks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248" y="3435846"/>
            <a:ext cx="809512" cy="220776"/>
          </a:xfrm>
          <a:prstGeom prst="rect">
            <a:avLst/>
          </a:prstGeom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68DCF89E-CF9C-4C09-AA55-42562B9794CF}"/>
              </a:ext>
            </a:extLst>
          </p:cNvPr>
          <p:cNvSpPr txBox="1"/>
          <p:nvPr/>
        </p:nvSpPr>
        <p:spPr>
          <a:xfrm>
            <a:off x="7227259" y="2923813"/>
            <a:ext cx="1736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[C. </a:t>
            </a:r>
            <a:r>
              <a:rPr lang="pl-PL" sz="7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Blune</a:t>
            </a:r>
            <a:r>
              <a:rPr lang="pl-PL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C. </a:t>
            </a:r>
            <a:r>
              <a:rPr lang="pl-PL" sz="7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Markert</a:t>
            </a:r>
            <a:r>
              <a:rPr lang="pl-PL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PPNP 66 (2011);</a:t>
            </a:r>
            <a:br>
              <a:rPr lang="pl-PL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l-PL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update T. </a:t>
            </a:r>
            <a:r>
              <a:rPr lang="pl-PL" sz="7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Galatyuk</a:t>
            </a:r>
            <a:r>
              <a:rPr lang="pl-PL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QM 2018]</a:t>
            </a:r>
            <a:endParaRPr lang="en-US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132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72026DBC-1D88-474A-9D8B-B387D3AF0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889" y="366712"/>
            <a:ext cx="6821383" cy="628650"/>
          </a:xfrm>
        </p:spPr>
        <p:txBody>
          <a:bodyPr/>
          <a:lstStyle/>
          <a:p>
            <a:r>
              <a:rPr lang="pl-PL" dirty="0" err="1"/>
              <a:t>Comparison</a:t>
            </a:r>
            <a:r>
              <a:rPr lang="pl-PL" dirty="0"/>
              <a:t> to </a:t>
            </a:r>
            <a:r>
              <a:rPr lang="pl-PL" dirty="0" err="1"/>
              <a:t>microscopic</a:t>
            </a:r>
            <a:r>
              <a:rPr lang="pl-PL" dirty="0"/>
              <a:t> transport</a:t>
            </a:r>
            <a:endParaRPr lang="pl-PL" sz="1600" dirty="0"/>
          </a:p>
        </p:txBody>
      </p:sp>
      <p:pic>
        <p:nvPicPr>
          <p:cNvPr id="20" name="Picture 5">
            <a:extLst>
              <a:ext uri="{FF2B5EF4-FFF2-40B4-BE49-F238E27FC236}">
                <a16:creationId xmlns:a16="http://schemas.microsoft.com/office/drawing/2014/main" id="{D3502509-A8B7-488C-9B52-7CDF9A1C577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7646" y="1642443"/>
            <a:ext cx="2296719" cy="3017539"/>
          </a:xfrm>
          <a:prstGeom prst="rect">
            <a:avLst/>
          </a:prstGeom>
        </p:spPr>
      </p:pic>
      <p:pic>
        <p:nvPicPr>
          <p:cNvPr id="22" name="Picture 4">
            <a:extLst>
              <a:ext uri="{FF2B5EF4-FFF2-40B4-BE49-F238E27FC236}">
                <a16:creationId xmlns:a16="http://schemas.microsoft.com/office/drawing/2014/main" id="{439BBEFD-17A2-4468-ABCD-4E204CB062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973" y="1656529"/>
            <a:ext cx="2393800" cy="3001934"/>
          </a:xfrm>
          <a:prstGeom prst="rect">
            <a:avLst/>
          </a:prstGeom>
        </p:spPr>
      </p:pic>
      <p:pic>
        <p:nvPicPr>
          <p:cNvPr id="27" name="PFE element 123" descr="JEv2GqBtmYY2142.png">
            <a:extLst>
              <a:ext uri="{FF2B5EF4-FFF2-40B4-BE49-F238E27FC236}">
                <a16:creationId xmlns:a16="http://schemas.microsoft.com/office/drawing/2014/main" id="{3919246D-48DA-47CF-8E91-8455D5C2F30B}"/>
              </a:ext>
            </a:extLst>
          </p:cNvPr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941" y="3338986"/>
            <a:ext cx="1675300" cy="456900"/>
          </a:xfrm>
          <a:prstGeom prst="rect">
            <a:avLst/>
          </a:prstGeom>
        </p:spPr>
      </p:pic>
      <p:pic>
        <p:nvPicPr>
          <p:cNvPr id="28" name="PFE element 124" descr="JEv2GqBtmYY2144.png">
            <a:extLst>
              <a:ext uri="{FF2B5EF4-FFF2-40B4-BE49-F238E27FC236}">
                <a16:creationId xmlns:a16="http://schemas.microsoft.com/office/drawing/2014/main" id="{94B9CFB6-7810-49D6-B9C1-E8D869FF380D}"/>
              </a:ext>
            </a:extLst>
          </p:cNvPr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08" y="1480351"/>
            <a:ext cx="1850314" cy="262829"/>
          </a:xfrm>
          <a:prstGeom prst="rect">
            <a:avLst/>
          </a:prstGeom>
        </p:spPr>
      </p:pic>
      <p:pic>
        <p:nvPicPr>
          <p:cNvPr id="29" name="PFE element 125" descr="JEv2GqBtmYY2146.png">
            <a:extLst>
              <a:ext uri="{FF2B5EF4-FFF2-40B4-BE49-F238E27FC236}">
                <a16:creationId xmlns:a16="http://schemas.microsoft.com/office/drawing/2014/main" id="{EABA334D-362A-42E5-8874-41D22D911FB6}"/>
              </a:ext>
            </a:extLst>
          </p:cNvPr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611" y="1458114"/>
            <a:ext cx="2029037" cy="262829"/>
          </a:xfrm>
          <a:prstGeom prst="rect">
            <a:avLst/>
          </a:prstGeom>
        </p:spPr>
      </p:pic>
      <p:graphicFrame>
        <p:nvGraphicFramePr>
          <p:cNvPr id="14" name="Object 10">
            <a:extLst>
              <a:ext uri="{FF2B5EF4-FFF2-40B4-BE49-F238E27FC236}">
                <a16:creationId xmlns:a16="http://schemas.microsoft.com/office/drawing/2014/main" id="{5507BC27-C9AE-4B37-B876-02A6655453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3903160"/>
              </p:ext>
            </p:extLst>
          </p:nvPr>
        </p:nvGraphicFramePr>
        <p:xfrm>
          <a:off x="1247567" y="1236968"/>
          <a:ext cx="263195" cy="331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Equation" r:id="rId9" imgW="190500" imgH="228600" progId="Equation.3">
                  <p:embed/>
                </p:oleObj>
              </mc:Choice>
              <mc:Fallback>
                <p:oleObj name="Equation" r:id="rId9" imgW="190500" imgH="228600" progId="Equation.3">
                  <p:embed/>
                  <p:pic>
                    <p:nvPicPr>
                      <p:cNvPr id="14" name="Object 10">
                        <a:extLst>
                          <a:ext uri="{FF2B5EF4-FFF2-40B4-BE49-F238E27FC236}">
                            <a16:creationId xmlns:a16="http://schemas.microsoft.com/office/drawing/2014/main" id="{5507BC27-C9AE-4B37-B876-02A66554534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247567" y="1236968"/>
                        <a:ext cx="263195" cy="33147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3">
            <a:extLst>
              <a:ext uri="{FF2B5EF4-FFF2-40B4-BE49-F238E27FC236}">
                <a16:creationId xmlns:a16="http://schemas.microsoft.com/office/drawing/2014/main" id="{8B458C1F-1677-44BA-BD27-E8932B2E05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3587426"/>
              </p:ext>
            </p:extLst>
          </p:nvPr>
        </p:nvGraphicFramePr>
        <p:xfrm>
          <a:off x="3443180" y="1236968"/>
          <a:ext cx="192716" cy="2213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Equation" r:id="rId11" imgW="139700" imgH="152400" progId="Equation.3">
                  <p:embed/>
                </p:oleObj>
              </mc:Choice>
              <mc:Fallback>
                <p:oleObj name="Equation" r:id="rId11" imgW="139700" imgH="152400" progId="Equation.3">
                  <p:embed/>
                  <p:pic>
                    <p:nvPicPr>
                      <p:cNvPr id="15" name="Object 13">
                        <a:extLst>
                          <a:ext uri="{FF2B5EF4-FFF2-40B4-BE49-F238E27FC236}">
                            <a16:creationId xmlns:a16="http://schemas.microsoft.com/office/drawing/2014/main" id="{8B458C1F-1677-44BA-BD27-E8932B2E057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443180" y="1236968"/>
                        <a:ext cx="192716" cy="22134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ole tekstowe 1">
            <a:extLst>
              <a:ext uri="{FF2B5EF4-FFF2-40B4-BE49-F238E27FC236}">
                <a16:creationId xmlns:a16="http://schemas.microsoft.com/office/drawing/2014/main" id="{E4D753A9-F290-4BAD-9209-4BEBEAF34FCD}"/>
              </a:ext>
            </a:extLst>
          </p:cNvPr>
          <p:cNvSpPr txBox="1"/>
          <p:nvPr/>
        </p:nvSpPr>
        <p:spPr>
          <a:xfrm>
            <a:off x="4586704" y="1532708"/>
            <a:ext cx="450742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Kaon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potential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relevant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describe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K</a:t>
            </a:r>
            <a:r>
              <a:rPr lang="pl-PL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distribution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but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doesn’t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improve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L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Hyperon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described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by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UrQMD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which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has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no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potential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but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has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feed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-down from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higher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resonances</a:t>
            </a:r>
            <a:endParaRPr lang="pl-P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None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the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codes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describe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K</a:t>
            </a:r>
            <a:r>
              <a:rPr lang="pl-PL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  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pl-PL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L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simultaneously</a:t>
            </a:r>
            <a:endParaRPr lang="pl-P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77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26B3D52-2878-4692-A9A4-36859F4EC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889" y="366712"/>
            <a:ext cx="6821383" cy="628650"/>
          </a:xfrm>
        </p:spPr>
        <p:txBody>
          <a:bodyPr/>
          <a:lstStyle/>
          <a:p>
            <a:r>
              <a:rPr lang="pl-PL" dirty="0"/>
              <a:t>Hadron </a:t>
            </a:r>
            <a:r>
              <a:rPr lang="pl-PL" dirty="0" err="1"/>
              <a:t>yields</a:t>
            </a:r>
            <a:r>
              <a:rPr lang="pl-PL" dirty="0"/>
              <a:t> as </a:t>
            </a:r>
            <a:r>
              <a:rPr lang="pl-PL" dirty="0" err="1"/>
              <a:t>function</a:t>
            </a:r>
            <a:r>
              <a:rPr lang="pl-PL" dirty="0"/>
              <a:t> of system </a:t>
            </a:r>
            <a:r>
              <a:rPr lang="pl-PL" dirty="0" err="1"/>
              <a:t>size</a:t>
            </a:r>
            <a:endParaRPr lang="pl-PL" dirty="0"/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AC938EA8-18E2-4BF7-A643-FD4D004FFF93}"/>
              </a:ext>
            </a:extLst>
          </p:cNvPr>
          <p:cNvSpPr txBox="1"/>
          <p:nvPr/>
        </p:nvSpPr>
        <p:spPr>
          <a:xfrm>
            <a:off x="3779913" y="1275606"/>
            <a:ext cx="504056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strange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hadrons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produced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below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</a:t>
            </a:r>
            <a:b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free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NN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threshold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</a:t>
            </a:r>
            <a:r>
              <a:rPr lang="pl-PL" baseline="30000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  <a:r>
              <a:rPr lang="pl-PL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L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-160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MeV</a:t>
            </a:r>
            <a:endParaRPr lang="pl-P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</a:t>
            </a:r>
            <a:r>
              <a:rPr lang="pl-PL" baseline="30000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</a:t>
            </a:r>
            <a:r>
              <a:rPr lang="pl-PL" baseline="30000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-470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MeV</a:t>
            </a:r>
            <a:endParaRPr lang="pl-P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Universal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scaling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with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participant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number</a:t>
            </a:r>
            <a:endParaRPr lang="pl-P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expected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subtreshold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production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driven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by </a:t>
            </a:r>
            <a:r>
              <a:rPr lang="pl-P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resonance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decays</a:t>
            </a:r>
            <a:endParaRPr lang="pl-P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9" name="Obraz 18">
            <a:extLst>
              <a:ext uri="{FF2B5EF4-FFF2-40B4-BE49-F238E27FC236}">
                <a16:creationId xmlns:a16="http://schemas.microsoft.com/office/drawing/2014/main" id="{876E3176-98BA-4163-9E12-207AE96C5D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7" y="1131689"/>
            <a:ext cx="2553875" cy="3318587"/>
          </a:xfrm>
          <a:prstGeom prst="rect">
            <a:avLst/>
          </a:prstGeom>
        </p:spPr>
      </p:pic>
      <p:grpSp>
        <p:nvGrpSpPr>
          <p:cNvPr id="5" name="Grupa 4">
            <a:extLst>
              <a:ext uri="{FF2B5EF4-FFF2-40B4-BE49-F238E27FC236}">
                <a16:creationId xmlns:a16="http://schemas.microsoft.com/office/drawing/2014/main" id="{A800A27A-0549-4E10-86D8-C3B646EE7A54}"/>
              </a:ext>
            </a:extLst>
          </p:cNvPr>
          <p:cNvGrpSpPr/>
          <p:nvPr/>
        </p:nvGrpSpPr>
        <p:grpSpPr>
          <a:xfrm>
            <a:off x="1542537" y="4428911"/>
            <a:ext cx="253433" cy="159063"/>
            <a:chOff x="2160000" y="1916832"/>
            <a:chExt cx="853200" cy="540000"/>
          </a:xfrm>
          <a:solidFill>
            <a:srgbClr val="FF3300">
              <a:alpha val="50000"/>
            </a:srgbClr>
          </a:solidFill>
        </p:grpSpPr>
        <p:sp>
          <p:nvSpPr>
            <p:cNvPr id="6" name="Owal 5">
              <a:extLst>
                <a:ext uri="{FF2B5EF4-FFF2-40B4-BE49-F238E27FC236}">
                  <a16:creationId xmlns:a16="http://schemas.microsoft.com/office/drawing/2014/main" id="{5586B642-C5F3-4DEA-AD59-4FD6D7B4EE45}"/>
                </a:ext>
              </a:extLst>
            </p:cNvPr>
            <p:cNvSpPr/>
            <p:nvPr/>
          </p:nvSpPr>
          <p:spPr>
            <a:xfrm>
              <a:off x="2160000" y="1916832"/>
              <a:ext cx="540000" cy="54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" name="Owal 6">
              <a:extLst>
                <a:ext uri="{FF2B5EF4-FFF2-40B4-BE49-F238E27FC236}">
                  <a16:creationId xmlns:a16="http://schemas.microsoft.com/office/drawing/2014/main" id="{9A10C1CF-BF37-409F-B510-C7B303BCE5DD}"/>
                </a:ext>
              </a:extLst>
            </p:cNvPr>
            <p:cNvSpPr/>
            <p:nvPr/>
          </p:nvSpPr>
          <p:spPr>
            <a:xfrm>
              <a:off x="2473200" y="1916832"/>
              <a:ext cx="540000" cy="54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8" name="Grupa 7">
            <a:extLst>
              <a:ext uri="{FF2B5EF4-FFF2-40B4-BE49-F238E27FC236}">
                <a16:creationId xmlns:a16="http://schemas.microsoft.com/office/drawing/2014/main" id="{E37BECBB-6BF8-4EC3-B10C-BD95BDD177D0}"/>
              </a:ext>
            </a:extLst>
          </p:cNvPr>
          <p:cNvGrpSpPr/>
          <p:nvPr/>
        </p:nvGrpSpPr>
        <p:grpSpPr>
          <a:xfrm>
            <a:off x="2055857" y="4428911"/>
            <a:ext cx="239532" cy="159063"/>
            <a:chOff x="2830417" y="3101169"/>
            <a:chExt cx="806400" cy="540000"/>
          </a:xfrm>
        </p:grpSpPr>
        <p:sp>
          <p:nvSpPr>
            <p:cNvPr id="9" name="Owal 8">
              <a:extLst>
                <a:ext uri="{FF2B5EF4-FFF2-40B4-BE49-F238E27FC236}">
                  <a16:creationId xmlns:a16="http://schemas.microsoft.com/office/drawing/2014/main" id="{712999FD-4773-4E66-98C9-BF6F5B026EAF}"/>
                </a:ext>
              </a:extLst>
            </p:cNvPr>
            <p:cNvSpPr/>
            <p:nvPr/>
          </p:nvSpPr>
          <p:spPr>
            <a:xfrm>
              <a:off x="2830417" y="3101169"/>
              <a:ext cx="540000" cy="540000"/>
            </a:xfrm>
            <a:prstGeom prst="ellipse">
              <a:avLst/>
            </a:prstGeom>
            <a:solidFill>
              <a:srgbClr val="9F9F0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" name="Owal 9">
              <a:extLst>
                <a:ext uri="{FF2B5EF4-FFF2-40B4-BE49-F238E27FC236}">
                  <a16:creationId xmlns:a16="http://schemas.microsoft.com/office/drawing/2014/main" id="{5577A39B-FB06-4551-9EF4-04EC90260B60}"/>
                </a:ext>
              </a:extLst>
            </p:cNvPr>
            <p:cNvSpPr/>
            <p:nvPr/>
          </p:nvSpPr>
          <p:spPr>
            <a:xfrm>
              <a:off x="3096817" y="3101169"/>
              <a:ext cx="540000" cy="540000"/>
            </a:xfrm>
            <a:prstGeom prst="ellipse">
              <a:avLst/>
            </a:prstGeom>
            <a:solidFill>
              <a:srgbClr val="9F9F0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1" name="Grupa 10">
            <a:extLst>
              <a:ext uri="{FF2B5EF4-FFF2-40B4-BE49-F238E27FC236}">
                <a16:creationId xmlns:a16="http://schemas.microsoft.com/office/drawing/2014/main" id="{D14BC748-394B-46E8-A781-BE37685A7345}"/>
              </a:ext>
            </a:extLst>
          </p:cNvPr>
          <p:cNvGrpSpPr/>
          <p:nvPr/>
        </p:nvGrpSpPr>
        <p:grpSpPr>
          <a:xfrm>
            <a:off x="2531469" y="4428911"/>
            <a:ext cx="221353" cy="159063"/>
            <a:chOff x="5141913" y="3101169"/>
            <a:chExt cx="745200" cy="540000"/>
          </a:xfrm>
        </p:grpSpPr>
        <p:sp>
          <p:nvSpPr>
            <p:cNvPr id="12" name="Owal 11">
              <a:extLst>
                <a:ext uri="{FF2B5EF4-FFF2-40B4-BE49-F238E27FC236}">
                  <a16:creationId xmlns:a16="http://schemas.microsoft.com/office/drawing/2014/main" id="{924126CF-A6B8-4D0F-9F3C-57B4C8A90280}"/>
                </a:ext>
              </a:extLst>
            </p:cNvPr>
            <p:cNvSpPr/>
            <p:nvPr/>
          </p:nvSpPr>
          <p:spPr>
            <a:xfrm>
              <a:off x="5141913" y="3101169"/>
              <a:ext cx="540000" cy="540000"/>
            </a:xfrm>
            <a:prstGeom prst="ellipse">
              <a:avLst/>
            </a:prstGeom>
            <a:solidFill>
              <a:srgbClr val="15A51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3" name="Owal 12">
              <a:extLst>
                <a:ext uri="{FF2B5EF4-FFF2-40B4-BE49-F238E27FC236}">
                  <a16:creationId xmlns:a16="http://schemas.microsoft.com/office/drawing/2014/main" id="{A471E432-88C5-4ADF-BFF0-0F04D9EE0326}"/>
                </a:ext>
              </a:extLst>
            </p:cNvPr>
            <p:cNvSpPr/>
            <p:nvPr/>
          </p:nvSpPr>
          <p:spPr>
            <a:xfrm>
              <a:off x="5347113" y="3101169"/>
              <a:ext cx="540000" cy="540000"/>
            </a:xfrm>
            <a:prstGeom prst="ellipse">
              <a:avLst/>
            </a:prstGeom>
            <a:solidFill>
              <a:srgbClr val="15A51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4" name="Grupa 13">
            <a:extLst>
              <a:ext uri="{FF2B5EF4-FFF2-40B4-BE49-F238E27FC236}">
                <a16:creationId xmlns:a16="http://schemas.microsoft.com/office/drawing/2014/main" id="{D8A04028-39AC-4B40-BE3A-72D8C012E6EF}"/>
              </a:ext>
            </a:extLst>
          </p:cNvPr>
          <p:cNvGrpSpPr/>
          <p:nvPr/>
        </p:nvGrpSpPr>
        <p:grpSpPr>
          <a:xfrm>
            <a:off x="3011367" y="4428911"/>
            <a:ext cx="192481" cy="159063"/>
            <a:chOff x="7399148" y="3101169"/>
            <a:chExt cx="648000" cy="540000"/>
          </a:xfrm>
        </p:grpSpPr>
        <p:sp>
          <p:nvSpPr>
            <p:cNvPr id="15" name="Owal 14">
              <a:extLst>
                <a:ext uri="{FF2B5EF4-FFF2-40B4-BE49-F238E27FC236}">
                  <a16:creationId xmlns:a16="http://schemas.microsoft.com/office/drawing/2014/main" id="{2CB42405-6F7A-40D6-9E09-D4AC9C82C05E}"/>
                </a:ext>
              </a:extLst>
            </p:cNvPr>
            <p:cNvSpPr/>
            <p:nvPr/>
          </p:nvSpPr>
          <p:spPr>
            <a:xfrm>
              <a:off x="7399148" y="3101169"/>
              <a:ext cx="540000" cy="540000"/>
            </a:xfrm>
            <a:prstGeom prst="ellipse">
              <a:avLst/>
            </a:prstGeom>
            <a:solidFill>
              <a:srgbClr val="D71A1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6" name="Owal 15">
              <a:extLst>
                <a:ext uri="{FF2B5EF4-FFF2-40B4-BE49-F238E27FC236}">
                  <a16:creationId xmlns:a16="http://schemas.microsoft.com/office/drawing/2014/main" id="{E057E692-547E-4078-9588-B98B5B49E4A2}"/>
                </a:ext>
              </a:extLst>
            </p:cNvPr>
            <p:cNvSpPr/>
            <p:nvPr/>
          </p:nvSpPr>
          <p:spPr>
            <a:xfrm>
              <a:off x="7507148" y="3101169"/>
              <a:ext cx="540000" cy="540000"/>
            </a:xfrm>
            <a:prstGeom prst="ellipse">
              <a:avLst/>
            </a:prstGeom>
            <a:solidFill>
              <a:srgbClr val="D71A1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pic>
        <p:nvPicPr>
          <p:cNvPr id="18" name="PFE element 105" descr="JEv2GqBtmYY2116.png">
            <a:extLst>
              <a:ext uri="{FF2B5EF4-FFF2-40B4-BE49-F238E27FC236}">
                <a16:creationId xmlns:a16="http://schemas.microsoft.com/office/drawing/2014/main" id="{6FE0D65B-38F4-4350-A25A-8EE523591F7E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997" y="3219822"/>
            <a:ext cx="990600" cy="55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38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äsentationsvorlage_BWL9">
  <a:themeElements>
    <a:clrScheme name="v1_TUD_Präsentation_rot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v1_TUD_Präsentation_r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Präsentationsvorlage_BWL9</Template>
  <TotalTime>1881</TotalTime>
  <Words>1629</Words>
  <Application>Microsoft Office PowerPoint</Application>
  <PresentationFormat>Pokaz na ekranie (16:9)</PresentationFormat>
  <Paragraphs>274</Paragraphs>
  <Slides>34</Slides>
  <Notes>4</Notes>
  <HiddenSlides>0</HiddenSlides>
  <MMClips>0</MMClips>
  <ScaleCrop>false</ScaleCrop>
  <HeadingPairs>
    <vt:vector size="8" baseType="variant">
      <vt:variant>
        <vt:lpstr>Używane czcionki</vt:lpstr>
      </vt:variant>
      <vt:variant>
        <vt:i4>9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34</vt:i4>
      </vt:variant>
    </vt:vector>
  </HeadingPairs>
  <TitlesOfParts>
    <vt:vector size="45" baseType="lpstr">
      <vt:lpstr>Arial</vt:lpstr>
      <vt:lpstr>Bitstream Charter</vt:lpstr>
      <vt:lpstr>Cambria Math</vt:lpstr>
      <vt:lpstr>Courier New</vt:lpstr>
      <vt:lpstr>Gill Sans Light</vt:lpstr>
      <vt:lpstr>Stafford</vt:lpstr>
      <vt:lpstr>Symbol</vt:lpstr>
      <vt:lpstr>Tahoma</vt:lpstr>
      <vt:lpstr>Wingdings</vt:lpstr>
      <vt:lpstr>Präsentationsvorlage_BWL9</vt:lpstr>
      <vt:lpstr>Equation</vt:lpstr>
      <vt:lpstr>Resonances in vacuum and dense matter studied by HADES@SIS18</vt:lpstr>
      <vt:lpstr>Introduction</vt:lpstr>
      <vt:lpstr>The HADES physics case</vt:lpstr>
      <vt:lpstr>Meet the HADES  (High Acceptance Di-Electron Spectrometer)</vt:lpstr>
      <vt:lpstr>Particle identification performance</vt:lpstr>
      <vt:lpstr>Sub-NN-Threshold hadron Production</vt:lpstr>
      <vt:lpstr>Open strangeness in Au+Au at √(s_NN ) = 2.4 GeV (below NN production threshold)</vt:lpstr>
      <vt:lpstr>Comparison to microscopic transport</vt:lpstr>
      <vt:lpstr>Hadron yields as function of system size</vt:lpstr>
      <vt:lpstr>Strangeness in cold nuclear matter</vt:lpstr>
      <vt:lpstr>VaCuum and Medium</vt:lpstr>
      <vt:lpstr>Exclusive analysis of pp→ppe+e-</vt:lpstr>
      <vt:lpstr>Role of the r meson</vt:lpstr>
      <vt:lpstr>Dilepton excess yield</vt:lpstr>
      <vt:lpstr>Fit to invariant mass as a function of rapidity Total e+e- yield</vt:lpstr>
      <vt:lpstr>Angular distributions Total e+e- yield</vt:lpstr>
      <vt:lpstr>Pion-proton resonances in medium</vt:lpstr>
      <vt:lpstr>CollectiVity</vt:lpstr>
      <vt:lpstr>Elliptic (v2) azimuthal anisotropy Protons, deuterons, tritons</vt:lpstr>
      <vt:lpstr>Dilepton azimuthal anisotropy</vt:lpstr>
      <vt:lpstr>Triangular anisotropy v3{YRP} </vt:lpstr>
      <vt:lpstr>Summary and Perspectives</vt:lpstr>
      <vt:lpstr>Thank you for you attention</vt:lpstr>
      <vt:lpstr>Extra slides</vt:lpstr>
      <vt:lpstr>Rapidity width</vt:lpstr>
      <vt:lpstr>Invariant mass pt-dependent</vt:lpstr>
      <vt:lpstr>Invariant mass pt-dependent</vt:lpstr>
      <vt:lpstr>Invariant mass pt-dependent</vt:lpstr>
      <vt:lpstr>Invariant mass pt-dependent</vt:lpstr>
      <vt:lpstr>Invariant mass pt-dependent</vt:lpstr>
      <vt:lpstr>Invariant mass pt-dependent</vt:lpstr>
      <vt:lpstr>Transverse momentum with fits Total e+e- yield</vt:lpstr>
      <vt:lpstr>Azimuthal anisotropy at intermediate energies</vt:lpstr>
      <vt:lpstr>Elliptic (v2) azimuthal anisotropy Protons, deuterons, tritons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Moritz Lohse</dc:creator>
  <cp:lastModifiedBy>Szymon Harabasz</cp:lastModifiedBy>
  <cp:revision>54</cp:revision>
  <dcterms:created xsi:type="dcterms:W3CDTF">2009-12-23T09:42:49Z</dcterms:created>
  <dcterms:modified xsi:type="dcterms:W3CDTF">2018-12-05T21:26:13Z</dcterms:modified>
</cp:coreProperties>
</file>