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57" r:id="rId3"/>
    <p:sldId id="27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6" r:id="rId19"/>
    <p:sldId id="274" r:id="rId20"/>
    <p:sldId id="275" r:id="rId2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7" d="100"/>
          <a:sy n="57" d="100"/>
        </p:scale>
        <p:origin x="424" y="40"/>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893706463"/>
      </p:ext>
    </p:extLst>
  </p:cSld>
  <p:clrMap bg1="lt1" tx1="dk1" bg2="lt2" tx2="dk2" accent1="accent1" accent2="accent2" accent3="accent3" accent4="accent4" accent5="accent5" accent6="accent6" hlink="hlink" folHlink="folHlink"/>
  <p:notesStyle>
    <a:lvl1pPr defTabSz="457200" latinLnBrk="0">
      <a:lnSpc>
        <a:spcPct val="125000"/>
      </a:lnSpc>
      <a:defRPr sz="3200">
        <a:latin typeface="Avenir Roman"/>
        <a:ea typeface="Avenir Roman"/>
        <a:cs typeface="Avenir Roman"/>
        <a:sym typeface="Avenir Roman"/>
      </a:defRPr>
    </a:lvl1pPr>
    <a:lvl2pPr indent="228600" defTabSz="457200" latinLnBrk="0">
      <a:lnSpc>
        <a:spcPct val="125000"/>
      </a:lnSpc>
      <a:defRPr sz="3200">
        <a:latin typeface="Avenir Roman"/>
        <a:ea typeface="Avenir Roman"/>
        <a:cs typeface="Avenir Roman"/>
        <a:sym typeface="Avenir Roman"/>
      </a:defRPr>
    </a:lvl2pPr>
    <a:lvl3pPr indent="457200" defTabSz="457200" latinLnBrk="0">
      <a:lnSpc>
        <a:spcPct val="125000"/>
      </a:lnSpc>
      <a:defRPr sz="3200">
        <a:latin typeface="Avenir Roman"/>
        <a:ea typeface="Avenir Roman"/>
        <a:cs typeface="Avenir Roman"/>
        <a:sym typeface="Avenir Roman"/>
      </a:defRPr>
    </a:lvl3pPr>
    <a:lvl4pPr indent="685800" defTabSz="457200" latinLnBrk="0">
      <a:lnSpc>
        <a:spcPct val="125000"/>
      </a:lnSpc>
      <a:defRPr sz="3200">
        <a:latin typeface="Avenir Roman"/>
        <a:ea typeface="Avenir Roman"/>
        <a:cs typeface="Avenir Roman"/>
        <a:sym typeface="Avenir Roman"/>
      </a:defRPr>
    </a:lvl4pPr>
    <a:lvl5pPr indent="914400" defTabSz="457200" latinLnBrk="0">
      <a:lnSpc>
        <a:spcPct val="125000"/>
      </a:lnSpc>
      <a:defRPr sz="3200">
        <a:latin typeface="Avenir Roman"/>
        <a:ea typeface="Avenir Roman"/>
        <a:cs typeface="Avenir Roman"/>
        <a:sym typeface="Avenir Roman"/>
      </a:defRPr>
    </a:lvl5pPr>
    <a:lvl6pPr indent="1143000" defTabSz="457200" latinLnBrk="0">
      <a:lnSpc>
        <a:spcPct val="125000"/>
      </a:lnSpc>
      <a:defRPr sz="3200">
        <a:latin typeface="Avenir Roman"/>
        <a:ea typeface="Avenir Roman"/>
        <a:cs typeface="Avenir Roman"/>
        <a:sym typeface="Avenir Roman"/>
      </a:defRPr>
    </a:lvl6pPr>
    <a:lvl7pPr indent="1371600" defTabSz="457200" latinLnBrk="0">
      <a:lnSpc>
        <a:spcPct val="125000"/>
      </a:lnSpc>
      <a:defRPr sz="3200">
        <a:latin typeface="Avenir Roman"/>
        <a:ea typeface="Avenir Roman"/>
        <a:cs typeface="Avenir Roman"/>
        <a:sym typeface="Avenir Roman"/>
      </a:defRPr>
    </a:lvl7pPr>
    <a:lvl8pPr indent="1600200" defTabSz="457200" latinLnBrk="0">
      <a:lnSpc>
        <a:spcPct val="125000"/>
      </a:lnSpc>
      <a:defRPr sz="3200">
        <a:latin typeface="Avenir Roman"/>
        <a:ea typeface="Avenir Roman"/>
        <a:cs typeface="Avenir Roman"/>
        <a:sym typeface="Avenir Roman"/>
      </a:defRPr>
    </a:lvl8pPr>
    <a:lvl9pPr indent="1828800" defTabSz="457200" latinLnBrk="0">
      <a:lnSpc>
        <a:spcPct val="125000"/>
      </a:lnSpc>
      <a:defRPr sz="3200">
        <a:latin typeface="Avenir Roman"/>
        <a:ea typeface="Avenir Roman"/>
        <a:cs typeface="Avenir Roman"/>
        <a:sym typeface="Avenir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924628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Shape 11"/>
          <p:cNvSpPr>
            <a:spLocks noGrp="1"/>
          </p:cNvSpPr>
          <p:nvPr>
            <p:ph type="title"/>
          </p:nvPr>
        </p:nvSpPr>
        <p:spPr>
          <a:xfrm>
            <a:off x="4833937" y="2303859"/>
            <a:ext cx="14716126" cy="4643438"/>
          </a:xfrm>
          <a:prstGeom prst="rect">
            <a:avLst/>
          </a:prstGeom>
        </p:spPr>
        <p:txBody>
          <a:bodyPr anchor="b"/>
          <a:lstStyle/>
          <a:p>
            <a:r>
              <a:t>Title Text</a:t>
            </a:r>
          </a:p>
        </p:txBody>
      </p:sp>
      <p:sp>
        <p:nvSpPr>
          <p:cNvPr id="12" name="Shape 12"/>
          <p:cNvSpPr>
            <a:spLocks noGrp="1"/>
          </p:cNvSpPr>
          <p:nvPr>
            <p:ph type="body" sz="quarter" idx="1"/>
          </p:nvPr>
        </p:nvSpPr>
        <p:spPr>
          <a:xfrm>
            <a:off x="4833937" y="7072312"/>
            <a:ext cx="14716126" cy="1589485"/>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4833937" y="8947546"/>
            <a:ext cx="14716126" cy="660798"/>
          </a:xfrm>
          <a:prstGeom prst="rect">
            <a:avLst/>
          </a:prstGeom>
        </p:spPr>
        <p:txBody>
          <a:bodyPr anchor="t">
            <a:spAutoFit/>
          </a:bodyPr>
          <a:lstStyle>
            <a:lvl1pPr marL="0" indent="0" algn="ctr">
              <a:spcBef>
                <a:spcPts val="0"/>
              </a:spcBef>
              <a:buSzTx/>
              <a:buNone/>
              <a:defRPr sz="3200"/>
            </a:lvl1pPr>
          </a:lstStyle>
          <a:p>
            <a:r>
              <a:t>–Johnny Appleseed</a:t>
            </a:r>
          </a:p>
        </p:txBody>
      </p:sp>
      <p:sp>
        <p:nvSpPr>
          <p:cNvPr id="94" name="Shape 94"/>
          <p:cNvSpPr>
            <a:spLocks noGrp="1"/>
          </p:cNvSpPr>
          <p:nvPr>
            <p:ph type="body" sz="quarter" idx="14"/>
          </p:nvPr>
        </p:nvSpPr>
        <p:spPr>
          <a:xfrm>
            <a:off x="4833937" y="6000353"/>
            <a:ext cx="14716126" cy="965201"/>
          </a:xfrm>
          <a:prstGeom prst="rect">
            <a:avLst/>
          </a:prstGeom>
        </p:spPr>
        <p:txBody>
          <a:bodyPr>
            <a:spAutoFit/>
          </a:bodyPr>
          <a:lstStyle>
            <a:lvl1pPr marL="0" indent="0" algn="ctr">
              <a:spcBef>
                <a:spcPts val="0"/>
              </a:spcBef>
              <a:buSzTx/>
              <a:buNone/>
              <a:defRPr sz="5200"/>
            </a:lvl1pPr>
          </a:lstStyle>
          <a:p>
            <a:r>
              <a:t>“Type a quote here.” </a:t>
            </a:r>
          </a:p>
        </p:txBody>
      </p:sp>
      <p:sp>
        <p:nvSpPr>
          <p:cNvPr id="95" name="Shape 95"/>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Shape 102"/>
          <p:cNvSpPr>
            <a:spLocks noGrp="1"/>
          </p:cNvSpPr>
          <p:nvPr>
            <p:ph type="pic" idx="13"/>
          </p:nvPr>
        </p:nvSpPr>
        <p:spPr>
          <a:xfrm>
            <a:off x="3048000" y="0"/>
            <a:ext cx="18280432" cy="137160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Shape 20"/>
          <p:cNvSpPr>
            <a:spLocks noGrp="1"/>
          </p:cNvSpPr>
          <p:nvPr>
            <p:ph type="pic" sz="half" idx="13"/>
          </p:nvPr>
        </p:nvSpPr>
        <p:spPr>
          <a:xfrm>
            <a:off x="5307210" y="892968"/>
            <a:ext cx="13751720" cy="8322470"/>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4833937" y="9447609"/>
            <a:ext cx="14716126" cy="2000251"/>
          </a:xfrm>
          <a:prstGeom prst="rect">
            <a:avLst/>
          </a:prstGeom>
        </p:spPr>
        <p:txBody>
          <a:bodyPr anchor="b"/>
          <a:lstStyle/>
          <a:p>
            <a:r>
              <a:t>Title Text</a:t>
            </a:r>
          </a:p>
        </p:txBody>
      </p:sp>
      <p:sp>
        <p:nvSpPr>
          <p:cNvPr id="22" name="Shape 22"/>
          <p:cNvSpPr>
            <a:spLocks noGrp="1"/>
          </p:cNvSpPr>
          <p:nvPr>
            <p:ph type="body" sz="quarter" idx="1"/>
          </p:nvPr>
        </p:nvSpPr>
        <p:spPr>
          <a:xfrm>
            <a:off x="4833937" y="11519296"/>
            <a:ext cx="14716126" cy="1589486"/>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Body Level One</a:t>
            </a:r>
          </a:p>
          <a:p>
            <a:pPr lvl="1"/>
            <a:r>
              <a:t>Body Level Two</a:t>
            </a:r>
          </a:p>
          <a:p>
            <a:pPr lvl="2"/>
            <a:r>
              <a:t>Body Level Three</a:t>
            </a:r>
          </a:p>
          <a:p>
            <a:pPr lvl="3"/>
            <a:r>
              <a:t>Body Level Four</a:t>
            </a:r>
          </a:p>
          <a:p>
            <a:pPr lvl="4"/>
            <a:r>
              <a:t>Body Level Five</a:t>
            </a:r>
          </a:p>
        </p:txBody>
      </p:sp>
      <p:sp>
        <p:nvSpPr>
          <p:cNvPr id="23" name="Shape 23"/>
          <p:cNvSpPr>
            <a:spLocks noGrp="1"/>
          </p:cNvSpPr>
          <p:nvPr>
            <p:ph type="sldNum" sz="quarter" idx="2"/>
          </p:nvPr>
        </p:nvSpPr>
        <p:spPr>
          <a:xfrm>
            <a:off x="11935814" y="13001625"/>
            <a:ext cx="494513" cy="511175"/>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a:spLocks noGrp="1"/>
          </p:cNvSpPr>
          <p:nvPr>
            <p:ph type="title"/>
          </p:nvPr>
        </p:nvSpPr>
        <p:spPr>
          <a:xfrm>
            <a:off x="4833937" y="4536281"/>
            <a:ext cx="14716126" cy="4643438"/>
          </a:xfrm>
          <a:prstGeom prst="rect">
            <a:avLst/>
          </a:prstGeom>
        </p:spPr>
        <p:txBody>
          <a:bodyPr/>
          <a:lstStyle/>
          <a:p>
            <a:r>
              <a:t>Title Text</a:t>
            </a:r>
          </a:p>
        </p:txBody>
      </p:sp>
      <p:sp>
        <p:nvSpPr>
          <p:cNvPr id="31" name="Shape 31"/>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12495609" y="892968"/>
            <a:ext cx="7500938" cy="11572876"/>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4387453" y="892968"/>
            <a:ext cx="7500938" cy="5607845"/>
          </a:xfrm>
          <a:prstGeom prst="rect">
            <a:avLst/>
          </a:prstGeom>
        </p:spPr>
        <p:txBody>
          <a:bodyPr anchor="b"/>
          <a:lstStyle>
            <a:lvl1pPr>
              <a:defRPr sz="8400"/>
            </a:lvl1pPr>
          </a:lstStyle>
          <a:p>
            <a:r>
              <a:t>Title Text</a:t>
            </a:r>
          </a:p>
        </p:txBody>
      </p:sp>
      <p:sp>
        <p:nvSpPr>
          <p:cNvPr id="40" name="Shape 40"/>
          <p:cNvSpPr>
            <a:spLocks noGrp="1"/>
          </p:cNvSpPr>
          <p:nvPr>
            <p:ph type="body" sz="quarter" idx="1"/>
          </p:nvPr>
        </p:nvSpPr>
        <p:spPr>
          <a:xfrm>
            <a:off x="4387453" y="6697265"/>
            <a:ext cx="7500938" cy="5768579"/>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Body Level One</a:t>
            </a:r>
          </a:p>
          <a:p>
            <a:pPr lvl="1"/>
            <a:r>
              <a:t>Body Level Two</a:t>
            </a:r>
          </a:p>
          <a:p>
            <a:pPr lvl="2"/>
            <a:r>
              <a:t>Body Level Three</a:t>
            </a:r>
          </a:p>
          <a:p>
            <a:pPr lvl="3"/>
            <a:r>
              <a:t>Body Level Four</a:t>
            </a:r>
          </a:p>
          <a:p>
            <a:pPr lvl="4"/>
            <a:r>
              <a:t>Body Level Five</a:t>
            </a:r>
          </a:p>
        </p:txBody>
      </p:sp>
      <p:sp>
        <p:nvSpPr>
          <p:cNvPr id="41" name="Shape 41"/>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Title Text</a:t>
            </a:r>
          </a:p>
        </p:txBody>
      </p:sp>
      <p:sp>
        <p:nvSpPr>
          <p:cNvPr id="49" name="Shape 49"/>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Shape 65"/>
          <p:cNvSpPr>
            <a:spLocks noGrp="1"/>
          </p:cNvSpPr>
          <p:nvPr>
            <p:ph type="pic" sz="quarter" idx="13"/>
          </p:nvPr>
        </p:nvSpPr>
        <p:spPr>
          <a:xfrm>
            <a:off x="12495609" y="3661171"/>
            <a:ext cx="7500938" cy="8840392"/>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Title Text</a:t>
            </a:r>
          </a:p>
        </p:txBody>
      </p:sp>
      <p:sp>
        <p:nvSpPr>
          <p:cNvPr id="67" name="Shape 67"/>
          <p:cNvSpPr>
            <a:spLocks noGrp="1"/>
          </p:cNvSpPr>
          <p:nvPr>
            <p:ph type="body" sz="quarter" idx="1"/>
          </p:nvPr>
        </p:nvSpPr>
        <p:spPr>
          <a:xfrm>
            <a:off x="4387453" y="3661171"/>
            <a:ext cx="7500938" cy="8840392"/>
          </a:xfrm>
          <a:prstGeom prst="rect">
            <a:avLst/>
          </a:prstGeom>
        </p:spPr>
        <p:txBody>
          <a:bodyPr/>
          <a:lstStyle>
            <a:lvl1pPr marL="465364" indent="-465364">
              <a:spcBef>
                <a:spcPts val="3200"/>
              </a:spcBef>
              <a:defRPr sz="3800"/>
            </a:lvl1pPr>
            <a:lvl2pPr marL="808264" indent="-465364">
              <a:spcBef>
                <a:spcPts val="3200"/>
              </a:spcBef>
              <a:defRPr sz="3800"/>
            </a:lvl2pPr>
            <a:lvl3pPr marL="1151164" indent="-465364">
              <a:spcBef>
                <a:spcPts val="3200"/>
              </a:spcBef>
              <a:defRPr sz="3800"/>
            </a:lvl3pPr>
            <a:lvl4pPr marL="1494064" indent="-465364">
              <a:spcBef>
                <a:spcPts val="3200"/>
              </a:spcBef>
              <a:defRPr sz="3800"/>
            </a:lvl4pPr>
            <a:lvl5pPr marL="1836964" indent="-465364">
              <a:spcBef>
                <a:spcPts val="3200"/>
              </a:spcBef>
              <a:defRPr sz="3800"/>
            </a:lvl5pPr>
          </a:lstStyle>
          <a:p>
            <a:r>
              <a:t>Body Level One</a:t>
            </a:r>
          </a:p>
          <a:p>
            <a:pPr lvl="1"/>
            <a:r>
              <a:t>Body Level Two</a:t>
            </a:r>
          </a:p>
          <a:p>
            <a:pPr lvl="2"/>
            <a:r>
              <a:t>Body Level Three</a:t>
            </a:r>
          </a:p>
          <a:p>
            <a:pPr lvl="3"/>
            <a:r>
              <a:t>Body Level Four</a:t>
            </a:r>
          </a:p>
          <a:p>
            <a:pPr lvl="4"/>
            <a:r>
              <a:t>Body Level Five</a:t>
            </a:r>
          </a:p>
        </p:txBody>
      </p:sp>
      <p:sp>
        <p:nvSpPr>
          <p:cNvPr id="68" name="Shape 68"/>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Shape 75"/>
          <p:cNvSpPr>
            <a:spLocks noGrp="1"/>
          </p:cNvSpPr>
          <p:nvPr>
            <p:ph type="body" idx="1"/>
          </p:nvPr>
        </p:nvSpPr>
        <p:spPr>
          <a:xfrm>
            <a:off x="4387453" y="1785937"/>
            <a:ext cx="15609094" cy="101441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hape 76"/>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Shape 83"/>
          <p:cNvSpPr>
            <a:spLocks noGrp="1"/>
          </p:cNvSpPr>
          <p:nvPr>
            <p:ph type="pic" sz="half" idx="13"/>
          </p:nvPr>
        </p:nvSpPr>
        <p:spPr>
          <a:xfrm>
            <a:off x="4387453" y="1250156"/>
            <a:ext cx="7500938" cy="11215688"/>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12495609" y="7161609"/>
            <a:ext cx="7500938" cy="5304235"/>
          </a:xfrm>
          <a:prstGeom prst="rect">
            <a:avLst/>
          </a:prstGeom>
        </p:spPr>
        <p:txBody>
          <a:bodyPr lIns="91439" tIns="45719" rIns="91439" bIns="45719" anchor="t">
            <a:noAutofit/>
          </a:bodyPr>
          <a:lstStyle/>
          <a:p>
            <a:endParaRPr/>
          </a:p>
        </p:txBody>
      </p:sp>
      <p:sp>
        <p:nvSpPr>
          <p:cNvPr id="85" name="Shape 85"/>
          <p:cNvSpPr>
            <a:spLocks noGrp="1"/>
          </p:cNvSpPr>
          <p:nvPr>
            <p:ph type="pic" sz="quarter" idx="15"/>
          </p:nvPr>
        </p:nvSpPr>
        <p:spPr>
          <a:xfrm>
            <a:off x="12504353" y="1250156"/>
            <a:ext cx="7500939" cy="5304235"/>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387453" y="625078"/>
            <a:ext cx="15609094" cy="3036094"/>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Title Text</a:t>
            </a:r>
          </a:p>
        </p:txBody>
      </p:sp>
      <p:sp>
        <p:nvSpPr>
          <p:cNvPr id="3" name="Shape 3"/>
          <p:cNvSpPr>
            <a:spLocks noGrp="1"/>
          </p:cNvSpPr>
          <p:nvPr>
            <p:ph type="body" idx="1"/>
          </p:nvPr>
        </p:nvSpPr>
        <p:spPr>
          <a:xfrm>
            <a:off x="4387453" y="3661171"/>
            <a:ext cx="15609094" cy="8840392"/>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11935814" y="13010554"/>
            <a:ext cx="494513" cy="511176"/>
          </a:xfrm>
          <a:prstGeom prst="rect">
            <a:avLst/>
          </a:prstGeom>
          <a:ln w="12700">
            <a:miter lim="400000"/>
          </a:ln>
        </p:spPr>
        <p:txBody>
          <a:bodyPr wrap="none" lIns="71437" tIns="71437" rIns="71437" bIns="71437">
            <a:spAutoFit/>
          </a:bodyPr>
          <a:lstStyle>
            <a:lvl1pPr>
              <a:defRPr sz="2400"/>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9pPr>
    </p:titleStyle>
    <p:bodyStyle>
      <a:lvl1pPr marL="617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1pPr>
      <a:lvl2pPr marL="1061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2pPr>
      <a:lvl3pPr marL="1506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3pPr>
      <a:lvl4pPr marL="1950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4pPr>
      <a:lvl5pPr marL="2395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5pPr>
      <a:lvl6pPr marL="2839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6pPr>
      <a:lvl7pPr marL="3284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7pPr>
      <a:lvl8pPr marL="3728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8pPr>
      <a:lvl9pPr marL="4173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hyperlink" Target="mailto:franziska.viebach@tu-dresden.de"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hyperlink" Target="mailto:kristin.walter@tu-dresden.de?subject="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p:cNvSpPr>
          <p:nvPr>
            <p:ph type="ctrTitle"/>
          </p:nvPr>
        </p:nvSpPr>
        <p:spPr>
          <a:prstGeom prst="rect">
            <a:avLst/>
          </a:prstGeom>
        </p:spPr>
        <p:txBody>
          <a:bodyPr/>
          <a:lstStyle/>
          <a:p>
            <a:pPr defTabSz="578358">
              <a:defRPr sz="11088"/>
            </a:pPr>
            <a:r>
              <a:rPr dirty="0" err="1"/>
              <a:t>Reisekostenabrechung</a:t>
            </a:r>
            <a:endParaRPr dirty="0"/>
          </a:p>
        </p:txBody>
      </p:sp>
      <p:sp>
        <p:nvSpPr>
          <p:cNvPr id="120" name="Shape 120"/>
          <p:cNvSpPr>
            <a:spLocks noGrp="1"/>
          </p:cNvSpPr>
          <p:nvPr>
            <p:ph type="subTitle" sz="quarter" idx="1"/>
          </p:nvPr>
        </p:nvSpPr>
        <p:spPr>
          <a:prstGeom prst="rect">
            <a:avLst/>
          </a:prstGeom>
        </p:spPr>
        <p:txBody>
          <a:bodyPr/>
          <a:lstStyle/>
          <a:p>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1" name="pasted-image.png"/>
          <p:cNvPicPr>
            <a:picLocks noGrp="1" noChangeAspect="1"/>
          </p:cNvPicPr>
          <p:nvPr>
            <p:ph type="pic" idx="13"/>
          </p:nvPr>
        </p:nvPicPr>
        <p:blipFill>
          <a:blip r:embed="rId2">
            <a:extLst/>
          </a:blip>
          <a:srcRect l="628" t="2326" r="628" b="44741"/>
          <a:stretch>
            <a:fillRect/>
          </a:stretch>
        </p:blipFill>
        <p:spPr>
          <a:xfrm>
            <a:off x="266700" y="4996656"/>
            <a:ext cx="23850600" cy="3722501"/>
          </a:xfrm>
          <a:prstGeom prst="rect">
            <a:avLst/>
          </a:prstGeom>
        </p:spPr>
      </p:pic>
      <p:sp>
        <p:nvSpPr>
          <p:cNvPr id="222" name="Shape 222"/>
          <p:cNvSpPr/>
          <p:nvPr/>
        </p:nvSpPr>
        <p:spPr>
          <a:xfrm rot="20520000">
            <a:off x="4263551" y="5631704"/>
            <a:ext cx="15856904" cy="2452593"/>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15000">
                <a:solidFill>
                  <a:srgbClr val="FF2600"/>
                </a:solidFill>
              </a:defRPr>
            </a:lvl1pPr>
          </a:lstStyle>
          <a:p>
            <a:r>
              <a:rPr lang="de-DE" dirty="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0" nodeType="clickEffect">
                                  <p:stCondLst>
                                    <p:cond delay="0"/>
                                  </p:stCondLst>
                                  <p:childTnLst>
                                    <p:set>
                                      <p:cBhvr>
                                        <p:cTn id="6" dur="indefinite" fill="hold"/>
                                        <p:tgtEl>
                                          <p:spTgt spid="221"/>
                                        </p:tgtEl>
                                        <p:attrNameLst>
                                          <p:attrName>style.opacity</p:attrName>
                                        </p:attrNameLst>
                                      </p:cBhvr>
                                      <p:to>
                                        <p:strVal val="0.20"/>
                                      </p:to>
                                    </p:set>
                                    <p:animEffect filter="image" prLst="opacity: 0.20; ">
                                      <p:cBhvr>
                                        <p:cTn id="7" dur="indefinite" fill="hold"/>
                                        <p:tgtEl>
                                          <p:spTgt spid="22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animBg="1" advAuto="0"/>
      <p:bldP spid="222"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 name="pasted-image.png"/>
          <p:cNvPicPr>
            <a:picLocks noGrp="1" noChangeAspect="1"/>
          </p:cNvPicPr>
          <p:nvPr>
            <p:ph type="pic" idx="13"/>
          </p:nvPr>
        </p:nvPicPr>
        <p:blipFill>
          <a:blip r:embed="rId2">
            <a:extLst/>
          </a:blip>
          <a:srcRect l="628" t="54742" r="628"/>
          <a:stretch>
            <a:fillRect/>
          </a:stretch>
        </p:blipFill>
        <p:spPr>
          <a:xfrm>
            <a:off x="266700" y="5266729"/>
            <a:ext cx="23850600" cy="3182738"/>
          </a:xfrm>
          <a:prstGeom prst="rect">
            <a:avLst/>
          </a:prstGeom>
        </p:spPr>
      </p:pic>
      <p:sp>
        <p:nvSpPr>
          <p:cNvPr id="225" name="Shape 225"/>
          <p:cNvSpPr>
            <a:spLocks noGrp="1"/>
          </p:cNvSpPr>
          <p:nvPr>
            <p:ph type="body" sz="quarter" idx="4294967295"/>
          </p:nvPr>
        </p:nvSpPr>
        <p:spPr>
          <a:xfrm>
            <a:off x="331849" y="4203808"/>
            <a:ext cx="10627431" cy="1061182"/>
          </a:xfrm>
          <a:prstGeom prst="rect">
            <a:avLst/>
          </a:prstGeom>
        </p:spPr>
        <p:txBody>
          <a:bodyPr/>
          <a:lstStyle>
            <a:lvl1pPr marL="0" indent="0">
              <a:buSzTx/>
              <a:buNone/>
            </a:lvl1pPr>
          </a:lstStyle>
          <a:p>
            <a:r>
              <a:t>Gegebenenfalls bei Mitnahme</a:t>
            </a:r>
          </a:p>
        </p:txBody>
      </p:sp>
      <p:sp>
        <p:nvSpPr>
          <p:cNvPr id="226" name="Shape 226"/>
          <p:cNvSpPr/>
          <p:nvPr/>
        </p:nvSpPr>
        <p:spPr>
          <a:xfrm>
            <a:off x="1820130" y="6615112"/>
            <a:ext cx="5161345"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MUSTERMANN, MARTIN</a:t>
            </a:r>
          </a:p>
        </p:txBody>
      </p:sp>
      <p:sp>
        <p:nvSpPr>
          <p:cNvPr id="227" name="Shape 227"/>
          <p:cNvSpPr/>
          <p:nvPr/>
        </p:nvSpPr>
        <p:spPr>
          <a:xfrm>
            <a:off x="9389330" y="6615112"/>
            <a:ext cx="5161345"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MUSTERSCHULE</a:t>
            </a:r>
          </a:p>
        </p:txBody>
      </p:sp>
      <p:sp>
        <p:nvSpPr>
          <p:cNvPr id="228" name="Shape 228"/>
          <p:cNvSpPr/>
          <p:nvPr/>
        </p:nvSpPr>
        <p:spPr>
          <a:xfrm>
            <a:off x="14494730" y="6615112"/>
            <a:ext cx="1981285"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STADT A</a:t>
            </a:r>
          </a:p>
        </p:txBody>
      </p:sp>
      <p:sp>
        <p:nvSpPr>
          <p:cNvPr id="229" name="Shape 229"/>
          <p:cNvSpPr/>
          <p:nvPr/>
        </p:nvSpPr>
        <p:spPr>
          <a:xfrm>
            <a:off x="17949130" y="6615112"/>
            <a:ext cx="1981285"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GENF</a:t>
            </a:r>
          </a:p>
        </p:txBody>
      </p:sp>
      <p:sp>
        <p:nvSpPr>
          <p:cNvPr id="230" name="Shape 230"/>
          <p:cNvSpPr/>
          <p:nvPr/>
        </p:nvSpPr>
        <p:spPr>
          <a:xfrm>
            <a:off x="21062597" y="6545262"/>
            <a:ext cx="442685" cy="7016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3700">
                <a:solidFill>
                  <a:srgbClr val="3161AB"/>
                </a:solidFill>
              </a:defRPr>
            </a:lvl1pPr>
          </a:lstStyle>
          <a:p>
            <a:r>
              <a:t>X</a:t>
            </a:r>
          </a:p>
        </p:txBody>
      </p:sp>
      <p:sp>
        <p:nvSpPr>
          <p:cNvPr id="231" name="Shape 231"/>
          <p:cNvSpPr/>
          <p:nvPr/>
        </p:nvSpPr>
        <p:spPr>
          <a:xfrm rot="20520000">
            <a:off x="16093528" y="8571900"/>
            <a:ext cx="8047075" cy="91371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2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2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2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0" animBg="1" advAuto="0"/>
      <p:bldP spid="227" grpId="0" animBg="1" advAuto="0"/>
      <p:bldP spid="228" grpId="0" animBg="1" advAuto="0"/>
      <p:bldP spid="229" grpId="0" animBg="1" advAuto="0"/>
      <p:bldP spid="230" grpId="0" animBg="1" advAuto="0"/>
      <p:bldP spid="231" grpId="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 name="pasted-image.png"/>
          <p:cNvPicPr>
            <a:picLocks noGrp="1" noChangeAspect="1"/>
          </p:cNvPicPr>
          <p:nvPr>
            <p:ph type="pic" idx="13"/>
          </p:nvPr>
        </p:nvPicPr>
        <p:blipFill>
          <a:blip r:embed="rId2">
            <a:extLst/>
          </a:blip>
          <a:srcRect t="4934" b="13136"/>
          <a:stretch>
            <a:fillRect/>
          </a:stretch>
        </p:blipFill>
        <p:spPr>
          <a:xfrm>
            <a:off x="266700" y="6030515"/>
            <a:ext cx="23850601" cy="1655166"/>
          </a:xfrm>
          <a:prstGeom prst="rect">
            <a:avLst/>
          </a:prstGeom>
        </p:spPr>
      </p:pic>
      <p:sp>
        <p:nvSpPr>
          <p:cNvPr id="234" name="Shape 234"/>
          <p:cNvSpPr/>
          <p:nvPr/>
        </p:nvSpPr>
        <p:spPr>
          <a:xfrm>
            <a:off x="1961797" y="6392862"/>
            <a:ext cx="442685" cy="7016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3700">
                <a:solidFill>
                  <a:srgbClr val="3161AB"/>
                </a:solidFill>
              </a:defRPr>
            </a:lvl1pPr>
          </a:lstStyle>
          <a:p>
            <a:r>
              <a:t>X</a:t>
            </a:r>
          </a:p>
        </p:txBody>
      </p:sp>
      <p:sp>
        <p:nvSpPr>
          <p:cNvPr id="235" name="Shape 235"/>
          <p:cNvSpPr/>
          <p:nvPr/>
        </p:nvSpPr>
        <p:spPr>
          <a:xfrm rot="20520000">
            <a:off x="16416148" y="7708300"/>
            <a:ext cx="8047074" cy="91371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0" animBg="1" advAuto="0"/>
      <p:bldP spid="235"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 name="pasted-image.png"/>
          <p:cNvPicPr>
            <a:picLocks noGrp="1" noChangeAspect="1"/>
          </p:cNvPicPr>
          <p:nvPr>
            <p:ph type="pic" idx="13"/>
          </p:nvPr>
        </p:nvPicPr>
        <p:blipFill>
          <a:blip r:embed="rId2">
            <a:extLst/>
          </a:blip>
          <a:srcRect t="5082" b="5082"/>
          <a:stretch>
            <a:fillRect/>
          </a:stretch>
        </p:blipFill>
        <p:spPr>
          <a:xfrm>
            <a:off x="266700" y="5776118"/>
            <a:ext cx="23850601" cy="2163910"/>
          </a:xfrm>
          <a:prstGeom prst="rect">
            <a:avLst/>
          </a:prstGeom>
        </p:spPr>
      </p:pic>
      <p:sp>
        <p:nvSpPr>
          <p:cNvPr id="238" name="Shape 238"/>
          <p:cNvSpPr/>
          <p:nvPr/>
        </p:nvSpPr>
        <p:spPr>
          <a:xfrm rot="20520000">
            <a:off x="3996651" y="5631704"/>
            <a:ext cx="16390704" cy="2452593"/>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15000">
                <a:solidFill>
                  <a:srgbClr val="FF2600"/>
                </a:solidFill>
              </a:defRPr>
            </a:lvl1pPr>
          </a:lstStyle>
          <a:p>
            <a:r>
              <a:rPr lang="de-DE" dirty="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0" nodeType="clickEffect">
                                  <p:stCondLst>
                                    <p:cond delay="0"/>
                                  </p:stCondLst>
                                  <p:childTnLst>
                                    <p:set>
                                      <p:cBhvr>
                                        <p:cTn id="6" dur="indefinite" fill="hold"/>
                                        <p:tgtEl>
                                          <p:spTgt spid="237"/>
                                        </p:tgtEl>
                                        <p:attrNameLst>
                                          <p:attrName>style.opacity</p:attrName>
                                        </p:attrNameLst>
                                      </p:cBhvr>
                                      <p:to>
                                        <p:strVal val="0.20"/>
                                      </p:to>
                                    </p:set>
                                    <p:animEffect filter="image" prLst="opacity: 0.20; ">
                                      <p:cBhvr>
                                        <p:cTn id="7" dur="indefinite" fill="hold"/>
                                        <p:tgtEl>
                                          <p:spTgt spid="23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 grpId="0" animBg="1" advAuto="0"/>
      <p:bldP spid="238"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 name="pasted-image.png"/>
          <p:cNvPicPr>
            <a:picLocks noGrp="1" noChangeAspect="1"/>
          </p:cNvPicPr>
          <p:nvPr>
            <p:ph type="pic" idx="13"/>
          </p:nvPr>
        </p:nvPicPr>
        <p:blipFill>
          <a:blip r:embed="rId2">
            <a:extLst/>
          </a:blip>
          <a:srcRect t="4885" b="4885"/>
          <a:stretch>
            <a:fillRect/>
          </a:stretch>
        </p:blipFill>
        <p:spPr>
          <a:xfrm>
            <a:off x="266700" y="5346302"/>
            <a:ext cx="23850600" cy="3023208"/>
          </a:xfrm>
          <a:prstGeom prst="rect">
            <a:avLst/>
          </a:prstGeom>
        </p:spPr>
      </p:pic>
      <p:sp>
        <p:nvSpPr>
          <p:cNvPr id="241" name="Shape 241"/>
          <p:cNvSpPr>
            <a:spLocks noGrp="1"/>
          </p:cNvSpPr>
          <p:nvPr>
            <p:ph type="body" sz="quarter" idx="4294967295"/>
          </p:nvPr>
        </p:nvSpPr>
        <p:spPr>
          <a:xfrm>
            <a:off x="331849" y="4241908"/>
            <a:ext cx="10627431" cy="1061182"/>
          </a:xfrm>
          <a:prstGeom prst="rect">
            <a:avLst/>
          </a:prstGeom>
        </p:spPr>
        <p:txBody>
          <a:bodyPr/>
          <a:lstStyle>
            <a:lvl1pPr marL="0" indent="0">
              <a:buSzTx/>
              <a:buNone/>
            </a:lvl1pPr>
          </a:lstStyle>
          <a:p>
            <a:r>
              <a:t>Gegebenenfalls bei Nebenkosten</a:t>
            </a:r>
          </a:p>
        </p:txBody>
      </p:sp>
      <p:sp>
        <p:nvSpPr>
          <p:cNvPr id="242" name="Shape 242"/>
          <p:cNvSpPr/>
          <p:nvPr/>
        </p:nvSpPr>
        <p:spPr>
          <a:xfrm>
            <a:off x="1820130" y="7097712"/>
            <a:ext cx="5161345"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ERLÄUTERUNG</a:t>
            </a:r>
          </a:p>
        </p:txBody>
      </p:sp>
      <p:sp>
        <p:nvSpPr>
          <p:cNvPr id="243" name="Shape 243"/>
          <p:cNvSpPr/>
          <p:nvPr/>
        </p:nvSpPr>
        <p:spPr>
          <a:xfrm rot="20520000">
            <a:off x="15839528" y="7733700"/>
            <a:ext cx="8047075" cy="91371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0" animBg="1" advAuto="0"/>
      <p:bldP spid="243"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 name="pasted-image.png"/>
          <p:cNvPicPr>
            <a:picLocks noGrp="1" noChangeAspect="1"/>
          </p:cNvPicPr>
          <p:nvPr>
            <p:ph type="pic" idx="13"/>
          </p:nvPr>
        </p:nvPicPr>
        <p:blipFill>
          <a:blip r:embed="rId2">
            <a:extLst/>
          </a:blip>
          <a:srcRect t="2620" b="62417"/>
          <a:stretch>
            <a:fillRect/>
          </a:stretch>
        </p:blipFill>
        <p:spPr>
          <a:xfrm>
            <a:off x="266700" y="5623123"/>
            <a:ext cx="23850600" cy="2469674"/>
          </a:xfrm>
          <a:prstGeom prst="rect">
            <a:avLst/>
          </a:prstGeom>
        </p:spPr>
      </p:pic>
      <p:sp>
        <p:nvSpPr>
          <p:cNvPr id="246" name="Shape 246"/>
          <p:cNvSpPr/>
          <p:nvPr/>
        </p:nvSpPr>
        <p:spPr>
          <a:xfrm rot="20520000">
            <a:off x="3996651" y="5631704"/>
            <a:ext cx="16390704" cy="2452593"/>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15000">
                <a:solidFill>
                  <a:srgbClr val="FF2600"/>
                </a:solidFill>
              </a:defRPr>
            </a:lvl1pPr>
          </a:lstStyle>
          <a:p>
            <a:r>
              <a:rPr lang="de-DE" dirty="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0" nodeType="clickEffect">
                                  <p:stCondLst>
                                    <p:cond delay="0"/>
                                  </p:stCondLst>
                                  <p:childTnLst>
                                    <p:set>
                                      <p:cBhvr>
                                        <p:cTn id="6" dur="indefinite" fill="hold"/>
                                        <p:tgtEl>
                                          <p:spTgt spid="245"/>
                                        </p:tgtEl>
                                        <p:attrNameLst>
                                          <p:attrName>style.opacity</p:attrName>
                                        </p:attrNameLst>
                                      </p:cBhvr>
                                      <p:to>
                                        <p:strVal val="0.20"/>
                                      </p:to>
                                    </p:set>
                                    <p:animEffect filter="image" prLst="opacity: 0.20; ">
                                      <p:cBhvr>
                                        <p:cTn id="7" dur="indefinite" fill="hold"/>
                                        <p:tgtEl>
                                          <p:spTgt spid="24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 grpId="0" animBg="1" advAuto="0"/>
      <p:bldP spid="246"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8" name="pasted-image.png"/>
          <p:cNvPicPr>
            <a:picLocks noGrp="1" noChangeAspect="1"/>
          </p:cNvPicPr>
          <p:nvPr>
            <p:ph type="pic" idx="13"/>
          </p:nvPr>
        </p:nvPicPr>
        <p:blipFill>
          <a:blip r:embed="rId2">
            <a:extLst/>
          </a:blip>
          <a:srcRect t="36784"/>
          <a:stretch>
            <a:fillRect/>
          </a:stretch>
        </p:blipFill>
        <p:spPr>
          <a:xfrm>
            <a:off x="266700" y="4625181"/>
            <a:ext cx="23850601" cy="4465491"/>
          </a:xfrm>
          <a:prstGeom prst="rect">
            <a:avLst/>
          </a:prstGeom>
        </p:spPr>
      </p:pic>
      <p:sp>
        <p:nvSpPr>
          <p:cNvPr id="249" name="Shape 249"/>
          <p:cNvSpPr/>
          <p:nvPr/>
        </p:nvSpPr>
        <p:spPr>
          <a:xfrm>
            <a:off x="12725034" y="6998630"/>
            <a:ext cx="2249549"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DD.MM.JJ</a:t>
            </a:r>
          </a:p>
        </p:txBody>
      </p:sp>
      <p:sp>
        <p:nvSpPr>
          <p:cNvPr id="250" name="Shape 250"/>
          <p:cNvSpPr/>
          <p:nvPr/>
        </p:nvSpPr>
        <p:spPr>
          <a:xfrm>
            <a:off x="18172044" y="6998630"/>
            <a:ext cx="5413139"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UNTERSCHREIBEN!!!!!!</a:t>
            </a:r>
          </a:p>
        </p:txBody>
      </p:sp>
      <p:sp>
        <p:nvSpPr>
          <p:cNvPr id="251" name="Shape 251"/>
          <p:cNvSpPr/>
          <p:nvPr/>
        </p:nvSpPr>
        <p:spPr>
          <a:xfrm rot="20520000">
            <a:off x="18240860" y="9367304"/>
            <a:ext cx="6054541" cy="168315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a:defRPr>
                <a:solidFill>
                  <a:srgbClr val="FF2600"/>
                </a:solidFill>
              </a:defRPr>
            </a:pPr>
            <a:r>
              <a:rPr lang="de-DE" dirty="0"/>
              <a:t>Ansonsten wird kein </a:t>
            </a:r>
          </a:p>
          <a:p>
            <a:pPr>
              <a:defRPr>
                <a:solidFill>
                  <a:srgbClr val="FF2600"/>
                </a:solidFill>
              </a:defRPr>
            </a:pPr>
            <a:r>
              <a:rPr lang="de-DE" dirty="0"/>
              <a:t>Geld erstattet!</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 grpId="0" animBg="1" advAuto="0"/>
      <p:bldP spid="250" grpId="0" animBg="1" advAuto="0"/>
      <p:bldP spid="251"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a:spLocks noGrp="1"/>
          </p:cNvSpPr>
          <p:nvPr>
            <p:ph type="title"/>
          </p:nvPr>
        </p:nvSpPr>
        <p:spPr>
          <a:prstGeom prst="rect">
            <a:avLst/>
          </a:prstGeom>
        </p:spPr>
        <p:txBody>
          <a:bodyPr/>
          <a:lstStyle/>
          <a:p>
            <a:r>
              <a:rPr lang="de-DE" dirty="0"/>
              <a:t>Wichtig</a:t>
            </a:r>
            <a:endParaRPr dirty="0"/>
          </a:p>
        </p:txBody>
      </p:sp>
      <p:sp>
        <p:nvSpPr>
          <p:cNvPr id="254" name="Shape 254"/>
          <p:cNvSpPr>
            <a:spLocks noGrp="1"/>
          </p:cNvSpPr>
          <p:nvPr>
            <p:ph type="body" idx="1"/>
          </p:nvPr>
        </p:nvSpPr>
        <p:spPr>
          <a:xfrm>
            <a:off x="2448000" y="3672000"/>
            <a:ext cx="19080000" cy="8840392"/>
          </a:xfrm>
          <a:prstGeom prst="rect">
            <a:avLst/>
          </a:prstGeom>
        </p:spPr>
        <p:txBody>
          <a:bodyPr>
            <a:normAutofit fontScale="92500" lnSpcReduction="20000"/>
          </a:bodyPr>
          <a:lstStyle/>
          <a:p>
            <a:r>
              <a:rPr lang="de-DE" dirty="0"/>
              <a:t>Es werden max. 200,-€ Reisekosten erstattet</a:t>
            </a:r>
          </a:p>
          <a:p>
            <a:pPr lvl="0"/>
            <a:r>
              <a:rPr lang="de-DE" dirty="0"/>
              <a:t>Bitte nichts zusammenrechnen oder rausrechnen, wenn Reisekosten den Betrag überschreiten</a:t>
            </a:r>
          </a:p>
          <a:p>
            <a:pPr lvl="0"/>
            <a:r>
              <a:rPr lang="de-DE" dirty="0"/>
              <a:t>Reisekosten lediglich an der richtigen Stelle eintragen</a:t>
            </a:r>
          </a:p>
          <a:p>
            <a:pPr lvl="0"/>
            <a:r>
              <a:rPr lang="de-DE" dirty="0"/>
              <a:t>Bitte alle Belege im Original aufbewahren (auch Boardingpass)</a:t>
            </a:r>
          </a:p>
          <a:p>
            <a:pPr lvl="0"/>
            <a:r>
              <a:rPr lang="de-DE" dirty="0"/>
              <a:t>FORMULAR DUPLEX DRUCKEN</a:t>
            </a:r>
          </a:p>
          <a:p>
            <a:pPr lvl="0"/>
            <a:r>
              <a:rPr lang="de-DE" dirty="0"/>
              <a:t>BLAU UNTERSCHREIBEN</a:t>
            </a:r>
          </a:p>
          <a:p>
            <a:r>
              <a:rPr lang="de-DE" dirty="0"/>
              <a:t>Im Zweifel bitte einfach noch mal bei uns nachfragen: </a:t>
            </a:r>
            <a:r>
              <a:rPr lang="de-DE" dirty="0" smtClean="0">
                <a:hlinkClick r:id="rId2"/>
              </a:rPr>
              <a:t>franziska.viebach@tu-dresden.de</a:t>
            </a:r>
            <a:r>
              <a:rPr lang="de-DE" dirty="0" smtClean="0"/>
              <a:t> </a:t>
            </a:r>
            <a:endParaRPr lang="de-DE"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54">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54">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54">
                                            <p:txEl>
                                              <p:pRg st="1" end="1"/>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254">
                                            <p:txEl>
                                              <p:pRg st="2" end="2"/>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254">
                                            <p:txEl>
                                              <p:pRg st="3" end="3"/>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254">
                                            <p:txEl>
                                              <p:pRg st="4" end="4"/>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iterate>
                                    <p:tmAbs val="0"/>
                                  </p:iterate>
                                  <p:childTnLst>
                                    <p:set>
                                      <p:cBhvr>
                                        <p:cTn id="24" fill="hold"/>
                                        <p:tgtEl>
                                          <p:spTgt spid="254">
                                            <p:txEl>
                                              <p:pRg st="5" end="5"/>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iterate>
                                    <p:tmAbs val="0"/>
                                  </p:iterate>
                                  <p:childTnLst>
                                    <p:set>
                                      <p:cBhvr>
                                        <p:cTn id="27" fill="hold"/>
                                        <p:tgtEl>
                                          <p:spTgt spid="25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 grpId="0" build="p" bldLvl="5"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a:spLocks noGrp="1"/>
          </p:cNvSpPr>
          <p:nvPr>
            <p:ph type="title"/>
          </p:nvPr>
        </p:nvSpPr>
        <p:spPr>
          <a:prstGeom prst="rect">
            <a:avLst/>
          </a:prstGeom>
        </p:spPr>
        <p:txBody>
          <a:bodyPr/>
          <a:lstStyle/>
          <a:p>
            <a:r>
              <a:rPr dirty="0" err="1"/>
              <a:t>ToDo</a:t>
            </a:r>
            <a:r>
              <a:rPr lang="de-DE" dirty="0"/>
              <a:t>'s</a:t>
            </a:r>
            <a:r>
              <a:rPr dirty="0"/>
              <a:t> </a:t>
            </a:r>
            <a:r>
              <a:rPr dirty="0" err="1"/>
              <a:t>Checkliste</a:t>
            </a:r>
            <a:endParaRPr dirty="0"/>
          </a:p>
        </p:txBody>
      </p:sp>
      <p:sp>
        <p:nvSpPr>
          <p:cNvPr id="254" name="Shape 254"/>
          <p:cNvSpPr>
            <a:spLocks noGrp="1"/>
          </p:cNvSpPr>
          <p:nvPr>
            <p:ph type="body" idx="1"/>
          </p:nvPr>
        </p:nvSpPr>
        <p:spPr>
          <a:xfrm>
            <a:off x="2448000" y="3672000"/>
            <a:ext cx="19080000" cy="8840392"/>
          </a:xfrm>
          <a:prstGeom prst="rect">
            <a:avLst/>
          </a:prstGeom>
        </p:spPr>
        <p:txBody>
          <a:bodyPr>
            <a:normAutofit fontScale="85000" lnSpcReduction="20000"/>
          </a:bodyPr>
          <a:lstStyle/>
          <a:p>
            <a:pPr lvl="0"/>
            <a:r>
              <a:rPr lang="de-DE" dirty="0"/>
              <a:t>Folgende Unterlagen im Original einreichen (Quittungen o.ä. bitte auf A4-Blatt aufkleben)</a:t>
            </a:r>
          </a:p>
          <a:p>
            <a:pPr lvl="4">
              <a:buFont typeface="Symbol" panose="05050102010706020507" pitchFamily="18" charset="2"/>
              <a:buChar char="-"/>
            </a:pPr>
            <a:r>
              <a:rPr lang="de-DE" dirty="0"/>
              <a:t>Original-Tickets von Flug, Bahnfahrt </a:t>
            </a:r>
            <a:r>
              <a:rPr lang="de-DE" dirty="0" err="1"/>
              <a:t>u.ä.</a:t>
            </a:r>
            <a:r>
              <a:rPr lang="de-DE" dirty="0"/>
              <a:t> </a:t>
            </a:r>
            <a:r>
              <a:rPr lang="de-DE" b="1" dirty="0"/>
              <a:t>und</a:t>
            </a:r>
          </a:p>
          <a:p>
            <a:pPr lvl="4">
              <a:buFont typeface="Symbol" panose="05050102010706020507" pitchFamily="18" charset="2"/>
              <a:buChar char="-"/>
            </a:pPr>
            <a:r>
              <a:rPr lang="de-DE" dirty="0"/>
              <a:t>Original Rechnung mit Ticketpreis </a:t>
            </a:r>
            <a:r>
              <a:rPr lang="de-DE" b="1" dirty="0"/>
              <a:t>und</a:t>
            </a:r>
          </a:p>
          <a:p>
            <a:pPr lvl="4">
              <a:buFont typeface="Symbol" panose="05050102010706020507" pitchFamily="18" charset="2"/>
              <a:buChar char="-"/>
            </a:pPr>
            <a:r>
              <a:rPr lang="de-DE" dirty="0"/>
              <a:t>Kontoauszug über Bezahlung </a:t>
            </a:r>
            <a:r>
              <a:rPr lang="de-DE" b="1" dirty="0"/>
              <a:t>oder </a:t>
            </a:r>
          </a:p>
          <a:p>
            <a:pPr lvl="4">
              <a:buFont typeface="Symbol" panose="05050102010706020507" pitchFamily="18" charset="2"/>
              <a:buChar char="-"/>
            </a:pPr>
            <a:r>
              <a:rPr lang="de-DE" dirty="0"/>
              <a:t>Quittung bei Barzahlung</a:t>
            </a:r>
          </a:p>
          <a:p>
            <a:pPr lvl="0"/>
            <a:r>
              <a:rPr lang="de-DE" dirty="0"/>
              <a:t>Formular zur Reisekostenabrechnung vollständig ausfüllen und mit Original-Unterschrift an TUD schicken</a:t>
            </a:r>
          </a:p>
          <a:p>
            <a:pPr lvl="0"/>
            <a:r>
              <a:rPr dirty="0" err="1"/>
              <a:t>Bei</a:t>
            </a:r>
            <a:r>
              <a:rPr dirty="0"/>
              <a:t> </a:t>
            </a:r>
            <a:r>
              <a:rPr dirty="0" err="1"/>
              <a:t>Fragen</a:t>
            </a:r>
            <a:r>
              <a:rPr dirty="0"/>
              <a:t> </a:t>
            </a:r>
            <a:r>
              <a:rPr lang="de-DE" dirty="0"/>
              <a:t>bitte </a:t>
            </a:r>
            <a:r>
              <a:rPr dirty="0" err="1"/>
              <a:t>vor</a:t>
            </a:r>
            <a:r>
              <a:rPr dirty="0"/>
              <a:t> </a:t>
            </a:r>
            <a:r>
              <a:rPr dirty="0" err="1"/>
              <a:t>dem</a:t>
            </a:r>
            <a:r>
              <a:rPr dirty="0"/>
              <a:t> </a:t>
            </a:r>
            <a:r>
              <a:rPr dirty="0" err="1"/>
              <a:t>Abschicken</a:t>
            </a:r>
            <a:r>
              <a:rPr dirty="0"/>
              <a:t> </a:t>
            </a:r>
            <a:r>
              <a:rPr dirty="0" err="1"/>
              <a:t>mit</a:t>
            </a:r>
            <a:r>
              <a:rPr dirty="0"/>
              <a:t> </a:t>
            </a:r>
            <a:r>
              <a:rPr lang="de-DE" dirty="0" smtClean="0"/>
              <a:t>Franziska Viebach </a:t>
            </a:r>
            <a:r>
              <a:rPr dirty="0" smtClean="0"/>
              <a:t>R</a:t>
            </a:r>
            <a:r>
              <a:rPr lang="de-DE" dirty="0"/>
              <a:t>ü</a:t>
            </a:r>
            <a:r>
              <a:rPr dirty="0" err="1"/>
              <a:t>cksprache</a:t>
            </a:r>
            <a:r>
              <a:rPr dirty="0"/>
              <a:t> </a:t>
            </a:r>
            <a:r>
              <a:rPr dirty="0" err="1"/>
              <a:t>halten</a:t>
            </a:r>
            <a:endParaRPr dirty="0"/>
          </a:p>
        </p:txBody>
      </p:sp>
    </p:spTree>
    <p:extLst>
      <p:ext uri="{BB962C8B-B14F-4D97-AF65-F5344CB8AC3E}">
        <p14:creationId xmlns:p14="http://schemas.microsoft.com/office/powerpoint/2010/main" val="410626614"/>
      </p:ext>
    </p:extLst>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54">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54">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54">
                                            <p:txEl>
                                              <p:pRg st="1" end="1"/>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254">
                                            <p:txEl>
                                              <p:pRg st="2" end="2"/>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254">
                                            <p:txEl>
                                              <p:pRg st="3" end="3"/>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254">
                                            <p:txEl>
                                              <p:pRg st="4" end="4"/>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iterate>
                                    <p:tmAbs val="0"/>
                                  </p:iterate>
                                  <p:childTnLst>
                                    <p:set>
                                      <p:cBhvr>
                                        <p:cTn id="24" fill="hold"/>
                                        <p:tgtEl>
                                          <p:spTgt spid="254">
                                            <p:txEl>
                                              <p:pRg st="5" end="5"/>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iterate>
                                    <p:tmAbs val="0"/>
                                  </p:iterate>
                                  <p:childTnLst>
                                    <p:set>
                                      <p:cBhvr>
                                        <p:cTn id="27" fill="hold"/>
                                        <p:tgtEl>
                                          <p:spTgt spid="25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 grpId="0" build="p" bldLvl="5"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Shape 256"/>
          <p:cNvSpPr>
            <a:spLocks noGrp="1"/>
          </p:cNvSpPr>
          <p:nvPr>
            <p:ph type="title"/>
          </p:nvPr>
        </p:nvSpPr>
        <p:spPr>
          <a:xfrm>
            <a:off x="0" y="625078"/>
            <a:ext cx="24384000" cy="3036094"/>
          </a:xfrm>
          <a:prstGeom prst="rect">
            <a:avLst/>
          </a:prstGeom>
        </p:spPr>
        <p:txBody>
          <a:bodyPr/>
          <a:lstStyle/>
          <a:p>
            <a:r>
              <a:rPr dirty="0"/>
              <a:t>Deadline</a:t>
            </a:r>
          </a:p>
        </p:txBody>
      </p:sp>
      <p:sp>
        <p:nvSpPr>
          <p:cNvPr id="257" name="Shape 257"/>
          <p:cNvSpPr>
            <a:spLocks noGrp="1"/>
          </p:cNvSpPr>
          <p:nvPr>
            <p:ph type="body" sz="quarter" idx="1"/>
          </p:nvPr>
        </p:nvSpPr>
        <p:spPr>
          <a:xfrm>
            <a:off x="2448000" y="3672000"/>
            <a:ext cx="19080000" cy="6047230"/>
          </a:xfrm>
          <a:prstGeom prst="rect">
            <a:avLst/>
          </a:prstGeom>
        </p:spPr>
        <p:txBody>
          <a:bodyPr/>
          <a:lstStyle/>
          <a:p>
            <a:pPr marL="0" indent="0" algn="ctr" defTabSz="519937">
              <a:spcBef>
                <a:spcPts val="3700"/>
              </a:spcBef>
              <a:buSzTx/>
              <a:buNone/>
              <a:defRPr sz="4450"/>
            </a:pPr>
            <a:r>
              <a:rPr dirty="0" err="1"/>
              <a:t>Eingang</a:t>
            </a:r>
            <a:r>
              <a:rPr dirty="0"/>
              <a:t> des </a:t>
            </a:r>
            <a:r>
              <a:rPr dirty="0" err="1"/>
              <a:t>vollständig</a:t>
            </a:r>
            <a:r>
              <a:rPr dirty="0"/>
              <a:t> </a:t>
            </a:r>
            <a:r>
              <a:rPr dirty="0" err="1"/>
              <a:t>ausgefüllten</a:t>
            </a:r>
            <a:r>
              <a:rPr dirty="0"/>
              <a:t> und </a:t>
            </a:r>
            <a:r>
              <a:rPr lang="de-DE" dirty="0"/>
              <a:t/>
            </a:r>
            <a:br>
              <a:rPr lang="de-DE" dirty="0"/>
            </a:br>
            <a:r>
              <a:rPr dirty="0" err="1"/>
              <a:t>unterschriebenen</a:t>
            </a:r>
            <a:r>
              <a:rPr dirty="0"/>
              <a:t>(!) </a:t>
            </a:r>
            <a:r>
              <a:rPr dirty="0" err="1"/>
              <a:t>Formulars</a:t>
            </a:r>
            <a:r>
              <a:rPr dirty="0"/>
              <a:t> </a:t>
            </a:r>
            <a:r>
              <a:rPr lang="de-DE" dirty="0"/>
              <a:t>nebst </a:t>
            </a:r>
            <a:r>
              <a:rPr dirty="0" err="1"/>
              <a:t>aller</a:t>
            </a:r>
            <a:r>
              <a:rPr dirty="0"/>
              <a:t>(!) </a:t>
            </a:r>
            <a:r>
              <a:rPr lang="de-DE" dirty="0"/>
              <a:t/>
            </a:r>
            <a:br>
              <a:rPr lang="de-DE" dirty="0"/>
            </a:br>
            <a:r>
              <a:rPr dirty="0" err="1"/>
              <a:t>Originalbelege</a:t>
            </a:r>
            <a:r>
              <a:rPr dirty="0"/>
              <a:t> </a:t>
            </a:r>
            <a:r>
              <a:rPr dirty="0" err="1"/>
              <a:t>bis</a:t>
            </a:r>
            <a:r>
              <a:rPr dirty="0"/>
              <a:t> </a:t>
            </a:r>
            <a:r>
              <a:rPr dirty="0" err="1"/>
              <a:t>zum</a:t>
            </a:r>
            <a:endParaRPr lang="de-DE" dirty="0"/>
          </a:p>
          <a:p>
            <a:pPr marL="0" indent="0" algn="ctr" defTabSz="519937">
              <a:spcBef>
                <a:spcPts val="3700"/>
              </a:spcBef>
              <a:buSzTx/>
              <a:buNone/>
              <a:defRPr sz="4450"/>
            </a:pPr>
            <a:r>
              <a:rPr lang="de-DE" sz="11200" dirty="0" smtClean="0"/>
              <a:t>08.11.2019</a:t>
            </a:r>
            <a:endParaRPr sz="11200" dirty="0"/>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hape 123"/>
          <p:cNvSpPr>
            <a:spLocks noGrp="1"/>
          </p:cNvSpPr>
          <p:nvPr>
            <p:ph type="title"/>
          </p:nvPr>
        </p:nvSpPr>
        <p:spPr>
          <a:prstGeom prst="rect">
            <a:avLst/>
          </a:prstGeom>
        </p:spPr>
        <p:txBody>
          <a:bodyPr/>
          <a:lstStyle/>
          <a:p>
            <a:r>
              <a:t>Inhalt</a:t>
            </a:r>
          </a:p>
        </p:txBody>
      </p:sp>
      <p:sp>
        <p:nvSpPr>
          <p:cNvPr id="124" name="Shape 124"/>
          <p:cNvSpPr>
            <a:spLocks noGrp="1"/>
          </p:cNvSpPr>
          <p:nvPr>
            <p:ph type="body" sz="quarter" idx="1"/>
          </p:nvPr>
        </p:nvSpPr>
        <p:spPr>
          <a:xfrm>
            <a:off x="4387452" y="3661171"/>
            <a:ext cx="11262855" cy="8840392"/>
          </a:xfrm>
          <a:prstGeom prst="rect">
            <a:avLst/>
          </a:prstGeom>
        </p:spPr>
        <p:txBody>
          <a:bodyPr/>
          <a:lstStyle/>
          <a:p>
            <a:pPr marL="670277" indent="-670277">
              <a:buSzPct val="100000"/>
              <a:buAutoNum type="arabicPeriod"/>
            </a:pPr>
            <a:r>
              <a:rPr lang="de-DE" dirty="0"/>
              <a:t>Formular Reisekostenabrechnung TUD</a:t>
            </a:r>
          </a:p>
          <a:p>
            <a:pPr marL="670277" indent="-670277">
              <a:buSzPct val="100000"/>
              <a:buAutoNum type="arabicPeriod"/>
            </a:pPr>
            <a:r>
              <a:rPr lang="de-DE" dirty="0" err="1"/>
              <a:t>To</a:t>
            </a:r>
            <a:r>
              <a:rPr lang="de-DE" dirty="0"/>
              <a:t> </a:t>
            </a:r>
            <a:r>
              <a:rPr lang="de-DE" dirty="0" err="1"/>
              <a:t>Do‘s</a:t>
            </a:r>
            <a:r>
              <a:rPr lang="de-DE" dirty="0"/>
              <a:t> </a:t>
            </a:r>
            <a:r>
              <a:rPr dirty="0" err="1"/>
              <a:t>Checkliste</a:t>
            </a:r>
            <a:endParaRPr dirty="0"/>
          </a:p>
          <a:p>
            <a:pPr marL="670277" indent="-670277">
              <a:buSzPct val="100000"/>
              <a:buAutoNum type="arabicPeriod"/>
            </a:pPr>
            <a:r>
              <a:rPr dirty="0"/>
              <a:t>Deadline</a:t>
            </a:r>
          </a:p>
          <a:p>
            <a:pPr marL="670277" indent="-670277">
              <a:buSzPct val="100000"/>
              <a:buAutoNum type="arabicPeriod"/>
            </a:pPr>
            <a:r>
              <a:rPr lang="de-DE" dirty="0"/>
              <a:t>Ad</a:t>
            </a:r>
            <a:r>
              <a:rPr dirty="0" err="1"/>
              <a:t>resse</a:t>
            </a:r>
            <a:endParaRPr dirty="0"/>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Shape 259"/>
          <p:cNvSpPr>
            <a:spLocks noGrp="1"/>
          </p:cNvSpPr>
          <p:nvPr>
            <p:ph type="title"/>
          </p:nvPr>
        </p:nvSpPr>
        <p:spPr>
          <a:prstGeom prst="rect">
            <a:avLst/>
          </a:prstGeom>
        </p:spPr>
        <p:txBody>
          <a:bodyPr/>
          <a:lstStyle/>
          <a:p>
            <a:r>
              <a:rPr lang="de-DE" dirty="0"/>
              <a:t>TUD A</a:t>
            </a:r>
            <a:r>
              <a:rPr dirty="0" err="1"/>
              <a:t>dresse</a:t>
            </a:r>
            <a:endParaRPr dirty="0"/>
          </a:p>
        </p:txBody>
      </p:sp>
      <p:sp>
        <p:nvSpPr>
          <p:cNvPr id="260" name="Shape 260"/>
          <p:cNvSpPr>
            <a:spLocks noGrp="1"/>
          </p:cNvSpPr>
          <p:nvPr>
            <p:ph type="body" idx="1"/>
          </p:nvPr>
        </p:nvSpPr>
        <p:spPr>
          <a:xfrm>
            <a:off x="1460448" y="3438144"/>
            <a:ext cx="21417840" cy="9063420"/>
          </a:xfrm>
          <a:prstGeom prst="rect">
            <a:avLst/>
          </a:prstGeom>
        </p:spPr>
        <p:txBody>
          <a:bodyPr>
            <a:normAutofit/>
          </a:bodyPr>
          <a:lstStyle/>
          <a:p>
            <a:pPr marL="0" indent="0">
              <a:buSzTx/>
              <a:buNone/>
            </a:pPr>
            <a:endParaRPr lang="de-DE" dirty="0"/>
          </a:p>
          <a:p>
            <a:pPr marL="0" indent="0">
              <a:buSzTx/>
              <a:buNone/>
            </a:pPr>
            <a:r>
              <a:rPr lang="de-DE" dirty="0"/>
              <a:t>Technische Universität Dresden</a:t>
            </a:r>
            <a:br>
              <a:rPr lang="de-DE" dirty="0"/>
            </a:br>
            <a:r>
              <a:rPr lang="de-DE" dirty="0"/>
              <a:t>Institut für Kern- und Teilchenphysik</a:t>
            </a:r>
            <a:br>
              <a:rPr lang="de-DE" dirty="0"/>
            </a:br>
            <a:r>
              <a:rPr lang="de-DE" dirty="0" smtClean="0"/>
              <a:t>Franziska Viebach</a:t>
            </a:r>
            <a:r>
              <a:rPr lang="de-DE" dirty="0"/>
              <a:t/>
            </a:r>
            <a:br>
              <a:rPr lang="de-DE" dirty="0"/>
            </a:br>
            <a:r>
              <a:rPr lang="de-DE" dirty="0"/>
              <a:t>Zellescher Weg 19</a:t>
            </a:r>
            <a:br>
              <a:rPr lang="de-DE" dirty="0"/>
            </a:br>
            <a:r>
              <a:rPr lang="de-DE" dirty="0"/>
              <a:t>01069 Dresden</a:t>
            </a:r>
          </a:p>
          <a:p>
            <a:pPr marL="0" indent="0">
              <a:spcBef>
                <a:spcPts val="600"/>
              </a:spcBef>
              <a:buSzTx/>
              <a:buNone/>
            </a:pPr>
            <a:r>
              <a:rPr dirty="0"/>
              <a:t>+49 351 463</a:t>
            </a:r>
            <a:r>
              <a:rPr lang="de-DE" dirty="0"/>
              <a:t>33792</a:t>
            </a:r>
            <a:r>
              <a:rPr dirty="0"/>
              <a:t> </a:t>
            </a:r>
            <a:br>
              <a:rPr dirty="0"/>
            </a:br>
            <a:r>
              <a:rPr lang="de-DE" u="sng" smtClean="0"/>
              <a:t>franziska.viebach@tu-dresden.de</a:t>
            </a:r>
          </a:p>
          <a:p>
            <a:pPr marL="0" indent="0">
              <a:spcBef>
                <a:spcPts val="600"/>
              </a:spcBef>
              <a:buSzTx/>
              <a:buNone/>
            </a:pPr>
            <a:endParaRPr lang="de-DE" u="sng" dirty="0">
              <a:hlinkClick r:id="rId2"/>
            </a:endParaRPr>
          </a:p>
          <a:p>
            <a:pPr marL="0" indent="0">
              <a:spcBef>
                <a:spcPts val="600"/>
              </a:spcBef>
              <a:buNone/>
            </a:pPr>
            <a:endParaRPr lang="de-DE" sz="4800" dirty="0"/>
          </a:p>
          <a:p>
            <a:pPr marL="0" indent="0">
              <a:buSzTx/>
              <a:buNone/>
            </a:pPr>
            <a:endParaRPr lang="de-DE" u="sng" dirty="0">
              <a:hlinkClick r:id="rId2"/>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8000" dirty="0"/>
              <a:t>FAQ</a:t>
            </a:r>
            <a:endParaRPr lang="en-GB" sz="8000" dirty="0"/>
          </a:p>
        </p:txBody>
      </p:sp>
      <p:sp>
        <p:nvSpPr>
          <p:cNvPr id="3" name="Text Placeholder 2"/>
          <p:cNvSpPr>
            <a:spLocks noGrp="1"/>
          </p:cNvSpPr>
          <p:nvPr>
            <p:ph type="body" idx="1"/>
          </p:nvPr>
        </p:nvSpPr>
        <p:spPr/>
        <p:txBody>
          <a:bodyPr>
            <a:normAutofit/>
          </a:bodyPr>
          <a:lstStyle/>
          <a:p>
            <a:r>
              <a:rPr lang="de-DE" dirty="0"/>
              <a:t>Das Feld „Grenzübertritt“ muss nicht ausgefüllt werden, sondern bleibt frei.</a:t>
            </a:r>
          </a:p>
          <a:p>
            <a:r>
              <a:rPr lang="de-DE" dirty="0"/>
              <a:t>Bei der Kostenangabe reicht es wenn man bei der Hinreise den Gesamtbetrag einträgt und bei der Rückreise „siehe oben“ einträgt ohne Betrag. Wichtig ist einfach nur, dass das Nachvollziehbar und leserlich ist.</a:t>
            </a:r>
          </a:p>
          <a:p>
            <a:r>
              <a:rPr lang="de-DE" dirty="0"/>
              <a:t>Der Reisezweck muss nicht ausgefüllt werden. </a:t>
            </a:r>
            <a:endParaRPr lang="en-GB" dirty="0"/>
          </a:p>
        </p:txBody>
      </p:sp>
    </p:spTree>
    <p:extLst>
      <p:ext uri="{BB962C8B-B14F-4D97-AF65-F5344CB8AC3E}">
        <p14:creationId xmlns:p14="http://schemas.microsoft.com/office/powerpoint/2010/main" val="141018591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 name="pasted-image.png"/>
          <p:cNvPicPr>
            <a:picLocks noGrp="1" noChangeAspect="1"/>
          </p:cNvPicPr>
          <p:nvPr>
            <p:ph type="pic" idx="13"/>
          </p:nvPr>
        </p:nvPicPr>
        <p:blipFill>
          <a:blip r:embed="rId2">
            <a:extLst/>
          </a:blip>
          <a:srcRect/>
          <a:stretch>
            <a:fillRect/>
          </a:stretch>
        </p:blipFill>
        <p:spPr>
          <a:xfrm>
            <a:off x="264594" y="1509343"/>
            <a:ext cx="23854636" cy="10697314"/>
          </a:xfrm>
          <a:prstGeom prst="rect">
            <a:avLst/>
          </a:prstGeom>
        </p:spPr>
      </p:pic>
      <p:sp>
        <p:nvSpPr>
          <p:cNvPr id="140" name="Shape 140"/>
          <p:cNvSpPr/>
          <p:nvPr/>
        </p:nvSpPr>
        <p:spPr>
          <a:xfrm>
            <a:off x="18924170" y="3787683"/>
            <a:ext cx="442684" cy="7016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3700">
                <a:solidFill>
                  <a:srgbClr val="3161AB"/>
                </a:solidFill>
              </a:defRPr>
            </a:lvl1pPr>
          </a:lstStyle>
          <a:p>
            <a:r>
              <a:t>X</a:t>
            </a:r>
          </a:p>
        </p:txBody>
      </p:sp>
      <p:sp>
        <p:nvSpPr>
          <p:cNvPr id="141" name="Shape 141"/>
          <p:cNvSpPr/>
          <p:nvPr/>
        </p:nvSpPr>
        <p:spPr>
          <a:xfrm>
            <a:off x="5706330" y="4965476"/>
            <a:ext cx="9259575"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MUSTERMANN, MARTINA</a:t>
            </a:r>
          </a:p>
        </p:txBody>
      </p:sp>
      <p:sp>
        <p:nvSpPr>
          <p:cNvPr id="142" name="Shape 142"/>
          <p:cNvSpPr/>
          <p:nvPr/>
        </p:nvSpPr>
        <p:spPr>
          <a:xfrm>
            <a:off x="5706330" y="5621468"/>
            <a:ext cx="9259575"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MUSTERSTRASSE 126</a:t>
            </a:r>
          </a:p>
        </p:txBody>
      </p:sp>
      <p:sp>
        <p:nvSpPr>
          <p:cNvPr id="143" name="Shape 143"/>
          <p:cNvSpPr/>
          <p:nvPr/>
        </p:nvSpPr>
        <p:spPr>
          <a:xfrm>
            <a:off x="5706330" y="6302650"/>
            <a:ext cx="9259575"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137, MUSTERORT</a:t>
            </a:r>
          </a:p>
        </p:txBody>
      </p:sp>
      <p:sp>
        <p:nvSpPr>
          <p:cNvPr id="144" name="Shape 144"/>
          <p:cNvSpPr/>
          <p:nvPr/>
        </p:nvSpPr>
        <p:spPr>
          <a:xfrm>
            <a:off x="5706330" y="6983831"/>
            <a:ext cx="9259575"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endParaRPr dirty="0"/>
          </a:p>
        </p:txBody>
      </p:sp>
      <p:sp>
        <p:nvSpPr>
          <p:cNvPr id="145" name="Shape 145"/>
          <p:cNvSpPr/>
          <p:nvPr/>
        </p:nvSpPr>
        <p:spPr>
          <a:xfrm>
            <a:off x="21066377" y="7542055"/>
            <a:ext cx="442685" cy="7016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3700">
                <a:solidFill>
                  <a:srgbClr val="3161AB"/>
                </a:solidFill>
              </a:defRPr>
            </a:lvl1pPr>
          </a:lstStyle>
          <a:p>
            <a:r>
              <a:t>X</a:t>
            </a:r>
          </a:p>
        </p:txBody>
      </p:sp>
      <p:sp>
        <p:nvSpPr>
          <p:cNvPr id="146" name="Shape 146"/>
          <p:cNvSpPr/>
          <p:nvPr/>
        </p:nvSpPr>
        <p:spPr>
          <a:xfrm>
            <a:off x="4649396" y="8647427"/>
            <a:ext cx="7749450"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MUSTER31 4159 2653 5897 9323 84</a:t>
            </a:r>
          </a:p>
        </p:txBody>
      </p:sp>
      <p:sp>
        <p:nvSpPr>
          <p:cNvPr id="147" name="Shape 147"/>
          <p:cNvSpPr/>
          <p:nvPr/>
        </p:nvSpPr>
        <p:spPr>
          <a:xfrm>
            <a:off x="12887603" y="8647427"/>
            <a:ext cx="2694410"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MUSTERBIC</a:t>
            </a:r>
          </a:p>
        </p:txBody>
      </p:sp>
      <p:sp>
        <p:nvSpPr>
          <p:cNvPr id="148" name="Shape 148"/>
          <p:cNvSpPr/>
          <p:nvPr/>
        </p:nvSpPr>
        <p:spPr>
          <a:xfrm>
            <a:off x="16566404" y="8647427"/>
            <a:ext cx="3911898"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MUSTERBANK</a:t>
            </a:r>
          </a:p>
        </p:txBody>
      </p:sp>
      <p:sp>
        <p:nvSpPr>
          <p:cNvPr id="149" name="Shape 149"/>
          <p:cNvSpPr/>
          <p:nvPr/>
        </p:nvSpPr>
        <p:spPr>
          <a:xfrm rot="20520000">
            <a:off x="16358670" y="11001080"/>
            <a:ext cx="8047074" cy="91371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a:solidFill>
                  <a:srgbClr val="FF2600"/>
                </a:solidFill>
              </a:defRPr>
            </a:lvl1pPr>
          </a:lstStyle>
          <a:p>
            <a:r>
              <a:rPr lang="de-DE" dirty="0"/>
              <a:t>Ansonsten 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4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4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1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14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1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animBg="1" advAuto="0"/>
      <p:bldP spid="141" grpId="0" animBg="1" advAuto="0"/>
      <p:bldP spid="142" grpId="0" animBg="1" advAuto="0"/>
      <p:bldP spid="143" grpId="0" animBg="1" advAuto="0"/>
      <p:bldP spid="144" grpId="0" animBg="1" advAuto="0"/>
      <p:bldP spid="145" grpId="0" animBg="1" advAuto="0"/>
      <p:bldP spid="146" grpId="0" animBg="1" advAuto="0"/>
      <p:bldP spid="147" grpId="0" animBg="1" advAuto="0"/>
      <p:bldP spid="148" grpId="0" animBg="1" advAuto="0"/>
      <p:bldP spid="149" grpId="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 name="pasted-image.png"/>
          <p:cNvPicPr>
            <a:picLocks noGrp="1" noChangeAspect="1"/>
          </p:cNvPicPr>
          <p:nvPr>
            <p:ph type="pic" idx="13"/>
          </p:nvPr>
        </p:nvPicPr>
        <p:blipFill>
          <a:blip r:embed="rId2">
            <a:extLst/>
          </a:blip>
          <a:srcRect l="1408" r="1408"/>
          <a:stretch>
            <a:fillRect/>
          </a:stretch>
        </p:blipFill>
        <p:spPr>
          <a:xfrm>
            <a:off x="266700" y="3851322"/>
            <a:ext cx="23850601" cy="1227106"/>
          </a:xfrm>
          <a:prstGeom prst="rect">
            <a:avLst/>
          </a:prstGeom>
        </p:spPr>
      </p:pic>
      <p:pic>
        <p:nvPicPr>
          <p:cNvPr id="152" name="pasted-image.png"/>
          <p:cNvPicPr>
            <a:picLocks noChangeAspect="1"/>
          </p:cNvPicPr>
          <p:nvPr/>
        </p:nvPicPr>
        <p:blipFill>
          <a:blip r:embed="rId2">
            <a:extLst/>
          </a:blip>
          <a:srcRect l="1408" r="1408"/>
          <a:stretch>
            <a:fillRect/>
          </a:stretch>
        </p:blipFill>
        <p:spPr>
          <a:xfrm>
            <a:off x="266700" y="8663678"/>
            <a:ext cx="23850600" cy="1227106"/>
          </a:xfrm>
          <a:prstGeom prst="rect">
            <a:avLst/>
          </a:prstGeom>
          <a:ln w="12700">
            <a:miter lim="400000"/>
          </a:ln>
        </p:spPr>
      </p:pic>
      <p:sp>
        <p:nvSpPr>
          <p:cNvPr id="153" name="Shape 153"/>
          <p:cNvSpPr>
            <a:spLocks noGrp="1"/>
          </p:cNvSpPr>
          <p:nvPr>
            <p:ph type="body" sz="quarter" idx="4294967295"/>
          </p:nvPr>
        </p:nvSpPr>
        <p:spPr>
          <a:xfrm>
            <a:off x="331849" y="2806808"/>
            <a:ext cx="8368915" cy="1061182"/>
          </a:xfrm>
          <a:prstGeom prst="rect">
            <a:avLst/>
          </a:prstGeom>
        </p:spPr>
        <p:txBody>
          <a:bodyPr/>
          <a:lstStyle>
            <a:lvl1pPr marL="0" indent="0">
              <a:buSzTx/>
              <a:buNone/>
            </a:lvl1pPr>
          </a:lstStyle>
          <a:p>
            <a:r>
              <a:t>Stadt A - Genf - Stadt A</a:t>
            </a:r>
          </a:p>
        </p:txBody>
      </p:sp>
      <p:sp>
        <p:nvSpPr>
          <p:cNvPr id="154" name="Shape 154"/>
          <p:cNvSpPr/>
          <p:nvPr/>
        </p:nvSpPr>
        <p:spPr>
          <a:xfrm>
            <a:off x="331849" y="7625339"/>
            <a:ext cx="8368915" cy="1061183"/>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lvl1pPr algn="l">
              <a:spcBef>
                <a:spcPts val="4200"/>
              </a:spcBef>
            </a:lvl1pPr>
          </a:lstStyle>
          <a:p>
            <a:r>
              <a:t>Stadt A - Genf - Stadt B</a:t>
            </a:r>
          </a:p>
        </p:txBody>
      </p:sp>
      <p:sp>
        <p:nvSpPr>
          <p:cNvPr id="155" name="Shape 155"/>
          <p:cNvSpPr/>
          <p:nvPr/>
        </p:nvSpPr>
        <p:spPr>
          <a:xfrm>
            <a:off x="8105134" y="3850133"/>
            <a:ext cx="442685" cy="7016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3700">
                <a:solidFill>
                  <a:srgbClr val="3161AB"/>
                </a:solidFill>
              </a:defRPr>
            </a:lvl1pPr>
          </a:lstStyle>
          <a:p>
            <a:r>
              <a:t>X</a:t>
            </a:r>
          </a:p>
        </p:txBody>
      </p:sp>
      <p:sp>
        <p:nvSpPr>
          <p:cNvPr id="156" name="Shape 156"/>
          <p:cNvSpPr/>
          <p:nvPr/>
        </p:nvSpPr>
        <p:spPr>
          <a:xfrm>
            <a:off x="8754330" y="3869183"/>
            <a:ext cx="2262637"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STADT A</a:t>
            </a:r>
          </a:p>
        </p:txBody>
      </p:sp>
      <p:sp>
        <p:nvSpPr>
          <p:cNvPr id="157" name="Shape 157"/>
          <p:cNvSpPr/>
          <p:nvPr/>
        </p:nvSpPr>
        <p:spPr>
          <a:xfrm>
            <a:off x="12307182" y="3869183"/>
            <a:ext cx="1538323"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GENF</a:t>
            </a:r>
          </a:p>
        </p:txBody>
      </p:sp>
      <p:sp>
        <p:nvSpPr>
          <p:cNvPr id="158" name="Shape 158"/>
          <p:cNvSpPr/>
          <p:nvPr/>
        </p:nvSpPr>
        <p:spPr>
          <a:xfrm>
            <a:off x="8754330" y="8706729"/>
            <a:ext cx="2262637"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STADT A</a:t>
            </a:r>
          </a:p>
        </p:txBody>
      </p:sp>
      <p:sp>
        <p:nvSpPr>
          <p:cNvPr id="159" name="Shape 159"/>
          <p:cNvSpPr/>
          <p:nvPr/>
        </p:nvSpPr>
        <p:spPr>
          <a:xfrm>
            <a:off x="8105134" y="8687679"/>
            <a:ext cx="442685" cy="7016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3700">
                <a:solidFill>
                  <a:srgbClr val="3161AB"/>
                </a:solidFill>
              </a:defRPr>
            </a:lvl1pPr>
          </a:lstStyle>
          <a:p>
            <a:r>
              <a:t>X</a:t>
            </a:r>
          </a:p>
        </p:txBody>
      </p:sp>
      <p:sp>
        <p:nvSpPr>
          <p:cNvPr id="160" name="Shape 160"/>
          <p:cNvSpPr/>
          <p:nvPr/>
        </p:nvSpPr>
        <p:spPr>
          <a:xfrm>
            <a:off x="12307182" y="8706729"/>
            <a:ext cx="1538323"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GENF</a:t>
            </a:r>
          </a:p>
        </p:txBody>
      </p:sp>
      <p:sp>
        <p:nvSpPr>
          <p:cNvPr id="161" name="Shape 161"/>
          <p:cNvSpPr/>
          <p:nvPr/>
        </p:nvSpPr>
        <p:spPr>
          <a:xfrm>
            <a:off x="20625655" y="8687679"/>
            <a:ext cx="442685" cy="7016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3700">
                <a:solidFill>
                  <a:srgbClr val="3161AB"/>
                </a:solidFill>
              </a:defRPr>
            </a:lvl1pPr>
          </a:lstStyle>
          <a:p>
            <a:r>
              <a:t>X</a:t>
            </a:r>
          </a:p>
        </p:txBody>
      </p:sp>
      <p:sp>
        <p:nvSpPr>
          <p:cNvPr id="162" name="Shape 162"/>
          <p:cNvSpPr/>
          <p:nvPr/>
        </p:nvSpPr>
        <p:spPr>
          <a:xfrm>
            <a:off x="21274851" y="8706729"/>
            <a:ext cx="2262637"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STADT B</a:t>
            </a:r>
          </a:p>
        </p:txBody>
      </p:sp>
      <p:sp>
        <p:nvSpPr>
          <p:cNvPr id="163" name="Shape 163"/>
          <p:cNvSpPr/>
          <p:nvPr/>
        </p:nvSpPr>
        <p:spPr>
          <a:xfrm rot="20520000">
            <a:off x="16305909" y="10004376"/>
            <a:ext cx="8047074" cy="91371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
        <p:nvSpPr>
          <p:cNvPr id="164" name="Shape 164"/>
          <p:cNvSpPr/>
          <p:nvPr/>
        </p:nvSpPr>
        <p:spPr>
          <a:xfrm rot="20520000">
            <a:off x="16305909" y="5143740"/>
            <a:ext cx="8047074" cy="91371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6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5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5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5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15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16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16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16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1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animBg="1" advAuto="0"/>
      <p:bldP spid="154" grpId="0" animBg="1" advAuto="0"/>
      <p:bldP spid="155" grpId="0" animBg="1" advAuto="0"/>
      <p:bldP spid="156" grpId="0" animBg="1" advAuto="0"/>
      <p:bldP spid="157" grpId="0" animBg="1" advAuto="0"/>
      <p:bldP spid="158" grpId="0" animBg="1" advAuto="0"/>
      <p:bldP spid="159" grpId="0" animBg="1" advAuto="0"/>
      <p:bldP spid="160" grpId="0" animBg="1" advAuto="0"/>
      <p:bldP spid="161" grpId="0" animBg="1" advAuto="0"/>
      <p:bldP spid="162" grpId="0" animBg="1" advAuto="0"/>
      <p:bldP spid="163" grpId="0" animBg="1" advAuto="0"/>
      <p:bldP spid="164"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 name="pasted-image.png"/>
          <p:cNvPicPr>
            <a:picLocks noGrp="1" noChangeAspect="1"/>
          </p:cNvPicPr>
          <p:nvPr>
            <p:ph type="pic" idx="13"/>
          </p:nvPr>
        </p:nvPicPr>
        <p:blipFill>
          <a:blip r:embed="rId2">
            <a:extLst/>
          </a:blip>
          <a:srcRect l="3518" r="3518"/>
          <a:stretch>
            <a:fillRect/>
          </a:stretch>
        </p:blipFill>
        <p:spPr>
          <a:xfrm>
            <a:off x="266699" y="2351274"/>
            <a:ext cx="23850601" cy="9013715"/>
          </a:xfrm>
          <a:prstGeom prst="rect">
            <a:avLst/>
          </a:prstGeom>
        </p:spPr>
      </p:pic>
      <p:grpSp>
        <p:nvGrpSpPr>
          <p:cNvPr id="169" name="Group 169"/>
          <p:cNvGrpSpPr/>
          <p:nvPr/>
        </p:nvGrpSpPr>
        <p:grpSpPr>
          <a:xfrm>
            <a:off x="12754152" y="1093882"/>
            <a:ext cx="8771431" cy="10936876"/>
            <a:chOff x="0" y="0"/>
            <a:chExt cx="8771429" cy="10936874"/>
          </a:xfrm>
        </p:grpSpPr>
        <p:sp>
          <p:nvSpPr>
            <p:cNvPr id="167" name="Shape 167"/>
            <p:cNvSpPr/>
            <p:nvPr/>
          </p:nvSpPr>
          <p:spPr>
            <a:xfrm>
              <a:off x="2059236" y="0"/>
              <a:ext cx="3941758" cy="106118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rmAutofit/>
            </a:bodyPr>
            <a:lstStyle>
              <a:lvl1pPr>
                <a:spcBef>
                  <a:spcPts val="4200"/>
                </a:spcBef>
              </a:lvl1pPr>
            </a:lstStyle>
            <a:p>
              <a:r>
                <a:t>PKW</a:t>
              </a:r>
            </a:p>
          </p:txBody>
        </p:sp>
        <p:sp>
          <p:nvSpPr>
            <p:cNvPr id="168" name="Shape 168"/>
            <p:cNvSpPr/>
            <p:nvPr/>
          </p:nvSpPr>
          <p:spPr>
            <a:xfrm>
              <a:off x="0" y="44361"/>
              <a:ext cx="8771430" cy="10892514"/>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sp>
        <p:nvSpPr>
          <p:cNvPr id="170" name="Shape 170"/>
          <p:cNvSpPr/>
          <p:nvPr/>
        </p:nvSpPr>
        <p:spPr>
          <a:xfrm>
            <a:off x="3187322" y="6728782"/>
            <a:ext cx="2249549"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rPr dirty="0"/>
              <a:t>DD.MM.JJ</a:t>
            </a:r>
          </a:p>
        </p:txBody>
      </p:sp>
      <p:sp>
        <p:nvSpPr>
          <p:cNvPr id="171" name="Shape 171"/>
          <p:cNvSpPr/>
          <p:nvPr/>
        </p:nvSpPr>
        <p:spPr>
          <a:xfrm>
            <a:off x="6664603" y="6728782"/>
            <a:ext cx="2249549"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HH:MM</a:t>
            </a:r>
          </a:p>
        </p:txBody>
      </p:sp>
      <p:sp>
        <p:nvSpPr>
          <p:cNvPr id="172" name="Shape 172"/>
          <p:cNvSpPr/>
          <p:nvPr/>
        </p:nvSpPr>
        <p:spPr>
          <a:xfrm>
            <a:off x="3104798" y="7188764"/>
            <a:ext cx="442684" cy="7016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3700">
                <a:solidFill>
                  <a:srgbClr val="3161AB"/>
                </a:solidFill>
              </a:defRPr>
            </a:lvl1pPr>
          </a:lstStyle>
          <a:p>
            <a:r>
              <a:t>X</a:t>
            </a:r>
          </a:p>
        </p:txBody>
      </p:sp>
      <p:sp>
        <p:nvSpPr>
          <p:cNvPr id="173" name="Shape 173"/>
          <p:cNvSpPr/>
          <p:nvPr/>
        </p:nvSpPr>
        <p:spPr>
          <a:xfrm>
            <a:off x="1147974" y="9525930"/>
            <a:ext cx="3941758"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Flug, Bahn, PKW</a:t>
            </a:r>
          </a:p>
        </p:txBody>
      </p:sp>
      <p:sp>
        <p:nvSpPr>
          <p:cNvPr id="174" name="Shape 174"/>
          <p:cNvSpPr/>
          <p:nvPr/>
        </p:nvSpPr>
        <p:spPr>
          <a:xfrm>
            <a:off x="6976463" y="9525930"/>
            <a:ext cx="2249549"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HH:MM</a:t>
            </a:r>
          </a:p>
        </p:txBody>
      </p:sp>
      <p:sp>
        <p:nvSpPr>
          <p:cNvPr id="175" name="Shape 175"/>
          <p:cNvSpPr/>
          <p:nvPr/>
        </p:nvSpPr>
        <p:spPr>
          <a:xfrm>
            <a:off x="6025269" y="10030782"/>
            <a:ext cx="2652787"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Bus, Tram…</a:t>
            </a:r>
          </a:p>
        </p:txBody>
      </p:sp>
      <p:grpSp>
        <p:nvGrpSpPr>
          <p:cNvPr id="178" name="Group 178"/>
          <p:cNvGrpSpPr/>
          <p:nvPr/>
        </p:nvGrpSpPr>
        <p:grpSpPr>
          <a:xfrm>
            <a:off x="8465487" y="1109713"/>
            <a:ext cx="4211317" cy="10936876"/>
            <a:chOff x="0" y="0"/>
            <a:chExt cx="4211315" cy="10936874"/>
          </a:xfrm>
        </p:grpSpPr>
        <p:sp>
          <p:nvSpPr>
            <p:cNvPr id="176" name="Shape 176"/>
            <p:cNvSpPr/>
            <p:nvPr/>
          </p:nvSpPr>
          <p:spPr>
            <a:xfrm>
              <a:off x="0" y="0"/>
              <a:ext cx="3941757" cy="106118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rmAutofit/>
            </a:bodyPr>
            <a:lstStyle>
              <a:lvl1pPr>
                <a:spcBef>
                  <a:spcPts val="4200"/>
                </a:spcBef>
              </a:lvl1pPr>
            </a:lstStyle>
            <a:p>
              <a:r>
                <a:t>Flug, Bahn</a:t>
              </a:r>
            </a:p>
          </p:txBody>
        </p:sp>
        <p:sp>
          <p:nvSpPr>
            <p:cNvPr id="177" name="Shape 177"/>
            <p:cNvSpPr/>
            <p:nvPr/>
          </p:nvSpPr>
          <p:spPr>
            <a:xfrm>
              <a:off x="111440" y="44361"/>
              <a:ext cx="4099876" cy="10892514"/>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sp>
        <p:nvSpPr>
          <p:cNvPr id="179" name="Shape 179"/>
          <p:cNvSpPr/>
          <p:nvPr/>
        </p:nvSpPr>
        <p:spPr>
          <a:xfrm>
            <a:off x="8882367" y="9225381"/>
            <a:ext cx="3667475" cy="17176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p>
            <a:pPr algn="l">
              <a:defRPr sz="2600">
                <a:solidFill>
                  <a:srgbClr val="3161AB"/>
                </a:solidFill>
              </a:defRPr>
            </a:pPr>
            <a:r>
              <a:t>a) Flug, Bahn: Betrag €</a:t>
            </a:r>
            <a:br/>
            <a:r>
              <a:t>    (ggf: Hin&amp;Retour)</a:t>
            </a:r>
            <a:br/>
            <a:r>
              <a:t/>
            </a:r>
            <a:br/>
            <a:r>
              <a:t>a) Bus, Tram: Betrag €</a:t>
            </a:r>
          </a:p>
        </p:txBody>
      </p:sp>
      <p:sp>
        <p:nvSpPr>
          <p:cNvPr id="180" name="Shape 180"/>
          <p:cNvSpPr/>
          <p:nvPr/>
        </p:nvSpPr>
        <p:spPr>
          <a:xfrm>
            <a:off x="12779049" y="6760532"/>
            <a:ext cx="442684" cy="7016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3700">
                <a:solidFill>
                  <a:srgbClr val="3161AB"/>
                </a:solidFill>
              </a:defRPr>
            </a:lvl1pPr>
          </a:lstStyle>
          <a:p>
            <a:r>
              <a:t>X</a:t>
            </a:r>
          </a:p>
        </p:txBody>
      </p:sp>
      <p:sp>
        <p:nvSpPr>
          <p:cNvPr id="181" name="Shape 181"/>
          <p:cNvSpPr/>
          <p:nvPr/>
        </p:nvSpPr>
        <p:spPr>
          <a:xfrm>
            <a:off x="12779049" y="7201464"/>
            <a:ext cx="442684" cy="7016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3700">
                <a:solidFill>
                  <a:srgbClr val="3161AB"/>
                </a:solidFill>
              </a:defRPr>
            </a:lvl1pPr>
          </a:lstStyle>
          <a:p>
            <a:r>
              <a:t>X</a:t>
            </a:r>
          </a:p>
        </p:txBody>
      </p:sp>
      <p:sp>
        <p:nvSpPr>
          <p:cNvPr id="182" name="Shape 182"/>
          <p:cNvSpPr/>
          <p:nvPr/>
        </p:nvSpPr>
        <p:spPr>
          <a:xfrm>
            <a:off x="13333524" y="9644481"/>
            <a:ext cx="4211316" cy="9302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p>
            <a:pPr>
              <a:defRPr sz="2600">
                <a:solidFill>
                  <a:srgbClr val="3161AB"/>
                </a:solidFill>
              </a:defRPr>
            </a:pPr>
            <a:r>
              <a:t>Distanz </a:t>
            </a:r>
            <a:br/>
            <a:r>
              <a:t>(Google Maps Ausdruck)</a:t>
            </a:r>
          </a:p>
        </p:txBody>
      </p:sp>
      <p:sp>
        <p:nvSpPr>
          <p:cNvPr id="183" name="Shape 183"/>
          <p:cNvSpPr/>
          <p:nvPr/>
        </p:nvSpPr>
        <p:spPr>
          <a:xfrm>
            <a:off x="17582109" y="6890314"/>
            <a:ext cx="4211317" cy="13239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p>
            <a:pPr>
              <a:defRPr sz="2600">
                <a:solidFill>
                  <a:srgbClr val="3161AB"/>
                </a:solidFill>
              </a:defRPr>
            </a:pPr>
            <a:r>
              <a:t>Bei Bedarf:</a:t>
            </a:r>
          </a:p>
          <a:p>
            <a:pPr>
              <a:defRPr sz="2600">
                <a:solidFill>
                  <a:srgbClr val="3161AB"/>
                </a:solidFill>
              </a:defRPr>
            </a:pPr>
            <a:r>
              <a:t>a) Anzahl</a:t>
            </a:r>
            <a:br/>
            <a:r>
              <a:t>b) Distanz</a:t>
            </a:r>
          </a:p>
        </p:txBody>
      </p:sp>
      <p:sp>
        <p:nvSpPr>
          <p:cNvPr id="184" name="Shape 184"/>
          <p:cNvSpPr/>
          <p:nvPr/>
        </p:nvSpPr>
        <p:spPr>
          <a:xfrm>
            <a:off x="21602930" y="6890314"/>
            <a:ext cx="2458048" cy="13239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p>
            <a:pPr algn="l">
              <a:defRPr sz="2600">
                <a:solidFill>
                  <a:srgbClr val="3161AB"/>
                </a:solidFill>
              </a:defRPr>
            </a:pPr>
            <a:r>
              <a:t>Taxi: Betrag €</a:t>
            </a:r>
            <a:br/>
            <a:r>
              <a:t>Maut: Betrag €</a:t>
            </a:r>
          </a:p>
          <a:p>
            <a:pPr algn="l">
              <a:defRPr sz="2600">
                <a:solidFill>
                  <a:srgbClr val="3161AB"/>
                </a:solidFill>
              </a:defRPr>
            </a:pPr>
            <a:r>
              <a:t>etc…</a:t>
            </a:r>
          </a:p>
        </p:txBody>
      </p:sp>
      <p:sp>
        <p:nvSpPr>
          <p:cNvPr id="185" name="Shape 185"/>
          <p:cNvSpPr/>
          <p:nvPr/>
        </p:nvSpPr>
        <p:spPr>
          <a:xfrm rot="20520000">
            <a:off x="16203323" y="11248935"/>
            <a:ext cx="8047074" cy="91371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7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7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7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7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7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7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16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17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18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18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18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iterate>
                                    <p:tmAbs val="0"/>
                                  </p:iterate>
                                  <p:childTnLst>
                                    <p:set>
                                      <p:cBhvr>
                                        <p:cTn id="54" fill="hold"/>
                                        <p:tgtEl>
                                          <p:spTgt spid="18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iterate>
                                    <p:tmAbs val="0"/>
                                  </p:iterate>
                                  <p:childTnLst>
                                    <p:set>
                                      <p:cBhvr>
                                        <p:cTn id="58" fill="hold"/>
                                        <p:tgtEl>
                                          <p:spTgt spid="18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iterate>
                                    <p:tmAbs val="0"/>
                                  </p:iterate>
                                  <p:childTnLst>
                                    <p:set>
                                      <p:cBhvr>
                                        <p:cTn id="62" fill="hold"/>
                                        <p:tgtEl>
                                          <p:spTgt spid="1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animBg="1" advAuto="0"/>
      <p:bldP spid="170" grpId="0" animBg="1" advAuto="0"/>
      <p:bldP spid="171" grpId="0" animBg="1" advAuto="0"/>
      <p:bldP spid="172" grpId="0" animBg="1" advAuto="0"/>
      <p:bldP spid="173" grpId="0" animBg="1" advAuto="0"/>
      <p:bldP spid="174" grpId="0" animBg="1" advAuto="0"/>
      <p:bldP spid="175" grpId="0" animBg="1" advAuto="0"/>
      <p:bldP spid="178" grpId="0" animBg="1" advAuto="0"/>
      <p:bldP spid="179" grpId="0" animBg="1" advAuto="0"/>
      <p:bldP spid="180" grpId="0" animBg="1" advAuto="0"/>
      <p:bldP spid="181" grpId="0" animBg="1" advAuto="0"/>
      <p:bldP spid="182" grpId="0" animBg="1" advAuto="0"/>
      <p:bldP spid="183" grpId="0" animBg="1" advAuto="0"/>
      <p:bldP spid="184" grpId="0" animBg="1" advAuto="0"/>
      <p:bldP spid="185"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 name="pasted-image.png"/>
          <p:cNvPicPr>
            <a:picLocks noGrp="1" noChangeAspect="1"/>
          </p:cNvPicPr>
          <p:nvPr>
            <p:ph type="pic" idx="13"/>
          </p:nvPr>
        </p:nvPicPr>
        <p:blipFill>
          <a:blip r:embed="rId2">
            <a:extLst/>
          </a:blip>
          <a:srcRect l="316" t="316" r="316" b="316"/>
          <a:stretch>
            <a:fillRect/>
          </a:stretch>
        </p:blipFill>
        <p:spPr>
          <a:xfrm>
            <a:off x="266891" y="3500922"/>
            <a:ext cx="23850218" cy="6714311"/>
          </a:xfrm>
          <a:prstGeom prst="rect">
            <a:avLst/>
          </a:prstGeom>
        </p:spPr>
      </p:pic>
      <p:sp>
        <p:nvSpPr>
          <p:cNvPr id="188" name="Shape 188"/>
          <p:cNvSpPr/>
          <p:nvPr/>
        </p:nvSpPr>
        <p:spPr>
          <a:xfrm>
            <a:off x="4355722" y="4163382"/>
            <a:ext cx="2249549"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rPr lang="de-DE" dirty="0" smtClean="0"/>
              <a:t>06.10.19</a:t>
            </a:r>
            <a:endParaRPr dirty="0"/>
          </a:p>
        </p:txBody>
      </p:sp>
      <p:sp>
        <p:nvSpPr>
          <p:cNvPr id="189" name="Shape 189"/>
          <p:cNvSpPr/>
          <p:nvPr/>
        </p:nvSpPr>
        <p:spPr>
          <a:xfrm>
            <a:off x="6692521" y="4163382"/>
            <a:ext cx="2249550"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rPr dirty="0"/>
              <a:t>1</a:t>
            </a:r>
            <a:r>
              <a:rPr lang="de-DE" dirty="0"/>
              <a:t>6</a:t>
            </a:r>
            <a:r>
              <a:rPr dirty="0"/>
              <a:t>:00</a:t>
            </a:r>
          </a:p>
        </p:txBody>
      </p:sp>
      <p:sp>
        <p:nvSpPr>
          <p:cNvPr id="190" name="Shape 190"/>
          <p:cNvSpPr/>
          <p:nvPr/>
        </p:nvSpPr>
        <p:spPr>
          <a:xfrm>
            <a:off x="6692521" y="4671382"/>
            <a:ext cx="2249550"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rPr dirty="0" smtClean="0"/>
              <a:t>1</a:t>
            </a:r>
            <a:r>
              <a:rPr lang="de-DE" dirty="0" smtClean="0"/>
              <a:t>3</a:t>
            </a:r>
            <a:r>
              <a:rPr dirty="0" smtClean="0"/>
              <a:t>:</a:t>
            </a:r>
            <a:r>
              <a:rPr lang="de-DE" dirty="0"/>
              <a:t>0</a:t>
            </a:r>
            <a:r>
              <a:rPr dirty="0" smtClean="0"/>
              <a:t>0</a:t>
            </a:r>
            <a:endParaRPr dirty="0"/>
          </a:p>
        </p:txBody>
      </p:sp>
      <p:sp>
        <p:nvSpPr>
          <p:cNvPr id="191" name="Shape 191"/>
          <p:cNvSpPr/>
          <p:nvPr/>
        </p:nvSpPr>
        <p:spPr>
          <a:xfrm>
            <a:off x="4355722" y="4669425"/>
            <a:ext cx="2249549" cy="667489"/>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rPr lang="de-DE" dirty="0" smtClean="0"/>
              <a:t>18</a:t>
            </a:r>
            <a:r>
              <a:rPr lang="de-DE" dirty="0" smtClean="0"/>
              <a:t>.10.19</a:t>
            </a:r>
            <a:endParaRPr dirty="0"/>
          </a:p>
        </p:txBody>
      </p:sp>
      <p:sp>
        <p:nvSpPr>
          <p:cNvPr id="192" name="Shape 192"/>
          <p:cNvSpPr/>
          <p:nvPr/>
        </p:nvSpPr>
        <p:spPr>
          <a:xfrm>
            <a:off x="5600321" y="7338382"/>
            <a:ext cx="2249550"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rPr lang="de-DE" dirty="0" smtClean="0"/>
              <a:t>2</a:t>
            </a:r>
            <a:r>
              <a:rPr dirty="0" smtClean="0"/>
              <a:t>x</a:t>
            </a:r>
            <a:endParaRPr dirty="0"/>
          </a:p>
        </p:txBody>
      </p:sp>
      <p:sp>
        <p:nvSpPr>
          <p:cNvPr id="193" name="Shape 193"/>
          <p:cNvSpPr/>
          <p:nvPr/>
        </p:nvSpPr>
        <p:spPr>
          <a:xfrm>
            <a:off x="8628367" y="6585811"/>
            <a:ext cx="3667475" cy="544379"/>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2600">
                <a:solidFill>
                  <a:srgbClr val="3161AB"/>
                </a:solidFill>
              </a:defRPr>
            </a:lvl1pPr>
          </a:lstStyle>
          <a:p>
            <a:r>
              <a:rPr dirty="0"/>
              <a:t>a) Tram: </a:t>
            </a:r>
            <a:r>
              <a:rPr lang="de-DE" dirty="0" smtClean="0"/>
              <a:t>2x3</a:t>
            </a:r>
            <a:r>
              <a:rPr dirty="0" smtClean="0"/>
              <a:t> </a:t>
            </a:r>
            <a:r>
              <a:rPr dirty="0"/>
              <a:t>CHF</a:t>
            </a:r>
          </a:p>
        </p:txBody>
      </p:sp>
      <p:sp>
        <p:nvSpPr>
          <p:cNvPr id="194" name="Shape 194"/>
          <p:cNvSpPr/>
          <p:nvPr/>
        </p:nvSpPr>
        <p:spPr>
          <a:xfrm rot="20520000">
            <a:off x="16097438" y="10095900"/>
            <a:ext cx="8047074" cy="91371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8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8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9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9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9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9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advAuto="0"/>
      <p:bldP spid="189" grpId="0" animBg="1" advAuto="0"/>
      <p:bldP spid="190" grpId="0" animBg="1" advAuto="0"/>
      <p:bldP spid="191" grpId="0" animBg="1" advAuto="0"/>
      <p:bldP spid="192" grpId="0" animBg="1" advAuto="0"/>
      <p:bldP spid="193" grpId="0" animBg="1" advAuto="0"/>
      <p:bldP spid="194"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6" name="pasted-image.png"/>
          <p:cNvPicPr>
            <a:picLocks noGrp="1" noChangeAspect="1"/>
          </p:cNvPicPr>
          <p:nvPr>
            <p:ph type="pic" idx="13"/>
          </p:nvPr>
        </p:nvPicPr>
        <p:blipFill>
          <a:blip r:embed="rId2">
            <a:extLst/>
          </a:blip>
          <a:srcRect/>
          <a:stretch>
            <a:fillRect/>
          </a:stretch>
        </p:blipFill>
        <p:spPr>
          <a:xfrm>
            <a:off x="870684" y="6571330"/>
            <a:ext cx="23205282" cy="5932027"/>
          </a:xfrm>
          <a:prstGeom prst="rect">
            <a:avLst/>
          </a:prstGeom>
        </p:spPr>
      </p:pic>
      <p:pic>
        <p:nvPicPr>
          <p:cNvPr id="197" name="pasted-image.png"/>
          <p:cNvPicPr>
            <a:picLocks noChangeAspect="1"/>
          </p:cNvPicPr>
          <p:nvPr/>
        </p:nvPicPr>
        <p:blipFill>
          <a:blip r:embed="rId3">
            <a:alphaModFix amt="18506"/>
            <a:extLst/>
          </a:blip>
          <a:srcRect l="3894" r="2598" b="55112"/>
          <a:stretch>
            <a:fillRect/>
          </a:stretch>
        </p:blipFill>
        <p:spPr>
          <a:xfrm>
            <a:off x="352821" y="2354422"/>
            <a:ext cx="23983158" cy="4044863"/>
          </a:xfrm>
          <a:prstGeom prst="rect">
            <a:avLst/>
          </a:prstGeom>
          <a:ln w="12700">
            <a:miter lim="400000"/>
          </a:ln>
        </p:spPr>
      </p:pic>
      <p:sp>
        <p:nvSpPr>
          <p:cNvPr id="198" name="Shape 198"/>
          <p:cNvSpPr/>
          <p:nvPr/>
        </p:nvSpPr>
        <p:spPr>
          <a:xfrm>
            <a:off x="1224174" y="7201830"/>
            <a:ext cx="3941758"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Flug, Bahn, PKW</a:t>
            </a:r>
          </a:p>
        </p:txBody>
      </p:sp>
      <p:sp>
        <p:nvSpPr>
          <p:cNvPr id="199" name="Shape 199"/>
          <p:cNvSpPr/>
          <p:nvPr/>
        </p:nvSpPr>
        <p:spPr>
          <a:xfrm>
            <a:off x="7027075" y="7201830"/>
            <a:ext cx="2249550"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HH:MM</a:t>
            </a:r>
          </a:p>
        </p:txBody>
      </p:sp>
      <p:sp>
        <p:nvSpPr>
          <p:cNvPr id="200" name="Shape 200"/>
          <p:cNvSpPr/>
          <p:nvPr/>
        </p:nvSpPr>
        <p:spPr>
          <a:xfrm>
            <a:off x="3075311" y="7709464"/>
            <a:ext cx="442684" cy="7016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3700">
                <a:solidFill>
                  <a:srgbClr val="3161AB"/>
                </a:solidFill>
              </a:defRPr>
            </a:lvl1pPr>
          </a:lstStyle>
          <a:p>
            <a:r>
              <a:t>X</a:t>
            </a:r>
          </a:p>
        </p:txBody>
      </p:sp>
      <p:sp>
        <p:nvSpPr>
          <p:cNvPr id="201" name="Shape 201"/>
          <p:cNvSpPr/>
          <p:nvPr/>
        </p:nvSpPr>
        <p:spPr>
          <a:xfrm>
            <a:off x="3631834" y="10427630"/>
            <a:ext cx="2249549"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DD.MM.JJ</a:t>
            </a:r>
          </a:p>
        </p:txBody>
      </p:sp>
      <p:sp>
        <p:nvSpPr>
          <p:cNvPr id="202" name="Shape 202"/>
          <p:cNvSpPr/>
          <p:nvPr/>
        </p:nvSpPr>
        <p:spPr>
          <a:xfrm>
            <a:off x="6620863" y="10427630"/>
            <a:ext cx="2249549"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HH:MM</a:t>
            </a:r>
          </a:p>
        </p:txBody>
      </p:sp>
      <p:sp>
        <p:nvSpPr>
          <p:cNvPr id="203" name="Shape 203"/>
          <p:cNvSpPr/>
          <p:nvPr/>
        </p:nvSpPr>
        <p:spPr>
          <a:xfrm>
            <a:off x="6006219" y="11021382"/>
            <a:ext cx="2652787" cy="6635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gn="l">
              <a:defRPr sz="3400">
                <a:solidFill>
                  <a:srgbClr val="3161AB"/>
                </a:solidFill>
              </a:defRPr>
            </a:lvl1pPr>
          </a:lstStyle>
          <a:p>
            <a:r>
              <a:t>Bus, Tram…</a:t>
            </a:r>
          </a:p>
        </p:txBody>
      </p:sp>
      <p:sp>
        <p:nvSpPr>
          <p:cNvPr id="204" name="Shape 204"/>
          <p:cNvSpPr/>
          <p:nvPr/>
        </p:nvSpPr>
        <p:spPr>
          <a:xfrm>
            <a:off x="8875917" y="9631781"/>
            <a:ext cx="3667476" cy="17176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p>
            <a:pPr algn="l">
              <a:defRPr sz="2600">
                <a:solidFill>
                  <a:srgbClr val="3161AB"/>
                </a:solidFill>
              </a:defRPr>
            </a:pPr>
            <a:r>
              <a:t>a) Flug, Bahn: Betrag €</a:t>
            </a:r>
            <a:br/>
            <a:r>
              <a:t>    (ggf: siehe oben)</a:t>
            </a:r>
            <a:br/>
            <a:r>
              <a:t/>
            </a:r>
            <a:br/>
            <a:r>
              <a:t>a) Bus, Tram: Betrag €</a:t>
            </a:r>
          </a:p>
        </p:txBody>
      </p:sp>
      <p:grpSp>
        <p:nvGrpSpPr>
          <p:cNvPr id="207" name="Group 207"/>
          <p:cNvGrpSpPr/>
          <p:nvPr/>
        </p:nvGrpSpPr>
        <p:grpSpPr>
          <a:xfrm>
            <a:off x="12760304" y="1109713"/>
            <a:ext cx="8771430" cy="11652838"/>
            <a:chOff x="0" y="0"/>
            <a:chExt cx="8771429" cy="11652837"/>
          </a:xfrm>
        </p:grpSpPr>
        <p:sp>
          <p:nvSpPr>
            <p:cNvPr id="205" name="Shape 205"/>
            <p:cNvSpPr/>
            <p:nvPr/>
          </p:nvSpPr>
          <p:spPr>
            <a:xfrm>
              <a:off x="2059236" y="0"/>
              <a:ext cx="3941758" cy="106118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rmAutofit/>
            </a:bodyPr>
            <a:lstStyle>
              <a:lvl1pPr>
                <a:spcBef>
                  <a:spcPts val="4200"/>
                </a:spcBef>
              </a:lvl1pPr>
            </a:lstStyle>
            <a:p>
              <a:r>
                <a:t>PKW</a:t>
              </a:r>
            </a:p>
          </p:txBody>
        </p:sp>
        <p:sp>
          <p:nvSpPr>
            <p:cNvPr id="206" name="Shape 206"/>
            <p:cNvSpPr/>
            <p:nvPr/>
          </p:nvSpPr>
          <p:spPr>
            <a:xfrm>
              <a:off x="0" y="44361"/>
              <a:ext cx="8771430" cy="11608477"/>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grpSp>
        <p:nvGrpSpPr>
          <p:cNvPr id="210" name="Group 210"/>
          <p:cNvGrpSpPr/>
          <p:nvPr/>
        </p:nvGrpSpPr>
        <p:grpSpPr>
          <a:xfrm>
            <a:off x="8461122" y="1109713"/>
            <a:ext cx="4211317" cy="11652838"/>
            <a:chOff x="0" y="0"/>
            <a:chExt cx="4211315" cy="11652837"/>
          </a:xfrm>
        </p:grpSpPr>
        <p:sp>
          <p:nvSpPr>
            <p:cNvPr id="208" name="Shape 208"/>
            <p:cNvSpPr/>
            <p:nvPr/>
          </p:nvSpPr>
          <p:spPr>
            <a:xfrm>
              <a:off x="0" y="0"/>
              <a:ext cx="3941757" cy="106118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rmAutofit/>
            </a:bodyPr>
            <a:lstStyle>
              <a:lvl1pPr>
                <a:spcBef>
                  <a:spcPts val="4200"/>
                </a:spcBef>
              </a:lvl1pPr>
            </a:lstStyle>
            <a:p>
              <a:r>
                <a:t>Flug, Bahn</a:t>
              </a:r>
            </a:p>
          </p:txBody>
        </p:sp>
        <p:sp>
          <p:nvSpPr>
            <p:cNvPr id="209" name="Shape 209"/>
            <p:cNvSpPr/>
            <p:nvPr/>
          </p:nvSpPr>
          <p:spPr>
            <a:xfrm>
              <a:off x="111440" y="44361"/>
              <a:ext cx="4099876" cy="11608477"/>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sp>
        <p:nvSpPr>
          <p:cNvPr id="211" name="Shape 211"/>
          <p:cNvSpPr/>
          <p:nvPr/>
        </p:nvSpPr>
        <p:spPr>
          <a:xfrm>
            <a:off x="12785704" y="7268532"/>
            <a:ext cx="442685" cy="7016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3700">
                <a:solidFill>
                  <a:srgbClr val="3161AB"/>
                </a:solidFill>
              </a:defRPr>
            </a:lvl1pPr>
          </a:lstStyle>
          <a:p>
            <a:r>
              <a:t>X</a:t>
            </a:r>
          </a:p>
        </p:txBody>
      </p:sp>
      <p:sp>
        <p:nvSpPr>
          <p:cNvPr id="212" name="Shape 212"/>
          <p:cNvSpPr/>
          <p:nvPr/>
        </p:nvSpPr>
        <p:spPr>
          <a:xfrm>
            <a:off x="12785704" y="7709464"/>
            <a:ext cx="442685" cy="7016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3700">
                <a:solidFill>
                  <a:srgbClr val="3161AB"/>
                </a:solidFill>
              </a:defRPr>
            </a:lvl1pPr>
          </a:lstStyle>
          <a:p>
            <a:r>
              <a:t>X</a:t>
            </a:r>
          </a:p>
        </p:txBody>
      </p:sp>
      <p:sp>
        <p:nvSpPr>
          <p:cNvPr id="213" name="Shape 213"/>
          <p:cNvSpPr/>
          <p:nvPr/>
        </p:nvSpPr>
        <p:spPr>
          <a:xfrm>
            <a:off x="13340179" y="10546181"/>
            <a:ext cx="4211317" cy="9302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p>
            <a:pPr>
              <a:defRPr sz="2600">
                <a:solidFill>
                  <a:srgbClr val="3161AB"/>
                </a:solidFill>
              </a:defRPr>
            </a:pPr>
            <a:r>
              <a:t>Distanz </a:t>
            </a:r>
            <a:br/>
            <a:r>
              <a:t>(Google Maps Ausdruck)</a:t>
            </a:r>
          </a:p>
        </p:txBody>
      </p:sp>
      <p:sp>
        <p:nvSpPr>
          <p:cNvPr id="214" name="Shape 214"/>
          <p:cNvSpPr/>
          <p:nvPr/>
        </p:nvSpPr>
        <p:spPr>
          <a:xfrm>
            <a:off x="17615565" y="7271314"/>
            <a:ext cx="4211316" cy="13239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p>
            <a:pPr>
              <a:defRPr sz="2600">
                <a:solidFill>
                  <a:srgbClr val="3161AB"/>
                </a:solidFill>
              </a:defRPr>
            </a:pPr>
            <a:r>
              <a:t>Bei Bedarf:</a:t>
            </a:r>
          </a:p>
          <a:p>
            <a:pPr>
              <a:defRPr sz="2600">
                <a:solidFill>
                  <a:srgbClr val="3161AB"/>
                </a:solidFill>
              </a:defRPr>
            </a:pPr>
            <a:r>
              <a:t>a) Anzahl</a:t>
            </a:r>
            <a:br/>
            <a:r>
              <a:t>b) Distanz</a:t>
            </a:r>
          </a:p>
        </p:txBody>
      </p:sp>
      <p:sp>
        <p:nvSpPr>
          <p:cNvPr id="215" name="Shape 215"/>
          <p:cNvSpPr/>
          <p:nvPr/>
        </p:nvSpPr>
        <p:spPr>
          <a:xfrm>
            <a:off x="21636386" y="7271314"/>
            <a:ext cx="2458047" cy="13239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p>
            <a:pPr algn="l">
              <a:defRPr sz="2600">
                <a:solidFill>
                  <a:srgbClr val="3161AB"/>
                </a:solidFill>
              </a:defRPr>
            </a:pPr>
            <a:r>
              <a:t>Taxi: Betrag €</a:t>
            </a:r>
            <a:br/>
            <a:r>
              <a:t>Maut: Betrag €</a:t>
            </a:r>
          </a:p>
          <a:p>
            <a:pPr algn="l">
              <a:defRPr sz="2600">
                <a:solidFill>
                  <a:srgbClr val="3161AB"/>
                </a:solidFill>
              </a:defRPr>
            </a:pPr>
            <a:r>
              <a:t>etc…</a:t>
            </a:r>
          </a:p>
        </p:txBody>
      </p:sp>
      <p:sp>
        <p:nvSpPr>
          <p:cNvPr id="216" name="Shape 216"/>
          <p:cNvSpPr/>
          <p:nvPr/>
        </p:nvSpPr>
        <p:spPr>
          <a:xfrm rot="20520000">
            <a:off x="16195373" y="11594500"/>
            <a:ext cx="8047074" cy="91371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9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0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20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20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20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2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20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20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2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21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21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iterate>
                                    <p:tmAbs val="0"/>
                                  </p:iterate>
                                  <p:childTnLst>
                                    <p:set>
                                      <p:cBhvr>
                                        <p:cTn id="54" fill="hold"/>
                                        <p:tgtEl>
                                          <p:spTgt spid="21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iterate>
                                    <p:tmAbs val="0"/>
                                  </p:iterate>
                                  <p:childTnLst>
                                    <p:set>
                                      <p:cBhvr>
                                        <p:cTn id="58" fill="hold"/>
                                        <p:tgtEl>
                                          <p:spTgt spid="21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iterate>
                                    <p:tmAbs val="0"/>
                                  </p:iterate>
                                  <p:childTnLst>
                                    <p:set>
                                      <p:cBhvr>
                                        <p:cTn id="62" fill="hold"/>
                                        <p:tgtEl>
                                          <p:spTgt spid="2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 grpId="0" animBg="1" advAuto="0"/>
      <p:bldP spid="199" grpId="0" animBg="1" advAuto="0"/>
      <p:bldP spid="200" grpId="0" animBg="1" advAuto="0"/>
      <p:bldP spid="201" grpId="0" animBg="1" advAuto="0"/>
      <p:bldP spid="202" grpId="0" animBg="1" advAuto="0"/>
      <p:bldP spid="203" grpId="0" animBg="1" advAuto="0"/>
      <p:bldP spid="204" grpId="0" animBg="1" advAuto="0"/>
      <p:bldP spid="207" grpId="0" animBg="1" advAuto="0"/>
      <p:bldP spid="210" grpId="0" animBg="1" advAuto="0"/>
      <p:bldP spid="211" grpId="0" animBg="1" advAuto="0"/>
      <p:bldP spid="212" grpId="0" animBg="1" advAuto="0"/>
      <p:bldP spid="213" grpId="0" animBg="1" advAuto="0"/>
      <p:bldP spid="214" grpId="0" animBg="1" advAuto="0"/>
      <p:bldP spid="215" grpId="0" animBg="1" advAuto="0"/>
      <p:bldP spid="216"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 name="pasted-image.png"/>
          <p:cNvPicPr>
            <a:picLocks noGrp="1" noChangeAspect="1"/>
          </p:cNvPicPr>
          <p:nvPr>
            <p:ph type="pic" idx="13"/>
          </p:nvPr>
        </p:nvPicPr>
        <p:blipFill>
          <a:blip r:embed="rId2">
            <a:extLst/>
          </a:blip>
          <a:srcRect l="533" r="533"/>
          <a:stretch>
            <a:fillRect/>
          </a:stretch>
        </p:blipFill>
        <p:spPr>
          <a:xfrm>
            <a:off x="266700" y="930585"/>
            <a:ext cx="23850600" cy="11854895"/>
          </a:xfrm>
          <a:prstGeom prst="rect">
            <a:avLst/>
          </a:prstGeom>
        </p:spPr>
      </p:pic>
      <p:sp>
        <p:nvSpPr>
          <p:cNvPr id="219" name="Shape 219"/>
          <p:cNvSpPr/>
          <p:nvPr/>
        </p:nvSpPr>
        <p:spPr>
          <a:xfrm rot="20520000">
            <a:off x="3996653" y="5631704"/>
            <a:ext cx="16390704" cy="2452593"/>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15000">
                <a:solidFill>
                  <a:srgbClr val="FF2600"/>
                </a:solidFill>
              </a:defRPr>
            </a:lvl1pPr>
          </a:lstStyle>
          <a:p>
            <a:r>
              <a:rPr lang="de-DE" dirty="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0" nodeType="clickEffect">
                                  <p:stCondLst>
                                    <p:cond delay="0"/>
                                  </p:stCondLst>
                                  <p:childTnLst>
                                    <p:set>
                                      <p:cBhvr>
                                        <p:cTn id="6" dur="indefinite" fill="hold"/>
                                        <p:tgtEl>
                                          <p:spTgt spid="218"/>
                                        </p:tgtEl>
                                        <p:attrNameLst>
                                          <p:attrName>style.opacity</p:attrName>
                                        </p:attrNameLst>
                                      </p:cBhvr>
                                      <p:to>
                                        <p:strVal val="0.20"/>
                                      </p:to>
                                    </p:set>
                                    <p:animEffect filter="image" prLst="opacity: 0.20; ">
                                      <p:cBhvr>
                                        <p:cTn id="7" dur="indefinite" fill="hold"/>
                                        <p:tgtEl>
                                          <p:spTgt spid="21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 grpId="0" animBg="1" advAuto="0"/>
      <p:bldP spid="219" grpId="0" animBg="1" advAuto="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406</Words>
  <Application>Microsoft Office PowerPoint</Application>
  <PresentationFormat>Benutzerdefiniert</PresentationFormat>
  <Paragraphs>116</Paragraphs>
  <Slides>20</Slides>
  <Notes>1</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20</vt:i4>
      </vt:variant>
    </vt:vector>
  </HeadingPairs>
  <TitlesOfParts>
    <vt:vector size="24" baseType="lpstr">
      <vt:lpstr>Avenir Roman</vt:lpstr>
      <vt:lpstr>Helvetica Light</vt:lpstr>
      <vt:lpstr>Symbol</vt:lpstr>
      <vt:lpstr>White</vt:lpstr>
      <vt:lpstr>Reisekostenabrechung</vt:lpstr>
      <vt:lpstr>Inhalt</vt:lpstr>
      <vt:lpstr>FAQ</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Wichtig</vt:lpstr>
      <vt:lpstr>ToDo's Checkliste</vt:lpstr>
      <vt:lpstr>Deadline</vt:lpstr>
      <vt:lpstr>TUD Adresse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Reisekostenabrechung</dc:title>
  <dc:creator>Flora Brinckmann</dc:creator>
  <cp:lastModifiedBy>fabianski</cp:lastModifiedBy>
  <cp:revision>24</cp:revision>
  <dcterms:modified xsi:type="dcterms:W3CDTF">2019-10-17T14:46:45Z</dcterms:modified>
</cp:coreProperties>
</file>