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  <p:sldMasterId id="2147483757" r:id="rId2"/>
  </p:sldMasterIdLst>
  <p:sldIdLst>
    <p:sldId id="256" r:id="rId3"/>
    <p:sldId id="257" r:id="rId4"/>
    <p:sldId id="259" r:id="rId5"/>
    <p:sldId id="261" r:id="rId6"/>
    <p:sldId id="260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 Däubler" initials="AD" lastIdx="18" clrIdx="0">
    <p:extLst>
      <p:ext uri="{19B8F6BF-5375-455C-9EA6-DF929625EA0E}">
        <p15:presenceInfo xmlns:p15="http://schemas.microsoft.com/office/powerpoint/2012/main" userId="3900917419e3c6f9" providerId="Windows Live"/>
      </p:ext>
    </p:extLst>
  </p:cmAuthor>
  <p:cmAuthor id="2" name="Microsoft Office User" initials="MOU" lastIdx="12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0EB1CE2-A88D-4307-9FD2-BB2EE4FB29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3971E05A-25B6-440D-BE5D-D02950FA81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D257C9F-FAAC-46F5-B0E9-C602C9CDF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B1548C89-571B-474A-8FBC-8C09631C2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0BA20587-C526-4647-B990-44F9CB91F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51920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4A08A38-813D-4241-8425-B8D42B99C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51DC757A-C448-44B2-A0DF-34BA8FD5E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E36AF02-7F6C-4BEA-88DB-9F3A4E591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21080716-E267-4489-B0E9-570B7DC42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C41D3018-86D6-4AC7-947C-AC6B24B8F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42301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90C440EE-406D-409C-A1E8-A2D8F0D7B3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47A99E71-335F-40E2-AA03-BEB5ECABC1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59D0CEB0-1D99-431D-BFE4-FA3D8CC5F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8D3F87CF-2B75-4940-9B32-630911877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085FF226-D968-4585-8AED-6F4600013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02318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BA2FADB-04BF-45CD-BC91-9B5DB4BA6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E897A344-339E-4E27-A6D0-BBA18BF4F6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9EA8EE9-23DB-4195-96D9-4B8A5CE22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C8FECBE6-ABCB-4F8D-9059-04A5E526F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1A288F2A-1AA3-4BBD-B0D3-4DA438DDB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70170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CBADECF-688F-459F-8697-E957868E9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0C03CBDB-57E2-44E0-A75E-D60BA9C6D6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982029C-46D8-4051-A4BE-A3F49D29C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C4AB019E-7C1E-4A17-9862-986B30F81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ADFFC9E1-960C-4CF0-9F6A-78DC6B14A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51533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C7606B7-77E9-40EE-96C9-0A4B8967C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F16B1959-88F4-430A-A321-E3BD05435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413BBFF-851E-43F3-925D-1F568DC3D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4F5C1423-51A7-4668-9096-D0EC2001E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165C6607-66BC-405B-A3C8-BA1EAC8EA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7260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2F28652-D527-45AE-BA46-063829A06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75A518E0-AAAC-4229-88A4-0CE1CE3A04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32841746-2807-46D6-8705-DCBFED5FB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DD8A7CA3-8E60-4382-9607-FD3A0FC7E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1AE81B87-FCCF-4F7A-99F9-C075B476E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F2874F8B-9B65-4606-82A1-0051183DF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6247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86F51CC-FEF7-4799-B1D2-E3EABF687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CB165983-8F8E-4BDD-A8EC-9FF6D90FCD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128C13A1-2E42-415A-A406-8064FD1711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54DA0C2A-974C-4C12-8969-9828D6E9AE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F72FB874-5E33-4C04-921D-0F62629F85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381F4EE2-0893-4CB7-B9C4-D21D4D46D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64C0FCA7-4D01-4A99-B02A-156C18CAB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9ED10662-4D4B-4133-92DF-F3DEC2433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6736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128494E-11F4-4228-9D20-E60871236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86947BA3-A442-4D01-AFA9-D68A12E61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D7ECDDED-B1E4-4FFA-BD3A-3B6314898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09567A4-7397-4ADB-93AA-9C7E7D894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7646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D554C14A-FE5C-4505-9BBF-AEC52189E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43BA782F-66A0-48CF-8343-BB85FC07F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B3D0B573-7E81-4E38-832A-93C9354BB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849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3BFFFF7-BBA7-4BB0-9D68-F5902B411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1BCD3423-6147-430B-9D4C-898BFD82A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D2E3B956-7E18-4E5E-A1DA-5CA986F7FB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ABE2F1FD-A916-4472-80A4-F11B39C2D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3A58FF10-E19E-4D1A-B349-BD3B93E88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5812D24B-AF4B-4F6C-8816-FEF30FA5F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0969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8B87CBC-754E-443A-9D52-C34A292376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D7AF9197-CDFB-47C7-8F67-C8169203D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95CCDACE-29AA-475C-A2DA-BC0AD9067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15E8CF8B-0406-4F5B-87A8-595A41D47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CF31DCA2-47A9-406D-B509-F03CD9473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251103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89FE7F0-4DD5-4211-85A3-B07A3F34C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943919F1-2AD0-4CE7-BB7C-8C4249824B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FFEE19A9-3BB9-4735-8F5C-5D158FA1A9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9A44B957-A7E4-443D-AD46-439513261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CFC838FC-8689-4335-862C-D1BBBD043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B1DFCF35-50DD-447C-A735-0DE96FF7D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22440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C508AAB-A51C-4CF7-934E-E0CC5968E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82E7E948-1953-4668-A6A3-23F6CD0689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7A5BECB-8A41-4C2A-A915-A726BA20E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7BFC6EDF-AE8D-428F-9624-B3845D401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FBD1CD03-A597-4329-9450-848CB94C5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88735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6B2AC546-21F1-424A-95DA-5FE162951D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378ED5C6-F38E-4A20-8FBC-8D268339C0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D9FB19A-D9BE-4D4C-8E3D-9A01891A3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1D268F6A-15A6-42DB-A63E-470AAC343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03B3B525-230A-4C06-A8CD-0204E553D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5905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6796B52-3B32-478C-8FD6-DA0520FB1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F7AD3FA7-2D2B-4D48-93F6-D31983552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105D9A19-F9BF-49EC-A628-22AF885D1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8698C2F4-8504-45F7-8A93-082867DE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4FD01671-440C-4E81-807E-B45A65F3D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33456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8AAD8C4-A5FF-4418-AFA9-642E2258E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6A6AAE6E-C07E-4A29-85CB-B70293F219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26CA0777-CE76-4957-B93E-4CA6173A3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457D2B67-D9E8-43E3-AFA4-D39A46D96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A5D2DE7C-4E16-499D-A65F-F7F61E2FB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270B8D24-98E9-4481-A8CF-61F5FB82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0581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6A8ECFE-7875-4E50-BAEB-2B69E89BB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C0293361-551E-419C-B3D2-C6CA3F987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6A2389E1-80AB-49F6-B5E5-ADCE2DA2FD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D0D65646-19E7-4E94-9900-E0A4EC5478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9B8FB723-D494-4C46-8B61-D49EF62801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8C64C93A-750D-4362-8D11-2AF0C98A4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34DFC939-1F67-4D92-94D4-52EB8E316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27D618E3-9665-4F3C-BB6F-1D015C177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36251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EDADC2D8-30AC-430A-A8F0-D7B024E69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ADF3330F-13FB-4460-9CF6-96B287F9E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B81A6202-1115-463C-9FF8-ED4D36796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252349CB-D690-4AF5-B358-12A63262D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39906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D2ABCB8D-7DDB-48DC-A44B-2A2A32260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BA22D262-49EB-4BA5-A328-882B271EC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AC25A63E-8919-4CD6-82C2-7C2138369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04505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3FB47E4-AC9B-427F-9946-B4A3C2866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72901199-6FE6-47E3-B40A-23B282C83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77884C83-27E3-43DA-8835-989A91F931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36353F39-EAA7-40C1-83E6-34FF547EC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4D4E2D64-3FBF-46B2-AA8A-DD6BD5A10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2FED261B-A404-4CCE-9A96-F516FB235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304966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5B13B78-9125-4F40-8C1F-74D6BBA06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701D6999-C5D1-472D-AEA1-7C72C18B32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55945200-4747-494A-83D6-9E6BEE8CDF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797657B8-49F3-457C-B402-39D2ED027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80C5C07D-B80C-468E-81BF-199A84D00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E3C2DBCE-7A5C-47BA-87A2-25D32EF46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48677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16F8DF08-9369-40AC-BEE5-5C5CD569B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31066E13-30FB-409B-8C4A-08EDE42FC1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C8C55BB-D4BA-4535-9964-E6BF462CAD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91B17-9318-49DB-B28B-6E5994AE9581}" type="datetime1">
              <a:rPr lang="en-US" smtClean="0"/>
              <a:t>10/17/2019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B97F601A-5B92-44FC-B8AE-E62BA03648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7E942F7A-FE0B-488A-8FC2-A7CF125736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98EE3D-8CD1-4C3F-BD1C-C98C9596463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535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295B6EB3-03A9-448F-9955-B6EB83EE4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80E9D0BB-E278-4DEE-9A99-C97DBB8DE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806F8484-34FA-4A75-91A3-FE8CFF2FA1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CB94C-3DA8-4E6C-BDAB-CC79E087CFBB}" type="datetimeFigureOut">
              <a:rPr lang="de-DE" smtClean="0"/>
              <a:t>17.10.2019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11FCCFF4-7CE8-4221-862D-ABC6498DC5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5AFF5CA-16A9-4741-B808-83175CDAD3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0EA0D-43B7-48C1-A8D2-B662EADDDD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7647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FB90F0F-2CA7-4B6D-AADC-E748F1A6C6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580" r="1972" b="1189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7AC05FA0-225B-4EE5-A1DD-D9C005D5C6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599" y="4572000"/>
            <a:ext cx="10965141" cy="895244"/>
          </a:xfrm>
        </p:spPr>
        <p:txBody>
          <a:bodyPr>
            <a:normAutofit/>
          </a:bodyPr>
          <a:lstStyle/>
          <a:p>
            <a:r>
              <a:rPr lang="de-DE" sz="4000">
                <a:solidFill>
                  <a:srgbClr val="FFFFFF"/>
                </a:solidFill>
              </a:rPr>
              <a:t>Projektwochen: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3CC23D22-D2C0-4BDB-A2C3-7B2075FE76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8" y="5467246"/>
            <a:ext cx="10965142" cy="484822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FFFFFF">
                    <a:alpha val="75000"/>
                  </a:srgbClr>
                </a:solidFill>
              </a:rPr>
              <a:t>Arbeiten an den Pixelsensoren des ATLAS Detektors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88172B3-D3EC-D64A-ABE4-584298D574A8}"/>
              </a:ext>
            </a:extLst>
          </p:cNvPr>
          <p:cNvSpPr txBox="1"/>
          <p:nvPr/>
        </p:nvSpPr>
        <p:spPr>
          <a:xfrm>
            <a:off x="464234" y="6091311"/>
            <a:ext cx="11394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Lara </a:t>
            </a:r>
            <a:r>
              <a:rPr lang="en-US" dirty="0" err="1"/>
              <a:t>Schmiedner</a:t>
            </a:r>
            <a:r>
              <a:rPr lang="en-US" dirty="0"/>
              <a:t>, Alexander </a:t>
            </a:r>
            <a:r>
              <a:rPr lang="en-US" dirty="0" err="1"/>
              <a:t>Daeubler</a:t>
            </a:r>
            <a:r>
              <a:rPr lang="en-US" dirty="0"/>
              <a:t>								17.10.19</a:t>
            </a:r>
          </a:p>
        </p:txBody>
      </p:sp>
    </p:spTree>
    <p:extLst>
      <p:ext uri="{BB962C8B-B14F-4D97-AF65-F5344CB8AC3E}">
        <p14:creationId xmlns:p14="http://schemas.microsoft.com/office/powerpoint/2010/main" val="65504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48A740BC-A0AA-45E0-B899-2AE9C6FE11C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13121" y="-2"/>
            <a:ext cx="6278879" cy="6858002"/>
          </a:xfrm>
          <a:custGeom>
            <a:avLst/>
            <a:gdLst>
              <a:gd name="connsiteX0" fmla="*/ 45572 w 6278879"/>
              <a:gd name="connsiteY0" fmla="*/ 0 h 6858002"/>
              <a:gd name="connsiteX1" fmla="*/ 6278879 w 6278879"/>
              <a:gd name="connsiteY1" fmla="*/ 0 h 6858002"/>
              <a:gd name="connsiteX2" fmla="*/ 6278879 w 6278879"/>
              <a:gd name="connsiteY2" fmla="*/ 6858002 h 6858002"/>
              <a:gd name="connsiteX3" fmla="*/ 3292308 w 6278879"/>
              <a:gd name="connsiteY3" fmla="*/ 6858002 h 6858002"/>
              <a:gd name="connsiteX4" fmla="*/ 3181526 w 6278879"/>
              <a:gd name="connsiteY4" fmla="*/ 6786982 h 6858002"/>
              <a:gd name="connsiteX5" fmla="*/ 0 w 6278879"/>
              <a:gd name="connsiteY5" fmla="*/ 803254 h 6858002"/>
              <a:gd name="connsiteX6" fmla="*/ 37255 w 6278879"/>
              <a:gd name="connsiteY6" fmla="*/ 65447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78879" h="6858002">
                <a:moveTo>
                  <a:pt x="45572" y="0"/>
                </a:moveTo>
                <a:lnTo>
                  <a:pt x="6278879" y="0"/>
                </a:lnTo>
                <a:lnTo>
                  <a:pt x="6278879" y="6858002"/>
                </a:lnTo>
                <a:lnTo>
                  <a:pt x="3292308" y="6858002"/>
                </a:lnTo>
                <a:lnTo>
                  <a:pt x="3181526" y="6786982"/>
                </a:lnTo>
                <a:cubicBezTo>
                  <a:pt x="1262021" y="5490191"/>
                  <a:pt x="0" y="3294103"/>
                  <a:pt x="0" y="803254"/>
                </a:cubicBezTo>
                <a:cubicBezTo>
                  <a:pt x="0" y="554169"/>
                  <a:pt x="12620" y="308032"/>
                  <a:pt x="37255" y="65447"/>
                </a:cubicBez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66CD2892-9845-4DDC-8DA8-023A9A468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9013052" cy="1623312"/>
          </a:xfrm>
        </p:spPr>
        <p:txBody>
          <a:bodyPr anchor="b">
            <a:normAutofit/>
          </a:bodyPr>
          <a:lstStyle/>
          <a:p>
            <a:r>
              <a:rPr lang="de-DE" sz="4000" dirty="0"/>
              <a:t>Ausblick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B874EF51-C858-4BB9-97C3-D1775578712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763661" y="2316480"/>
            <a:ext cx="82296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10E6E9E1-83F6-4BD8-977E-1973CBB4D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0" y="2644518"/>
            <a:ext cx="9013052" cy="3327251"/>
          </a:xfrm>
        </p:spPr>
        <p:txBody>
          <a:bodyPr>
            <a:normAutofit/>
          </a:bodyPr>
          <a:lstStyle/>
          <a:p>
            <a:r>
              <a:rPr lang="de-DE" sz="2000" dirty="0"/>
              <a:t>Vollendung der GUI und Behebung der Bugs</a:t>
            </a:r>
          </a:p>
          <a:p>
            <a:r>
              <a:rPr lang="de-DE" sz="2000" dirty="0"/>
              <a:t>Verbesserung der GUI</a:t>
            </a:r>
          </a:p>
          <a:p>
            <a:r>
              <a:rPr lang="de-DE" sz="2000" dirty="0"/>
              <a:t>Zum CERN zurück gehen und Sascha weiter </a:t>
            </a:r>
            <a:r>
              <a:rPr lang="de-DE" sz="2000" dirty="0" err="1"/>
              <a:t>NERFen</a:t>
            </a:r>
            <a:r>
              <a:rPr lang="de-DE" sz="2000" dirty="0"/>
              <a:t> ;)</a:t>
            </a:r>
          </a:p>
        </p:txBody>
      </p:sp>
    </p:spTree>
    <p:extLst>
      <p:ext uri="{BB962C8B-B14F-4D97-AF65-F5344CB8AC3E}">
        <p14:creationId xmlns:p14="http://schemas.microsoft.com/office/powerpoint/2010/main" val="10464103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0">
            <a:extLst>
              <a:ext uri="{FF2B5EF4-FFF2-40B4-BE49-F238E27FC236}">
                <a16:creationId xmlns:a16="http://schemas.microsoft.com/office/drawing/2014/main" xmlns="" id="{823AC064-BC96-4F32-8AE1-B2FD387548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391FA8A3-8D4A-4463-B070-9A7A4BA0C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Das Atlas Experiment – </a:t>
            </a:r>
            <a:r>
              <a:rPr lang="en-US" sz="5400" dirty="0" err="1">
                <a:solidFill>
                  <a:srgbClr val="FFFFFF"/>
                </a:solidFill>
              </a:rPr>
              <a:t>Pixeldetektor</a:t>
            </a:r>
            <a:endParaRPr lang="en-US" sz="5400" dirty="0">
              <a:solidFill>
                <a:srgbClr val="FFFFFF"/>
              </a:solidFill>
            </a:endParaRPr>
          </a:p>
        </p:txBody>
      </p:sp>
      <p:cxnSp>
        <p:nvCxnSpPr>
          <p:cNvPr id="17" name="Straight Connector 12">
            <a:extLst>
              <a:ext uri="{FF2B5EF4-FFF2-40B4-BE49-F238E27FC236}">
                <a16:creationId xmlns:a16="http://schemas.microsoft.com/office/drawing/2014/main" xmlns="" id="{7E7C77BC-7138-40B1-A15B-20F57A4946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nhaltsplatzhalter 5" descr="Ein Bild, das Spielzeug, Maschine enthält.&#10;&#10;Automatisch generierte Beschreibung">
            <a:extLst>
              <a:ext uri="{FF2B5EF4-FFF2-40B4-BE49-F238E27FC236}">
                <a16:creationId xmlns:a16="http://schemas.microsoft.com/office/drawing/2014/main" xmlns="" id="{16743115-89EC-4F21-BF12-84449F7E57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6"/>
          <a:stretch/>
        </p:blipFill>
        <p:spPr>
          <a:xfrm>
            <a:off x="331567" y="2701781"/>
            <a:ext cx="5455917" cy="3447710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DB146403-F3D6-484B-B2ED-97F9565D037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d 2" descr="Ein Bild, das Spielzeug, Spur, Mann, fahrend enthält.&#10;&#10;Automatisch generierte Beschreibung">
            <a:extLst>
              <a:ext uri="{FF2B5EF4-FFF2-40B4-BE49-F238E27FC236}">
                <a16:creationId xmlns:a16="http://schemas.microsoft.com/office/drawing/2014/main" xmlns="" id="{9D4F52C4-4707-4F29-A4AD-D255F03D042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4"/>
          <a:stretch/>
        </p:blipFill>
        <p:spPr>
          <a:xfrm>
            <a:off x="6445073" y="2705507"/>
            <a:ext cx="5455917" cy="344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378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0">
            <a:extLst>
              <a:ext uri="{FF2B5EF4-FFF2-40B4-BE49-F238E27FC236}">
                <a16:creationId xmlns:a16="http://schemas.microsoft.com/office/drawing/2014/main" xmlns="" id="{4038CB10-1F5C-4D54-9DF7-12586DE5B00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215A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0A091B92-4A61-4A4E-9C19-FA68384EB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de-DE" dirty="0">
                <a:solidFill>
                  <a:srgbClr val="FFFFFF"/>
                </a:solidFill>
              </a:rPr>
              <a:t>Der </a:t>
            </a:r>
            <a:r>
              <a:rPr lang="de-DE" dirty="0" err="1">
                <a:solidFill>
                  <a:srgbClr val="FFFFFF"/>
                </a:solidFill>
              </a:rPr>
              <a:t>Inner</a:t>
            </a:r>
            <a:r>
              <a:rPr lang="de-DE" dirty="0">
                <a:solidFill>
                  <a:srgbClr val="FFFFFF"/>
                </a:solidFill>
              </a:rPr>
              <a:t> Tracker</a:t>
            </a:r>
          </a:p>
        </p:txBody>
      </p:sp>
      <p:pic>
        <p:nvPicPr>
          <p:cNvPr id="9" name="Picture 43">
            <a:extLst>
              <a:ext uri="{FF2B5EF4-FFF2-40B4-BE49-F238E27FC236}">
                <a16:creationId xmlns:a16="http://schemas.microsoft.com/office/drawing/2014/main" xmlns="" id="{AC165986-C095-48BF-BE19-2893C66A39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08" r="-2" b="-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xmlns="" id="{73ED6512-6858-4552-B699-9A97FE9A4E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627FA6CC-3369-4D03-9BA8-0E05F037F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Der LHC und </a:t>
            </a:r>
            <a:r>
              <a:rPr lang="en-US" sz="2000" dirty="0" err="1">
                <a:solidFill>
                  <a:srgbClr val="FFFFFF"/>
                </a:solidFill>
              </a:rPr>
              <a:t>somit</a:t>
            </a:r>
            <a:r>
              <a:rPr lang="en-US" sz="2000" dirty="0">
                <a:solidFill>
                  <a:srgbClr val="FFFFFF"/>
                </a:solidFill>
              </a:rPr>
              <a:t> ATLAS </a:t>
            </a:r>
            <a:r>
              <a:rPr lang="en-US" sz="2000" dirty="0" err="1">
                <a:solidFill>
                  <a:srgbClr val="FFFFFF"/>
                </a:solidFill>
              </a:rPr>
              <a:t>bekommen</a:t>
            </a:r>
            <a:r>
              <a:rPr lang="en-US" sz="2000" dirty="0">
                <a:solidFill>
                  <a:srgbClr val="FFFFFF"/>
                </a:solidFill>
              </a:rPr>
              <a:t> das High Luminosity Upgrade</a:t>
            </a:r>
          </a:p>
          <a:p>
            <a:r>
              <a:rPr lang="en-US" sz="2000" dirty="0">
                <a:solidFill>
                  <a:srgbClr val="FFFFFF"/>
                </a:solidFill>
              </a:rPr>
              <a:t>Der </a:t>
            </a:r>
            <a:r>
              <a:rPr lang="en-US" sz="2000" dirty="0" err="1">
                <a:solidFill>
                  <a:srgbClr val="FFFFFF"/>
                </a:solidFill>
              </a:rPr>
              <a:t>derzeitige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Spurdetektor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wird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durch</a:t>
            </a:r>
            <a:r>
              <a:rPr lang="en-US" sz="2000" dirty="0">
                <a:solidFill>
                  <a:srgbClr val="FFFFFF"/>
                </a:solidFill>
              </a:rPr>
              <a:t> den </a:t>
            </a:r>
            <a:r>
              <a:rPr lang="en-US" sz="2000" dirty="0" err="1">
                <a:solidFill>
                  <a:srgbClr val="FFFFFF"/>
                </a:solidFill>
              </a:rPr>
              <a:t>sogenannten</a:t>
            </a:r>
            <a:r>
              <a:rPr lang="en-US" sz="2000" dirty="0">
                <a:solidFill>
                  <a:srgbClr val="FFFFFF"/>
                </a:solidFill>
              </a:rPr>
              <a:t> Inner Tracker (</a:t>
            </a:r>
            <a:r>
              <a:rPr lang="en-US" sz="2000" dirty="0" err="1">
                <a:solidFill>
                  <a:srgbClr val="FFFFFF"/>
                </a:solidFill>
              </a:rPr>
              <a:t>ITk</a:t>
            </a:r>
            <a:r>
              <a:rPr lang="en-US" sz="2000" dirty="0">
                <a:solidFill>
                  <a:srgbClr val="FFFFFF"/>
                </a:solidFill>
              </a:rPr>
              <a:t>) </a:t>
            </a:r>
            <a:r>
              <a:rPr lang="en-US" sz="2000" dirty="0" err="1">
                <a:solidFill>
                  <a:srgbClr val="FFFFFF"/>
                </a:solidFill>
              </a:rPr>
              <a:t>ersetzt</a:t>
            </a:r>
            <a:endParaRPr lang="en-US" sz="2000" dirty="0">
              <a:solidFill>
                <a:srgbClr val="FFFFFF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err="1">
                <a:solidFill>
                  <a:srgbClr val="FFFFFF"/>
                </a:solidFill>
              </a:rPr>
              <a:t>Mehr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Kollisionen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möglich</a:t>
            </a:r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Dieser </a:t>
            </a:r>
            <a:r>
              <a:rPr lang="en-US" sz="2000" dirty="0" err="1">
                <a:solidFill>
                  <a:srgbClr val="FFFFFF"/>
                </a:solidFill>
              </a:rPr>
              <a:t>wird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aus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Streifen</a:t>
            </a:r>
            <a:r>
              <a:rPr lang="en-US" sz="2000" dirty="0">
                <a:solidFill>
                  <a:srgbClr val="FFFFFF"/>
                </a:solidFill>
              </a:rPr>
              <a:t>- und </a:t>
            </a:r>
            <a:r>
              <a:rPr lang="en-US" sz="2000" dirty="0" err="1">
                <a:solidFill>
                  <a:srgbClr val="FFFFFF"/>
                </a:solidFill>
              </a:rPr>
              <a:t>Pixeldetektoren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zusammengesetzt</a:t>
            </a:r>
            <a:r>
              <a:rPr lang="en-US" sz="2000" dirty="0">
                <a:solidFill>
                  <a:srgbClr val="FFFFFF"/>
                </a:solidFill>
              </a:rPr>
              <a:t> sein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err="1">
                <a:solidFill>
                  <a:srgbClr val="FFFFFF"/>
                </a:solidFill>
              </a:rPr>
              <a:t>Es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werden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neue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Detektormodule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err="1">
                <a:solidFill>
                  <a:srgbClr val="FFFFFF"/>
                </a:solidFill>
              </a:rPr>
              <a:t>benötigt</a:t>
            </a:r>
            <a:endParaRPr lang="en-US" sz="2000" dirty="0">
              <a:solidFill>
                <a:srgbClr val="FFFFFF"/>
              </a:solidFill>
            </a:endParaRPr>
          </a:p>
          <a:p>
            <a:pPr marL="324000" lvl="1" indent="0">
              <a:buNone/>
            </a:pPr>
            <a:endParaRPr lang="en-US" sz="2000" dirty="0">
              <a:solidFill>
                <a:srgbClr val="FFFFFF"/>
              </a:solidFill>
            </a:endParaRPr>
          </a:p>
          <a:p>
            <a:endParaRPr lang="de-DE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977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A4AC5506-6312-4701-8D3C-40187889A94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4EA8A68A-286C-4D49-8EA9-45E200ADD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Pixel-Module</a:t>
            </a:r>
          </a:p>
        </p:txBody>
      </p:sp>
      <p:pic>
        <p:nvPicPr>
          <p:cNvPr id="8" name="Picture 22">
            <a:extLst>
              <a:ext uri="{FF2B5EF4-FFF2-40B4-BE49-F238E27FC236}">
                <a16:creationId xmlns:a16="http://schemas.microsoft.com/office/drawing/2014/main" xmlns="" id="{394B9767-F6A5-424E-AA16-AC4AAE1F3B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" b="24021"/>
          <a:stretch/>
        </p:blipFill>
        <p:spPr>
          <a:xfrm>
            <a:off x="6813551" y="4044950"/>
            <a:ext cx="4608513" cy="2014538"/>
          </a:xfrm>
          <a:custGeom>
            <a:avLst/>
            <a:gdLst>
              <a:gd name="connsiteX0" fmla="*/ 1159248 w 5604670"/>
              <a:gd name="connsiteY0" fmla="*/ 0 h 2501837"/>
              <a:gd name="connsiteX1" fmla="*/ 5604670 w 5604670"/>
              <a:gd name="connsiteY1" fmla="*/ 0 h 2501837"/>
              <a:gd name="connsiteX2" fmla="*/ 5604670 w 5604670"/>
              <a:gd name="connsiteY2" fmla="*/ 2501837 h 2501837"/>
              <a:gd name="connsiteX3" fmla="*/ 0 w 5604670"/>
              <a:gd name="connsiteY3" fmla="*/ 2501837 h 2501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4670" h="2501837">
                <a:moveTo>
                  <a:pt x="1159248" y="0"/>
                </a:moveTo>
                <a:lnTo>
                  <a:pt x="5604670" y="0"/>
                </a:lnTo>
                <a:lnTo>
                  <a:pt x="5604670" y="2501837"/>
                </a:lnTo>
                <a:lnTo>
                  <a:pt x="0" y="2501837"/>
                </a:lnTo>
                <a:close/>
              </a:path>
            </a:pathLst>
          </a:custGeom>
        </p:spPr>
      </p:pic>
      <p:pic>
        <p:nvPicPr>
          <p:cNvPr id="17" name="Picture 33">
            <a:extLst>
              <a:ext uri="{FF2B5EF4-FFF2-40B4-BE49-F238E27FC236}">
                <a16:creationId xmlns:a16="http://schemas.microsoft.com/office/drawing/2014/main" xmlns="" id="{3534056D-E63F-4C4E-BB3F-41F514B74C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13" y="1822450"/>
            <a:ext cx="10821988" cy="2000250"/>
          </a:xfrm>
          <a:prstGeom prst="rect">
            <a:avLst/>
          </a:prstGeom>
        </p:spPr>
      </p:pic>
      <p:pic>
        <p:nvPicPr>
          <p:cNvPr id="20" name="Picture 16">
            <a:extLst>
              <a:ext uri="{FF2B5EF4-FFF2-40B4-BE49-F238E27FC236}">
                <a16:creationId xmlns:a16="http://schemas.microsoft.com/office/drawing/2014/main" xmlns="" id="{9D7DD7BF-3B88-4EB4-B893-0FE187B01A3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53" r="-2" b="-2"/>
          <a:stretch/>
        </p:blipFill>
        <p:spPr>
          <a:xfrm>
            <a:off x="684213" y="4199995"/>
            <a:ext cx="6129338" cy="2014538"/>
          </a:xfrm>
          <a:custGeom>
            <a:avLst/>
            <a:gdLst>
              <a:gd name="connsiteX0" fmla="*/ 1717230 w 7400925"/>
              <a:gd name="connsiteY0" fmla="*/ 0 h 2500884"/>
              <a:gd name="connsiteX1" fmla="*/ 7400925 w 7400925"/>
              <a:gd name="connsiteY1" fmla="*/ 0 h 2500884"/>
              <a:gd name="connsiteX2" fmla="*/ 7400925 w 7400925"/>
              <a:gd name="connsiteY2" fmla="*/ 2500884 h 2500884"/>
              <a:gd name="connsiteX3" fmla="*/ 0 w 7400925"/>
              <a:gd name="connsiteY3" fmla="*/ 2500884 h 2500884"/>
              <a:gd name="connsiteX4" fmla="*/ 0 w 7400925"/>
              <a:gd name="connsiteY4" fmla="*/ 2500883 h 2500884"/>
              <a:gd name="connsiteX5" fmla="*/ 552186 w 7400925"/>
              <a:gd name="connsiteY5" fmla="*/ 2500883 h 2500884"/>
              <a:gd name="connsiteX6" fmla="*/ 558423 w 7400925"/>
              <a:gd name="connsiteY6" fmla="*/ 2500883 h 2500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00925" h="2500884">
                <a:moveTo>
                  <a:pt x="1717230" y="0"/>
                </a:moveTo>
                <a:lnTo>
                  <a:pt x="7400925" y="0"/>
                </a:lnTo>
                <a:lnTo>
                  <a:pt x="7400925" y="2500884"/>
                </a:lnTo>
                <a:lnTo>
                  <a:pt x="0" y="2500884"/>
                </a:lnTo>
                <a:lnTo>
                  <a:pt x="0" y="2500883"/>
                </a:lnTo>
                <a:lnTo>
                  <a:pt x="552186" y="2500883"/>
                </a:lnTo>
                <a:lnTo>
                  <a:pt x="558423" y="250088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18498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3533E33-B849-4267-98F4-4766D3481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b="1" dirty="0">
                <a:solidFill>
                  <a:schemeClr val="bg1"/>
                </a:solidFill>
              </a:rPr>
              <a:t>Produktionsschritte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519EE1E1-802F-4669-84F2-672552F2EE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Rounded Rectangle 11">
            <a:extLst>
              <a:ext uri="{FF2B5EF4-FFF2-40B4-BE49-F238E27FC236}">
                <a16:creationId xmlns:a16="http://schemas.microsoft.com/office/drawing/2014/main" xmlns="" id="{32FFA6F3-4F68-45F6-9C51-5F8BC41EB9BD}"/>
              </a:ext>
            </a:extLst>
          </p:cNvPr>
          <p:cNvSpPr/>
          <p:nvPr/>
        </p:nvSpPr>
        <p:spPr>
          <a:xfrm>
            <a:off x="1294894" y="1963440"/>
            <a:ext cx="1420069" cy="8764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0">
            <a:solidFill>
              <a:srgbClr val="1E77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Flex Montage</a:t>
            </a:r>
          </a:p>
        </p:txBody>
      </p:sp>
      <p:sp>
        <p:nvSpPr>
          <p:cNvPr id="11" name="Rounded Rectangle 14">
            <a:extLst>
              <a:ext uri="{FF2B5EF4-FFF2-40B4-BE49-F238E27FC236}">
                <a16:creationId xmlns:a16="http://schemas.microsoft.com/office/drawing/2014/main" xmlns="" id="{3AE85034-8A8C-4372-A214-A9064F23EBF7}"/>
              </a:ext>
            </a:extLst>
          </p:cNvPr>
          <p:cNvSpPr/>
          <p:nvPr/>
        </p:nvSpPr>
        <p:spPr>
          <a:xfrm>
            <a:off x="3603926" y="1938801"/>
            <a:ext cx="1420069" cy="876484"/>
          </a:xfrm>
          <a:prstGeom prst="roundRect">
            <a:avLst/>
          </a:prstGeom>
          <a:solidFill>
            <a:srgbClr val="ABC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Test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ounded Rectangle 15">
            <a:extLst>
              <a:ext uri="{FF2B5EF4-FFF2-40B4-BE49-F238E27FC236}">
                <a16:creationId xmlns:a16="http://schemas.microsoft.com/office/drawing/2014/main" xmlns="" id="{62196C00-4872-43BF-A56D-D8AE1BC3FEBC}"/>
              </a:ext>
            </a:extLst>
          </p:cNvPr>
          <p:cNvSpPr/>
          <p:nvPr/>
        </p:nvSpPr>
        <p:spPr>
          <a:xfrm>
            <a:off x="5845349" y="1966510"/>
            <a:ext cx="1638944" cy="8764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0">
            <a:solidFill>
              <a:srgbClr val="FF7F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Drahtbond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err="1">
                <a:solidFill>
                  <a:schemeClr val="tx1"/>
                </a:solidFill>
              </a:rPr>
              <a:t>Einhüllung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3" name="Rounded Rectangle 16">
            <a:extLst>
              <a:ext uri="{FF2B5EF4-FFF2-40B4-BE49-F238E27FC236}">
                <a16:creationId xmlns:a16="http://schemas.microsoft.com/office/drawing/2014/main" xmlns="" id="{70AFEB78-5FE2-4013-AD1C-D49BF9523173}"/>
              </a:ext>
            </a:extLst>
          </p:cNvPr>
          <p:cNvSpPr/>
          <p:nvPr/>
        </p:nvSpPr>
        <p:spPr>
          <a:xfrm>
            <a:off x="2771109" y="4731205"/>
            <a:ext cx="1420069" cy="8764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0">
            <a:solidFill>
              <a:srgbClr val="2CA0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Anbringen</a:t>
            </a:r>
            <a:r>
              <a:rPr lang="en-GB" dirty="0">
                <a:solidFill>
                  <a:schemeClr val="tx1"/>
                </a:solidFill>
              </a:rPr>
              <a:t> der </a:t>
            </a:r>
            <a:r>
              <a:rPr lang="en-GB" dirty="0" err="1">
                <a:solidFill>
                  <a:schemeClr val="tx1"/>
                </a:solidFill>
              </a:rPr>
              <a:t>Zelle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4" name="Rounded Rectangle 17">
            <a:extLst>
              <a:ext uri="{FF2B5EF4-FFF2-40B4-BE49-F238E27FC236}">
                <a16:creationId xmlns:a16="http://schemas.microsoft.com/office/drawing/2014/main" xmlns="" id="{6F9792A0-F8B8-44C2-9A7A-1D24572FC068}"/>
              </a:ext>
            </a:extLst>
          </p:cNvPr>
          <p:cNvSpPr/>
          <p:nvPr/>
        </p:nvSpPr>
        <p:spPr>
          <a:xfrm>
            <a:off x="7389171" y="4742046"/>
            <a:ext cx="1598856" cy="87648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63500">
            <a:solidFill>
              <a:srgbClr val="D627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>
                <a:solidFill>
                  <a:schemeClr val="tx1"/>
                </a:solidFill>
              </a:rPr>
              <a:t>Biegen</a:t>
            </a:r>
            <a:r>
              <a:rPr lang="en-GB" dirty="0">
                <a:solidFill>
                  <a:schemeClr val="tx1"/>
                </a:solidFill>
              </a:rPr>
              <a:t> des </a:t>
            </a:r>
            <a:r>
              <a:rPr lang="en-GB" dirty="0" err="1">
                <a:solidFill>
                  <a:schemeClr val="tx1"/>
                </a:solidFill>
              </a:rPr>
              <a:t>Flexschweifes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5" name="Rounded Rectangle 19">
            <a:extLst>
              <a:ext uri="{FF2B5EF4-FFF2-40B4-BE49-F238E27FC236}">
                <a16:creationId xmlns:a16="http://schemas.microsoft.com/office/drawing/2014/main" xmlns="" id="{1F45B073-99E8-46FF-8CA1-F79AD8820BE0}"/>
              </a:ext>
            </a:extLst>
          </p:cNvPr>
          <p:cNvSpPr/>
          <p:nvPr/>
        </p:nvSpPr>
        <p:spPr>
          <a:xfrm>
            <a:off x="5080140" y="4725168"/>
            <a:ext cx="1420069" cy="876484"/>
          </a:xfrm>
          <a:prstGeom prst="roundRect">
            <a:avLst/>
          </a:prstGeom>
          <a:solidFill>
            <a:srgbClr val="AAD0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Test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ounded Rectangle 22">
            <a:extLst>
              <a:ext uri="{FF2B5EF4-FFF2-40B4-BE49-F238E27FC236}">
                <a16:creationId xmlns:a16="http://schemas.microsoft.com/office/drawing/2014/main" xmlns="" id="{DC483832-3931-4690-B4C5-FA066C8552E8}"/>
              </a:ext>
            </a:extLst>
          </p:cNvPr>
          <p:cNvSpPr/>
          <p:nvPr/>
        </p:nvSpPr>
        <p:spPr>
          <a:xfrm>
            <a:off x="9933731" y="4742046"/>
            <a:ext cx="1420069" cy="876484"/>
          </a:xfrm>
          <a:prstGeom prst="roundRect">
            <a:avLst/>
          </a:prstGeom>
          <a:solidFill>
            <a:srgbClr val="ABC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Test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23">
            <a:extLst>
              <a:ext uri="{FF2B5EF4-FFF2-40B4-BE49-F238E27FC236}">
                <a16:creationId xmlns:a16="http://schemas.microsoft.com/office/drawing/2014/main" xmlns="" id="{05911735-8897-4502-AD33-561602FED593}"/>
              </a:ext>
            </a:extLst>
          </p:cNvPr>
          <p:cNvCxnSpPr>
            <a:cxnSpLocks/>
          </p:cNvCxnSpPr>
          <p:nvPr/>
        </p:nvCxnSpPr>
        <p:spPr>
          <a:xfrm>
            <a:off x="2782572" y="2400253"/>
            <a:ext cx="821355" cy="4642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26">
            <a:extLst>
              <a:ext uri="{FF2B5EF4-FFF2-40B4-BE49-F238E27FC236}">
                <a16:creationId xmlns:a16="http://schemas.microsoft.com/office/drawing/2014/main" xmlns="" id="{41588C1D-784F-4437-B6BB-AE7BFFF06B82}"/>
              </a:ext>
            </a:extLst>
          </p:cNvPr>
          <p:cNvCxnSpPr>
            <a:cxnSpLocks/>
          </p:cNvCxnSpPr>
          <p:nvPr/>
        </p:nvCxnSpPr>
        <p:spPr>
          <a:xfrm>
            <a:off x="4258787" y="5163410"/>
            <a:ext cx="821355" cy="4642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27">
            <a:extLst>
              <a:ext uri="{FF2B5EF4-FFF2-40B4-BE49-F238E27FC236}">
                <a16:creationId xmlns:a16="http://schemas.microsoft.com/office/drawing/2014/main" xmlns="" id="{BF0E9AF6-007C-402E-9C8A-6AF84355B6F5}"/>
              </a:ext>
            </a:extLst>
          </p:cNvPr>
          <p:cNvCxnSpPr>
            <a:cxnSpLocks/>
          </p:cNvCxnSpPr>
          <p:nvPr/>
        </p:nvCxnSpPr>
        <p:spPr>
          <a:xfrm>
            <a:off x="6567816" y="5163410"/>
            <a:ext cx="821355" cy="4642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37">
            <a:extLst>
              <a:ext uri="{FF2B5EF4-FFF2-40B4-BE49-F238E27FC236}">
                <a16:creationId xmlns:a16="http://schemas.microsoft.com/office/drawing/2014/main" xmlns="" id="{7D3EB60F-4EC5-479D-95C1-EDE209DBB08C}"/>
              </a:ext>
            </a:extLst>
          </p:cNvPr>
          <p:cNvCxnSpPr>
            <a:cxnSpLocks/>
          </p:cNvCxnSpPr>
          <p:nvPr/>
        </p:nvCxnSpPr>
        <p:spPr>
          <a:xfrm>
            <a:off x="5023995" y="2429226"/>
            <a:ext cx="821355" cy="4642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38">
            <a:extLst>
              <a:ext uri="{FF2B5EF4-FFF2-40B4-BE49-F238E27FC236}">
                <a16:creationId xmlns:a16="http://schemas.microsoft.com/office/drawing/2014/main" xmlns="" id="{DF0E0CE8-642D-49B8-83B1-3D9DC8BADD78}"/>
              </a:ext>
            </a:extLst>
          </p:cNvPr>
          <p:cNvSpPr/>
          <p:nvPr/>
        </p:nvSpPr>
        <p:spPr>
          <a:xfrm>
            <a:off x="8373256" y="1961868"/>
            <a:ext cx="1420069" cy="876484"/>
          </a:xfrm>
          <a:prstGeom prst="roundRect">
            <a:avLst/>
          </a:prstGeom>
          <a:solidFill>
            <a:srgbClr val="ABCF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Test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39">
            <a:extLst>
              <a:ext uri="{FF2B5EF4-FFF2-40B4-BE49-F238E27FC236}">
                <a16:creationId xmlns:a16="http://schemas.microsoft.com/office/drawing/2014/main" xmlns="" id="{2D52DAE9-5C8F-4FC5-96C8-95D7C578FB18}"/>
              </a:ext>
            </a:extLst>
          </p:cNvPr>
          <p:cNvCxnSpPr>
            <a:cxnSpLocks/>
          </p:cNvCxnSpPr>
          <p:nvPr/>
        </p:nvCxnSpPr>
        <p:spPr>
          <a:xfrm>
            <a:off x="7551902" y="2424749"/>
            <a:ext cx="821355" cy="4642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40">
            <a:extLst>
              <a:ext uri="{FF2B5EF4-FFF2-40B4-BE49-F238E27FC236}">
                <a16:creationId xmlns:a16="http://schemas.microsoft.com/office/drawing/2014/main" xmlns="" id="{EFEC908D-B43E-453B-AE6B-8F379692B649}"/>
              </a:ext>
            </a:extLst>
          </p:cNvPr>
          <p:cNvCxnSpPr>
            <a:cxnSpLocks/>
          </p:cNvCxnSpPr>
          <p:nvPr/>
        </p:nvCxnSpPr>
        <p:spPr>
          <a:xfrm>
            <a:off x="9117946" y="5163410"/>
            <a:ext cx="821355" cy="4642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44">
            <a:extLst>
              <a:ext uri="{FF2B5EF4-FFF2-40B4-BE49-F238E27FC236}">
                <a16:creationId xmlns:a16="http://schemas.microsoft.com/office/drawing/2014/main" xmlns="" id="{CE707AE6-D661-4B57-AAE9-0A420B6A5D03}"/>
              </a:ext>
            </a:extLst>
          </p:cNvPr>
          <p:cNvCxnSpPr>
            <a:cxnSpLocks/>
          </p:cNvCxnSpPr>
          <p:nvPr/>
        </p:nvCxnSpPr>
        <p:spPr>
          <a:xfrm flipH="1">
            <a:off x="3948813" y="2878661"/>
            <a:ext cx="4424443" cy="1772299"/>
          </a:xfrm>
          <a:prstGeom prst="straightConnector1">
            <a:avLst/>
          </a:prstGeom>
          <a:ln w="539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087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4038CB10-1F5C-4D54-9DF7-12586DE5B00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63D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37EB2436-6C62-4BA0-A686-4B42DA998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de-DE" dirty="0">
                <a:solidFill>
                  <a:srgbClr val="FFFFFF"/>
                </a:solidFill>
              </a:rPr>
              <a:t>Qualifikation der Pixelmodule</a:t>
            </a:r>
          </a:p>
        </p:txBody>
      </p:sp>
      <p:pic>
        <p:nvPicPr>
          <p:cNvPr id="5" name="Grafik 4" descr="Ein Bild, das weiß, Bus, sitzend, offen enthält.&#10;&#10;Automatisch generierte Beschreibung">
            <a:extLst>
              <a:ext uri="{FF2B5EF4-FFF2-40B4-BE49-F238E27FC236}">
                <a16:creationId xmlns:a16="http://schemas.microsoft.com/office/drawing/2014/main" xmlns="" id="{874076F9-53A3-429D-BAAE-415489F6A3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46" b="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73ED6512-6858-4552-B699-9A97FE9A4E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A5BC702C-86CD-47F6-8841-1FAB96C90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de-DE" sz="1700" dirty="0" err="1">
                <a:solidFill>
                  <a:srgbClr val="FFFFFF"/>
                </a:solidFill>
              </a:rPr>
              <a:t>Kontrolierbare</a:t>
            </a:r>
            <a:r>
              <a:rPr lang="de-DE" sz="1700" dirty="0">
                <a:solidFill>
                  <a:srgbClr val="FFFFFF"/>
                </a:solidFill>
              </a:rPr>
              <a:t> Testumgebung in Klimakammer(</a:t>
            </a:r>
            <a:r>
              <a:rPr lang="de-DE" sz="1700" dirty="0" err="1">
                <a:solidFill>
                  <a:srgbClr val="FFFFFF"/>
                </a:solidFill>
              </a:rPr>
              <a:t>Luftfeuchtigkeit,Temperatur</a:t>
            </a:r>
            <a:r>
              <a:rPr lang="de-DE" sz="1700" dirty="0">
                <a:solidFill>
                  <a:srgbClr val="FFFFFF"/>
                </a:solidFill>
              </a:rPr>
              <a:t>)</a:t>
            </a:r>
          </a:p>
          <a:p>
            <a:r>
              <a:rPr lang="de-DE" sz="1700" dirty="0">
                <a:solidFill>
                  <a:srgbClr val="FFFFFF"/>
                </a:solidFill>
              </a:rPr>
              <a:t>Strom-Spannung Charakterisierung des Sensors</a:t>
            </a:r>
          </a:p>
          <a:p>
            <a:r>
              <a:rPr lang="de-DE" sz="1700" dirty="0" err="1">
                <a:solidFill>
                  <a:srgbClr val="FFFFFF"/>
                </a:solidFill>
              </a:rPr>
              <a:t>Electrische</a:t>
            </a:r>
            <a:r>
              <a:rPr lang="de-DE" sz="1700" dirty="0">
                <a:solidFill>
                  <a:srgbClr val="FFFFFF"/>
                </a:solidFill>
              </a:rPr>
              <a:t> Scans zur Identifikation von kaputten Pixeln  (</a:t>
            </a:r>
            <a:r>
              <a:rPr lang="de-DE" sz="1700" dirty="0" err="1">
                <a:solidFill>
                  <a:srgbClr val="FFFFFF"/>
                </a:solidFill>
              </a:rPr>
              <a:t>noisy</a:t>
            </a:r>
            <a:r>
              <a:rPr lang="de-DE" sz="1700" dirty="0">
                <a:solidFill>
                  <a:srgbClr val="FFFFFF"/>
                </a:solidFill>
              </a:rPr>
              <a:t>, </a:t>
            </a:r>
            <a:r>
              <a:rPr lang="de-DE" sz="1700" dirty="0" err="1">
                <a:solidFill>
                  <a:srgbClr val="FFFFFF"/>
                </a:solidFill>
              </a:rPr>
              <a:t>hot</a:t>
            </a:r>
            <a:r>
              <a:rPr lang="de-DE" sz="1700" dirty="0">
                <a:solidFill>
                  <a:srgbClr val="FFFFFF"/>
                </a:solidFill>
              </a:rPr>
              <a:t>)</a:t>
            </a:r>
          </a:p>
          <a:p>
            <a:r>
              <a:rPr lang="de-DE" sz="1700" dirty="0">
                <a:solidFill>
                  <a:srgbClr val="FFFFFF"/>
                </a:solidFill>
              </a:rPr>
              <a:t>Scan mit radioaktiver Quelle um fehlerhafte </a:t>
            </a:r>
            <a:r>
              <a:rPr lang="de-DE" sz="1700" dirty="0" err="1">
                <a:solidFill>
                  <a:srgbClr val="FFFFFF"/>
                </a:solidFill>
              </a:rPr>
              <a:t>Bump</a:t>
            </a:r>
            <a:r>
              <a:rPr lang="de-DE" sz="1700" dirty="0">
                <a:solidFill>
                  <a:srgbClr val="FFFFFF"/>
                </a:solidFill>
              </a:rPr>
              <a:t>-Bonds zu finden</a:t>
            </a:r>
          </a:p>
          <a:p>
            <a:pPr marL="0" indent="0">
              <a:buNone/>
            </a:pPr>
            <a:endParaRPr lang="de-DE" sz="1700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de-DE" sz="1700" dirty="0">
              <a:solidFill>
                <a:srgbClr val="FFFFFF"/>
              </a:solidFill>
            </a:endParaRPr>
          </a:p>
        </p:txBody>
      </p:sp>
      <p:pic>
        <p:nvPicPr>
          <p:cNvPr id="7" name="Grafik 6" descr="Ein Bild, das Schaltkreis enthält.&#10;&#10;Automatisch generierte Beschreibung">
            <a:extLst>
              <a:ext uri="{FF2B5EF4-FFF2-40B4-BE49-F238E27FC236}">
                <a16:creationId xmlns:a16="http://schemas.microsoft.com/office/drawing/2014/main" xmlns="" id="{6BCF9B75-AEFC-4AA5-BC92-BA42AE4EBB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32" y="232858"/>
            <a:ext cx="7058306" cy="410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857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DF29FFF-83FD-4C8E-A9E2-E99AC310F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Results</a:t>
            </a:r>
          </a:p>
        </p:txBody>
      </p:sp>
      <p:pic>
        <p:nvPicPr>
          <p:cNvPr id="4" name="Inhaltsplatzhalter 3" descr="Ein Bild, das Screenshot enthält.&#10;&#10;Automatisch generierte Beschreibung">
            <a:extLst>
              <a:ext uri="{FF2B5EF4-FFF2-40B4-BE49-F238E27FC236}">
                <a16:creationId xmlns:a16="http://schemas.microsoft.com/office/drawing/2014/main" xmlns="" id="{D04F3FFC-17AE-4E2D-910F-70A3337834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05" y="174169"/>
            <a:ext cx="11813205" cy="1707424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D91C1475-3FBE-4DD3-94C3-C1C0104238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51" y="2213238"/>
            <a:ext cx="4858760" cy="5040266"/>
          </a:xfrm>
          <a:prstGeom prst="rect">
            <a:avLst/>
          </a:prstGeom>
        </p:spPr>
      </p:pic>
      <p:pic>
        <p:nvPicPr>
          <p:cNvPr id="11" name="Grafik 10" descr="Ein Bild, das Uhr enthält.&#10;&#10;Automatisch generierte Beschreibung">
            <a:extLst>
              <a:ext uri="{FF2B5EF4-FFF2-40B4-BE49-F238E27FC236}">
                <a16:creationId xmlns:a16="http://schemas.microsoft.com/office/drawing/2014/main" xmlns="" id="{765A5E62-AFD1-48B6-A92D-E6949DE378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755" y="2213238"/>
            <a:ext cx="4279951" cy="4451639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A8E6C5CC-7BB2-4F6E-81F4-D683D229EDF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6805" y="2277801"/>
            <a:ext cx="5859195" cy="4406030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6DB23913-6037-46A6-B17E-78FED7183761}"/>
              </a:ext>
            </a:extLst>
          </p:cNvPr>
          <p:cNvSpPr txBox="1"/>
          <p:nvPr/>
        </p:nvSpPr>
        <p:spPr>
          <a:xfrm>
            <a:off x="6293858" y="3534037"/>
            <a:ext cx="56686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dirty="0"/>
              <a:t>Testergebnisse</a:t>
            </a:r>
          </a:p>
        </p:txBody>
      </p:sp>
      <p:pic>
        <p:nvPicPr>
          <p:cNvPr id="9" name="Grafik 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xmlns="" id="{A0F26378-81A6-4D57-96BC-D8DAA7B474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46" y="2035326"/>
            <a:ext cx="5852172" cy="4389129"/>
          </a:xfrm>
          <a:prstGeom prst="rect">
            <a:avLst/>
          </a:prstGeom>
        </p:spPr>
      </p:pic>
      <p:pic>
        <p:nvPicPr>
          <p:cNvPr id="16" name="Grafik 15" descr="Ein Bild, das Screenshot, Karte enthält.&#10;&#10;Automatisch generierte Beschreibung">
            <a:extLst>
              <a:ext uri="{FF2B5EF4-FFF2-40B4-BE49-F238E27FC236}">
                <a16:creationId xmlns:a16="http://schemas.microsoft.com/office/drawing/2014/main" xmlns="" id="{CE85050A-31F4-47A3-B3A7-D8F3AC4E71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605" y="2343328"/>
            <a:ext cx="6412463" cy="427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55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4038CB10-1F5C-4D54-9DF7-12586DE5B00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393B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C90B75CA-45B7-472E-804F-BD3EA46A2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de-DE" dirty="0">
                <a:solidFill>
                  <a:srgbClr val="FFFFFF"/>
                </a:solidFill>
              </a:rPr>
              <a:t>GUI				</a:t>
            </a:r>
          </a:p>
        </p:txBody>
      </p:sp>
      <p:pic>
        <p:nvPicPr>
          <p:cNvPr id="5" name="Grafik 4" descr="Ein Bild, das drinnen, Monitor, Computer, Tisch enthält.&#10;&#10;Automatisch generierte Beschreibung">
            <a:extLst>
              <a:ext uri="{FF2B5EF4-FFF2-40B4-BE49-F238E27FC236}">
                <a16:creationId xmlns:a16="http://schemas.microsoft.com/office/drawing/2014/main" xmlns="" id="{A2D01723-E541-40D9-86BC-286ADE9732B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46" b="2"/>
          <a:stretch/>
        </p:blipFill>
        <p:spPr>
          <a:xfrm>
            <a:off x="327547" y="321733"/>
            <a:ext cx="7058306" cy="4107392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73ED6512-6858-4552-B699-9A97FE9A4EA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898B1A3C-9CB9-4247-B480-EB1397C65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de-DE" sz="2000" dirty="0">
                <a:solidFill>
                  <a:srgbClr val="FFFFFF"/>
                </a:solidFill>
              </a:rPr>
              <a:t>Bei den Experimenten werden verschiedene Geräte benutzt</a:t>
            </a:r>
          </a:p>
          <a:p>
            <a:r>
              <a:rPr lang="de-DE" sz="2000" dirty="0">
                <a:solidFill>
                  <a:srgbClr val="FFFFFF"/>
                </a:solidFill>
              </a:rPr>
              <a:t>Fernsteuerung der Geräte mit Python Skript </a:t>
            </a:r>
          </a:p>
          <a:p>
            <a:pPr marL="0" indent="0">
              <a:buNone/>
            </a:pPr>
            <a:endParaRPr lang="de-DE" sz="2000" dirty="0">
              <a:solidFill>
                <a:srgbClr val="FFFFFF"/>
              </a:solidFill>
            </a:endParaRPr>
          </a:p>
          <a:p>
            <a:r>
              <a:rPr lang="de-DE" sz="2000" dirty="0">
                <a:solidFill>
                  <a:srgbClr val="FFFFFF"/>
                </a:solidFill>
              </a:rPr>
              <a:t>Verwirklichung in 4 Schritten</a:t>
            </a:r>
          </a:p>
          <a:p>
            <a:pPr lvl="1"/>
            <a:r>
              <a:rPr lang="de-DE" sz="1600" dirty="0">
                <a:solidFill>
                  <a:srgbClr val="FFFFFF"/>
                </a:solidFill>
              </a:rPr>
              <a:t>1. Lernen und probieren</a:t>
            </a:r>
          </a:p>
          <a:p>
            <a:pPr lvl="1"/>
            <a:r>
              <a:rPr lang="de-DE" sz="1600" dirty="0">
                <a:solidFill>
                  <a:srgbClr val="FFFFFF"/>
                </a:solidFill>
              </a:rPr>
              <a:t>2. GUI erstellen</a:t>
            </a:r>
          </a:p>
          <a:p>
            <a:pPr lvl="1"/>
            <a:r>
              <a:rPr lang="de-DE" sz="1600" dirty="0">
                <a:solidFill>
                  <a:srgbClr val="FFFFFF"/>
                </a:solidFill>
              </a:rPr>
              <a:t>3. GUI befähigen</a:t>
            </a:r>
          </a:p>
          <a:p>
            <a:pPr lvl="1"/>
            <a:r>
              <a:rPr lang="de-DE" sz="1600" dirty="0">
                <a:solidFill>
                  <a:srgbClr val="FFFFFF"/>
                </a:solidFill>
              </a:rPr>
              <a:t>4. GUI testen und fertigstellen</a:t>
            </a:r>
          </a:p>
        </p:txBody>
      </p:sp>
    </p:spTree>
    <p:extLst>
      <p:ext uri="{BB962C8B-B14F-4D97-AF65-F5344CB8AC3E}">
        <p14:creationId xmlns:p14="http://schemas.microsoft.com/office/powerpoint/2010/main" val="4283217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 descr="Blitz">
            <a:extLst>
              <a:ext uri="{FF2B5EF4-FFF2-40B4-BE49-F238E27FC236}">
                <a16:creationId xmlns:a16="http://schemas.microsoft.com/office/drawing/2014/main" xmlns="" id="{93F348E0-B48A-4A4A-9D37-C3DFC09047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363664" y="302697"/>
            <a:ext cx="2112433" cy="2112433"/>
          </a:xfrm>
          <a:prstGeom prst="rect">
            <a:avLst/>
          </a:prstGeom>
        </p:spPr>
      </p:pic>
      <p:sp>
        <p:nvSpPr>
          <p:cNvPr id="28" name="Freeform 23">
            <a:extLst>
              <a:ext uri="{FF2B5EF4-FFF2-40B4-BE49-F238E27FC236}">
                <a16:creationId xmlns:a16="http://schemas.microsoft.com/office/drawing/2014/main" xmlns="" id="{EDBF517C-8524-444B-BA62-E3F7FA604D3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932194" y="2610718"/>
            <a:ext cx="6259807" cy="4252574"/>
          </a:xfrm>
          <a:custGeom>
            <a:avLst/>
            <a:gdLst>
              <a:gd name="connsiteX0" fmla="*/ 0 w 6259807"/>
              <a:gd name="connsiteY0" fmla="*/ 0 h 4252574"/>
              <a:gd name="connsiteX1" fmla="*/ 6259807 w 6259807"/>
              <a:gd name="connsiteY1" fmla="*/ 0 h 4252574"/>
              <a:gd name="connsiteX2" fmla="*/ 6259807 w 6259807"/>
              <a:gd name="connsiteY2" fmla="*/ 4252574 h 4252574"/>
              <a:gd name="connsiteX3" fmla="*/ 896549 w 6259807"/>
              <a:gd name="connsiteY3" fmla="*/ 4252574 h 4252574"/>
              <a:gd name="connsiteX4" fmla="*/ 2866576 w 6259807"/>
              <a:gd name="connsiteY4" fmla="*/ 952 h 4252574"/>
              <a:gd name="connsiteX5" fmla="*/ 0 w 6259807"/>
              <a:gd name="connsiteY5" fmla="*/ 952 h 425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59807" h="4252574">
                <a:moveTo>
                  <a:pt x="0" y="0"/>
                </a:moveTo>
                <a:lnTo>
                  <a:pt x="6259807" y="0"/>
                </a:lnTo>
                <a:lnTo>
                  <a:pt x="6259807" y="4252574"/>
                </a:lnTo>
                <a:lnTo>
                  <a:pt x="896549" y="4252574"/>
                </a:lnTo>
                <a:lnTo>
                  <a:pt x="2866576" y="952"/>
                </a:lnTo>
                <a:lnTo>
                  <a:pt x="0" y="952"/>
                </a:lnTo>
                <a:close/>
              </a:path>
            </a:pathLst>
          </a:custGeom>
          <a:solidFill>
            <a:srgbClr val="AFABAB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Freeform 20">
            <a:extLst>
              <a:ext uri="{FF2B5EF4-FFF2-40B4-BE49-F238E27FC236}">
                <a16:creationId xmlns:a16="http://schemas.microsoft.com/office/drawing/2014/main" xmlns="" id="{B072FA10-EF9D-4AEB-AB63-079C80F1938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V="1">
            <a:off x="0" y="2610718"/>
            <a:ext cx="8624908" cy="4252574"/>
          </a:xfrm>
          <a:custGeom>
            <a:avLst/>
            <a:gdLst>
              <a:gd name="connsiteX0" fmla="*/ 0 w 8624908"/>
              <a:gd name="connsiteY0" fmla="*/ 4252574 h 4252574"/>
              <a:gd name="connsiteX1" fmla="*/ 1053646 w 8624908"/>
              <a:gd name="connsiteY1" fmla="*/ 4252574 h 4252574"/>
              <a:gd name="connsiteX2" fmla="*/ 1053646 w 8624908"/>
              <a:gd name="connsiteY2" fmla="*/ 4252098 h 4252574"/>
              <a:gd name="connsiteX3" fmla="*/ 8624908 w 8624908"/>
              <a:gd name="connsiteY3" fmla="*/ 4252098 h 4252574"/>
              <a:gd name="connsiteX4" fmla="*/ 6654660 w 8624908"/>
              <a:gd name="connsiteY4" fmla="*/ 0 h 4252574"/>
              <a:gd name="connsiteX5" fmla="*/ 1053646 w 8624908"/>
              <a:gd name="connsiteY5" fmla="*/ 0 h 4252574"/>
              <a:gd name="connsiteX6" fmla="*/ 1053646 w 8624908"/>
              <a:gd name="connsiteY6" fmla="*/ 5292 h 4252574"/>
              <a:gd name="connsiteX7" fmla="*/ 0 w 8624908"/>
              <a:gd name="connsiteY7" fmla="*/ 5292 h 4252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24908" h="4252574">
                <a:moveTo>
                  <a:pt x="0" y="4252574"/>
                </a:moveTo>
                <a:lnTo>
                  <a:pt x="1053646" y="4252574"/>
                </a:lnTo>
                <a:lnTo>
                  <a:pt x="1053646" y="4252098"/>
                </a:lnTo>
                <a:lnTo>
                  <a:pt x="8624908" y="4252098"/>
                </a:lnTo>
                <a:lnTo>
                  <a:pt x="6654660" y="0"/>
                </a:lnTo>
                <a:lnTo>
                  <a:pt x="1053646" y="0"/>
                </a:lnTo>
                <a:lnTo>
                  <a:pt x="1053646" y="5292"/>
                </a:lnTo>
                <a:lnTo>
                  <a:pt x="0" y="5292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15886C82-AFA4-43A1-9623-818133424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267" y="3599644"/>
            <a:ext cx="3389906" cy="2614889"/>
          </a:xfrm>
        </p:spPr>
        <p:txBody>
          <a:bodyPr>
            <a:normAutofit/>
          </a:bodyPr>
          <a:lstStyle/>
          <a:p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6" name="Grafik 15" descr="Ein Bild, das Uhr, Fahrrad, groß, sitzend enthält.&#10;&#10;Automatisch generierte Beschreibung">
            <a:extLst>
              <a:ext uri="{FF2B5EF4-FFF2-40B4-BE49-F238E27FC236}">
                <a16:creationId xmlns:a16="http://schemas.microsoft.com/office/drawing/2014/main" xmlns="" id="{593C445E-CA44-4111-9155-E4787844F8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177150" cy="2610718"/>
          </a:xfrm>
          <a:prstGeom prst="rect">
            <a:avLst/>
          </a:prstGeom>
        </p:spPr>
      </p:pic>
      <p:pic>
        <p:nvPicPr>
          <p:cNvPr id="14" name="Grafik 13" descr="Ein Bild, das Helm, Pfanne, Tasse enthält.&#10;&#10;Automatisch generierte Beschreibung">
            <a:extLst>
              <a:ext uri="{FF2B5EF4-FFF2-40B4-BE49-F238E27FC236}">
                <a16:creationId xmlns:a16="http://schemas.microsoft.com/office/drawing/2014/main" xmlns="" id="{2A137473-BBBC-4204-B249-1D048C1EC4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02" y="87991"/>
            <a:ext cx="5762698" cy="2434738"/>
          </a:xfrm>
          <a:prstGeom prst="rect">
            <a:avLst/>
          </a:prstGeom>
        </p:spPr>
      </p:pic>
      <p:pic>
        <p:nvPicPr>
          <p:cNvPr id="8" name="Grafik 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xmlns="" id="{5AB619EB-9F76-43F7-861C-643BBA2B71A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5" y="3238499"/>
            <a:ext cx="5451679" cy="2777859"/>
          </a:xfrm>
          <a:prstGeom prst="rect">
            <a:avLst/>
          </a:prstGeom>
        </p:spPr>
      </p:pic>
      <p:pic>
        <p:nvPicPr>
          <p:cNvPr id="10" name="Grafik 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xmlns="" id="{2E5ECD9F-A227-4573-9E8D-3F04AA73E0A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763" y="2780506"/>
            <a:ext cx="5228550" cy="390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848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169</Words>
  <Application>Microsoft Office PowerPoint</Application>
  <PresentationFormat>Breitbild</PresentationFormat>
  <Paragraphs>40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</vt:lpstr>
      <vt:lpstr>1_Office</vt:lpstr>
      <vt:lpstr>Projektwochen:</vt:lpstr>
      <vt:lpstr>Das Atlas Experiment – Pixeldetektor</vt:lpstr>
      <vt:lpstr>Der Inner Tracker</vt:lpstr>
      <vt:lpstr>Pixel-Module</vt:lpstr>
      <vt:lpstr>Produktionsschritte</vt:lpstr>
      <vt:lpstr>Qualifikation der Pixelmodule</vt:lpstr>
      <vt:lpstr>Results</vt:lpstr>
      <vt:lpstr>GUI    </vt:lpstr>
      <vt:lpstr>PowerPoint-Präsentation</vt:lpstr>
      <vt:lpstr>Ausblick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Projektwochen:</dc:title>
  <dc:creator>Alexander Däubler</dc:creator>
  <cp:lastModifiedBy>fabianski</cp:lastModifiedBy>
  <cp:revision>10</cp:revision>
  <dcterms:created xsi:type="dcterms:W3CDTF">2019-10-17T09:15:04Z</dcterms:created>
  <dcterms:modified xsi:type="dcterms:W3CDTF">2019-10-17T11:36:30Z</dcterms:modified>
</cp:coreProperties>
</file>