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</p:sldMasterIdLst>
  <p:notesMasterIdLst>
    <p:notesMasterId r:id="rId18"/>
  </p:notesMasterIdLst>
  <p:sldIdLst>
    <p:sldId id="405" r:id="rId7"/>
    <p:sldId id="423" r:id="rId8"/>
    <p:sldId id="421" r:id="rId9"/>
    <p:sldId id="417" r:id="rId10"/>
    <p:sldId id="411" r:id="rId11"/>
    <p:sldId id="419" r:id="rId12"/>
    <p:sldId id="424" r:id="rId13"/>
    <p:sldId id="407" r:id="rId14"/>
    <p:sldId id="425" r:id="rId15"/>
    <p:sldId id="410" r:id="rId16"/>
    <p:sldId id="422" r:id="rId17"/>
  </p:sldIdLst>
  <p:sldSz cx="9144000" cy="5143500" type="screen16x9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FFFF"/>
    <a:srgbClr val="FFFF66"/>
    <a:srgbClr val="006600"/>
    <a:srgbClr val="E1E1FF"/>
    <a:srgbClr val="D0E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5581" autoAdjust="0"/>
  </p:normalViewPr>
  <p:slideViewPr>
    <p:cSldViewPr>
      <p:cViewPr varScale="1">
        <p:scale>
          <a:sx n="84" d="100"/>
          <a:sy n="84" d="100"/>
        </p:scale>
        <p:origin x="48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8F5CFC0-7E22-48D0-9E36-502738637BB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460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Since 2013</a:t>
            </a:r>
          </a:p>
          <a:p>
            <a:endParaRPr lang="en-GB" dirty="0" smtClean="0"/>
          </a:p>
          <a:p>
            <a:r>
              <a:rPr lang="en-GB" dirty="0" smtClean="0"/>
              <a:t>i.e</a:t>
            </a:r>
            <a:r>
              <a:rPr lang="en-GB" dirty="0" smtClean="0"/>
              <a:t>.</a:t>
            </a:r>
          </a:p>
          <a:p>
            <a:r>
              <a:rPr lang="en-GB" baseline="0" dirty="0" smtClean="0"/>
              <a:t>CEPH cluster at RAL was writing 5million events every hour for a week in early Feb</a:t>
            </a:r>
          </a:p>
          <a:p>
            <a:r>
              <a:rPr lang="en-GB" dirty="0" smtClean="0"/>
              <a:t>The</a:t>
            </a:r>
            <a:r>
              <a:rPr lang="en-GB" baseline="0" dirty="0" smtClean="0"/>
              <a:t> STFC Cloud writing 15.5 million events a 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66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use </a:t>
            </a:r>
            <a:r>
              <a:rPr lang="en-GB" dirty="0" err="1" smtClean="0"/>
              <a:t>filebeat</a:t>
            </a:r>
            <a:r>
              <a:rPr lang="en-GB" baseline="0" dirty="0" smtClean="0"/>
              <a:t> as our beat, installed via RPM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669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Each service has a containerized Logstash process on each ingestor node with it’s own pipeline/configuration.</a:t>
            </a:r>
          </a:p>
          <a:p>
            <a:pPr lvl="1"/>
            <a:r>
              <a:rPr lang="en-US" altLang="en-US" dirty="0" smtClean="0"/>
              <a:t>Makes it easy to change individual pipeline without the need to restart all pipelines</a:t>
            </a:r>
          </a:p>
          <a:p>
            <a:pPr lvl="1"/>
            <a:r>
              <a:rPr lang="en-US" altLang="en-US" dirty="0" smtClean="0"/>
              <a:t>Makes it harder for one service to bring down another's pipeline</a:t>
            </a:r>
          </a:p>
          <a:p>
            <a:r>
              <a:rPr lang="en-US" altLang="en-US" dirty="0" smtClean="0"/>
              <a:t>Two ingestor nodes for resiliency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5358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2770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Elasticsearch</a:t>
            </a:r>
            <a:r>
              <a:rPr lang="en-GB" dirty="0" smtClean="0"/>
              <a:t> has no concept of security (unless $$$)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	Cluster would to be read/write-able to anyone behind STFC’s firewall via HTTP</a:t>
            </a:r>
          </a:p>
          <a:p>
            <a:endParaRPr lang="en-GB" dirty="0" smtClean="0"/>
          </a:p>
          <a:p>
            <a:r>
              <a:rPr lang="en-GB" dirty="0" smtClean="0"/>
              <a:t>We use the free version of </a:t>
            </a:r>
            <a:r>
              <a:rPr lang="en-GB" dirty="0" err="1" smtClean="0"/>
              <a:t>Readonly</a:t>
            </a:r>
            <a:r>
              <a:rPr lang="en-GB" dirty="0" smtClean="0"/>
              <a:t> REST to implement ACLs and only allow HTTPS connections</a:t>
            </a:r>
          </a:p>
          <a:p>
            <a:pPr lvl="1"/>
            <a:r>
              <a:rPr lang="en-GB" dirty="0" smtClean="0"/>
              <a:t>All ACLs are currently host based</a:t>
            </a:r>
          </a:p>
          <a:p>
            <a:pPr lvl="1"/>
            <a:r>
              <a:rPr lang="en-GB" dirty="0" smtClean="0"/>
              <a:t>Future ACLs will integrate with LDAP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r>
              <a:rPr lang="en-GB" dirty="0" smtClean="0"/>
              <a:t>“Read only” users interact with ElasticSearch via a load balancer, don’t see individual nodes in the cluster</a:t>
            </a:r>
          </a:p>
          <a:p>
            <a:endParaRPr lang="en-GB" dirty="0" smtClean="0"/>
          </a:p>
          <a:p>
            <a:r>
              <a:rPr lang="en-GB" dirty="0" smtClean="0"/>
              <a:t>An instance of </a:t>
            </a:r>
            <a:r>
              <a:rPr lang="en-GB" dirty="0" err="1" smtClean="0"/>
              <a:t>Kibana</a:t>
            </a:r>
            <a:r>
              <a:rPr lang="en-GB" dirty="0" smtClean="0"/>
              <a:t> on every </a:t>
            </a:r>
            <a:r>
              <a:rPr lang="en-GB" dirty="0" err="1" smtClean="0"/>
              <a:t>Elasticsearch</a:t>
            </a:r>
            <a:r>
              <a:rPr lang="en-GB" dirty="0" smtClean="0"/>
              <a:t> node. Again,</a:t>
            </a:r>
            <a:r>
              <a:rPr lang="en-GB" baseline="0" dirty="0" smtClean="0"/>
              <a:t> u</a:t>
            </a:r>
            <a:r>
              <a:rPr lang="en-GB" dirty="0" smtClean="0"/>
              <a:t>sers interact via a load balancer, don’t see individual nodes in the cluster</a:t>
            </a:r>
          </a:p>
          <a:p>
            <a:endParaRPr lang="en-GB" dirty="0" smtClean="0"/>
          </a:p>
          <a:p>
            <a:r>
              <a:rPr lang="en-GB" dirty="0" err="1" smtClean="0"/>
              <a:t>Kibana</a:t>
            </a:r>
            <a:r>
              <a:rPr lang="en-GB" dirty="0" smtClean="0"/>
              <a:t> can write it’s monitoring data and visualisations to the cluster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663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For web services behind a load balancer, </a:t>
            </a:r>
          </a:p>
          <a:p>
            <a:pPr lvl="1"/>
            <a:r>
              <a:rPr lang="en-US" altLang="en-US" dirty="0" smtClean="0"/>
              <a:t>the load balancer see the client details</a:t>
            </a:r>
          </a:p>
          <a:p>
            <a:pPr lvl="1"/>
            <a:r>
              <a:rPr lang="en-US" altLang="en-US" dirty="0" smtClean="0"/>
              <a:t>the service sees details like user, endpoint accessed, </a:t>
            </a:r>
            <a:r>
              <a:rPr lang="en-US" altLang="en-US" dirty="0" err="1" smtClean="0"/>
              <a:t>etc</a:t>
            </a:r>
            <a:endParaRPr lang="en-US" altLang="en-US" dirty="0" smtClean="0"/>
          </a:p>
          <a:p>
            <a:pPr lvl="1"/>
            <a:endParaRPr lang="en-US" altLang="en-US" dirty="0" smtClean="0"/>
          </a:p>
          <a:p>
            <a:r>
              <a:rPr lang="en-US" altLang="en-US" dirty="0" smtClean="0"/>
              <a:t>Two event recorded, neither have the full picture</a:t>
            </a:r>
          </a:p>
          <a:p>
            <a:r>
              <a:rPr lang="en-US" altLang="en-US" dirty="0" smtClean="0"/>
              <a:t>Can we link these two events?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9715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Both events define a joint id based on time and the load balancer IP/port number.</a:t>
            </a:r>
          </a:p>
          <a:p>
            <a:r>
              <a:rPr lang="en-US" altLang="en-US" dirty="0" smtClean="0"/>
              <a:t>This joint id can then be used to pair up events if needed</a:t>
            </a:r>
          </a:p>
          <a:p>
            <a:r>
              <a:rPr lang="en-US" altLang="en-US" dirty="0" smtClean="0"/>
              <a:t>Stopped short of combining the two events into one</a:t>
            </a:r>
          </a:p>
          <a:p>
            <a:endParaRPr lang="en-GB" dirty="0" smtClean="0"/>
          </a:p>
          <a:p>
            <a:endParaRPr lang="en-US" alt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9917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F5CFC0-7E22-48D0-9E36-502738637BBB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27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97819"/>
            <a:ext cx="9144000" cy="1102519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2155C3-E8C8-4D63-9F20-10EE74E95D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6590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2961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3813582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638564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6226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053956"/>
            <a:ext cx="5486400" cy="425054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2594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3479010"/>
            <a:ext cx="5486400" cy="603647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087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14500"/>
            <a:ext cx="9144000" cy="85725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5FAB2F-6F7D-40AA-AFB0-7E9E954D02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42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4E019-4E94-4357-848F-45D177CEB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0514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1480"/>
            <a:ext cx="9144000" cy="1102519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77549"/>
            <a:ext cx="6400800" cy="131445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6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8004"/>
            <a:ext cx="7772400" cy="2850366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89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89536"/>
            <a:ext cx="7848872" cy="1021556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964396"/>
            <a:ext cx="7772400" cy="1125140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8514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68004"/>
            <a:ext cx="3810000" cy="338615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68004"/>
            <a:ext cx="3810000" cy="285036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9269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979"/>
            <a:ext cx="9144000" cy="85725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113588"/>
            <a:ext cx="4040188" cy="47982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2299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7"/>
            <a:ext cx="4041775" cy="2387213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14825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943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5132388"/>
            <a:ext cx="19046826" cy="1069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714500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946400"/>
            <a:ext cx="77724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B6E93A-7D18-49BD-A0E6-A2B26F145C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18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3767138"/>
            <a:ext cx="23760113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49238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68400"/>
            <a:ext cx="777240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6300"/>
            <a:ext cx="1905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31616E3E-3337-46AC-9DF1-E01D90B496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9" r:id="rId1"/>
    <p:sldLayoutId id="2147484620" r:id="rId2"/>
    <p:sldLayoutId id="2147484621" r:id="rId3"/>
    <p:sldLayoutId id="2147484622" r:id="rId4"/>
    <p:sldLayoutId id="2147484623" r:id="rId5"/>
    <p:sldLayoutId id="2147484624" r:id="rId6"/>
    <p:sldLayoutId id="2147484625" r:id="rId7"/>
    <p:sldLayoutId id="2147484626" r:id="rId8"/>
    <p:sldLayoutId id="2147484627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3C8C93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3C8C93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1769/contributions/1827758/attachments/784181/1074960/2015-06-02-hepsysman-jrha-elasticsearch-scaling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elastic.co/blog/how-many-shards-should-i-have-in-my-elasticsearch-cluster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0" y="1598613"/>
            <a:ext cx="9144000" cy="1101725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3C8C93"/>
                </a:solidFill>
                <a:latin typeface="Calibri" panose="020F0502020204030204" pitchFamily="34" charset="0"/>
              </a:rPr>
              <a:t>Elastic Stack at RAL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Calibri" panose="020F0502020204030204" pitchFamily="34" charset="0"/>
              </a:rPr>
              <a:t>Greg Corbett, James Adams</a:t>
            </a:r>
          </a:p>
          <a:p>
            <a:pPr eaLnBrk="1" hangingPunct="1"/>
            <a:r>
              <a:rPr lang="en-US" altLang="en-US" sz="1400" dirty="0">
                <a:latin typeface="Calibri" panose="020F0502020204030204" pitchFamily="34" charset="0"/>
              </a:rPr>
              <a:t>Scientific Computing Department</a:t>
            </a:r>
          </a:p>
          <a:p>
            <a:r>
              <a:rPr lang="en-GB" sz="1400" dirty="0">
                <a:latin typeface="Calibri" panose="020F0502020204030204" pitchFamily="34" charset="0"/>
              </a:rPr>
              <a:t> STFC Rutherford Appleton Laboratory</a:t>
            </a:r>
            <a:endParaRPr lang="en-US" altLang="en-US" sz="1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/>
              <a:t>Scaling Elasticsearch</a:t>
            </a:r>
          </a:p>
          <a:p>
            <a:pPr marL="0" indent="0">
              <a:buNone/>
            </a:pPr>
            <a:r>
              <a:rPr lang="en-GB" sz="2000" dirty="0" smtClean="0">
                <a:hlinkClick r:id="rId3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indico.cern.ch/event/391769/contributions/1827758/attachments/784181/1074960/2015-06-02-hepsysman-jrha-elasticsearch-scaling.pdf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/>
              <a:t>How many shards should I have in my Elasticsearch cluster?</a:t>
            </a:r>
          </a:p>
          <a:p>
            <a:pPr marL="0" indent="0">
              <a:buNone/>
            </a:pPr>
            <a:r>
              <a:rPr lang="en-GB" sz="2000" dirty="0" smtClean="0">
                <a:hlinkClick r:id="rId4"/>
              </a:rPr>
              <a:t>https</a:t>
            </a:r>
            <a:r>
              <a:rPr lang="en-GB" sz="2000" dirty="0">
                <a:hlinkClick r:id="rId4"/>
              </a:rPr>
              <a:t>://</a:t>
            </a:r>
            <a:r>
              <a:rPr lang="en-GB" sz="2000" dirty="0" smtClean="0">
                <a:hlinkClick r:id="rId4"/>
              </a:rPr>
              <a:t>www.elastic.co/blog/how-many-shards-should-i-have-in-my-elasticsearch-cluster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7930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3C8C93"/>
                </a:solidFill>
              </a:rPr>
              <a:t>Elastic Stack </a:t>
            </a:r>
            <a:r>
              <a:rPr lang="en-US" altLang="en-US" dirty="0">
                <a:solidFill>
                  <a:srgbClr val="3C8C93"/>
                </a:solidFill>
              </a:rPr>
              <a:t>at </a:t>
            </a:r>
            <a:r>
              <a:rPr lang="en-US" altLang="en-US" dirty="0" smtClean="0">
                <a:solidFill>
                  <a:srgbClr val="3C8C93"/>
                </a:solidFill>
              </a:rPr>
              <a:t>RAL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we have an Elastic Stack</a:t>
            </a:r>
          </a:p>
          <a:p>
            <a:r>
              <a:rPr lang="en-GB" dirty="0" smtClean="0"/>
              <a:t>Elastic Stack setup</a:t>
            </a:r>
          </a:p>
          <a:p>
            <a:r>
              <a:rPr lang="en-GB" dirty="0" smtClean="0"/>
              <a:t>Combining data from multiple 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22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we have an Elastic Stack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Original </a:t>
            </a:r>
            <a:r>
              <a:rPr lang="en-GB" dirty="0"/>
              <a:t>use </a:t>
            </a:r>
            <a:r>
              <a:rPr lang="en-GB" dirty="0" smtClean="0"/>
              <a:t>case</a:t>
            </a:r>
            <a:endParaRPr lang="en-GB" dirty="0"/>
          </a:p>
          <a:p>
            <a:pPr lvl="1"/>
            <a:r>
              <a:rPr lang="en-GB" dirty="0" smtClean="0"/>
              <a:t>Monitoring/event logging for CASTOR</a:t>
            </a:r>
            <a:endParaRPr lang="en-GB" dirty="0"/>
          </a:p>
          <a:p>
            <a:pPr lvl="1"/>
            <a:r>
              <a:rPr lang="en-GB" dirty="0" smtClean="0"/>
              <a:t>One </a:t>
            </a:r>
            <a:r>
              <a:rPr lang="en-GB" dirty="0"/>
              <a:t>day </a:t>
            </a:r>
            <a:r>
              <a:rPr lang="en-GB" dirty="0" smtClean="0"/>
              <a:t>generated ~33 million </a:t>
            </a:r>
            <a:r>
              <a:rPr lang="en-GB" dirty="0" smtClean="0"/>
              <a:t>events</a:t>
            </a:r>
          </a:p>
          <a:p>
            <a:r>
              <a:rPr lang="en-GB" dirty="0" smtClean="0"/>
              <a:t>Now 12+ services use it</a:t>
            </a:r>
          </a:p>
          <a:p>
            <a:pPr lvl="1"/>
            <a:r>
              <a:rPr lang="en-GB" dirty="0" smtClean="0"/>
              <a:t>For monitoring, audit log storage and metric gathering</a:t>
            </a:r>
          </a:p>
          <a:p>
            <a:pPr lvl="1"/>
            <a:r>
              <a:rPr lang="en-GB" dirty="0" smtClean="0"/>
              <a:t>One day </a:t>
            </a:r>
            <a:r>
              <a:rPr lang="en-GB" dirty="0" smtClean="0"/>
              <a:t>generates</a:t>
            </a:r>
            <a:r>
              <a:rPr lang="en-GB" dirty="0" smtClean="0"/>
              <a:t> ~200 million events</a:t>
            </a:r>
          </a:p>
        </p:txBody>
      </p:sp>
    </p:spTree>
    <p:extLst>
      <p:ext uri="{BB962C8B-B14F-4D97-AF65-F5344CB8AC3E}">
        <p14:creationId xmlns:p14="http://schemas.microsoft.com/office/powerpoint/2010/main" val="277887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Elastic Stack setup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" y="1106488"/>
            <a:ext cx="8100000" cy="25945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4079886"/>
            <a:ext cx="540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Image source: https://logz.io/learn/complete-guide-elk-stack/</a:t>
            </a:r>
          </a:p>
          <a:p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6563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3779912" y="1306372"/>
            <a:ext cx="1584175" cy="2705538"/>
            <a:chOff x="3779912" y="1441105"/>
            <a:chExt cx="1584175" cy="2705538"/>
          </a:xfrm>
          <a:solidFill>
            <a:schemeClr val="bg1">
              <a:lumMod val="95000"/>
            </a:schemeClr>
          </a:solidFill>
        </p:grpSpPr>
        <p:sp>
          <p:nvSpPr>
            <p:cNvPr id="29" name="Rectangle 28"/>
            <p:cNvSpPr/>
            <p:nvPr/>
          </p:nvSpPr>
          <p:spPr bwMode="auto">
            <a:xfrm>
              <a:off x="3779912" y="1441105"/>
              <a:ext cx="1584175" cy="2705538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Ingestor node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sz="1100" dirty="0"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100" dirty="0" smtClean="0">
                  <a:ea typeface="ヒラギノ角ゴ Pro W3" pitchFamily="84" charset="-128"/>
                </a:rPr>
                <a:t>Logstash pipelines run in containers, one container per service</a:t>
              </a:r>
              <a:endPara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133294" y="1897763"/>
              <a:ext cx="877409" cy="648072"/>
              <a:chOff x="2038406" y="3219822"/>
              <a:chExt cx="877409" cy="648072"/>
            </a:xfrm>
            <a:grpFill/>
          </p:grpSpPr>
          <p:sp>
            <p:nvSpPr>
              <p:cNvPr id="2" name="Rounded Rectangle 1"/>
              <p:cNvSpPr/>
              <p:nvPr/>
            </p:nvSpPr>
            <p:spPr bwMode="auto">
              <a:xfrm>
                <a:off x="2038406" y="3219822"/>
                <a:ext cx="877409" cy="648072"/>
              </a:xfrm>
              <a:prstGeom prst="round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1115" y="3272669"/>
                <a:ext cx="731990" cy="542378"/>
              </a:xfrm>
              <a:prstGeom prst="rect">
                <a:avLst/>
              </a:prstGeom>
              <a:grpFill/>
            </p:spPr>
          </p:pic>
        </p:grpSp>
        <p:grpSp>
          <p:nvGrpSpPr>
            <p:cNvPr id="44" name="Group 43"/>
            <p:cNvGrpSpPr/>
            <p:nvPr/>
          </p:nvGrpSpPr>
          <p:grpSpPr>
            <a:xfrm>
              <a:off x="4133293" y="2712615"/>
              <a:ext cx="877409" cy="648072"/>
              <a:chOff x="2038406" y="3219822"/>
              <a:chExt cx="877409" cy="648072"/>
            </a:xfrm>
            <a:grpFill/>
          </p:grpSpPr>
          <p:sp>
            <p:nvSpPr>
              <p:cNvPr id="45" name="Rounded Rectangle 44"/>
              <p:cNvSpPr/>
              <p:nvPr/>
            </p:nvSpPr>
            <p:spPr bwMode="auto">
              <a:xfrm>
                <a:off x="2038406" y="3219822"/>
                <a:ext cx="877409" cy="648072"/>
              </a:xfrm>
              <a:prstGeom prst="roundRect">
                <a:avLst/>
              </a:prstGeom>
              <a:solidFill>
                <a:schemeClr val="bg1"/>
              </a:solidFill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1115" y="3272669"/>
                <a:ext cx="731990" cy="542378"/>
              </a:xfrm>
              <a:prstGeom prst="rect">
                <a:avLst/>
              </a:prstGeom>
              <a:grpFill/>
            </p:spPr>
          </p:pic>
        </p:grpSp>
      </p:grpSp>
      <p:sp>
        <p:nvSpPr>
          <p:cNvPr id="1331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3C8C93"/>
                </a:solidFill>
              </a:rPr>
              <a:t>Logstash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6588224" y="3484199"/>
            <a:ext cx="1056415" cy="743735"/>
            <a:chOff x="4067944" y="3291830"/>
            <a:chExt cx="877409" cy="648072"/>
          </a:xfrm>
        </p:grpSpPr>
        <p:sp>
          <p:nvSpPr>
            <p:cNvPr id="59" name="Rounded Rectangle 58"/>
            <p:cNvSpPr/>
            <p:nvPr/>
          </p:nvSpPr>
          <p:spPr bwMode="auto">
            <a:xfrm>
              <a:off x="4067944" y="3291830"/>
              <a:ext cx="877409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47" y="3404896"/>
              <a:ext cx="783601" cy="421939"/>
            </a:xfrm>
            <a:prstGeom prst="rect">
              <a:avLst/>
            </a:prstGeom>
          </p:spPr>
        </p:pic>
      </p:grpSp>
      <p:grpSp>
        <p:nvGrpSpPr>
          <p:cNvPr id="92" name="Group 91"/>
          <p:cNvGrpSpPr/>
          <p:nvPr/>
        </p:nvGrpSpPr>
        <p:grpSpPr>
          <a:xfrm>
            <a:off x="1552379" y="1073230"/>
            <a:ext cx="864096" cy="886022"/>
            <a:chOff x="1552379" y="1037656"/>
            <a:chExt cx="864096" cy="886022"/>
          </a:xfrm>
          <a:noFill/>
        </p:grpSpPr>
        <p:sp>
          <p:nvSpPr>
            <p:cNvPr id="30" name="Rectangle 29"/>
            <p:cNvSpPr/>
            <p:nvPr/>
          </p:nvSpPr>
          <p:spPr bwMode="auto">
            <a:xfrm>
              <a:off x="1552379" y="1037656"/>
              <a:ext cx="864096" cy="886022"/>
            </a:xfrm>
            <a:prstGeom prst="rect">
              <a:avLst/>
            </a:prstGeom>
            <a:grp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Host A</a:t>
              </a:r>
            </a:p>
          </p:txBody>
        </p:sp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7584" y="1335002"/>
              <a:ext cx="413685" cy="491507"/>
            </a:xfrm>
            <a:prstGeom prst="rect">
              <a:avLst/>
            </a:prstGeom>
            <a:grpFill/>
          </p:spPr>
        </p:pic>
      </p:grpSp>
      <p:grpSp>
        <p:nvGrpSpPr>
          <p:cNvPr id="108" name="Group 107"/>
          <p:cNvGrpSpPr/>
          <p:nvPr/>
        </p:nvGrpSpPr>
        <p:grpSpPr>
          <a:xfrm>
            <a:off x="1552379" y="2187766"/>
            <a:ext cx="864096" cy="886022"/>
            <a:chOff x="1552379" y="1037656"/>
            <a:chExt cx="864096" cy="886022"/>
          </a:xfrm>
          <a:noFill/>
        </p:grpSpPr>
        <p:sp>
          <p:nvSpPr>
            <p:cNvPr id="109" name="Rectangle 108"/>
            <p:cNvSpPr/>
            <p:nvPr/>
          </p:nvSpPr>
          <p:spPr bwMode="auto">
            <a:xfrm>
              <a:off x="1552379" y="1037656"/>
              <a:ext cx="864096" cy="886022"/>
            </a:xfrm>
            <a:prstGeom prst="rect">
              <a:avLst/>
            </a:prstGeom>
            <a:grp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Host B</a:t>
              </a:r>
            </a:p>
          </p:txBody>
        </p:sp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7584" y="1335002"/>
              <a:ext cx="413685" cy="491507"/>
            </a:xfrm>
            <a:prstGeom prst="rect">
              <a:avLst/>
            </a:prstGeom>
            <a:grpFill/>
          </p:spPr>
        </p:pic>
      </p:grpSp>
      <p:grpSp>
        <p:nvGrpSpPr>
          <p:cNvPr id="111" name="Group 110"/>
          <p:cNvGrpSpPr/>
          <p:nvPr/>
        </p:nvGrpSpPr>
        <p:grpSpPr>
          <a:xfrm>
            <a:off x="1554184" y="3305962"/>
            <a:ext cx="864096" cy="886022"/>
            <a:chOff x="1552379" y="1037656"/>
            <a:chExt cx="864096" cy="886022"/>
          </a:xfrm>
          <a:noFill/>
        </p:grpSpPr>
        <p:sp>
          <p:nvSpPr>
            <p:cNvPr id="112" name="Rectangle 111"/>
            <p:cNvSpPr/>
            <p:nvPr/>
          </p:nvSpPr>
          <p:spPr bwMode="auto">
            <a:xfrm>
              <a:off x="1552379" y="1037656"/>
              <a:ext cx="864096" cy="886022"/>
            </a:xfrm>
            <a:prstGeom prst="rect">
              <a:avLst/>
            </a:prstGeom>
            <a:grp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Host C</a:t>
              </a:r>
            </a:p>
          </p:txBody>
        </p:sp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7584" y="1335002"/>
              <a:ext cx="413685" cy="491507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122" name="Group 121"/>
          <p:cNvGrpSpPr/>
          <p:nvPr/>
        </p:nvGrpSpPr>
        <p:grpSpPr>
          <a:xfrm>
            <a:off x="6588222" y="2577734"/>
            <a:ext cx="1056415" cy="743735"/>
            <a:chOff x="4067944" y="3291830"/>
            <a:chExt cx="877409" cy="648072"/>
          </a:xfrm>
        </p:grpSpPr>
        <p:sp>
          <p:nvSpPr>
            <p:cNvPr id="123" name="Rounded Rectangle 58"/>
            <p:cNvSpPr/>
            <p:nvPr/>
          </p:nvSpPr>
          <p:spPr bwMode="auto">
            <a:xfrm>
              <a:off x="4067944" y="3291830"/>
              <a:ext cx="877409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47" y="3404896"/>
              <a:ext cx="783601" cy="421939"/>
            </a:xfrm>
            <a:prstGeom prst="rect">
              <a:avLst/>
            </a:prstGeom>
          </p:spPr>
        </p:pic>
      </p:grpSp>
      <p:grpSp>
        <p:nvGrpSpPr>
          <p:cNvPr id="125" name="Group 124"/>
          <p:cNvGrpSpPr/>
          <p:nvPr/>
        </p:nvGrpSpPr>
        <p:grpSpPr>
          <a:xfrm>
            <a:off x="6588222" y="1714547"/>
            <a:ext cx="1056415" cy="743735"/>
            <a:chOff x="4067944" y="3291830"/>
            <a:chExt cx="877409" cy="648072"/>
          </a:xfrm>
        </p:grpSpPr>
        <p:sp>
          <p:nvSpPr>
            <p:cNvPr id="126" name="Rounded Rectangle 58"/>
            <p:cNvSpPr/>
            <p:nvPr/>
          </p:nvSpPr>
          <p:spPr bwMode="auto">
            <a:xfrm>
              <a:off x="4067944" y="3291830"/>
              <a:ext cx="877409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pic>
          <p:nvPicPr>
            <p:cNvPr id="127" name="Picture 1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47" y="3404896"/>
              <a:ext cx="783601" cy="421939"/>
            </a:xfrm>
            <a:prstGeom prst="rect">
              <a:avLst/>
            </a:prstGeom>
          </p:spPr>
        </p:pic>
      </p:grpSp>
      <p:grpSp>
        <p:nvGrpSpPr>
          <p:cNvPr id="128" name="Group 127"/>
          <p:cNvGrpSpPr/>
          <p:nvPr/>
        </p:nvGrpSpPr>
        <p:grpSpPr>
          <a:xfrm>
            <a:off x="6588222" y="808082"/>
            <a:ext cx="1056415" cy="743735"/>
            <a:chOff x="4067944" y="3291830"/>
            <a:chExt cx="877409" cy="648072"/>
          </a:xfrm>
        </p:grpSpPr>
        <p:sp>
          <p:nvSpPr>
            <p:cNvPr id="129" name="Rounded Rectangle 58"/>
            <p:cNvSpPr/>
            <p:nvPr/>
          </p:nvSpPr>
          <p:spPr bwMode="auto">
            <a:xfrm>
              <a:off x="4067944" y="3291830"/>
              <a:ext cx="877409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pic>
          <p:nvPicPr>
            <p:cNvPr id="130" name="Picture 1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47" y="3404896"/>
              <a:ext cx="783601" cy="421939"/>
            </a:xfrm>
            <a:prstGeom prst="rect">
              <a:avLst/>
            </a:prstGeom>
          </p:spPr>
        </p:pic>
      </p:grpSp>
      <p:cxnSp>
        <p:nvCxnSpPr>
          <p:cNvPr id="13333" name="Straight Arrow Connector 13332"/>
          <p:cNvCxnSpPr>
            <a:stCxn id="30" idx="3"/>
            <a:endCxn id="2" idx="1"/>
          </p:cNvCxnSpPr>
          <p:nvPr/>
        </p:nvCxnSpPr>
        <p:spPr bwMode="auto">
          <a:xfrm>
            <a:off x="2416475" y="1516241"/>
            <a:ext cx="1716819" cy="57082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2" name="Straight Arrow Connector 151"/>
          <p:cNvCxnSpPr>
            <a:stCxn id="109" idx="3"/>
            <a:endCxn id="2" idx="1"/>
          </p:cNvCxnSpPr>
          <p:nvPr/>
        </p:nvCxnSpPr>
        <p:spPr bwMode="auto">
          <a:xfrm flipV="1">
            <a:off x="2416475" y="2087066"/>
            <a:ext cx="1716819" cy="5437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6" name="Straight Arrow Connector 155"/>
          <p:cNvCxnSpPr>
            <a:stCxn id="112" idx="3"/>
            <a:endCxn id="45" idx="1"/>
          </p:cNvCxnSpPr>
          <p:nvPr/>
        </p:nvCxnSpPr>
        <p:spPr bwMode="auto">
          <a:xfrm flipV="1">
            <a:off x="2418280" y="2901918"/>
            <a:ext cx="1715013" cy="8470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0" name="Straight Arrow Connector 159"/>
          <p:cNvCxnSpPr>
            <a:stCxn id="45" idx="3"/>
            <a:endCxn id="126" idx="1"/>
          </p:cNvCxnSpPr>
          <p:nvPr/>
        </p:nvCxnSpPr>
        <p:spPr bwMode="auto">
          <a:xfrm flipV="1">
            <a:off x="5010702" y="2086415"/>
            <a:ext cx="1577520" cy="81550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1" name="Straight Arrow Connector 160"/>
          <p:cNvCxnSpPr>
            <a:stCxn id="45" idx="3"/>
            <a:endCxn id="123" idx="1"/>
          </p:cNvCxnSpPr>
          <p:nvPr/>
        </p:nvCxnSpPr>
        <p:spPr bwMode="auto">
          <a:xfrm>
            <a:off x="5010702" y="2901918"/>
            <a:ext cx="1577520" cy="4768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2" name="Straight Arrow Connector 161"/>
          <p:cNvCxnSpPr>
            <a:stCxn id="45" idx="3"/>
            <a:endCxn id="59" idx="1"/>
          </p:cNvCxnSpPr>
          <p:nvPr/>
        </p:nvCxnSpPr>
        <p:spPr bwMode="auto">
          <a:xfrm>
            <a:off x="5010702" y="2901918"/>
            <a:ext cx="1577522" cy="95414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1" name="Straight Arrow Connector 170"/>
          <p:cNvCxnSpPr>
            <a:stCxn id="2" idx="3"/>
            <a:endCxn id="129" idx="1"/>
          </p:cNvCxnSpPr>
          <p:nvPr/>
        </p:nvCxnSpPr>
        <p:spPr bwMode="auto">
          <a:xfrm flipV="1">
            <a:off x="5010703" y="1179950"/>
            <a:ext cx="1577519" cy="90711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4" name="Straight Arrow Connector 173"/>
          <p:cNvCxnSpPr>
            <a:stCxn id="2" idx="3"/>
            <a:endCxn id="126" idx="1"/>
          </p:cNvCxnSpPr>
          <p:nvPr/>
        </p:nvCxnSpPr>
        <p:spPr bwMode="auto">
          <a:xfrm flipV="1">
            <a:off x="5010703" y="2086415"/>
            <a:ext cx="1577519" cy="65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5" name="Straight Arrow Connector 174"/>
          <p:cNvCxnSpPr>
            <a:stCxn id="2" idx="3"/>
            <a:endCxn id="123" idx="1"/>
          </p:cNvCxnSpPr>
          <p:nvPr/>
        </p:nvCxnSpPr>
        <p:spPr bwMode="auto">
          <a:xfrm>
            <a:off x="5010703" y="2087066"/>
            <a:ext cx="1577519" cy="8625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6411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solidFill>
                  <a:srgbClr val="3C8C93"/>
                </a:solidFill>
              </a:rPr>
              <a:t>Elasticsearch</a:t>
            </a:r>
            <a:endParaRPr lang="en-US" altLang="en-US" dirty="0" smtClean="0">
              <a:solidFill>
                <a:srgbClr val="3C8C93"/>
              </a:solidFill>
            </a:endParaRPr>
          </a:p>
        </p:txBody>
      </p:sp>
      <p:sp>
        <p:nvSpPr>
          <p:cNvPr id="74" name="Content Placeholder 7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Optimized for ingestion, trading off refresh rate for throughput</a:t>
            </a:r>
          </a:p>
          <a:p>
            <a:pPr lvl="1"/>
            <a:r>
              <a:rPr lang="en-GB" dirty="0" smtClean="0"/>
              <a:t>Ingesting </a:t>
            </a:r>
            <a:r>
              <a:rPr lang="en-GB" dirty="0"/>
              <a:t>thousands of events per second as opposed to a handful of searches every few minutes</a:t>
            </a:r>
          </a:p>
          <a:p>
            <a:r>
              <a:rPr lang="en-US" altLang="en-US" dirty="0" smtClean="0"/>
              <a:t>3 </a:t>
            </a:r>
            <a:r>
              <a:rPr lang="en-US" altLang="en-US" dirty="0" smtClean="0"/>
              <a:t>shards per index, keeps number of shards per node to less than 20 per GB of heap (~600</a:t>
            </a:r>
            <a:r>
              <a:rPr lang="en-US" altLang="en-US" dirty="0" smtClean="0"/>
              <a:t>)</a:t>
            </a:r>
          </a:p>
          <a:p>
            <a:r>
              <a:rPr lang="en-US" altLang="en-US" dirty="0" smtClean="0"/>
              <a:t>We use </a:t>
            </a:r>
            <a:r>
              <a:rPr lang="en-US" altLang="en-US" dirty="0" err="1" smtClean="0"/>
              <a:t>Readonly</a:t>
            </a:r>
            <a:r>
              <a:rPr lang="en-US" altLang="en-US" dirty="0" smtClean="0"/>
              <a:t> REST to manage ACLs and enforce HTTPS</a:t>
            </a:r>
            <a:endParaRPr lang="en-US" alt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7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Elasticsearch</a:t>
            </a:r>
            <a:r>
              <a:rPr lang="en-GB" dirty="0" smtClean="0"/>
              <a:t> and </a:t>
            </a:r>
            <a:r>
              <a:rPr lang="en-GB" dirty="0" err="1" smtClean="0"/>
              <a:t>Kibana</a:t>
            </a:r>
            <a:endParaRPr lang="en-GB" dirty="0"/>
          </a:p>
        </p:txBody>
      </p:sp>
      <p:grpSp>
        <p:nvGrpSpPr>
          <p:cNvPr id="92" name="Group 91"/>
          <p:cNvGrpSpPr/>
          <p:nvPr/>
        </p:nvGrpSpPr>
        <p:grpSpPr>
          <a:xfrm>
            <a:off x="483925" y="1106488"/>
            <a:ext cx="7422625" cy="3388740"/>
            <a:chOff x="483925" y="1106488"/>
            <a:chExt cx="7422625" cy="338874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483925" y="1398884"/>
              <a:ext cx="1368152" cy="30963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Elasticsearch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 node</a:t>
              </a: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659861" y="1239749"/>
              <a:ext cx="1368152" cy="30963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Elasticsearch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 node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827584" y="1106488"/>
              <a:ext cx="1368152" cy="30963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Elasticsearch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 node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971600" y="3194720"/>
              <a:ext cx="1056415" cy="743735"/>
              <a:chOff x="4067944" y="3291830"/>
              <a:chExt cx="877409" cy="648072"/>
            </a:xfrm>
          </p:grpSpPr>
          <p:sp>
            <p:nvSpPr>
              <p:cNvPr id="14" name="Rounded Rectangle 58"/>
              <p:cNvSpPr/>
              <p:nvPr/>
            </p:nvSpPr>
            <p:spPr bwMode="auto">
              <a:xfrm>
                <a:off x="4067944" y="3291830"/>
                <a:ext cx="877409" cy="6480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14847" y="3404896"/>
                <a:ext cx="783601" cy="421939"/>
              </a:xfrm>
              <a:prstGeom prst="rect">
                <a:avLst/>
              </a:prstGeom>
            </p:spPr>
          </p:pic>
        </p:grpSp>
        <p:sp>
          <p:nvSpPr>
            <p:cNvPr id="16" name="Rectangle 15"/>
            <p:cNvSpPr/>
            <p:nvPr/>
          </p:nvSpPr>
          <p:spPr bwMode="auto">
            <a:xfrm>
              <a:off x="971598" y="2628786"/>
              <a:ext cx="1752345" cy="3182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Readonly</a:t>
              </a: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 REST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971598" y="1637387"/>
              <a:ext cx="1056415" cy="743735"/>
              <a:chOff x="1043606" y="2283718"/>
              <a:chExt cx="1056415" cy="743735"/>
            </a:xfrm>
          </p:grpSpPr>
          <p:sp>
            <p:nvSpPr>
              <p:cNvPr id="27" name="Rounded Rectangle 58"/>
              <p:cNvSpPr/>
              <p:nvPr/>
            </p:nvSpPr>
            <p:spPr bwMode="auto">
              <a:xfrm>
                <a:off x="1043606" y="2283718"/>
                <a:ext cx="1056415" cy="7437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endParaRPr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0009" y="2303772"/>
                <a:ext cx="663608" cy="696788"/>
              </a:xfrm>
              <a:prstGeom prst="rect">
                <a:avLst/>
              </a:prstGeom>
            </p:spPr>
          </p:pic>
        </p:grpSp>
        <p:grpSp>
          <p:nvGrpSpPr>
            <p:cNvPr id="34" name="Group 33"/>
            <p:cNvGrpSpPr/>
            <p:nvPr/>
          </p:nvGrpSpPr>
          <p:grpSpPr>
            <a:xfrm>
              <a:off x="6516216" y="2349742"/>
              <a:ext cx="1390334" cy="1014096"/>
              <a:chOff x="5557930" y="1335786"/>
              <a:chExt cx="1390334" cy="101409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57930" y="1335786"/>
                <a:ext cx="1148527" cy="864096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84168" y="1485786"/>
                <a:ext cx="864096" cy="864096"/>
              </a:xfrm>
              <a:prstGeom prst="rect">
                <a:avLst/>
              </a:prstGeom>
            </p:spPr>
          </p:pic>
        </p:grpSp>
        <p:sp>
          <p:nvSpPr>
            <p:cNvPr id="35" name="Rectangle 34"/>
            <p:cNvSpPr/>
            <p:nvPr/>
          </p:nvSpPr>
          <p:spPr bwMode="auto">
            <a:xfrm>
              <a:off x="4067944" y="1827329"/>
              <a:ext cx="1008112" cy="8404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HAProxy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4067944" y="2955395"/>
              <a:ext cx="1008112" cy="84049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HAProxy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cxnSp>
          <p:nvCxnSpPr>
            <p:cNvPr id="42" name="Straight Arrow Connector 41"/>
            <p:cNvCxnSpPr>
              <a:stCxn id="32" idx="1"/>
              <a:endCxn id="35" idx="3"/>
            </p:cNvCxnSpPr>
            <p:nvPr/>
          </p:nvCxnSpPr>
          <p:spPr bwMode="auto">
            <a:xfrm flipH="1" flipV="1">
              <a:off x="5076056" y="2247575"/>
              <a:ext cx="1440160" cy="53421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4" name="Straight Arrow Connector 43"/>
            <p:cNvCxnSpPr>
              <a:stCxn id="35" idx="1"/>
              <a:endCxn id="16" idx="3"/>
            </p:cNvCxnSpPr>
            <p:nvPr/>
          </p:nvCxnSpPr>
          <p:spPr bwMode="auto">
            <a:xfrm flipH="1">
              <a:off x="2723943" y="2247575"/>
              <a:ext cx="1344001" cy="54034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8" name="Straight Arrow Connector 47"/>
            <p:cNvCxnSpPr/>
            <p:nvPr/>
          </p:nvCxnSpPr>
          <p:spPr bwMode="auto">
            <a:xfrm>
              <a:off x="1499805" y="2381122"/>
              <a:ext cx="0" cy="26114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50" name="Straight Arrow Connector 49"/>
            <p:cNvCxnSpPr/>
            <p:nvPr/>
          </p:nvCxnSpPr>
          <p:spPr bwMode="auto">
            <a:xfrm>
              <a:off x="1497022" y="2958371"/>
              <a:ext cx="0" cy="26114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cxnSp>
          <p:nvCxnSpPr>
            <p:cNvPr id="86" name="Elbow Connector 85"/>
            <p:cNvCxnSpPr>
              <a:stCxn id="32" idx="1"/>
              <a:endCxn id="16" idx="3"/>
            </p:cNvCxnSpPr>
            <p:nvPr/>
          </p:nvCxnSpPr>
          <p:spPr bwMode="auto">
            <a:xfrm flipH="1">
              <a:off x="2723943" y="2781790"/>
              <a:ext cx="3792273" cy="613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97" name="Straight Arrow Connector 96"/>
          <p:cNvCxnSpPr>
            <a:stCxn id="35" idx="1"/>
            <a:endCxn id="27" idx="3"/>
          </p:cNvCxnSpPr>
          <p:nvPr/>
        </p:nvCxnSpPr>
        <p:spPr bwMode="auto">
          <a:xfrm flipH="1" flipV="1">
            <a:off x="2028013" y="2009255"/>
            <a:ext cx="2039931" cy="2383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Multiply 5"/>
          <p:cNvSpPr/>
          <p:nvPr/>
        </p:nvSpPr>
        <p:spPr bwMode="auto">
          <a:xfrm>
            <a:off x="3359939" y="2519895"/>
            <a:ext cx="551913" cy="504056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895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336" name="Straight Connector 14335"/>
          <p:cNvCxnSpPr/>
          <p:nvPr/>
        </p:nvCxnSpPr>
        <p:spPr bwMode="auto">
          <a:xfrm>
            <a:off x="4530316" y="1131589"/>
            <a:ext cx="0" cy="379539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3C8C93"/>
                </a:solidFill>
              </a:rPr>
              <a:t>Data from Multiple Sources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876" y="1347613"/>
            <a:ext cx="944974" cy="7109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076056" y="1347614"/>
            <a:ext cx="924748" cy="71095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HAProxy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904460" y="1347613"/>
            <a:ext cx="1080120" cy="71095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Webserver</a:t>
            </a:r>
          </a:p>
        </p:txBody>
      </p:sp>
      <p:cxnSp>
        <p:nvCxnSpPr>
          <p:cNvPr id="4" name="Straight Arrow Connector 3"/>
          <p:cNvCxnSpPr>
            <a:stCxn id="2" idx="1"/>
            <a:endCxn id="5" idx="3"/>
          </p:cNvCxnSpPr>
          <p:nvPr/>
        </p:nvCxnSpPr>
        <p:spPr bwMode="auto">
          <a:xfrm flipH="1">
            <a:off x="6000804" y="1703089"/>
            <a:ext cx="648072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" name="Straight Arrow Connector 8"/>
          <p:cNvCxnSpPr>
            <a:stCxn id="5" idx="1"/>
            <a:endCxn id="6" idx="3"/>
          </p:cNvCxnSpPr>
          <p:nvPr/>
        </p:nvCxnSpPr>
        <p:spPr bwMode="auto">
          <a:xfrm flipH="1" flipV="1">
            <a:off x="3984580" y="1703089"/>
            <a:ext cx="1091476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0" name="Vertical Scroll 9"/>
          <p:cNvSpPr/>
          <p:nvPr/>
        </p:nvSpPr>
        <p:spPr bwMode="auto">
          <a:xfrm>
            <a:off x="5034374" y="2414041"/>
            <a:ext cx="1008112" cy="589756"/>
          </a:xfrm>
          <a:prstGeom prst="verticalScroll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HAProxy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 logs</a:t>
            </a:r>
          </a:p>
        </p:txBody>
      </p:sp>
      <p:sp>
        <p:nvSpPr>
          <p:cNvPr id="13" name="Vertical Scroll 12"/>
          <p:cNvSpPr/>
          <p:nvPr/>
        </p:nvSpPr>
        <p:spPr bwMode="auto">
          <a:xfrm>
            <a:off x="2868456" y="2414040"/>
            <a:ext cx="1152128" cy="589757"/>
          </a:xfrm>
          <a:prstGeom prst="verticalScroll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200" dirty="0" smtClean="0">
                <a:ea typeface="ヒラギノ角ゴ Pro W3" pitchFamily="84" charset="-128"/>
              </a:rPr>
              <a:t>Webserver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logs</a:t>
            </a:r>
          </a:p>
        </p:txBody>
      </p:sp>
      <p:cxnSp>
        <p:nvCxnSpPr>
          <p:cNvPr id="12" name="Straight Arrow Connector 11"/>
          <p:cNvCxnSpPr>
            <a:stCxn id="6" idx="2"/>
            <a:endCxn id="13" idx="0"/>
          </p:cNvCxnSpPr>
          <p:nvPr/>
        </p:nvCxnSpPr>
        <p:spPr bwMode="auto">
          <a:xfrm>
            <a:off x="3444520" y="2058565"/>
            <a:ext cx="0" cy="3554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stCxn id="5" idx="2"/>
            <a:endCxn id="10" idx="0"/>
          </p:cNvCxnSpPr>
          <p:nvPr/>
        </p:nvCxnSpPr>
        <p:spPr bwMode="auto">
          <a:xfrm>
            <a:off x="5538430" y="2058566"/>
            <a:ext cx="0" cy="35547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9" name="Group 18"/>
          <p:cNvGrpSpPr/>
          <p:nvPr/>
        </p:nvGrpSpPr>
        <p:grpSpPr>
          <a:xfrm>
            <a:off x="4002108" y="3980091"/>
            <a:ext cx="1056415" cy="743735"/>
            <a:chOff x="4067944" y="3291830"/>
            <a:chExt cx="877409" cy="648072"/>
          </a:xfrm>
        </p:grpSpPr>
        <p:sp>
          <p:nvSpPr>
            <p:cNvPr id="20" name="Rounded Rectangle 58"/>
            <p:cNvSpPr/>
            <p:nvPr/>
          </p:nvSpPr>
          <p:spPr bwMode="auto">
            <a:xfrm>
              <a:off x="4067944" y="3291830"/>
              <a:ext cx="877409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47" y="3404896"/>
              <a:ext cx="783601" cy="421939"/>
            </a:xfrm>
            <a:prstGeom prst="rect">
              <a:avLst/>
            </a:prstGeom>
          </p:spPr>
        </p:pic>
      </p:grpSp>
      <p:cxnSp>
        <p:nvCxnSpPr>
          <p:cNvPr id="27" name="Elbow Connector 26"/>
          <p:cNvCxnSpPr>
            <a:stCxn id="13" idx="2"/>
            <a:endCxn id="20" idx="1"/>
          </p:cNvCxnSpPr>
          <p:nvPr/>
        </p:nvCxnSpPr>
        <p:spPr bwMode="auto">
          <a:xfrm rot="16200000" flipH="1">
            <a:off x="3049233" y="3399084"/>
            <a:ext cx="1348162" cy="557588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Elbow Connector 29"/>
          <p:cNvCxnSpPr>
            <a:stCxn id="10" idx="2"/>
            <a:endCxn id="20" idx="3"/>
          </p:cNvCxnSpPr>
          <p:nvPr/>
        </p:nvCxnSpPr>
        <p:spPr bwMode="auto">
          <a:xfrm rot="5400000">
            <a:off x="4624396" y="3437925"/>
            <a:ext cx="1348162" cy="479907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3" name="Rectangle 42"/>
          <p:cNvSpPr/>
          <p:nvPr/>
        </p:nvSpPr>
        <p:spPr bwMode="auto">
          <a:xfrm>
            <a:off x="2906351" y="3234628"/>
            <a:ext cx="1114233" cy="56556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Webserver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ea typeface="ヒラギノ角ゴ Pro W3" pitchFamily="84" charset="-128"/>
              </a:rPr>
              <a:t>pipeline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4964345" y="3240008"/>
            <a:ext cx="1114233" cy="56556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HAProxy</a:t>
            </a:r>
            <a:r>
              <a:rPr lang="en-GB" sz="1400" dirty="0" smtClean="0">
                <a:ea typeface="ヒラギノ角ゴ Pro W3" pitchFamily="84" charset="-128"/>
              </a:rPr>
              <a:t> pipeline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3C8C93"/>
                </a:solidFill>
              </a:rPr>
              <a:t>Data from Multiple Sources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97" y="1083666"/>
            <a:ext cx="7469005" cy="3673346"/>
          </a:xfrm>
        </p:spPr>
      </p:pic>
    </p:spTree>
    <p:extLst>
      <p:ext uri="{BB962C8B-B14F-4D97-AF65-F5344CB8AC3E}">
        <p14:creationId xmlns:p14="http://schemas.microsoft.com/office/powerpoint/2010/main" val="105864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098309142ee90672dd325a1bf5abdf8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8EA5A1-49DC-4BF7-9FC5-8EF4622FB92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60A4A3-C5A6-4A0A-937A-5BCFBD0EF23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041D688C-BD4A-453F-A9D7-2C3661DEE59C}">
  <ds:schemaRefs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42BA4417-EAE4-4F10-9DE0-06D03A995C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1124</TotalTime>
  <Words>402</Words>
  <Application>Microsoft Office PowerPoint</Application>
  <PresentationFormat>On-screen Show (16:9)</PresentationFormat>
  <Paragraphs>107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Lucida Grande</vt:lpstr>
      <vt:lpstr>ヒラギノ角ゴ Pro W3</vt:lpstr>
      <vt:lpstr>STFC_PowerPoint_template</vt:lpstr>
      <vt:lpstr>1_Blank Presentation</vt:lpstr>
      <vt:lpstr>Elastic Stack at RAL</vt:lpstr>
      <vt:lpstr>Elastic Stack at RAL</vt:lpstr>
      <vt:lpstr>Why we have an Elastic Stack</vt:lpstr>
      <vt:lpstr>Elastic Stack setup</vt:lpstr>
      <vt:lpstr>Logstash</vt:lpstr>
      <vt:lpstr>Elasticsearch</vt:lpstr>
      <vt:lpstr>Elasticsearch and Kibana</vt:lpstr>
      <vt:lpstr>Data from Multiple Sources</vt:lpstr>
      <vt:lpstr>Data from Multiple Sources</vt:lpstr>
      <vt:lpstr>Questions?</vt:lpstr>
      <vt:lpstr>Further Reading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Template: STFC UKRI Powerpoint - 16:9 widescreen (ppt)</dc:title>
  <dc:creator>kw77</dc:creator>
  <cp:lastModifiedBy>Corbett, Greg (STFC,RAL,SC)</cp:lastModifiedBy>
  <cp:revision>86</cp:revision>
  <dcterms:created xsi:type="dcterms:W3CDTF">2012-07-12T11:46:55Z</dcterms:created>
  <dcterms:modified xsi:type="dcterms:W3CDTF">2019-02-19T11:33:26Z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Summers, Karen (STFC,RAL,OBR)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Summers, Karen (STFC,RAL,OBR)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ContentTypeId">
    <vt:lpwstr>0x010100F731947B08D5984288BC8B16A979FF50</vt:lpwstr>
  </property>
</Properties>
</file>