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84" r:id="rId3"/>
    <p:sldId id="285" r:id="rId4"/>
    <p:sldId id="286" r:id="rId5"/>
    <p:sldId id="287" r:id="rId6"/>
    <p:sldId id="262" r:id="rId7"/>
    <p:sldId id="29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0" autoAdjust="0"/>
    <p:restoredTop sz="94660"/>
  </p:normalViewPr>
  <p:slideViewPr>
    <p:cSldViewPr snapToGrid="0">
      <p:cViewPr varScale="1">
        <p:scale>
          <a:sx n="95" d="100"/>
          <a:sy n="95" d="100"/>
        </p:scale>
        <p:origin x="9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3F59E-8BCD-4378-9D3B-41A9972FD3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ID4096"/>
        </a:p>
      </dgm:t>
    </dgm:pt>
    <dgm:pt modelId="{8CB8007D-205D-4434-BF3A-0A615E23DC9A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buNone/>
          </a:pPr>
          <a:r>
            <a:rPr lang="en-US" dirty="0" smtClean="0"/>
            <a:t>Very high radiation level </a:t>
          </a:r>
          <a:endParaRPr lang="LID4096" dirty="0"/>
        </a:p>
      </dgm:t>
    </dgm:pt>
    <dgm:pt modelId="{AF9F0F01-E071-4712-ABAE-F7BFAD6A4FC5}" type="parTrans" cxnId="{AB90C223-50B8-4AB2-8EC8-C07C62B26D9E}">
      <dgm:prSet/>
      <dgm:spPr/>
      <dgm:t>
        <a:bodyPr/>
        <a:lstStyle/>
        <a:p>
          <a:pPr algn="ctr"/>
          <a:endParaRPr lang="LID4096"/>
        </a:p>
      </dgm:t>
    </dgm:pt>
    <dgm:pt modelId="{59C36DD9-A093-4FF0-9881-6DE90E97EB06}" type="sibTrans" cxnId="{AB90C223-50B8-4AB2-8EC8-C07C62B26D9E}">
      <dgm:prSet/>
      <dgm:spPr/>
      <dgm:t>
        <a:bodyPr/>
        <a:lstStyle/>
        <a:p>
          <a:pPr algn="ctr"/>
          <a:endParaRPr lang="LID4096"/>
        </a:p>
      </dgm:t>
    </dgm:pt>
    <dgm:pt modelId="{DC24FB40-DD1E-4161-8F8F-AD61ECC72A47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dirty="0" smtClean="0"/>
            <a:t>Easy replaceable detector</a:t>
          </a:r>
          <a:endParaRPr lang="en-US" dirty="0"/>
        </a:p>
      </dgm:t>
    </dgm:pt>
    <dgm:pt modelId="{B0509363-A47E-4F00-95BD-A2FE91B4C469}" type="parTrans" cxnId="{5F6B00AA-F938-492E-B9DD-51ED42CAD44F}">
      <dgm:prSet/>
      <dgm:spPr/>
      <dgm:t>
        <a:bodyPr/>
        <a:lstStyle/>
        <a:p>
          <a:pPr algn="ctr"/>
          <a:endParaRPr lang="LID4096"/>
        </a:p>
      </dgm:t>
    </dgm:pt>
    <dgm:pt modelId="{D117D73C-2D76-4066-9B88-E24B6DD6593B}" type="sibTrans" cxnId="{5F6B00AA-F938-492E-B9DD-51ED42CAD44F}">
      <dgm:prSet/>
      <dgm:spPr/>
      <dgm:t>
        <a:bodyPr/>
        <a:lstStyle/>
        <a:p>
          <a:pPr algn="ctr"/>
          <a:endParaRPr lang="LID4096"/>
        </a:p>
      </dgm:t>
    </dgm:pt>
    <dgm:pt modelId="{E59ADD93-32C0-4C3D-BC3F-A6315200C833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dirty="0" smtClean="0"/>
            <a:t>Remove the foil</a:t>
          </a:r>
          <a:endParaRPr lang="en-US" dirty="0"/>
        </a:p>
      </dgm:t>
    </dgm:pt>
    <dgm:pt modelId="{E21844C1-1F0C-472B-BCC8-957D8536DB20}" type="parTrans" cxnId="{0FCBB363-22EF-4439-A40F-0CE048E6CB0A}">
      <dgm:prSet/>
      <dgm:spPr/>
      <dgm:t>
        <a:bodyPr/>
        <a:lstStyle/>
        <a:p>
          <a:pPr algn="ctr"/>
          <a:endParaRPr lang="LID4096"/>
        </a:p>
      </dgm:t>
    </dgm:pt>
    <dgm:pt modelId="{53C5B90D-0CC9-4895-869C-C5665BF99606}" type="sibTrans" cxnId="{0FCBB363-22EF-4439-A40F-0CE048E6CB0A}">
      <dgm:prSet/>
      <dgm:spPr/>
      <dgm:t>
        <a:bodyPr/>
        <a:lstStyle/>
        <a:p>
          <a:pPr algn="ctr"/>
          <a:endParaRPr lang="LID4096"/>
        </a:p>
      </dgm:t>
    </dgm:pt>
    <dgm:pt modelId="{D1D2AF35-A171-4F0F-B583-BF5F91C47913}" type="pres">
      <dgm:prSet presAssocID="{3673F59E-8BCD-4378-9D3B-41A9972FD3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98C22E-9B1D-4283-A6F8-BB3A3351495A}" type="pres">
      <dgm:prSet presAssocID="{8CB8007D-205D-4434-BF3A-0A615E23DC9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B020DD-157E-4BE8-B20B-6D04A21D4516}" type="pres">
      <dgm:prSet presAssocID="{59C36DD9-A093-4FF0-9881-6DE90E97EB06}" presName="spacer" presStyleCnt="0"/>
      <dgm:spPr/>
    </dgm:pt>
    <dgm:pt modelId="{5DA9DF4B-9B00-4898-9234-7D5ACA11463D}" type="pres">
      <dgm:prSet presAssocID="{DC24FB40-DD1E-4161-8F8F-AD61ECC72A4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C88382-E38F-4613-8C0A-79CD829F3FB9}" type="pres">
      <dgm:prSet presAssocID="{D117D73C-2D76-4066-9B88-E24B6DD6593B}" presName="spacer" presStyleCnt="0"/>
      <dgm:spPr/>
    </dgm:pt>
    <dgm:pt modelId="{D6C5BFA8-6A4A-4992-B211-CB82B87E2F67}" type="pres">
      <dgm:prSet presAssocID="{E59ADD93-32C0-4C3D-BC3F-A6315200C83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25EA8E-A9ED-438E-8C45-8DE8D76A2E60}" type="presOf" srcId="{3673F59E-8BCD-4378-9D3B-41A9972FD379}" destId="{D1D2AF35-A171-4F0F-B583-BF5F91C47913}" srcOrd="0" destOrd="0" presId="urn:microsoft.com/office/officeart/2005/8/layout/vList2"/>
    <dgm:cxn modelId="{CCEBBCBD-29F3-44A1-9BB4-63B9B0486803}" type="presOf" srcId="{DC24FB40-DD1E-4161-8F8F-AD61ECC72A47}" destId="{5DA9DF4B-9B00-4898-9234-7D5ACA11463D}" srcOrd="0" destOrd="0" presId="urn:microsoft.com/office/officeart/2005/8/layout/vList2"/>
    <dgm:cxn modelId="{24422AAE-5D57-4011-858D-DD6B06756CBD}" type="presOf" srcId="{E59ADD93-32C0-4C3D-BC3F-A6315200C833}" destId="{D6C5BFA8-6A4A-4992-B211-CB82B87E2F67}" srcOrd="0" destOrd="0" presId="urn:microsoft.com/office/officeart/2005/8/layout/vList2"/>
    <dgm:cxn modelId="{5F6B00AA-F938-492E-B9DD-51ED42CAD44F}" srcId="{3673F59E-8BCD-4378-9D3B-41A9972FD379}" destId="{DC24FB40-DD1E-4161-8F8F-AD61ECC72A47}" srcOrd="1" destOrd="0" parTransId="{B0509363-A47E-4F00-95BD-A2FE91B4C469}" sibTransId="{D117D73C-2D76-4066-9B88-E24B6DD6593B}"/>
    <dgm:cxn modelId="{96737A42-70B7-4205-B4DC-30BB1344C9AA}" type="presOf" srcId="{8CB8007D-205D-4434-BF3A-0A615E23DC9A}" destId="{4D98C22E-9B1D-4283-A6F8-BB3A3351495A}" srcOrd="0" destOrd="0" presId="urn:microsoft.com/office/officeart/2005/8/layout/vList2"/>
    <dgm:cxn modelId="{AB90C223-50B8-4AB2-8EC8-C07C62B26D9E}" srcId="{3673F59E-8BCD-4378-9D3B-41A9972FD379}" destId="{8CB8007D-205D-4434-BF3A-0A615E23DC9A}" srcOrd="0" destOrd="0" parTransId="{AF9F0F01-E071-4712-ABAE-F7BFAD6A4FC5}" sibTransId="{59C36DD9-A093-4FF0-9881-6DE90E97EB06}"/>
    <dgm:cxn modelId="{0FCBB363-22EF-4439-A40F-0CE048E6CB0A}" srcId="{3673F59E-8BCD-4378-9D3B-41A9972FD379}" destId="{E59ADD93-32C0-4C3D-BC3F-A6315200C833}" srcOrd="2" destOrd="0" parTransId="{E21844C1-1F0C-472B-BCC8-957D8536DB20}" sibTransId="{53C5B90D-0CC9-4895-869C-C5665BF99606}"/>
    <dgm:cxn modelId="{151A0171-5147-4C00-93D2-DD2FABAF21EA}" type="presParOf" srcId="{D1D2AF35-A171-4F0F-B583-BF5F91C47913}" destId="{4D98C22E-9B1D-4283-A6F8-BB3A3351495A}" srcOrd="0" destOrd="0" presId="urn:microsoft.com/office/officeart/2005/8/layout/vList2"/>
    <dgm:cxn modelId="{030E9840-9812-4D19-B893-C0CA56F70C73}" type="presParOf" srcId="{D1D2AF35-A171-4F0F-B583-BF5F91C47913}" destId="{3BB020DD-157E-4BE8-B20B-6D04A21D4516}" srcOrd="1" destOrd="0" presId="urn:microsoft.com/office/officeart/2005/8/layout/vList2"/>
    <dgm:cxn modelId="{D9294E52-70CE-4967-9759-1A30B8F4CD8C}" type="presParOf" srcId="{D1D2AF35-A171-4F0F-B583-BF5F91C47913}" destId="{5DA9DF4B-9B00-4898-9234-7D5ACA11463D}" srcOrd="2" destOrd="0" presId="urn:microsoft.com/office/officeart/2005/8/layout/vList2"/>
    <dgm:cxn modelId="{6FA53F07-C882-47E5-B46F-6A52B0876F59}" type="presParOf" srcId="{D1D2AF35-A171-4F0F-B583-BF5F91C47913}" destId="{F3C88382-E38F-4613-8C0A-79CD829F3FB9}" srcOrd="3" destOrd="0" presId="urn:microsoft.com/office/officeart/2005/8/layout/vList2"/>
    <dgm:cxn modelId="{0025E84D-1C0E-4749-BD90-74B63D0EAB33}" type="presParOf" srcId="{D1D2AF35-A171-4F0F-B583-BF5F91C47913}" destId="{D6C5BFA8-6A4A-4992-B211-CB82B87E2F67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8C22E-9B1D-4283-A6F8-BB3A3351495A}">
      <dsp:nvSpPr>
        <dsp:cNvPr id="0" name=""/>
        <dsp:cNvSpPr/>
      </dsp:nvSpPr>
      <dsp:spPr>
        <a:xfrm>
          <a:off x="0" y="313328"/>
          <a:ext cx="4176612" cy="695565"/>
        </a:xfrm>
        <a:prstGeom prst="round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smtClean="0"/>
            <a:t>Very high radiation level </a:t>
          </a:r>
          <a:endParaRPr lang="LID4096" sz="2900" kern="1200" dirty="0"/>
        </a:p>
      </dsp:txBody>
      <dsp:txXfrm>
        <a:off x="33955" y="347283"/>
        <a:ext cx="4108702" cy="627655"/>
      </dsp:txXfrm>
    </dsp:sp>
    <dsp:sp modelId="{5DA9DF4B-9B00-4898-9234-7D5ACA11463D}">
      <dsp:nvSpPr>
        <dsp:cNvPr id="0" name=""/>
        <dsp:cNvSpPr/>
      </dsp:nvSpPr>
      <dsp:spPr>
        <a:xfrm>
          <a:off x="0" y="1092413"/>
          <a:ext cx="4176612" cy="695565"/>
        </a:xfrm>
        <a:prstGeom prst="round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Easy replaceable detector</a:t>
          </a:r>
          <a:endParaRPr lang="en-US" sz="2900" kern="1200" dirty="0"/>
        </a:p>
      </dsp:txBody>
      <dsp:txXfrm>
        <a:off x="33955" y="1126368"/>
        <a:ext cx="4108702" cy="627655"/>
      </dsp:txXfrm>
    </dsp:sp>
    <dsp:sp modelId="{D6C5BFA8-6A4A-4992-B211-CB82B87E2F67}">
      <dsp:nvSpPr>
        <dsp:cNvPr id="0" name=""/>
        <dsp:cNvSpPr/>
      </dsp:nvSpPr>
      <dsp:spPr>
        <a:xfrm>
          <a:off x="0" y="1871498"/>
          <a:ext cx="4176612" cy="695565"/>
        </a:xfrm>
        <a:prstGeom prst="round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Remove the foil</a:t>
          </a:r>
          <a:endParaRPr lang="en-US" sz="2900" kern="1200" dirty="0"/>
        </a:p>
      </dsp:txBody>
      <dsp:txXfrm>
        <a:off x="33955" y="1905453"/>
        <a:ext cx="4108702" cy="62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1A466-C500-4BE8-A2E2-1C3FDB09BD3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6A84A-E48D-4050-9894-BCB42F5A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831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D1C920-0A7C-4D1D-9017-557BFC9CF7A1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219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84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99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76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00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85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83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93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1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16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73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4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62602-8623-48B8-BABD-779075C35171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E3810-1816-46D3-B4AF-9A9DD8385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178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328" y="601893"/>
            <a:ext cx="9144000" cy="2387600"/>
          </a:xfrm>
        </p:spPr>
        <p:txBody>
          <a:bodyPr/>
          <a:lstStyle/>
          <a:p>
            <a:r>
              <a:rPr lang="en-GB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Contribution to the LHCb VELO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5328" y="3772860"/>
            <a:ext cx="9144000" cy="678560"/>
          </a:xfrm>
        </p:spPr>
        <p:txBody>
          <a:bodyPr/>
          <a:lstStyle/>
          <a:p>
            <a:r>
              <a:rPr lang="en-GB" b="1" dirty="0">
                <a:cs typeface="Times New Roman" panose="02020603050405020304" pitchFamily="18" charset="0"/>
              </a:rPr>
              <a:t>R. Dumps</a:t>
            </a:r>
            <a:endParaRPr lang="pl-PL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8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7185" y="60478"/>
            <a:ext cx="10657633" cy="56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0964" rIns="0" bIns="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en-GB" altLang="en-US" sz="2800" b="1" dirty="0" smtClean="0">
                <a:solidFill>
                  <a:schemeClr val="accent1">
                    <a:lumMod val="50000"/>
                  </a:schemeClr>
                </a:solidFill>
              </a:rPr>
              <a:t>LHCb </a:t>
            </a:r>
            <a:r>
              <a:rPr lang="en-GB" altLang="en-US" sz="2800" b="1" dirty="0" smtClean="0">
                <a:solidFill>
                  <a:schemeClr val="accent1">
                    <a:lumMod val="50000"/>
                  </a:schemeClr>
                </a:solidFill>
              </a:rPr>
              <a:t>VELO 2018 </a:t>
            </a:r>
            <a:r>
              <a:rPr lang="en-GB" altLang="en-US" sz="2800" b="1" dirty="0" smtClean="0">
                <a:solidFill>
                  <a:schemeClr val="accent1">
                    <a:lumMod val="50000"/>
                  </a:schemeClr>
                </a:solidFill>
              </a:rPr>
              <a:t>achievements</a:t>
            </a:r>
            <a:endParaRPr lang="en-GB" alt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34310" y="798484"/>
            <a:ext cx="5891326" cy="5725160"/>
            <a:chOff x="2963139" y="821454"/>
            <a:chExt cx="5891326" cy="572516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7F508E3-830A-4F3A-8D65-C054D6B1E1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635"/>
            <a:stretch/>
          </p:blipFill>
          <p:spPr>
            <a:xfrm>
              <a:off x="4348136" y="821454"/>
              <a:ext cx="3242364" cy="5215092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6111307-884F-4120-9C80-580283FD8699}"/>
                </a:ext>
              </a:extLst>
            </p:cNvPr>
            <p:cNvSpPr txBox="1"/>
            <p:nvPr/>
          </p:nvSpPr>
          <p:spPr>
            <a:xfrm>
              <a:off x="3012588" y="3788511"/>
              <a:ext cx="1259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Data cables</a:t>
              </a:r>
              <a:endParaRPr lang="LID4096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B5E7018-E4BC-478F-BBA2-D23639E249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3719" y="3429000"/>
              <a:ext cx="855961" cy="46336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31E1697-D3AF-4A57-86E6-94AE39F61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7751" y="3457270"/>
              <a:ext cx="2609769" cy="420277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CE5E1C6-83DC-4B36-B3CB-1B54416492E1}"/>
                </a:ext>
              </a:extLst>
            </p:cNvPr>
            <p:cNvSpPr txBox="1"/>
            <p:nvPr/>
          </p:nvSpPr>
          <p:spPr>
            <a:xfrm>
              <a:off x="2963139" y="4251873"/>
              <a:ext cx="1944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Low voltage cables</a:t>
              </a:r>
              <a:endParaRPr lang="LID4096" dirty="0"/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D2F87B6-5572-4E13-899A-7700B0A5CD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07839" y="4057514"/>
              <a:ext cx="614796" cy="265556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9202261-D26B-47DD-B6CD-744EB9052C17}"/>
                    </a:ext>
                  </a:extLst>
                </p:cNvPr>
                <p:cNvSpPr txBox="1"/>
                <p:nvPr/>
              </p:nvSpPr>
              <p:spPr>
                <a:xfrm>
                  <a:off x="7720885" y="6177282"/>
                  <a:ext cx="11335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dirty="0"/>
                    <a:t> input</a:t>
                  </a:r>
                  <a:endParaRPr lang="LID4096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9202261-D26B-47DD-B6CD-744EB9052C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0885" y="6177282"/>
                  <a:ext cx="1133580" cy="369332"/>
                </a:xfrm>
                <a:prstGeom prst="rect">
                  <a:avLst/>
                </a:prstGeom>
                <a:blipFill>
                  <a:blip r:embed="rId4"/>
                  <a:stretch>
                    <a:fillRect t="-10000" r="-3784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BA36EF5-E479-42F5-921B-E546C05322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25361" y="5617835"/>
              <a:ext cx="596651" cy="50947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FF3E777-394B-48B3-B8FC-4AEBA20EAB8E}"/>
                    </a:ext>
                  </a:extLst>
                </p:cNvPr>
                <p:cNvSpPr txBox="1"/>
                <p:nvPr/>
              </p:nvSpPr>
              <p:spPr>
                <a:xfrm>
                  <a:off x="2963139" y="4979010"/>
                  <a:ext cx="12794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dirty="0"/>
                    <a:t> output</a:t>
                  </a:r>
                  <a:endParaRPr lang="LID4096" dirty="0"/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EFF3E777-394B-48B3-B8FC-4AEBA20EAB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3139" y="4979010"/>
                  <a:ext cx="1279453" cy="369332"/>
                </a:xfrm>
                <a:prstGeom prst="rect">
                  <a:avLst/>
                </a:prstGeom>
                <a:blipFill>
                  <a:blip r:embed="rId13"/>
                  <a:stretch>
                    <a:fillRect t="-8197" r="-285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2A6AF5B-AD78-4A87-8527-86EB732742F5}"/>
                </a:ext>
              </a:extLst>
            </p:cNvPr>
            <p:cNvCxnSpPr>
              <a:cxnSpLocks/>
              <a:stCxn id="43" idx="3"/>
            </p:cNvCxnSpPr>
            <p:nvPr/>
          </p:nvCxnSpPr>
          <p:spPr>
            <a:xfrm>
              <a:off x="4242592" y="5163676"/>
              <a:ext cx="458197" cy="356978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141FF36-E3CA-4BA9-93D8-7F2B7D11C0EE}"/>
                </a:ext>
              </a:extLst>
            </p:cNvPr>
            <p:cNvSpPr txBox="1"/>
            <p:nvPr/>
          </p:nvSpPr>
          <p:spPr>
            <a:xfrm>
              <a:off x="3081863" y="5418651"/>
              <a:ext cx="11358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Custom</a:t>
              </a:r>
            </a:p>
            <a:p>
              <a:r>
                <a:rPr lang="en-US" dirty="0" smtClean="0"/>
                <a:t>connector</a:t>
              </a:r>
              <a:endParaRPr lang="en-US" dirty="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00DA10AC-25D7-438E-8530-4AB5AEF988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7751" y="5839675"/>
              <a:ext cx="1131489" cy="9846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B177F3B-381F-4D04-A02D-B4C461AC7457}"/>
                </a:ext>
              </a:extLst>
            </p:cNvPr>
            <p:cNvSpPr txBox="1"/>
            <p:nvPr/>
          </p:nvSpPr>
          <p:spPr>
            <a:xfrm>
              <a:off x="7631473" y="100772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Tiles</a:t>
              </a:r>
              <a:endParaRPr lang="LID4096" dirty="0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41B3795-7466-43DB-81F1-8FB0C978C5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16981" y="1193532"/>
              <a:ext cx="1340952" cy="448201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28222E8-446D-427E-A718-D0F72AF155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5941" y="1198732"/>
              <a:ext cx="2041992" cy="3965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D365F9-A3D0-4EC7-9E00-E7E8C837C6CE}"/>
                </a:ext>
              </a:extLst>
            </p:cNvPr>
            <p:cNvSpPr txBox="1"/>
            <p:nvPr/>
          </p:nvSpPr>
          <p:spPr>
            <a:xfrm>
              <a:off x="7657933" y="1857104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Hybrids</a:t>
              </a:r>
              <a:endParaRPr lang="LID4096" dirty="0"/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CC5FB29-93CC-48FA-9507-D5DAA40CFB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5279" y="2059140"/>
              <a:ext cx="1276733" cy="36246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DEB7D0-A4C7-48B9-867A-547498F4C8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95901" y="1535024"/>
              <a:ext cx="2386111" cy="524116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EAA696D-1CFF-4163-A6F1-077B54BB33D2}"/>
                </a:ext>
              </a:extLst>
            </p:cNvPr>
            <p:cNvSpPr txBox="1"/>
            <p:nvPr/>
          </p:nvSpPr>
          <p:spPr>
            <a:xfrm>
              <a:off x="3590939" y="1904355"/>
              <a:ext cx="651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GBTx</a:t>
              </a:r>
              <a:endParaRPr lang="LID4096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63DDB88-A021-4057-B149-F24355AEC039}"/>
                </a:ext>
              </a:extLst>
            </p:cNvPr>
            <p:cNvCxnSpPr>
              <a:cxnSpLocks/>
            </p:cNvCxnSpPr>
            <p:nvPr/>
          </p:nvCxnSpPr>
          <p:spPr>
            <a:xfrm>
              <a:off x="4203719" y="2125085"/>
              <a:ext cx="1145521" cy="254098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7168662" y="1774112"/>
            <a:ext cx="397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Successful </a:t>
            </a:r>
            <a:r>
              <a:rPr lang="en-US" dirty="0" err="1" smtClean="0"/>
              <a:t>testbeam</a:t>
            </a:r>
            <a:r>
              <a:rPr lang="en-US" dirty="0" smtClean="0"/>
              <a:t> with three modules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20221" y="2178036"/>
            <a:ext cx="6189696" cy="329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00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8BFDB60-9C2D-4B50-9A0B-1714D9460A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29" y="892691"/>
            <a:ext cx="7328210" cy="5965309"/>
          </a:xfrm>
          <a:prstGeom prst="rect">
            <a:avLst/>
          </a:prstGeom>
        </p:spPr>
      </p:pic>
      <p:pic>
        <p:nvPicPr>
          <p:cNvPr id="2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36" y="3480845"/>
            <a:ext cx="5545453" cy="3379729"/>
          </a:xfrm>
          <a:prstGeom prst="rect">
            <a:avLst/>
          </a:prstGeom>
        </p:spPr>
      </p:pic>
      <p:pic>
        <p:nvPicPr>
          <p:cNvPr id="15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8033" y="993175"/>
            <a:ext cx="4283165" cy="256207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0DD02-A19A-4E6A-AE93-FBF7814F8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A9622-14AB-46A5-A803-72997B0A3E1E}" type="slidenum">
              <a:rPr lang="en-GB" smtClean="0"/>
              <a:t>3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47FD8B2-32E0-4D43-8C77-F88C554069B6}"/>
              </a:ext>
            </a:extLst>
          </p:cNvPr>
          <p:cNvCxnSpPr>
            <a:cxnSpLocks/>
          </p:cNvCxnSpPr>
          <p:nvPr/>
        </p:nvCxnSpPr>
        <p:spPr>
          <a:xfrm>
            <a:off x="2522136" y="2642716"/>
            <a:ext cx="3868616" cy="11027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BED60C-4D9C-4E92-8CC8-D540CFAA5EC2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7857812" y="1572872"/>
            <a:ext cx="903444" cy="2916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2AA8234-004C-4131-9CF3-DEFF6CC0294A}"/>
              </a:ext>
            </a:extLst>
          </p:cNvPr>
          <p:cNvSpPr txBox="1"/>
          <p:nvPr/>
        </p:nvSpPr>
        <p:spPr>
          <a:xfrm>
            <a:off x="9982200" y="546474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26 modules per side</a:t>
            </a:r>
            <a:endParaRPr lang="LID4096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2EE3F5-1308-4BEB-91B8-1D8847DF3379}"/>
              </a:ext>
            </a:extLst>
          </p:cNvPr>
          <p:cNvCxnSpPr>
            <a:cxnSpLocks/>
          </p:cNvCxnSpPr>
          <p:nvPr/>
        </p:nvCxnSpPr>
        <p:spPr>
          <a:xfrm flipH="1" flipV="1">
            <a:off x="10397282" y="3146151"/>
            <a:ext cx="1667539" cy="1596671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8C7A43-F030-4E0A-8AED-1B3F30786760}"/>
              </a:ext>
            </a:extLst>
          </p:cNvPr>
          <p:cNvCxnSpPr>
            <a:cxnSpLocks/>
          </p:cNvCxnSpPr>
          <p:nvPr/>
        </p:nvCxnSpPr>
        <p:spPr>
          <a:xfrm flipH="1" flipV="1">
            <a:off x="7369226" y="4642730"/>
            <a:ext cx="597738" cy="432261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AFEA7AC-64F3-43E4-B00A-62BDA25D2671}"/>
              </a:ext>
            </a:extLst>
          </p:cNvPr>
          <p:cNvSpPr txBox="1"/>
          <p:nvPr/>
        </p:nvSpPr>
        <p:spPr>
          <a:xfrm>
            <a:off x="10062587" y="277681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line</a:t>
            </a:r>
            <a:endParaRPr lang="LID4096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24B093-3C82-4035-9A1B-52F6C0915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275" y="100484"/>
            <a:ext cx="10515600" cy="1262657"/>
          </a:xfrm>
        </p:spPr>
        <p:txBody>
          <a:bodyPr>
            <a:normAutofit fontScale="90000"/>
          </a:bodyPr>
          <a:lstStyle/>
          <a:p>
            <a:r>
              <a:rPr lang="en-GB" sz="2700" b="1" dirty="0" smtClean="0">
                <a:solidFill>
                  <a:schemeClr val="accent1">
                    <a:lumMod val="50000"/>
                  </a:schemeClr>
                </a:solidFill>
              </a:rPr>
              <a:t>VELO </a:t>
            </a:r>
            <a:r>
              <a:rPr lang="en-GB" sz="2700" b="1" dirty="0">
                <a:solidFill>
                  <a:schemeClr val="accent1">
                    <a:lumMod val="50000"/>
                  </a:schemeClr>
                </a:solidFill>
              </a:rPr>
              <a:t>Vacuum feedthroughs </a:t>
            </a:r>
            <a:r>
              <a:rPr lang="en-GB" sz="27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GB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800" dirty="0" smtClean="0"/>
              <a:t>They c</a:t>
            </a:r>
            <a:r>
              <a:rPr lang="en-GB" sz="1800" dirty="0" smtClean="0"/>
              <a:t>onsist </a:t>
            </a:r>
            <a:r>
              <a:rPr lang="en-GB" sz="1800" dirty="0"/>
              <a:t>of different complex assembly parts in a tight area that will allow the powering and the readout system to go out of the secondary vacuum volume of the VELO detector</a:t>
            </a:r>
            <a:br>
              <a:rPr lang="en-GB" sz="1800" dirty="0"/>
            </a:br>
            <a:r>
              <a:rPr lang="en-GB" sz="1800" dirty="0"/>
              <a:t>Design/ assembly and all mechanical parts  are produced by </a:t>
            </a:r>
            <a:r>
              <a:rPr lang="en-GB" sz="1800" dirty="0" smtClean="0"/>
              <a:t>EP/DT</a:t>
            </a: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164795-724C-428C-AA6B-8BA6AB8FFDF5}"/>
              </a:ext>
            </a:extLst>
          </p:cNvPr>
          <p:cNvSpPr txBox="1"/>
          <p:nvPr/>
        </p:nvSpPr>
        <p:spPr>
          <a:xfrm>
            <a:off x="8761256" y="1249706"/>
            <a:ext cx="190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Isolation </a:t>
            </a:r>
            <a:r>
              <a:rPr lang="en-US" dirty="0" smtClean="0"/>
              <a:t>vacuum</a:t>
            </a:r>
          </a:p>
          <a:p>
            <a:r>
              <a:rPr lang="en-US" dirty="0" smtClean="0"/>
              <a:t>CO2 Safety system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2351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812" y="231112"/>
            <a:ext cx="10802817" cy="1813727"/>
          </a:xfrm>
        </p:spPr>
        <p:txBody>
          <a:bodyPr>
            <a:normAutofit fontScale="90000"/>
          </a:bodyPr>
          <a:lstStyle/>
          <a:p>
            <a:r>
              <a:rPr lang="en-GB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New</a:t>
            </a:r>
            <a:r>
              <a:rPr lang="en-GB" altLang="en-US" sz="3100" b="1" dirty="0">
                <a:solidFill>
                  <a:schemeClr val="accent1">
                    <a:lumMod val="50000"/>
                  </a:schemeClr>
                </a:solidFill>
              </a:rPr>
              <a:t> mini VELO</a:t>
            </a:r>
            <a:r>
              <a:rPr lang="en-GB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 stand under </a:t>
            </a:r>
            <a:r>
              <a:rPr lang="en-GB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construction (</a:t>
            </a:r>
            <a:r>
              <a:rPr lang="en-GB" altLang="en-US" sz="2200" b="1" dirty="0" smtClean="0">
                <a:solidFill>
                  <a:schemeClr val="accent1">
                    <a:lumMod val="50000"/>
                  </a:schemeClr>
                </a:solidFill>
              </a:rPr>
              <a:t>max. 2 modules in parallel</a:t>
            </a:r>
            <a:r>
              <a:rPr lang="en-GB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2000" dirty="0" smtClean="0"/>
              <a:t>   </a:t>
            </a:r>
            <a:r>
              <a:rPr lang="en-GB" altLang="en-US" sz="1800" dirty="0" smtClean="0"/>
              <a:t>- testing the full </a:t>
            </a:r>
            <a:r>
              <a:rPr lang="en-GB" altLang="en-US" sz="1800" dirty="0"/>
              <a:t>chain readout</a:t>
            </a:r>
            <a:r>
              <a:rPr lang="en-GB" altLang="en-US" sz="1800" dirty="0" smtClean="0"/>
              <a:t> characterization using radioactive source </a:t>
            </a:r>
            <a:r>
              <a:rPr lang="en-GB" altLang="en-US" sz="1800" dirty="0"/>
              <a:t>(high speed </a:t>
            </a:r>
            <a:r>
              <a:rPr lang="en-GB" altLang="en-US" sz="1800" dirty="0" smtClean="0"/>
              <a:t>rate) under vacuum at -25C.</a:t>
            </a:r>
            <a:br>
              <a:rPr lang="en-GB" altLang="en-US" sz="1800" dirty="0" smtClean="0"/>
            </a:br>
            <a:r>
              <a:rPr lang="en-GB" altLang="en-US" sz="1800" dirty="0" smtClean="0"/>
              <a:t>   - vacuum feedthrough quality control stand (electrical test , leak test) </a:t>
            </a:r>
            <a:br>
              <a:rPr lang="en-GB" altLang="en-US" sz="1800" dirty="0" smtClean="0"/>
            </a:br>
            <a:r>
              <a:rPr lang="en-GB" altLang="en-US" sz="1800" dirty="0" smtClean="0"/>
              <a:t>   - testing the well behaviour of the CO2 safety system.</a:t>
            </a:r>
            <a:r>
              <a:rPr lang="en-GB" altLang="en-US" dirty="0"/>
              <a:t/>
            </a:r>
            <a:br>
              <a:rPr lang="en-GB" altLang="en-US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8"/>
            <a:ext cx="9385161" cy="513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21" y="294788"/>
            <a:ext cx="10515600" cy="971306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+mn-lt"/>
                <a:ea typeface="+mn-ea"/>
                <a:cs typeface="+mn-cs"/>
              </a:rPr>
              <a:t/>
            </a:r>
            <a:br>
              <a:rPr lang="en-US" sz="2400" dirty="0" smtClean="0">
                <a:latin typeface="+mn-lt"/>
                <a:ea typeface="+mn-ea"/>
                <a:cs typeface="+mn-cs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Task for the coming 2 years on the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VELO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6798" y="1483980"/>
            <a:ext cx="10515600" cy="513788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Technical </a:t>
            </a:r>
            <a:r>
              <a:rPr lang="en-GB" dirty="0"/>
              <a:t>and engineering support to the VELO upgrade </a:t>
            </a:r>
            <a:r>
              <a:rPr lang="en-GB" dirty="0" smtClean="0"/>
              <a:t>project.</a:t>
            </a:r>
          </a:p>
          <a:p>
            <a:r>
              <a:rPr lang="en-GB" dirty="0" smtClean="0"/>
              <a:t>continued </a:t>
            </a:r>
            <a:r>
              <a:rPr lang="en-GB" dirty="0"/>
              <a:t>technical advice for planning the 2020 VELO Upgrade installation and de-installation procedures. </a:t>
            </a:r>
            <a:r>
              <a:rPr lang="en-GB" sz="1800" dirty="0"/>
              <a:t>(mostly in the cavern</a:t>
            </a:r>
            <a:r>
              <a:rPr lang="en-GB" sz="1800" dirty="0" smtClean="0"/>
              <a:t>)</a:t>
            </a:r>
            <a:r>
              <a:rPr lang="en-GB" dirty="0" smtClean="0"/>
              <a:t>       </a:t>
            </a:r>
          </a:p>
          <a:p>
            <a:r>
              <a:rPr lang="en-GB" dirty="0" smtClean="0"/>
              <a:t>helping </a:t>
            </a:r>
            <a:r>
              <a:rPr lang="en-GB" dirty="0"/>
              <a:t>students/fellows on hardware of the cooling system and the safety system, </a:t>
            </a:r>
            <a:r>
              <a:rPr lang="en-GB" dirty="0" smtClean="0"/>
              <a:t>including </a:t>
            </a:r>
            <a:r>
              <a:rPr lang="en-GB" dirty="0"/>
              <a:t>the soldering </a:t>
            </a:r>
            <a:r>
              <a:rPr lang="en-GB" dirty="0" smtClean="0"/>
              <a:t>of the connector to the micro </a:t>
            </a:r>
            <a:r>
              <a:rPr lang="en-GB" dirty="0"/>
              <a:t>channel </a:t>
            </a:r>
            <a:r>
              <a:rPr lang="en-GB" dirty="0" smtClean="0"/>
              <a:t>substrates (production </a:t>
            </a:r>
            <a:r>
              <a:rPr lang="en-GB" dirty="0"/>
              <a:t>ongoing at </a:t>
            </a:r>
            <a:r>
              <a:rPr lang="en-GB" dirty="0" smtClean="0"/>
              <a:t>CERN)</a:t>
            </a:r>
          </a:p>
          <a:p>
            <a:r>
              <a:rPr lang="en-US" dirty="0" smtClean="0"/>
              <a:t>Participation and advice to the LHCb </a:t>
            </a:r>
            <a:r>
              <a:rPr lang="en-US" dirty="0"/>
              <a:t>designer team for </a:t>
            </a:r>
            <a:r>
              <a:rPr lang="en-US" dirty="0" smtClean="0"/>
              <a:t>service </a:t>
            </a:r>
            <a:r>
              <a:rPr lang="en-US" dirty="0"/>
              <a:t>integration: cables, vacuum, cooling pipes, detectors installation, </a:t>
            </a:r>
            <a:r>
              <a:rPr lang="en-US" dirty="0" smtClean="0"/>
              <a:t>etc</a:t>
            </a:r>
            <a:r>
              <a:rPr lang="en-US" dirty="0"/>
              <a:t>.</a:t>
            </a:r>
            <a:endParaRPr lang="en-GB" dirty="0" smtClean="0"/>
          </a:p>
          <a:p>
            <a:r>
              <a:rPr lang="en-GB" dirty="0" smtClean="0"/>
              <a:t>launch </a:t>
            </a:r>
            <a:r>
              <a:rPr lang="en-GB" dirty="0"/>
              <a:t>the mass production in situ of the Vacuum feedthrough board including required test (3-4 </a:t>
            </a:r>
            <a:r>
              <a:rPr lang="en-GB" dirty="0" smtClean="0"/>
              <a:t>months)</a:t>
            </a:r>
          </a:p>
          <a:p>
            <a:r>
              <a:rPr lang="en-GB" dirty="0" smtClean="0"/>
              <a:t>completed </a:t>
            </a:r>
            <a:r>
              <a:rPr lang="en-GB" dirty="0"/>
              <a:t>the new Mini VELO testing readout chain stand (1month</a:t>
            </a:r>
            <a:r>
              <a:rPr lang="en-GB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Resources: 0.85 FTE of Raphael Dumps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8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52644" y="-1"/>
            <a:ext cx="634645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	Project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: LHCb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HERSHEL</a:t>
            </a: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2400" dirty="0"/>
          </a:p>
          <a:p>
            <a:r>
              <a:rPr lang="en-GB" sz="1400" dirty="0"/>
              <a:t> </a:t>
            </a:r>
            <a:r>
              <a:rPr lang="en-GB" sz="1400" dirty="0" smtClean="0">
                <a:latin typeface="+mj-lt"/>
              </a:rPr>
              <a:t>      </a:t>
            </a:r>
            <a:r>
              <a:rPr lang="en-GB" sz="1600" dirty="0" smtClean="0">
                <a:latin typeface="+mj-lt"/>
              </a:rPr>
              <a:t>- partial </a:t>
            </a:r>
            <a:r>
              <a:rPr lang="en-GB" sz="1600" dirty="0">
                <a:latin typeface="+mj-lt"/>
              </a:rPr>
              <a:t>d</a:t>
            </a:r>
            <a:r>
              <a:rPr lang="en-GB" sz="1600" dirty="0" smtClean="0">
                <a:latin typeface="+mj-lt"/>
              </a:rPr>
              <a:t>ismantlement </a:t>
            </a:r>
            <a:r>
              <a:rPr lang="en-GB" sz="1600" dirty="0">
                <a:latin typeface="+mj-lt"/>
              </a:rPr>
              <a:t>of 5 stations (magnet survey</a:t>
            </a:r>
            <a:r>
              <a:rPr lang="en-GB" sz="1600" dirty="0" smtClean="0">
                <a:latin typeface="+mj-lt"/>
              </a:rPr>
              <a:t>)        (1week)</a:t>
            </a:r>
            <a:endParaRPr lang="en-GB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     - rebuilt </a:t>
            </a:r>
            <a:r>
              <a:rPr lang="en-US" sz="1600" dirty="0">
                <a:latin typeface="+mj-lt"/>
              </a:rPr>
              <a:t>20 scintillators for LS2 under </a:t>
            </a:r>
            <a:r>
              <a:rPr lang="en-US" sz="1600" dirty="0" smtClean="0">
                <a:latin typeface="+mj-lt"/>
              </a:rPr>
              <a:t>discussion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?              (1-2month)</a:t>
            </a:r>
          </a:p>
          <a:p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     - </a:t>
            </a:r>
            <a:r>
              <a:rPr lang="en-US" sz="1600" dirty="0" err="1" smtClean="0">
                <a:latin typeface="+mj-lt"/>
              </a:rPr>
              <a:t>reintallation</a:t>
            </a:r>
            <a:r>
              <a:rPr lang="en-US" sz="1600" dirty="0" smtClean="0">
                <a:latin typeface="+mj-lt"/>
              </a:rPr>
              <a:t> of the 5 stations including the test required ( 1month</a:t>
            </a:r>
            <a:r>
              <a:rPr lang="en-US" sz="1400" dirty="0" smtClean="0">
                <a:latin typeface="+mj-lt"/>
              </a:rPr>
              <a:t>)</a:t>
            </a:r>
            <a:endParaRPr lang="en-GB" sz="1400" dirty="0">
              <a:latin typeface="+mj-lt"/>
            </a:endParaRPr>
          </a:p>
          <a:p>
            <a:endParaRPr lang="en-GB" sz="1400" dirty="0">
              <a:solidFill>
                <a:srgbClr val="0070C0"/>
              </a:solidFill>
            </a:endParaRPr>
          </a:p>
          <a:p>
            <a:endParaRPr lang="en-GB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18580" y="2657881"/>
            <a:ext cx="13358589" cy="51781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26" name="Picture 4" descr="image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814" y="1507253"/>
            <a:ext cx="7129079" cy="526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602168" y="2769988"/>
            <a:ext cx="5195731" cy="3422597"/>
            <a:chOff x="793" y="1933"/>
            <a:chExt cx="3765" cy="2131"/>
          </a:xfrm>
        </p:grpSpPr>
        <p:pic>
          <p:nvPicPr>
            <p:cNvPr id="8" name="Picture 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93" y="1933"/>
              <a:ext cx="3765" cy="213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2148" y="2750"/>
              <a:ext cx="286" cy="321"/>
              <a:chOff x="2148" y="2750"/>
              <a:chExt cx="286" cy="321"/>
            </a:xfrm>
          </p:grpSpPr>
          <p:sp>
            <p:nvSpPr>
              <p:cNvPr id="10" name="AutoShape 19"/>
              <p:cNvSpPr>
                <a:spLocks noChangeArrowheads="1"/>
              </p:cNvSpPr>
              <p:nvPr/>
            </p:nvSpPr>
            <p:spPr bwMode="auto">
              <a:xfrm>
                <a:off x="2245" y="2750"/>
                <a:ext cx="136" cy="168"/>
              </a:xfrm>
              <a:prstGeom prst="irregularSeal1">
                <a:avLst/>
              </a:prstGeom>
              <a:solidFill>
                <a:srgbClr val="F93717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solidFill>
                    <a:srgbClr val="FFFF00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11" name="Text Box 20"/>
              <p:cNvSpPr txBox="1">
                <a:spLocks noChangeArrowheads="1"/>
              </p:cNvSpPr>
              <p:nvPr/>
            </p:nvSpPr>
            <p:spPr bwMode="auto">
              <a:xfrm>
                <a:off x="2148" y="2898"/>
                <a:ext cx="28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>
                    <a:latin typeface="Tahoma" charset="0"/>
                    <a:ea typeface="ＭＳ Ｐゴシック" charset="0"/>
                  </a:rPr>
                  <a:t>IP8</a:t>
                </a:r>
                <a:endParaRPr lang="ru-RU" sz="1200">
                  <a:latin typeface="Tahoma" charset="0"/>
                  <a:ea typeface="ＭＳ Ｐゴシック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789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162800" y="2947047"/>
            <a:ext cx="5029200" cy="877887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  <a:defRPr/>
            </a:pPr>
            <a:r>
              <a:rPr lang="en-US" sz="1600" dirty="0" smtClean="0"/>
              <a:t>W</a:t>
            </a:r>
            <a:r>
              <a:rPr lang="en-US" sz="1600" dirty="0" smtClean="0"/>
              <a:t>ires instead of RF-foil </a:t>
            </a:r>
            <a:r>
              <a:rPr lang="en-US" sz="1600" dirty="0"/>
              <a:t>?</a:t>
            </a:r>
          </a:p>
          <a:p>
            <a:pPr defTabSz="685800">
              <a:spcBef>
                <a:spcPts val="750"/>
              </a:spcBef>
              <a:defRPr/>
            </a:pPr>
            <a:r>
              <a:rPr lang="en-US" sz="1600" dirty="0"/>
              <a:t>The wires should move out during beams injection</a:t>
            </a:r>
            <a:r>
              <a:rPr lang="en-US" sz="1350" dirty="0"/>
              <a:t> </a:t>
            </a:r>
            <a:r>
              <a:rPr lang="en-US" sz="1350" dirty="0" smtClean="0"/>
              <a:t>!</a:t>
            </a:r>
            <a:endParaRPr lang="en-GB" sz="1800" dirty="0"/>
          </a:p>
        </p:txBody>
      </p:sp>
      <p:pic>
        <p:nvPicPr>
          <p:cNvPr id="57349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021" y="3824934"/>
            <a:ext cx="3562350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0210346" y="4569471"/>
            <a:ext cx="457200" cy="5445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9484859" y="5615633"/>
            <a:ext cx="430212" cy="5222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9230860" y="4740922"/>
            <a:ext cx="631825" cy="47942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240510" y="5460058"/>
            <a:ext cx="661987" cy="42545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35569"/>
            <a:ext cx="5707224" cy="362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Up-Down Arrow 17"/>
          <p:cNvSpPr/>
          <p:nvPr/>
        </p:nvSpPr>
        <p:spPr>
          <a:xfrm>
            <a:off x="2441750" y="4158622"/>
            <a:ext cx="218744" cy="677863"/>
          </a:xfrm>
          <a:prstGeom prst="upDownArrow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52400" y="0"/>
            <a:ext cx="464913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Project: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LHCb VELO 2030 run5</a:t>
            </a:r>
            <a:endParaRPr lang="en-GB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400" dirty="0" smtClean="0">
                <a:latin typeface="+mj-lt"/>
              </a:rPr>
              <a:t>.</a:t>
            </a:r>
          </a:p>
          <a:p>
            <a:r>
              <a:rPr lang="en-US" sz="1400" dirty="0" smtClean="0">
                <a:latin typeface="+mj-lt"/>
              </a:rPr>
              <a:t> </a:t>
            </a:r>
            <a:endParaRPr lang="en-GB" sz="1400" dirty="0">
              <a:latin typeface="+mj-lt"/>
            </a:endParaRPr>
          </a:p>
          <a:p>
            <a:endParaRPr lang="en-GB" sz="1400" dirty="0">
              <a:solidFill>
                <a:srgbClr val="0070C0"/>
              </a:solidFill>
            </a:endParaRPr>
          </a:p>
          <a:p>
            <a:endParaRPr lang="en-GB" sz="3200" dirty="0"/>
          </a:p>
        </p:txBody>
      </p:sp>
      <p:pic>
        <p:nvPicPr>
          <p:cNvPr id="21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4804" y="126664"/>
            <a:ext cx="3559645" cy="2774311"/>
          </a:xfrm>
          <a:prstGeom prst="rect">
            <a:avLst/>
          </a:prstGeom>
        </p:spPr>
      </p:pic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D6DE015B-B611-448E-BBE2-B701F2FE13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7679568"/>
              </p:ext>
            </p:extLst>
          </p:nvPr>
        </p:nvGraphicFramePr>
        <p:xfrm>
          <a:off x="326604" y="265225"/>
          <a:ext cx="4176612" cy="2880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957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</TotalTime>
  <Words>213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Microsoft YaHei</vt:lpstr>
      <vt:lpstr>ＭＳ Ｐゴシック</vt:lpstr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Contribution to the LHCb VELO</vt:lpstr>
      <vt:lpstr>PowerPoint Presentation</vt:lpstr>
      <vt:lpstr>VELO Vacuum feedthroughs  They consist of different complex assembly parts in a tight area that will allow the powering and the readout system to go out of the secondary vacuum volume of the VELO detector Design/ assembly and all mechanical parts  are produced by EP/DT </vt:lpstr>
      <vt:lpstr>New mini VELO stand under construction (max. 2 modules in parallel)    - testing the full chain readout characterization using radioactive source (high speed rate) under vacuum at -25C.    - vacuum feedthrough quality control stand (electrical test , leak test)     - testing the well behaviour of the CO2 safety system. </vt:lpstr>
      <vt:lpstr> Task for the coming 2 years on the VELO 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Raphael Dumps</dc:creator>
  <cp:lastModifiedBy>Burkhard Schmidt</cp:lastModifiedBy>
  <cp:revision>119</cp:revision>
  <dcterms:created xsi:type="dcterms:W3CDTF">2017-02-28T16:51:17Z</dcterms:created>
  <dcterms:modified xsi:type="dcterms:W3CDTF">2018-11-28T09:54:49Z</dcterms:modified>
</cp:coreProperties>
</file>