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9"/>
  </p:notesMasterIdLst>
  <p:handoutMasterIdLst>
    <p:handoutMasterId r:id="rId10"/>
  </p:handoutMasterIdLst>
  <p:sldIdLst>
    <p:sldId id="534" r:id="rId2"/>
    <p:sldId id="594" r:id="rId3"/>
    <p:sldId id="599" r:id="rId4"/>
    <p:sldId id="597" r:id="rId5"/>
    <p:sldId id="595" r:id="rId6"/>
    <p:sldId id="596" r:id="rId7"/>
    <p:sldId id="598" r:id="rId8"/>
  </p:sldIdLst>
  <p:sldSz cx="9906000" cy="6858000" type="A4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00FF"/>
    <a:srgbClr val="C0C0C0"/>
    <a:srgbClr val="99FF99"/>
    <a:srgbClr val="EAEAEA"/>
    <a:srgbClr val="DDDDDD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0" autoAdjust="0"/>
    <p:restoredTop sz="94658" autoAdjust="0"/>
  </p:normalViewPr>
  <p:slideViewPr>
    <p:cSldViewPr>
      <p:cViewPr varScale="1">
        <p:scale>
          <a:sx n="75" d="100"/>
          <a:sy n="75" d="100"/>
        </p:scale>
        <p:origin x="318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50" d="100"/>
          <a:sy n="150" d="100"/>
        </p:scale>
        <p:origin x="-612" y="-6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58010" cy="48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77" tIns="48188" rIns="96377" bIns="4818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Symbol" pitchFamily="18" charset="2"/>
              </a:defRPr>
            </a:lvl1pPr>
          </a:lstStyle>
          <a:p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346" y="1"/>
            <a:ext cx="3053386" cy="48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77" tIns="48188" rIns="96377" bIns="4818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Symbol" pitchFamily="18" charset="2"/>
              </a:defRPr>
            </a:lvl1pPr>
          </a:lstStyle>
          <a:p>
            <a:endParaRPr lang="en-US"/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6484"/>
            <a:ext cx="3058010" cy="56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77" tIns="48188" rIns="96377" bIns="48188" numCol="1" anchor="b" anchorCtr="0" compatLnSpc="1">
            <a:prstTxWarp prst="textNoShape">
              <a:avLst/>
            </a:prstTxWarp>
          </a:bodyPr>
          <a:lstStyle>
            <a:lvl1pPr defTabSz="965200" eaLnBrk="0" hangingPunct="0">
              <a:defRPr sz="1200">
                <a:latin typeface="Symbol" pitchFamily="18" charset="2"/>
              </a:defRPr>
            </a:lvl1pPr>
          </a:lstStyle>
          <a:p>
            <a:endParaRPr lang="en-US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346" y="9696484"/>
            <a:ext cx="3053386" cy="56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77" tIns="48188" rIns="96377" bIns="4818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Symbol" pitchFamily="18" charset="2"/>
              </a:defRPr>
            </a:lvl1pPr>
          </a:lstStyle>
          <a:p>
            <a:fld id="{7C41DFBA-6717-4F39-9587-A5EB0D3B7B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63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13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57275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557" y="4926086"/>
            <a:ext cx="5681363" cy="40292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698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3CD68D6-DE48-434C-B0DA-EC8D4FDA9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2785C29-5D6D-4EDD-B3EE-2C8CD92EDB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6107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6107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ED159B9-637E-4854-B4E1-E45DF81A2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7913688" cy="490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836613"/>
            <a:ext cx="8915400" cy="554513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8950" y="6453188"/>
            <a:ext cx="1720850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613" y="6453188"/>
            <a:ext cx="4608512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53450" y="6453188"/>
            <a:ext cx="857250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E543A75-19F4-4A53-9B3D-F89CEE111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6E15412-C949-4A89-A6F9-E7CDD47273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4E31C25-043C-4019-8ADA-5FA935970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836613"/>
            <a:ext cx="43815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836613"/>
            <a:ext cx="43815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55F5ACE-0BA3-4BFD-870D-7F29B1308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E39397F-78C6-4707-8585-5BFD6F6FB0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9C8A93C-7EDC-48D2-8A03-4E1262AC6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F9B6597-E65A-4780-80DD-A252E42DE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DE37044-3355-4D2E-A34C-F7E6FFA94D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7336FFD-E89F-48D5-82F2-F2B0D30DCA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79136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836613"/>
            <a:ext cx="89154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1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8950" y="6453188"/>
            <a:ext cx="1720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41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0613" y="6453188"/>
            <a:ext cx="46085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1"/>
            </a:lvl1pPr>
          </a:lstStyle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541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3450" y="6453188"/>
            <a:ext cx="8572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/>
            </a:lvl1pPr>
          </a:lstStyle>
          <a:p>
            <a:r>
              <a:rPr lang="en-US"/>
              <a:t>Slide </a:t>
            </a:r>
            <a:fld id="{97451D5C-C57F-49B8-BC55-F1F6E47D5E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rgbClr val="0066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28.11.2018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Overview of DT - LHCb RICH activities – T. Gys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85C31B66-D548-490F-82C4-3DC7AB58169C}" type="slidenum">
              <a:rPr lang="en-US"/>
              <a:pPr/>
              <a:t>1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439738" y="2479675"/>
            <a:ext cx="8980487" cy="846138"/>
          </a:xfrm>
        </p:spPr>
        <p:txBody>
          <a:bodyPr lIns="92075" tIns="46038" rIns="92075" bIns="46038"/>
          <a:lstStyle/>
          <a:p>
            <a:r>
              <a:rPr lang="en-US" sz="2000" dirty="0" smtClean="0"/>
              <a:t>Overview of DT – LHCb RICH (and TORCH) activities</a:t>
            </a:r>
            <a:endParaRPr lang="en-US" sz="1600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073275" y="4338638"/>
            <a:ext cx="5534025" cy="630237"/>
          </a:xfrm>
        </p:spPr>
        <p:txBody>
          <a:bodyPr lIns="92075" tIns="46038" rIns="92075" bIns="46038">
            <a:spAutoFit/>
          </a:bodyPr>
          <a:lstStyle/>
          <a:p>
            <a:pPr marL="0" indent="0" algn="ctr">
              <a:buFontTx/>
              <a:buNone/>
            </a:pPr>
            <a:r>
              <a:rPr lang="en-US" sz="1600" dirty="0"/>
              <a:t>Thierry Gys</a:t>
            </a:r>
          </a:p>
          <a:p>
            <a:pPr marL="0" indent="0" algn="ctr">
              <a:buFontTx/>
              <a:buNone/>
            </a:pPr>
            <a:r>
              <a:rPr lang="en-US" sz="1600" dirty="0"/>
              <a:t>CERN </a:t>
            </a:r>
            <a:r>
              <a:rPr lang="en-US" sz="1600" dirty="0" smtClean="0"/>
              <a:t>EP/DT-TP</a:t>
            </a:r>
            <a:endParaRPr lang="en-US" sz="1600" dirty="0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711541" y="1196975"/>
            <a:ext cx="2600392" cy="738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 dirty="0" smtClean="0"/>
              <a:t>EP/DT </a:t>
            </a:r>
            <a:r>
              <a:rPr lang="en-US" sz="1400" b="1" dirty="0"/>
              <a:t>Coordination Meeting</a:t>
            </a:r>
          </a:p>
          <a:p>
            <a:pPr algn="ctr" eaLnBrk="0" hangingPunct="0"/>
            <a:r>
              <a:rPr lang="en-US" sz="1400" b="1" dirty="0"/>
              <a:t>CERN</a:t>
            </a:r>
          </a:p>
          <a:p>
            <a:pPr algn="ctr" eaLnBrk="0" hangingPunct="0"/>
            <a:r>
              <a:rPr lang="en-US" sz="1400" b="1" dirty="0" smtClean="0"/>
              <a:t>28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November 2018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90D0A5C-F9A8-4D12-8555-DE53B4ACFE16}" type="slidenum">
              <a:rPr lang="en-US"/>
              <a:pPr/>
              <a:t>2</a:t>
            </a:fld>
            <a:endParaRPr lang="en-US"/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activities</a:t>
            </a:r>
            <a:endParaRPr lang="en-US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LHCb-RICH maintenance and operation</a:t>
            </a:r>
          </a:p>
          <a:p>
            <a:pPr lvl="1"/>
            <a:r>
              <a:rPr lang="en-US" dirty="0" smtClean="0"/>
              <a:t>Follow-up of HPD reprocessing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ast HPD reprocessing campaign completed in November </a:t>
            </a:r>
            <a:r>
              <a:rPr lang="en-US" dirty="0" smtClean="0"/>
              <a:t>2017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Replacement of </a:t>
            </a:r>
            <a:r>
              <a:rPr lang="en-US" dirty="0"/>
              <a:t>vacuum-degraded </a:t>
            </a:r>
            <a:r>
              <a:rPr lang="en-US" dirty="0" smtClean="0"/>
              <a:t>HPDs</a:t>
            </a:r>
          </a:p>
          <a:p>
            <a:pPr lvl="2"/>
            <a:r>
              <a:rPr lang="en-US" dirty="0" smtClean="0"/>
              <a:t>Last maintenance performed in February </a:t>
            </a:r>
            <a:r>
              <a:rPr lang="en-US" dirty="0" smtClean="0"/>
              <a:t>2018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Punctual </a:t>
            </a:r>
            <a:r>
              <a:rPr lang="en-US" dirty="0"/>
              <a:t>interventions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 HV, L0, LV, cooling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(E)YETS activities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Support </a:t>
            </a:r>
            <a:r>
              <a:rPr lang="en-US" dirty="0" smtClean="0"/>
              <a:t>for and follow-up of forthcoming (partial) dismantling of </a:t>
            </a:r>
            <a:r>
              <a:rPr lang="en-US" dirty="0" err="1" smtClean="0"/>
              <a:t>RICHes</a:t>
            </a:r>
            <a:endParaRPr lang="en-US" dirty="0" smtClean="0"/>
          </a:p>
          <a:p>
            <a:pPr lvl="1"/>
            <a:r>
              <a:rPr lang="en-US" dirty="0" smtClean="0"/>
              <a:t>In particular HPD planes and related </a:t>
            </a:r>
            <a:r>
              <a:rPr lang="en-US" dirty="0" smtClean="0"/>
              <a:t>aspects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90D0A5C-F9A8-4D12-8555-DE53B4ACFE16}" type="slidenum">
              <a:rPr lang="en-US"/>
              <a:pPr/>
              <a:t>3</a:t>
            </a:fld>
            <a:endParaRPr lang="en-US"/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</a:t>
            </a:r>
            <a:r>
              <a:rPr lang="en-US" dirty="0" smtClean="0"/>
              <a:t>activities (cont’d 1)</a:t>
            </a:r>
            <a:endParaRPr lang="en-US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LHCb-RICH </a:t>
            </a:r>
            <a:r>
              <a:rPr lang="en-US" dirty="0"/>
              <a:t>upgrade</a:t>
            </a:r>
          </a:p>
          <a:p>
            <a:pPr lvl="1"/>
            <a:r>
              <a:rPr lang="en-US" dirty="0" smtClean="0"/>
              <a:t>Support for and follow-up of laboratory activities, </a:t>
            </a:r>
            <a:r>
              <a:rPr lang="en-US" dirty="0" err="1" smtClean="0"/>
              <a:t>MaPMT</a:t>
            </a:r>
            <a:r>
              <a:rPr lang="en-US" dirty="0" smtClean="0"/>
              <a:t> system tests and development</a:t>
            </a:r>
          </a:p>
          <a:p>
            <a:pPr lvl="2"/>
            <a:r>
              <a:rPr lang="en-US" dirty="0" smtClean="0"/>
              <a:t>Including related laboratory space renovation and </a:t>
            </a:r>
            <a:r>
              <a:rPr lang="en-US" dirty="0" smtClean="0"/>
              <a:t>management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Support </a:t>
            </a:r>
            <a:r>
              <a:rPr lang="en-US" dirty="0" smtClean="0"/>
              <a:t>of beam test activities</a:t>
            </a:r>
          </a:p>
          <a:p>
            <a:pPr lvl="2"/>
            <a:r>
              <a:rPr lang="en-US" dirty="0" smtClean="0"/>
              <a:t>Last beam test campaign successfully completed in October </a:t>
            </a:r>
            <a:r>
              <a:rPr lang="en-US" dirty="0" smtClean="0"/>
              <a:t>2018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Support for and follow-up of commissioning and installation </a:t>
            </a:r>
            <a:r>
              <a:rPr lang="en-US" dirty="0" smtClean="0"/>
              <a:t>activities</a:t>
            </a:r>
          </a:p>
          <a:p>
            <a:pPr lvl="2"/>
            <a:r>
              <a:rPr lang="en-US" dirty="0" smtClean="0"/>
              <a:t>Including commissioning, storage and installation of </a:t>
            </a:r>
            <a:r>
              <a:rPr lang="en-US" dirty="0" err="1" smtClean="0"/>
              <a:t>MaPMT</a:t>
            </a:r>
            <a:r>
              <a:rPr lang="en-US" dirty="0" smtClean="0"/>
              <a:t> columns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72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90D0A5C-F9A8-4D12-8555-DE53B4ACFE16}" type="slidenum">
              <a:rPr lang="en-US"/>
              <a:pPr/>
              <a:t>4</a:t>
            </a:fld>
            <a:endParaRPr lang="en-US"/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activities (</a:t>
            </a:r>
            <a:r>
              <a:rPr lang="en-US" dirty="0" smtClean="0"/>
              <a:t>cont’d 2)</a:t>
            </a:r>
            <a:endParaRPr lang="en-US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TORCH</a:t>
            </a:r>
            <a:endParaRPr lang="en-US" dirty="0"/>
          </a:p>
          <a:p>
            <a:pPr lvl="1"/>
            <a:r>
              <a:rPr lang="en-US" dirty="0"/>
              <a:t>Support for and follow-up of laboratory </a:t>
            </a:r>
            <a:r>
              <a:rPr lang="en-US" dirty="0" smtClean="0"/>
              <a:t>activities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Organization, management and support of beam test activities</a:t>
            </a:r>
          </a:p>
          <a:p>
            <a:pPr lvl="2"/>
            <a:r>
              <a:rPr lang="en-US" dirty="0" smtClean="0"/>
              <a:t>Last two beam test campaigns successfully completed in June (mini-TORCH) &amp; October/November (proto-TORCH) </a:t>
            </a:r>
            <a:r>
              <a:rPr lang="en-US" dirty="0" smtClean="0"/>
              <a:t>2018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Organization and management of </a:t>
            </a:r>
            <a:r>
              <a:rPr lang="en-US" dirty="0"/>
              <a:t>regular </a:t>
            </a:r>
            <a:r>
              <a:rPr lang="en-US" dirty="0" smtClean="0"/>
              <a:t>TORCH internal meetings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99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 personnel and infrastructure involved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DT personnel</a:t>
            </a:r>
          </a:p>
          <a:p>
            <a:pPr lvl="1"/>
            <a:r>
              <a:rPr lang="en-US" dirty="0" smtClean="0"/>
              <a:t>1 senior applied physicist (TG)</a:t>
            </a:r>
          </a:p>
          <a:p>
            <a:pPr lvl="1"/>
            <a:r>
              <a:rPr lang="en-US" dirty="0" smtClean="0"/>
              <a:t>1 technician (DP)</a:t>
            </a:r>
          </a:p>
          <a:p>
            <a:pPr lvl="1"/>
            <a:endParaRPr lang="en-US" dirty="0"/>
          </a:p>
          <a:p>
            <a:r>
              <a:rPr lang="en-US" dirty="0" smtClean="0"/>
              <a:t>DT infrastructure</a:t>
            </a:r>
          </a:p>
          <a:p>
            <a:pPr lvl="1"/>
            <a:r>
              <a:rPr lang="en-US" dirty="0" smtClean="0"/>
              <a:t>Laboratory space:</a:t>
            </a:r>
          </a:p>
          <a:p>
            <a:pPr lvl="2"/>
            <a:r>
              <a:rPr lang="en-US" dirty="0" smtClean="0"/>
              <a:t>B 16</a:t>
            </a:r>
          </a:p>
          <a:p>
            <a:pPr lvl="2"/>
            <a:r>
              <a:rPr lang="en-US" dirty="0" smtClean="0"/>
              <a:t>B 17</a:t>
            </a:r>
          </a:p>
          <a:p>
            <a:pPr lvl="2"/>
            <a:r>
              <a:rPr lang="en-US" dirty="0" smtClean="0"/>
              <a:t>B 153</a:t>
            </a:r>
          </a:p>
          <a:p>
            <a:pPr lvl="2"/>
            <a:r>
              <a:rPr lang="en-US" dirty="0" smtClean="0"/>
              <a:t>B 169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Workshop</a:t>
            </a:r>
          </a:p>
          <a:p>
            <a:pPr lvl="2"/>
            <a:r>
              <a:rPr lang="en-US" dirty="0" smtClean="0"/>
              <a:t>B 162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96E15412-C949-4A89-A6F9-E7CDD47273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3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LHCb-RICH upgrade </a:t>
            </a:r>
            <a:r>
              <a:rPr lang="en-US" dirty="0" smtClean="0"/>
              <a:t>Nov. ‘18 beam </a:t>
            </a:r>
            <a:r>
              <a:rPr lang="en-US" dirty="0" smtClean="0"/>
              <a:t>tests – </a:t>
            </a:r>
            <a:r>
              <a:rPr lang="en-US" dirty="0"/>
              <a:t>Cherenkov ring from a radiator lens detected with </a:t>
            </a:r>
            <a:r>
              <a:rPr lang="en-US" dirty="0" err="1" smtClean="0"/>
              <a:t>MaPMTs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9C8A93C-7EDC-48D2-8A03-4E1262AC60BC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1280592" y="1628800"/>
            <a:ext cx="216024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2390379" y="1628800"/>
            <a:ext cx="216024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203106" y="1628800"/>
            <a:ext cx="100353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8" y="836712"/>
            <a:ext cx="3149081" cy="53152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664" y="1052736"/>
            <a:ext cx="4207030" cy="502119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80353" y="6196054"/>
            <a:ext cx="79017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https://indico.cern.ch/event/774892/contributions/3220418/attachments/1756990/2848983/RICHupgradeTB18.pdf</a:t>
            </a:r>
          </a:p>
        </p:txBody>
      </p:sp>
    </p:spTree>
    <p:extLst>
      <p:ext uri="{BB962C8B-B14F-4D97-AF65-F5344CB8AC3E}">
        <p14:creationId xmlns:p14="http://schemas.microsoft.com/office/powerpoint/2010/main" val="4215630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TORCH beam tests – (new) infrastructure and TORCH patterns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28.11.2018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DT - LHCb RICH activities – T. Gys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9C8A93C-7EDC-48D2-8A03-4E1262AC60B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831134"/>
            <a:ext cx="3250628" cy="4334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864" y="1994551"/>
            <a:ext cx="6029022" cy="32980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72880" y="5517323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https://indico.cern.ch/event/714247/contributions/2934857/subcontributions/251790/attachments/1749167/2833409/Testbeam_summary_081118.pdf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630" y="838493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Installation of proto-TORCH (full-scale radiator module) in PS/T9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91246" y="908720"/>
            <a:ext cx="289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TORCH patterns </a:t>
            </a:r>
            <a:r>
              <a:rPr lang="en-US" dirty="0" smtClean="0"/>
              <a:t>from full module detected </a:t>
            </a:r>
            <a:r>
              <a:rPr lang="en-US" dirty="0" smtClean="0"/>
              <a:t>with 2 MCP-PMTs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38631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29019</TotalTime>
  <Words>381</Words>
  <Application>Microsoft Office PowerPoint</Application>
  <PresentationFormat>A4 Paper (210x297 mm)</PresentationFormat>
  <Paragraphs>79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Symbol</vt:lpstr>
      <vt:lpstr>Times New Roman</vt:lpstr>
      <vt:lpstr>Default Design</vt:lpstr>
      <vt:lpstr>Overview of DT – LHCb RICH (and TORCH) activities</vt:lpstr>
      <vt:lpstr>Main activities</vt:lpstr>
      <vt:lpstr>Main activities (cont’d 1)</vt:lpstr>
      <vt:lpstr>Main activities (cont’d 2)</vt:lpstr>
      <vt:lpstr>DT personnel and infrastructure involved</vt:lpstr>
      <vt:lpstr>LHCb-RICH upgrade Nov. ‘18 beam tests – Cherenkov ring from a radiator lens detected with MaPMTs</vt:lpstr>
      <vt:lpstr>TORCH beam tests – (new) infrastructure and TORCH patterns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LHCb detector</dc:title>
  <dc:creator>Gys</dc:creator>
  <cp:lastModifiedBy>Thierry Gys</cp:lastModifiedBy>
  <cp:revision>1733</cp:revision>
  <cp:lastPrinted>2018-11-27T16:45:23Z</cp:lastPrinted>
  <dcterms:created xsi:type="dcterms:W3CDTF">1998-04-24T13:54:14Z</dcterms:created>
  <dcterms:modified xsi:type="dcterms:W3CDTF">2018-11-27T16:47:08Z</dcterms:modified>
</cp:coreProperties>
</file>