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
  </p:notesMasterIdLst>
  <p:sldIdLst>
    <p:sldId id="266" r:id="rId2"/>
    <p:sldId id="261" r:id="rId3"/>
    <p:sldId id="259" r:id="rId4"/>
    <p:sldId id="260" r:id="rId5"/>
  </p:sldIdLst>
  <p:sldSz cx="12192000" cy="6858000"/>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92" autoAdjust="0"/>
    <p:restoredTop sz="94660"/>
  </p:normalViewPr>
  <p:slideViewPr>
    <p:cSldViewPr snapToGrid="0">
      <p:cViewPr varScale="1">
        <p:scale>
          <a:sx n="108" d="100"/>
          <a:sy n="108" d="100"/>
        </p:scale>
        <p:origin x="138"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8135"/>
          </a:xfrm>
          <a:prstGeom prst="rect">
            <a:avLst/>
          </a:prstGeom>
        </p:spPr>
        <p:txBody>
          <a:bodyPr vert="horz" lIns="91440" tIns="45720" rIns="91440" bIns="45720" rtlCol="0"/>
          <a:lstStyle>
            <a:lvl1pPr algn="r">
              <a:defRPr sz="1200"/>
            </a:lvl1pPr>
          </a:lstStyle>
          <a:p>
            <a:fld id="{A1F1B6B6-BCC7-42B0-833E-72944A94ED4B}" type="datetimeFigureOut">
              <a:rPr lang="en-GB" smtClean="0"/>
              <a:t>28/11/2018</a:t>
            </a:fld>
            <a:endParaRPr lang="en-GB"/>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77958"/>
            <a:ext cx="5438140" cy="3909239"/>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30091"/>
            <a:ext cx="2945659" cy="498134"/>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30091"/>
            <a:ext cx="2945659" cy="498134"/>
          </a:xfrm>
          <a:prstGeom prst="rect">
            <a:avLst/>
          </a:prstGeom>
        </p:spPr>
        <p:txBody>
          <a:bodyPr vert="horz" lIns="91440" tIns="45720" rIns="91440" bIns="45720" rtlCol="0" anchor="b"/>
          <a:lstStyle>
            <a:lvl1pPr algn="r">
              <a:defRPr sz="1200"/>
            </a:lvl1pPr>
          </a:lstStyle>
          <a:p>
            <a:fld id="{FFFFD1EA-F7B5-4289-AC6B-D334B3A85744}" type="slidenum">
              <a:rPr lang="en-GB" smtClean="0"/>
              <a:t>‹#›</a:t>
            </a:fld>
            <a:endParaRPr lang="en-GB"/>
          </a:p>
        </p:txBody>
      </p:sp>
    </p:spTree>
    <p:extLst>
      <p:ext uri="{BB962C8B-B14F-4D97-AF65-F5344CB8AC3E}">
        <p14:creationId xmlns:p14="http://schemas.microsoft.com/office/powerpoint/2010/main" val="15253840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r>
              <a:rPr lang="en-US" smtClean="0"/>
              <a:t>25/10/2018</a:t>
            </a:r>
            <a:endParaRPr lang="en-GB"/>
          </a:p>
        </p:txBody>
      </p:sp>
      <p:sp>
        <p:nvSpPr>
          <p:cNvPr id="5" name="Footer Placeholder 4"/>
          <p:cNvSpPr>
            <a:spLocks noGrp="1"/>
          </p:cNvSpPr>
          <p:nvPr>
            <p:ph type="ftr" sz="quarter" idx="11"/>
          </p:nvPr>
        </p:nvSpPr>
        <p:spPr/>
        <p:txBody>
          <a:bodyPr/>
          <a:lstStyle/>
          <a:p>
            <a:r>
              <a:rPr lang="de-DE" smtClean="0"/>
              <a:t>Thomas Schneider TFG lab EP-DT</a:t>
            </a:r>
            <a:endParaRPr lang="en-GB"/>
          </a:p>
        </p:txBody>
      </p:sp>
      <p:sp>
        <p:nvSpPr>
          <p:cNvPr id="6" name="Slide Number Placeholder 5"/>
          <p:cNvSpPr>
            <a:spLocks noGrp="1"/>
          </p:cNvSpPr>
          <p:nvPr>
            <p:ph type="sldNum" sz="quarter" idx="12"/>
          </p:nvPr>
        </p:nvSpPr>
        <p:spPr/>
        <p:txBody>
          <a:bodyPr/>
          <a:lstStyle/>
          <a:p>
            <a:fld id="{7A0132B5-6D09-4C72-B321-AB6FDD2EBBCB}" type="slidenum">
              <a:rPr lang="en-GB" smtClean="0"/>
              <a:t>‹#›</a:t>
            </a:fld>
            <a:endParaRPr lang="en-GB"/>
          </a:p>
        </p:txBody>
      </p:sp>
    </p:spTree>
    <p:extLst>
      <p:ext uri="{BB962C8B-B14F-4D97-AF65-F5344CB8AC3E}">
        <p14:creationId xmlns:p14="http://schemas.microsoft.com/office/powerpoint/2010/main" val="28458498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US" smtClean="0"/>
              <a:t>25/10/2018</a:t>
            </a:r>
            <a:endParaRPr lang="en-GB"/>
          </a:p>
        </p:txBody>
      </p:sp>
      <p:sp>
        <p:nvSpPr>
          <p:cNvPr id="5" name="Footer Placeholder 4"/>
          <p:cNvSpPr>
            <a:spLocks noGrp="1"/>
          </p:cNvSpPr>
          <p:nvPr>
            <p:ph type="ftr" sz="quarter" idx="11"/>
          </p:nvPr>
        </p:nvSpPr>
        <p:spPr/>
        <p:txBody>
          <a:bodyPr/>
          <a:lstStyle/>
          <a:p>
            <a:r>
              <a:rPr lang="de-DE" smtClean="0"/>
              <a:t>Thomas Schneider TFG lab EP-DT</a:t>
            </a:r>
            <a:endParaRPr lang="en-GB"/>
          </a:p>
        </p:txBody>
      </p:sp>
      <p:sp>
        <p:nvSpPr>
          <p:cNvPr id="6" name="Slide Number Placeholder 5"/>
          <p:cNvSpPr>
            <a:spLocks noGrp="1"/>
          </p:cNvSpPr>
          <p:nvPr>
            <p:ph type="sldNum" sz="quarter" idx="12"/>
          </p:nvPr>
        </p:nvSpPr>
        <p:spPr/>
        <p:txBody>
          <a:bodyPr/>
          <a:lstStyle/>
          <a:p>
            <a:fld id="{7A0132B5-6D09-4C72-B321-AB6FDD2EBBCB}" type="slidenum">
              <a:rPr lang="en-GB" smtClean="0"/>
              <a:t>‹#›</a:t>
            </a:fld>
            <a:endParaRPr lang="en-GB"/>
          </a:p>
        </p:txBody>
      </p:sp>
    </p:spTree>
    <p:extLst>
      <p:ext uri="{BB962C8B-B14F-4D97-AF65-F5344CB8AC3E}">
        <p14:creationId xmlns:p14="http://schemas.microsoft.com/office/powerpoint/2010/main" val="29115023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US" smtClean="0"/>
              <a:t>25/10/2018</a:t>
            </a:r>
            <a:endParaRPr lang="en-GB"/>
          </a:p>
        </p:txBody>
      </p:sp>
      <p:sp>
        <p:nvSpPr>
          <p:cNvPr id="5" name="Footer Placeholder 4"/>
          <p:cNvSpPr>
            <a:spLocks noGrp="1"/>
          </p:cNvSpPr>
          <p:nvPr>
            <p:ph type="ftr" sz="quarter" idx="11"/>
          </p:nvPr>
        </p:nvSpPr>
        <p:spPr/>
        <p:txBody>
          <a:bodyPr/>
          <a:lstStyle/>
          <a:p>
            <a:r>
              <a:rPr lang="de-DE" smtClean="0"/>
              <a:t>Thomas Schneider TFG lab EP-DT</a:t>
            </a:r>
            <a:endParaRPr lang="en-GB"/>
          </a:p>
        </p:txBody>
      </p:sp>
      <p:sp>
        <p:nvSpPr>
          <p:cNvPr id="6" name="Slide Number Placeholder 5"/>
          <p:cNvSpPr>
            <a:spLocks noGrp="1"/>
          </p:cNvSpPr>
          <p:nvPr>
            <p:ph type="sldNum" sz="quarter" idx="12"/>
          </p:nvPr>
        </p:nvSpPr>
        <p:spPr/>
        <p:txBody>
          <a:bodyPr/>
          <a:lstStyle/>
          <a:p>
            <a:fld id="{7A0132B5-6D09-4C72-B321-AB6FDD2EBBCB}" type="slidenum">
              <a:rPr lang="en-GB" smtClean="0"/>
              <a:t>‹#›</a:t>
            </a:fld>
            <a:endParaRPr lang="en-GB"/>
          </a:p>
        </p:txBody>
      </p:sp>
    </p:spTree>
    <p:extLst>
      <p:ext uri="{BB962C8B-B14F-4D97-AF65-F5344CB8AC3E}">
        <p14:creationId xmlns:p14="http://schemas.microsoft.com/office/powerpoint/2010/main" val="21068486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US" smtClean="0"/>
              <a:t>25/10/2018</a:t>
            </a:r>
            <a:endParaRPr lang="en-GB"/>
          </a:p>
        </p:txBody>
      </p:sp>
      <p:sp>
        <p:nvSpPr>
          <p:cNvPr id="5" name="Footer Placeholder 4"/>
          <p:cNvSpPr>
            <a:spLocks noGrp="1"/>
          </p:cNvSpPr>
          <p:nvPr>
            <p:ph type="ftr" sz="quarter" idx="11"/>
          </p:nvPr>
        </p:nvSpPr>
        <p:spPr/>
        <p:txBody>
          <a:bodyPr/>
          <a:lstStyle/>
          <a:p>
            <a:r>
              <a:rPr lang="de-DE" smtClean="0"/>
              <a:t>Thomas Schneider TFG lab EP-DT</a:t>
            </a:r>
            <a:endParaRPr lang="en-GB"/>
          </a:p>
        </p:txBody>
      </p:sp>
      <p:sp>
        <p:nvSpPr>
          <p:cNvPr id="6" name="Slide Number Placeholder 5"/>
          <p:cNvSpPr>
            <a:spLocks noGrp="1"/>
          </p:cNvSpPr>
          <p:nvPr>
            <p:ph type="sldNum" sz="quarter" idx="12"/>
          </p:nvPr>
        </p:nvSpPr>
        <p:spPr/>
        <p:txBody>
          <a:bodyPr/>
          <a:lstStyle/>
          <a:p>
            <a:fld id="{7A0132B5-6D09-4C72-B321-AB6FDD2EBBCB}" type="slidenum">
              <a:rPr lang="en-GB" smtClean="0"/>
              <a:t>‹#›</a:t>
            </a:fld>
            <a:endParaRPr lang="en-GB"/>
          </a:p>
        </p:txBody>
      </p:sp>
    </p:spTree>
    <p:extLst>
      <p:ext uri="{BB962C8B-B14F-4D97-AF65-F5344CB8AC3E}">
        <p14:creationId xmlns:p14="http://schemas.microsoft.com/office/powerpoint/2010/main" val="22413706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r>
              <a:rPr lang="en-US" smtClean="0"/>
              <a:t>25/10/2018</a:t>
            </a:r>
            <a:endParaRPr lang="en-GB"/>
          </a:p>
        </p:txBody>
      </p:sp>
      <p:sp>
        <p:nvSpPr>
          <p:cNvPr id="5" name="Footer Placeholder 4"/>
          <p:cNvSpPr>
            <a:spLocks noGrp="1"/>
          </p:cNvSpPr>
          <p:nvPr>
            <p:ph type="ftr" sz="quarter" idx="11"/>
          </p:nvPr>
        </p:nvSpPr>
        <p:spPr/>
        <p:txBody>
          <a:bodyPr/>
          <a:lstStyle/>
          <a:p>
            <a:r>
              <a:rPr lang="de-DE" smtClean="0"/>
              <a:t>Thomas Schneider TFG lab EP-DT</a:t>
            </a:r>
            <a:endParaRPr lang="en-GB"/>
          </a:p>
        </p:txBody>
      </p:sp>
      <p:sp>
        <p:nvSpPr>
          <p:cNvPr id="6" name="Slide Number Placeholder 5"/>
          <p:cNvSpPr>
            <a:spLocks noGrp="1"/>
          </p:cNvSpPr>
          <p:nvPr>
            <p:ph type="sldNum" sz="quarter" idx="12"/>
          </p:nvPr>
        </p:nvSpPr>
        <p:spPr/>
        <p:txBody>
          <a:bodyPr/>
          <a:lstStyle/>
          <a:p>
            <a:fld id="{7A0132B5-6D09-4C72-B321-AB6FDD2EBBCB}" type="slidenum">
              <a:rPr lang="en-GB" smtClean="0"/>
              <a:t>‹#›</a:t>
            </a:fld>
            <a:endParaRPr lang="en-GB"/>
          </a:p>
        </p:txBody>
      </p:sp>
    </p:spTree>
    <p:extLst>
      <p:ext uri="{BB962C8B-B14F-4D97-AF65-F5344CB8AC3E}">
        <p14:creationId xmlns:p14="http://schemas.microsoft.com/office/powerpoint/2010/main" val="3499070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r>
              <a:rPr lang="en-US" smtClean="0"/>
              <a:t>25/10/2018</a:t>
            </a:r>
            <a:endParaRPr lang="en-GB"/>
          </a:p>
        </p:txBody>
      </p:sp>
      <p:sp>
        <p:nvSpPr>
          <p:cNvPr id="6" name="Footer Placeholder 5"/>
          <p:cNvSpPr>
            <a:spLocks noGrp="1"/>
          </p:cNvSpPr>
          <p:nvPr>
            <p:ph type="ftr" sz="quarter" idx="11"/>
          </p:nvPr>
        </p:nvSpPr>
        <p:spPr/>
        <p:txBody>
          <a:bodyPr/>
          <a:lstStyle/>
          <a:p>
            <a:r>
              <a:rPr lang="de-DE" smtClean="0"/>
              <a:t>Thomas Schneider TFG lab EP-DT</a:t>
            </a:r>
            <a:endParaRPr lang="en-GB"/>
          </a:p>
        </p:txBody>
      </p:sp>
      <p:sp>
        <p:nvSpPr>
          <p:cNvPr id="7" name="Slide Number Placeholder 6"/>
          <p:cNvSpPr>
            <a:spLocks noGrp="1"/>
          </p:cNvSpPr>
          <p:nvPr>
            <p:ph type="sldNum" sz="quarter" idx="12"/>
          </p:nvPr>
        </p:nvSpPr>
        <p:spPr/>
        <p:txBody>
          <a:bodyPr/>
          <a:lstStyle/>
          <a:p>
            <a:fld id="{7A0132B5-6D09-4C72-B321-AB6FDD2EBBCB}" type="slidenum">
              <a:rPr lang="en-GB" smtClean="0"/>
              <a:t>‹#›</a:t>
            </a:fld>
            <a:endParaRPr lang="en-GB"/>
          </a:p>
        </p:txBody>
      </p:sp>
    </p:spTree>
    <p:extLst>
      <p:ext uri="{BB962C8B-B14F-4D97-AF65-F5344CB8AC3E}">
        <p14:creationId xmlns:p14="http://schemas.microsoft.com/office/powerpoint/2010/main" val="33953132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r>
              <a:rPr lang="en-US" smtClean="0"/>
              <a:t>25/10/2018</a:t>
            </a:r>
            <a:endParaRPr lang="en-GB"/>
          </a:p>
        </p:txBody>
      </p:sp>
      <p:sp>
        <p:nvSpPr>
          <p:cNvPr id="8" name="Footer Placeholder 7"/>
          <p:cNvSpPr>
            <a:spLocks noGrp="1"/>
          </p:cNvSpPr>
          <p:nvPr>
            <p:ph type="ftr" sz="quarter" idx="11"/>
          </p:nvPr>
        </p:nvSpPr>
        <p:spPr/>
        <p:txBody>
          <a:bodyPr/>
          <a:lstStyle/>
          <a:p>
            <a:r>
              <a:rPr lang="de-DE" smtClean="0"/>
              <a:t>Thomas Schneider TFG lab EP-DT</a:t>
            </a:r>
            <a:endParaRPr lang="en-GB"/>
          </a:p>
        </p:txBody>
      </p:sp>
      <p:sp>
        <p:nvSpPr>
          <p:cNvPr id="9" name="Slide Number Placeholder 8"/>
          <p:cNvSpPr>
            <a:spLocks noGrp="1"/>
          </p:cNvSpPr>
          <p:nvPr>
            <p:ph type="sldNum" sz="quarter" idx="12"/>
          </p:nvPr>
        </p:nvSpPr>
        <p:spPr/>
        <p:txBody>
          <a:bodyPr/>
          <a:lstStyle/>
          <a:p>
            <a:fld id="{7A0132B5-6D09-4C72-B321-AB6FDD2EBBCB}" type="slidenum">
              <a:rPr lang="en-GB" smtClean="0"/>
              <a:t>‹#›</a:t>
            </a:fld>
            <a:endParaRPr lang="en-GB"/>
          </a:p>
        </p:txBody>
      </p:sp>
    </p:spTree>
    <p:extLst>
      <p:ext uri="{BB962C8B-B14F-4D97-AF65-F5344CB8AC3E}">
        <p14:creationId xmlns:p14="http://schemas.microsoft.com/office/powerpoint/2010/main" val="39053816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r>
              <a:rPr lang="en-US" smtClean="0"/>
              <a:t>25/10/2018</a:t>
            </a:r>
            <a:endParaRPr lang="en-GB"/>
          </a:p>
        </p:txBody>
      </p:sp>
      <p:sp>
        <p:nvSpPr>
          <p:cNvPr id="4" name="Footer Placeholder 3"/>
          <p:cNvSpPr>
            <a:spLocks noGrp="1"/>
          </p:cNvSpPr>
          <p:nvPr>
            <p:ph type="ftr" sz="quarter" idx="11"/>
          </p:nvPr>
        </p:nvSpPr>
        <p:spPr/>
        <p:txBody>
          <a:bodyPr/>
          <a:lstStyle/>
          <a:p>
            <a:r>
              <a:rPr lang="de-DE" smtClean="0"/>
              <a:t>Thomas Schneider TFG lab EP-DT</a:t>
            </a:r>
            <a:endParaRPr lang="en-GB"/>
          </a:p>
        </p:txBody>
      </p:sp>
      <p:sp>
        <p:nvSpPr>
          <p:cNvPr id="5" name="Slide Number Placeholder 4"/>
          <p:cNvSpPr>
            <a:spLocks noGrp="1"/>
          </p:cNvSpPr>
          <p:nvPr>
            <p:ph type="sldNum" sz="quarter" idx="12"/>
          </p:nvPr>
        </p:nvSpPr>
        <p:spPr/>
        <p:txBody>
          <a:bodyPr/>
          <a:lstStyle/>
          <a:p>
            <a:fld id="{7A0132B5-6D09-4C72-B321-AB6FDD2EBBCB}" type="slidenum">
              <a:rPr lang="en-GB" smtClean="0"/>
              <a:t>‹#›</a:t>
            </a:fld>
            <a:endParaRPr lang="en-GB"/>
          </a:p>
        </p:txBody>
      </p:sp>
    </p:spTree>
    <p:extLst>
      <p:ext uri="{BB962C8B-B14F-4D97-AF65-F5344CB8AC3E}">
        <p14:creationId xmlns:p14="http://schemas.microsoft.com/office/powerpoint/2010/main" val="11066721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25/10/2018</a:t>
            </a:r>
            <a:endParaRPr lang="en-GB"/>
          </a:p>
        </p:txBody>
      </p:sp>
      <p:sp>
        <p:nvSpPr>
          <p:cNvPr id="3" name="Footer Placeholder 2"/>
          <p:cNvSpPr>
            <a:spLocks noGrp="1"/>
          </p:cNvSpPr>
          <p:nvPr>
            <p:ph type="ftr" sz="quarter" idx="11"/>
          </p:nvPr>
        </p:nvSpPr>
        <p:spPr/>
        <p:txBody>
          <a:bodyPr/>
          <a:lstStyle/>
          <a:p>
            <a:r>
              <a:rPr lang="de-DE" smtClean="0"/>
              <a:t>Thomas Schneider TFG lab EP-DT</a:t>
            </a:r>
            <a:endParaRPr lang="en-GB"/>
          </a:p>
        </p:txBody>
      </p:sp>
      <p:sp>
        <p:nvSpPr>
          <p:cNvPr id="4" name="Slide Number Placeholder 3"/>
          <p:cNvSpPr>
            <a:spLocks noGrp="1"/>
          </p:cNvSpPr>
          <p:nvPr>
            <p:ph type="sldNum" sz="quarter" idx="12"/>
          </p:nvPr>
        </p:nvSpPr>
        <p:spPr/>
        <p:txBody>
          <a:bodyPr/>
          <a:lstStyle/>
          <a:p>
            <a:fld id="{7A0132B5-6D09-4C72-B321-AB6FDD2EBBCB}" type="slidenum">
              <a:rPr lang="en-GB" smtClean="0"/>
              <a:t>‹#›</a:t>
            </a:fld>
            <a:endParaRPr lang="en-GB"/>
          </a:p>
        </p:txBody>
      </p:sp>
    </p:spTree>
    <p:extLst>
      <p:ext uri="{BB962C8B-B14F-4D97-AF65-F5344CB8AC3E}">
        <p14:creationId xmlns:p14="http://schemas.microsoft.com/office/powerpoint/2010/main" val="34751757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r>
              <a:rPr lang="en-US" smtClean="0"/>
              <a:t>25/10/2018</a:t>
            </a:r>
            <a:endParaRPr lang="en-GB"/>
          </a:p>
        </p:txBody>
      </p:sp>
      <p:sp>
        <p:nvSpPr>
          <p:cNvPr id="6" name="Footer Placeholder 5"/>
          <p:cNvSpPr>
            <a:spLocks noGrp="1"/>
          </p:cNvSpPr>
          <p:nvPr>
            <p:ph type="ftr" sz="quarter" idx="11"/>
          </p:nvPr>
        </p:nvSpPr>
        <p:spPr/>
        <p:txBody>
          <a:bodyPr/>
          <a:lstStyle/>
          <a:p>
            <a:r>
              <a:rPr lang="de-DE" smtClean="0"/>
              <a:t>Thomas Schneider TFG lab EP-DT</a:t>
            </a:r>
            <a:endParaRPr lang="en-GB"/>
          </a:p>
        </p:txBody>
      </p:sp>
      <p:sp>
        <p:nvSpPr>
          <p:cNvPr id="7" name="Slide Number Placeholder 6"/>
          <p:cNvSpPr>
            <a:spLocks noGrp="1"/>
          </p:cNvSpPr>
          <p:nvPr>
            <p:ph type="sldNum" sz="quarter" idx="12"/>
          </p:nvPr>
        </p:nvSpPr>
        <p:spPr/>
        <p:txBody>
          <a:bodyPr/>
          <a:lstStyle/>
          <a:p>
            <a:fld id="{7A0132B5-6D09-4C72-B321-AB6FDD2EBBCB}" type="slidenum">
              <a:rPr lang="en-GB" smtClean="0"/>
              <a:t>‹#›</a:t>
            </a:fld>
            <a:endParaRPr lang="en-GB"/>
          </a:p>
        </p:txBody>
      </p:sp>
    </p:spTree>
    <p:extLst>
      <p:ext uri="{BB962C8B-B14F-4D97-AF65-F5344CB8AC3E}">
        <p14:creationId xmlns:p14="http://schemas.microsoft.com/office/powerpoint/2010/main" val="5837261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r>
              <a:rPr lang="en-US" smtClean="0"/>
              <a:t>25/10/2018</a:t>
            </a:r>
            <a:endParaRPr lang="en-GB"/>
          </a:p>
        </p:txBody>
      </p:sp>
      <p:sp>
        <p:nvSpPr>
          <p:cNvPr id="6" name="Footer Placeholder 5"/>
          <p:cNvSpPr>
            <a:spLocks noGrp="1"/>
          </p:cNvSpPr>
          <p:nvPr>
            <p:ph type="ftr" sz="quarter" idx="11"/>
          </p:nvPr>
        </p:nvSpPr>
        <p:spPr/>
        <p:txBody>
          <a:bodyPr/>
          <a:lstStyle/>
          <a:p>
            <a:r>
              <a:rPr lang="de-DE" smtClean="0"/>
              <a:t>Thomas Schneider TFG lab EP-DT</a:t>
            </a:r>
            <a:endParaRPr lang="en-GB"/>
          </a:p>
        </p:txBody>
      </p:sp>
      <p:sp>
        <p:nvSpPr>
          <p:cNvPr id="7" name="Slide Number Placeholder 6"/>
          <p:cNvSpPr>
            <a:spLocks noGrp="1"/>
          </p:cNvSpPr>
          <p:nvPr>
            <p:ph type="sldNum" sz="quarter" idx="12"/>
          </p:nvPr>
        </p:nvSpPr>
        <p:spPr/>
        <p:txBody>
          <a:bodyPr/>
          <a:lstStyle/>
          <a:p>
            <a:fld id="{7A0132B5-6D09-4C72-B321-AB6FDD2EBBCB}" type="slidenum">
              <a:rPr lang="en-GB" smtClean="0"/>
              <a:t>‹#›</a:t>
            </a:fld>
            <a:endParaRPr lang="en-GB"/>
          </a:p>
        </p:txBody>
      </p:sp>
    </p:spTree>
    <p:extLst>
      <p:ext uri="{BB962C8B-B14F-4D97-AF65-F5344CB8AC3E}">
        <p14:creationId xmlns:p14="http://schemas.microsoft.com/office/powerpoint/2010/main" val="23080068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25/10/2018</a:t>
            </a:r>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de-DE" smtClean="0"/>
              <a:t>Thomas Schneider TFG lab EP-DT</a:t>
            </a:r>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A0132B5-6D09-4C72-B321-AB6FDD2EBBCB}" type="slidenum">
              <a:rPr lang="en-GB" smtClean="0"/>
              <a:t>‹#›</a:t>
            </a:fld>
            <a:endParaRPr lang="en-GB"/>
          </a:p>
        </p:txBody>
      </p:sp>
    </p:spTree>
    <p:extLst>
      <p:ext uri="{BB962C8B-B14F-4D97-AF65-F5344CB8AC3E}">
        <p14:creationId xmlns:p14="http://schemas.microsoft.com/office/powerpoint/2010/main" val="350300232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75209" y="704627"/>
            <a:ext cx="11784114" cy="6016848"/>
          </a:xfrm>
        </p:spPr>
        <p:txBody>
          <a:bodyPr>
            <a:normAutofit/>
          </a:bodyPr>
          <a:lstStyle/>
          <a:p>
            <a:pPr marL="457200" indent="-457200" algn="l">
              <a:buFont typeface="Arial" panose="020B0604020202020204" pitchFamily="34" charset="0"/>
              <a:buChar char="•"/>
            </a:pPr>
            <a:r>
              <a:rPr lang="en-GB" b="1" dirty="0" smtClean="0"/>
              <a:t>Double </a:t>
            </a:r>
            <a:r>
              <a:rPr lang="en-GB" b="1" dirty="0" smtClean="0"/>
              <a:t>sided AR coating on 6 big exit Quartz windows:</a:t>
            </a:r>
            <a:r>
              <a:rPr lang="en-GB" dirty="0" smtClean="0"/>
              <a:t>                                  </a:t>
            </a:r>
            <a:r>
              <a:rPr lang="en-GB" dirty="0"/>
              <a:t>	 </a:t>
            </a:r>
            <a:r>
              <a:rPr lang="en-GB" dirty="0" smtClean="0"/>
              <a:t> </a:t>
            </a:r>
            <a:r>
              <a:rPr lang="en-GB" dirty="0" smtClean="0"/>
              <a:t>Preparation </a:t>
            </a:r>
            <a:r>
              <a:rPr lang="en-GB" dirty="0" smtClean="0"/>
              <a:t>of coater /test coating/QC of windows and witness samples </a:t>
            </a:r>
            <a:r>
              <a:rPr lang="en-GB" dirty="0" smtClean="0"/>
              <a:t>(</a:t>
            </a:r>
            <a:r>
              <a:rPr lang="en-GB" dirty="0" smtClean="0"/>
              <a:t>N</a:t>
            </a:r>
            <a:r>
              <a:rPr lang="en-GB" dirty="0" smtClean="0"/>
              <a:t>ov/Dec 2018</a:t>
            </a:r>
            <a:r>
              <a:rPr lang="en-GB" dirty="0" smtClean="0"/>
              <a:t>). 12 coatings foreseen </a:t>
            </a:r>
            <a:r>
              <a:rPr lang="en-GB" dirty="0" smtClean="0"/>
              <a:t>mid </a:t>
            </a:r>
            <a:r>
              <a:rPr lang="en-GB" dirty="0" smtClean="0"/>
              <a:t>January to mid </a:t>
            </a:r>
            <a:r>
              <a:rPr lang="en-GB" dirty="0"/>
              <a:t>M</a:t>
            </a:r>
            <a:r>
              <a:rPr lang="en-GB" dirty="0" smtClean="0"/>
              <a:t>arch.</a:t>
            </a:r>
          </a:p>
          <a:p>
            <a:pPr marL="457200" indent="-457200" algn="l">
              <a:buFont typeface="Arial" panose="020B0604020202020204" pitchFamily="34" charset="0"/>
              <a:buChar char="•"/>
            </a:pPr>
            <a:endParaRPr lang="en-GB" sz="1400" b="1" dirty="0"/>
          </a:p>
          <a:p>
            <a:pPr marL="457200" indent="-457200" algn="l">
              <a:buFont typeface="Arial" panose="020B0604020202020204" pitchFamily="34" charset="0"/>
              <a:buChar char="•"/>
            </a:pPr>
            <a:r>
              <a:rPr lang="en-GB" b="1" dirty="0" smtClean="0"/>
              <a:t>Enhanced </a:t>
            </a:r>
            <a:r>
              <a:rPr lang="en-GB" b="1" dirty="0" smtClean="0"/>
              <a:t>reflective coating of 4 Composite Substrates:         </a:t>
            </a:r>
            <a:r>
              <a:rPr lang="en-GB" b="1" dirty="0" smtClean="0"/>
              <a:t>	                              </a:t>
            </a:r>
            <a:r>
              <a:rPr lang="en-GB" dirty="0" smtClean="0"/>
              <a:t>Preparation of coater with modified mechanics (mid </a:t>
            </a:r>
            <a:r>
              <a:rPr lang="en-GB" dirty="0" smtClean="0"/>
              <a:t>March </a:t>
            </a:r>
            <a:r>
              <a:rPr lang="en-GB" dirty="0" smtClean="0"/>
              <a:t>to mid April). </a:t>
            </a:r>
            <a:r>
              <a:rPr lang="en-GB" dirty="0" smtClean="0"/>
              <a:t>		   Test </a:t>
            </a:r>
            <a:r>
              <a:rPr lang="en-GB" dirty="0" smtClean="0"/>
              <a:t>coatings and real coatings (1 per week) following ( mid April to end </a:t>
            </a:r>
            <a:r>
              <a:rPr lang="en-GB" dirty="0" smtClean="0"/>
              <a:t>June)</a:t>
            </a:r>
          </a:p>
          <a:p>
            <a:pPr marL="457200" indent="-457200" algn="l">
              <a:buFont typeface="Arial" panose="020B0604020202020204" pitchFamily="34" charset="0"/>
              <a:buChar char="•"/>
            </a:pPr>
            <a:endParaRPr lang="en-GB" sz="1400" b="1" dirty="0"/>
          </a:p>
          <a:p>
            <a:pPr marL="457200" indent="-457200" algn="l">
              <a:buFont typeface="Arial" panose="020B0604020202020204" pitchFamily="34" charset="0"/>
              <a:buChar char="•"/>
            </a:pPr>
            <a:r>
              <a:rPr lang="en-GB" b="1" dirty="0" smtClean="0"/>
              <a:t>Enhanced </a:t>
            </a:r>
            <a:r>
              <a:rPr lang="en-GB" b="1" dirty="0" smtClean="0"/>
              <a:t>reflective coating on 20 Glass substrates:                                             </a:t>
            </a:r>
            <a:r>
              <a:rPr lang="en-GB" b="1" dirty="0" smtClean="0"/>
              <a:t>		      </a:t>
            </a:r>
            <a:r>
              <a:rPr lang="en-GB" dirty="0" smtClean="0"/>
              <a:t>Test coatings starting end </a:t>
            </a:r>
            <a:r>
              <a:rPr lang="en-GB" dirty="0" smtClean="0"/>
              <a:t>of August</a:t>
            </a:r>
            <a:r>
              <a:rPr lang="en-GB" dirty="0" smtClean="0"/>
              <a:t>. End of coating campaign end November 2019 </a:t>
            </a:r>
          </a:p>
          <a:p>
            <a:pPr marL="342900" indent="-342900" algn="l">
              <a:buFont typeface="Arial" panose="020B0604020202020204" pitchFamily="34" charset="0"/>
              <a:buChar char="•"/>
            </a:pPr>
            <a:endParaRPr lang="en-GB" sz="1400" dirty="0"/>
          </a:p>
          <a:p>
            <a:pPr marL="457200" indent="-457200" algn="l">
              <a:buFont typeface="Wingdings" panose="05000000000000000000" pitchFamily="2" charset="2"/>
              <a:buChar char="Ø"/>
            </a:pPr>
            <a:r>
              <a:rPr lang="en-GB" b="1" dirty="0" smtClean="0">
                <a:solidFill>
                  <a:schemeClr val="accent1">
                    <a:lumMod val="50000"/>
                  </a:schemeClr>
                </a:solidFill>
              </a:rPr>
              <a:t>Workpackage summarizing the task and deliverables to be finalized (URGENT!)</a:t>
            </a:r>
          </a:p>
          <a:p>
            <a:pPr marL="457200" indent="-457200" algn="l">
              <a:buFont typeface="Wingdings" panose="05000000000000000000" pitchFamily="2" charset="2"/>
              <a:buChar char="Ø"/>
            </a:pPr>
            <a:r>
              <a:rPr lang="en-GB" b="1" dirty="0" smtClean="0">
                <a:solidFill>
                  <a:schemeClr val="accent1">
                    <a:lumMod val="50000"/>
                  </a:schemeClr>
                </a:solidFill>
              </a:rPr>
              <a:t>Resources: 12 </a:t>
            </a:r>
            <a:r>
              <a:rPr lang="en-GB" b="1" dirty="0" smtClean="0">
                <a:solidFill>
                  <a:schemeClr val="accent1">
                    <a:lumMod val="50000"/>
                  </a:schemeClr>
                </a:solidFill>
              </a:rPr>
              <a:t>to 15 FTE months of TFG lab </a:t>
            </a:r>
            <a:r>
              <a:rPr lang="en-GB" b="1" dirty="0" smtClean="0">
                <a:solidFill>
                  <a:schemeClr val="accent1">
                    <a:lumMod val="50000"/>
                  </a:schemeClr>
                </a:solidFill>
              </a:rPr>
              <a:t>are </a:t>
            </a:r>
            <a:r>
              <a:rPr lang="en-GB" b="1" dirty="0" smtClean="0">
                <a:solidFill>
                  <a:schemeClr val="accent1">
                    <a:lumMod val="50000"/>
                  </a:schemeClr>
                </a:solidFill>
              </a:rPr>
              <a:t>foreseen in 2019 for </a:t>
            </a:r>
            <a:r>
              <a:rPr lang="en-GB" b="1" dirty="0" smtClean="0">
                <a:solidFill>
                  <a:schemeClr val="accent1">
                    <a:lumMod val="50000"/>
                  </a:schemeClr>
                </a:solidFill>
              </a:rPr>
              <a:t>the above tasks. </a:t>
            </a:r>
          </a:p>
          <a:p>
            <a:pPr marL="457200" indent="-457200" algn="l">
              <a:buFont typeface="Wingdings" panose="05000000000000000000" pitchFamily="2" charset="2"/>
              <a:buChar char="Ø"/>
            </a:pPr>
            <a:r>
              <a:rPr lang="en-GB" b="1" dirty="0" smtClean="0">
                <a:solidFill>
                  <a:schemeClr val="accent1">
                    <a:lumMod val="50000"/>
                  </a:schemeClr>
                </a:solidFill>
              </a:rPr>
              <a:t>Workload</a:t>
            </a:r>
            <a:r>
              <a:rPr lang="en-GB" b="1" dirty="0" smtClean="0">
                <a:solidFill>
                  <a:schemeClr val="accent1">
                    <a:lumMod val="50000"/>
                  </a:schemeClr>
                </a:solidFill>
              </a:rPr>
              <a:t> equally shared between  Th</a:t>
            </a:r>
            <a:r>
              <a:rPr lang="en-GB" b="1" dirty="0" smtClean="0">
                <a:solidFill>
                  <a:schemeClr val="accent1">
                    <a:lumMod val="50000"/>
                  </a:schemeClr>
                </a:solidFill>
              </a:rPr>
              <a:t>. Schneider, M. van Stenis and J. Noel </a:t>
            </a:r>
            <a:endParaRPr lang="en-GB" sz="3000" dirty="0" smtClean="0"/>
          </a:p>
          <a:p>
            <a:pPr algn="l"/>
            <a:endParaRPr lang="en-GB" sz="3000" dirty="0" smtClean="0"/>
          </a:p>
          <a:p>
            <a:pPr marL="342900" indent="-342900" algn="l">
              <a:buFont typeface="Arial" panose="020B0604020202020204" pitchFamily="34" charset="0"/>
              <a:buChar char="•"/>
            </a:pPr>
            <a:endParaRPr lang="en-GB" sz="3200" dirty="0"/>
          </a:p>
        </p:txBody>
      </p:sp>
      <p:sp>
        <p:nvSpPr>
          <p:cNvPr id="4" name="Title 1"/>
          <p:cNvSpPr txBox="1">
            <a:spLocks/>
          </p:cNvSpPr>
          <p:nvPr/>
        </p:nvSpPr>
        <p:spPr>
          <a:xfrm>
            <a:off x="5851712" y="174868"/>
            <a:ext cx="5502088" cy="381000"/>
          </a:xfrm>
          <a:prstGeom prst="rect">
            <a:avLst/>
          </a:prstGeom>
        </p:spPr>
        <p:txBody>
          <a:bodyPr vert="horz" lIns="91440" tIns="45720" rIns="91440" bIns="45720" rtlCol="0"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2800" b="1" i="1" strike="noStrike" kern="1200" cap="none" spc="0" normalizeH="0" baseline="0" noProof="0" dirty="0" smtClean="0">
                <a:ln>
                  <a:noFill/>
                </a:ln>
                <a:solidFill>
                  <a:srgbClr val="0070C0"/>
                </a:solidFill>
                <a:effectLst/>
                <a:uLnTx/>
                <a:uFillTx/>
                <a:latin typeface="+mj-lt"/>
                <a:ea typeface="+mj-ea"/>
                <a:cs typeface="+mj-cs"/>
              </a:rPr>
              <a:t>TFG works for LHCb RICH1 upgrade</a:t>
            </a:r>
            <a:endParaRPr lang="en-US" sz="2800" b="1" baseline="0" dirty="0" smtClean="0">
              <a:solidFill>
                <a:srgbClr val="0070C0"/>
              </a:solidFill>
              <a:latin typeface="+mj-lt"/>
              <a:ea typeface="+mj-ea"/>
              <a:cs typeface="+mj-cs"/>
            </a:endParaRPr>
          </a:p>
        </p:txBody>
      </p:sp>
      <p:cxnSp>
        <p:nvCxnSpPr>
          <p:cNvPr id="5" name="Straight Connector 4"/>
          <p:cNvCxnSpPr/>
          <p:nvPr/>
        </p:nvCxnSpPr>
        <p:spPr>
          <a:xfrm flipV="1">
            <a:off x="838200" y="666974"/>
            <a:ext cx="10027024" cy="18826"/>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10"/>
          </p:nvPr>
        </p:nvSpPr>
        <p:spPr/>
        <p:txBody>
          <a:bodyPr/>
          <a:lstStyle/>
          <a:p>
            <a:r>
              <a:rPr lang="en-US" smtClean="0"/>
              <a:t>25/10/2018</a:t>
            </a:r>
            <a:endParaRPr lang="en-GB"/>
          </a:p>
        </p:txBody>
      </p:sp>
      <p:sp>
        <p:nvSpPr>
          <p:cNvPr id="8" name="Footer Placeholder 7"/>
          <p:cNvSpPr>
            <a:spLocks noGrp="1"/>
          </p:cNvSpPr>
          <p:nvPr>
            <p:ph type="ftr" sz="quarter" idx="11"/>
          </p:nvPr>
        </p:nvSpPr>
        <p:spPr/>
        <p:txBody>
          <a:bodyPr/>
          <a:lstStyle/>
          <a:p>
            <a:r>
              <a:rPr lang="de-DE" smtClean="0"/>
              <a:t>Thomas Schneider TFG lab EP-DT</a:t>
            </a:r>
            <a:endParaRPr lang="en-GB"/>
          </a:p>
        </p:txBody>
      </p:sp>
      <p:cxnSp>
        <p:nvCxnSpPr>
          <p:cNvPr id="9" name="Straight Connector 8"/>
          <p:cNvCxnSpPr/>
          <p:nvPr/>
        </p:nvCxnSpPr>
        <p:spPr>
          <a:xfrm flipV="1">
            <a:off x="838200" y="6337524"/>
            <a:ext cx="10027024" cy="18826"/>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Slide Number Placeholder 9"/>
          <p:cNvSpPr>
            <a:spLocks noGrp="1"/>
          </p:cNvSpPr>
          <p:nvPr>
            <p:ph type="sldNum" sz="quarter" idx="12"/>
          </p:nvPr>
        </p:nvSpPr>
        <p:spPr/>
        <p:txBody>
          <a:bodyPr/>
          <a:lstStyle/>
          <a:p>
            <a:fld id="{7A0132B5-6D09-4C72-B321-AB6FDD2EBBCB}" type="slidenum">
              <a:rPr lang="en-GB" smtClean="0"/>
              <a:t>1</a:t>
            </a:fld>
            <a:endParaRPr lang="en-GB" dirty="0"/>
          </a:p>
        </p:txBody>
      </p:sp>
    </p:spTree>
    <p:extLst>
      <p:ext uri="{BB962C8B-B14F-4D97-AF65-F5344CB8AC3E}">
        <p14:creationId xmlns:p14="http://schemas.microsoft.com/office/powerpoint/2010/main" val="2063234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5851712" y="174868"/>
            <a:ext cx="5118372" cy="381000"/>
          </a:xfrm>
          <a:prstGeom prst="rect">
            <a:avLst/>
          </a:prstGeom>
        </p:spPr>
        <p:txBody>
          <a:bodyPr vert="horz" lIns="91440" tIns="45720" rIns="91440" bIns="45720" rtlCol="0"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2800" b="1" i="1" strike="noStrike" kern="1200" cap="none" spc="0" normalizeH="0" baseline="0" noProof="0" dirty="0" smtClean="0">
                <a:ln>
                  <a:noFill/>
                </a:ln>
                <a:solidFill>
                  <a:srgbClr val="0070C0"/>
                </a:solidFill>
                <a:effectLst/>
                <a:uLnTx/>
                <a:uFillTx/>
                <a:latin typeface="+mj-lt"/>
                <a:ea typeface="+mj-ea"/>
                <a:cs typeface="+mj-cs"/>
              </a:rPr>
              <a:t>AR coating of 6 </a:t>
            </a:r>
            <a:r>
              <a:rPr lang="en-US" sz="2800" b="1" i="1" dirty="0" smtClean="0">
                <a:solidFill>
                  <a:srgbClr val="0070C0"/>
                </a:solidFill>
                <a:latin typeface="+mj-lt"/>
                <a:ea typeface="+mj-ea"/>
                <a:cs typeface="+mj-cs"/>
              </a:rPr>
              <a:t>Q</a:t>
            </a:r>
            <a:r>
              <a:rPr kumimoji="0" lang="en-US" sz="2800" b="1" i="1" strike="noStrike" kern="1200" cap="none" spc="0" normalizeH="0" baseline="0" noProof="0" dirty="0" err="1" smtClean="0">
                <a:ln>
                  <a:noFill/>
                </a:ln>
                <a:solidFill>
                  <a:srgbClr val="0070C0"/>
                </a:solidFill>
                <a:effectLst/>
                <a:uLnTx/>
                <a:uFillTx/>
                <a:latin typeface="+mj-lt"/>
                <a:ea typeface="+mj-ea"/>
                <a:cs typeface="+mj-cs"/>
              </a:rPr>
              <a:t>uartz</a:t>
            </a:r>
            <a:r>
              <a:rPr kumimoji="0" lang="en-US" sz="2800" b="1" i="1" strike="noStrike" kern="1200" cap="none" spc="0" normalizeH="0" baseline="0" noProof="0" dirty="0" smtClean="0">
                <a:ln>
                  <a:noFill/>
                </a:ln>
                <a:solidFill>
                  <a:srgbClr val="0070C0"/>
                </a:solidFill>
                <a:effectLst/>
                <a:uLnTx/>
                <a:uFillTx/>
                <a:latin typeface="+mj-lt"/>
                <a:ea typeface="+mj-ea"/>
                <a:cs typeface="+mj-cs"/>
              </a:rPr>
              <a:t> windows</a:t>
            </a:r>
            <a:endParaRPr lang="en-US" sz="2800" baseline="0" dirty="0" smtClean="0">
              <a:solidFill>
                <a:srgbClr val="0070C0"/>
              </a:solidFill>
              <a:latin typeface="+mj-lt"/>
              <a:ea typeface="+mj-ea"/>
              <a:cs typeface="+mj-cs"/>
            </a:endParaRPr>
          </a:p>
        </p:txBody>
      </p:sp>
      <p:cxnSp>
        <p:nvCxnSpPr>
          <p:cNvPr id="5" name="Straight Connector 4"/>
          <p:cNvCxnSpPr/>
          <p:nvPr/>
        </p:nvCxnSpPr>
        <p:spPr>
          <a:xfrm flipV="1">
            <a:off x="838200" y="666974"/>
            <a:ext cx="10027024" cy="18826"/>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10"/>
          </p:nvPr>
        </p:nvSpPr>
        <p:spPr/>
        <p:txBody>
          <a:bodyPr/>
          <a:lstStyle/>
          <a:p>
            <a:r>
              <a:rPr lang="en-US" smtClean="0"/>
              <a:t>25/10/2018</a:t>
            </a:r>
            <a:endParaRPr lang="en-GB"/>
          </a:p>
        </p:txBody>
      </p:sp>
      <p:sp>
        <p:nvSpPr>
          <p:cNvPr id="8" name="Footer Placeholder 7"/>
          <p:cNvSpPr>
            <a:spLocks noGrp="1"/>
          </p:cNvSpPr>
          <p:nvPr>
            <p:ph type="ftr" sz="quarter" idx="11"/>
          </p:nvPr>
        </p:nvSpPr>
        <p:spPr/>
        <p:txBody>
          <a:bodyPr/>
          <a:lstStyle/>
          <a:p>
            <a:r>
              <a:rPr lang="de-DE" smtClean="0"/>
              <a:t>Thomas Schneider TFG lab EP-DT</a:t>
            </a:r>
            <a:endParaRPr lang="en-GB"/>
          </a:p>
        </p:txBody>
      </p:sp>
      <p:cxnSp>
        <p:nvCxnSpPr>
          <p:cNvPr id="9" name="Straight Connector 8"/>
          <p:cNvCxnSpPr/>
          <p:nvPr/>
        </p:nvCxnSpPr>
        <p:spPr>
          <a:xfrm flipV="1">
            <a:off x="838200" y="6337524"/>
            <a:ext cx="10027024" cy="18826"/>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Slide Number Placeholder 9"/>
          <p:cNvSpPr>
            <a:spLocks noGrp="1"/>
          </p:cNvSpPr>
          <p:nvPr>
            <p:ph type="sldNum" sz="quarter" idx="12"/>
          </p:nvPr>
        </p:nvSpPr>
        <p:spPr/>
        <p:txBody>
          <a:bodyPr/>
          <a:lstStyle/>
          <a:p>
            <a:fld id="{7A0132B5-6D09-4C72-B321-AB6FDD2EBBCB}" type="slidenum">
              <a:rPr lang="en-GB" smtClean="0"/>
              <a:t>2</a:t>
            </a:fld>
            <a:endParaRPr lang="en-GB"/>
          </a:p>
        </p:txBody>
      </p:sp>
      <p:sp>
        <p:nvSpPr>
          <p:cNvPr id="13" name="TextBox 12"/>
          <p:cNvSpPr txBox="1"/>
          <p:nvPr/>
        </p:nvSpPr>
        <p:spPr>
          <a:xfrm>
            <a:off x="200809" y="796906"/>
            <a:ext cx="5748169" cy="7755969"/>
          </a:xfrm>
          <a:prstGeom prst="rect">
            <a:avLst/>
          </a:prstGeom>
          <a:noFill/>
        </p:spPr>
        <p:txBody>
          <a:bodyPr wrap="square" rtlCol="0">
            <a:spAutoFit/>
          </a:bodyPr>
          <a:lstStyle/>
          <a:p>
            <a:r>
              <a:rPr lang="en-GB" dirty="0" smtClean="0"/>
              <a:t>Simulation for a QWOT coating with MgF2 on quartz shows about 2% gain @300nm ( 1% @500nm) per interface.</a:t>
            </a:r>
          </a:p>
          <a:p>
            <a:endParaRPr lang="en-GB" sz="1000" dirty="0"/>
          </a:p>
          <a:p>
            <a:r>
              <a:rPr lang="en-GB" dirty="0" smtClean="0"/>
              <a:t>Test coating of MgF2 coating on quartz witness samples foreseen for December. Transmission scan with spectrometer needed to confirm simulation. </a:t>
            </a:r>
          </a:p>
          <a:p>
            <a:endParaRPr lang="en-GB" sz="1000" dirty="0"/>
          </a:p>
          <a:p>
            <a:r>
              <a:rPr lang="en-GB" dirty="0" smtClean="0"/>
              <a:t>Mechanical fixation frame for quartz windows on top of the coater will be provided by Oxford. Foreseen delivery January 2019</a:t>
            </a:r>
          </a:p>
          <a:p>
            <a:endParaRPr lang="en-GB" sz="1000" dirty="0"/>
          </a:p>
          <a:p>
            <a:r>
              <a:rPr lang="en-GB" dirty="0" smtClean="0"/>
              <a:t>QC of quartz witness samples planned in the TFG lab in collaboration with Ahmed of the CERN metrology service. (Transmission, 60/40 Dig scratch and  </a:t>
            </a:r>
            <a:r>
              <a:rPr lang="en-GB" dirty="0" err="1" smtClean="0"/>
              <a:t>R</a:t>
            </a:r>
            <a:r>
              <a:rPr lang="en-GB" sz="1400" dirty="0" err="1" smtClean="0"/>
              <a:t>rms</a:t>
            </a:r>
            <a:r>
              <a:rPr lang="en-GB" dirty="0" smtClean="0"/>
              <a:t> of 2-4nm) </a:t>
            </a:r>
          </a:p>
          <a:p>
            <a:endParaRPr lang="en-GB" sz="1000" dirty="0"/>
          </a:p>
          <a:p>
            <a:r>
              <a:rPr lang="en-GB" dirty="0" smtClean="0"/>
              <a:t>Big window delivery foreseen End November. Quality acceptance checks will be performed by the RICH1 collaboration in the TFG lab (Microscope).</a:t>
            </a:r>
          </a:p>
          <a:p>
            <a:endParaRPr lang="en-GB" sz="1000" dirty="0"/>
          </a:p>
          <a:p>
            <a:r>
              <a:rPr lang="en-GB" dirty="0" smtClean="0"/>
              <a:t>Handling and tooling boxes (old RICH2) will be modification by TFG staff.</a:t>
            </a:r>
          </a:p>
          <a:p>
            <a:endParaRPr lang="en-GB" dirty="0"/>
          </a:p>
          <a:p>
            <a:endParaRPr lang="en-GB" dirty="0" smtClean="0"/>
          </a:p>
          <a:p>
            <a:endParaRPr lang="en-GB" dirty="0"/>
          </a:p>
          <a:p>
            <a:endParaRPr lang="en-GB" dirty="0" smtClean="0"/>
          </a:p>
          <a:p>
            <a:endParaRPr lang="en-GB" dirty="0"/>
          </a:p>
          <a:p>
            <a:endParaRPr lang="en-GB" dirty="0" smtClean="0"/>
          </a:p>
          <a:p>
            <a:endParaRPr lang="en-GB" dirty="0"/>
          </a:p>
          <a:p>
            <a:r>
              <a:rPr lang="en-GB" dirty="0" smtClean="0"/>
              <a:t> </a:t>
            </a: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87635" y="866662"/>
            <a:ext cx="5890109" cy="5105737"/>
          </a:xfrm>
          <a:prstGeom prst="rect">
            <a:avLst/>
          </a:prstGeom>
        </p:spPr>
      </p:pic>
    </p:spTree>
    <p:extLst>
      <p:ext uri="{BB962C8B-B14F-4D97-AF65-F5344CB8AC3E}">
        <p14:creationId xmlns:p14="http://schemas.microsoft.com/office/powerpoint/2010/main" val="7240461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52433" y="1130183"/>
            <a:ext cx="4517651" cy="5128950"/>
          </a:xfrm>
          <a:prstGeom prst="rect">
            <a:avLst/>
          </a:prstGeom>
        </p:spPr>
      </p:pic>
      <p:sp>
        <p:nvSpPr>
          <p:cNvPr id="4" name="Title 1"/>
          <p:cNvSpPr txBox="1">
            <a:spLocks/>
          </p:cNvSpPr>
          <p:nvPr/>
        </p:nvSpPr>
        <p:spPr>
          <a:xfrm>
            <a:off x="4604273" y="174868"/>
            <a:ext cx="6365811" cy="381000"/>
          </a:xfrm>
          <a:prstGeom prst="rect">
            <a:avLst/>
          </a:prstGeom>
        </p:spPr>
        <p:txBody>
          <a:bodyPr vert="horz" lIns="91440" tIns="45720" rIns="91440" bIns="45720" rtlCol="0"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2800" b="1" i="1" strike="noStrike" kern="1200" cap="none" spc="0" normalizeH="0" baseline="0" noProof="0" dirty="0" smtClean="0">
                <a:ln>
                  <a:noFill/>
                </a:ln>
                <a:solidFill>
                  <a:srgbClr val="0070C0"/>
                </a:solidFill>
                <a:effectLst/>
                <a:uLnTx/>
                <a:uFillTx/>
                <a:latin typeface="+mj-lt"/>
                <a:ea typeface="+mj-ea"/>
                <a:cs typeface="+mj-cs"/>
              </a:rPr>
              <a:t>Reflective coating of 4 composite substrates</a:t>
            </a:r>
            <a:endParaRPr lang="en-US" sz="2800" baseline="0" dirty="0" smtClean="0">
              <a:solidFill>
                <a:srgbClr val="0070C0"/>
              </a:solidFill>
              <a:latin typeface="+mj-lt"/>
              <a:ea typeface="+mj-ea"/>
              <a:cs typeface="+mj-cs"/>
            </a:endParaRPr>
          </a:p>
        </p:txBody>
      </p:sp>
      <p:cxnSp>
        <p:nvCxnSpPr>
          <p:cNvPr id="5" name="Straight Connector 4"/>
          <p:cNvCxnSpPr/>
          <p:nvPr/>
        </p:nvCxnSpPr>
        <p:spPr>
          <a:xfrm flipV="1">
            <a:off x="838200" y="666974"/>
            <a:ext cx="10027024" cy="18826"/>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10"/>
          </p:nvPr>
        </p:nvSpPr>
        <p:spPr/>
        <p:txBody>
          <a:bodyPr/>
          <a:lstStyle/>
          <a:p>
            <a:r>
              <a:rPr lang="en-US" smtClean="0"/>
              <a:t>25/10/2018</a:t>
            </a:r>
            <a:endParaRPr lang="en-GB" dirty="0"/>
          </a:p>
        </p:txBody>
      </p:sp>
      <p:sp>
        <p:nvSpPr>
          <p:cNvPr id="8" name="Footer Placeholder 7"/>
          <p:cNvSpPr>
            <a:spLocks noGrp="1"/>
          </p:cNvSpPr>
          <p:nvPr>
            <p:ph type="ftr" sz="quarter" idx="11"/>
          </p:nvPr>
        </p:nvSpPr>
        <p:spPr/>
        <p:txBody>
          <a:bodyPr/>
          <a:lstStyle/>
          <a:p>
            <a:r>
              <a:rPr lang="de-DE" smtClean="0"/>
              <a:t>Thomas Schneider TFG lab EP-DT</a:t>
            </a:r>
            <a:endParaRPr lang="en-GB"/>
          </a:p>
        </p:txBody>
      </p:sp>
      <p:cxnSp>
        <p:nvCxnSpPr>
          <p:cNvPr id="9" name="Straight Connector 8"/>
          <p:cNvCxnSpPr/>
          <p:nvPr/>
        </p:nvCxnSpPr>
        <p:spPr>
          <a:xfrm flipV="1">
            <a:off x="838200" y="6337524"/>
            <a:ext cx="10027024" cy="18826"/>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Slide Number Placeholder 9"/>
          <p:cNvSpPr>
            <a:spLocks noGrp="1"/>
          </p:cNvSpPr>
          <p:nvPr>
            <p:ph type="sldNum" sz="quarter" idx="12"/>
          </p:nvPr>
        </p:nvSpPr>
        <p:spPr/>
        <p:txBody>
          <a:bodyPr/>
          <a:lstStyle/>
          <a:p>
            <a:fld id="{7A0132B5-6D09-4C72-B321-AB6FDD2EBBCB}" type="slidenum">
              <a:rPr lang="en-GB" smtClean="0"/>
              <a:t>3</a:t>
            </a:fld>
            <a:endParaRPr lang="en-GB" dirty="0"/>
          </a:p>
        </p:txBody>
      </p:sp>
      <p:sp>
        <p:nvSpPr>
          <p:cNvPr id="11" name="Title 10"/>
          <p:cNvSpPr>
            <a:spLocks noGrp="1"/>
          </p:cNvSpPr>
          <p:nvPr>
            <p:ph type="ctrTitle"/>
          </p:nvPr>
        </p:nvSpPr>
        <p:spPr>
          <a:xfrm>
            <a:off x="573740" y="441506"/>
            <a:ext cx="6655399" cy="5817627"/>
          </a:xfrm>
        </p:spPr>
        <p:txBody>
          <a:bodyPr>
            <a:normAutofit/>
          </a:bodyPr>
          <a:lstStyle/>
          <a:p>
            <a:pPr algn="l"/>
            <a:r>
              <a:rPr lang="en-GB" sz="2000" dirty="0" smtClean="0">
                <a:latin typeface="+mn-lt"/>
              </a:rPr>
              <a:t>Witness samples have arrived in the TFG lab. First surface quality test TFG staff in collaboration of metrology service gave promising results: </a:t>
            </a:r>
            <a:r>
              <a:rPr lang="en-GB" sz="2000" dirty="0" err="1" smtClean="0">
                <a:latin typeface="+mn-lt"/>
              </a:rPr>
              <a:t>Rrms</a:t>
            </a:r>
            <a:r>
              <a:rPr lang="en-GB" sz="2000" dirty="0" smtClean="0">
                <a:latin typeface="+mn-lt"/>
              </a:rPr>
              <a:t> 1.8nm</a:t>
            </a:r>
            <a:br>
              <a:rPr lang="en-GB" sz="2000" dirty="0" smtClean="0">
                <a:latin typeface="+mn-lt"/>
              </a:rPr>
            </a:br>
            <a:r>
              <a:rPr lang="en-GB" sz="2000" dirty="0" smtClean="0">
                <a:latin typeface="+mn-lt"/>
              </a:rPr>
              <a:t/>
            </a:r>
            <a:br>
              <a:rPr lang="en-GB" sz="2000" dirty="0" smtClean="0">
                <a:latin typeface="+mn-lt"/>
              </a:rPr>
            </a:br>
            <a:r>
              <a:rPr lang="en-GB" sz="2000" dirty="0" smtClean="0">
                <a:latin typeface="+mn-lt"/>
              </a:rPr>
              <a:t>Diagonal of composite substrates</a:t>
            </a:r>
            <a:r>
              <a:rPr lang="en-GB" sz="2000" dirty="0">
                <a:solidFill>
                  <a:prstClr val="black"/>
                </a:solidFill>
                <a:latin typeface="Calibri" panose="020F0502020204030204"/>
              </a:rPr>
              <a:t> (envelope for </a:t>
            </a:r>
            <a:r>
              <a:rPr lang="en-GB" sz="2000" dirty="0" smtClean="0">
                <a:solidFill>
                  <a:prstClr val="black"/>
                </a:solidFill>
                <a:latin typeface="Calibri" panose="020F0502020204030204"/>
              </a:rPr>
              <a:t>rotation 993mm)</a:t>
            </a:r>
            <a:r>
              <a:rPr lang="en-GB" sz="2000" dirty="0" smtClean="0">
                <a:latin typeface="+mn-lt"/>
              </a:rPr>
              <a:t> exceeds the limit of our today coating mechanics. Design of a new adopted mechanics is on the way and has to be produces early 2019 (TFG responsibility)</a:t>
            </a:r>
            <a:br>
              <a:rPr lang="en-GB" sz="2000" dirty="0" smtClean="0">
                <a:latin typeface="+mn-lt"/>
              </a:rPr>
            </a:br>
            <a:r>
              <a:rPr lang="en-GB" sz="2000" dirty="0">
                <a:latin typeface="+mn-lt"/>
              </a:rPr>
              <a:t/>
            </a:r>
            <a:br>
              <a:rPr lang="en-GB" sz="2000" dirty="0">
                <a:latin typeface="+mn-lt"/>
              </a:rPr>
            </a:br>
            <a:r>
              <a:rPr lang="en-GB" sz="2000" dirty="0" smtClean="0">
                <a:latin typeface="+mn-lt"/>
              </a:rPr>
              <a:t>Once we receive the big composite substrates a final pumping cycle reaching 10-7 mbar has to be performed. Outgassing of the structure might lead to long pumping time (days?)</a:t>
            </a:r>
            <a:br>
              <a:rPr lang="en-GB" sz="2000" dirty="0" smtClean="0">
                <a:latin typeface="+mn-lt"/>
              </a:rPr>
            </a:br>
            <a:r>
              <a:rPr lang="en-GB" sz="2000" dirty="0">
                <a:latin typeface="+mn-lt"/>
              </a:rPr>
              <a:t/>
            </a:r>
            <a:br>
              <a:rPr lang="en-GB" sz="2000" dirty="0">
                <a:latin typeface="+mn-lt"/>
              </a:rPr>
            </a:br>
            <a:r>
              <a:rPr lang="en-GB" sz="2000" dirty="0">
                <a:latin typeface="+mn-lt"/>
              </a:rPr>
              <a:t>D</a:t>
            </a:r>
            <a:r>
              <a:rPr lang="en-GB" sz="2000" dirty="0" smtClean="0">
                <a:latin typeface="+mn-lt"/>
              </a:rPr>
              <a:t>elivery of composite substrates is foreseen for January 2019.</a:t>
            </a:r>
            <a:br>
              <a:rPr lang="en-GB" sz="2000" dirty="0" smtClean="0">
                <a:latin typeface="+mn-lt"/>
              </a:rPr>
            </a:br>
            <a:r>
              <a:rPr lang="en-GB" sz="2000" dirty="0" smtClean="0">
                <a:latin typeface="+mn-lt"/>
              </a:rPr>
              <a:t>LHCb RICH1 collaboration will take care for the delivery acceptance quality checks. </a:t>
            </a:r>
            <a:br>
              <a:rPr lang="en-GB" sz="2000" dirty="0" smtClean="0">
                <a:latin typeface="+mn-lt"/>
              </a:rPr>
            </a:br>
            <a:r>
              <a:rPr lang="en-GB" sz="2000" dirty="0" smtClean="0">
                <a:latin typeface="+mn-lt"/>
              </a:rPr>
              <a:t/>
            </a:r>
            <a:br>
              <a:rPr lang="en-GB" sz="2000" dirty="0" smtClean="0">
                <a:latin typeface="+mn-lt"/>
              </a:rPr>
            </a:br>
            <a:r>
              <a:rPr lang="en-GB" sz="2000" dirty="0" smtClean="0">
                <a:latin typeface="+mn-lt"/>
              </a:rPr>
              <a:t>For the coating campaign (April –June) no spare has been foreseen. In case of coating failure the company will recover the concerned substrate (1 month lead time)</a:t>
            </a:r>
            <a:endParaRPr lang="en-GB" sz="2000" dirty="0">
              <a:latin typeface="+mn-lt"/>
            </a:endParaRPr>
          </a:p>
        </p:txBody>
      </p:sp>
    </p:spTree>
    <p:extLst>
      <p:ext uri="{BB962C8B-B14F-4D97-AF65-F5344CB8AC3E}">
        <p14:creationId xmlns:p14="http://schemas.microsoft.com/office/powerpoint/2010/main" val="31227758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4453666" y="174868"/>
            <a:ext cx="6516418" cy="381000"/>
          </a:xfrm>
          <a:prstGeom prst="rect">
            <a:avLst/>
          </a:prstGeom>
        </p:spPr>
        <p:txBody>
          <a:bodyPr vert="horz" lIns="91440" tIns="45720" rIns="91440" bIns="45720" rtlCol="0"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2800" b="1" i="1" strike="noStrike" kern="1200" cap="none" spc="0" normalizeH="0" baseline="0" noProof="0" dirty="0" smtClean="0">
                <a:ln>
                  <a:noFill/>
                </a:ln>
                <a:solidFill>
                  <a:srgbClr val="0070C0"/>
                </a:solidFill>
                <a:effectLst/>
                <a:uLnTx/>
                <a:uFillTx/>
                <a:latin typeface="+mj-lt"/>
                <a:ea typeface="+mj-ea"/>
                <a:cs typeface="+mj-cs"/>
              </a:rPr>
              <a:t>Reflective coating of  flat glass substrates</a:t>
            </a:r>
            <a:endParaRPr lang="en-US" sz="2800" baseline="0" dirty="0" smtClean="0">
              <a:solidFill>
                <a:srgbClr val="0070C0"/>
              </a:solidFill>
              <a:latin typeface="+mj-lt"/>
              <a:ea typeface="+mj-ea"/>
              <a:cs typeface="+mj-cs"/>
            </a:endParaRPr>
          </a:p>
        </p:txBody>
      </p:sp>
      <p:cxnSp>
        <p:nvCxnSpPr>
          <p:cNvPr id="5" name="Straight Connector 4"/>
          <p:cNvCxnSpPr/>
          <p:nvPr/>
        </p:nvCxnSpPr>
        <p:spPr>
          <a:xfrm flipV="1">
            <a:off x="838200" y="666974"/>
            <a:ext cx="10027024" cy="18826"/>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10"/>
          </p:nvPr>
        </p:nvSpPr>
        <p:spPr/>
        <p:txBody>
          <a:bodyPr/>
          <a:lstStyle/>
          <a:p>
            <a:r>
              <a:rPr lang="en-US" smtClean="0"/>
              <a:t>25/10/2018</a:t>
            </a:r>
            <a:endParaRPr lang="en-GB"/>
          </a:p>
        </p:txBody>
      </p:sp>
      <p:sp>
        <p:nvSpPr>
          <p:cNvPr id="8" name="Footer Placeholder 7"/>
          <p:cNvSpPr>
            <a:spLocks noGrp="1"/>
          </p:cNvSpPr>
          <p:nvPr>
            <p:ph type="ftr" sz="quarter" idx="11"/>
          </p:nvPr>
        </p:nvSpPr>
        <p:spPr/>
        <p:txBody>
          <a:bodyPr/>
          <a:lstStyle/>
          <a:p>
            <a:r>
              <a:rPr lang="de-DE" dirty="0" smtClean="0"/>
              <a:t>Thomas Schneider TFG lab EP-DT</a:t>
            </a:r>
            <a:endParaRPr lang="en-GB" dirty="0"/>
          </a:p>
        </p:txBody>
      </p:sp>
      <p:cxnSp>
        <p:nvCxnSpPr>
          <p:cNvPr id="9" name="Straight Connector 8"/>
          <p:cNvCxnSpPr/>
          <p:nvPr/>
        </p:nvCxnSpPr>
        <p:spPr>
          <a:xfrm flipV="1">
            <a:off x="838200" y="6337524"/>
            <a:ext cx="10027024" cy="18826"/>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Slide Number Placeholder 9"/>
          <p:cNvSpPr>
            <a:spLocks noGrp="1"/>
          </p:cNvSpPr>
          <p:nvPr>
            <p:ph type="sldNum" sz="quarter" idx="12"/>
          </p:nvPr>
        </p:nvSpPr>
        <p:spPr>
          <a:xfrm>
            <a:off x="8578327" y="6337524"/>
            <a:ext cx="2743200" cy="365125"/>
          </a:xfrm>
        </p:spPr>
        <p:txBody>
          <a:bodyPr/>
          <a:lstStyle/>
          <a:p>
            <a:fld id="{7A0132B5-6D09-4C72-B321-AB6FDD2EBBCB}" type="slidenum">
              <a:rPr lang="en-GB" smtClean="0"/>
              <a:t>4</a:t>
            </a:fld>
            <a:endParaRPr lang="en-GB"/>
          </a:p>
        </p:txBody>
      </p:sp>
      <p:sp>
        <p:nvSpPr>
          <p:cNvPr id="12" name="TextBox 11"/>
          <p:cNvSpPr txBox="1"/>
          <p:nvPr/>
        </p:nvSpPr>
        <p:spPr>
          <a:xfrm>
            <a:off x="215153" y="685800"/>
            <a:ext cx="4485939" cy="6771084"/>
          </a:xfrm>
          <a:prstGeom prst="rect">
            <a:avLst/>
          </a:prstGeom>
          <a:noFill/>
        </p:spPr>
        <p:txBody>
          <a:bodyPr wrap="square" rtlCol="0">
            <a:spAutoFit/>
          </a:bodyPr>
          <a:lstStyle/>
          <a:p>
            <a:r>
              <a:rPr lang="en-GB" sz="2000" dirty="0"/>
              <a:t>TFG lab </a:t>
            </a:r>
            <a:r>
              <a:rPr lang="en-GB" sz="2000" dirty="0" smtClean="0"/>
              <a:t>has developed </a:t>
            </a:r>
            <a:r>
              <a:rPr lang="en-GB" sz="2000" dirty="0"/>
              <a:t>a</a:t>
            </a:r>
            <a:r>
              <a:rPr lang="en-GB" sz="2000" dirty="0" smtClean="0"/>
              <a:t>n enhanced reflective coating recipe for the flat and spherical mirrors in 2016/17:</a:t>
            </a:r>
          </a:p>
          <a:p>
            <a:endParaRPr lang="en-GB" sz="800" dirty="0"/>
          </a:p>
          <a:p>
            <a:pPr marL="285750" indent="-285750">
              <a:buFont typeface="Arial" panose="020B0604020202020204" pitchFamily="34" charset="0"/>
              <a:buChar char="•"/>
            </a:pPr>
            <a:r>
              <a:rPr lang="en-GB" sz="2000" dirty="0" smtClean="0"/>
              <a:t>Adherence layer: </a:t>
            </a:r>
            <a:r>
              <a:rPr lang="en-GB" sz="2000" b="1" i="1" dirty="0" smtClean="0"/>
              <a:t>Chrome</a:t>
            </a:r>
            <a:endParaRPr lang="en-GB" sz="800" b="1" i="1" dirty="0" smtClean="0"/>
          </a:p>
          <a:p>
            <a:pPr marL="285750" indent="-285750">
              <a:buFont typeface="Arial" panose="020B0604020202020204" pitchFamily="34" charset="0"/>
              <a:buChar char="•"/>
            </a:pPr>
            <a:r>
              <a:rPr lang="en-GB" sz="2000" dirty="0" smtClean="0"/>
              <a:t>Reflective layer: </a:t>
            </a:r>
            <a:r>
              <a:rPr lang="en-GB" sz="2000" b="1" i="1" dirty="0" smtClean="0"/>
              <a:t>Aluminium</a:t>
            </a:r>
          </a:p>
          <a:p>
            <a:r>
              <a:rPr lang="en-GB" sz="2000" dirty="0" smtClean="0"/>
              <a:t>     </a:t>
            </a:r>
            <a:r>
              <a:rPr lang="en-GB" sz="1600" dirty="0" smtClean="0"/>
              <a:t>(Flash evaporation with thermal source</a:t>
            </a:r>
            <a:r>
              <a:rPr lang="en-GB" sz="1600" dirty="0"/>
              <a:t>)</a:t>
            </a:r>
            <a:endParaRPr lang="en-GB" sz="800" dirty="0" smtClean="0"/>
          </a:p>
          <a:p>
            <a:pPr marL="285750" indent="-285750">
              <a:buFont typeface="Arial" panose="020B0604020202020204" pitchFamily="34" charset="0"/>
              <a:buChar char="•"/>
            </a:pPr>
            <a:r>
              <a:rPr lang="en-GB" sz="2000" dirty="0" smtClean="0"/>
              <a:t>Dielectric layers couple: </a:t>
            </a:r>
            <a:r>
              <a:rPr lang="en-GB" sz="2000" b="1" i="1" dirty="0" smtClean="0"/>
              <a:t>SiO2</a:t>
            </a:r>
            <a:r>
              <a:rPr lang="en-GB" sz="2000" dirty="0" smtClean="0"/>
              <a:t> and </a:t>
            </a:r>
            <a:r>
              <a:rPr lang="en-GB" sz="2000" b="1" i="1" dirty="0" smtClean="0"/>
              <a:t>HfO2 </a:t>
            </a:r>
            <a:r>
              <a:rPr lang="en-GB" sz="2000" dirty="0" smtClean="0"/>
              <a:t>using electron gun</a:t>
            </a:r>
          </a:p>
          <a:p>
            <a:r>
              <a:rPr lang="en-GB" sz="1600" dirty="0"/>
              <a:t> </a:t>
            </a:r>
            <a:r>
              <a:rPr lang="en-GB" sz="1600" dirty="0" smtClean="0"/>
              <a:t>      (enhancement and protective layer)</a:t>
            </a:r>
          </a:p>
          <a:p>
            <a:endParaRPr lang="en-GB" sz="2000" dirty="0"/>
          </a:p>
          <a:p>
            <a:r>
              <a:rPr lang="en-GB" sz="2000" dirty="0" smtClean="0"/>
              <a:t>LHCb RICH1 requirements </a:t>
            </a:r>
            <a:r>
              <a:rPr lang="en-GB" sz="2000" dirty="0"/>
              <a:t> </a:t>
            </a:r>
            <a:r>
              <a:rPr lang="en-GB" sz="2000" dirty="0" smtClean="0"/>
              <a:t>of reflectivity &gt;90% in the range of 250 to 450nm has been demonstrated.</a:t>
            </a:r>
          </a:p>
          <a:p>
            <a:endParaRPr lang="en-GB" sz="2000" dirty="0"/>
          </a:p>
          <a:p>
            <a:r>
              <a:rPr lang="en-GB" sz="2000" dirty="0" smtClean="0"/>
              <a:t>Delivery of 20 flat mirrors (4 spare) is scheduled for end August 2019 (to be confirmed by the chosen company)</a:t>
            </a:r>
          </a:p>
          <a:p>
            <a:endParaRPr lang="en-GB" dirty="0"/>
          </a:p>
          <a:p>
            <a:endParaRPr lang="en-GB" dirty="0" smtClean="0"/>
          </a:p>
          <a:p>
            <a:endParaRPr lang="en-GB" dirty="0"/>
          </a:p>
          <a:p>
            <a:endParaRPr lang="en-GB" dirty="0" smtClean="0"/>
          </a:p>
          <a:p>
            <a:endParaRPr lang="en-GB" dirty="0" smtClean="0"/>
          </a:p>
        </p:txBody>
      </p:sp>
      <p:pic>
        <p:nvPicPr>
          <p:cNvPr id="13" name="Picture 12"/>
          <p:cNvPicPr>
            <a:picLocks noChangeAspect="1"/>
          </p:cNvPicPr>
          <p:nvPr/>
        </p:nvPicPr>
        <p:blipFill>
          <a:blip r:embed="rId2"/>
          <a:stretch>
            <a:fillRect/>
          </a:stretch>
        </p:blipFill>
        <p:spPr>
          <a:xfrm>
            <a:off x="4701092" y="704626"/>
            <a:ext cx="7447915" cy="5632898"/>
          </a:xfrm>
          <a:prstGeom prst="rect">
            <a:avLst/>
          </a:prstGeom>
        </p:spPr>
      </p:pic>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13986" y="1738839"/>
            <a:ext cx="2135000" cy="3743006"/>
          </a:xfrm>
          <a:prstGeom prst="rect">
            <a:avLst/>
          </a:prstGeom>
        </p:spPr>
      </p:pic>
    </p:spTree>
    <p:extLst>
      <p:ext uri="{BB962C8B-B14F-4D97-AF65-F5344CB8AC3E}">
        <p14:creationId xmlns:p14="http://schemas.microsoft.com/office/powerpoint/2010/main" val="7839111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6401</TotalTime>
  <Words>322</Words>
  <Application>Microsoft Office PowerPoint</Application>
  <PresentationFormat>Widescreen</PresentationFormat>
  <Paragraphs>59</Paragraphs>
  <Slides>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vt:i4>
      </vt:variant>
    </vt:vector>
  </HeadingPairs>
  <TitlesOfParts>
    <vt:vector size="9" baseType="lpstr">
      <vt:lpstr>Arial</vt:lpstr>
      <vt:lpstr>Calibri</vt:lpstr>
      <vt:lpstr>Calibri Light</vt:lpstr>
      <vt:lpstr>Wingdings</vt:lpstr>
      <vt:lpstr>Office Theme</vt:lpstr>
      <vt:lpstr>PowerPoint Presentation</vt:lpstr>
      <vt:lpstr>PowerPoint Presentation</vt:lpstr>
      <vt:lpstr>Witness samples have arrived in the TFG lab. First surface quality test TFG staff in collaboration of metrology service gave promising results: Rrms 1.8nm  Diagonal of composite substrates (envelope for rotation 993mm) exceeds the limit of our today coating mechanics. Design of a new adopted mechanics is on the way and has to be produces early 2019 (TFG responsibility)  Once we receive the big composite substrates a final pumping cycle reaching 10-7 mbar has to be performed. Outgassing of the structure might lead to long pumping time (days?)  Delivery of composite substrates is foreseen for January 2019. LHCb RICH1 collaboration will take care for the delivery acceptance quality checks.   For the coating campaign (April –June) no spare has been foreseen. In case of coating failure the company will recover the concerned substrate (1 month lead time)</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Prospective program:</dc:title>
  <dc:creator>Thomas Schneider</dc:creator>
  <cp:lastModifiedBy>Burkhard Schmidt</cp:lastModifiedBy>
  <cp:revision>55</cp:revision>
  <cp:lastPrinted>2018-10-24T13:46:22Z</cp:lastPrinted>
  <dcterms:created xsi:type="dcterms:W3CDTF">2018-10-23T13:30:34Z</dcterms:created>
  <dcterms:modified xsi:type="dcterms:W3CDTF">2018-11-28T10:20:04Z</dcterms:modified>
</cp:coreProperties>
</file>