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D89B9-A1BA-4E71-A0AE-AB0FCFAEEA87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25A54-0DF8-45B7-94B0-B5BDECF9C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4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7D7AB-C483-441F-9DF0-A174D7E9BDB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839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978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801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599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riangle"/>
          <p:cNvSpPr/>
          <p:nvPr/>
        </p:nvSpPr>
        <p:spPr>
          <a:xfrm>
            <a:off x="620914" y="200181"/>
            <a:ext cx="7537449" cy="472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</a:path>
            </a:pathLst>
          </a:custGeom>
          <a:solidFill>
            <a:srgbClr val="D2EEFA"/>
          </a:solidFill>
        </p:spPr>
        <p:txBody>
          <a:bodyPr lIns="35719" tIns="35719" rIns="35719" bIns="35719" anchor="ctr"/>
          <a:lstStyle/>
          <a:p>
            <a:pPr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109"/>
          </a:p>
        </p:txBody>
      </p:sp>
      <p:sp>
        <p:nvSpPr>
          <p:cNvPr id="20" name="Line"/>
          <p:cNvSpPr/>
          <p:nvPr/>
        </p:nvSpPr>
        <p:spPr>
          <a:xfrm>
            <a:off x="595570" y="200181"/>
            <a:ext cx="1811" cy="534297"/>
          </a:xfrm>
          <a:prstGeom prst="line">
            <a:avLst/>
          </a:prstGeom>
          <a:ln w="7632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marL="0" marR="0" defTabSz="321457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  <a:endParaRPr sz="844"/>
          </a:p>
        </p:txBody>
      </p:sp>
      <p:sp>
        <p:nvSpPr>
          <p:cNvPr id="21" name="Line"/>
          <p:cNvSpPr/>
          <p:nvPr/>
        </p:nvSpPr>
        <p:spPr>
          <a:xfrm>
            <a:off x="595570" y="705446"/>
            <a:ext cx="7775003" cy="1441"/>
          </a:xfrm>
          <a:prstGeom prst="line">
            <a:avLst/>
          </a:prstGeom>
          <a:ln w="7632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marL="0" marR="0" defTabSz="321457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  <a:endParaRPr sz="844"/>
          </a:p>
        </p:txBody>
      </p:sp>
      <p:sp>
        <p:nvSpPr>
          <p:cNvPr id="22" name="Line"/>
          <p:cNvSpPr/>
          <p:nvPr/>
        </p:nvSpPr>
        <p:spPr>
          <a:xfrm>
            <a:off x="501438" y="758960"/>
            <a:ext cx="10713030" cy="1441"/>
          </a:xfrm>
          <a:prstGeom prst="line">
            <a:avLst/>
          </a:prstGeom>
          <a:ln w="7632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marL="0" marR="0" defTabSz="321457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  <a:endParaRPr sz="844"/>
          </a:p>
        </p:txBody>
      </p:sp>
      <p:sp>
        <p:nvSpPr>
          <p:cNvPr id="23" name="Line"/>
          <p:cNvSpPr/>
          <p:nvPr/>
        </p:nvSpPr>
        <p:spPr>
          <a:xfrm>
            <a:off x="559594" y="891454"/>
            <a:ext cx="8752535" cy="1441"/>
          </a:xfrm>
          <a:prstGeom prst="line">
            <a:avLst/>
          </a:prstGeom>
          <a:ln w="7632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marL="0" marR="0" defTabSz="321457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  <a:endParaRPr sz="844"/>
          </a:p>
        </p:txBody>
      </p:sp>
      <p:sp>
        <p:nvSpPr>
          <p:cNvPr id="24" name="Line"/>
          <p:cNvSpPr/>
          <p:nvPr/>
        </p:nvSpPr>
        <p:spPr>
          <a:xfrm>
            <a:off x="501438" y="826647"/>
            <a:ext cx="10713030" cy="1441"/>
          </a:xfrm>
          <a:prstGeom prst="line">
            <a:avLst/>
          </a:prstGeom>
          <a:ln w="7632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marL="0" marR="0" defTabSz="321457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  <a:endParaRPr sz="844"/>
          </a:p>
        </p:txBody>
      </p:sp>
      <p:sp>
        <p:nvSpPr>
          <p:cNvPr id="25" name="Line"/>
          <p:cNvSpPr/>
          <p:nvPr/>
        </p:nvSpPr>
        <p:spPr>
          <a:xfrm>
            <a:off x="691513" y="790643"/>
            <a:ext cx="9576197" cy="1441"/>
          </a:xfrm>
          <a:prstGeom prst="line">
            <a:avLst/>
          </a:prstGeom>
          <a:ln w="76320">
            <a:solidFill>
              <a:srgbClr val="BFBFBF"/>
            </a:solidFill>
            <a:miter lim="400000"/>
          </a:ln>
        </p:spPr>
        <p:txBody>
          <a:bodyPr lIns="0" tIns="0" rIns="0" bIns="0"/>
          <a:lstStyle/>
          <a:p>
            <a:pPr marL="0" marR="0" defTabSz="321457">
              <a:defRPr sz="1200">
                <a:uFillTx/>
                <a:latin typeface="+mn-lt"/>
                <a:ea typeface="+mn-ea"/>
                <a:cs typeface="+mn-cs"/>
                <a:sym typeface="Helvetica"/>
              </a:defRPr>
            </a:pPr>
            <a:endParaRPr sz="844"/>
          </a:p>
        </p:txBody>
      </p:sp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xfrm>
            <a:off x="1267172" y="150496"/>
            <a:ext cx="9346407" cy="482204"/>
          </a:xfrm>
          <a:prstGeom prst="rect">
            <a:avLst/>
          </a:prstGeom>
        </p:spPr>
        <p:txBody>
          <a:bodyPr/>
          <a:lstStyle>
            <a:lvl1pPr>
              <a:defRPr sz="3375" b="0"/>
            </a:lvl1pPr>
          </a:lstStyle>
          <a:p>
            <a:r>
              <a:t>Title Text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29918" y="6572850"/>
            <a:ext cx="289704" cy="267891"/>
          </a:xfrm>
          <a:prstGeom prst="rect">
            <a:avLst/>
          </a:prstGeom>
        </p:spPr>
        <p:txBody>
          <a:bodyPr lIns="0" tIns="0" rIns="0" bIns="0"/>
          <a:lstStyle>
            <a:lvl1pPr>
              <a:defRPr sz="1547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380210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344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55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732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77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74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830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80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51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6FAB0-48A7-4935-AA8B-D571B04112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295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9257" y="1333500"/>
            <a:ext cx="9680864" cy="2628900"/>
          </a:xfrm>
          <a:solidFill>
            <a:srgbClr val="002060"/>
          </a:solidFill>
        </p:spPr>
        <p:txBody>
          <a:bodyPr anchor="ctr">
            <a:normAutofit/>
          </a:bodyPr>
          <a:lstStyle/>
          <a:p>
            <a:r>
              <a:rPr lang="en-GB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DT Contribution to the</a:t>
            </a:r>
            <a:br>
              <a:rPr lang="en-GB" b="1" dirty="0">
                <a:solidFill>
                  <a:schemeClr val="bg1">
                    <a:lumMod val="95000"/>
                  </a:schemeClr>
                </a:solidFill>
                <a:latin typeface="+mn-lt"/>
              </a:rPr>
            </a:br>
            <a:r>
              <a:rPr lang="en-GB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Muon System upgrade </a:t>
            </a:r>
            <a:endParaRPr lang="en-GB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9686" y="4503962"/>
            <a:ext cx="8153400" cy="971550"/>
          </a:xfrm>
        </p:spPr>
        <p:txBody>
          <a:bodyPr>
            <a:noAutofit/>
          </a:bodyPr>
          <a:lstStyle/>
          <a:p>
            <a:r>
              <a:rPr lang="en-GB" sz="2800" b="1" dirty="0" smtClean="0"/>
              <a:t>Burkhard Schmidt</a:t>
            </a:r>
          </a:p>
          <a:p>
            <a:endParaRPr lang="en-GB" sz="2800" b="1" dirty="0" smtClean="0"/>
          </a:p>
          <a:p>
            <a:r>
              <a:rPr lang="en-GB" sz="2800" b="1" dirty="0" smtClean="0"/>
              <a:t>Nov</a:t>
            </a:r>
            <a:r>
              <a:rPr lang="en-GB" sz="2800" b="1" dirty="0" smtClean="0"/>
              <a:t>ember 28, </a:t>
            </a:r>
            <a:r>
              <a:rPr lang="en-GB" sz="2800" b="1" dirty="0" smtClean="0"/>
              <a:t>2018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241708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015" y="1386522"/>
            <a:ext cx="6935278" cy="393163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					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0093" y="6356349"/>
            <a:ext cx="2743200" cy="365125"/>
          </a:xfrm>
        </p:spPr>
        <p:txBody>
          <a:bodyPr/>
          <a:lstStyle/>
          <a:p>
            <a:fld id="{78CB9B31-3EE8-4880-A049-0352E4594025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43655" y="3170297"/>
            <a:ext cx="214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  Additional shielding</a:t>
            </a:r>
            <a:endParaRPr lang="en-GB" dirty="0">
              <a:solidFill>
                <a:srgbClr val="C00000"/>
              </a:solidFill>
            </a:endParaRPr>
          </a:p>
          <a:p>
            <a:r>
              <a:rPr lang="en-GB" dirty="0">
                <a:solidFill>
                  <a:srgbClr val="C00000"/>
                </a:solidFill>
              </a:rPr>
              <a:t>       behind HCAL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9848" y="4430697"/>
            <a:ext cx="202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New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M2 beam plug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12939" y="3816628"/>
            <a:ext cx="2225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New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HCAL beam-plug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96192" y="105941"/>
            <a:ext cx="8738754" cy="85496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   Improved shielding behind HCAL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301474" y="1541054"/>
            <a:ext cx="5586578" cy="539904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Goal: I</a:t>
            </a:r>
            <a:r>
              <a:rPr lang="en-GB" sz="2000" dirty="0" smtClean="0"/>
              <a:t>mprove the </a:t>
            </a:r>
            <a:r>
              <a:rPr lang="en-GB" sz="2000" dirty="0"/>
              <a:t>shielding in front of </a:t>
            </a:r>
            <a:r>
              <a:rPr lang="en-GB" sz="2000" dirty="0" smtClean="0"/>
              <a:t>M2</a:t>
            </a:r>
            <a:r>
              <a:rPr lang="en-GB" sz="2000" dirty="0"/>
              <a:t> </a:t>
            </a:r>
            <a:r>
              <a:rPr lang="en-GB" sz="2000" dirty="0" smtClean="0"/>
              <a:t>to reduce the</a:t>
            </a:r>
            <a:r>
              <a:rPr lang="en-GB" sz="2000" dirty="0" smtClean="0"/>
              <a:t> </a:t>
            </a:r>
            <a:r>
              <a:rPr lang="en-GB" sz="2000" dirty="0"/>
              <a:t>expected </a:t>
            </a:r>
            <a:r>
              <a:rPr lang="en-GB" sz="2000" dirty="0" smtClean="0"/>
              <a:t>rate </a:t>
            </a:r>
            <a:r>
              <a:rPr lang="en-GB" sz="2000" dirty="0"/>
              <a:t>in </a:t>
            </a:r>
            <a:r>
              <a:rPr lang="en-GB" sz="2000" dirty="0" smtClean="0"/>
              <a:t>the </a:t>
            </a:r>
            <a:r>
              <a:rPr lang="en-GB" sz="2000" dirty="0"/>
              <a:t>hottest M2 region by </a:t>
            </a:r>
            <a:r>
              <a:rPr lang="en-GB" sz="2000" dirty="0" smtClean="0"/>
              <a:t> about 50</a:t>
            </a:r>
            <a:r>
              <a:rPr lang="en-GB" sz="2000" dirty="0"/>
              <a:t>%. </a:t>
            </a:r>
            <a:endParaRPr lang="en-GB" sz="2000" dirty="0" smtClean="0"/>
          </a:p>
          <a:p>
            <a:r>
              <a:rPr lang="en-GB" sz="2000" dirty="0" smtClean="0"/>
              <a:t>This </a:t>
            </a:r>
            <a:r>
              <a:rPr lang="en-GB" sz="2000" dirty="0"/>
              <a:t>shielding consists of three parts: </a:t>
            </a:r>
            <a:endParaRPr lang="en-GB" sz="20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GB" sz="1800" dirty="0" smtClean="0"/>
              <a:t>A </a:t>
            </a:r>
            <a:r>
              <a:rPr lang="en-GB" sz="1800" dirty="0"/>
              <a:t>new HCAL beam-plug made of lead in a steal </a:t>
            </a:r>
            <a:r>
              <a:rPr lang="en-GB" sz="1800" dirty="0" smtClean="0"/>
              <a:t>carcass; </a:t>
            </a:r>
            <a:r>
              <a:rPr lang="en-GB" sz="1800" dirty="0"/>
              <a:t>this plug will have a </a:t>
            </a:r>
            <a:r>
              <a:rPr lang="en-GB" sz="1800" dirty="0" smtClean="0"/>
              <a:t>similar </a:t>
            </a:r>
            <a:r>
              <a:rPr lang="en-GB" sz="1800" dirty="0"/>
              <a:t>design with respect to the present one, but </a:t>
            </a:r>
            <a:r>
              <a:rPr lang="en-GB" sz="1800" dirty="0" smtClean="0"/>
              <a:t> with </a:t>
            </a:r>
            <a:r>
              <a:rPr lang="en-GB" sz="1800" dirty="0"/>
              <a:t>a smaller clearance (1cm) to </a:t>
            </a:r>
            <a:r>
              <a:rPr lang="en-GB" sz="1800" dirty="0" smtClean="0"/>
              <a:t>the beam </a:t>
            </a:r>
            <a:r>
              <a:rPr lang="en-GB" sz="1800" dirty="0"/>
              <a:t>pipe in the part facing </a:t>
            </a:r>
            <a:r>
              <a:rPr lang="en-GB" sz="1800" dirty="0" smtClean="0"/>
              <a:t>M2. </a:t>
            </a:r>
            <a:endParaRPr lang="en-GB" sz="1800" dirty="0"/>
          </a:p>
          <a:p>
            <a:pPr marL="914400" lvl="1" indent="-457200">
              <a:buFont typeface="+mj-lt"/>
              <a:buAutoNum type="arabicPeriod"/>
            </a:pPr>
            <a:r>
              <a:rPr lang="en-GB" sz="1800" dirty="0" smtClean="0"/>
              <a:t>An </a:t>
            </a:r>
            <a:r>
              <a:rPr lang="en-GB" sz="1800" dirty="0"/>
              <a:t>additional shielding made of tungsten in the position of the PMTs of the innermost HCAL cells .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800" dirty="0" smtClean="0"/>
              <a:t>An </a:t>
            </a:r>
            <a:r>
              <a:rPr lang="en-GB" sz="1800" dirty="0"/>
              <a:t>improved M2 plug, of identical dimensions with respect to the present one, but partially made of </a:t>
            </a:r>
            <a:r>
              <a:rPr lang="en-GB" sz="1800" dirty="0" smtClean="0"/>
              <a:t>lead </a:t>
            </a:r>
            <a:r>
              <a:rPr lang="en-GB" sz="2000" dirty="0" smtClean="0"/>
              <a:t>	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28, 2018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92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391355" y="6572850"/>
            <a:ext cx="227446" cy="2678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509" name="Rectangle"/>
          <p:cNvSpPr/>
          <p:nvPr/>
        </p:nvSpPr>
        <p:spPr>
          <a:xfrm>
            <a:off x="10351649" y="3413742"/>
            <a:ext cx="244990" cy="251006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>
              <a:lnSpc>
                <a:spcPts val="3375"/>
              </a:lnSpc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109"/>
          </a:p>
        </p:txBody>
      </p:sp>
      <p:sp>
        <p:nvSpPr>
          <p:cNvPr id="510" name="3."/>
          <p:cNvSpPr txBox="1"/>
          <p:nvPr/>
        </p:nvSpPr>
        <p:spPr>
          <a:xfrm>
            <a:off x="9940771" y="3090816"/>
            <a:ext cx="197170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457200" marR="0" indent="-457200" defTabSz="457200">
              <a:spcBef>
                <a:spcPts val="1200"/>
              </a:spcBef>
              <a:tabLst>
                <a:tab pos="139700" algn="l"/>
                <a:tab pos="457200" algn="l"/>
              </a:tabLst>
              <a:defRPr b="1">
                <a:solidFill>
                  <a:srgbClr val="FFFFFF"/>
                </a:solidFill>
                <a:uFillTx/>
              </a:defRPr>
            </a:lvl1pPr>
          </a:lstStyle>
          <a:p>
            <a:r>
              <a:rPr sz="1266"/>
              <a:t>3.</a:t>
            </a:r>
          </a:p>
        </p:txBody>
      </p:sp>
      <p:sp>
        <p:nvSpPr>
          <p:cNvPr id="511" name="1cm"/>
          <p:cNvSpPr txBox="1"/>
          <p:nvPr/>
        </p:nvSpPr>
        <p:spPr>
          <a:xfrm>
            <a:off x="9661666" y="3842151"/>
            <a:ext cx="322204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defRPr sz="1600">
                <a:solidFill>
                  <a:srgbClr val="FFFFFF"/>
                </a:solidFill>
                <a:uFillTx/>
              </a:defRPr>
            </a:lvl1pPr>
          </a:lstStyle>
          <a:p>
            <a:r>
              <a:rPr sz="1125"/>
              <a:t>1cm</a:t>
            </a:r>
          </a:p>
        </p:txBody>
      </p:sp>
      <p:sp>
        <p:nvSpPr>
          <p:cNvPr id="512" name="2cm"/>
          <p:cNvSpPr txBox="1"/>
          <p:nvPr/>
        </p:nvSpPr>
        <p:spPr>
          <a:xfrm>
            <a:off x="8048369" y="3848105"/>
            <a:ext cx="322204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0" marR="0" defTabSz="457200">
              <a:defRPr sz="1600">
                <a:solidFill>
                  <a:srgbClr val="FFFFFF"/>
                </a:solidFill>
                <a:uFillTx/>
              </a:defRPr>
            </a:lvl1pPr>
          </a:lstStyle>
          <a:p>
            <a:r>
              <a:rPr sz="1125"/>
              <a:t>2cm</a:t>
            </a:r>
          </a:p>
        </p:txBody>
      </p:sp>
      <p:sp>
        <p:nvSpPr>
          <p:cNvPr id="513" name="Line"/>
          <p:cNvSpPr/>
          <p:nvPr/>
        </p:nvSpPr>
        <p:spPr>
          <a:xfrm>
            <a:off x="8227077" y="4101561"/>
            <a:ext cx="125158" cy="125158"/>
          </a:xfrm>
          <a:prstGeom prst="line">
            <a:avLst/>
          </a:prstGeom>
          <a:ln w="12700">
            <a:solidFill>
              <a:srgbClr val="FFFFFF"/>
            </a:solidFill>
            <a:tailEnd type="triangle"/>
          </a:ln>
        </p:spPr>
        <p:txBody>
          <a:bodyPr lIns="0" tIns="0" rIns="0" bIns="0"/>
          <a:lstStyle/>
          <a:p>
            <a:pPr>
              <a:lnSpc>
                <a:spcPts val="3375"/>
              </a:lnSpc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109"/>
          </a:p>
        </p:txBody>
      </p:sp>
      <p:sp>
        <p:nvSpPr>
          <p:cNvPr id="514" name="Line"/>
          <p:cNvSpPr/>
          <p:nvPr/>
        </p:nvSpPr>
        <p:spPr>
          <a:xfrm>
            <a:off x="9801679" y="4098584"/>
            <a:ext cx="125158" cy="125158"/>
          </a:xfrm>
          <a:prstGeom prst="line">
            <a:avLst/>
          </a:prstGeom>
          <a:ln w="12700">
            <a:solidFill>
              <a:srgbClr val="FFFFFF"/>
            </a:solidFill>
            <a:tailEnd type="triangle"/>
          </a:ln>
        </p:spPr>
        <p:txBody>
          <a:bodyPr lIns="0" tIns="0" rIns="0" bIns="0"/>
          <a:lstStyle/>
          <a:p>
            <a:pPr>
              <a:lnSpc>
                <a:spcPts val="3375"/>
              </a:lnSpc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109"/>
          </a:p>
        </p:txBody>
      </p:sp>
      <p:sp>
        <p:nvSpPr>
          <p:cNvPr id="515" name="old design"/>
          <p:cNvSpPr txBox="1"/>
          <p:nvPr/>
        </p:nvSpPr>
        <p:spPr>
          <a:xfrm>
            <a:off x="8860722" y="1460888"/>
            <a:ext cx="758221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457200" marR="0" indent="-457200" defTabSz="457200">
              <a:spcBef>
                <a:spcPts val="1200"/>
              </a:spcBef>
              <a:tabLst>
                <a:tab pos="139700" algn="l"/>
                <a:tab pos="457200" algn="l"/>
              </a:tabLst>
              <a:defRPr b="1">
                <a:solidFill>
                  <a:srgbClr val="FFFFFF"/>
                </a:solidFill>
                <a:uFillTx/>
              </a:defRPr>
            </a:lvl1pPr>
          </a:lstStyle>
          <a:p>
            <a:r>
              <a:rPr sz="1266"/>
              <a:t>old design</a:t>
            </a:r>
          </a:p>
        </p:txBody>
      </p:sp>
      <p:sp>
        <p:nvSpPr>
          <p:cNvPr id="516" name="new design"/>
          <p:cNvSpPr txBox="1"/>
          <p:nvPr/>
        </p:nvSpPr>
        <p:spPr>
          <a:xfrm>
            <a:off x="7592706" y="4312435"/>
            <a:ext cx="832793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457200" marR="0" indent="-457200" defTabSz="457200">
              <a:spcBef>
                <a:spcPts val="1200"/>
              </a:spcBef>
              <a:tabLst>
                <a:tab pos="139700" algn="l"/>
                <a:tab pos="457200" algn="l"/>
              </a:tabLst>
              <a:defRPr b="1">
                <a:solidFill>
                  <a:srgbClr val="FFFFFF"/>
                </a:solidFill>
                <a:uFillTx/>
              </a:defRPr>
            </a:lvl1pPr>
          </a:lstStyle>
          <a:p>
            <a:r>
              <a:rPr sz="1266"/>
              <a:t>new design</a:t>
            </a:r>
          </a:p>
        </p:txBody>
      </p:sp>
      <p:sp>
        <p:nvSpPr>
          <p:cNvPr id="517" name="Remove the old HCAL beam plug…"/>
          <p:cNvSpPr txBox="1"/>
          <p:nvPr/>
        </p:nvSpPr>
        <p:spPr>
          <a:xfrm>
            <a:off x="1247098" y="1708877"/>
            <a:ext cx="9371703" cy="32101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347253" indent="-347253" defTabSz="321457">
              <a:buSzPct val="100000"/>
              <a:buAutoNum type="arabicPeriod"/>
              <a:defRPr sz="2900">
                <a:uFillTx/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2039" dirty="0" smtClean="0"/>
              <a:t>  The </a:t>
            </a:r>
            <a:r>
              <a:rPr lang="en-GB" sz="2039" dirty="0"/>
              <a:t>ECR for the HCAL beam-plug has been </a:t>
            </a:r>
            <a:r>
              <a:rPr lang="en-GB" sz="2039" dirty="0" smtClean="0"/>
              <a:t>completed</a:t>
            </a:r>
          </a:p>
          <a:p>
            <a:pPr marL="347253" indent="-347253" defTabSz="321457">
              <a:buSzPct val="100000"/>
              <a:buAutoNum type="arabicPeriod"/>
              <a:defRPr sz="2900">
                <a:uFillTx/>
                <a:latin typeface="Calibri"/>
                <a:ea typeface="Calibri"/>
                <a:cs typeface="Calibri"/>
                <a:sym typeface="Calibri"/>
              </a:defRPr>
            </a:pPr>
            <a:endParaRPr lang="en-GB" sz="2039" dirty="0"/>
          </a:p>
          <a:p>
            <a:pPr marL="347253" indent="-347253" defTabSz="321457">
              <a:buSzPct val="100000"/>
              <a:buAutoNum type="arabicPeriod"/>
              <a:defRPr sz="2900">
                <a:uFillTx/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2039" dirty="0" smtClean="0"/>
              <a:t>  The </a:t>
            </a:r>
            <a:r>
              <a:rPr lang="en-GB" sz="2039" dirty="0"/>
              <a:t>price enquiry for the all the additional shielding has been </a:t>
            </a:r>
            <a:r>
              <a:rPr lang="en-GB" sz="2039" dirty="0" smtClean="0"/>
              <a:t>completed</a:t>
            </a:r>
          </a:p>
          <a:p>
            <a:pPr defTabSz="321457">
              <a:buSzPct val="100000"/>
              <a:defRPr sz="2900">
                <a:uFillTx/>
                <a:latin typeface="Calibri"/>
                <a:ea typeface="Calibri"/>
                <a:cs typeface="Calibri"/>
                <a:sym typeface="Calibri"/>
              </a:defRPr>
            </a:pPr>
            <a:endParaRPr lang="en-GB" sz="2039" dirty="0" smtClean="0"/>
          </a:p>
          <a:p>
            <a:pPr marL="457200" indent="-457200" defTabSz="321457">
              <a:buSzPct val="100000"/>
              <a:buFont typeface="+mj-lt"/>
              <a:buAutoNum type="arabicPeriod" startAt="3"/>
              <a:defRPr sz="2900">
                <a:uFillTx/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2039" dirty="0" smtClean="0"/>
              <a:t>The </a:t>
            </a:r>
            <a:r>
              <a:rPr lang="en-GB" sz="2039" dirty="0"/>
              <a:t>orders for the lead parts will be placed in November; the tungsten part in </a:t>
            </a:r>
            <a:r>
              <a:rPr lang="en-GB" sz="2039" dirty="0" smtClean="0"/>
              <a:t>December.</a:t>
            </a:r>
          </a:p>
          <a:p>
            <a:pPr marL="457200" indent="-457200" defTabSz="321457">
              <a:buSzPct val="100000"/>
              <a:buFont typeface="+mj-lt"/>
              <a:buAutoNum type="arabicPeriod" startAt="3"/>
              <a:defRPr sz="2900">
                <a:uFillTx/>
                <a:latin typeface="Calibri"/>
                <a:ea typeface="Calibri"/>
                <a:cs typeface="Calibri"/>
                <a:sym typeface="Calibri"/>
              </a:defRPr>
            </a:pPr>
            <a:endParaRPr lang="en-GB" sz="2039" dirty="0"/>
          </a:p>
          <a:p>
            <a:pPr marL="457200" indent="-457200" defTabSz="321457">
              <a:buSzPct val="100000"/>
              <a:buFont typeface="+mj-lt"/>
              <a:buAutoNum type="arabicPeriod" startAt="3"/>
              <a:defRPr sz="2900">
                <a:uFillTx/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2039" dirty="0" smtClean="0"/>
              <a:t>Delivery </a:t>
            </a:r>
            <a:r>
              <a:rPr lang="en-GB" sz="2039" dirty="0"/>
              <a:t>expected 8</a:t>
            </a:r>
            <a:r>
              <a:rPr lang="en-GB" sz="2039" dirty="0" smtClean="0"/>
              <a:t> </a:t>
            </a:r>
            <a:r>
              <a:rPr lang="en-GB" sz="2039" dirty="0"/>
              <a:t>weeks after the order is </a:t>
            </a:r>
            <a:r>
              <a:rPr lang="en-GB" sz="2039" dirty="0" smtClean="0"/>
              <a:t>placed.</a:t>
            </a:r>
          </a:p>
          <a:p>
            <a:pPr marL="457200" indent="-457200" defTabSz="321457">
              <a:buSzPct val="100000"/>
              <a:buFont typeface="+mj-lt"/>
              <a:buAutoNum type="arabicPeriod" startAt="3"/>
              <a:defRPr sz="2900">
                <a:uFillTx/>
                <a:latin typeface="Calibri"/>
                <a:ea typeface="Calibri"/>
                <a:cs typeface="Calibri"/>
                <a:sym typeface="Calibri"/>
              </a:defRPr>
            </a:pPr>
            <a:endParaRPr lang="en-GB" sz="2039" dirty="0" smtClean="0"/>
          </a:p>
          <a:p>
            <a:pPr marL="457200" indent="-457200" defTabSz="321457">
              <a:buSzPct val="100000"/>
              <a:buFont typeface="+mj-lt"/>
              <a:buAutoNum type="arabicPeriod" startAt="3"/>
              <a:defRPr sz="2900">
                <a:uFillTx/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2039" dirty="0" smtClean="0"/>
              <a:t>Installation </a:t>
            </a:r>
            <a:r>
              <a:rPr lang="en-GB" sz="2039" dirty="0"/>
              <a:t>in LHCb is scheduled for early 2020 in the overall installation schedule</a:t>
            </a:r>
            <a:r>
              <a:rPr sz="2039" dirty="0"/>
              <a:t>.  </a:t>
            </a:r>
            <a:endParaRPr lang="en-GB" sz="2039" dirty="0"/>
          </a:p>
        </p:txBody>
      </p:sp>
      <p:sp>
        <p:nvSpPr>
          <p:cNvPr id="518" name="Installation and alignment of the HCAL beam plug must be performed before the end of 2019, before beam pipe installation: a detailed schedule needs to be prepared"/>
          <p:cNvSpPr txBox="1"/>
          <p:nvPr/>
        </p:nvSpPr>
        <p:spPr>
          <a:xfrm>
            <a:off x="1719726" y="5351718"/>
            <a:ext cx="7688978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0" marR="0" defTabSz="457200">
              <a:defRPr sz="2500" b="1">
                <a:solidFill>
                  <a:srgbClr val="FF9300"/>
                </a:solidFill>
                <a:uFillTx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Resources:  0.2 FTE (M. Galka and B. Schmidt in 2019)</a:t>
            </a:r>
          </a:p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		 	0.1 FTE in total during  LS2 	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0"/>
            <a:ext cx="10885714" cy="117740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7" name="Additional shielding installation plan"/>
          <p:cNvSpPr txBox="1">
            <a:spLocks noGrp="1"/>
          </p:cNvSpPr>
          <p:nvPr>
            <p:ph type="title"/>
          </p:nvPr>
        </p:nvSpPr>
        <p:spPr>
          <a:xfrm>
            <a:off x="1572645" y="218805"/>
            <a:ext cx="7983141" cy="669727"/>
          </a:xfrm>
          <a:prstGeom prst="rect">
            <a:avLst/>
          </a:prstGeom>
        </p:spPr>
        <p:txBody>
          <a:bodyPr/>
          <a:lstStyle>
            <a:lvl1pPr>
              <a:defRPr sz="3900" b="1"/>
            </a:lvl1pPr>
          </a:lstStyle>
          <a:p>
            <a:r>
              <a:rPr dirty="0">
                <a:solidFill>
                  <a:schemeClr val="bg1">
                    <a:lumMod val="95000"/>
                  </a:schemeClr>
                </a:solidFill>
              </a:rPr>
              <a:t>Additional </a:t>
            </a:r>
            <a:r>
              <a:rPr dirty="0" smtClean="0">
                <a:solidFill>
                  <a:schemeClr val="bg1">
                    <a:lumMod val="95000"/>
                  </a:schemeClr>
                </a:solidFill>
              </a:rPr>
              <a:t>shielding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: Next steps</a:t>
            </a:r>
            <a:r>
              <a:rPr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79611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240</Words>
  <Application>Microsoft Office PowerPoint</Application>
  <PresentationFormat>Widescreen</PresentationFormat>
  <Paragraphs>40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Helvetica</vt:lpstr>
      <vt:lpstr>Times New Roman</vt:lpstr>
      <vt:lpstr>Wingdings</vt:lpstr>
      <vt:lpstr>Office Theme</vt:lpstr>
      <vt:lpstr>DT Contribution to the Muon System upgrade </vt:lpstr>
      <vt:lpstr>PowerPoint Presentation</vt:lpstr>
      <vt:lpstr>Additional shielding: Next steps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on  additional shielding since  the EDR on January 18</dc:title>
  <dc:creator>Burkhard Schmidt</dc:creator>
  <cp:lastModifiedBy>Burkhard Schmidt</cp:lastModifiedBy>
  <cp:revision>60</cp:revision>
  <dcterms:created xsi:type="dcterms:W3CDTF">2017-02-26T22:10:36Z</dcterms:created>
  <dcterms:modified xsi:type="dcterms:W3CDTF">2018-11-28T11:30:04Z</dcterms:modified>
</cp:coreProperties>
</file>