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660" r:id="rId1"/>
  </p:sldMasterIdLst>
  <p:notesMasterIdLst>
    <p:notesMasterId r:id="rId5"/>
  </p:notesMasterIdLst>
  <p:handoutMasterIdLst>
    <p:handoutMasterId r:id="rId6"/>
  </p:handoutMasterIdLst>
  <p:sldIdLst>
    <p:sldId id="259" r:id="rId2"/>
    <p:sldId id="284" r:id="rId3"/>
    <p:sldId id="285" r:id="rId4"/>
  </p:sldIdLst>
  <p:sldSz cx="9144000" cy="5143500" type="screen16x9"/>
  <p:notesSz cx="6858000" cy="9144000"/>
  <p:defaultTextStyle>
    <a:defPPr>
      <a:defRPr lang="en-US"/>
    </a:defPPr>
    <a:lvl1pPr marL="0" algn="l" defTabSz="914321" rtl="0" eaLnBrk="1" latinLnBrk="0" hangingPunct="1">
      <a:defRPr sz="1800" kern="1200">
        <a:solidFill>
          <a:schemeClr val="tx1"/>
        </a:solidFill>
        <a:latin typeface="+mn-lt"/>
        <a:ea typeface="+mn-ea"/>
        <a:cs typeface="+mn-cs"/>
      </a:defRPr>
    </a:lvl1pPr>
    <a:lvl2pPr marL="457161" algn="l" defTabSz="914321" rtl="0" eaLnBrk="1" latinLnBrk="0" hangingPunct="1">
      <a:defRPr sz="1800" kern="1200">
        <a:solidFill>
          <a:schemeClr val="tx1"/>
        </a:solidFill>
        <a:latin typeface="+mn-lt"/>
        <a:ea typeface="+mn-ea"/>
        <a:cs typeface="+mn-cs"/>
      </a:defRPr>
    </a:lvl2pPr>
    <a:lvl3pPr marL="914321" algn="l" defTabSz="914321" rtl="0" eaLnBrk="1" latinLnBrk="0" hangingPunct="1">
      <a:defRPr sz="1800" kern="1200">
        <a:solidFill>
          <a:schemeClr val="tx1"/>
        </a:solidFill>
        <a:latin typeface="+mn-lt"/>
        <a:ea typeface="+mn-ea"/>
        <a:cs typeface="+mn-cs"/>
      </a:defRPr>
    </a:lvl3pPr>
    <a:lvl4pPr marL="1371482" algn="l" defTabSz="914321" rtl="0" eaLnBrk="1" latinLnBrk="0" hangingPunct="1">
      <a:defRPr sz="1800" kern="1200">
        <a:solidFill>
          <a:schemeClr val="tx1"/>
        </a:solidFill>
        <a:latin typeface="+mn-lt"/>
        <a:ea typeface="+mn-ea"/>
        <a:cs typeface="+mn-cs"/>
      </a:defRPr>
    </a:lvl4pPr>
    <a:lvl5pPr marL="1828642" algn="l" defTabSz="914321" rtl="0" eaLnBrk="1" latinLnBrk="0" hangingPunct="1">
      <a:defRPr sz="1800" kern="1200">
        <a:solidFill>
          <a:schemeClr val="tx1"/>
        </a:solidFill>
        <a:latin typeface="+mn-lt"/>
        <a:ea typeface="+mn-ea"/>
        <a:cs typeface="+mn-cs"/>
      </a:defRPr>
    </a:lvl5pPr>
    <a:lvl6pPr marL="2285802" algn="l" defTabSz="914321" rtl="0" eaLnBrk="1" latinLnBrk="0" hangingPunct="1">
      <a:defRPr sz="1800" kern="1200">
        <a:solidFill>
          <a:schemeClr val="tx1"/>
        </a:solidFill>
        <a:latin typeface="+mn-lt"/>
        <a:ea typeface="+mn-ea"/>
        <a:cs typeface="+mn-cs"/>
      </a:defRPr>
    </a:lvl6pPr>
    <a:lvl7pPr marL="2742963" algn="l" defTabSz="914321" rtl="0" eaLnBrk="1" latinLnBrk="0" hangingPunct="1">
      <a:defRPr sz="1800" kern="1200">
        <a:solidFill>
          <a:schemeClr val="tx1"/>
        </a:solidFill>
        <a:latin typeface="+mn-lt"/>
        <a:ea typeface="+mn-ea"/>
        <a:cs typeface="+mn-cs"/>
      </a:defRPr>
    </a:lvl7pPr>
    <a:lvl8pPr marL="3200123" algn="l" defTabSz="914321" rtl="0" eaLnBrk="1" latinLnBrk="0" hangingPunct="1">
      <a:defRPr sz="1800" kern="1200">
        <a:solidFill>
          <a:schemeClr val="tx1"/>
        </a:solidFill>
        <a:latin typeface="+mn-lt"/>
        <a:ea typeface="+mn-ea"/>
        <a:cs typeface="+mn-cs"/>
      </a:defRPr>
    </a:lvl8pPr>
    <a:lvl9pPr marL="3657284" algn="l" defTabSz="91432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9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uel Jesus Rodriguez Alonso" initials="MJRA" lastIdx="3" clrIdx="0">
    <p:extLst>
      <p:ext uri="{19B8F6BF-5375-455C-9EA6-DF929625EA0E}">
        <p15:presenceInfo xmlns:p15="http://schemas.microsoft.com/office/powerpoint/2012/main" userId="S-1-5-21-1526224874-1540688658-1361462980-54697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0182E"/>
    <a:srgbClr val="1106EC"/>
    <a:srgbClr val="0055A0"/>
    <a:srgbClr val="FF0000"/>
    <a:srgbClr val="E7F4FF"/>
    <a:srgbClr val="0099FF"/>
    <a:srgbClr val="B9DEFF"/>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70" autoAdjust="0"/>
    <p:restoredTop sz="95897" autoAdjust="0"/>
  </p:normalViewPr>
  <p:slideViewPr>
    <p:cSldViewPr snapToGrid="0" snapToObjects="1">
      <p:cViewPr varScale="1">
        <p:scale>
          <a:sx n="166" d="100"/>
          <a:sy n="166" d="100"/>
        </p:scale>
        <p:origin x="318" y="138"/>
      </p:cViewPr>
      <p:guideLst>
        <p:guide orient="horz" pos="1620"/>
        <p:guide pos="2896"/>
      </p:guideLst>
    </p:cSldViewPr>
  </p:slideViewPr>
  <p:notesTextViewPr>
    <p:cViewPr>
      <p:scale>
        <a:sx n="400" d="100"/>
        <a:sy n="400" d="100"/>
      </p:scale>
      <p:origin x="0" y="0"/>
    </p:cViewPr>
  </p:notesTextViewPr>
  <p:sorterViewPr>
    <p:cViewPr>
      <p:scale>
        <a:sx n="100" d="100"/>
        <a:sy n="100" d="100"/>
      </p:scale>
      <p:origin x="0" y="0"/>
    </p:cViewPr>
  </p:sorterViewPr>
  <p:notesViewPr>
    <p:cSldViewPr snapToGrid="0" snapToObjects="1" showGuides="1">
      <p:cViewPr varScale="1">
        <p:scale>
          <a:sx n="100" d="100"/>
          <a:sy n="100" d="100"/>
        </p:scale>
        <p:origin x="3552" y="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574704-84AE-41E6-8FB7-5E6A7D4145C5}" type="datetimeFigureOut">
              <a:rPr lang="en-GB" smtClean="0"/>
              <a:t>28/11/2018</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4EC1D0-F9E6-4A18-B7CE-87902C0AE398}" type="slidenum">
              <a:rPr lang="en-GB" smtClean="0"/>
              <a:t>‹#›</a:t>
            </a:fld>
            <a:endParaRPr lang="en-GB" dirty="0"/>
          </a:p>
        </p:txBody>
      </p:sp>
    </p:spTree>
    <p:extLst>
      <p:ext uri="{BB962C8B-B14F-4D97-AF65-F5344CB8AC3E}">
        <p14:creationId xmlns:p14="http://schemas.microsoft.com/office/powerpoint/2010/main" val="1250954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28/11/2018</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dirty="0"/>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161" rtl="0" eaLnBrk="1" latinLnBrk="0" hangingPunct="1">
      <a:defRPr sz="1200" kern="1200">
        <a:solidFill>
          <a:schemeClr val="tx1"/>
        </a:solidFill>
        <a:latin typeface="+mn-lt"/>
        <a:ea typeface="+mn-ea"/>
        <a:cs typeface="+mn-cs"/>
      </a:defRPr>
    </a:lvl1pPr>
    <a:lvl2pPr marL="457161" algn="l" defTabSz="457161" rtl="0" eaLnBrk="1" latinLnBrk="0" hangingPunct="1">
      <a:defRPr sz="1200" kern="1200">
        <a:solidFill>
          <a:schemeClr val="tx1"/>
        </a:solidFill>
        <a:latin typeface="+mn-lt"/>
        <a:ea typeface="+mn-ea"/>
        <a:cs typeface="+mn-cs"/>
      </a:defRPr>
    </a:lvl2pPr>
    <a:lvl3pPr marL="914321" algn="l" defTabSz="457161" rtl="0" eaLnBrk="1" latinLnBrk="0" hangingPunct="1">
      <a:defRPr sz="1200" kern="1200">
        <a:solidFill>
          <a:schemeClr val="tx1"/>
        </a:solidFill>
        <a:latin typeface="+mn-lt"/>
        <a:ea typeface="+mn-ea"/>
        <a:cs typeface="+mn-cs"/>
      </a:defRPr>
    </a:lvl3pPr>
    <a:lvl4pPr marL="1371482" algn="l" defTabSz="457161" rtl="0" eaLnBrk="1" latinLnBrk="0" hangingPunct="1">
      <a:defRPr sz="1200" kern="1200">
        <a:solidFill>
          <a:schemeClr val="tx1"/>
        </a:solidFill>
        <a:latin typeface="+mn-lt"/>
        <a:ea typeface="+mn-ea"/>
        <a:cs typeface="+mn-cs"/>
      </a:defRPr>
    </a:lvl4pPr>
    <a:lvl5pPr marL="1828642" algn="l" defTabSz="457161" rtl="0" eaLnBrk="1" latinLnBrk="0" hangingPunct="1">
      <a:defRPr sz="1200" kern="1200">
        <a:solidFill>
          <a:schemeClr val="tx1"/>
        </a:solidFill>
        <a:latin typeface="+mn-lt"/>
        <a:ea typeface="+mn-ea"/>
        <a:cs typeface="+mn-cs"/>
      </a:defRPr>
    </a:lvl5pPr>
    <a:lvl6pPr marL="2285802" algn="l" defTabSz="457161" rtl="0" eaLnBrk="1" latinLnBrk="0" hangingPunct="1">
      <a:defRPr sz="1200" kern="1200">
        <a:solidFill>
          <a:schemeClr val="tx1"/>
        </a:solidFill>
        <a:latin typeface="+mn-lt"/>
        <a:ea typeface="+mn-ea"/>
        <a:cs typeface="+mn-cs"/>
      </a:defRPr>
    </a:lvl6pPr>
    <a:lvl7pPr marL="2742963" algn="l" defTabSz="457161" rtl="0" eaLnBrk="1" latinLnBrk="0" hangingPunct="1">
      <a:defRPr sz="1200" kern="1200">
        <a:solidFill>
          <a:schemeClr val="tx1"/>
        </a:solidFill>
        <a:latin typeface="+mn-lt"/>
        <a:ea typeface="+mn-ea"/>
        <a:cs typeface="+mn-cs"/>
      </a:defRPr>
    </a:lvl7pPr>
    <a:lvl8pPr marL="3200123" algn="l" defTabSz="457161" rtl="0" eaLnBrk="1" latinLnBrk="0" hangingPunct="1">
      <a:defRPr sz="1200" kern="1200">
        <a:solidFill>
          <a:schemeClr val="tx1"/>
        </a:solidFill>
        <a:latin typeface="+mn-lt"/>
        <a:ea typeface="+mn-ea"/>
        <a:cs typeface="+mn-cs"/>
      </a:defRPr>
    </a:lvl8pPr>
    <a:lvl9pPr marL="3657284" algn="l" defTabSz="4571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a:t>
            </a:fld>
            <a:endParaRPr lang="fr-FR" dirty="0"/>
          </a:p>
        </p:txBody>
      </p:sp>
    </p:spTree>
    <p:extLst>
      <p:ext uri="{BB962C8B-B14F-4D97-AF65-F5344CB8AC3E}">
        <p14:creationId xmlns:p14="http://schemas.microsoft.com/office/powerpoint/2010/main" val="3115961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B0F8754-CA94-4CCB-8C08-ED2409735AAB}" type="datetime1">
              <a:rPr lang="en-US" smtClean="0"/>
              <a:t>11/28/2018</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A46F557-E229-4152-A4AB-5FD3E562D0D8}" type="datetime1">
              <a:rPr lang="en-US" smtClean="0"/>
              <a:t>11/28/2018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dirty="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39BF3BE-DC62-48F1-A8D2-BA83130CCDCA}" type="datetime1">
              <a:rPr lang="en-US" smtClean="0"/>
              <a:t>11/28/2018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1806692"/>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1806692"/>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8"/>
            <a:ext cx="1221946" cy="1261931"/>
          </a:xfrm>
          <a:prstGeom prst="rect">
            <a:avLst/>
          </a:prstGeom>
        </p:spPr>
      </p:pic>
      <p:sp>
        <p:nvSpPr>
          <p:cNvPr id="7"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8AADD48-E691-4CE7-9BCC-8EDBC245C1D8}" type="datetime1">
              <a:rPr lang="en-US" smtClean="0"/>
              <a:t>11/28/2018</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5" name="Date Placeholder 4"/>
          <p:cNvSpPr>
            <a:spLocks noGrp="1"/>
          </p:cNvSpPr>
          <p:nvPr>
            <p:ph type="dt" sz="half" idx="10"/>
          </p:nvPr>
        </p:nvSpPr>
        <p:spPr/>
        <p:txBody>
          <a:bodyPr/>
          <a:lstStyle/>
          <a:p>
            <a:fld id="{9A340906-C80F-41AD-A64C-5C841A4E89E1}" type="datetime1">
              <a:rPr lang="en-US" smtClean="0"/>
              <a:t>11/28/2018</a:t>
            </a:fld>
            <a:endParaRPr lang="en-US" dirty="0"/>
          </a:p>
        </p:txBody>
      </p:sp>
      <p:sp>
        <p:nvSpPr>
          <p:cNvPr id="6" name="Footer Placeholder 5"/>
          <p:cNvSpPr>
            <a:spLocks noGrp="1"/>
          </p:cNvSpPr>
          <p:nvPr>
            <p:ph type="ftr" sz="quarter" idx="11"/>
          </p:nvPr>
        </p:nvSpPr>
        <p:spPr/>
        <p:txBody>
          <a:bodyPr/>
          <a:lstStyle>
            <a:lvl1pPr>
              <a:defRPr/>
            </a:lvl1pPr>
          </a:lstStyle>
          <a:p>
            <a:r>
              <a:rPr lang="it-IT"/>
              <a:t>VELO Motion Control</a:t>
            </a:r>
            <a:endParaRPr lang="en-US" dirty="0"/>
          </a:p>
        </p:txBody>
      </p:sp>
      <p:sp>
        <p:nvSpPr>
          <p:cNvPr id="10" name="Slide Number Placeholder 9"/>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4"/>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BDEC390-6D6F-4046-934B-E9C34D55875C}" type="datetime1">
              <a:rPr lang="en-US" smtClean="0"/>
              <a:t>11/28/2018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92"/>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4" y="3826479"/>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7"/>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8" y="952337"/>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4CB31BE-B03E-401C-866A-0E5644ACB67C}" type="datetime1">
              <a:rPr lang="en-US" smtClean="0"/>
              <a:t>11/28/2018</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4697260"/>
            <a:ext cx="9144000" cy="446240"/>
          </a:xfrm>
          <a:prstGeom prst="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10" name="Rectangle 9"/>
          <p:cNvSpPr/>
          <p:nvPr userDrawn="1"/>
        </p:nvSpPr>
        <p:spPr>
          <a:xfrm>
            <a:off x="-1" y="4696788"/>
            <a:ext cx="9140633" cy="45719"/>
          </a:xfrm>
          <a:prstGeom prst="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9"/>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371EE5A-2DF8-42E5-8839-58D50FBED9FD}" type="datetime1">
              <a:rPr lang="en-US" smtClean="0"/>
              <a:t>11/28/2018</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VELO Motion Control</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21834" y="4805155"/>
            <a:ext cx="1017391" cy="234000"/>
          </a:xfrm>
          <a:prstGeom prst="rect">
            <a:avLst/>
          </a:prstGeom>
        </p:spPr>
      </p:pic>
      <p:sp>
        <p:nvSpPr>
          <p:cNvPr id="21" name="Rectangle 20"/>
          <p:cNvSpPr/>
          <p:nvPr userDrawn="1"/>
        </p:nvSpPr>
        <p:spPr>
          <a:xfrm>
            <a:off x="-2" y="2446099"/>
            <a:ext cx="180000" cy="540000"/>
          </a:xfrm>
          <a:prstGeom prst="rect">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2" name="Rectangle 21"/>
          <p:cNvSpPr/>
          <p:nvPr userDrawn="1"/>
        </p:nvSpPr>
        <p:spPr>
          <a:xfrm>
            <a:off x="-1" y="2986099"/>
            <a:ext cx="180000" cy="540000"/>
          </a:xfrm>
          <a:prstGeom prst="rect">
            <a:avLst/>
          </a:prstGeom>
          <a:solidFill>
            <a:schemeClr val="tx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3" name="Rectangle 22"/>
          <p:cNvSpPr/>
          <p:nvPr userDrawn="1"/>
        </p:nvSpPr>
        <p:spPr>
          <a:xfrm>
            <a:off x="-1" y="1906099"/>
            <a:ext cx="180000" cy="540000"/>
          </a:xfrm>
          <a:prstGeom prst="rect">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4" name="Rectangle 23"/>
          <p:cNvSpPr/>
          <p:nvPr userDrawn="1"/>
        </p:nvSpPr>
        <p:spPr>
          <a:xfrm>
            <a:off x="-1" y="1366099"/>
            <a:ext cx="180000" cy="540000"/>
          </a:xfrm>
          <a:prstGeom prst="rect">
            <a:avLst/>
          </a:prstGeom>
          <a:solidFill>
            <a:schemeClr val="tx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5" name="Rectangle 24"/>
          <p:cNvSpPr/>
          <p:nvPr userDrawn="1"/>
        </p:nvSpPr>
        <p:spPr>
          <a:xfrm>
            <a:off x="-2" y="3526099"/>
            <a:ext cx="180000" cy="540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pic>
        <p:nvPicPr>
          <p:cNvPr id="6" name="Picture 5"/>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776610" y="4801729"/>
            <a:ext cx="410965" cy="28080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86" indent="-45720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74" indent="-45720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30" indent="-342907"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43" indent="-342907"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525" indent="-342907"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818" indent="-182884"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78" indent="-182884"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739" indent="-182884"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67" indent="-182884"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9" algn="l" rtl="0" eaLnBrk="1" latinLnBrk="0" hangingPunct="1">
        <a:defRPr kumimoji="0" kern="1200">
          <a:solidFill>
            <a:schemeClr val="tx1"/>
          </a:solidFill>
          <a:latin typeface="+mn-lt"/>
          <a:ea typeface="+mn-ea"/>
          <a:cs typeface="+mn-cs"/>
        </a:defRPr>
      </a:lvl2pPr>
      <a:lvl3pPr marL="914418" algn="l" rtl="0" eaLnBrk="1" latinLnBrk="0" hangingPunct="1">
        <a:defRPr kumimoji="0" kern="1200">
          <a:solidFill>
            <a:schemeClr val="tx1"/>
          </a:solidFill>
          <a:latin typeface="+mn-lt"/>
          <a:ea typeface="+mn-ea"/>
          <a:cs typeface="+mn-cs"/>
        </a:defRPr>
      </a:lvl3pPr>
      <a:lvl4pPr marL="1371627" algn="l" rtl="0" eaLnBrk="1" latinLnBrk="0" hangingPunct="1">
        <a:defRPr kumimoji="0" kern="1200">
          <a:solidFill>
            <a:schemeClr val="tx1"/>
          </a:solidFill>
          <a:latin typeface="+mn-lt"/>
          <a:ea typeface="+mn-ea"/>
          <a:cs typeface="+mn-cs"/>
        </a:defRPr>
      </a:lvl4pPr>
      <a:lvl5pPr marL="1828837" algn="l" rtl="0" eaLnBrk="1" latinLnBrk="0" hangingPunct="1">
        <a:defRPr kumimoji="0" kern="1200">
          <a:solidFill>
            <a:schemeClr val="tx1"/>
          </a:solidFill>
          <a:latin typeface="+mn-lt"/>
          <a:ea typeface="+mn-ea"/>
          <a:cs typeface="+mn-cs"/>
        </a:defRPr>
      </a:lvl5pPr>
      <a:lvl6pPr marL="2286046" algn="l" rtl="0" eaLnBrk="1" latinLnBrk="0" hangingPunct="1">
        <a:defRPr kumimoji="0" kern="1200">
          <a:solidFill>
            <a:schemeClr val="tx1"/>
          </a:solidFill>
          <a:latin typeface="+mn-lt"/>
          <a:ea typeface="+mn-ea"/>
          <a:cs typeface="+mn-cs"/>
        </a:defRPr>
      </a:lvl6pPr>
      <a:lvl7pPr marL="2743255" algn="l" rtl="0" eaLnBrk="1" latinLnBrk="0" hangingPunct="1">
        <a:defRPr kumimoji="0" kern="1200">
          <a:solidFill>
            <a:schemeClr val="tx1"/>
          </a:solidFill>
          <a:latin typeface="+mn-lt"/>
          <a:ea typeface="+mn-ea"/>
          <a:cs typeface="+mn-cs"/>
        </a:defRPr>
      </a:lvl7pPr>
      <a:lvl8pPr marL="3200464" algn="l" rtl="0" eaLnBrk="1" latinLnBrk="0" hangingPunct="1">
        <a:defRPr kumimoji="0" kern="1200">
          <a:solidFill>
            <a:schemeClr val="tx1"/>
          </a:solidFill>
          <a:latin typeface="+mn-lt"/>
          <a:ea typeface="+mn-ea"/>
          <a:cs typeface="+mn-cs"/>
        </a:defRPr>
      </a:lvl8pPr>
      <a:lvl9pPr marL="365767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edms.cern.ch/document/1561470/2" TargetMode="Externa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Magnet Control System</a:t>
            </a:r>
            <a:endParaRPr lang="en-GB" dirty="0"/>
          </a:p>
        </p:txBody>
      </p:sp>
      <p:sp>
        <p:nvSpPr>
          <p:cNvPr id="6" name="Text Placeholder 5"/>
          <p:cNvSpPr>
            <a:spLocks noGrp="1"/>
          </p:cNvSpPr>
          <p:nvPr>
            <p:ph type="body" idx="10"/>
          </p:nvPr>
        </p:nvSpPr>
        <p:spPr/>
        <p:txBody>
          <a:bodyPr/>
          <a:lstStyle/>
          <a:p>
            <a:r>
              <a:rPr lang="en-US" dirty="0"/>
              <a:t>EP-DT-DI CONTRIBUTION</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075" y="4149593"/>
            <a:ext cx="2796325" cy="64469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0401" y="357357"/>
            <a:ext cx="1493653" cy="1041473"/>
          </a:xfrm>
          <a:prstGeom prst="rect">
            <a:avLst/>
          </a:prstGeom>
        </p:spPr>
      </p:pic>
    </p:spTree>
    <p:extLst>
      <p:ext uri="{BB962C8B-B14F-4D97-AF65-F5344CB8AC3E}">
        <p14:creationId xmlns:p14="http://schemas.microsoft.com/office/powerpoint/2010/main" val="3098536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94704E0-BA9F-458E-946A-60256F04DAE2}" type="datetime1">
              <a:rPr lang="en-US" smtClean="0"/>
              <a:t>11/28/2018</a:t>
            </a:fld>
            <a:endParaRPr lang="en-US" dirty="0"/>
          </a:p>
        </p:txBody>
      </p:sp>
      <p:sp>
        <p:nvSpPr>
          <p:cNvPr id="5" name="Footer Placeholder 4"/>
          <p:cNvSpPr>
            <a:spLocks noGrp="1"/>
          </p:cNvSpPr>
          <p:nvPr>
            <p:ph type="ftr" sz="quarter" idx="4294967295"/>
          </p:nvPr>
        </p:nvSpPr>
        <p:spPr>
          <a:xfrm>
            <a:off x="5746750" y="4767267"/>
            <a:ext cx="2895600" cy="274637"/>
          </a:xfrm>
        </p:spPr>
        <p:txBody>
          <a:bodyPr/>
          <a:lstStyle/>
          <a:p>
            <a:r>
              <a:rPr lang="it-IT" dirty="0" smtClean="0"/>
              <a:t>Magnet </a:t>
            </a:r>
            <a:r>
              <a:rPr lang="it-IT" dirty="0"/>
              <a:t>Control System</a:t>
            </a:r>
            <a:endParaRPr lang="en-US" dirty="0"/>
          </a:p>
        </p:txBody>
      </p:sp>
      <p:sp>
        <p:nvSpPr>
          <p:cNvPr id="6" name="Slide Number Placeholder 5"/>
          <p:cNvSpPr>
            <a:spLocks noGrp="1"/>
          </p:cNvSpPr>
          <p:nvPr>
            <p:ph type="sldNum" sz="quarter" idx="4294967295"/>
          </p:nvPr>
        </p:nvSpPr>
        <p:spPr>
          <a:xfrm>
            <a:off x="8642350" y="4767267"/>
            <a:ext cx="501650" cy="274637"/>
          </a:xfrm>
        </p:spPr>
        <p:txBody>
          <a:bodyPr/>
          <a:lstStyle/>
          <a:p>
            <a:fld id="{17918391-D411-FE40-AAD7-861AE5233E0E}" type="slidenum">
              <a:rPr lang="en-US" smtClean="0"/>
              <a:pPr/>
              <a:t>3</a:t>
            </a:fld>
            <a:endParaRPr lang="en-US" dirty="0"/>
          </a:p>
        </p:txBody>
      </p:sp>
      <p:sp>
        <p:nvSpPr>
          <p:cNvPr id="12" name="CustomShape 3"/>
          <p:cNvSpPr/>
          <p:nvPr/>
        </p:nvSpPr>
        <p:spPr>
          <a:xfrm>
            <a:off x="190501" y="166783"/>
            <a:ext cx="4894014" cy="284760"/>
          </a:xfrm>
          <a:prstGeom prst="rect">
            <a:avLst/>
          </a:prstGeom>
          <a:noFill/>
          <a:ln>
            <a:noFill/>
          </a:ln>
        </p:spPr>
        <p:txBody>
          <a:bodyPr lIns="90000" tIns="45000" rIns="90000" bIns="45000" anchor="t"/>
          <a:lstStyle/>
          <a:p>
            <a:pPr>
              <a:lnSpc>
                <a:spcPct val="100000"/>
              </a:lnSpc>
            </a:pPr>
            <a:r>
              <a:rPr lang="en-US" sz="1600" dirty="0">
                <a:solidFill>
                  <a:srgbClr val="183962"/>
                </a:solidFill>
              </a:rPr>
              <a:t>Magnet Control System</a:t>
            </a:r>
          </a:p>
        </p:txBody>
      </p:sp>
      <p:sp>
        <p:nvSpPr>
          <p:cNvPr id="13" name="CustomShape 3"/>
          <p:cNvSpPr/>
          <p:nvPr/>
        </p:nvSpPr>
        <p:spPr>
          <a:xfrm>
            <a:off x="190501" y="460791"/>
            <a:ext cx="8280920" cy="284760"/>
          </a:xfrm>
          <a:prstGeom prst="rect">
            <a:avLst/>
          </a:prstGeom>
          <a:noFill/>
          <a:ln>
            <a:noFill/>
          </a:ln>
        </p:spPr>
        <p:txBody>
          <a:bodyPr lIns="90000" tIns="45000" rIns="90000" bIns="45000" anchor="t"/>
          <a:lstStyle/>
          <a:p>
            <a:r>
              <a:rPr lang="en-US" sz="1200" dirty="0">
                <a:solidFill>
                  <a:srgbClr val="183962"/>
                </a:solidFill>
              </a:rPr>
              <a:t>WP: </a:t>
            </a:r>
            <a:r>
              <a:rPr lang="en-US" sz="1200" dirty="0">
                <a:solidFill>
                  <a:srgbClr val="183962"/>
                </a:solidFill>
                <a:hlinkClick r:id="rId2"/>
              </a:rPr>
              <a:t>https://edms.cern.ch/document/1561470/2</a:t>
            </a:r>
            <a:endParaRPr lang="en-US" sz="1200" dirty="0">
              <a:solidFill>
                <a:srgbClr val="183962"/>
              </a:solidFill>
            </a:endParaRPr>
          </a:p>
          <a:p>
            <a:endParaRPr lang="en-US" sz="1200" dirty="0">
              <a:solidFill>
                <a:srgbClr val="183962"/>
              </a:solidFill>
            </a:endParaRPr>
          </a:p>
          <a:p>
            <a:endParaRPr lang="en-US" sz="1200" dirty="0">
              <a:solidFill>
                <a:srgbClr val="1106EC"/>
              </a:solidFill>
            </a:endParaRPr>
          </a:p>
        </p:txBody>
      </p:sp>
      <p:sp>
        <p:nvSpPr>
          <p:cNvPr id="16" name="CustomShape 3"/>
          <p:cNvSpPr/>
          <p:nvPr/>
        </p:nvSpPr>
        <p:spPr>
          <a:xfrm>
            <a:off x="240425" y="839274"/>
            <a:ext cx="4794166" cy="3531444"/>
          </a:xfrm>
          <a:prstGeom prst="rect">
            <a:avLst/>
          </a:prstGeom>
          <a:noFill/>
          <a:ln>
            <a:noFill/>
          </a:ln>
        </p:spPr>
        <p:txBody>
          <a:bodyPr lIns="90000" tIns="45000" rIns="90000" bIns="45000" anchor="t"/>
          <a:lstStyle/>
          <a:p>
            <a:pPr algn="just">
              <a:lnSpc>
                <a:spcPct val="100000"/>
              </a:lnSpc>
            </a:pPr>
            <a:r>
              <a:rPr lang="en-US" sz="1400" dirty="0">
                <a:solidFill>
                  <a:srgbClr val="183962"/>
                </a:solidFill>
              </a:rPr>
              <a:t>EP-DT-DI: Nicolas Bourgeois,</a:t>
            </a:r>
          </a:p>
          <a:p>
            <a:pPr algn="just">
              <a:lnSpc>
                <a:spcPct val="100000"/>
              </a:lnSpc>
            </a:pPr>
            <a:endParaRPr lang="en-US" sz="1400" dirty="0">
              <a:solidFill>
                <a:srgbClr val="183962"/>
              </a:solidFill>
            </a:endParaRPr>
          </a:p>
          <a:p>
            <a:pPr algn="just">
              <a:lnSpc>
                <a:spcPct val="100000"/>
              </a:lnSpc>
            </a:pPr>
            <a:r>
              <a:rPr lang="en-US" sz="1400" dirty="0">
                <a:solidFill>
                  <a:srgbClr val="183962"/>
                </a:solidFill>
              </a:rPr>
              <a:t>In addition to the regular preventive maintenance actions performed by the DT-DI experts in the framework of the workpackage, including the ‘PIQUET’ service for the magnet and Detector Safety System (DSS).</a:t>
            </a:r>
          </a:p>
          <a:p>
            <a:pPr algn="just">
              <a:lnSpc>
                <a:spcPct val="100000"/>
              </a:lnSpc>
            </a:pPr>
            <a:endParaRPr lang="en-US" sz="1400" dirty="0">
              <a:solidFill>
                <a:srgbClr val="183962"/>
              </a:solidFill>
            </a:endParaRPr>
          </a:p>
          <a:p>
            <a:pPr algn="just">
              <a:lnSpc>
                <a:spcPct val="100000"/>
              </a:lnSpc>
            </a:pPr>
            <a:r>
              <a:rPr lang="en-US" sz="1400" dirty="0">
                <a:solidFill>
                  <a:srgbClr val="183962"/>
                </a:solidFill>
              </a:rPr>
              <a:t>A major update will be implemented in the Magnet Control System by replacing the old Schneider Premium PLC, declared obsolete by the manufacturer by the new Schneider M580 PLC. The cost of this upgrade has been evaluated up to 16 kCHF</a:t>
            </a:r>
          </a:p>
          <a:p>
            <a:pPr algn="just">
              <a:lnSpc>
                <a:spcPct val="100000"/>
              </a:lnSpc>
            </a:pPr>
            <a:r>
              <a:rPr lang="en-US" sz="1400" dirty="0">
                <a:solidFill>
                  <a:srgbClr val="183962"/>
                </a:solidFill>
              </a:rPr>
              <a:t>This implies the adaptation of the hardware signals to the new PLC as well the software upgrade and at the end full recommissioning.</a:t>
            </a:r>
          </a:p>
          <a:p>
            <a:pPr algn="just">
              <a:lnSpc>
                <a:spcPct val="100000"/>
              </a:lnSpc>
            </a:pPr>
            <a:endParaRPr lang="en-US" sz="1400" dirty="0">
              <a:solidFill>
                <a:srgbClr val="183962"/>
              </a:solidFill>
            </a:endParaRPr>
          </a:p>
          <a:p>
            <a:pPr algn="just">
              <a:lnSpc>
                <a:spcPct val="100000"/>
              </a:lnSpc>
            </a:pPr>
            <a:endParaRPr lang="en-US" sz="1400" dirty="0">
              <a:solidFill>
                <a:srgbClr val="183962"/>
              </a:solidFill>
            </a:endParaRPr>
          </a:p>
          <a:p>
            <a:pPr algn="just">
              <a:lnSpc>
                <a:spcPct val="100000"/>
              </a:lnSpc>
            </a:pPr>
            <a:endParaRPr lang="en-US" sz="1400" dirty="0">
              <a:solidFill>
                <a:srgbClr val="183962"/>
              </a:solidFill>
            </a:endParaRPr>
          </a:p>
          <a:p>
            <a:pPr algn="just">
              <a:lnSpc>
                <a:spcPct val="100000"/>
              </a:lnSpc>
            </a:pPr>
            <a:endParaRPr lang="en-US" sz="1400" dirty="0">
              <a:solidFill>
                <a:srgbClr val="183962"/>
              </a:solidFill>
            </a:endParaRPr>
          </a:p>
        </p:txBody>
      </p:sp>
      <p:pic>
        <p:nvPicPr>
          <p:cNvPr id="22" name="Picture 21"/>
          <p:cNvPicPr>
            <a:picLocks noChangeAspect="1"/>
          </p:cNvPicPr>
          <p:nvPr/>
        </p:nvPicPr>
        <p:blipFill>
          <a:blip r:embed="rId3"/>
          <a:stretch>
            <a:fillRect/>
          </a:stretch>
        </p:blipFill>
        <p:spPr>
          <a:xfrm>
            <a:off x="5180359" y="2326385"/>
            <a:ext cx="3762375" cy="136101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6750" y="235412"/>
            <a:ext cx="2473462" cy="1874842"/>
          </a:xfrm>
          <a:prstGeom prst="rect">
            <a:avLst/>
          </a:prstGeom>
        </p:spPr>
      </p:pic>
      <p:sp>
        <p:nvSpPr>
          <p:cNvPr id="3" name="TextBox 2"/>
          <p:cNvSpPr txBox="1"/>
          <p:nvPr/>
        </p:nvSpPr>
        <p:spPr>
          <a:xfrm>
            <a:off x="6761018" y="2125986"/>
            <a:ext cx="732893" cy="184666"/>
          </a:xfrm>
          <a:prstGeom prst="rect">
            <a:avLst/>
          </a:prstGeom>
          <a:noFill/>
        </p:spPr>
        <p:txBody>
          <a:bodyPr wrap="none" rtlCol="0">
            <a:spAutoFit/>
          </a:bodyPr>
          <a:lstStyle/>
          <a:p>
            <a:r>
              <a:rPr lang="en-US" sz="600" i="1" dirty="0">
                <a:solidFill>
                  <a:srgbClr val="00182E"/>
                </a:solidFill>
              </a:rPr>
              <a:t>LHCb MAGNET</a:t>
            </a:r>
            <a:endParaRPr lang="en-GB" sz="600" i="1" dirty="0">
              <a:solidFill>
                <a:srgbClr val="00182E"/>
              </a:solidFill>
            </a:endParaRPr>
          </a:p>
        </p:txBody>
      </p:sp>
    </p:spTree>
    <p:extLst>
      <p:ext uri="{BB962C8B-B14F-4D97-AF65-F5344CB8AC3E}">
        <p14:creationId xmlns:p14="http://schemas.microsoft.com/office/powerpoint/2010/main" val="305966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12"/>
                                        </p:tgtEl>
                                        <p:attrNameLst>
                                          <p:attrName>style.opacity</p:attrName>
                                        </p:attrNameLst>
                                      </p:cBhvr>
                                      <p:to>
                                        <p:strVal val="0.5"/>
                                      </p:to>
                                    </p:set>
                                    <p:animEffect filter="image" prLst="opacity: 0.5">
                                      <p:cBhvr rctx="IE">
                                        <p:cTn id="7" dur="indefinite"/>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p:stCondLst>
                                    <p:cond delay="0"/>
                                  </p:stCondLst>
                                  <p:childTnLst>
                                    <p:set>
                                      <p:cBhvr rctx="PPT">
                                        <p:cTn id="11" dur="indefinite"/>
                                        <p:tgtEl>
                                          <p:spTgt spid="12"/>
                                        </p:tgtEl>
                                        <p:attrNameLst>
                                          <p:attrName>style.opacity</p:attrName>
                                        </p:attrNameLst>
                                      </p:cBhvr>
                                      <p:to>
                                        <p:strVal val="1"/>
                                      </p:to>
                                    </p:set>
                                    <p:animEffect filter="image" prLst="opacity: 1">
                                      <p:cBhvr rctx="IE">
                                        <p:cTn id="12" dur="indefinite"/>
                                        <p:tgtEl>
                                          <p:spTgt spid="12"/>
                                        </p:tgtEl>
                                      </p:cBhvr>
                                    </p:animEffect>
                                  </p:childTnLst>
                                </p:cTn>
                              </p:par>
                              <p:par>
                                <p:cTn id="13" presetID="9" presetClass="emph" presetSubtype="0" grpId="0" nodeType="withEffect">
                                  <p:stCondLst>
                                    <p:cond delay="0"/>
                                  </p:stCondLst>
                                  <p:childTnLst>
                                    <p:set>
                                      <p:cBhvr rctx="PPT">
                                        <p:cTn id="14" dur="indefinite"/>
                                        <p:tgtEl>
                                          <p:spTgt spid="13"/>
                                        </p:tgtEl>
                                        <p:attrNameLst>
                                          <p:attrName>style.opacity</p:attrName>
                                        </p:attrNameLst>
                                      </p:cBhvr>
                                      <p:to>
                                        <p:strVal val="0.5"/>
                                      </p:to>
                                    </p:set>
                                    <p:animEffect filter="image" prLst="opacity: 0.5">
                                      <p:cBhvr rctx="IE">
                                        <p:cTn id="15" dur="indefinite"/>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grpId="1" nodeType="clickEffect">
                                  <p:stCondLst>
                                    <p:cond delay="0"/>
                                  </p:stCondLst>
                                  <p:childTnLst>
                                    <p:set>
                                      <p:cBhvr rctx="PPT">
                                        <p:cTn id="19" dur="indefinite"/>
                                        <p:tgtEl>
                                          <p:spTgt spid="13"/>
                                        </p:tgtEl>
                                        <p:attrNameLst>
                                          <p:attrName>style.opacity</p:attrName>
                                        </p:attrNameLst>
                                      </p:cBhvr>
                                      <p:to>
                                        <p:strVal val="1"/>
                                      </p:to>
                                    </p:set>
                                    <p:animEffect filter="image" prLst="opacity: 1">
                                      <p:cBhvr rctx="IE">
                                        <p:cTn id="20" dur="indefinite"/>
                                        <p:tgtEl>
                                          <p:spTgt spid="13"/>
                                        </p:tgtEl>
                                      </p:cBhvr>
                                    </p:animEffect>
                                  </p:childTnLst>
                                </p:cTn>
                              </p:par>
                              <p:par>
                                <p:cTn id="21" presetID="9" presetClass="emph" presetSubtype="0" grpId="0" nodeType="withEffect">
                                  <p:stCondLst>
                                    <p:cond delay="0"/>
                                  </p:stCondLst>
                                  <p:childTnLst>
                                    <p:set>
                                      <p:cBhvr rctx="PPT">
                                        <p:cTn id="22" dur="indefinite"/>
                                        <p:tgtEl>
                                          <p:spTgt spid="16"/>
                                        </p:tgtEl>
                                        <p:attrNameLst>
                                          <p:attrName>style.opacity</p:attrName>
                                        </p:attrNameLst>
                                      </p:cBhvr>
                                      <p:to>
                                        <p:strVal val="0.5"/>
                                      </p:to>
                                    </p:set>
                                    <p:animEffect filter="image" prLst="opacity: 0.5">
                                      <p:cBhvr rctx="IE">
                                        <p:cTn id="23" dur="indefinite"/>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grpId="1" nodeType="clickEffect">
                                  <p:stCondLst>
                                    <p:cond delay="0"/>
                                  </p:stCondLst>
                                  <p:childTnLst>
                                    <p:set>
                                      <p:cBhvr rctx="PPT">
                                        <p:cTn id="27" dur="indefinite"/>
                                        <p:tgtEl>
                                          <p:spTgt spid="16"/>
                                        </p:tgtEl>
                                        <p:attrNameLst>
                                          <p:attrName>style.opacity</p:attrName>
                                        </p:attrNameLst>
                                      </p:cBhvr>
                                      <p:to>
                                        <p:strVal val="1"/>
                                      </p:to>
                                    </p:set>
                                    <p:animEffect filter="image" prLst="opacity: 1">
                                      <p:cBhvr rctx="IE">
                                        <p:cTn id="28" dur="indefinite"/>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6" grpId="0"/>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340906-C80F-41AD-A64C-5C841A4E89E1}" type="datetime1">
              <a:rPr lang="en-US" smtClean="0"/>
              <a:t>11/28/2018</a:t>
            </a:fld>
            <a:endParaRPr lang="en-US" dirty="0"/>
          </a:p>
        </p:txBody>
      </p:sp>
      <p:sp>
        <p:nvSpPr>
          <p:cNvPr id="5" name="Footer Placeholder 4"/>
          <p:cNvSpPr>
            <a:spLocks noGrp="1"/>
          </p:cNvSpPr>
          <p:nvPr>
            <p:ph type="ftr" sz="quarter" idx="11"/>
          </p:nvPr>
        </p:nvSpPr>
        <p:spPr/>
        <p:txBody>
          <a:bodyPr/>
          <a:lstStyle/>
          <a:p>
            <a:r>
              <a:rPr lang="it-IT" dirty="0" smtClean="0"/>
              <a:t>Magnet </a:t>
            </a:r>
            <a:r>
              <a:rPr lang="it-IT" dirty="0"/>
              <a:t>Control</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4</a:t>
            </a:fld>
            <a:endParaRPr lang="en-US" dirty="0"/>
          </a:p>
        </p:txBody>
      </p:sp>
      <p:sp>
        <p:nvSpPr>
          <p:cNvPr id="7" name="CustomShape 3"/>
          <p:cNvSpPr/>
          <p:nvPr/>
        </p:nvSpPr>
        <p:spPr>
          <a:xfrm>
            <a:off x="372861" y="512306"/>
            <a:ext cx="4794166" cy="3896623"/>
          </a:xfrm>
          <a:prstGeom prst="rect">
            <a:avLst/>
          </a:prstGeom>
          <a:noFill/>
          <a:ln>
            <a:noFill/>
          </a:ln>
        </p:spPr>
        <p:txBody>
          <a:bodyPr lIns="90000" tIns="45000" rIns="90000" bIns="45000" anchor="t"/>
          <a:lstStyle/>
          <a:p>
            <a:pPr algn="just"/>
            <a:r>
              <a:rPr lang="en-US" sz="1400" dirty="0">
                <a:solidFill>
                  <a:srgbClr val="104282"/>
                </a:solidFill>
              </a:rPr>
              <a:t>Triggered by an unclear BEAM_DUMP/Failure generated by the power converter of the LHCb magnet during the last run.</a:t>
            </a:r>
          </a:p>
          <a:p>
            <a:pPr algn="just"/>
            <a:endParaRPr lang="en-US" sz="1400" dirty="0">
              <a:solidFill>
                <a:srgbClr val="104282"/>
              </a:solidFill>
            </a:endParaRPr>
          </a:p>
          <a:p>
            <a:pPr algn="just"/>
            <a:r>
              <a:rPr lang="en-US" sz="1400" dirty="0">
                <a:solidFill>
                  <a:srgbClr val="104282"/>
                </a:solidFill>
              </a:rPr>
              <a:t>The LHCb and DT-DI magnet expert requested the possibility of a Magnet Safety System (MSS) modification including analogue signal </a:t>
            </a:r>
            <a:r>
              <a:rPr lang="en-US" sz="1400" dirty="0" smtClean="0">
                <a:solidFill>
                  <a:srgbClr val="104282"/>
                </a:solidFill>
              </a:rPr>
              <a:t>readings from </a:t>
            </a:r>
            <a:r>
              <a:rPr lang="en-US" sz="1400" dirty="0">
                <a:solidFill>
                  <a:srgbClr val="104282"/>
                </a:solidFill>
              </a:rPr>
              <a:t>the magnet into the fast acquisition diagnostics. The cost of the modification is evaluated to 8.5 </a:t>
            </a:r>
            <a:r>
              <a:rPr lang="en-US" sz="1400" dirty="0" err="1">
                <a:solidFill>
                  <a:srgbClr val="104282"/>
                </a:solidFill>
              </a:rPr>
              <a:t>kCHF</a:t>
            </a:r>
            <a:r>
              <a:rPr lang="en-US" sz="1400" dirty="0">
                <a:solidFill>
                  <a:srgbClr val="104282"/>
                </a:solidFill>
              </a:rPr>
              <a:t>.</a:t>
            </a:r>
          </a:p>
          <a:p>
            <a:pPr algn="just"/>
            <a:endParaRPr lang="en-US" sz="1400" dirty="0">
              <a:solidFill>
                <a:srgbClr val="104282"/>
              </a:solidFill>
            </a:endParaRPr>
          </a:p>
          <a:p>
            <a:pPr algn="just"/>
            <a:r>
              <a:rPr lang="en-US" sz="1400" dirty="0" err="1">
                <a:solidFill>
                  <a:srgbClr val="104282"/>
                </a:solidFill>
              </a:rPr>
              <a:t>LHCb</a:t>
            </a:r>
            <a:r>
              <a:rPr lang="en-US" sz="1400" dirty="0">
                <a:solidFill>
                  <a:srgbClr val="104282"/>
                </a:solidFill>
              </a:rPr>
              <a:t> is still evaluating whether to do this upgrade.</a:t>
            </a:r>
          </a:p>
          <a:p>
            <a:pPr algn="just"/>
            <a:endParaRPr lang="en-US" sz="1400" dirty="0">
              <a:solidFill>
                <a:srgbClr val="104282"/>
              </a:solidFill>
            </a:endParaRPr>
          </a:p>
          <a:p>
            <a:pPr algn="just"/>
            <a:r>
              <a:rPr lang="en-US" sz="1400" dirty="0">
                <a:solidFill>
                  <a:srgbClr val="104282"/>
                </a:solidFill>
              </a:rPr>
              <a:t>This implies the installation of a MSS analogue crate with Analogue Input Module, software reprogramming and full recommissioning of the System</a:t>
            </a:r>
          </a:p>
          <a:p>
            <a:pPr algn="just"/>
            <a:endParaRPr lang="en-US" sz="1400" dirty="0">
              <a:solidFill>
                <a:srgbClr val="104282"/>
              </a:solidFill>
            </a:endParaRPr>
          </a:p>
          <a:p>
            <a:pPr algn="just"/>
            <a:endParaRPr lang="en-US" sz="1400" dirty="0">
              <a:solidFill>
                <a:srgbClr val="104282"/>
              </a:solidFill>
            </a:endParaRPr>
          </a:p>
          <a:p>
            <a:pPr algn="just"/>
            <a:endParaRPr lang="en-US" sz="1400" dirty="0">
              <a:solidFill>
                <a:srgbClr val="104282"/>
              </a:solidFill>
            </a:endParaRPr>
          </a:p>
          <a:p>
            <a:pPr algn="just"/>
            <a:endParaRPr lang="en-US" sz="1400" dirty="0">
              <a:solidFill>
                <a:srgbClr val="104282"/>
              </a:solidFill>
            </a:endParaRPr>
          </a:p>
          <a:p>
            <a:pPr algn="just"/>
            <a:endParaRPr lang="en-US" sz="1400" dirty="0">
              <a:solidFill>
                <a:srgbClr val="104282"/>
              </a:solidFill>
            </a:endParaRPr>
          </a:p>
        </p:txBody>
      </p:sp>
      <p:pic>
        <p:nvPicPr>
          <p:cNvPr id="8" name="Picture 7"/>
          <p:cNvPicPr>
            <a:picLocks noChangeAspect="1"/>
          </p:cNvPicPr>
          <p:nvPr/>
        </p:nvPicPr>
        <p:blipFill>
          <a:blip r:embed="rId2"/>
          <a:stretch>
            <a:fillRect/>
          </a:stretch>
        </p:blipFill>
        <p:spPr>
          <a:xfrm>
            <a:off x="5319300" y="2860381"/>
            <a:ext cx="3767608" cy="1043557"/>
          </a:xfrm>
          <a:prstGeom prst="rect">
            <a:avLst/>
          </a:prstGeom>
        </p:spPr>
      </p:pic>
      <p:sp>
        <p:nvSpPr>
          <p:cNvPr id="9" name="TextBox 8"/>
          <p:cNvSpPr txBox="1"/>
          <p:nvPr/>
        </p:nvSpPr>
        <p:spPr>
          <a:xfrm>
            <a:off x="5741353" y="3732830"/>
            <a:ext cx="407484" cy="215444"/>
          </a:xfrm>
          <a:prstGeom prst="rect">
            <a:avLst/>
          </a:prstGeom>
          <a:noFill/>
        </p:spPr>
        <p:txBody>
          <a:bodyPr wrap="none" rtlCol="0">
            <a:spAutoFit/>
          </a:bodyPr>
          <a:lstStyle/>
          <a:p>
            <a:r>
              <a:rPr lang="en-US" sz="800" i="1" dirty="0">
                <a:solidFill>
                  <a:srgbClr val="00182E"/>
                </a:solidFill>
              </a:rPr>
              <a:t>MSS</a:t>
            </a:r>
            <a:endParaRPr lang="en-GB" sz="800" i="1" dirty="0">
              <a:solidFill>
                <a:srgbClr val="00182E"/>
              </a:solidFill>
            </a:endParaRPr>
          </a:p>
        </p:txBody>
      </p:sp>
      <p:pic>
        <p:nvPicPr>
          <p:cNvPr id="10" name="Picture 9"/>
          <p:cNvPicPr>
            <a:picLocks noChangeAspect="1"/>
          </p:cNvPicPr>
          <p:nvPr/>
        </p:nvPicPr>
        <p:blipFill>
          <a:blip r:embed="rId3"/>
          <a:stretch>
            <a:fillRect/>
          </a:stretch>
        </p:blipFill>
        <p:spPr>
          <a:xfrm>
            <a:off x="5557837" y="80962"/>
            <a:ext cx="3128963" cy="2479678"/>
          </a:xfrm>
          <a:prstGeom prst="rect">
            <a:avLst/>
          </a:prstGeom>
        </p:spPr>
      </p:pic>
      <p:sp>
        <p:nvSpPr>
          <p:cNvPr id="11" name="TextBox 10"/>
          <p:cNvSpPr txBox="1"/>
          <p:nvPr/>
        </p:nvSpPr>
        <p:spPr>
          <a:xfrm>
            <a:off x="6593166" y="2560640"/>
            <a:ext cx="1058303" cy="184666"/>
          </a:xfrm>
          <a:prstGeom prst="rect">
            <a:avLst/>
          </a:prstGeom>
          <a:noFill/>
        </p:spPr>
        <p:txBody>
          <a:bodyPr wrap="none" rtlCol="0">
            <a:spAutoFit/>
          </a:bodyPr>
          <a:lstStyle/>
          <a:p>
            <a:r>
              <a:rPr lang="en-US" sz="600" i="1" dirty="0">
                <a:solidFill>
                  <a:srgbClr val="00182E"/>
                </a:solidFill>
              </a:rPr>
              <a:t>CMS MSS </a:t>
            </a:r>
            <a:r>
              <a:rPr lang="en-US" sz="600" i="1" dirty="0" err="1">
                <a:solidFill>
                  <a:srgbClr val="00182E"/>
                </a:solidFill>
              </a:rPr>
              <a:t>fastacq</a:t>
            </a:r>
            <a:r>
              <a:rPr lang="en-US" sz="600" i="1" dirty="0">
                <a:solidFill>
                  <a:srgbClr val="00182E"/>
                </a:solidFill>
              </a:rPr>
              <a:t> </a:t>
            </a:r>
            <a:r>
              <a:rPr lang="en-US" sz="600" i="1" dirty="0" err="1">
                <a:solidFill>
                  <a:srgbClr val="00182E"/>
                </a:solidFill>
              </a:rPr>
              <a:t>logfile</a:t>
            </a:r>
            <a:r>
              <a:rPr lang="en-US" sz="600" i="1" dirty="0">
                <a:solidFill>
                  <a:srgbClr val="00182E"/>
                </a:solidFill>
              </a:rPr>
              <a:t> </a:t>
            </a:r>
            <a:endParaRPr lang="en-GB" sz="600" i="1" dirty="0">
              <a:solidFill>
                <a:srgbClr val="00182E"/>
              </a:solidFill>
            </a:endParaRPr>
          </a:p>
        </p:txBody>
      </p:sp>
    </p:spTree>
    <p:extLst>
      <p:ext uri="{BB962C8B-B14F-4D97-AF65-F5344CB8AC3E}">
        <p14:creationId xmlns:p14="http://schemas.microsoft.com/office/powerpoint/2010/main" val="290472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7"/>
                                        </p:tgtEl>
                                        <p:attrNameLst>
                                          <p:attrName>style.opacity</p:attrName>
                                        </p:attrNameLst>
                                      </p:cBhvr>
                                      <p:to>
                                        <p:strVal val="0.5"/>
                                      </p:to>
                                    </p:set>
                                    <p:animEffect filter="image" prLst="opacity: 0.5">
                                      <p:cBhvr rctx="IE">
                                        <p:cTn id="7" dur="indefinite"/>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p:stCondLst>
                                    <p:cond delay="0"/>
                                  </p:stCondLst>
                                  <p:childTnLst>
                                    <p:set>
                                      <p:cBhvr rctx="PPT">
                                        <p:cTn id="11" dur="indefinite"/>
                                        <p:tgtEl>
                                          <p:spTgt spid="7"/>
                                        </p:tgtEl>
                                        <p:attrNameLst>
                                          <p:attrName>style.opacity</p:attrName>
                                        </p:attrNameLst>
                                      </p:cBhvr>
                                      <p:to>
                                        <p:strVal val="1"/>
                                      </p:to>
                                    </p:set>
                                    <p:animEffect filter="image" prLst="opacity: 1">
                                      <p:cBhvr rctx="IE">
                                        <p:cTn id="12" dur="indefinite"/>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theme/theme1.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20512</TotalTime>
  <Words>231</Words>
  <Application>Microsoft Office PowerPoint</Application>
  <PresentationFormat>On-screen Show (16:9)</PresentationFormat>
  <Paragraphs>32</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Optima</vt:lpstr>
      <vt:lpstr>CERNcobrandi16-9</vt:lpstr>
      <vt:lpstr>Magnet Control System</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protoDUNE Single Phase Detector Control System</dc:title>
  <dc:creator>Manuel Jesus Rodriguez</dc:creator>
  <cp:lastModifiedBy>Xavier Pons</cp:lastModifiedBy>
  <cp:revision>260</cp:revision>
  <dcterms:created xsi:type="dcterms:W3CDTF">2012-11-30T11:04:26Z</dcterms:created>
  <dcterms:modified xsi:type="dcterms:W3CDTF">2018-11-28T08:22:10Z</dcterms:modified>
</cp:coreProperties>
</file>