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</p:sldIdLst>
  <p:sldSz cx="17610138" cy="990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63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865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257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602255" y="527403"/>
            <a:ext cx="379718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0697" y="527403"/>
            <a:ext cx="11171431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037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3168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727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0697" y="2637014"/>
            <a:ext cx="7484309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132" y="2637014"/>
            <a:ext cx="7484309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03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1" y="527404"/>
            <a:ext cx="15188744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2991" y="2428347"/>
            <a:ext cx="744991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2991" y="3618442"/>
            <a:ext cx="744991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15133" y="2428347"/>
            <a:ext cx="7486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15133" y="3618442"/>
            <a:ext cx="7486602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05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508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899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6603" y="1426281"/>
            <a:ext cx="8915132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121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6603" y="1426281"/>
            <a:ext cx="8915132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439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07B72-1B2C-4E62-A247-791A343EEB19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BE97B-7267-43D5-9C3F-0FA5988FC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64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998089" y="1425759"/>
            <a:ext cx="13749131" cy="2067790"/>
          </a:xfrm>
        </p:spPr>
        <p:txBody>
          <a:bodyPr>
            <a:normAutofit fontScale="90000"/>
          </a:bodyPr>
          <a:lstStyle/>
          <a:p>
            <a:r>
              <a:rPr lang="fr-FR" sz="8000" b="1" dirty="0">
                <a:solidFill>
                  <a:schemeClr val="accent1">
                    <a:lumMod val="50000"/>
                  </a:schemeClr>
                </a:solidFill>
              </a:rPr>
              <a:t>Procédure de </a:t>
            </a:r>
            <a:r>
              <a:rPr lang="fr-FR" sz="8000" b="1" dirty="0" smtClean="0">
                <a:solidFill>
                  <a:schemeClr val="accent1">
                    <a:lumMod val="50000"/>
                  </a:schemeClr>
                </a:solidFill>
              </a:rPr>
              <a:t>montage </a:t>
            </a:r>
            <a:r>
              <a:rPr lang="fr-FR" sz="8000" b="1" dirty="0">
                <a:solidFill>
                  <a:schemeClr val="accent1">
                    <a:lumMod val="50000"/>
                  </a:schemeClr>
                </a:solidFill>
              </a:rPr>
              <a:t>des flexibles de l’aimant </a:t>
            </a:r>
            <a:r>
              <a:rPr lang="fr-FR" sz="8000" b="1" dirty="0" smtClean="0">
                <a:solidFill>
                  <a:schemeClr val="accent1">
                    <a:lumMod val="50000"/>
                  </a:schemeClr>
                </a:solidFill>
              </a:rPr>
              <a:t>LHCb</a:t>
            </a:r>
            <a:r>
              <a:rPr lang="fr-FR" b="1" u="sng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fr-FR" b="1" u="sng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5300" b="1" dirty="0" smtClean="0"/>
              <a:t/>
            </a:r>
            <a:br>
              <a:rPr lang="fr-FR" sz="5300" b="1" dirty="0" smtClean="0"/>
            </a:br>
            <a:r>
              <a:rPr lang="fr-FR" sz="5300" b="1" dirty="0" smtClean="0"/>
              <a:t>P</a:t>
            </a:r>
            <a:r>
              <a:rPr lang="fr-FR" sz="5300" b="1" dirty="0" smtClean="0"/>
              <a:t>ierre-Ange Giudici</a:t>
            </a:r>
            <a:endParaRPr lang="fr-FR" sz="53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578221"/>
            <a:ext cx="6324575" cy="47434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723" y="3617739"/>
            <a:ext cx="6271885" cy="4703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898931" y="8570033"/>
            <a:ext cx="88275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u="sng" dirty="0">
                <a:solidFill>
                  <a:srgbClr val="FF0000"/>
                </a:solidFill>
              </a:rPr>
              <a:t>Attention de ne </a:t>
            </a:r>
            <a:r>
              <a:rPr lang="en-GB" sz="2200" b="1" u="sng" dirty="0" err="1">
                <a:solidFill>
                  <a:srgbClr val="FF0000"/>
                </a:solidFill>
              </a:rPr>
              <a:t>perdre</a:t>
            </a:r>
            <a:r>
              <a:rPr lang="en-GB" sz="2200" b="1" u="sng" dirty="0">
                <a:solidFill>
                  <a:srgbClr val="FF0000"/>
                </a:solidFill>
              </a:rPr>
              <a:t> </a:t>
            </a:r>
            <a:r>
              <a:rPr lang="en-GB" sz="2200" b="1" u="sng" dirty="0" err="1">
                <a:solidFill>
                  <a:srgbClr val="FF0000"/>
                </a:solidFill>
              </a:rPr>
              <a:t>ni</a:t>
            </a:r>
            <a:r>
              <a:rPr lang="en-GB" sz="2200" b="1" u="sng" dirty="0">
                <a:solidFill>
                  <a:srgbClr val="FF0000"/>
                </a:solidFill>
              </a:rPr>
              <a:t> vis </a:t>
            </a:r>
            <a:r>
              <a:rPr lang="en-GB" sz="2200" b="1" u="sng" dirty="0" err="1">
                <a:solidFill>
                  <a:srgbClr val="FF0000"/>
                </a:solidFill>
              </a:rPr>
              <a:t>ni</a:t>
            </a:r>
            <a:r>
              <a:rPr lang="en-GB" sz="2200" b="1" u="sng" dirty="0">
                <a:solidFill>
                  <a:srgbClr val="FF0000"/>
                </a:solidFill>
              </a:rPr>
              <a:t> </a:t>
            </a:r>
            <a:r>
              <a:rPr lang="en-GB" sz="2200" b="1" u="sng" dirty="0" err="1">
                <a:solidFill>
                  <a:srgbClr val="FF0000"/>
                </a:solidFill>
              </a:rPr>
              <a:t>rondelle</a:t>
            </a:r>
            <a:r>
              <a:rPr lang="en-GB" sz="2200" b="1" u="sng" dirty="0">
                <a:solidFill>
                  <a:srgbClr val="FF0000"/>
                </a:solidFill>
              </a:rPr>
              <a:t> </a:t>
            </a:r>
            <a:r>
              <a:rPr lang="en-GB" sz="2200" b="1" u="sng" dirty="0" err="1">
                <a:solidFill>
                  <a:srgbClr val="FF0000"/>
                </a:solidFill>
              </a:rPr>
              <a:t>ni</a:t>
            </a:r>
            <a:r>
              <a:rPr lang="en-GB" sz="2200" b="1" u="sng" dirty="0">
                <a:solidFill>
                  <a:srgbClr val="FF0000"/>
                </a:solidFill>
              </a:rPr>
              <a:t> </a:t>
            </a:r>
            <a:r>
              <a:rPr lang="en-GB" sz="2200" b="1" u="sng" dirty="0" err="1">
                <a:solidFill>
                  <a:srgbClr val="FF0000"/>
                </a:solidFill>
              </a:rPr>
              <a:t>outillage</a:t>
            </a:r>
            <a:r>
              <a:rPr lang="en-GB" sz="2200" b="1" u="sng" dirty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n-GB" sz="2200" b="1" u="sng" dirty="0">
                <a:solidFill>
                  <a:srgbClr val="FF0000"/>
                </a:solidFill>
              </a:rPr>
              <a:t>Bien </a:t>
            </a:r>
            <a:r>
              <a:rPr lang="en-GB" sz="2200" b="1" u="sng" dirty="0" err="1">
                <a:solidFill>
                  <a:srgbClr val="FF0000"/>
                </a:solidFill>
              </a:rPr>
              <a:t>recompter</a:t>
            </a:r>
            <a:r>
              <a:rPr lang="en-GB" sz="2200" b="1" u="sng" dirty="0">
                <a:solidFill>
                  <a:srgbClr val="FF0000"/>
                </a:solidFill>
              </a:rPr>
              <a:t> le materiel après </a:t>
            </a:r>
            <a:r>
              <a:rPr lang="en-GB" sz="2200" b="1" u="sng" dirty="0" err="1">
                <a:solidFill>
                  <a:srgbClr val="FF0000"/>
                </a:solidFill>
              </a:rPr>
              <a:t>chaque</a:t>
            </a:r>
            <a:r>
              <a:rPr lang="en-GB" sz="2200" b="1" u="sng" dirty="0">
                <a:solidFill>
                  <a:srgbClr val="FF0000"/>
                </a:solidFill>
              </a:rPr>
              <a:t> operation.</a:t>
            </a:r>
            <a:endParaRPr lang="fr-FR" sz="2200" b="1" u="sng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64164" y="8587896"/>
            <a:ext cx="5558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/>
                </a:solidFill>
              </a:rPr>
              <a:t>Meme </a:t>
            </a:r>
            <a:r>
              <a:rPr lang="en-GB" sz="2400" dirty="0" err="1">
                <a:solidFill>
                  <a:schemeClr val="accent1"/>
                </a:solidFill>
              </a:rPr>
              <a:t>outillage</a:t>
            </a:r>
            <a:r>
              <a:rPr lang="en-GB" sz="2400" dirty="0">
                <a:solidFill>
                  <a:schemeClr val="accent1"/>
                </a:solidFill>
              </a:rPr>
              <a:t> que pour le </a:t>
            </a:r>
            <a:r>
              <a:rPr lang="en-GB" sz="2400" dirty="0" err="1">
                <a:solidFill>
                  <a:schemeClr val="accent1"/>
                </a:solidFill>
              </a:rPr>
              <a:t>démontage</a:t>
            </a:r>
            <a:endParaRPr lang="fr-FR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04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10" y="316010"/>
            <a:ext cx="4454768" cy="3341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363414" y="3861832"/>
            <a:ext cx="15427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Enduire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graisse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a vide le joint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torique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(joint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vuiton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29.75/3.53)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coté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bobine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pour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qu’il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reste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place.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Faire de meme avec le joint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torique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(joint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vuiton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28.17/3.53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coté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collecteur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é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crou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).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704" y="316009"/>
            <a:ext cx="4454769" cy="3341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9568" y="316009"/>
            <a:ext cx="4454769" cy="3341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10" y="4929946"/>
            <a:ext cx="3856890" cy="2892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730" y="4883054"/>
            <a:ext cx="5344936" cy="30065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633302" y="5380261"/>
            <a:ext cx="3658325" cy="2743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63414" y="7956696"/>
            <a:ext cx="145835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Mettre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rondelles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rondelle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grover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inox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M6),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enduire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les vis (vis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imbus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inox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M6/25) de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	  </a:t>
            </a:r>
            <a:r>
              <a:rPr lang="en-GB" sz="2800" dirty="0" err="1" smtClean="0">
                <a:solidFill>
                  <a:schemeClr val="accent1">
                    <a:lumMod val="50000"/>
                  </a:schemeClr>
                </a:solidFill>
              </a:rPr>
              <a:t>graisse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cuivré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approcher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deux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vis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coté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culasse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pour pincer le joint et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orienter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la bride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Mettre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place les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deux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autres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vis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coté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bobine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avec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l’embout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specifique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ci-</a:t>
            </a:r>
            <a:r>
              <a:rPr lang="en-GB" sz="2800" dirty="0" err="1" smtClean="0">
                <a:solidFill>
                  <a:schemeClr val="accent1">
                    <a:lumMod val="50000"/>
                  </a:schemeClr>
                </a:solidFill>
              </a:rPr>
              <a:t>dessus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Commencer 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serrer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les 4 vis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croix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avec le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cliquet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¼. </a:t>
            </a:r>
            <a:r>
              <a:rPr lang="en-GB" sz="2800" dirty="0" err="1" smtClean="0">
                <a:solidFill>
                  <a:schemeClr val="accent1">
                    <a:lumMod val="50000"/>
                  </a:schemeClr>
                </a:solidFill>
              </a:rPr>
              <a:t>Appliquer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un couple de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</a:rPr>
              <a:t>serrage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? Nm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21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900" y="509954"/>
            <a:ext cx="5145393" cy="38590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837" y="506245"/>
            <a:ext cx="5150339" cy="38627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3510" y="509954"/>
            <a:ext cx="5145393" cy="38590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9539" y="4724400"/>
            <a:ext cx="15949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Montage d’</a:t>
            </a:r>
            <a:r>
              <a:rPr lang="fr-CH" b="1" dirty="0" err="1" smtClean="0"/>
              <a:t>echaffaudage</a:t>
            </a:r>
            <a:r>
              <a:rPr lang="fr-CH" b="1" dirty="0"/>
              <a:t>	</a:t>
            </a:r>
            <a:r>
              <a:rPr lang="fr-CH" b="1" dirty="0" smtClean="0"/>
              <a:t>					    Démontage des clamps et sortir les anciens caoutchoucs		</a:t>
            </a:r>
            <a:r>
              <a:rPr lang="fr-CH" b="1" smtClean="0"/>
              <a:t>	Enserrer </a:t>
            </a:r>
            <a:r>
              <a:rPr lang="fr-CH" b="1" dirty="0" smtClean="0"/>
              <a:t>les nouvelles cassettes</a:t>
            </a:r>
          </a:p>
          <a:p>
            <a:r>
              <a:rPr lang="fr-CH" b="1" dirty="0"/>
              <a:t>	</a:t>
            </a:r>
            <a:r>
              <a:rPr lang="fr-CH" b="1" dirty="0" smtClean="0"/>
              <a:t>																									(a préparer par LHCb (O. Jamet) </a:t>
            </a:r>
            <a:endParaRPr lang="fr-CH" b="1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772400" y="3165231"/>
            <a:ext cx="633046" cy="154744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09223" y="5835823"/>
            <a:ext cx="152741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H" sz="3200" b="1" dirty="0" smtClean="0">
                <a:solidFill>
                  <a:schemeClr val="accent1">
                    <a:lumMod val="50000"/>
                  </a:schemeClr>
                </a:solidFill>
              </a:rPr>
              <a:t> Ressources: P.A. Giudici et F. Garnier de EP-DT-EF et 2 personnes de LHCb (C. Fournier)</a:t>
            </a:r>
          </a:p>
          <a:p>
            <a:r>
              <a:rPr lang="fr-CH" sz="3200" b="1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fr-CH" sz="3200" b="1" dirty="0" smtClean="0">
                <a:solidFill>
                  <a:schemeClr val="accent1">
                    <a:lumMod val="50000"/>
                  </a:schemeClr>
                </a:solidFill>
              </a:rPr>
              <a:t>			      3 semaines de 2 personnes,  0.2 FTE de DT  </a:t>
            </a:r>
          </a:p>
          <a:p>
            <a:endParaRPr lang="fr-CH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CH" sz="3200" b="1" dirty="0" smtClean="0">
                <a:solidFill>
                  <a:schemeClr val="accent1">
                    <a:lumMod val="50000"/>
                  </a:schemeClr>
                </a:solidFill>
              </a:rPr>
              <a:t>En cas de problème pour les flexibles, beaucoup plus de temps est nécessaire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fr-CH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CH" sz="3200" b="1" dirty="0" smtClean="0">
                <a:solidFill>
                  <a:schemeClr val="accent1">
                    <a:lumMod val="50000"/>
                  </a:schemeClr>
                </a:solidFill>
              </a:rPr>
              <a:t>En plus, 0.2 FTE de Z. </a:t>
            </a:r>
            <a:r>
              <a:rPr lang="fr-CH" sz="3200" b="1" dirty="0" err="1" smtClean="0">
                <a:solidFill>
                  <a:schemeClr val="accent1">
                    <a:lumMod val="50000"/>
                  </a:schemeClr>
                </a:solidFill>
              </a:rPr>
              <a:t>Kerkeres</a:t>
            </a:r>
            <a:r>
              <a:rPr lang="fr-CH" sz="3200" b="1" dirty="0" smtClean="0">
                <a:solidFill>
                  <a:schemeClr val="accent1">
                    <a:lumMod val="50000"/>
                  </a:schemeClr>
                </a:solidFill>
              </a:rPr>
              <a:t> en 2019 et 2020 pour différents taches du VELO et UT</a:t>
            </a:r>
            <a:endParaRPr lang="fr-CH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1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114</Words>
  <Application>Microsoft Office PowerPoint</Application>
  <PresentationFormat>Custom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Procédure de montage des flexibles de l’aimant LHCb  Pierre-Ange Giudici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Procédure de démontage des flexibles de l’aimant LHCb</dc:title>
  <dc:creator>Francois Garnier</dc:creator>
  <cp:lastModifiedBy>Burkhard Schmidt</cp:lastModifiedBy>
  <cp:revision>18</cp:revision>
  <dcterms:created xsi:type="dcterms:W3CDTF">2016-03-22T14:06:29Z</dcterms:created>
  <dcterms:modified xsi:type="dcterms:W3CDTF">2018-11-28T11:18:01Z</dcterms:modified>
</cp:coreProperties>
</file>