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</p:sldMasterIdLst>
  <p:notesMasterIdLst>
    <p:notesMasterId r:id="rId19"/>
  </p:notesMasterIdLst>
  <p:handoutMasterIdLst>
    <p:handoutMasterId r:id="rId20"/>
  </p:handoutMasterIdLst>
  <p:sldIdLst>
    <p:sldId id="256" r:id="rId2"/>
    <p:sldId id="287" r:id="rId3"/>
    <p:sldId id="350" r:id="rId4"/>
    <p:sldId id="351" r:id="rId5"/>
    <p:sldId id="354" r:id="rId6"/>
    <p:sldId id="394" r:id="rId7"/>
    <p:sldId id="395" r:id="rId8"/>
    <p:sldId id="293" r:id="rId9"/>
    <p:sldId id="294" r:id="rId10"/>
    <p:sldId id="288" r:id="rId11"/>
    <p:sldId id="396" r:id="rId12"/>
    <p:sldId id="392" r:id="rId13"/>
    <p:sldId id="388" r:id="rId14"/>
    <p:sldId id="389" r:id="rId15"/>
    <p:sldId id="391" r:id="rId16"/>
    <p:sldId id="390" r:id="rId17"/>
    <p:sldId id="359" r:id="rId18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7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1599C"/>
    <a:srgbClr val="990000"/>
    <a:srgbClr val="FF0000"/>
    <a:srgbClr val="FFFF00"/>
    <a:srgbClr val="009900"/>
    <a:srgbClr val="FF3300"/>
    <a:srgbClr val="FF00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5"/>
    <p:restoredTop sz="77346"/>
  </p:normalViewPr>
  <p:slideViewPr>
    <p:cSldViewPr>
      <p:cViewPr>
        <p:scale>
          <a:sx n="109" d="100"/>
          <a:sy n="109" d="100"/>
        </p:scale>
        <p:origin x="1520" y="368"/>
      </p:cViewPr>
      <p:guideLst>
        <p:guide orient="horz" pos="247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3235" y="5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52" Type="http://schemas.microsoft.com/office/2015/10/relationships/revisionInfo" Target="revisionInfo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E247386-0BF8-40E8-BA03-83951DCC51F2}" type="datetimeFigureOut">
              <a:rPr lang="en-GB"/>
              <a:pPr>
                <a:defRPr/>
              </a:pPr>
              <a:t>28/03/2019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BDE67C6-0EBC-470D-98EE-A9D5025FA2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6385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2" tIns="47811" rIns="95622" bIns="47811" numCol="1" anchor="t" anchorCtr="0" compatLnSpc="1">
            <a:prstTxWarp prst="textNoShape">
              <a:avLst/>
            </a:prstTxWarp>
          </a:bodyPr>
          <a:lstStyle>
            <a:lvl1pPr defTabSz="955675" eaLnBrk="0" hangingPunct="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6563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4017963" y="0"/>
            <a:ext cx="3052762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2" tIns="47811" rIns="95622" bIns="47811" numCol="1" anchor="t" anchorCtr="0" compatLnSpc="1">
            <a:prstTxWarp prst="textNoShape">
              <a:avLst/>
            </a:prstTxWarp>
          </a:bodyPr>
          <a:lstStyle>
            <a:lvl1pPr algn="r" defTabSz="955675" eaLnBrk="0" hangingPunct="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44575" y="790575"/>
            <a:ext cx="5065713" cy="37988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5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5200" y="4826000"/>
            <a:ext cx="5221288" cy="467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2" tIns="47811" rIns="95622" bIns="478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6566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32963"/>
            <a:ext cx="3052763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2" tIns="47811" rIns="95622" bIns="47811" numCol="1" anchor="b" anchorCtr="0" compatLnSpc="1">
            <a:prstTxWarp prst="textNoShape">
              <a:avLst/>
            </a:prstTxWarp>
          </a:bodyPr>
          <a:lstStyle>
            <a:lvl1pPr defTabSz="955675" eaLnBrk="0" hangingPunct="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6567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7963" y="9732963"/>
            <a:ext cx="3052762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2" tIns="47811" rIns="95622" bIns="47811" numCol="1" anchor="b" anchorCtr="0" compatLnSpc="1">
            <a:prstTxWarp prst="textNoShape">
              <a:avLst/>
            </a:prstTxWarp>
          </a:bodyPr>
          <a:lstStyle>
            <a:lvl1pPr algn="r" defTabSz="955675" eaLnBrk="0" hangingPunct="0">
              <a:defRPr sz="13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395C67C-66C9-4728-A918-5AF0443499C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897695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95C67C-66C9-4728-A918-5AF0443499CB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779481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95C67C-66C9-4728-A918-5AF0443499CB}" type="slidenum">
              <a:rPr lang="en-GB" altLang="en-US" smtClean="0"/>
              <a:pPr>
                <a:defRPr/>
              </a:pPr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83588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95C67C-66C9-4728-A918-5AF0443499CB}" type="slidenum">
              <a:rPr lang="en-GB" altLang="en-US" smtClean="0"/>
              <a:pPr>
                <a:defRPr/>
              </a:pPr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85886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95C67C-66C9-4728-A918-5AF0443499CB}" type="slidenum">
              <a:rPr lang="en-GB" altLang="en-US" smtClean="0"/>
              <a:pPr>
                <a:defRPr/>
              </a:pPr>
              <a:t>16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472881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95C67C-66C9-4728-A918-5AF0443499CB}" type="slidenum">
              <a:rPr lang="en-GB" altLang="en-US" smtClean="0"/>
              <a:pPr>
                <a:defRPr/>
              </a:pPr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91853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Develop beyond state-of-the-art detector and imaging systems for particle therapy; improve patient treatment and facility performance</a:t>
            </a:r>
            <a:r>
              <a:rPr lang="en-US" sz="1200" baseline="0" dirty="0" smtClean="0"/>
              <a:t> using these 3 main work packages, including : </a:t>
            </a:r>
            <a:r>
              <a:rPr lang="en-US" sz="1200" baseline="0" dirty="0" err="1" smtClean="0"/>
              <a:t>Facilty</a:t>
            </a:r>
            <a:r>
              <a:rPr lang="en-US" sz="1200" baseline="0" dirty="0" smtClean="0"/>
              <a:t> design optimisation, beam imaging and diagnostics and treatment optimisation. Each Fellow works with research focusing on one of these major areas. </a:t>
            </a: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95C67C-66C9-4728-A918-5AF0443499CB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3315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8288" indent="0">
              <a:buNone/>
            </a:pPr>
            <a:r>
              <a:rPr lang="en-GB" sz="1200" dirty="0" smtClean="0">
                <a:effectLst/>
              </a:rPr>
              <a:t>The network consists of an international consortium of more than 35 partner organisations; universities, research centres and private companies,</a:t>
            </a:r>
            <a:r>
              <a:rPr lang="en-GB" sz="1200" baseline="0" dirty="0" smtClean="0">
                <a:effectLst/>
              </a:rPr>
              <a:t> including main beneficiaries and adjunct partners. </a:t>
            </a:r>
            <a:endParaRPr lang="en-GB" sz="1200" dirty="0" smtClean="0"/>
          </a:p>
          <a:p>
            <a:pPr marL="18288" indent="0">
              <a:buNone/>
            </a:pPr>
            <a:endParaRPr lang="en-GB" sz="1200" dirty="0" smtClean="0">
              <a:effectLst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9EC79-BD03-4646-A836-7F7779B1BCF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655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network is based across Europe at all institutions in 8 countries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95C67C-66C9-4728-A918-5AF0443499CB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67130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</a:t>
            </a:r>
            <a:r>
              <a:rPr lang="en-US" baseline="0" dirty="0" smtClean="0"/>
              <a:t> are also additional Adjunct Partner Organisation which allows for collaboration and the opportunity for </a:t>
            </a:r>
            <a:r>
              <a:rPr lang="en-US" baseline="0" dirty="0" err="1" smtClean="0"/>
              <a:t>secondments</a:t>
            </a:r>
            <a:r>
              <a:rPr lang="en-US" baseline="0" dirty="0" smtClean="0"/>
              <a:t> for OMA Fellows.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95C67C-66C9-4728-A918-5AF0443499CB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89432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95C67C-66C9-4728-A918-5AF0443499CB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8114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OMA network</a:t>
            </a:r>
            <a:r>
              <a:rPr lang="en-US" baseline="0" dirty="0" smtClean="0"/>
              <a:t> organises a large number of events including International Schools, Topical Workshops which combine work packages, and a final conference and symposium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95C67C-66C9-4728-A918-5AF0443499CB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69154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TW on ‘Accelerator Design &amp; Diagnostics’ will look into the efficient integration of the devices developed in WP2 into the facilities, beam lines and gantries from WP4.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95C67C-66C9-4728-A918-5AF0443499CB}" type="slidenum">
              <a:rPr lang="en-GB" altLang="en-US" smtClean="0"/>
              <a:pPr>
                <a:defRPr/>
              </a:pPr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018001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95C67C-66C9-4728-A918-5AF0443499CB}" type="slidenum">
              <a:rPr lang="en-GB" altLang="en-US" smtClean="0"/>
              <a:pPr>
                <a:defRPr/>
              </a:pPr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08640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rot="5400000">
            <a:off x="3719512" y="-3746500"/>
            <a:ext cx="1704976" cy="9144000"/>
          </a:xfrm>
          <a:prstGeom prst="rect">
            <a:avLst/>
          </a:prstGeom>
          <a:solidFill>
            <a:srgbClr val="363547"/>
          </a:solidFill>
          <a:ln>
            <a:solidFill>
              <a:srgbClr val="3635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pic>
        <p:nvPicPr>
          <p:cNvPr id="11" name="Picture 10" descr="A2 poster yellow beam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3" t="13562" r="-1639" b="33754"/>
          <a:stretch/>
        </p:blipFill>
        <p:spPr>
          <a:xfrm>
            <a:off x="-164624" y="-243408"/>
            <a:ext cx="9705176" cy="7272808"/>
          </a:xfrm>
          <a:prstGeom prst="rect">
            <a:avLst/>
          </a:prstGeom>
        </p:spPr>
      </p:pic>
      <p:pic>
        <p:nvPicPr>
          <p:cNvPr id="7" name="Pictur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450" y="6381750"/>
            <a:ext cx="615950" cy="406400"/>
          </a:xfrm>
          <a:prstGeom prst="rect">
            <a:avLst/>
          </a:prstGeom>
          <a:noFill/>
          <a:ln w="9525">
            <a:solidFill>
              <a:srgbClr val="E7EFF9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19"/>
          <p:cNvGrpSpPr>
            <a:grpSpLocks/>
          </p:cNvGrpSpPr>
          <p:nvPr userDrawn="1"/>
        </p:nvGrpSpPr>
        <p:grpSpPr bwMode="auto">
          <a:xfrm>
            <a:off x="107950" y="76200"/>
            <a:ext cx="1439863" cy="615950"/>
            <a:chOff x="107504" y="76200"/>
            <a:chExt cx="1440160" cy="616496"/>
          </a:xfrm>
        </p:grpSpPr>
        <p:sp>
          <p:nvSpPr>
            <p:cNvPr id="9" name="Rectangle 8"/>
            <p:cNvSpPr/>
            <p:nvPr userDrawn="1"/>
          </p:nvSpPr>
          <p:spPr bwMode="auto">
            <a:xfrm>
              <a:off x="107504" y="76200"/>
              <a:ext cx="1440160" cy="61649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>
              <a:softEdge rad="31750"/>
            </a:effectLst>
          </p:spPr>
          <p:txBody>
            <a:bodyPr/>
            <a:lstStyle/>
            <a:p>
              <a:pPr algn="ctr">
                <a:defRPr/>
              </a:pPr>
              <a:endParaRPr lang="en-GB" sz="2400">
                <a:latin typeface="Arial" charset="0"/>
                <a:ea typeface="ＭＳ Ｐゴシック" pitchFamily="28" charset="-128"/>
              </a:endParaRPr>
            </a:p>
          </p:txBody>
        </p:sp>
        <p:pic>
          <p:nvPicPr>
            <p:cNvPr id="10" name="Picture 21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88640"/>
              <a:ext cx="1311546" cy="400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11352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76200"/>
            <a:ext cx="67691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0913"/>
            <a:ext cx="8229600" cy="51752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9295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76200"/>
            <a:ext cx="21717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3627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718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96500" y="2294086"/>
            <a:ext cx="5225638" cy="4300715"/>
          </a:xfrm>
          <a:prstGeom prst="rect">
            <a:avLst/>
          </a:prstGeom>
        </p:spPr>
        <p:txBody>
          <a:bodyPr lIns="0" tIns="0" rIns="0" bIns="0"/>
          <a:lstStyle>
            <a:lvl1pPr marL="0" indent="-180468">
              <a:lnSpc>
                <a:spcPct val="100000"/>
              </a:lnSpc>
              <a:spcBef>
                <a:spcPts val="0"/>
              </a:spcBef>
              <a:buFont typeface="Arial" charset="0"/>
              <a:buChar char="•"/>
              <a:defRPr sz="2206" spc="0" baseline="0">
                <a:solidFill>
                  <a:srgbClr val="462F64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lvl="0"/>
            <a:r>
              <a:rPr lang="en-US" dirty="0"/>
              <a:t>Bullets here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5795971" y="2294086"/>
            <a:ext cx="2925128" cy="318810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3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774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81070"/>
            <a:ext cx="7992888" cy="4744211"/>
          </a:xfrm>
          <a:prstGeom prst="rect">
            <a:avLst/>
          </a:prstGeom>
        </p:spPr>
        <p:txBody>
          <a:bodyPr tIns="60958" rIns="121917" bIns="60958"/>
          <a:lstStyle>
            <a:lvl1pPr marL="628634" indent="-255581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Calibri" pitchFamily="34" charset="0"/>
                <a:cs typeface="Calibri" pitchFamily="34" charset="0"/>
              </a:defRPr>
            </a:lvl1pPr>
            <a:lvl2pPr marL="900091" indent="-285743">
              <a:buClr>
                <a:srgbClr val="F0AB00"/>
              </a:buClr>
              <a:buSzPct val="60000"/>
              <a:buFont typeface="Wingdings 2" pitchFamily="18" charset="2"/>
              <a:buChar char=""/>
              <a:defRPr sz="1725">
                <a:latin typeface="Calibri" pitchFamily="34" charset="0"/>
                <a:cs typeface="Calibri" pitchFamily="34" charset="0"/>
              </a:defRPr>
            </a:lvl2pPr>
            <a:lvl3pPr marL="1079473" indent="-228594">
              <a:buClr>
                <a:srgbClr val="F0AB00"/>
              </a:buClr>
              <a:buSzPct val="60000"/>
              <a:buFont typeface="Wingdings 2" pitchFamily="18" charset="2"/>
              <a:buChar char=""/>
              <a:defRPr sz="1575">
                <a:latin typeface="Calibri" pitchFamily="34" charset="0"/>
                <a:cs typeface="Calibri" pitchFamily="34" charset="0"/>
              </a:defRPr>
            </a:lvl3pPr>
            <a:lvl4pPr marL="1339817" indent="-228594">
              <a:buClr>
                <a:srgbClr val="F0AB00"/>
              </a:buClr>
              <a:buSzPct val="60000"/>
              <a:buFont typeface="Courier New" pitchFamily="49" charset="0"/>
              <a:buChar char="o"/>
              <a:defRPr sz="1425">
                <a:latin typeface="Calibri" pitchFamily="34" charset="0"/>
                <a:cs typeface="Calibri" pitchFamily="34" charset="0"/>
              </a:defRPr>
            </a:lvl4pPr>
            <a:lvl5pPr marL="1473164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275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0181" y="252972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619472" y="644692"/>
            <a:ext cx="6400800" cy="448235"/>
          </a:xfrm>
          <a:prstGeom prst="rect">
            <a:avLst/>
          </a:prstGeom>
        </p:spPr>
        <p:txBody>
          <a:bodyPr tIns="60958" rIns="121917" bIns="60958"/>
          <a:lstStyle>
            <a:lvl1pPr marL="0" indent="0">
              <a:buNone/>
              <a:defRPr sz="1425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38133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81070"/>
            <a:ext cx="7992888" cy="4744211"/>
          </a:xfrm>
          <a:prstGeom prst="rect">
            <a:avLst/>
          </a:prstGeom>
        </p:spPr>
        <p:txBody>
          <a:bodyPr tIns="60958" rIns="121917" bIns="60958"/>
          <a:lstStyle>
            <a:lvl1pPr marL="628634" indent="-255581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Calibri" pitchFamily="34" charset="0"/>
                <a:cs typeface="Calibri" pitchFamily="34" charset="0"/>
              </a:defRPr>
            </a:lvl1pPr>
            <a:lvl2pPr marL="900091" indent="-285743">
              <a:buClr>
                <a:srgbClr val="F0AB00"/>
              </a:buClr>
              <a:buSzPct val="60000"/>
              <a:buFont typeface="Wingdings 2" pitchFamily="18" charset="2"/>
              <a:buChar char=""/>
              <a:defRPr sz="1725">
                <a:latin typeface="Calibri" pitchFamily="34" charset="0"/>
                <a:cs typeface="Calibri" pitchFamily="34" charset="0"/>
              </a:defRPr>
            </a:lvl2pPr>
            <a:lvl3pPr marL="1079473" indent="-228594">
              <a:buClr>
                <a:srgbClr val="F0AB00"/>
              </a:buClr>
              <a:buSzPct val="60000"/>
              <a:buFont typeface="Wingdings 2" pitchFamily="18" charset="2"/>
              <a:buChar char=""/>
              <a:defRPr sz="1575">
                <a:latin typeface="Calibri" pitchFamily="34" charset="0"/>
                <a:cs typeface="Calibri" pitchFamily="34" charset="0"/>
              </a:defRPr>
            </a:lvl3pPr>
            <a:lvl4pPr marL="1339817" indent="-228594">
              <a:buClr>
                <a:srgbClr val="F0AB00"/>
              </a:buClr>
              <a:buSzPct val="60000"/>
              <a:buFont typeface="Courier New" pitchFamily="49" charset="0"/>
              <a:buChar char="o"/>
              <a:defRPr sz="1425">
                <a:latin typeface="Calibri" pitchFamily="34" charset="0"/>
                <a:cs typeface="Calibri" pitchFamily="34" charset="0"/>
              </a:defRPr>
            </a:lvl4pPr>
            <a:lvl5pPr marL="1473164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275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0181" y="252972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619472" y="644692"/>
            <a:ext cx="6400800" cy="448235"/>
          </a:xfrm>
          <a:prstGeom prst="rect">
            <a:avLst/>
          </a:prstGeom>
        </p:spPr>
        <p:txBody>
          <a:bodyPr tIns="60958" rIns="121917" bIns="60958"/>
          <a:lstStyle>
            <a:lvl1pPr marL="0" indent="0">
              <a:buNone/>
              <a:defRPr sz="1425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838895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19138" y="34925"/>
            <a:ext cx="5942012" cy="83661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815AA-434D-477D-8625-C3A42D55987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8127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 rot="5400000">
            <a:off x="4127499" y="-4154487"/>
            <a:ext cx="889001" cy="9144000"/>
          </a:xfrm>
          <a:prstGeom prst="rect">
            <a:avLst/>
          </a:prstGeom>
          <a:solidFill>
            <a:srgbClr val="363547"/>
          </a:solidFill>
          <a:ln>
            <a:solidFill>
              <a:srgbClr val="3635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pic>
        <p:nvPicPr>
          <p:cNvPr id="5" name="Picture 4" descr="poster-top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01300" y="0"/>
            <a:ext cx="1742699" cy="16561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6" name="Group 17"/>
          <p:cNvGrpSpPr>
            <a:grpSpLocks/>
          </p:cNvGrpSpPr>
          <p:nvPr userDrawn="1"/>
        </p:nvGrpSpPr>
        <p:grpSpPr bwMode="auto">
          <a:xfrm>
            <a:off x="107950" y="76200"/>
            <a:ext cx="1439863" cy="615950"/>
            <a:chOff x="107504" y="76200"/>
            <a:chExt cx="1440160" cy="616496"/>
          </a:xfrm>
        </p:grpSpPr>
        <p:sp>
          <p:nvSpPr>
            <p:cNvPr id="7" name="Rectangle 6"/>
            <p:cNvSpPr/>
            <p:nvPr userDrawn="1"/>
          </p:nvSpPr>
          <p:spPr bwMode="auto">
            <a:xfrm>
              <a:off x="107504" y="76200"/>
              <a:ext cx="1440160" cy="61649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>
              <a:softEdge rad="31750"/>
            </a:effectLst>
          </p:spPr>
          <p:txBody>
            <a:bodyPr/>
            <a:lstStyle/>
            <a:p>
              <a:pPr algn="ctr">
                <a:defRPr/>
              </a:pPr>
              <a:endParaRPr lang="en-GB" sz="2400">
                <a:latin typeface="Arial" charset="0"/>
                <a:ea typeface="ＭＳ Ｐゴシック" pitchFamily="28" charset="-128"/>
              </a:endParaRPr>
            </a:p>
          </p:txBody>
        </p:sp>
        <p:pic>
          <p:nvPicPr>
            <p:cNvPr id="8" name="Picture 1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88640"/>
              <a:ext cx="1311546" cy="400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5168" y="76200"/>
            <a:ext cx="5653135" cy="61649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74350"/>
            <a:ext cx="8229600" cy="51518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3324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603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76200"/>
            <a:ext cx="67691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46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19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76200"/>
            <a:ext cx="67691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107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6350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5285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0066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8" Type="http://schemas.openxmlformats.org/officeDocument/2006/relationships/image" Target="../media/image2.png"/><Relationship Id="rId19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Line 5"/>
          <p:cNvSpPr>
            <a:spLocks noChangeShapeType="1"/>
          </p:cNvSpPr>
          <p:nvPr/>
        </p:nvSpPr>
        <p:spPr bwMode="auto">
          <a:xfrm>
            <a:off x="0" y="6235700"/>
            <a:ext cx="9144000" cy="0"/>
          </a:xfrm>
          <a:prstGeom prst="line">
            <a:avLst/>
          </a:prstGeom>
          <a:noFill/>
          <a:ln w="28575">
            <a:solidFill>
              <a:srgbClr val="770D29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28" name="Picture 6" descr="LVP_UNI_LOGO_CMYK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324600"/>
            <a:ext cx="17526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Text Box 7"/>
          <p:cNvSpPr txBox="1">
            <a:spLocks noChangeArrowheads="1"/>
          </p:cNvSpPr>
          <p:nvPr/>
        </p:nvSpPr>
        <p:spPr bwMode="auto">
          <a:xfrm>
            <a:off x="540568" y="6393135"/>
            <a:ext cx="914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CA" altLang="en-US" sz="1200" i="1" dirty="0" smtClean="0">
                <a:solidFill>
                  <a:srgbClr val="770D29"/>
                </a:solidFill>
              </a:rPr>
              <a:t>S.</a:t>
            </a:r>
            <a:r>
              <a:rPr lang="en-CA" altLang="en-US" sz="1200" i="1" baseline="0" dirty="0" smtClean="0">
                <a:solidFill>
                  <a:srgbClr val="770D29"/>
                </a:solidFill>
              </a:rPr>
              <a:t>J. </a:t>
            </a:r>
            <a:r>
              <a:rPr lang="en-CA" altLang="en-US" sz="1200" i="1" dirty="0" err="1" smtClean="0">
                <a:solidFill>
                  <a:srgbClr val="770D29"/>
                </a:solidFill>
              </a:rPr>
              <a:t>Colosimo</a:t>
            </a:r>
            <a:r>
              <a:rPr lang="en-CA" altLang="en-US" sz="1200" i="1" baseline="0" dirty="0" smtClean="0">
                <a:solidFill>
                  <a:srgbClr val="770D29"/>
                </a:solidFill>
              </a:rPr>
              <a:t> </a:t>
            </a:r>
            <a:r>
              <a:rPr lang="en-CA" altLang="en-US" sz="1200" i="1" dirty="0" smtClean="0">
                <a:solidFill>
                  <a:srgbClr val="770D29"/>
                </a:solidFill>
              </a:rPr>
              <a:t>– Advanced</a:t>
            </a:r>
            <a:r>
              <a:rPr lang="en-CA" altLang="en-US" sz="1200" i="1" baseline="0" dirty="0" smtClean="0">
                <a:solidFill>
                  <a:srgbClr val="770D29"/>
                </a:solidFill>
              </a:rPr>
              <a:t> School on Medical </a:t>
            </a:r>
            <a:r>
              <a:rPr lang="en-CA" altLang="en-US" sz="1200" i="1" baseline="0" noProof="0" dirty="0" smtClean="0">
                <a:solidFill>
                  <a:srgbClr val="770D29"/>
                </a:solidFill>
              </a:rPr>
              <a:t>Accelerators</a:t>
            </a:r>
            <a:r>
              <a:rPr lang="en-CA" altLang="en-US" sz="1200" i="1" baseline="0" dirty="0" smtClean="0">
                <a:solidFill>
                  <a:srgbClr val="770D29"/>
                </a:solidFill>
              </a:rPr>
              <a:t> and Particle Therapy</a:t>
            </a:r>
            <a:r>
              <a:rPr lang="en-CA" altLang="en-US" sz="1200" i="1" dirty="0" smtClean="0">
                <a:solidFill>
                  <a:srgbClr val="770D29"/>
                </a:solidFill>
              </a:rPr>
              <a:t>– 1st</a:t>
            </a:r>
            <a:r>
              <a:rPr lang="en-CA" altLang="en-US" sz="1200" i="1" baseline="0" dirty="0" smtClean="0">
                <a:solidFill>
                  <a:srgbClr val="770D29"/>
                </a:solidFill>
              </a:rPr>
              <a:t> April </a:t>
            </a:r>
            <a:r>
              <a:rPr lang="en-CA" altLang="en-US" sz="1200" i="1" dirty="0" smtClean="0">
                <a:solidFill>
                  <a:srgbClr val="770D29"/>
                </a:solidFill>
              </a:rPr>
              <a:t>2019</a:t>
            </a:r>
            <a:endParaRPr lang="en-CA" altLang="en-US" sz="1200" i="1" dirty="0">
              <a:solidFill>
                <a:srgbClr val="770D29"/>
              </a:solidFill>
            </a:endParaRPr>
          </a:p>
        </p:txBody>
      </p:sp>
      <p:pic>
        <p:nvPicPr>
          <p:cNvPr id="1030" name="Picture 9" descr="QUASAR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264275"/>
            <a:ext cx="69056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poster-top.JPG"/>
          <p:cNvPicPr>
            <a:picLocks noChangeAspect="1"/>
          </p:cNvPicPr>
          <p:nvPr userDrawn="1"/>
        </p:nvPicPr>
        <p:blipFill>
          <a:blip r:embed="rId19" cstate="print"/>
          <a:stretch>
            <a:fillRect/>
          </a:stretch>
        </p:blipFill>
        <p:spPr>
          <a:xfrm>
            <a:off x="7401300" y="0"/>
            <a:ext cx="1742699" cy="16561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33" name="Title 1"/>
          <p:cNvSpPr txBox="1">
            <a:spLocks/>
          </p:cNvSpPr>
          <p:nvPr userDrawn="1"/>
        </p:nvSpPr>
        <p:spPr bwMode="auto">
          <a:xfrm>
            <a:off x="1655763" y="76200"/>
            <a:ext cx="565308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Click to edit Master title style</a:t>
            </a:r>
            <a:endParaRPr lang="en-GB" altLang="en-US" sz="3600" dirty="0">
              <a:solidFill>
                <a:schemeClr val="bg1"/>
              </a:solidFill>
            </a:endParaRPr>
          </a:p>
        </p:txBody>
      </p:sp>
      <p:grpSp>
        <p:nvGrpSpPr>
          <p:cNvPr id="1034" name="Group 12"/>
          <p:cNvGrpSpPr>
            <a:grpSpLocks/>
          </p:cNvGrpSpPr>
          <p:nvPr userDrawn="1"/>
        </p:nvGrpSpPr>
        <p:grpSpPr bwMode="auto">
          <a:xfrm>
            <a:off x="107950" y="76200"/>
            <a:ext cx="1439863" cy="615950"/>
            <a:chOff x="107504" y="76200"/>
            <a:chExt cx="1440160" cy="616496"/>
          </a:xfrm>
        </p:grpSpPr>
        <p:sp>
          <p:nvSpPr>
            <p:cNvPr id="14" name="Rectangle 13"/>
            <p:cNvSpPr/>
            <p:nvPr userDrawn="1"/>
          </p:nvSpPr>
          <p:spPr bwMode="auto">
            <a:xfrm>
              <a:off x="107504" y="76200"/>
              <a:ext cx="1440160" cy="61649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>
              <a:softEdge rad="31750"/>
            </a:effectLst>
          </p:spPr>
          <p:txBody>
            <a:bodyPr/>
            <a:lstStyle/>
            <a:p>
              <a:pPr algn="ctr">
                <a:defRPr/>
              </a:pPr>
              <a:endParaRPr lang="en-GB" sz="2400">
                <a:latin typeface="Arial" charset="0"/>
                <a:ea typeface="ＭＳ Ｐゴシック" pitchFamily="28" charset="-128"/>
              </a:endParaRPr>
            </a:p>
          </p:txBody>
        </p:sp>
        <p:pic>
          <p:nvPicPr>
            <p:cNvPr id="1038" name="Picture 14"/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88640"/>
              <a:ext cx="1311546" cy="400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6" r:id="rId12"/>
    <p:sldLayoutId id="2147483847" r:id="rId13"/>
    <p:sldLayoutId id="2147483848" r:id="rId14"/>
    <p:sldLayoutId id="2147483850" r:id="rId1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70D2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770D29"/>
        </a:buClr>
        <a:buFont typeface="Wingdings" panose="05000000000000000000" pitchFamily="2" charset="2"/>
        <a:buChar char="§"/>
        <a:defRPr sz="2600">
          <a:solidFill>
            <a:srgbClr val="00649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770D29"/>
        </a:buClr>
        <a:buChar char="–"/>
        <a:defRPr sz="2600">
          <a:solidFill>
            <a:srgbClr val="00649D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770D29"/>
        </a:buClr>
        <a:buChar char="•"/>
        <a:defRPr sz="2600">
          <a:solidFill>
            <a:srgbClr val="00649D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770D29"/>
        </a:buClr>
        <a:buChar char="–"/>
        <a:defRPr sz="2600">
          <a:solidFill>
            <a:srgbClr val="00649D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770D29"/>
        </a:buClr>
        <a:buChar char="»"/>
        <a:defRPr sz="2600">
          <a:solidFill>
            <a:srgbClr val="00649D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770D29"/>
        </a:buClr>
        <a:buChar char="»"/>
        <a:defRPr sz="2600">
          <a:solidFill>
            <a:srgbClr val="00649D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770D29"/>
        </a:buClr>
        <a:buChar char="»"/>
        <a:defRPr sz="2600">
          <a:solidFill>
            <a:srgbClr val="00649D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770D29"/>
        </a:buClr>
        <a:buChar char="»"/>
        <a:defRPr sz="2600">
          <a:solidFill>
            <a:srgbClr val="00649D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770D29"/>
        </a:buClr>
        <a:buChar char="»"/>
        <a:defRPr sz="2600">
          <a:solidFill>
            <a:srgbClr val="00649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4" Type="http://schemas.openxmlformats.org/officeDocument/2006/relationships/image" Target="../media/image39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4" Type="http://schemas.openxmlformats.org/officeDocument/2006/relationships/image" Target="../media/image41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s.colosimo@liverpool.ac.uk" TargetMode="External"/><Relationship Id="rId4" Type="http://schemas.openxmlformats.org/officeDocument/2006/relationships/image" Target="../media/image42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.png"/><Relationship Id="rId12" Type="http://schemas.openxmlformats.org/officeDocument/2006/relationships/image" Target="../media/image22.jpg"/><Relationship Id="rId13" Type="http://schemas.openxmlformats.org/officeDocument/2006/relationships/image" Target="../media/image23.jpg"/><Relationship Id="rId14" Type="http://schemas.openxmlformats.org/officeDocument/2006/relationships/image" Target="../media/image24.png"/><Relationship Id="rId15" Type="http://schemas.openxmlformats.org/officeDocument/2006/relationships/image" Target="../media/image25.png"/><Relationship Id="rId16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jpeg"/><Relationship Id="rId6" Type="http://schemas.openxmlformats.org/officeDocument/2006/relationships/image" Target="../media/image17.jpeg"/><Relationship Id="rId7" Type="http://schemas.openxmlformats.org/officeDocument/2006/relationships/image" Target="../media/image18.jpeg"/><Relationship Id="rId8" Type="http://schemas.openxmlformats.org/officeDocument/2006/relationships/image" Target="../media/image19.jpeg"/><Relationship Id="rId9" Type="http://schemas.openxmlformats.org/officeDocument/2006/relationships/image" Target="../media/image20.jpg"/><Relationship Id="rId10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30.jpeg"/><Relationship Id="rId5" Type="http://schemas.openxmlformats.org/officeDocument/2006/relationships/image" Target="../media/image31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5" Type="http://schemas.openxmlformats.org/officeDocument/2006/relationships/image" Target="../media/image34.jpg"/><Relationship Id="rId6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3823" y="6381328"/>
            <a:ext cx="3054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Samantha J. </a:t>
            </a:r>
            <a:r>
              <a:rPr lang="en-GB" sz="1200" b="1" dirty="0" err="1" smtClean="0">
                <a:solidFill>
                  <a:schemeClr val="bg1"/>
                </a:solidFill>
              </a:rPr>
              <a:t>Colosimo</a:t>
            </a:r>
            <a:endParaRPr lang="en-GB" sz="1200" b="1" dirty="0">
              <a:solidFill>
                <a:schemeClr val="bg1"/>
              </a:solidFill>
            </a:endParaRPr>
          </a:p>
          <a:p>
            <a:r>
              <a:rPr lang="en-GB" sz="1200" dirty="0">
                <a:solidFill>
                  <a:schemeClr val="bg1"/>
                </a:solidFill>
              </a:rPr>
              <a:t>University of Liverpool / Cockcroft Institute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96083" y="3861048"/>
            <a:ext cx="5960093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Welcome </a:t>
            </a:r>
          </a:p>
          <a:p>
            <a:endParaRPr lang="en-US" sz="4400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OMA Advanced School</a:t>
            </a:r>
            <a:r>
              <a:rPr lang="en-US" sz="2400" dirty="0" smtClean="0">
                <a:solidFill>
                  <a:schemeClr val="bg1"/>
                </a:solidFill>
              </a:rPr>
              <a:t> on </a:t>
            </a:r>
          </a:p>
          <a:p>
            <a:r>
              <a:rPr lang="en-US" sz="2400" i="1" dirty="0" smtClean="0">
                <a:solidFill>
                  <a:schemeClr val="bg1"/>
                </a:solidFill>
              </a:rPr>
              <a:t>Medical Accelerators and Particle Therapy</a:t>
            </a:r>
            <a:endParaRPr lang="en-US" sz="2400" i="1" dirty="0" smtClean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376255"/>
            <a:ext cx="1861512" cy="3949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730" y="6271671"/>
            <a:ext cx="945486" cy="60415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6376255"/>
            <a:ext cx="1087264" cy="4110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55763" y="76200"/>
            <a:ext cx="5653087" cy="6159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en-US" dirty="0"/>
              <a:t>Project </a:t>
            </a:r>
            <a:r>
              <a:rPr lang="de-DE" altLang="en-US" dirty="0" smtClean="0"/>
              <a:t>Website</a:t>
            </a:r>
            <a:endParaRPr lang="de-DE" alt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5538"/>
            <a:ext cx="8229600" cy="4754562"/>
          </a:xfrm>
        </p:spPr>
        <p:txBody>
          <a:bodyPr/>
          <a:lstStyle/>
          <a:p>
            <a:pPr eaLnBrk="1" hangingPunct="1"/>
            <a:r>
              <a:rPr lang="de-DE" altLang="en-US" sz="2400" dirty="0"/>
              <a:t>	(</a:t>
            </a:r>
            <a:r>
              <a:rPr lang="de-DE" altLang="en-US" sz="2400" dirty="0">
                <a:hlinkClick r:id="rId2"/>
              </a:rPr>
              <a:t>http://www</a:t>
            </a:r>
            <a:r>
              <a:rPr lang="de-DE" altLang="en-US" sz="2400" dirty="0" smtClean="0"/>
              <a:t>.) </a:t>
            </a:r>
            <a:r>
              <a:rPr lang="de-DE" altLang="en-US" sz="2400" dirty="0" smtClean="0">
                <a:solidFill>
                  <a:srgbClr val="990000"/>
                </a:solidFill>
              </a:rPr>
              <a:t>oma-</a:t>
            </a:r>
            <a:r>
              <a:rPr lang="de-DE" altLang="en-US" sz="2400" dirty="0" err="1" smtClean="0">
                <a:solidFill>
                  <a:srgbClr val="990000"/>
                </a:solidFill>
              </a:rPr>
              <a:t>project.eu</a:t>
            </a:r>
            <a:endParaRPr lang="de-DE" altLang="en-US" sz="2400" dirty="0">
              <a:solidFill>
                <a:srgbClr val="990000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de-DE" altLang="en-US" dirty="0">
              <a:solidFill>
                <a:srgbClr val="FF0000"/>
              </a:solidFill>
            </a:endParaRPr>
          </a:p>
          <a:p>
            <a:pPr eaLnBrk="1" hangingPunct="1"/>
            <a:endParaRPr lang="de-DE" altLang="en-US" dirty="0">
              <a:solidFill>
                <a:srgbClr val="FF0000"/>
              </a:solidFill>
            </a:endParaRPr>
          </a:p>
          <a:p>
            <a:pPr eaLnBrk="1" hangingPunct="1"/>
            <a:endParaRPr lang="de-DE" altLang="en-US" dirty="0">
              <a:solidFill>
                <a:schemeClr val="tx2"/>
              </a:solidFill>
            </a:endParaRPr>
          </a:p>
        </p:txBody>
      </p:sp>
      <p:pic>
        <p:nvPicPr>
          <p:cNvPr id="11269" name="Picture 6" descr="http://www.freelargeimages.com/wp-content/uploads/2015/05/Facebook_Vector_Logo_Hd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331" y="5352261"/>
            <a:ext cx="168592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696" y="1700808"/>
            <a:ext cx="4712267" cy="440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928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3823" y="6381328"/>
            <a:ext cx="3054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Samantha J. </a:t>
            </a:r>
            <a:r>
              <a:rPr lang="en-GB" sz="1200" b="1" dirty="0" err="1" smtClean="0">
                <a:solidFill>
                  <a:schemeClr val="bg1"/>
                </a:solidFill>
              </a:rPr>
              <a:t>Colosimo</a:t>
            </a:r>
            <a:endParaRPr lang="en-GB" sz="1200" b="1" dirty="0">
              <a:solidFill>
                <a:schemeClr val="bg1"/>
              </a:solidFill>
            </a:endParaRPr>
          </a:p>
          <a:p>
            <a:r>
              <a:rPr lang="en-GB" sz="1200" dirty="0">
                <a:solidFill>
                  <a:schemeClr val="bg1"/>
                </a:solidFill>
              </a:rPr>
              <a:t>University of Liverpool / Cockcroft Institute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96083" y="3861048"/>
            <a:ext cx="5960093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Welcome </a:t>
            </a:r>
          </a:p>
          <a:p>
            <a:endParaRPr lang="en-US" sz="4400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OMA Advanced School</a:t>
            </a:r>
            <a:r>
              <a:rPr lang="en-US" sz="2400" dirty="0" smtClean="0">
                <a:solidFill>
                  <a:schemeClr val="bg1"/>
                </a:solidFill>
              </a:rPr>
              <a:t> on </a:t>
            </a:r>
          </a:p>
          <a:p>
            <a:r>
              <a:rPr lang="en-US" sz="2400" i="1" dirty="0" smtClean="0">
                <a:solidFill>
                  <a:schemeClr val="bg1"/>
                </a:solidFill>
              </a:rPr>
              <a:t>Medical Accelerators and Particle Therapy</a:t>
            </a:r>
            <a:endParaRPr lang="en-US" sz="2400" i="1" dirty="0" smtClean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376255"/>
            <a:ext cx="1861512" cy="3949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730" y="6271671"/>
            <a:ext cx="945486" cy="60415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6376255"/>
            <a:ext cx="1087264" cy="41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95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55763" y="76200"/>
            <a:ext cx="6444629" cy="6159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sz="2400" dirty="0" smtClean="0"/>
              <a:t>Advanced School on</a:t>
            </a:r>
            <a:br>
              <a:rPr lang="en-GB" altLang="en-US" sz="2400" dirty="0" smtClean="0"/>
            </a:br>
            <a:r>
              <a:rPr lang="en-GB" altLang="en-US" sz="2400" dirty="0" smtClean="0"/>
              <a:t>Medical Accelerators and Particle Therapy</a:t>
            </a:r>
            <a:r>
              <a:rPr lang="en-US" sz="2400" i="1" dirty="0"/>
              <a:t/>
            </a:r>
            <a:br>
              <a:rPr lang="en-US" sz="2400" i="1" dirty="0"/>
            </a:br>
            <a:endParaRPr lang="de-DE" alt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51520" y="1556792"/>
          <a:ext cx="8784976" cy="4547316"/>
        </p:xfrm>
        <a:graphic>
          <a:graphicData uri="http://schemas.openxmlformats.org/drawingml/2006/table">
            <a:tbl>
              <a:tblPr/>
              <a:tblGrid>
                <a:gridCol w="4392488"/>
                <a:gridCol w="4392488"/>
              </a:tblGrid>
              <a:tr h="233156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Wednesday </a:t>
                      </a: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4813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rtl="0" fontAlgn="b">
                        <a:buFont typeface="Arial" charset="0"/>
                        <a:buChar char="•"/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Relative Biological Effectiveness 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comparison </a:t>
                      </a: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and 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impact</a:t>
                      </a: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analysis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4813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Monday </a:t>
                      </a: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rtl="0" fontAlgn="b">
                        <a:buFont typeface="Arial" charset="0"/>
                        <a:buChar char="•"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Treatment planning I : How to identify best dose distribution,</a:t>
                      </a: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4813">
                <a:tc>
                  <a:txBody>
                    <a:bodyPr/>
                    <a:lstStyle/>
                    <a:p>
                      <a:pPr marL="285750" indent="-285750" algn="l" rtl="0" fontAlgn="b">
                        <a:buFont typeface="Arial" charset="0"/>
                        <a:buChar char="•"/>
                      </a:pPr>
                      <a:r>
                        <a:rPr lang="en-US" sz="1400" b="0" dirty="0" smtClean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State </a:t>
                      </a:r>
                      <a:r>
                        <a:rPr lang="en-US" sz="1400" b="0" dirty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of the art medical treatment </a:t>
                      </a:r>
                      <a:r>
                        <a:rPr lang="en-US" sz="1400" b="0" dirty="0" smtClean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modalities</a:t>
                      </a:r>
                      <a:r>
                        <a:rPr lang="en-US" sz="1400" b="0" dirty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, challenges and future trends</a:t>
                      </a: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rtl="0" fontAlgn="b">
                        <a:buFont typeface="Arial" charset="0"/>
                        <a:buChar char="•"/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Treatment planning II: How to Deliver Specific 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Dose          </a:t>
                      </a: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4813">
                <a:tc>
                  <a:txBody>
                    <a:bodyPr/>
                    <a:lstStyle/>
                    <a:p>
                      <a:pPr marL="285750" indent="-285750" algn="l" rtl="0" fontAlgn="b">
                        <a:buFont typeface="Arial" charset="0"/>
                        <a:buChar char="•"/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Diagnostics for medical accelerators</a:t>
                      </a: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rtl="0" fontAlgn="b">
                        <a:buFont typeface="Arial" charset="0"/>
                        <a:buChar char="•"/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Real-time In-Vivo Dosimetry and Range Verification</a:t>
                      </a: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993">
                <a:tc>
                  <a:txBody>
                    <a:bodyPr/>
                    <a:lstStyle/>
                    <a:p>
                      <a:pPr marL="285750" indent="-285750" algn="l" rtl="0" fontAlgn="b">
                        <a:buFont typeface="Arial" charset="0"/>
                        <a:buChar char="•"/>
                      </a:pPr>
                      <a:r>
                        <a:rPr lang="en-US" sz="1400" b="0" dirty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Radiobiology in a </a:t>
                      </a:r>
                      <a:r>
                        <a:rPr lang="en-US" sz="1400" b="0" dirty="0" smtClean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research </a:t>
                      </a:r>
                      <a:r>
                        <a:rPr lang="en-US" sz="1400" b="0" dirty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or </a:t>
                      </a:r>
                      <a:r>
                        <a:rPr lang="en-US" sz="1400" b="0" dirty="0" smtClean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lab </a:t>
                      </a:r>
                      <a:r>
                        <a:rPr lang="en-US" sz="1400" b="0" dirty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</a:t>
                      </a:r>
                      <a:r>
                        <a:rPr lang="en-US" sz="1400" b="0" dirty="0" smtClean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nvironment</a:t>
                      </a:r>
                      <a:endParaRPr lang="en-US" sz="1400" b="0" dirty="0">
                        <a:solidFill>
                          <a:srgbClr val="222222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14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4813">
                <a:tc>
                  <a:txBody>
                    <a:bodyPr/>
                    <a:lstStyle/>
                    <a:p>
                      <a:pPr marL="285750" indent="-285750" algn="l" rtl="0" fontAlgn="b">
                        <a:buFont typeface="Arial" charset="0"/>
                        <a:buChar char="•"/>
                      </a:pPr>
                      <a:r>
                        <a:rPr lang="en-US" sz="1400" b="0" dirty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Radiobiology for real patients</a:t>
                      </a: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Thursday </a:t>
                      </a: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4813">
                <a:tc>
                  <a:txBody>
                    <a:bodyPr/>
                    <a:lstStyle/>
                    <a:p>
                      <a:pPr algn="l" rtl="0" fontAlgn="b"/>
                      <a:endParaRPr lang="en-US" sz="14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 algn="l" rtl="0" fontAlgn="b">
                        <a:buFont typeface="Arial" charset="0"/>
                        <a:buChar char="•"/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MR-guided p-therapy</a:t>
                      </a: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4813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Tuesday </a:t>
                      </a: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 algn="l" rtl="0" fontAlgn="b">
                        <a:buFont typeface="Arial" charset="0"/>
                        <a:buChar char="•"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4D motion manage</a:t>
                      </a: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4813">
                <a:tc>
                  <a:txBody>
                    <a:bodyPr/>
                    <a:lstStyle/>
                    <a:p>
                      <a:pPr marL="285750" indent="-285750" algn="l" rtl="0" fontAlgn="b">
                        <a:buFont typeface="Arial" charset="0"/>
                        <a:buChar char="•"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Dosimetry and related detector R&amp;D</a:t>
                      </a: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 algn="l" rtl="0" fontAlgn="b">
                        <a:buFont typeface="Arial" charset="0"/>
                        <a:buChar char="•"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Treatment Planning via NTCP Models</a:t>
                      </a: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4813">
                <a:tc>
                  <a:txBody>
                    <a:bodyPr/>
                    <a:lstStyle/>
                    <a:p>
                      <a:pPr marL="285750" indent="-285750" algn="l" rtl="0" fontAlgn="b">
                        <a:buFont typeface="Arial" charset="0"/>
                        <a:buChar char="•"/>
                      </a:pPr>
                      <a:r>
                        <a:rPr lang="en-US" sz="1400" b="0" dirty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Monte Carlo </a:t>
                      </a:r>
                      <a:r>
                        <a:rPr lang="en-US" sz="1400" b="0" dirty="0" smtClean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simulations </a:t>
                      </a:r>
                      <a:r>
                        <a:rPr lang="en-US" sz="1400" b="0" dirty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into cell physics</a:t>
                      </a: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 algn="l" rtl="0" fontAlgn="b">
                        <a:buFont typeface="Arial" charset="0"/>
                        <a:buChar char="•"/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Seminar: Novel Accelerators</a:t>
                      </a: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993">
                <a:tc>
                  <a:txBody>
                    <a:bodyPr/>
                    <a:lstStyle/>
                    <a:p>
                      <a:pPr marL="285750" indent="-285750" algn="l" rtl="0" fontAlgn="b">
                        <a:buFont typeface="Arial" charset="0"/>
                        <a:buChar char="•"/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Ion</a:t>
                      </a:r>
                      <a:r>
                        <a:rPr lang="en-US" sz="1400" b="0" baseline="0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b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eam imaging </a:t>
                      </a: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(Proton CT)</a:t>
                      </a: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14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993">
                <a:tc>
                  <a:txBody>
                    <a:bodyPr/>
                    <a:lstStyle/>
                    <a:p>
                      <a:pPr marL="285750" indent="-285750" algn="l" rtl="0" fontAlgn="b">
                        <a:buFont typeface="Arial" charset="0"/>
                        <a:buChar char="•"/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Machine QA</a:t>
                      </a: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Friday</a:t>
                      </a: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993">
                <a:tc>
                  <a:txBody>
                    <a:bodyPr/>
                    <a:lstStyle/>
                    <a:p>
                      <a:pPr marL="285750" indent="-285750" algn="l" rtl="0" fontAlgn="b">
                        <a:buFont typeface="Arial" charset="0"/>
                        <a:buChar char="•"/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Medical 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imaging </a:t>
                      </a: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echniques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 algn="l" rtl="0" fontAlgn="b">
                        <a:buFont typeface="Arial" charset="0"/>
                        <a:buChar char="•"/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Improving range accuracy in particle therapy</a:t>
                      </a: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993">
                <a:tc>
                  <a:txBody>
                    <a:bodyPr/>
                    <a:lstStyle/>
                    <a:p>
                      <a:pPr algn="l" rtl="0" fontAlgn="b"/>
                      <a:endParaRPr lang="en-US" sz="14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 algn="l" rtl="0" fontAlgn="b">
                        <a:buFont typeface="Arial" charset="0"/>
                        <a:buChar char="•"/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Strategies for patient specific QA pre-treatment</a:t>
                      </a: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3993">
                <a:tc>
                  <a:txBody>
                    <a:bodyPr/>
                    <a:lstStyle/>
                    <a:p>
                      <a:pPr algn="l" rtl="0" fontAlgn="b"/>
                      <a:endParaRPr lang="en-US" sz="14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 algn="l" rtl="0" fontAlgn="b">
                        <a:buFont typeface="Arial" charset="0"/>
                        <a:buChar char="•"/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Treatment workflow - hospital expert perspective</a:t>
                      </a:r>
                    </a:p>
                  </a:txBody>
                  <a:tcPr marL="23083" marR="23083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67544" y="1104473"/>
            <a:ext cx="28803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1599C"/>
                </a:solidFill>
              </a:rPr>
              <a:t>Lecture Topics</a:t>
            </a:r>
            <a:endParaRPr lang="en-US" sz="2400" b="1" dirty="0" smtClean="0">
              <a:solidFill>
                <a:srgbClr val="0159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71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en-US" dirty="0" err="1" smtClean="0"/>
              <a:t>Practical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information</a:t>
            </a:r>
            <a:endParaRPr lang="de-DE" alt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72547"/>
              </p:ext>
            </p:extLst>
          </p:nvPr>
        </p:nvGraphicFramePr>
        <p:xfrm>
          <a:off x="179512" y="1916833"/>
          <a:ext cx="8784976" cy="32244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01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079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856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856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856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0117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2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Monday</a:t>
                      </a:r>
                    </a:p>
                    <a:p>
                      <a:pPr algn="ctr"/>
                      <a:r>
                        <a:rPr lang="en-US" sz="900" b="1" dirty="0" smtClean="0">
                          <a:solidFill>
                            <a:schemeClr val="tx2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01/04/2019, TU Vienna</a:t>
                      </a:r>
                      <a:endParaRPr lang="en-US" sz="900" b="1" dirty="0">
                        <a:solidFill>
                          <a:schemeClr val="tx2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80093" marR="80093" marT="40047" marB="40047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2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Tuesday</a:t>
                      </a:r>
                    </a:p>
                    <a:p>
                      <a:pPr algn="ctr"/>
                      <a:r>
                        <a:rPr lang="en-US" sz="900" b="1" dirty="0" smtClean="0">
                          <a:solidFill>
                            <a:schemeClr val="tx2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02/04/2019, TU</a:t>
                      </a:r>
                      <a:r>
                        <a:rPr lang="en-US" sz="900" b="1" baseline="0" dirty="0" smtClean="0">
                          <a:solidFill>
                            <a:schemeClr val="tx2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 Vienna</a:t>
                      </a:r>
                      <a:endParaRPr lang="en-US" sz="900" b="1" dirty="0" smtClean="0">
                        <a:solidFill>
                          <a:schemeClr val="tx2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80093" marR="80093" marT="40047" marB="40047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635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2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Wednesday </a:t>
                      </a:r>
                      <a:endParaRPr lang="en-US" sz="1200" b="1" dirty="0" smtClean="0">
                        <a:solidFill>
                          <a:schemeClr val="tx2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  <a:p>
                      <a:pPr marL="0" marR="0" indent="0" algn="ctr" defTabSz="9635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>
                          <a:solidFill>
                            <a:schemeClr val="tx2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03/04/2019</a:t>
                      </a:r>
                      <a:r>
                        <a:rPr lang="en-US" sz="900" b="1" dirty="0" smtClean="0">
                          <a:solidFill>
                            <a:schemeClr val="tx2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, TFZ</a:t>
                      </a:r>
                      <a:endParaRPr lang="en-US" sz="900" b="1" dirty="0">
                        <a:solidFill>
                          <a:schemeClr val="tx2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80093" marR="80093" marT="40047" marB="40047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dirty="0" smtClean="0">
                          <a:solidFill>
                            <a:schemeClr val="tx2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Thursday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900" b="1" dirty="0" smtClean="0">
                          <a:solidFill>
                            <a:schemeClr val="tx2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04/04/2019, TU Vienna</a:t>
                      </a:r>
                      <a:endParaRPr lang="en-US" sz="900" b="1" dirty="0">
                        <a:solidFill>
                          <a:schemeClr val="tx2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80093" marR="80093" marT="40047" marB="40047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2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Friday</a:t>
                      </a:r>
                    </a:p>
                    <a:p>
                      <a:pPr algn="ctr"/>
                      <a:r>
                        <a:rPr lang="en-US" sz="900" b="1" dirty="0" smtClean="0">
                          <a:solidFill>
                            <a:schemeClr val="tx2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 05/04/2019, TU Vienna</a:t>
                      </a:r>
                      <a:endParaRPr lang="en-US" sz="900" b="1" dirty="0">
                        <a:solidFill>
                          <a:schemeClr val="tx2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80093" marR="80093" marT="40047" marB="40047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67182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2"/>
                          </a:solidFill>
                        </a:rPr>
                        <a:t>9:30</a:t>
                      </a:r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</a:rPr>
                        <a:t>- School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i="1" baseline="0" dirty="0" smtClean="0">
                          <a:solidFill>
                            <a:schemeClr val="tx2"/>
                          </a:solidFill>
                        </a:rPr>
                        <a:t>10:30 – Coffee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</a:rPr>
                        <a:t>11:00 – School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i="1" baseline="0" dirty="0" smtClean="0">
                          <a:solidFill>
                            <a:schemeClr val="tx2"/>
                          </a:solidFill>
                        </a:rPr>
                        <a:t>13:00 – Lunch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</a:rPr>
                        <a:t>14:30 – School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i="1" baseline="0" dirty="0" smtClean="0">
                          <a:solidFill>
                            <a:schemeClr val="tx2"/>
                          </a:solidFill>
                        </a:rPr>
                        <a:t>16:30 – Coffee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</a:rPr>
                        <a:t>18:00 – Finish</a:t>
                      </a:r>
                    </a:p>
                    <a:p>
                      <a:endParaRPr lang="en-US" sz="1200" b="0" dirty="0">
                        <a:solidFill>
                          <a:schemeClr val="tx2"/>
                        </a:solidFill>
                      </a:endParaRPr>
                    </a:p>
                  </a:txBody>
                  <a:tcPr marL="80093" marR="80093" marT="40047" marB="40047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2"/>
                          </a:solidFill>
                        </a:rPr>
                        <a:t>8:30</a:t>
                      </a:r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</a:rPr>
                        <a:t> - School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i="1" baseline="0" dirty="0" smtClean="0">
                          <a:solidFill>
                            <a:schemeClr val="tx2"/>
                          </a:solidFill>
                        </a:rPr>
                        <a:t>10:30 – Coffee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</a:rPr>
                        <a:t>11:00 – School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i="1" baseline="0" dirty="0" smtClean="0">
                          <a:solidFill>
                            <a:schemeClr val="tx2"/>
                          </a:solidFill>
                        </a:rPr>
                        <a:t>13:00 – Lunch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</a:rPr>
                        <a:t>14:30 – School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</a:rPr>
                        <a:t>16:30 – Finish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1" i="1" dirty="0" smtClean="0">
                          <a:solidFill>
                            <a:schemeClr val="tx2"/>
                          </a:solidFill>
                        </a:rPr>
                        <a:t>19:00 -</a:t>
                      </a:r>
                      <a:r>
                        <a:rPr lang="en-US" sz="1200" b="1" i="1" baseline="0" dirty="0" smtClean="0">
                          <a:solidFill>
                            <a:schemeClr val="tx2"/>
                          </a:solidFill>
                        </a:rPr>
                        <a:t> Public Talk</a:t>
                      </a:r>
                      <a:endParaRPr lang="en-US" sz="1200" b="1" i="1" dirty="0" smtClean="0">
                        <a:solidFill>
                          <a:schemeClr val="tx2"/>
                        </a:solidFill>
                      </a:endParaRPr>
                    </a:p>
                  </a:txBody>
                  <a:tcPr marL="80093" marR="80093" marT="40047" marB="40047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1" dirty="0" smtClean="0">
                          <a:solidFill>
                            <a:schemeClr val="tx2"/>
                          </a:solidFill>
                        </a:rPr>
                        <a:t>7:30 – Bus Transfer</a:t>
                      </a:r>
                    </a:p>
                    <a:p>
                      <a:endParaRPr lang="en-US" sz="1200" b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dirty="0" smtClean="0">
                          <a:solidFill>
                            <a:schemeClr val="tx2"/>
                          </a:solidFill>
                        </a:rPr>
                        <a:t>8:30</a:t>
                      </a:r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</a:rPr>
                        <a:t> - School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i="1" baseline="0" dirty="0" smtClean="0">
                          <a:solidFill>
                            <a:schemeClr val="tx2"/>
                          </a:solidFill>
                        </a:rPr>
                        <a:t>10:30 – Coffee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</a:rPr>
                        <a:t>11:00 – School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i="1" baseline="0" dirty="0" smtClean="0">
                          <a:solidFill>
                            <a:schemeClr val="tx2"/>
                          </a:solidFill>
                        </a:rPr>
                        <a:t>13:00 – Lunch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</a:rPr>
                        <a:t>14:30 – Tour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i="1" baseline="0" dirty="0" smtClean="0">
                          <a:solidFill>
                            <a:schemeClr val="tx2"/>
                          </a:solidFill>
                        </a:rPr>
                        <a:t>17:15 – Bus Transfer </a:t>
                      </a:r>
                    </a:p>
                  </a:txBody>
                  <a:tcPr marL="80093" marR="80093" marT="40047" marB="40047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2"/>
                          </a:solidFill>
                        </a:rPr>
                        <a:t>8:30</a:t>
                      </a:r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</a:rPr>
                        <a:t> - School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i="1" baseline="0" dirty="0" smtClean="0">
                          <a:solidFill>
                            <a:schemeClr val="tx2"/>
                          </a:solidFill>
                        </a:rPr>
                        <a:t>10:30 – Coffee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</a:rPr>
                        <a:t>11:00 – School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i="1" baseline="0" dirty="0" smtClean="0">
                          <a:solidFill>
                            <a:schemeClr val="tx2"/>
                          </a:solidFill>
                        </a:rPr>
                        <a:t>13:00 – Lunch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</a:rPr>
                        <a:t>14:30 – School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i="1" baseline="0" dirty="0" smtClean="0">
                          <a:solidFill>
                            <a:schemeClr val="tx2"/>
                          </a:solidFill>
                        </a:rPr>
                        <a:t>16:30 – Coffee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</a:rPr>
                        <a:t>18:00 – Finish</a:t>
                      </a:r>
                    </a:p>
                    <a:p>
                      <a:endParaRPr lang="en-US" sz="1200" b="0" i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1" i="1" baseline="0" dirty="0" smtClean="0">
                          <a:solidFill>
                            <a:schemeClr val="tx2"/>
                          </a:solidFill>
                        </a:rPr>
                        <a:t>20:30 – Formal Dinner </a:t>
                      </a:r>
                      <a:endParaRPr lang="en-US" sz="1200" b="1" i="1" dirty="0" smtClean="0">
                        <a:solidFill>
                          <a:schemeClr val="tx2"/>
                        </a:solidFill>
                      </a:endParaRPr>
                    </a:p>
                  </a:txBody>
                  <a:tcPr marL="80093" marR="80093" marT="40047" marB="40047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2"/>
                          </a:solidFill>
                        </a:rPr>
                        <a:t>8:30</a:t>
                      </a:r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</a:rPr>
                        <a:t> - School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i="1" baseline="0" dirty="0" smtClean="0">
                          <a:solidFill>
                            <a:schemeClr val="tx2"/>
                          </a:solidFill>
                        </a:rPr>
                        <a:t>10:30 – Coffee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</a:rPr>
                        <a:t>11:00 – School</a:t>
                      </a: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</a:rPr>
                        <a:t>13:00 - Finish</a:t>
                      </a:r>
                      <a:endParaRPr lang="en-US" sz="1200" b="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en-US" sz="1200" b="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en-US" sz="1200" b="0" baseline="0" dirty="0" smtClean="0">
                        <a:solidFill>
                          <a:schemeClr val="tx2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80093" marR="80093" marT="40047" marB="40047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336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en-US" dirty="0" err="1" smtClean="0"/>
              <a:t>Practical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information</a:t>
            </a:r>
            <a:endParaRPr lang="de-DE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05271" y="1196752"/>
            <a:ext cx="8352928" cy="725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01599C"/>
                </a:solidFill>
              </a:rPr>
              <a:t>Tuesday 2</a:t>
            </a:r>
            <a:r>
              <a:rPr lang="en-GB" sz="2400" baseline="30000" dirty="0" smtClean="0">
                <a:solidFill>
                  <a:srgbClr val="01599C"/>
                </a:solidFill>
              </a:rPr>
              <a:t>nd</a:t>
            </a:r>
            <a:r>
              <a:rPr lang="en-GB" sz="2400" dirty="0" smtClean="0">
                <a:solidFill>
                  <a:srgbClr val="01599C"/>
                </a:solidFill>
              </a:rPr>
              <a:t> April: Public Lecture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1600" dirty="0" smtClean="0">
                <a:solidFill>
                  <a:srgbClr val="01599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19:00, Audimax TU Wien </a:t>
            </a:r>
            <a:endParaRPr lang="en-US" sz="1600" dirty="0" smtClean="0">
              <a:solidFill>
                <a:srgbClr val="01599C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6446" b="2056"/>
          <a:stretch/>
        </p:blipFill>
        <p:spPr>
          <a:xfrm>
            <a:off x="179512" y="2425943"/>
            <a:ext cx="5490865" cy="32347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6136" y="2750760"/>
            <a:ext cx="3203848" cy="236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432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en-US" dirty="0" err="1" smtClean="0"/>
              <a:t>Practical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information</a:t>
            </a:r>
            <a:endParaRPr lang="de-DE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83568" y="2036913"/>
            <a:ext cx="7704856" cy="3696343"/>
          </a:xfrm>
          <a:prstGeom prst="rect">
            <a:avLst/>
          </a:prstGeom>
          <a:solidFill>
            <a:schemeClr val="bg1"/>
          </a:solidFill>
          <a:ln>
            <a:solidFill>
              <a:srgbClr val="E93A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2923" rtlCol="0" anchor="t"/>
          <a:lstStyle/>
          <a:p>
            <a:pPr algn="just"/>
            <a:r>
              <a:rPr lang="en-US" sz="1400" b="1" dirty="0" smtClean="0">
                <a:solidFill>
                  <a:schemeClr val="tx1"/>
                </a:solidFill>
              </a:rPr>
              <a:t>TFZ </a:t>
            </a:r>
            <a:r>
              <a:rPr lang="en-US" sz="1400" b="1" dirty="0">
                <a:solidFill>
                  <a:schemeClr val="tx1"/>
                </a:solidFill>
              </a:rPr>
              <a:t>Wiener Neustadt </a:t>
            </a:r>
          </a:p>
          <a:p>
            <a:pPr algn="just"/>
            <a:r>
              <a:rPr lang="en-US" sz="1400" dirty="0">
                <a:solidFill>
                  <a:schemeClr val="tx1"/>
                </a:solidFill>
              </a:rPr>
              <a:t>Viktor Kaplan </a:t>
            </a:r>
            <a:r>
              <a:rPr lang="en-US" sz="1400" dirty="0" err="1">
                <a:solidFill>
                  <a:schemeClr val="tx1"/>
                </a:solidFill>
              </a:rPr>
              <a:t>Strasse</a:t>
            </a:r>
            <a:r>
              <a:rPr lang="en-US" sz="1400" dirty="0">
                <a:solidFill>
                  <a:schemeClr val="tx1"/>
                </a:solidFill>
              </a:rPr>
              <a:t> 2, </a:t>
            </a:r>
          </a:p>
          <a:p>
            <a:pPr algn="just"/>
            <a:r>
              <a:rPr lang="en-US" sz="1400" dirty="0">
                <a:solidFill>
                  <a:schemeClr val="tx1"/>
                </a:solidFill>
              </a:rPr>
              <a:t>2700 Wiener Neustadt, Austria</a:t>
            </a:r>
            <a:endParaRPr lang="en-GB" sz="1400" b="1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endParaRPr lang="en-GB" sz="1400" dirty="0">
              <a:solidFill>
                <a:schemeClr val="tx1"/>
              </a:solidFill>
            </a:endParaRPr>
          </a:p>
          <a:p>
            <a:r>
              <a:rPr lang="en-US" sz="1400" b="1" dirty="0">
                <a:solidFill>
                  <a:schemeClr val="tx1"/>
                </a:solidFill>
              </a:rPr>
              <a:t>7:30 Bus </a:t>
            </a:r>
            <a:r>
              <a:rPr lang="en-US" sz="1400" b="1" dirty="0">
                <a:solidFill>
                  <a:schemeClr val="tx1"/>
                </a:solidFill>
              </a:rPr>
              <a:t>T</a:t>
            </a:r>
            <a:r>
              <a:rPr lang="en-US" sz="1400" b="1" dirty="0">
                <a:solidFill>
                  <a:schemeClr val="tx1"/>
                </a:solidFill>
              </a:rPr>
              <a:t>ransfer </a:t>
            </a:r>
            <a:r>
              <a:rPr lang="en-US" sz="1400" dirty="0">
                <a:solidFill>
                  <a:schemeClr val="tx1"/>
                </a:solidFill>
              </a:rPr>
              <a:t>from Parking Bay </a:t>
            </a:r>
            <a:r>
              <a:rPr lang="en-US" sz="1400" dirty="0" err="1">
                <a:solidFill>
                  <a:schemeClr val="tx1"/>
                </a:solidFill>
              </a:rPr>
              <a:t>Karlsplatz</a:t>
            </a:r>
            <a:r>
              <a:rPr lang="en-US" sz="1400" dirty="0">
                <a:solidFill>
                  <a:schemeClr val="tx1"/>
                </a:solidFill>
              </a:rPr>
              <a:t> (</a:t>
            </a:r>
            <a:r>
              <a:rPr lang="en-US" sz="1400" dirty="0" err="1">
                <a:solidFill>
                  <a:schemeClr val="tx1"/>
                </a:solidFill>
              </a:rPr>
              <a:t>Friedrichstrasse</a:t>
            </a:r>
            <a:r>
              <a:rPr lang="en-US" sz="1400" dirty="0">
                <a:solidFill>
                  <a:schemeClr val="tx1"/>
                </a:solidFill>
              </a:rPr>
              <a:t> 12, 1010 Vienna) to TFZ Wiener Neustadt </a:t>
            </a:r>
            <a:endParaRPr lang="en-US" sz="1400" dirty="0" smtClean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  <a:p>
            <a:pPr algn="just"/>
            <a:r>
              <a:rPr lang="en-GB" sz="1400" dirty="0">
                <a:solidFill>
                  <a:schemeClr val="tx1"/>
                </a:solidFill>
              </a:rPr>
              <a:t>9:00 - 15:00 School </a:t>
            </a:r>
            <a:endParaRPr lang="en-GB" sz="1400" dirty="0" smtClean="0">
              <a:solidFill>
                <a:schemeClr val="tx1"/>
              </a:solidFill>
            </a:endParaRPr>
          </a:p>
          <a:p>
            <a:pPr algn="just"/>
            <a:endParaRPr lang="en-GB" sz="1400" dirty="0">
              <a:solidFill>
                <a:schemeClr val="tx1"/>
              </a:solidFill>
            </a:endParaRPr>
          </a:p>
          <a:p>
            <a:r>
              <a:rPr lang="en-US" sz="1400" i="1" dirty="0">
                <a:solidFill>
                  <a:schemeClr val="tx1"/>
                </a:solidFill>
              </a:rPr>
              <a:t>Coffee and Lunch </a:t>
            </a:r>
            <a:r>
              <a:rPr lang="en-US" sz="1400" i="1" dirty="0">
                <a:solidFill>
                  <a:schemeClr val="tx1"/>
                </a:solidFill>
              </a:rPr>
              <a:t>at Café Bistro </a:t>
            </a:r>
            <a:r>
              <a:rPr lang="en-US" sz="1400" i="1" dirty="0" err="1" smtClean="0">
                <a:solidFill>
                  <a:schemeClr val="tx1"/>
                </a:solidFill>
              </a:rPr>
              <a:t>Laborie</a:t>
            </a:r>
            <a:endParaRPr lang="en-US" sz="1400" i="1" dirty="0" smtClean="0">
              <a:solidFill>
                <a:schemeClr val="tx1"/>
              </a:solidFill>
            </a:endParaRPr>
          </a:p>
          <a:p>
            <a:endParaRPr lang="en-US" sz="1400" i="1" dirty="0">
              <a:solidFill>
                <a:schemeClr val="tx1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15:00</a:t>
            </a:r>
            <a:r>
              <a:rPr lang="en-US" sz="1400" dirty="0">
                <a:solidFill>
                  <a:schemeClr val="tx1"/>
                </a:solidFill>
              </a:rPr>
              <a:t>: Radiation Protection Instruction by Lukas </a:t>
            </a:r>
            <a:r>
              <a:rPr lang="en-US" sz="1400" dirty="0" err="1">
                <a:solidFill>
                  <a:schemeClr val="tx1"/>
                </a:solidFill>
              </a:rPr>
              <a:t>Jägerhofer</a:t>
            </a:r>
            <a:r>
              <a:rPr lang="en-US" sz="1400" dirty="0">
                <a:solidFill>
                  <a:schemeClr val="tx1"/>
                </a:solidFill>
              </a:rPr>
              <a:t> at </a:t>
            </a:r>
            <a:r>
              <a:rPr lang="en-US" sz="1400" dirty="0" smtClean="0">
                <a:solidFill>
                  <a:schemeClr val="tx1"/>
                </a:solidFill>
              </a:rPr>
              <a:t>TFZ</a:t>
            </a:r>
          </a:p>
          <a:p>
            <a:endParaRPr lang="en-US" sz="1400" dirty="0">
              <a:solidFill>
                <a:schemeClr val="tx1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15:15 </a:t>
            </a:r>
            <a:r>
              <a:rPr lang="en-US" sz="1400" dirty="0">
                <a:solidFill>
                  <a:schemeClr val="tx1"/>
                </a:solidFill>
              </a:rPr>
              <a:t>– </a:t>
            </a:r>
            <a:r>
              <a:rPr lang="en-US" sz="1400" dirty="0">
                <a:solidFill>
                  <a:schemeClr val="tx1"/>
                </a:solidFill>
              </a:rPr>
              <a:t>17:00 Participants divided into </a:t>
            </a:r>
            <a:r>
              <a:rPr lang="en-US" sz="1400" dirty="0">
                <a:solidFill>
                  <a:schemeClr val="tx1"/>
                </a:solidFill>
              </a:rPr>
              <a:t>groups </a:t>
            </a:r>
            <a:r>
              <a:rPr lang="en-US" sz="1400" dirty="0">
                <a:solidFill>
                  <a:schemeClr val="tx1"/>
                </a:solidFill>
              </a:rPr>
              <a:t>of 20 for guided tour of </a:t>
            </a:r>
            <a:r>
              <a:rPr lang="en-US" sz="1400" dirty="0" err="1" smtClean="0">
                <a:solidFill>
                  <a:schemeClr val="tx1"/>
                </a:solidFill>
              </a:rPr>
              <a:t>MedAustron</a:t>
            </a:r>
            <a:endParaRPr lang="en-US" sz="1400" dirty="0" smtClean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  <a:p>
            <a:r>
              <a:rPr lang="en-US" sz="1400" b="1" dirty="0">
                <a:solidFill>
                  <a:schemeClr val="tx1"/>
                </a:solidFill>
              </a:rPr>
              <a:t>17:00 Bus Transfer to Vienna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5271" y="1196752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1599C"/>
                </a:solidFill>
                <a:ea typeface="Calibri" charset="0"/>
                <a:cs typeface="Calibri" charset="0"/>
              </a:rPr>
              <a:t>Wednesday 3</a:t>
            </a:r>
            <a:r>
              <a:rPr lang="en-GB" sz="2400" baseline="30000" dirty="0">
                <a:solidFill>
                  <a:srgbClr val="01599C"/>
                </a:solidFill>
                <a:ea typeface="Calibri" charset="0"/>
                <a:cs typeface="Calibri" charset="0"/>
              </a:rPr>
              <a:t>rd</a:t>
            </a:r>
            <a:r>
              <a:rPr lang="en-GB" sz="2400" dirty="0">
                <a:solidFill>
                  <a:srgbClr val="01599C"/>
                </a:solidFill>
                <a:ea typeface="Calibri" charset="0"/>
                <a:cs typeface="Calibri" charset="0"/>
              </a:rPr>
              <a:t> </a:t>
            </a:r>
            <a:r>
              <a:rPr lang="en-GB" sz="2400" dirty="0" smtClean="0">
                <a:solidFill>
                  <a:srgbClr val="01599C"/>
                </a:solidFill>
                <a:ea typeface="Calibri" charset="0"/>
                <a:cs typeface="Calibri" charset="0"/>
              </a:rPr>
              <a:t>April: </a:t>
            </a:r>
            <a:r>
              <a:rPr lang="en-US" sz="2400" dirty="0" smtClean="0">
                <a:solidFill>
                  <a:srgbClr val="01599C"/>
                </a:solidFill>
              </a:rPr>
              <a:t>Visit </a:t>
            </a:r>
            <a:r>
              <a:rPr lang="en-US" sz="2400" dirty="0">
                <a:solidFill>
                  <a:srgbClr val="01599C"/>
                </a:solidFill>
              </a:rPr>
              <a:t>to </a:t>
            </a:r>
            <a:r>
              <a:rPr lang="en-US" sz="2400" dirty="0" err="1" smtClean="0">
                <a:solidFill>
                  <a:srgbClr val="01599C"/>
                </a:solidFill>
              </a:rPr>
              <a:t>MedAustron</a:t>
            </a:r>
            <a:endParaRPr lang="en-US" sz="2400" dirty="0" smtClean="0">
              <a:solidFill>
                <a:srgbClr val="0159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5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en-US" dirty="0" err="1" smtClean="0"/>
              <a:t>Practical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information</a:t>
            </a:r>
            <a:endParaRPr lang="de-DE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05271" y="1196752"/>
            <a:ext cx="83529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01599C"/>
                </a:solidFill>
                <a:latin typeface="Arial" charset="0"/>
                <a:ea typeface="Arial" charset="0"/>
                <a:cs typeface="Arial" charset="0"/>
              </a:rPr>
              <a:t>Thursday 3</a:t>
            </a:r>
            <a:r>
              <a:rPr lang="en-GB" sz="2400" baseline="30000" dirty="0" smtClean="0">
                <a:solidFill>
                  <a:srgbClr val="01599C"/>
                </a:solidFill>
                <a:latin typeface="Arial" charset="0"/>
                <a:ea typeface="Arial" charset="0"/>
                <a:cs typeface="Arial" charset="0"/>
              </a:rPr>
              <a:t>rd</a:t>
            </a:r>
            <a:r>
              <a:rPr lang="en-GB" sz="2400" dirty="0" smtClean="0">
                <a:solidFill>
                  <a:srgbClr val="01599C"/>
                </a:solidFill>
                <a:latin typeface="Arial" charset="0"/>
                <a:ea typeface="Arial" charset="0"/>
                <a:cs typeface="Arial" charset="0"/>
              </a:rPr>
              <a:t> April: Formal Dinner</a:t>
            </a:r>
          </a:p>
          <a:p>
            <a:r>
              <a:rPr lang="en-GB" sz="1600" dirty="0" smtClean="0">
                <a:solidFill>
                  <a:srgbClr val="01599C"/>
                </a:solidFill>
                <a:latin typeface="Arial" charset="0"/>
                <a:ea typeface="Arial" charset="0"/>
                <a:cs typeface="Arial" charset="0"/>
              </a:rPr>
              <a:t>20:30</a:t>
            </a:r>
            <a:endParaRPr lang="en-GB" sz="1600" dirty="0">
              <a:solidFill>
                <a:srgbClr val="01599C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GB" sz="1600" dirty="0" smtClean="0">
                <a:solidFill>
                  <a:srgbClr val="01599C"/>
                </a:solidFill>
                <a:latin typeface="Arial" charset="0"/>
                <a:ea typeface="Arial" charset="0"/>
                <a:cs typeface="Arial" charset="0"/>
              </a:rPr>
              <a:t>Hotel Stefanie</a:t>
            </a:r>
            <a:r>
              <a:rPr lang="de-DE" sz="1600" dirty="0">
                <a:solidFill>
                  <a:srgbClr val="01599C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de-DE" sz="1600" dirty="0">
                <a:solidFill>
                  <a:srgbClr val="01599C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de-DE" sz="1600" dirty="0">
                <a:solidFill>
                  <a:srgbClr val="01599C"/>
                </a:solidFill>
                <a:latin typeface="Arial" charset="0"/>
                <a:ea typeface="Arial" charset="0"/>
                <a:cs typeface="Arial" charset="0"/>
              </a:rPr>
              <a:t>Taborstraße </a:t>
            </a:r>
            <a:r>
              <a:rPr lang="de-DE" sz="1600" dirty="0" smtClean="0">
                <a:solidFill>
                  <a:srgbClr val="01599C"/>
                </a:solidFill>
                <a:latin typeface="Arial" charset="0"/>
                <a:ea typeface="Arial" charset="0"/>
                <a:cs typeface="Arial" charset="0"/>
              </a:rPr>
              <a:t>12, 1020 Wien</a:t>
            </a:r>
            <a:endParaRPr lang="de-DE" sz="1600" b="1" dirty="0">
              <a:solidFill>
                <a:srgbClr val="01599C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de-DE" sz="1600" b="1" dirty="0">
                <a:solidFill>
                  <a:srgbClr val="01599C"/>
                </a:solidFill>
                <a:latin typeface="Arial" charset="0"/>
                <a:ea typeface="Arial" charset="0"/>
                <a:cs typeface="Arial" charset="0"/>
              </a:rPr>
              <a:t>** Dress </a:t>
            </a:r>
            <a:r>
              <a:rPr lang="de-DE" sz="1600" b="1" dirty="0" err="1">
                <a:solidFill>
                  <a:srgbClr val="01599C"/>
                </a:solidFill>
                <a:latin typeface="Arial" charset="0"/>
                <a:ea typeface="Arial" charset="0"/>
                <a:cs typeface="Arial" charset="0"/>
              </a:rPr>
              <a:t>code</a:t>
            </a:r>
            <a:r>
              <a:rPr lang="de-DE" sz="1600" b="1" dirty="0">
                <a:solidFill>
                  <a:srgbClr val="01599C"/>
                </a:solidFill>
                <a:latin typeface="Arial" charset="0"/>
                <a:ea typeface="Arial" charset="0"/>
                <a:cs typeface="Arial" charset="0"/>
              </a:rPr>
              <a:t> smart</a:t>
            </a:r>
            <a:endParaRPr lang="en-US" sz="1600" dirty="0" smtClean="0">
              <a:solidFill>
                <a:srgbClr val="01599C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6248" t="3378" r="6278" b="5421"/>
          <a:stretch/>
        </p:blipFill>
        <p:spPr>
          <a:xfrm>
            <a:off x="395536" y="2913821"/>
            <a:ext cx="3733632" cy="29219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1680922"/>
            <a:ext cx="4156229" cy="4454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59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55763" y="76200"/>
            <a:ext cx="5653087" cy="6159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en-US" dirty="0" err="1" smtClean="0"/>
              <a:t>Practical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information</a:t>
            </a:r>
            <a:endParaRPr lang="de-DE" alt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96752"/>
            <a:ext cx="8229600" cy="4754562"/>
          </a:xfrm>
        </p:spPr>
        <p:txBody>
          <a:bodyPr/>
          <a:lstStyle/>
          <a:p>
            <a:pPr marL="0" indent="0" eaLnBrk="1" hangingPunct="1">
              <a:buNone/>
            </a:pPr>
            <a:endParaRPr lang="de-DE" sz="2400" dirty="0" smtClean="0">
              <a:solidFill>
                <a:srgbClr val="01599C"/>
              </a:solidFill>
            </a:endParaRPr>
          </a:p>
          <a:p>
            <a:pPr marL="0" indent="0" eaLnBrk="1" hangingPunct="1">
              <a:buNone/>
            </a:pPr>
            <a:endParaRPr lang="de-DE" sz="2400" dirty="0">
              <a:solidFill>
                <a:srgbClr val="01599C"/>
              </a:solidFill>
            </a:endParaRPr>
          </a:p>
          <a:p>
            <a:pPr eaLnBrk="1" hangingPunct="1"/>
            <a:r>
              <a:rPr lang="de-DE" sz="2400" dirty="0">
                <a:solidFill>
                  <a:srgbClr val="01599C"/>
                </a:solidFill>
              </a:rPr>
              <a:t>L</a:t>
            </a:r>
            <a:r>
              <a:rPr lang="de-DE" sz="2400" dirty="0" smtClean="0">
                <a:solidFill>
                  <a:srgbClr val="01599C"/>
                </a:solidFill>
              </a:rPr>
              <a:t>unch</a:t>
            </a:r>
            <a:r>
              <a:rPr lang="de-DE" sz="2400" dirty="0" smtClean="0">
                <a:solidFill>
                  <a:srgbClr val="01599C"/>
                </a:solidFill>
              </a:rPr>
              <a:t>: </a:t>
            </a:r>
            <a:r>
              <a:rPr lang="de-DE" sz="2400" i="1" dirty="0" smtClean="0">
                <a:solidFill>
                  <a:srgbClr val="01599C"/>
                </a:solidFill>
              </a:rPr>
              <a:t>TU Wien Mensa</a:t>
            </a:r>
          </a:p>
          <a:p>
            <a:pPr lvl="1" eaLnBrk="1" hangingPunct="1">
              <a:buFontTx/>
              <a:buChar char="-"/>
            </a:pPr>
            <a:r>
              <a:rPr lang="de-DE" sz="1800" i="1" dirty="0" err="1" smtClean="0">
                <a:solidFill>
                  <a:srgbClr val="01599C"/>
                </a:solidFill>
              </a:rPr>
              <a:t>Obtain</a:t>
            </a:r>
            <a:r>
              <a:rPr lang="de-DE" sz="1800" i="1" dirty="0" smtClean="0">
                <a:solidFill>
                  <a:srgbClr val="01599C"/>
                </a:solidFill>
              </a:rPr>
              <a:t> </a:t>
            </a:r>
            <a:r>
              <a:rPr lang="de-DE" sz="1800" i="1" dirty="0" err="1" smtClean="0">
                <a:solidFill>
                  <a:srgbClr val="01599C"/>
                </a:solidFill>
              </a:rPr>
              <a:t>voucher</a:t>
            </a:r>
            <a:r>
              <a:rPr lang="de-DE" sz="1800" i="1" dirty="0" smtClean="0">
                <a:solidFill>
                  <a:srgbClr val="01599C"/>
                </a:solidFill>
              </a:rPr>
              <a:t> </a:t>
            </a:r>
            <a:r>
              <a:rPr lang="de-DE" sz="1800" i="1" dirty="0" err="1" smtClean="0">
                <a:solidFill>
                  <a:srgbClr val="01599C"/>
                </a:solidFill>
              </a:rPr>
              <a:t>from</a:t>
            </a:r>
            <a:r>
              <a:rPr lang="de-DE" sz="1800" i="1" dirty="0" smtClean="0">
                <a:solidFill>
                  <a:srgbClr val="01599C"/>
                </a:solidFill>
              </a:rPr>
              <a:t> </a:t>
            </a:r>
            <a:r>
              <a:rPr lang="de-DE" sz="1800" i="1" dirty="0" err="1" smtClean="0">
                <a:solidFill>
                  <a:srgbClr val="01599C"/>
                </a:solidFill>
              </a:rPr>
              <a:t>registration</a:t>
            </a:r>
            <a:r>
              <a:rPr lang="de-DE" sz="1800" i="1" dirty="0" smtClean="0">
                <a:solidFill>
                  <a:srgbClr val="01599C"/>
                </a:solidFill>
              </a:rPr>
              <a:t>.</a:t>
            </a:r>
            <a:endParaRPr lang="de-DE" sz="1800" i="1" dirty="0">
              <a:solidFill>
                <a:srgbClr val="01599C"/>
              </a:solidFill>
            </a:endParaRPr>
          </a:p>
          <a:p>
            <a:pPr lvl="1" eaLnBrk="1" hangingPunct="1">
              <a:buFontTx/>
              <a:buChar char="-"/>
            </a:pPr>
            <a:r>
              <a:rPr lang="de-DE" sz="1800" i="1" dirty="0" err="1" smtClean="0">
                <a:solidFill>
                  <a:srgbClr val="01599C"/>
                </a:solidFill>
              </a:rPr>
              <a:t>Each</a:t>
            </a:r>
            <a:r>
              <a:rPr lang="de-DE" sz="1800" i="1" dirty="0" smtClean="0">
                <a:solidFill>
                  <a:srgbClr val="01599C"/>
                </a:solidFill>
              </a:rPr>
              <a:t> </a:t>
            </a:r>
            <a:r>
              <a:rPr lang="de-DE" sz="1800" i="1" dirty="0" err="1" smtClean="0">
                <a:solidFill>
                  <a:srgbClr val="01599C"/>
                </a:solidFill>
              </a:rPr>
              <a:t>day</a:t>
            </a:r>
            <a:r>
              <a:rPr lang="de-DE" sz="1800" i="1" dirty="0" smtClean="0">
                <a:solidFill>
                  <a:srgbClr val="01599C"/>
                </a:solidFill>
              </a:rPr>
              <a:t>: </a:t>
            </a:r>
            <a:r>
              <a:rPr lang="de-DE" sz="1800" i="1" dirty="0" err="1" smtClean="0">
                <a:solidFill>
                  <a:srgbClr val="01599C"/>
                </a:solidFill>
              </a:rPr>
              <a:t>soup</a:t>
            </a:r>
            <a:r>
              <a:rPr lang="de-DE" sz="1800" i="1" dirty="0" smtClean="0">
                <a:solidFill>
                  <a:srgbClr val="01599C"/>
                </a:solidFill>
              </a:rPr>
              <a:t>, </a:t>
            </a:r>
            <a:r>
              <a:rPr lang="de-DE" sz="1800" i="1" dirty="0" err="1" smtClean="0">
                <a:solidFill>
                  <a:srgbClr val="01599C"/>
                </a:solidFill>
              </a:rPr>
              <a:t>main</a:t>
            </a:r>
            <a:r>
              <a:rPr lang="de-DE" sz="1800" i="1" dirty="0" smtClean="0">
                <a:solidFill>
                  <a:srgbClr val="01599C"/>
                </a:solidFill>
              </a:rPr>
              <a:t> </a:t>
            </a:r>
            <a:r>
              <a:rPr lang="de-DE" sz="1800" i="1" dirty="0" err="1" smtClean="0">
                <a:solidFill>
                  <a:srgbClr val="01599C"/>
                </a:solidFill>
              </a:rPr>
              <a:t>and</a:t>
            </a:r>
            <a:r>
              <a:rPr lang="de-DE" sz="1800" i="1" dirty="0" smtClean="0">
                <a:solidFill>
                  <a:srgbClr val="01599C"/>
                </a:solidFill>
              </a:rPr>
              <a:t> </a:t>
            </a:r>
            <a:r>
              <a:rPr lang="de-DE" sz="1800" i="1" dirty="0" err="1" smtClean="0">
                <a:solidFill>
                  <a:srgbClr val="01599C"/>
                </a:solidFill>
              </a:rPr>
              <a:t>side</a:t>
            </a:r>
            <a:r>
              <a:rPr lang="de-DE" sz="1800" i="1" dirty="0" smtClean="0">
                <a:solidFill>
                  <a:srgbClr val="01599C"/>
                </a:solidFill>
              </a:rPr>
              <a:t>, </a:t>
            </a:r>
            <a:r>
              <a:rPr lang="de-DE" sz="1800" i="1" dirty="0" err="1" smtClean="0">
                <a:solidFill>
                  <a:srgbClr val="01599C"/>
                </a:solidFill>
              </a:rPr>
              <a:t>drink</a:t>
            </a:r>
            <a:r>
              <a:rPr lang="de-DE" sz="1800" i="1" dirty="0" smtClean="0">
                <a:solidFill>
                  <a:srgbClr val="01599C"/>
                </a:solidFill>
              </a:rPr>
              <a:t>. </a:t>
            </a:r>
          </a:p>
          <a:p>
            <a:pPr lvl="1" eaLnBrk="1" hangingPunct="1">
              <a:buFontTx/>
              <a:buChar char="-"/>
            </a:pPr>
            <a:endParaRPr lang="de-DE" sz="1800" i="1" dirty="0">
              <a:solidFill>
                <a:srgbClr val="01599C"/>
              </a:solidFill>
            </a:endParaRPr>
          </a:p>
          <a:p>
            <a:pPr marL="457200" lvl="1" indent="0" eaLnBrk="1" hangingPunct="1">
              <a:buNone/>
            </a:pPr>
            <a:endParaRPr lang="de-DE" sz="1800" i="1" dirty="0">
              <a:solidFill>
                <a:srgbClr val="01599C"/>
              </a:solidFill>
            </a:endParaRPr>
          </a:p>
          <a:p>
            <a:r>
              <a:rPr lang="en-GB" sz="2400" dirty="0">
                <a:solidFill>
                  <a:srgbClr val="01599C"/>
                </a:solidFill>
                <a:latin typeface="Arial" charset="0"/>
                <a:ea typeface="Arial" charset="0"/>
                <a:cs typeface="Arial" charset="0"/>
              </a:rPr>
              <a:t>Thursday 3</a:t>
            </a:r>
            <a:r>
              <a:rPr lang="en-GB" sz="2400" baseline="30000" dirty="0">
                <a:solidFill>
                  <a:srgbClr val="01599C"/>
                </a:solidFill>
                <a:latin typeface="Arial" charset="0"/>
                <a:ea typeface="Arial" charset="0"/>
                <a:cs typeface="Arial" charset="0"/>
              </a:rPr>
              <a:t>rd</a:t>
            </a:r>
            <a:r>
              <a:rPr lang="en-GB" sz="2400" dirty="0">
                <a:solidFill>
                  <a:srgbClr val="01599C"/>
                </a:solidFill>
                <a:latin typeface="Arial" charset="0"/>
                <a:ea typeface="Arial" charset="0"/>
                <a:cs typeface="Arial" charset="0"/>
              </a:rPr>
              <a:t> April: Poster </a:t>
            </a:r>
            <a:r>
              <a:rPr lang="en-GB" sz="2400" dirty="0" smtClean="0">
                <a:solidFill>
                  <a:srgbClr val="01599C"/>
                </a:solidFill>
                <a:latin typeface="Arial" charset="0"/>
                <a:ea typeface="Arial" charset="0"/>
                <a:cs typeface="Arial" charset="0"/>
              </a:rPr>
              <a:t>Session</a:t>
            </a:r>
          </a:p>
          <a:p>
            <a:pPr lvl="1">
              <a:buFontTx/>
              <a:buChar char="-"/>
            </a:pPr>
            <a:r>
              <a:rPr lang="en-GB" sz="1800" i="1" dirty="0" smtClean="0">
                <a:solidFill>
                  <a:srgbClr val="01599C"/>
                </a:solidFill>
                <a:latin typeface="Arial" charset="0"/>
                <a:ea typeface="Arial" charset="0"/>
                <a:cs typeface="Arial" charset="0"/>
              </a:rPr>
              <a:t>14:30 – 16:30, First Floor Foyer</a:t>
            </a:r>
            <a:endParaRPr lang="de-DE" sz="2400" i="1" dirty="0" smtClean="0">
              <a:solidFill>
                <a:srgbClr val="01599C"/>
              </a:solidFill>
            </a:endParaRPr>
          </a:p>
          <a:p>
            <a:pPr eaLnBrk="1" hangingPunct="1"/>
            <a:r>
              <a:rPr lang="de-DE" sz="2400" dirty="0" err="1" smtClean="0"/>
              <a:t>Local</a:t>
            </a:r>
            <a:r>
              <a:rPr lang="de-DE" sz="2400" dirty="0" smtClean="0"/>
              <a:t> </a:t>
            </a:r>
            <a:r>
              <a:rPr lang="de-DE" sz="2400" dirty="0" err="1" smtClean="0"/>
              <a:t>support</a:t>
            </a:r>
            <a:r>
              <a:rPr lang="de-DE" sz="2400" dirty="0" smtClean="0"/>
              <a:t>:</a:t>
            </a:r>
            <a:endParaRPr lang="de-DE" altLang="en-US" sz="2400" dirty="0">
              <a:solidFill>
                <a:schemeClr val="tx2"/>
              </a:solidFill>
            </a:endParaRPr>
          </a:p>
          <a:p>
            <a:pPr lvl="1">
              <a:buFontTx/>
              <a:buChar char="-"/>
            </a:pPr>
            <a:r>
              <a:rPr lang="en-US" sz="1800" dirty="0" smtClean="0"/>
              <a:t>Samantha </a:t>
            </a:r>
            <a:r>
              <a:rPr lang="en-US" sz="1800" dirty="0" err="1"/>
              <a:t>Colosimo</a:t>
            </a:r>
            <a:r>
              <a:rPr lang="en-US" sz="1800" dirty="0"/>
              <a:t>: </a:t>
            </a:r>
            <a:r>
              <a:rPr lang="en-US" sz="1800" dirty="0" smtClean="0">
                <a:hlinkClick r:id="rId3"/>
              </a:rPr>
              <a:t>s.colosimo@liverpool.ac.uk</a:t>
            </a:r>
            <a:r>
              <a:rPr lang="en-US" sz="1800" dirty="0" smtClean="0"/>
              <a:t>, +44 7791941666</a:t>
            </a:r>
          </a:p>
          <a:p>
            <a:pPr lvl="1">
              <a:buFontTx/>
              <a:buChar char="-"/>
            </a:pPr>
            <a:r>
              <a:rPr lang="en-US" sz="1800" dirty="0" smtClean="0"/>
              <a:t>Andrea </a:t>
            </a:r>
            <a:r>
              <a:rPr lang="en-US" sz="1800" dirty="0"/>
              <a:t>De Franco: </a:t>
            </a:r>
            <a:r>
              <a:rPr lang="fi-FI" sz="1800" dirty="0"/>
              <a:t>+43 664 80878868</a:t>
            </a:r>
            <a:endParaRPr lang="en-US" sz="1800" dirty="0"/>
          </a:p>
          <a:p>
            <a:pPr>
              <a:buFontTx/>
              <a:buChar char="-"/>
            </a:pPr>
            <a:endParaRPr lang="en-US" sz="1800" dirty="0"/>
          </a:p>
          <a:p>
            <a:pPr marL="0" indent="0" eaLnBrk="1" hangingPunct="1">
              <a:buNone/>
            </a:pPr>
            <a:endParaRPr lang="ro-RO" sz="2000" dirty="0" smtClean="0"/>
          </a:p>
          <a:p>
            <a:pPr eaLnBrk="1" hangingPunct="1"/>
            <a:endParaRPr lang="de-DE" altLang="en-US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0072" y="1334371"/>
            <a:ext cx="3265427" cy="2454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203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116632"/>
            <a:ext cx="6933456" cy="6159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800" dirty="0" smtClean="0"/>
              <a:t>Optimisation of Medical Accelerators</a:t>
            </a:r>
            <a:endParaRPr lang="en-US" altLang="en-US" sz="2800" dirty="0"/>
          </a:p>
        </p:txBody>
      </p:sp>
      <p:sp>
        <p:nvSpPr>
          <p:cNvPr id="1020931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124744"/>
            <a:ext cx="8229600" cy="4929188"/>
          </a:xfrm>
        </p:spPr>
        <p:txBody>
          <a:bodyPr/>
          <a:lstStyle/>
          <a:p>
            <a:pPr eaLnBrk="1" hangingPunct="1">
              <a:spcAft>
                <a:spcPct val="50000"/>
              </a:spcAft>
            </a:pPr>
            <a:r>
              <a:rPr lang="en-US" sz="2400" dirty="0" smtClean="0"/>
              <a:t>Funding </a:t>
            </a:r>
            <a:r>
              <a:rPr lang="en-US" sz="2400" dirty="0"/>
              <a:t>from the European Union’s Horizon </a:t>
            </a:r>
            <a:r>
              <a:rPr lang="en-US" sz="2400" dirty="0" smtClean="0"/>
              <a:t>2020.</a:t>
            </a:r>
            <a:r>
              <a:rPr lang="en-US" sz="2400" dirty="0"/>
              <a:t> </a:t>
            </a:r>
            <a:endParaRPr lang="en-US" altLang="en-US" sz="2400" dirty="0" smtClean="0"/>
          </a:p>
          <a:p>
            <a:pPr eaLnBrk="1" hangingPunct="1">
              <a:spcAft>
                <a:spcPct val="50000"/>
              </a:spcAft>
            </a:pPr>
            <a:r>
              <a:rPr lang="en-US" altLang="en-US" sz="2400" dirty="0" smtClean="0">
                <a:solidFill>
                  <a:srgbClr val="990000"/>
                </a:solidFill>
              </a:rPr>
              <a:t>15 </a:t>
            </a:r>
            <a:r>
              <a:rPr lang="en-US" altLang="en-US" sz="2400" dirty="0" smtClean="0">
                <a:solidFill>
                  <a:srgbClr val="990000"/>
                </a:solidFill>
              </a:rPr>
              <a:t>Marie Curie </a:t>
            </a:r>
            <a:r>
              <a:rPr lang="en-US" altLang="en-US" sz="2400" dirty="0" smtClean="0">
                <a:solidFill>
                  <a:srgbClr val="990000"/>
                </a:solidFill>
              </a:rPr>
              <a:t>F</a:t>
            </a:r>
            <a:r>
              <a:rPr lang="en-US" altLang="en-US" sz="2400" dirty="0" smtClean="0">
                <a:solidFill>
                  <a:srgbClr val="990000"/>
                </a:solidFill>
              </a:rPr>
              <a:t>ellows</a:t>
            </a:r>
            <a:endParaRPr lang="en-US" altLang="en-US" sz="2400" dirty="0" smtClean="0">
              <a:solidFill>
                <a:srgbClr val="01599C"/>
              </a:solidFill>
            </a:endParaRPr>
          </a:p>
          <a:p>
            <a:pPr eaLnBrk="1" hangingPunct="1">
              <a:spcAft>
                <a:spcPct val="50000"/>
              </a:spcAft>
            </a:pPr>
            <a:r>
              <a:rPr lang="en-US" altLang="en-US" sz="2400" dirty="0" smtClean="0">
                <a:solidFill>
                  <a:srgbClr val="01599C"/>
                </a:solidFill>
              </a:rPr>
              <a:t>4 years; </a:t>
            </a:r>
            <a:r>
              <a:rPr lang="en-US" altLang="en-US" sz="2400" dirty="0" smtClean="0">
                <a:solidFill>
                  <a:srgbClr val="01599C"/>
                </a:solidFill>
              </a:rPr>
              <a:t>started </a:t>
            </a:r>
            <a:r>
              <a:rPr lang="en-US" altLang="en-US" sz="2400" dirty="0" smtClean="0">
                <a:solidFill>
                  <a:srgbClr val="01599C"/>
                </a:solidFill>
              </a:rPr>
              <a:t>in </a:t>
            </a:r>
            <a:r>
              <a:rPr lang="en-US" altLang="en-US" sz="2400" dirty="0">
                <a:solidFill>
                  <a:srgbClr val="01599C"/>
                </a:solidFill>
              </a:rPr>
              <a:t>Feb </a:t>
            </a:r>
            <a:r>
              <a:rPr lang="en-US" altLang="en-US" sz="2400" dirty="0" smtClean="0">
                <a:solidFill>
                  <a:srgbClr val="01599C"/>
                </a:solidFill>
              </a:rPr>
              <a:t>2016</a:t>
            </a:r>
            <a:endParaRPr lang="en-US" altLang="en-US" sz="2400" dirty="0">
              <a:solidFill>
                <a:srgbClr val="01599C"/>
              </a:solidFill>
            </a:endParaRPr>
          </a:p>
          <a:p>
            <a:pPr eaLnBrk="1" hangingPunct="1">
              <a:spcAft>
                <a:spcPct val="50000"/>
              </a:spcAft>
            </a:pPr>
            <a:r>
              <a:rPr lang="en-US" altLang="en-US" sz="2400" dirty="0" smtClean="0"/>
              <a:t>Gives </a:t>
            </a:r>
            <a:r>
              <a:rPr lang="en-US" altLang="en-US" sz="2400" dirty="0">
                <a:solidFill>
                  <a:srgbClr val="990000"/>
                </a:solidFill>
              </a:rPr>
              <a:t>industry an important role</a:t>
            </a:r>
            <a:r>
              <a:rPr lang="en-US" altLang="en-US" sz="2400" dirty="0"/>
              <a:t> in training the next generation of </a:t>
            </a:r>
            <a:r>
              <a:rPr lang="en-US" altLang="en-US" sz="2400" dirty="0" smtClean="0"/>
              <a:t>scientists.</a:t>
            </a:r>
            <a:endParaRPr lang="en-US" altLang="en-US" sz="2400" dirty="0"/>
          </a:p>
          <a:p>
            <a:pPr eaLnBrk="1" hangingPunct="1">
              <a:spcAft>
                <a:spcPct val="50000"/>
              </a:spcAft>
            </a:pPr>
            <a:r>
              <a:rPr lang="en-US" altLang="en-US" sz="2400" dirty="0"/>
              <a:t>Allows for </a:t>
            </a:r>
            <a:r>
              <a:rPr lang="en-US" altLang="en-US" sz="2400" dirty="0" smtClean="0"/>
              <a:t>organizing a number </a:t>
            </a:r>
            <a:r>
              <a:rPr lang="en-US" altLang="en-US" sz="2400" dirty="0"/>
              <a:t>of </a:t>
            </a:r>
            <a:r>
              <a:rPr lang="en-US" altLang="en-US" sz="2400" dirty="0">
                <a:solidFill>
                  <a:srgbClr val="990000"/>
                </a:solidFill>
              </a:rPr>
              <a:t>events</a:t>
            </a:r>
            <a:r>
              <a:rPr lang="en-US" altLang="en-US" sz="2400" dirty="0"/>
              <a:t>.</a:t>
            </a:r>
          </a:p>
          <a:p>
            <a:pPr eaLnBrk="1" hangingPunct="1">
              <a:spcAft>
                <a:spcPct val="50000"/>
              </a:spcAft>
            </a:pPr>
            <a:r>
              <a:rPr lang="en-US" altLang="en-US" sz="2400" dirty="0">
                <a:solidFill>
                  <a:srgbClr val="990000"/>
                </a:solidFill>
              </a:rPr>
              <a:t>Recognized importance </a:t>
            </a:r>
            <a:r>
              <a:rPr lang="en-US" altLang="en-US" sz="2400" dirty="0">
                <a:solidFill>
                  <a:srgbClr val="01599C"/>
                </a:solidFill>
              </a:rPr>
              <a:t>of R&amp;D at interface between physics and life sciences </a:t>
            </a:r>
            <a:r>
              <a:rPr lang="en-US" altLang="en-US" sz="2400" i="1" dirty="0">
                <a:solidFill>
                  <a:srgbClr val="01599C"/>
                </a:solidFill>
              </a:rPr>
              <a:t>at European </a:t>
            </a:r>
            <a:r>
              <a:rPr lang="en-US" altLang="en-US" sz="2400" i="1" dirty="0" smtClean="0"/>
              <a:t>level</a:t>
            </a:r>
            <a:r>
              <a:rPr lang="en-US" altLang="en-US" sz="2400" dirty="0"/>
              <a:t>.</a:t>
            </a:r>
            <a:endParaRPr lang="en-US" altLang="en-US" sz="2400" dirty="0"/>
          </a:p>
          <a:p>
            <a:pPr eaLnBrk="1" hangingPunct="1"/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0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0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0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0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0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0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093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GB" altLang="en-US" dirty="0"/>
              <a:t>Research Overview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1328227" y="2348880"/>
            <a:ext cx="6307015" cy="484411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de-DE" altLang="en-US" sz="2000" b="1" dirty="0" smtClean="0"/>
              <a:t>Work Packages:</a:t>
            </a:r>
          </a:p>
          <a:p>
            <a:pPr marL="0" indent="0" eaLnBrk="1" hangingPunct="1">
              <a:buNone/>
            </a:pPr>
            <a:endParaRPr lang="de-DE" altLang="en-US" sz="2000" dirty="0"/>
          </a:p>
          <a:p>
            <a:pPr eaLnBrk="1" hangingPunct="1"/>
            <a:r>
              <a:rPr lang="de-DE" altLang="en-US" sz="2000" dirty="0"/>
              <a:t>Facility Design </a:t>
            </a:r>
            <a:r>
              <a:rPr lang="de-DE" altLang="en-US" sz="2000" dirty="0" err="1"/>
              <a:t>and</a:t>
            </a:r>
            <a:r>
              <a:rPr lang="de-DE" altLang="en-US" sz="2000" dirty="0"/>
              <a:t> Optimisation</a:t>
            </a:r>
            <a:endParaRPr lang="en-GB" altLang="en-US" sz="2000" dirty="0"/>
          </a:p>
          <a:p>
            <a:pPr eaLnBrk="1" hangingPunct="1"/>
            <a:endParaRPr lang="de-DE" altLang="en-US" sz="2000" dirty="0" smtClean="0"/>
          </a:p>
          <a:p>
            <a:pPr eaLnBrk="1" hangingPunct="1"/>
            <a:endParaRPr lang="de-DE" altLang="en-US" sz="2000" dirty="0" smtClean="0"/>
          </a:p>
          <a:p>
            <a:pPr eaLnBrk="1" hangingPunct="1"/>
            <a:r>
              <a:rPr lang="de-DE" altLang="en-US" sz="2000" dirty="0" smtClean="0"/>
              <a:t>Beam Imaging </a:t>
            </a:r>
            <a:r>
              <a:rPr lang="de-DE" altLang="en-US" sz="2000" dirty="0" err="1" smtClean="0"/>
              <a:t>and</a:t>
            </a:r>
            <a:r>
              <a:rPr lang="de-DE" altLang="en-US" sz="2000" dirty="0" smtClean="0"/>
              <a:t> </a:t>
            </a:r>
            <a:r>
              <a:rPr lang="de-DE" altLang="en-US" sz="2000" dirty="0" err="1" smtClean="0"/>
              <a:t>Diagnostics</a:t>
            </a:r>
            <a:r>
              <a:rPr lang="de-DE" altLang="en-US" sz="2000" dirty="0" smtClean="0"/>
              <a:t> </a:t>
            </a:r>
            <a:endParaRPr lang="de-DE" altLang="en-US" sz="2000" dirty="0"/>
          </a:p>
          <a:p>
            <a:pPr eaLnBrk="1" hangingPunct="1"/>
            <a:endParaRPr lang="de-DE" altLang="en-US" sz="2000" dirty="0"/>
          </a:p>
          <a:p>
            <a:pPr eaLnBrk="1" hangingPunct="1"/>
            <a:endParaRPr lang="de-DE" altLang="en-US" sz="2000" dirty="0"/>
          </a:p>
          <a:p>
            <a:pPr eaLnBrk="1" hangingPunct="1"/>
            <a:r>
              <a:rPr lang="de-DE" altLang="en-US" sz="2000" dirty="0" smtClean="0"/>
              <a:t>Treatment </a:t>
            </a:r>
            <a:r>
              <a:rPr lang="de-DE" altLang="en-US" sz="2000" dirty="0" err="1" smtClean="0"/>
              <a:t>Optimisation</a:t>
            </a:r>
            <a:endParaRPr lang="de-DE" altLang="en-US" sz="2000" dirty="0"/>
          </a:p>
          <a:p>
            <a:pPr eaLnBrk="1" hangingPunct="1"/>
            <a:endParaRPr lang="de-DE" altLang="en-US" sz="2400" dirty="0"/>
          </a:p>
        </p:txBody>
      </p:sp>
      <p:pic>
        <p:nvPicPr>
          <p:cNvPr id="23557" name="Picture 4" descr="C:\Users\rvg92324\Dropbox\MC ITNs 2015\OMA\Pictograms\Beamimaging-diagn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49" y="4033212"/>
            <a:ext cx="1091711" cy="940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5" descr="C:\Users\rvg92324\Dropbox\MC ITNs 2015\OMA\Pictograms\Treatment_op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19" y="5094968"/>
            <a:ext cx="1019908" cy="931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6" descr="C:\Users\rvg92324\Dropbox\MC ITNs 2015\OMA\Pictograms\Facility-desig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29" y="3001840"/>
            <a:ext cx="1069731" cy="931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9512" y="1245065"/>
            <a:ext cx="77296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Develop beyond state-of-the-art detector and imaging systems for particle therapy; improve patient treatment and facility performance </a:t>
            </a:r>
            <a:endParaRPr lang="en-US" sz="200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96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sz="4000" dirty="0"/>
              <a:t>Beneficiaries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-82453" y="140358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615" y="1632974"/>
            <a:ext cx="1615210" cy="42421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846" y="1200541"/>
            <a:ext cx="801126" cy="8011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988179"/>
            <a:ext cx="2561611" cy="45875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27" y="1230775"/>
            <a:ext cx="1593807" cy="101842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90" y="2902420"/>
            <a:ext cx="1308072" cy="66558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334" y="2676961"/>
            <a:ext cx="1695377" cy="54153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051" y="3047658"/>
            <a:ext cx="1536170" cy="115212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526" y="2893251"/>
            <a:ext cx="1309764" cy="62173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95" y="3915158"/>
            <a:ext cx="1861512" cy="39498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032" y="4092459"/>
            <a:ext cx="1392454" cy="48457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103" y="4310143"/>
            <a:ext cx="1390849" cy="41085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178" y="5046358"/>
            <a:ext cx="1403598" cy="59452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545" y="5116666"/>
            <a:ext cx="1230456" cy="89432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103" y="5430422"/>
            <a:ext cx="1312016" cy="43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247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0BC8BFDD-561D-4AD1-AEE8-D4A98EC2A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924804" y="1052736"/>
            <a:ext cx="4951452" cy="5002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02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984"/>
            <a:ext cx="9117743" cy="621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848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7899" y="-2305"/>
            <a:ext cx="9199797" cy="6158753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894" y="4419391"/>
            <a:ext cx="2402210" cy="64058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14300" t="32150" r="14300" b="30050"/>
          <a:stretch/>
        </p:blipFill>
        <p:spPr>
          <a:xfrm>
            <a:off x="3923928" y="2670798"/>
            <a:ext cx="1296144" cy="686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1655763" y="76200"/>
            <a:ext cx="5653087" cy="6159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/>
              <a:t>OMA Events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83753" y="1124744"/>
            <a:ext cx="8776494" cy="4978400"/>
          </a:xfrm>
        </p:spPr>
        <p:txBody>
          <a:bodyPr/>
          <a:lstStyle/>
          <a:p>
            <a:pPr eaLnBrk="1" hangingPunct="1">
              <a:spcAft>
                <a:spcPts val="1000"/>
              </a:spcAft>
            </a:pPr>
            <a:r>
              <a:rPr lang="en-CA" altLang="en-US" sz="2200" b="1" i="1" dirty="0" smtClean="0">
                <a:solidFill>
                  <a:srgbClr val="770D29"/>
                </a:solidFill>
              </a:rPr>
              <a:t>International Schools </a:t>
            </a:r>
            <a:r>
              <a:rPr lang="en-CA" altLang="en-US" sz="2200" dirty="0" smtClean="0"/>
              <a:t>on research skills,</a:t>
            </a:r>
            <a:r>
              <a:rPr lang="en-CA" altLang="en-US" sz="2200" b="1" dirty="0" smtClean="0"/>
              <a:t>                             medical accelerators </a:t>
            </a:r>
            <a:r>
              <a:rPr lang="en-CA" altLang="en-US" sz="2200" dirty="0" smtClean="0"/>
              <a:t>and Monte Carlo simulations;</a:t>
            </a:r>
          </a:p>
          <a:p>
            <a:pPr eaLnBrk="1" hangingPunct="1">
              <a:spcAft>
                <a:spcPts val="1000"/>
              </a:spcAft>
            </a:pPr>
            <a:r>
              <a:rPr lang="en-CA" altLang="en-US" sz="2200" i="1" dirty="0" smtClean="0">
                <a:solidFill>
                  <a:srgbClr val="770D29"/>
                </a:solidFill>
              </a:rPr>
              <a:t>Topical Workshops </a:t>
            </a:r>
            <a:r>
              <a:rPr lang="en-CA" altLang="en-US" sz="2200" dirty="0" smtClean="0"/>
              <a:t>on focused research work packages;</a:t>
            </a:r>
          </a:p>
          <a:p>
            <a:pPr eaLnBrk="1" hangingPunct="1">
              <a:spcAft>
                <a:spcPts val="1000"/>
              </a:spcAft>
            </a:pPr>
            <a:r>
              <a:rPr lang="en-CA" altLang="en-US" sz="2200" i="1" dirty="0" smtClean="0">
                <a:solidFill>
                  <a:srgbClr val="770D29"/>
                </a:solidFill>
              </a:rPr>
              <a:t>Symposium</a:t>
            </a:r>
            <a:r>
              <a:rPr lang="en-CA" altLang="en-US" sz="2200" dirty="0" smtClean="0">
                <a:solidFill>
                  <a:srgbClr val="770D29"/>
                </a:solidFill>
              </a:rPr>
              <a:t> </a:t>
            </a:r>
            <a:r>
              <a:rPr lang="en-CA" altLang="en-US" sz="2200" dirty="0" smtClean="0">
                <a:solidFill>
                  <a:srgbClr val="01599C"/>
                </a:solidFill>
              </a:rPr>
              <a:t>and </a:t>
            </a:r>
            <a:r>
              <a:rPr lang="en-CA" altLang="en-US" sz="2200" i="1" dirty="0" smtClean="0">
                <a:solidFill>
                  <a:srgbClr val="770D29"/>
                </a:solidFill>
              </a:rPr>
              <a:t>Conference</a:t>
            </a:r>
            <a:r>
              <a:rPr lang="en-CA" altLang="en-US" sz="2200" i="1" dirty="0" smtClean="0"/>
              <a:t> </a:t>
            </a:r>
            <a:r>
              <a:rPr lang="en-CA" altLang="en-US" sz="2200" dirty="0" smtClean="0"/>
              <a:t>to present project results</a:t>
            </a:r>
            <a:r>
              <a:rPr lang="en-CA" altLang="en-US" sz="2400" dirty="0" smtClean="0"/>
              <a:t>.</a:t>
            </a:r>
            <a:endParaRPr lang="en-CA" alt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723" y="3140968"/>
            <a:ext cx="2374527" cy="1780896"/>
          </a:xfrm>
          <a:prstGeom prst="rect">
            <a:avLst/>
          </a:prstGeom>
        </p:spPr>
      </p:pic>
      <p:pic>
        <p:nvPicPr>
          <p:cNvPr id="33794" name="Picture 2" descr="https://www.liverpool.ac.uk/media/livacuk/omaproject/images/news/featureimage/OMA-school-grou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61" y="3212976"/>
            <a:ext cx="2552775" cy="16017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1" y="4401022"/>
            <a:ext cx="2812981" cy="176428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222" y="4509120"/>
            <a:ext cx="2679501" cy="1655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95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en-US" dirty="0" err="1" smtClean="0"/>
              <a:t>Upcoming</a:t>
            </a:r>
            <a:r>
              <a:rPr lang="de-DE" altLang="en-US" dirty="0" smtClean="0"/>
              <a:t> OMA Events</a:t>
            </a:r>
            <a:endParaRPr lang="en-GB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3163" y="1340768"/>
            <a:ext cx="8777674" cy="4176464"/>
          </a:xfrm>
        </p:spPr>
        <p:txBody>
          <a:bodyPr/>
          <a:lstStyle/>
          <a:p>
            <a:r>
              <a:rPr lang="en-GB" sz="2400" dirty="0" smtClean="0"/>
              <a:t>Advanced </a:t>
            </a:r>
            <a:r>
              <a:rPr lang="en-GB" sz="2400" dirty="0"/>
              <a:t>Researcher Skills </a:t>
            </a:r>
            <a:r>
              <a:rPr lang="en-GB" sz="2400" dirty="0" smtClean="0"/>
              <a:t>Workshop</a:t>
            </a:r>
            <a:r>
              <a:rPr lang="en-GB" sz="2000" dirty="0" smtClean="0">
                <a:solidFill>
                  <a:srgbClr val="990000"/>
                </a:solidFill>
              </a:rPr>
              <a:t> </a:t>
            </a:r>
            <a:endParaRPr lang="en-GB" sz="2000" dirty="0">
              <a:solidFill>
                <a:srgbClr val="990000"/>
              </a:solidFill>
            </a:endParaRPr>
          </a:p>
          <a:p>
            <a:pPr lvl="1"/>
            <a:r>
              <a:rPr lang="en-GB" sz="2000" dirty="0" smtClean="0">
                <a:solidFill>
                  <a:srgbClr val="990000"/>
                </a:solidFill>
              </a:rPr>
              <a:t>Program will develo</a:t>
            </a:r>
            <a:r>
              <a:rPr lang="en-GB" sz="2000" dirty="0" smtClean="0">
                <a:solidFill>
                  <a:srgbClr val="990000"/>
                </a:solidFill>
              </a:rPr>
              <a:t>p career skills for academia and industry</a:t>
            </a:r>
            <a:endParaRPr lang="en-GB" sz="2000" dirty="0" smtClean="0">
              <a:solidFill>
                <a:srgbClr val="990000"/>
              </a:solidFill>
            </a:endParaRPr>
          </a:p>
          <a:p>
            <a:pPr lvl="1"/>
            <a:r>
              <a:rPr lang="en-GB" sz="2000" dirty="0" smtClean="0">
                <a:solidFill>
                  <a:srgbClr val="990000"/>
                </a:solidFill>
              </a:rPr>
              <a:t>University </a:t>
            </a:r>
            <a:r>
              <a:rPr lang="en-GB" sz="2000" dirty="0" smtClean="0">
                <a:solidFill>
                  <a:srgbClr val="990000"/>
                </a:solidFill>
              </a:rPr>
              <a:t>of Liverpool, Liverpool</a:t>
            </a:r>
            <a:r>
              <a:rPr lang="en-GB" sz="2000" dirty="0">
                <a:solidFill>
                  <a:srgbClr val="990000"/>
                </a:solidFill>
              </a:rPr>
              <a:t>, </a:t>
            </a:r>
            <a:r>
              <a:rPr lang="en-GB" sz="2000" dirty="0" smtClean="0">
                <a:solidFill>
                  <a:srgbClr val="990000"/>
                </a:solidFill>
              </a:rPr>
              <a:t>24-27</a:t>
            </a:r>
            <a:r>
              <a:rPr lang="en-GB" sz="2000" baseline="30000" dirty="0" smtClean="0">
                <a:solidFill>
                  <a:srgbClr val="990000"/>
                </a:solidFill>
              </a:rPr>
              <a:t>th</a:t>
            </a:r>
            <a:r>
              <a:rPr lang="en-GB" sz="2000" dirty="0" smtClean="0">
                <a:solidFill>
                  <a:srgbClr val="990000"/>
                </a:solidFill>
              </a:rPr>
              <a:t> </a:t>
            </a:r>
            <a:r>
              <a:rPr lang="en-GB" sz="2000" dirty="0">
                <a:solidFill>
                  <a:srgbClr val="990000"/>
                </a:solidFill>
              </a:rPr>
              <a:t>June </a:t>
            </a:r>
            <a:r>
              <a:rPr lang="en-GB" sz="2000" dirty="0" smtClean="0">
                <a:solidFill>
                  <a:srgbClr val="990000"/>
                </a:solidFill>
              </a:rPr>
              <a:t>2019</a:t>
            </a:r>
          </a:p>
          <a:p>
            <a:pPr marL="457200" lvl="1" indent="0">
              <a:buNone/>
            </a:pPr>
            <a:endParaRPr lang="en-GB" sz="2000" dirty="0">
              <a:solidFill>
                <a:srgbClr val="990000"/>
              </a:solidFill>
            </a:endParaRPr>
          </a:p>
          <a:p>
            <a:r>
              <a:rPr lang="en-GB" sz="2400" dirty="0" smtClean="0"/>
              <a:t>Accelerators for Science and Society Symposium</a:t>
            </a:r>
          </a:p>
          <a:p>
            <a:pPr lvl="1"/>
            <a:r>
              <a:rPr lang="en-GB" sz="2000" dirty="0" smtClean="0">
                <a:solidFill>
                  <a:srgbClr val="990000"/>
                </a:solidFill>
              </a:rPr>
              <a:t>Outreach to 300 high school students</a:t>
            </a:r>
          </a:p>
          <a:p>
            <a:pPr lvl="1"/>
            <a:r>
              <a:rPr lang="en-GB" sz="2000" dirty="0" smtClean="0">
                <a:solidFill>
                  <a:srgbClr val="990000"/>
                </a:solidFill>
              </a:rPr>
              <a:t>Liverpool</a:t>
            </a:r>
            <a:r>
              <a:rPr lang="en-GB" sz="2000" dirty="0">
                <a:solidFill>
                  <a:srgbClr val="990000"/>
                </a:solidFill>
              </a:rPr>
              <a:t>, 28</a:t>
            </a:r>
            <a:r>
              <a:rPr lang="en-GB" sz="2000" baseline="30000" dirty="0">
                <a:solidFill>
                  <a:srgbClr val="990000"/>
                </a:solidFill>
              </a:rPr>
              <a:t>th</a:t>
            </a:r>
            <a:r>
              <a:rPr lang="en-GB" sz="2000" dirty="0">
                <a:solidFill>
                  <a:srgbClr val="990000"/>
                </a:solidFill>
              </a:rPr>
              <a:t> June 2019</a:t>
            </a:r>
          </a:p>
          <a:p>
            <a:pPr marL="457200" lvl="1" indent="0">
              <a:buNone/>
            </a:pPr>
            <a:endParaRPr lang="en-GB" sz="2000" dirty="0">
              <a:solidFill>
                <a:srgbClr val="990000"/>
              </a:solidFill>
            </a:endParaRPr>
          </a:p>
          <a:p>
            <a:r>
              <a:rPr lang="en-GB" sz="2400" dirty="0" smtClean="0"/>
              <a:t>International Conference on Medical Accelerators and Particle Therapy </a:t>
            </a:r>
            <a:endParaRPr lang="en-GB" sz="2400" dirty="0" smtClean="0"/>
          </a:p>
          <a:p>
            <a:pPr lvl="1"/>
            <a:r>
              <a:rPr lang="en-GB" sz="2000" dirty="0" smtClean="0">
                <a:solidFill>
                  <a:srgbClr val="990000"/>
                </a:solidFill>
              </a:rPr>
              <a:t>US/CNA, Seville, 4</a:t>
            </a:r>
            <a:r>
              <a:rPr lang="en-GB" sz="2000" baseline="30000" dirty="0" smtClean="0">
                <a:solidFill>
                  <a:srgbClr val="990000"/>
                </a:solidFill>
              </a:rPr>
              <a:t>th</a:t>
            </a:r>
            <a:r>
              <a:rPr lang="en-GB" sz="2000" dirty="0">
                <a:solidFill>
                  <a:srgbClr val="990000"/>
                </a:solidFill>
              </a:rPr>
              <a:t>-</a:t>
            </a:r>
            <a:r>
              <a:rPr lang="en-GB" sz="2000" dirty="0" smtClean="0">
                <a:solidFill>
                  <a:srgbClr val="990000"/>
                </a:solidFill>
              </a:rPr>
              <a:t>6</a:t>
            </a:r>
            <a:r>
              <a:rPr lang="en-GB" sz="2000" baseline="30000" dirty="0" smtClean="0">
                <a:solidFill>
                  <a:srgbClr val="990000"/>
                </a:solidFill>
              </a:rPr>
              <a:t>th</a:t>
            </a:r>
            <a:r>
              <a:rPr lang="en-GB" sz="2000" dirty="0" smtClean="0">
                <a:solidFill>
                  <a:srgbClr val="990000"/>
                </a:solidFill>
              </a:rPr>
              <a:t> September 2019</a:t>
            </a:r>
            <a:endParaRPr lang="en-GB" sz="2000" dirty="0">
              <a:solidFill>
                <a:srgbClr val="990000"/>
              </a:solidFill>
            </a:endParaRP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73846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RHUL_20111024</Template>
  <TotalTime>15249</TotalTime>
  <Words>763</Words>
  <Application>Microsoft Macintosh PowerPoint</Application>
  <PresentationFormat>On-screen Show (4:3)</PresentationFormat>
  <Paragraphs>207</Paragraphs>
  <Slides>17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Calibri</vt:lpstr>
      <vt:lpstr>Courier New</vt:lpstr>
      <vt:lpstr>Montserrat</vt:lpstr>
      <vt:lpstr>ＭＳ Ｐゴシック</vt:lpstr>
      <vt:lpstr>Times New Roman</vt:lpstr>
      <vt:lpstr>Wingdings</vt:lpstr>
      <vt:lpstr>Wingdings 2</vt:lpstr>
      <vt:lpstr>Arial</vt:lpstr>
      <vt:lpstr>Benutzerdefiniertes Design</vt:lpstr>
      <vt:lpstr>PowerPoint Presentation</vt:lpstr>
      <vt:lpstr>Optimisation of Medical Accelerators</vt:lpstr>
      <vt:lpstr>Research Overview</vt:lpstr>
      <vt:lpstr>Beneficiaries</vt:lpstr>
      <vt:lpstr>Overview</vt:lpstr>
      <vt:lpstr>PowerPoint Presentation</vt:lpstr>
      <vt:lpstr>PowerPoint Presentation</vt:lpstr>
      <vt:lpstr>OMA Events</vt:lpstr>
      <vt:lpstr>Upcoming OMA Events</vt:lpstr>
      <vt:lpstr>Project Website</vt:lpstr>
      <vt:lpstr>PowerPoint Presentation</vt:lpstr>
      <vt:lpstr>Advanced School on Medical Accelerators and Particle Therapy </vt:lpstr>
      <vt:lpstr>Practical information</vt:lpstr>
      <vt:lpstr>Practical information</vt:lpstr>
      <vt:lpstr>Practical information</vt:lpstr>
      <vt:lpstr>Practical information</vt:lpstr>
      <vt:lpstr>Practical information</vt:lpstr>
    </vt:vector>
  </TitlesOfParts>
  <Company>Daresbury Laboratory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DL User</dc:creator>
  <cp:lastModifiedBy>Colosimo, Samantha [colosimo]</cp:lastModifiedBy>
  <cp:revision>822</cp:revision>
  <cp:lastPrinted>2018-06-03T19:34:00Z</cp:lastPrinted>
  <dcterms:created xsi:type="dcterms:W3CDTF">2003-02-14T12:24:49Z</dcterms:created>
  <dcterms:modified xsi:type="dcterms:W3CDTF">2019-04-01T06:18:52Z</dcterms:modified>
</cp:coreProperties>
</file>