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37.jpg" ContentType="image/png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6"/>
  </p:notesMasterIdLst>
  <p:handoutMasterIdLst>
    <p:handoutMasterId r:id="rId67"/>
  </p:handoutMasterIdLst>
  <p:sldIdLst>
    <p:sldId id="258" r:id="rId2"/>
    <p:sldId id="259" r:id="rId3"/>
    <p:sldId id="353" r:id="rId4"/>
    <p:sldId id="354" r:id="rId5"/>
    <p:sldId id="355" r:id="rId6"/>
    <p:sldId id="371" r:id="rId7"/>
    <p:sldId id="372" r:id="rId8"/>
    <p:sldId id="397" r:id="rId9"/>
    <p:sldId id="336" r:id="rId10"/>
    <p:sldId id="357" r:id="rId11"/>
    <p:sldId id="358" r:id="rId12"/>
    <p:sldId id="343" r:id="rId13"/>
    <p:sldId id="360" r:id="rId14"/>
    <p:sldId id="361" r:id="rId15"/>
    <p:sldId id="359" r:id="rId16"/>
    <p:sldId id="362" r:id="rId17"/>
    <p:sldId id="376" r:id="rId18"/>
    <p:sldId id="363" r:id="rId19"/>
    <p:sldId id="366" r:id="rId20"/>
    <p:sldId id="377" r:id="rId21"/>
    <p:sldId id="365" r:id="rId22"/>
    <p:sldId id="270" r:id="rId23"/>
    <p:sldId id="269" r:id="rId24"/>
    <p:sldId id="380" r:id="rId25"/>
    <p:sldId id="381" r:id="rId26"/>
    <p:sldId id="382" r:id="rId27"/>
    <p:sldId id="383" r:id="rId28"/>
    <p:sldId id="384" r:id="rId29"/>
    <p:sldId id="385" r:id="rId30"/>
    <p:sldId id="386" r:id="rId31"/>
    <p:sldId id="387" r:id="rId32"/>
    <p:sldId id="341" r:id="rId33"/>
    <p:sldId id="275" r:id="rId34"/>
    <p:sldId id="283" r:id="rId35"/>
    <p:sldId id="388" r:id="rId36"/>
    <p:sldId id="389" r:id="rId37"/>
    <p:sldId id="333" r:id="rId38"/>
    <p:sldId id="390" r:id="rId39"/>
    <p:sldId id="367" r:id="rId40"/>
    <p:sldId id="391" r:id="rId41"/>
    <p:sldId id="392" r:id="rId42"/>
    <p:sldId id="299" r:id="rId43"/>
    <p:sldId id="398" r:id="rId44"/>
    <p:sldId id="393" r:id="rId45"/>
    <p:sldId id="394" r:id="rId46"/>
    <p:sldId id="395" r:id="rId47"/>
    <p:sldId id="399" r:id="rId48"/>
    <p:sldId id="396" r:id="rId49"/>
    <p:sldId id="378" r:id="rId50"/>
    <p:sldId id="370" r:id="rId51"/>
    <p:sldId id="368" r:id="rId52"/>
    <p:sldId id="300" r:id="rId53"/>
    <p:sldId id="374" r:id="rId54"/>
    <p:sldId id="401" r:id="rId55"/>
    <p:sldId id="400" r:id="rId56"/>
    <p:sldId id="403" r:id="rId57"/>
    <p:sldId id="404" r:id="rId58"/>
    <p:sldId id="406" r:id="rId59"/>
    <p:sldId id="407" r:id="rId60"/>
    <p:sldId id="408" r:id="rId61"/>
    <p:sldId id="409" r:id="rId62"/>
    <p:sldId id="405" r:id="rId63"/>
    <p:sldId id="379" r:id="rId64"/>
    <p:sldId id="302" r:id="rId6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16C"/>
    <a:srgbClr val="F2D711"/>
    <a:srgbClr val="F79646"/>
    <a:srgbClr val="94A8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8"/>
    <p:restoredTop sz="94095" autoAdjust="0"/>
  </p:normalViewPr>
  <p:slideViewPr>
    <p:cSldViewPr snapToGrid="0" snapToObjects="1">
      <p:cViewPr varScale="1">
        <p:scale>
          <a:sx n="70" d="100"/>
          <a:sy n="70" d="100"/>
        </p:scale>
        <p:origin x="11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 snapToGrid="0" snapToObjects="1">
      <p:cViewPr varScale="1">
        <p:scale>
          <a:sx n="102" d="100"/>
          <a:sy n="102" d="100"/>
        </p:scale>
        <p:origin x="-34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Tabelle1!$C$1</c:f>
              <c:strCache>
                <c:ptCount val="1"/>
                <c:pt idx="0">
                  <c:v>Patients (billed)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14316C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Tabelle1!$A$2:$A$19</c:f>
              <c:strCache>
                <c:ptCount val="18"/>
                <c:pt idx="0">
                  <c:v>Dec 2016</c:v>
                </c:pt>
                <c:pt idx="1">
                  <c:v>Jan 2017</c:v>
                </c:pt>
                <c:pt idx="2">
                  <c:v>Feb 2017</c:v>
                </c:pt>
                <c:pt idx="3">
                  <c:v>Mar 2017</c:v>
                </c:pt>
                <c:pt idx="4">
                  <c:v>Apr 2017</c:v>
                </c:pt>
                <c:pt idx="5">
                  <c:v>May 2017</c:v>
                </c:pt>
                <c:pt idx="6">
                  <c:v>Jun 2017</c:v>
                </c:pt>
                <c:pt idx="7">
                  <c:v>Jul 2017</c:v>
                </c:pt>
                <c:pt idx="8">
                  <c:v>Aug 2017</c:v>
                </c:pt>
                <c:pt idx="9">
                  <c:v>Sep 2017</c:v>
                </c:pt>
                <c:pt idx="10">
                  <c:v>Oct 2017</c:v>
                </c:pt>
                <c:pt idx="11">
                  <c:v>Nov 2017</c:v>
                </c:pt>
                <c:pt idx="12">
                  <c:v>Dec 2017</c:v>
                </c:pt>
                <c:pt idx="13">
                  <c:v>Jan 2018</c:v>
                </c:pt>
                <c:pt idx="14">
                  <c:v>Feb 2018</c:v>
                </c:pt>
                <c:pt idx="15">
                  <c:v>Mar 2018</c:v>
                </c:pt>
                <c:pt idx="16">
                  <c:v>Apr 2018</c:v>
                </c:pt>
                <c:pt idx="17">
                  <c:v>May 2018</c:v>
                </c:pt>
              </c:strCache>
            </c:strRef>
          </c:cat>
          <c:val>
            <c:numRef>
              <c:f>Tabelle1!$C$2:$C$19</c:f>
              <c:numCache>
                <c:formatCode>General</c:formatCode>
                <c:ptCount val="18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9</c:v>
                </c:pt>
                <c:pt idx="5">
                  <c:v>16</c:v>
                </c:pt>
                <c:pt idx="6">
                  <c:v>21</c:v>
                </c:pt>
                <c:pt idx="7">
                  <c:v>29</c:v>
                </c:pt>
                <c:pt idx="8">
                  <c:v>35</c:v>
                </c:pt>
                <c:pt idx="9">
                  <c:v>45</c:v>
                </c:pt>
                <c:pt idx="10">
                  <c:v>58</c:v>
                </c:pt>
                <c:pt idx="11">
                  <c:v>71</c:v>
                </c:pt>
                <c:pt idx="12">
                  <c:v>79</c:v>
                </c:pt>
                <c:pt idx="13">
                  <c:v>90</c:v>
                </c:pt>
                <c:pt idx="14">
                  <c:v>105</c:v>
                </c:pt>
                <c:pt idx="15">
                  <c:v>115</c:v>
                </c:pt>
                <c:pt idx="16">
                  <c:v>128</c:v>
                </c:pt>
                <c:pt idx="17">
                  <c:v>143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F1E-5548-9371-217AB3B005C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05955904"/>
        <c:axId val="305950808"/>
      </c:barChar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Cumulated fractions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elete val="1"/>
          </c:dLbls>
          <c:cat>
            <c:strRef>
              <c:f>Tabelle1!$A$2:$A$19</c:f>
              <c:strCache>
                <c:ptCount val="18"/>
                <c:pt idx="0">
                  <c:v>Dec 2016</c:v>
                </c:pt>
                <c:pt idx="1">
                  <c:v>Jan 2017</c:v>
                </c:pt>
                <c:pt idx="2">
                  <c:v>Feb 2017</c:v>
                </c:pt>
                <c:pt idx="3">
                  <c:v>Mar 2017</c:v>
                </c:pt>
                <c:pt idx="4">
                  <c:v>Apr 2017</c:v>
                </c:pt>
                <c:pt idx="5">
                  <c:v>May 2017</c:v>
                </c:pt>
                <c:pt idx="6">
                  <c:v>Jun 2017</c:v>
                </c:pt>
                <c:pt idx="7">
                  <c:v>Jul 2017</c:v>
                </c:pt>
                <c:pt idx="8">
                  <c:v>Aug 2017</c:v>
                </c:pt>
                <c:pt idx="9">
                  <c:v>Sep 2017</c:v>
                </c:pt>
                <c:pt idx="10">
                  <c:v>Oct 2017</c:v>
                </c:pt>
                <c:pt idx="11">
                  <c:v>Nov 2017</c:v>
                </c:pt>
                <c:pt idx="12">
                  <c:v>Dec 2017</c:v>
                </c:pt>
                <c:pt idx="13">
                  <c:v>Jan 2018</c:v>
                </c:pt>
                <c:pt idx="14">
                  <c:v>Feb 2018</c:v>
                </c:pt>
                <c:pt idx="15">
                  <c:v>Mar 2018</c:v>
                </c:pt>
                <c:pt idx="16">
                  <c:v>Apr 2018</c:v>
                </c:pt>
                <c:pt idx="17">
                  <c:v>May 2018</c:v>
                </c:pt>
              </c:strCache>
            </c:strRef>
          </c:cat>
          <c:val>
            <c:numRef>
              <c:f>Tabelle1!$B$2:$B$19</c:f>
              <c:numCache>
                <c:formatCode>General</c:formatCode>
                <c:ptCount val="18"/>
                <c:pt idx="0">
                  <c:v>11</c:v>
                </c:pt>
                <c:pt idx="1">
                  <c:v>69</c:v>
                </c:pt>
                <c:pt idx="2">
                  <c:v>144</c:v>
                </c:pt>
                <c:pt idx="3">
                  <c:v>278</c:v>
                </c:pt>
                <c:pt idx="4">
                  <c:v>414</c:v>
                </c:pt>
                <c:pt idx="5">
                  <c:v>602</c:v>
                </c:pt>
                <c:pt idx="6">
                  <c:v>813</c:v>
                </c:pt>
                <c:pt idx="7">
                  <c:v>1017</c:v>
                </c:pt>
                <c:pt idx="8">
                  <c:v>1330</c:v>
                </c:pt>
                <c:pt idx="9">
                  <c:v>1676</c:v>
                </c:pt>
                <c:pt idx="10">
                  <c:v>2063</c:v>
                </c:pt>
                <c:pt idx="11">
                  <c:v>2460</c:v>
                </c:pt>
                <c:pt idx="12">
                  <c:v>2790</c:v>
                </c:pt>
                <c:pt idx="13">
                  <c:v>3176</c:v>
                </c:pt>
                <c:pt idx="14">
                  <c:v>3543</c:v>
                </c:pt>
                <c:pt idx="15">
                  <c:v>3942</c:v>
                </c:pt>
                <c:pt idx="16">
                  <c:v>4363</c:v>
                </c:pt>
                <c:pt idx="17">
                  <c:v>4854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F1E-5548-9371-217AB3B005C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05951592"/>
        <c:axId val="305956296"/>
      </c:lineChart>
      <c:catAx>
        <c:axId val="305951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14316C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05956296"/>
        <c:crosses val="autoZero"/>
        <c:auto val="1"/>
        <c:lblAlgn val="ctr"/>
        <c:lblOffset val="100"/>
        <c:noMultiLvlLbl val="0"/>
      </c:catAx>
      <c:valAx>
        <c:axId val="305956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rgbClr val="14316C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05951592"/>
        <c:crosses val="autoZero"/>
        <c:crossBetween val="between"/>
        <c:majorUnit val="500"/>
      </c:valAx>
      <c:valAx>
        <c:axId val="305950808"/>
        <c:scaling>
          <c:orientation val="minMax"/>
          <c:max val="150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b" anchorCtr="0"/>
          <a:lstStyle/>
          <a:p>
            <a:pPr>
              <a:defRPr sz="1050" b="0" i="0" u="none" strike="noStrike" kern="1200" baseline="0">
                <a:solidFill>
                  <a:srgbClr val="14316C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05955904"/>
        <c:crosses val="max"/>
        <c:crossBetween val="between"/>
      </c:valAx>
      <c:catAx>
        <c:axId val="305955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059508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367310867123685E-2"/>
          <c:y val="4.4264545755811201E-2"/>
          <c:w val="0.4170829932306786"/>
          <c:h val="5.97269161807241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14316C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E0206-B2E2-4604-8E0B-9A2B79530D5C}" type="datetimeFigureOut">
              <a:rPr lang="de-AT" smtClean="0"/>
              <a:t>30.03.2019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066DE-07DA-41FE-94FF-FF9D3A70A26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2647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200B0-1CD3-7242-A1A8-40C507C2DECF}" type="datetimeFigureOut">
              <a:rPr lang="de-DE" smtClean="0"/>
              <a:t>30.03.2019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D43AE-C05C-DA45-B6A3-22FA541D2C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48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#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6661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893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601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5945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797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sz="12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16383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2750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59436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  <p:sp>
        <p:nvSpPr>
          <p:cNvPr id="56324" name="Foliennummernplatzhalter 3"/>
          <p:cNvSpPr txBox="1">
            <a:spLocks noGrp="1"/>
          </p:cNvSpPr>
          <p:nvPr/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7DF5ED1-532F-4F1D-B180-6CCDC1EC0AF7}" type="slidenum">
              <a:rPr lang="de-DE" altLang="de-DE" b="0"/>
              <a:pPr algn="r" eaLnBrk="1" hangingPunct="1">
                <a:spcBef>
                  <a:spcPct val="0"/>
                </a:spcBef>
              </a:pPr>
              <a:t>29</a:t>
            </a:fld>
            <a:endParaRPr lang="de-DE" altLang="de-DE" b="0"/>
          </a:p>
        </p:txBody>
      </p:sp>
    </p:spTree>
    <p:extLst>
      <p:ext uri="{BB962C8B-B14F-4D97-AF65-F5344CB8AC3E}">
        <p14:creationId xmlns:p14="http://schemas.microsoft.com/office/powerpoint/2010/main" val="227714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7D529D-F49E-4479-9A6C-776D6D9F1988}" type="slidenum">
              <a:rPr lang="de-AT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086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7D529D-F49E-4479-9A6C-776D6D9F1988}" type="slidenum">
              <a:rPr lang="de-AT" smtClean="0"/>
              <a:pPr>
                <a:defRPr/>
              </a:pPr>
              <a:t>31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4721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sz="12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4616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8813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de-A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7D529D-F49E-4479-9A6C-776D6D9F1988}" type="slidenum">
              <a:rPr lang="de-AT" smtClean="0"/>
              <a:pPr>
                <a:defRPr/>
              </a:pPr>
              <a:t>35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82233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de-A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7D529D-F49E-4479-9A6C-776D6D9F1988}" type="slidenum">
              <a:rPr lang="de-AT" smtClean="0"/>
              <a:pPr>
                <a:defRPr/>
              </a:pPr>
              <a:t>36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13606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de-A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7D529D-F49E-4479-9A6C-776D6D9F1988}" type="slidenum">
              <a:rPr lang="de-AT" smtClean="0"/>
              <a:pPr>
                <a:defRPr/>
              </a:pPr>
              <a:t>38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99130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17308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+/- 0.5 mm position, 70 m/s</a:t>
            </a:r>
            <a:r>
              <a:rPr lang="en-US" baseline="0" dirty="0" smtClean="0"/>
              <a:t> scanning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6C8831-39BA-432C-B599-59495BD68DCA}" type="slidenum">
              <a:rPr lang="de-AT" smtClean="0"/>
              <a:pPr>
                <a:defRPr/>
              </a:pPr>
              <a:t>41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01480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81075" lvl="1" indent="-438150" defTabSz="914400">
              <a:spcBef>
                <a:spcPts val="525"/>
              </a:spcBef>
            </a:pPr>
            <a:r>
              <a:rPr lang="de-DE" sz="2000" dirty="0" smtClean="0">
                <a:sym typeface="Wingdings"/>
              </a:rPr>
              <a:t> Hinweis:</a:t>
            </a:r>
            <a:r>
              <a:rPr lang="de-DE" sz="2000" baseline="0" dirty="0" smtClean="0">
                <a:sym typeface="Wingdings"/>
              </a:rPr>
              <a:t> Erklärung vor Ort</a:t>
            </a:r>
            <a:endParaRPr lang="de-DE" sz="2000" dirty="0" smtClean="0"/>
          </a:p>
          <a:p>
            <a:pPr marL="981075" lvl="1" indent="-438150" defTabSz="914400">
              <a:spcBef>
                <a:spcPts val="525"/>
              </a:spcBef>
            </a:pPr>
            <a:endParaRPr lang="de-DE" sz="2000" dirty="0" smtClean="0"/>
          </a:p>
          <a:p>
            <a:pPr marL="981075" lvl="1" indent="-438150" defTabSz="914400">
              <a:spcBef>
                <a:spcPts val="525"/>
              </a:spcBef>
            </a:pPr>
            <a:r>
              <a:rPr lang="de-DE" sz="2000" dirty="0" err="1" smtClean="0"/>
              <a:t>Robotisches</a:t>
            </a:r>
            <a:r>
              <a:rPr lang="de-DE" sz="2000" dirty="0" smtClean="0"/>
              <a:t> Patienten-Positionierungssystem</a:t>
            </a:r>
          </a:p>
          <a:p>
            <a:pPr marL="981075" lvl="1" indent="-438150" defTabSz="914400">
              <a:spcBef>
                <a:spcPts val="525"/>
              </a:spcBef>
            </a:pPr>
            <a:r>
              <a:rPr lang="de-DE" sz="2000" dirty="0" smtClean="0"/>
              <a:t>Hängende Montage</a:t>
            </a:r>
          </a:p>
          <a:p>
            <a:pPr marL="981075" lvl="1" indent="-438150" defTabSz="914400">
              <a:spcBef>
                <a:spcPts val="525"/>
              </a:spcBef>
            </a:pPr>
            <a:r>
              <a:rPr lang="de-DE" sz="2000" dirty="0" smtClean="0"/>
              <a:t>Optisches Tracking zur Überwachung der Position der Liege</a:t>
            </a:r>
          </a:p>
          <a:p>
            <a:pPr marL="981075" lvl="1" indent="-438150" defTabSz="914400">
              <a:spcBef>
                <a:spcPts val="525"/>
              </a:spcBef>
            </a:pPr>
            <a:r>
              <a:rPr lang="de-DE" sz="2000" dirty="0" smtClean="0"/>
              <a:t>Präzision: &lt; 0,3 mm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7D529D-F49E-4479-9A6C-776D6D9F1988}" type="slidenum">
              <a:rPr lang="de-AT" smtClean="0"/>
              <a:pPr>
                <a:defRPr/>
              </a:pPr>
              <a:t>44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21281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4305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82952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892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11 centers</a:t>
            </a:r>
            <a:r>
              <a:rPr lang="en-US" baseline="0" dirty="0" smtClean="0"/>
              <a:t> world wide</a:t>
            </a:r>
          </a:p>
          <a:p>
            <a:r>
              <a:rPr lang="en-US" baseline="0" dirty="0" smtClean="0"/>
              <a:t>6 using protons and carbon 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8999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sz="12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59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7196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6180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5007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687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7161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D43AE-C05C-DA45-B6A3-22FA541D2C00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22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blatt Gelenktes Doku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/>
          <p:cNvSpPr/>
          <p:nvPr userDrawn="1"/>
        </p:nvSpPr>
        <p:spPr>
          <a:xfrm>
            <a:off x="0" y="6496271"/>
            <a:ext cx="9144000" cy="362707"/>
          </a:xfrm>
          <a:prstGeom prst="rect">
            <a:avLst/>
          </a:prstGeom>
          <a:solidFill>
            <a:srgbClr val="94A8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" name="Tabel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65984746"/>
              </p:ext>
            </p:extLst>
          </p:nvPr>
        </p:nvGraphicFramePr>
        <p:xfrm>
          <a:off x="323528" y="1927842"/>
          <a:ext cx="8352928" cy="1190768"/>
        </p:xfrm>
        <a:graphic>
          <a:graphicData uri="http://schemas.openxmlformats.org/drawingml/2006/table">
            <a:tbl>
              <a:tblPr firstRow="1" firstCol="1" bandRow="1"/>
              <a:tblGrid>
                <a:gridCol w="1296144"/>
                <a:gridCol w="2232248"/>
                <a:gridCol w="2088232"/>
                <a:gridCol w="1222648"/>
                <a:gridCol w="1513656"/>
              </a:tblGrid>
              <a:tr h="192424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800" b="1" kern="120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Freigabe / </a:t>
                      </a:r>
                      <a:r>
                        <a:rPr lang="en-GB" sz="800" b="1" kern="1200" noProof="0" dirty="0" err="1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Approva</a:t>
                      </a:r>
                      <a:r>
                        <a:rPr lang="de-AT" sz="800" b="1" kern="120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 </a:t>
                      </a:r>
                      <a:r>
                        <a:rPr lang="de-AT" sz="700" b="0" kern="120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(aktuelle</a:t>
                      </a:r>
                      <a:r>
                        <a:rPr lang="de-AT" sz="700" b="0" kern="1200" baseline="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Version / </a:t>
                      </a:r>
                      <a:r>
                        <a:rPr lang="en-GB" sz="700" b="0" kern="1200" baseline="0" noProof="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current version</a:t>
                      </a:r>
                      <a:r>
                        <a:rPr lang="de-AT" sz="700" b="0" kern="1200" baseline="0" dirty="0" smtClean="0">
                          <a:solidFill>
                            <a:srgbClr val="14316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AT" sz="700" b="0" kern="1200" dirty="0">
                        <a:solidFill>
                          <a:srgbClr val="14316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sz="700" dirty="0"/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de-AT" sz="10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</a:rPr>
                        <a:t>Name 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de-AT" sz="700" dirty="0" smtClean="0"/>
                        <a:t>Funktion / </a:t>
                      </a:r>
                      <a:r>
                        <a:rPr lang="en-GB" sz="700" noProof="0" dirty="0" smtClean="0"/>
                        <a:t>Function</a:t>
                      </a:r>
                      <a:endParaRPr lang="en-GB" sz="700" noProof="0" dirty="0"/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</a:rPr>
                        <a:t>Datum / Date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AT" sz="700" noProof="0" dirty="0" smtClean="0">
                          <a:effectLst/>
                        </a:rPr>
                        <a:t>Unterschrift</a:t>
                      </a:r>
                      <a:r>
                        <a:rPr lang="en-GB" sz="700" dirty="0" smtClean="0">
                          <a:effectLst/>
                        </a:rPr>
                        <a:t> / Signature</a:t>
                      </a:r>
                      <a:endParaRPr lang="de-AT" sz="7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3120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erstellt von / </a:t>
                      </a:r>
                      <a:r>
                        <a:rPr lang="en-GB" sz="700" b="0" dirty="0" smtClean="0">
                          <a:solidFill>
                            <a:srgbClr val="14316C"/>
                          </a:solidFill>
                          <a:effectLst/>
                        </a:rPr>
                        <a:t>prepared by</a:t>
                      </a:r>
                      <a:endParaRPr lang="de-AT" sz="700" b="0" dirty="0" smtClean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847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geprüft von /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checked</a:t>
                      </a: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 smtClean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574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freigegeben von /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approved</a:t>
                      </a:r>
                      <a:r>
                        <a:rPr lang="de-AT" sz="7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 </a:t>
                      </a:r>
                      <a:r>
                        <a:rPr lang="de-AT" sz="7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by</a:t>
                      </a:r>
                      <a:endParaRPr lang="de-AT" sz="700" b="0" noProof="0" dirty="0" smtClean="0">
                        <a:solidFill>
                          <a:srgbClr val="14316C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 </a:t>
                      </a:r>
                      <a:endParaRPr lang="de-AT" sz="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26410593"/>
              </p:ext>
            </p:extLst>
          </p:nvPr>
        </p:nvGraphicFramePr>
        <p:xfrm>
          <a:off x="323528" y="3178438"/>
          <a:ext cx="3528392" cy="923480"/>
        </p:xfrm>
        <a:graphic>
          <a:graphicData uri="http://schemas.openxmlformats.org/drawingml/2006/table">
            <a:tbl>
              <a:tblPr firstRow="1" firstCol="1" bandRow="1"/>
              <a:tblGrid>
                <a:gridCol w="360040"/>
                <a:gridCol w="936104"/>
                <a:gridCol w="2232248"/>
              </a:tblGrid>
              <a:tr h="144145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Dokumentenhistorie</a:t>
                      </a:r>
                      <a:r>
                        <a:rPr lang="de-AT" sz="700" kern="1200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baseline="0" noProof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Document History</a:t>
                      </a:r>
                      <a:endParaRPr lang="en-GB" sz="700" kern="1200" noProof="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56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0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Vers</a:t>
                      </a:r>
                      <a:endParaRPr lang="de-AT" sz="7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</a:t>
                      </a:r>
                      <a:r>
                        <a:rPr lang="en-GB" sz="700" kern="1200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Beschreibung</a:t>
                      </a:r>
                      <a:r>
                        <a:rPr lang="en-GB" sz="700" kern="1200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</a:t>
                      </a:r>
                      <a:r>
                        <a:rPr lang="en-GB" sz="7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Description</a:t>
                      </a:r>
                      <a:endParaRPr lang="de-AT" sz="7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GB" sz="800" b="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668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6460348"/>
              </p:ext>
            </p:extLst>
          </p:nvPr>
        </p:nvGraphicFramePr>
        <p:xfrm>
          <a:off x="323528" y="1196752"/>
          <a:ext cx="8354210" cy="612140"/>
        </p:xfrm>
        <a:graphic>
          <a:graphicData uri="http://schemas.openxmlformats.org/drawingml/2006/table">
            <a:tbl>
              <a:tblPr bandRow="1"/>
              <a:tblGrid>
                <a:gridCol w="2592288"/>
                <a:gridCol w="1584176"/>
                <a:gridCol w="1446848"/>
                <a:gridCol w="1217448"/>
                <a:gridCol w="1513450"/>
              </a:tblGrid>
              <a:tr h="107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Dokumentennummer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Document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Number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DokKlasse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</a:t>
                      </a: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DocClass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Inhaltskennz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Content Code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Version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Datum / Date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2520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07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Dokumenten-Eigner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Document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Owner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</a:t>
                      </a: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ab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effective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from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Gültig</a:t>
                      </a:r>
                      <a:r>
                        <a:rPr lang="en-GB" sz="700" baseline="0" dirty="0" smtClean="0">
                          <a:solidFill>
                            <a:srgbClr val="00336E"/>
                          </a:solidFill>
                          <a:effectLst/>
                        </a:rPr>
                        <a:t> </a:t>
                      </a:r>
                      <a:r>
                        <a:rPr lang="en-GB" sz="700" baseline="0" dirty="0" err="1" smtClean="0">
                          <a:solidFill>
                            <a:srgbClr val="00336E"/>
                          </a:solidFill>
                          <a:effectLst/>
                        </a:rPr>
                        <a:t>bis</a:t>
                      </a:r>
                      <a:r>
                        <a:rPr lang="en-GB" sz="700" baseline="0" dirty="0" smtClean="0">
                          <a:solidFill>
                            <a:srgbClr val="00336E"/>
                          </a:solidFill>
                          <a:effectLst/>
                        </a:rPr>
                        <a:t>/effective 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until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de-AT" sz="700" dirty="0" err="1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Wartungsinterv</a:t>
                      </a:r>
                      <a:r>
                        <a:rPr lang="de-AT" sz="70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de-AT" sz="700" baseline="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/ </a:t>
                      </a:r>
                      <a:r>
                        <a:rPr lang="de-AT" sz="700" baseline="0" dirty="0" err="1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MaintInterv</a:t>
                      </a:r>
                      <a:r>
                        <a:rPr lang="de-AT" sz="700" baseline="0" dirty="0" smtClean="0">
                          <a:solidFill>
                            <a:srgbClr val="00336E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.</a:t>
                      </a: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7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de-AT" sz="800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37637137"/>
              </p:ext>
            </p:extLst>
          </p:nvPr>
        </p:nvGraphicFramePr>
        <p:xfrm>
          <a:off x="323528" y="260648"/>
          <a:ext cx="4176464" cy="946656"/>
        </p:xfrm>
        <a:graphic>
          <a:graphicData uri="http://schemas.openxmlformats.org/drawingml/2006/table">
            <a:tbl>
              <a:tblPr bandRow="1"/>
              <a:tblGrid>
                <a:gridCol w="2592288"/>
                <a:gridCol w="1584176"/>
              </a:tblGrid>
              <a:tr h="14401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 smtClean="0">
                          <a:solidFill>
                            <a:srgbClr val="00336E"/>
                          </a:solidFill>
                          <a:effectLst/>
                        </a:rPr>
                        <a:t>Dokumenten-Titel</a:t>
                      </a:r>
                      <a:r>
                        <a:rPr lang="en-GB" sz="700" dirty="0" smtClean="0">
                          <a:solidFill>
                            <a:srgbClr val="00336E"/>
                          </a:solidFill>
                          <a:effectLst/>
                        </a:rPr>
                        <a:t> / Document </a:t>
                      </a:r>
                      <a:r>
                        <a:rPr lang="en-GB" sz="700" dirty="0">
                          <a:solidFill>
                            <a:srgbClr val="00336E"/>
                          </a:solidFill>
                          <a:effectLst/>
                        </a:rPr>
                        <a:t>Title </a:t>
                      </a:r>
                      <a:endParaRPr lang="de-AT" sz="1000" dirty="0">
                        <a:solidFill>
                          <a:srgbClr val="00336E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576064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DE" sz="1600" dirty="0" smtClean="0">
                        <a:solidFill>
                          <a:srgbClr val="00336E"/>
                        </a:solidFill>
                        <a:effectLst/>
                      </a:endParaRPr>
                    </a:p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AT" sz="1600" b="1" dirty="0" smtClean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endParaRPr lang="de-AT" sz="400" b="1" dirty="0">
                        <a:solidFill>
                          <a:srgbClr val="00336E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10938260"/>
              </p:ext>
            </p:extLst>
          </p:nvPr>
        </p:nvGraphicFramePr>
        <p:xfrm>
          <a:off x="6732240" y="3178438"/>
          <a:ext cx="1950284" cy="936362"/>
        </p:xfrm>
        <a:graphic>
          <a:graphicData uri="http://schemas.openxmlformats.org/drawingml/2006/table">
            <a:tbl>
              <a:tblPr firstRow="1" firstCol="1" bandRow="1"/>
              <a:tblGrid>
                <a:gridCol w="1787724"/>
                <a:gridCol w="162560"/>
              </a:tblGrid>
              <a:tr h="5040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60475" algn="r"/>
                        </a:tabLst>
                        <a:defRPr/>
                      </a:pPr>
                      <a:r>
                        <a:rPr lang="de-AT" sz="700" b="1" kern="1200" noProof="0" dirty="0" smtClean="0">
                          <a:solidFill>
                            <a:srgbClr val="14316C"/>
                          </a:solidFill>
                          <a:effectLst/>
                          <a:latin typeface="Verdana"/>
                          <a:ea typeface=""/>
                          <a:cs typeface=""/>
                        </a:rPr>
                        <a:t>verantwortlich für Schulung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60475" algn="r"/>
                        </a:tabLst>
                        <a:defRPr/>
                      </a:pPr>
                      <a:r>
                        <a:rPr lang="en-GB" sz="700" b="1" kern="1200" dirty="0" smtClean="0">
                          <a:solidFill>
                            <a:srgbClr val="14316C"/>
                          </a:solidFill>
                          <a:effectLst/>
                          <a:latin typeface="Verdana"/>
                          <a:ea typeface=""/>
                          <a:cs typeface=""/>
                        </a:rPr>
                        <a:t>responsible for Training</a:t>
                      </a:r>
                      <a:endParaRPr lang="de-AT" sz="700" b="1" kern="1200" dirty="0">
                        <a:solidFill>
                          <a:srgbClr val="14316C"/>
                        </a:solidFill>
                        <a:effectLst/>
                        <a:latin typeface="Verdana"/>
                        <a:ea typeface=""/>
                        <a:cs typeface="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7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0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r>
                        <a:rPr lang="de-AT" sz="8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Selbststudium </a:t>
                      </a:r>
                      <a:r>
                        <a:rPr lang="en-GB" sz="800" b="0" dirty="0" smtClean="0">
                          <a:solidFill>
                            <a:srgbClr val="14316C"/>
                          </a:solidFill>
                          <a:effectLst/>
                        </a:rPr>
                        <a:t>/ Self-Instruction</a:t>
                      </a:r>
                      <a:endParaRPr lang="de-AT" sz="700" b="0" dirty="0">
                        <a:solidFill>
                          <a:srgbClr val="14316C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r>
                        <a:rPr lang="de-AT" sz="800" b="0" noProof="0" dirty="0" err="1" smtClean="0">
                          <a:solidFill>
                            <a:srgbClr val="14316C"/>
                          </a:solidFill>
                          <a:effectLst/>
                        </a:rPr>
                        <a:t>Dok</a:t>
                      </a:r>
                      <a:r>
                        <a:rPr lang="de-AT" sz="8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-Eigne</a:t>
                      </a:r>
                      <a:r>
                        <a:rPr lang="en-GB" sz="800" b="0" dirty="0" smtClean="0">
                          <a:solidFill>
                            <a:srgbClr val="14316C"/>
                          </a:solidFill>
                          <a:effectLst/>
                        </a:rPr>
                        <a:t>r / Doc- Owner</a:t>
                      </a:r>
                      <a:endParaRPr lang="de-AT" sz="800" b="0" dirty="0">
                        <a:solidFill>
                          <a:srgbClr val="14316C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r>
                        <a:rPr lang="de-AT" sz="800" b="0" noProof="0" dirty="0" smtClean="0">
                          <a:solidFill>
                            <a:srgbClr val="14316C"/>
                          </a:solidFill>
                          <a:effectLst/>
                        </a:rPr>
                        <a:t>Vorgesetzte</a:t>
                      </a:r>
                      <a:r>
                        <a:rPr lang="en-GB" sz="800" b="0" dirty="0" smtClean="0">
                          <a:solidFill>
                            <a:srgbClr val="14316C"/>
                          </a:solidFill>
                          <a:effectLst/>
                        </a:rPr>
                        <a:t> / Supervisor</a:t>
                      </a:r>
                      <a:endParaRPr lang="de-AT" sz="800" b="0" dirty="0">
                        <a:solidFill>
                          <a:srgbClr val="14316C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83225017"/>
              </p:ext>
            </p:extLst>
          </p:nvPr>
        </p:nvGraphicFramePr>
        <p:xfrm>
          <a:off x="3923928" y="3178438"/>
          <a:ext cx="2736304" cy="936362"/>
        </p:xfrm>
        <a:graphic>
          <a:graphicData uri="http://schemas.openxmlformats.org/drawingml/2006/table">
            <a:tbl>
              <a:tblPr firstRow="1" firstCol="1" bandRow="1"/>
              <a:tblGrid>
                <a:gridCol w="2736304"/>
              </a:tblGrid>
              <a:tr h="504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de-AT" sz="700" b="1" noProof="0" dirty="0" smtClean="0">
                          <a:solidFill>
                            <a:srgbClr val="14316C"/>
                          </a:solidFill>
                          <a:effectLst/>
                        </a:rPr>
                        <a:t>Dieses Dokument ersetzt das</a:t>
                      </a:r>
                      <a:r>
                        <a:rPr lang="de-AT" sz="700" b="1" baseline="0" noProof="0" dirty="0" smtClean="0">
                          <a:solidFill>
                            <a:srgbClr val="14316C"/>
                          </a:solidFill>
                          <a:effectLst/>
                        </a:rPr>
                        <a:t>(die) Dokument(e)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GB" sz="700" b="1" dirty="0" smtClean="0">
                          <a:solidFill>
                            <a:srgbClr val="14316C"/>
                          </a:solidFill>
                          <a:effectLst/>
                        </a:rPr>
                        <a:t>This document replaces the following document(s)</a:t>
                      </a:r>
                      <a:endParaRPr lang="de-AT" sz="700" b="1" dirty="0">
                        <a:solidFill>
                          <a:srgbClr val="14316C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</a:tr>
              <a:tr h="1440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7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44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  <a:tabLst>
                          <a:tab pos="1260475" algn="r"/>
                        </a:tabLst>
                      </a:pPr>
                      <a:endParaRPr lang="de-AT" sz="800" b="0" dirty="0">
                        <a:solidFill>
                          <a:schemeClr val="tx2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48406835"/>
              </p:ext>
            </p:extLst>
          </p:nvPr>
        </p:nvGraphicFramePr>
        <p:xfrm>
          <a:off x="323528" y="4139565"/>
          <a:ext cx="8352924" cy="2192655"/>
        </p:xfrm>
        <a:graphic>
          <a:graphicData uri="http://schemas.openxmlformats.org/drawingml/2006/table">
            <a:tbl>
              <a:tblPr/>
              <a:tblGrid>
                <a:gridCol w="495691"/>
                <a:gridCol w="200386"/>
                <a:gridCol w="495691"/>
                <a:gridCol w="200386"/>
                <a:gridCol w="495691"/>
                <a:gridCol w="200386"/>
                <a:gridCol w="495691"/>
                <a:gridCol w="200386"/>
                <a:gridCol w="495691"/>
                <a:gridCol w="200386"/>
                <a:gridCol w="495691"/>
                <a:gridCol w="200386"/>
                <a:gridCol w="495691"/>
                <a:gridCol w="200386"/>
                <a:gridCol w="495691"/>
                <a:gridCol w="200386"/>
                <a:gridCol w="495691"/>
                <a:gridCol w="200386"/>
                <a:gridCol w="495691"/>
                <a:gridCol w="200386"/>
                <a:gridCol w="495691"/>
                <a:gridCol w="200386"/>
                <a:gridCol w="495691"/>
                <a:gridCol w="200386"/>
              </a:tblGrid>
              <a:tr h="152400">
                <a:tc gridSpan="2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b="1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Verteilung / Distribution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AT" sz="7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841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7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7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ALL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MD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RP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PU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GF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MD-L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FM-L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PU-L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HR-L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LG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MP</a:t>
                      </a:r>
                      <a:endParaRPr lang="de-AT" sz="8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HSE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DocuMgmt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Service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Controllg</a:t>
                      </a:r>
                      <a:endParaRPr lang="de-AT" sz="6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TechFM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baseline="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AT" sz="800" u="none" strike="noStrike" baseline="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</a:t>
                      </a:r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Payroll</a:t>
                      </a:r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MP-L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EAI </a:t>
                      </a:r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Coord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BussApps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Invoicing</a:t>
                      </a:r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Wareh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DivL</a:t>
                      </a:r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</a:t>
                      </a:r>
                      <a:endParaRPr lang="de-AT" sz="800" b="1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Auditors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MedAccIT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kern="1200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Accountg</a:t>
                      </a:r>
                      <a:r>
                        <a:rPr lang="de-AT" sz="6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Labor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Leads</a:t>
                      </a:r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OP-L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Cleaning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75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RT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PHYS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 err="1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Reception</a:t>
                      </a:r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b="0" i="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PEG   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RT-L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ELEC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CS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MECH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6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6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QM-MD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7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CTRL</a:t>
                      </a:r>
                      <a:endParaRPr lang="de-AT" sz="7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428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MF</a:t>
                      </a:r>
                      <a:endParaRPr lang="de-AT" sz="800" b="1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QA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3600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33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r>
                        <a:rPr lang="de-AT" sz="800" u="none" strike="noStrike" kern="1200" dirty="0" smtClean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TA-GLs</a:t>
                      </a:r>
                      <a:endParaRPr lang="de-AT" sz="800" u="none" strike="noStrike" kern="1200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de-AT" sz="800" u="none" strike="noStrike" kern="1200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andere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rowSpan="2"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other</a:t>
                      </a:r>
                      <a:endParaRPr lang="de-AT" sz="800" b="0" i="0" u="none" strike="noStrike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de-AT" sz="800" u="none" strike="noStrike" dirty="0">
                          <a:solidFill>
                            <a:srgbClr val="00336E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AT" sz="800" b="0" i="0" u="none" strike="noStrike" dirty="0">
                        <a:solidFill>
                          <a:srgbClr val="00336E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003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Grafik 6" descr="headerim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feld 22"/>
          <p:cNvSpPr txBox="1"/>
          <p:nvPr userDrawn="1"/>
        </p:nvSpPr>
        <p:spPr>
          <a:xfrm>
            <a:off x="7788839" y="6591981"/>
            <a:ext cx="901301" cy="18466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r"/>
            <a:r>
              <a:rPr lang="de-AT" sz="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Zugrundeliegende Vorlage</a:t>
            </a:r>
            <a:r>
              <a:rPr lang="de-AT" sz="4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AT" sz="400" baseline="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tunderlying</a:t>
            </a:r>
            <a:r>
              <a:rPr lang="de-AT" sz="4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400" baseline="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emplate</a:t>
            </a:r>
            <a:r>
              <a:rPr lang="de-AT" sz="4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ZA000_10700_1310013, v11.0</a:t>
            </a:r>
            <a:endParaRPr lang="de-AT" sz="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feld 23"/>
          <p:cNvSpPr txBox="1"/>
          <p:nvPr userDrawn="1"/>
        </p:nvSpPr>
        <p:spPr>
          <a:xfrm>
            <a:off x="266164" y="6562754"/>
            <a:ext cx="1417385" cy="230832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l"/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effective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documents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DMS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AT" sz="500" b="1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applicable</a:t>
            </a:r>
            <a:r>
              <a:rPr lang="de-AT" sz="5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/ Ausschließlich gültige Dokumente im DMS sind anwendbar.    </a:t>
            </a:r>
            <a:endParaRPr lang="de-AT" sz="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8" name="Gerade Verbindung 27"/>
          <p:cNvCxnSpPr/>
          <p:nvPr userDrawn="1"/>
        </p:nvCxnSpPr>
        <p:spPr>
          <a:xfrm>
            <a:off x="7735041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29"/>
          <p:cNvSpPr>
            <a:spLocks noGrp="1"/>
          </p:cNvSpPr>
          <p:nvPr>
            <p:ph type="body" sz="quarter" idx="12" hasCustomPrompt="1"/>
          </p:nvPr>
        </p:nvSpPr>
        <p:spPr>
          <a:xfrm>
            <a:off x="323528" y="414119"/>
            <a:ext cx="4136107" cy="76717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1" name="Textplatzhalter 29"/>
          <p:cNvSpPr>
            <a:spLocks noGrp="1"/>
          </p:cNvSpPr>
          <p:nvPr>
            <p:ph type="body" sz="quarter" idx="13" hasCustomPrompt="1"/>
          </p:nvPr>
        </p:nvSpPr>
        <p:spPr>
          <a:xfrm>
            <a:off x="323528" y="1329014"/>
            <a:ext cx="2302531" cy="1999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AAnnn_XXXXX_YYMMDDn</a:t>
            </a:r>
            <a:endParaRPr lang="de-DE" dirty="0"/>
          </a:p>
        </p:txBody>
      </p:sp>
      <p:sp>
        <p:nvSpPr>
          <p:cNvPr id="32" name="Textplatzhalter 29"/>
          <p:cNvSpPr>
            <a:spLocks noGrp="1"/>
          </p:cNvSpPr>
          <p:nvPr>
            <p:ph type="body" sz="quarter" idx="14" hasCustomPrompt="1"/>
          </p:nvPr>
        </p:nvSpPr>
        <p:spPr>
          <a:xfrm>
            <a:off x="2988608" y="1329013"/>
            <a:ext cx="1471028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AAnnn</a:t>
            </a:r>
            <a:endParaRPr lang="de-DE" dirty="0"/>
          </a:p>
        </p:txBody>
      </p:sp>
      <p:sp>
        <p:nvSpPr>
          <p:cNvPr id="33" name="Textplatzhalter 29"/>
          <p:cNvSpPr>
            <a:spLocks noGrp="1"/>
          </p:cNvSpPr>
          <p:nvPr>
            <p:ph type="body" sz="quarter" idx="15" hasCustomPrompt="1"/>
          </p:nvPr>
        </p:nvSpPr>
        <p:spPr>
          <a:xfrm>
            <a:off x="4555624" y="1329013"/>
            <a:ext cx="1328709" cy="1999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</a:t>
            </a:r>
            <a:endParaRPr lang="de-DE" dirty="0"/>
          </a:p>
        </p:txBody>
      </p:sp>
      <p:sp>
        <p:nvSpPr>
          <p:cNvPr id="34" name="Textplatzhalter 29"/>
          <p:cNvSpPr>
            <a:spLocks noGrp="1"/>
          </p:cNvSpPr>
          <p:nvPr>
            <p:ph type="body" sz="quarter" idx="16" hasCustomPrompt="1"/>
          </p:nvPr>
        </p:nvSpPr>
        <p:spPr>
          <a:xfrm>
            <a:off x="5995877" y="1329013"/>
            <a:ext cx="1128839" cy="1810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n.n</a:t>
            </a:r>
            <a:endParaRPr lang="de-DE" dirty="0"/>
          </a:p>
        </p:txBody>
      </p:sp>
      <p:sp>
        <p:nvSpPr>
          <p:cNvPr id="35" name="Textplatzhalter 29"/>
          <p:cNvSpPr>
            <a:spLocks noGrp="1"/>
          </p:cNvSpPr>
          <p:nvPr>
            <p:ph type="body" sz="quarter" idx="17" hasCustomPrompt="1"/>
          </p:nvPr>
        </p:nvSpPr>
        <p:spPr>
          <a:xfrm>
            <a:off x="7247655" y="1329013"/>
            <a:ext cx="1128839" cy="1810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36" name="Textplatzhalter 29"/>
          <p:cNvSpPr>
            <a:spLocks noGrp="1"/>
          </p:cNvSpPr>
          <p:nvPr>
            <p:ph type="body" sz="quarter" idx="18" hasCustomPrompt="1"/>
          </p:nvPr>
        </p:nvSpPr>
        <p:spPr>
          <a:xfrm>
            <a:off x="323528" y="1663813"/>
            <a:ext cx="1471028" cy="14508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NN</a:t>
            </a:r>
            <a:endParaRPr lang="de-DE" dirty="0"/>
          </a:p>
        </p:txBody>
      </p:sp>
      <p:sp>
        <p:nvSpPr>
          <p:cNvPr id="37" name="Textplatzhalt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2988608" y="1644747"/>
            <a:ext cx="2675593" cy="16414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 </a:t>
            </a:r>
            <a:r>
              <a:rPr lang="de-DE" dirty="0" err="1" smtClean="0"/>
              <a:t>or</a:t>
            </a:r>
            <a:r>
              <a:rPr lang="de-DE" dirty="0" smtClean="0"/>
              <a:t> = Freigabe / </a:t>
            </a:r>
            <a:r>
              <a:rPr lang="de-DE" dirty="0" err="1" smtClean="0"/>
              <a:t>release</a:t>
            </a:r>
            <a:r>
              <a:rPr lang="de-DE" dirty="0" smtClean="0"/>
              <a:t> </a:t>
            </a:r>
            <a:r>
              <a:rPr lang="de-DE" dirty="0" err="1" smtClean="0"/>
              <a:t>date</a:t>
            </a:r>
            <a:endParaRPr lang="de-DE" dirty="0"/>
          </a:p>
        </p:txBody>
      </p:sp>
      <p:sp>
        <p:nvSpPr>
          <p:cNvPr id="38" name="Textplatzhalter 29"/>
          <p:cNvSpPr>
            <a:spLocks noGrp="1"/>
          </p:cNvSpPr>
          <p:nvPr>
            <p:ph type="body" sz="quarter" idx="20" hasCustomPrompt="1"/>
          </p:nvPr>
        </p:nvSpPr>
        <p:spPr>
          <a:xfrm>
            <a:off x="5995877" y="1657470"/>
            <a:ext cx="1128839" cy="15142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not </a:t>
            </a:r>
            <a:r>
              <a:rPr lang="de-DE" dirty="0" err="1" smtClean="0"/>
              <a:t>defined</a:t>
            </a:r>
            <a:endParaRPr lang="de-DE" dirty="0"/>
          </a:p>
        </p:txBody>
      </p:sp>
      <p:sp>
        <p:nvSpPr>
          <p:cNvPr id="39" name="Textplatzhalter 29"/>
          <p:cNvSpPr>
            <a:spLocks noGrp="1"/>
          </p:cNvSpPr>
          <p:nvPr>
            <p:ph type="body" sz="quarter" idx="21" hasCustomPrompt="1"/>
          </p:nvPr>
        </p:nvSpPr>
        <p:spPr>
          <a:xfrm>
            <a:off x="7179920" y="1657442"/>
            <a:ext cx="1523812" cy="1514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nach Bedarf / on </a:t>
            </a:r>
            <a:r>
              <a:rPr lang="de-DE" dirty="0" err="1" smtClean="0"/>
              <a:t>demand</a:t>
            </a:r>
            <a:endParaRPr lang="de-DE" dirty="0"/>
          </a:p>
        </p:txBody>
      </p:sp>
      <p:sp>
        <p:nvSpPr>
          <p:cNvPr id="40" name="Textplatzhalter 29"/>
          <p:cNvSpPr>
            <a:spLocks noGrp="1"/>
          </p:cNvSpPr>
          <p:nvPr>
            <p:ph type="body" sz="quarter" idx="22" hasCustomPrompt="1"/>
          </p:nvPr>
        </p:nvSpPr>
        <p:spPr>
          <a:xfrm>
            <a:off x="1683549" y="2337935"/>
            <a:ext cx="2084118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Last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41" name="Textplatzhalter 29"/>
          <p:cNvSpPr>
            <a:spLocks noGrp="1"/>
          </p:cNvSpPr>
          <p:nvPr>
            <p:ph type="body" sz="quarter" idx="23" hasCustomPrompt="1"/>
          </p:nvPr>
        </p:nvSpPr>
        <p:spPr>
          <a:xfrm>
            <a:off x="1683549" y="2637162"/>
            <a:ext cx="2084118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Last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42" name="Textplatzhalter 29"/>
          <p:cNvSpPr>
            <a:spLocks noGrp="1"/>
          </p:cNvSpPr>
          <p:nvPr>
            <p:ph type="body" sz="quarter" idx="24" hasCustomPrompt="1"/>
          </p:nvPr>
        </p:nvSpPr>
        <p:spPr>
          <a:xfrm>
            <a:off x="1683549" y="2911048"/>
            <a:ext cx="2084118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Last </a:t>
            </a:r>
            <a:r>
              <a:rPr lang="de-DE" dirty="0" err="1" smtClean="0"/>
              <a:t>name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endParaRPr lang="de-DE" dirty="0"/>
          </a:p>
        </p:txBody>
      </p:sp>
      <p:sp>
        <p:nvSpPr>
          <p:cNvPr id="43" name="Textplatzhalter 29"/>
          <p:cNvSpPr>
            <a:spLocks noGrp="1"/>
          </p:cNvSpPr>
          <p:nvPr>
            <p:ph type="body" sz="quarter" idx="25" hasCustomPrompt="1"/>
          </p:nvPr>
        </p:nvSpPr>
        <p:spPr>
          <a:xfrm>
            <a:off x="3911759" y="2337935"/>
            <a:ext cx="1972574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xxxxxxx</a:t>
            </a:r>
            <a:endParaRPr lang="de-DE" dirty="0"/>
          </a:p>
        </p:txBody>
      </p:sp>
      <p:sp>
        <p:nvSpPr>
          <p:cNvPr id="44" name="Textplatzhalter 29"/>
          <p:cNvSpPr>
            <a:spLocks noGrp="1"/>
          </p:cNvSpPr>
          <p:nvPr>
            <p:ph type="body" sz="quarter" idx="26" hasCustomPrompt="1"/>
          </p:nvPr>
        </p:nvSpPr>
        <p:spPr>
          <a:xfrm>
            <a:off x="3923928" y="2642153"/>
            <a:ext cx="1972574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xxxxxxx</a:t>
            </a:r>
            <a:endParaRPr lang="de-DE" dirty="0"/>
          </a:p>
        </p:txBody>
      </p:sp>
      <p:sp>
        <p:nvSpPr>
          <p:cNvPr id="45" name="Textplatzhalter 29"/>
          <p:cNvSpPr>
            <a:spLocks noGrp="1"/>
          </p:cNvSpPr>
          <p:nvPr>
            <p:ph type="body" sz="quarter" idx="27" hasCustomPrompt="1"/>
          </p:nvPr>
        </p:nvSpPr>
        <p:spPr>
          <a:xfrm>
            <a:off x="3923928" y="2913595"/>
            <a:ext cx="1972574" cy="17000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0" baseline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xxxxxxx</a:t>
            </a:r>
            <a:endParaRPr lang="de-DE" dirty="0"/>
          </a:p>
        </p:txBody>
      </p:sp>
      <p:sp>
        <p:nvSpPr>
          <p:cNvPr id="46" name="Textplatzhalter 29"/>
          <p:cNvSpPr>
            <a:spLocks noGrp="1"/>
          </p:cNvSpPr>
          <p:nvPr>
            <p:ph type="body" sz="quarter" idx="28" hasCustomPrompt="1"/>
          </p:nvPr>
        </p:nvSpPr>
        <p:spPr>
          <a:xfrm>
            <a:off x="5995876" y="2346402"/>
            <a:ext cx="1128840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47" name="Textplatzhalter 29"/>
          <p:cNvSpPr>
            <a:spLocks noGrp="1"/>
          </p:cNvSpPr>
          <p:nvPr>
            <p:ph type="body" sz="quarter" idx="29" hasCustomPrompt="1"/>
          </p:nvPr>
        </p:nvSpPr>
        <p:spPr>
          <a:xfrm>
            <a:off x="5995876" y="2641395"/>
            <a:ext cx="1128840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48" name="Textplatzhalter 29"/>
          <p:cNvSpPr>
            <a:spLocks noGrp="1"/>
          </p:cNvSpPr>
          <p:nvPr>
            <p:ph type="body" sz="quarter" idx="30" hasCustomPrompt="1"/>
          </p:nvPr>
        </p:nvSpPr>
        <p:spPr>
          <a:xfrm>
            <a:off x="5994289" y="2912855"/>
            <a:ext cx="1128840" cy="16153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49" name="Textplatzhalter 29"/>
          <p:cNvSpPr>
            <a:spLocks noGrp="1"/>
          </p:cNvSpPr>
          <p:nvPr>
            <p:ph type="body" sz="quarter" idx="31" hasCustomPrompt="1"/>
          </p:nvPr>
        </p:nvSpPr>
        <p:spPr>
          <a:xfrm>
            <a:off x="684242" y="3439659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50" name="Textplatzhalter 29"/>
          <p:cNvSpPr>
            <a:spLocks noGrp="1"/>
          </p:cNvSpPr>
          <p:nvPr>
            <p:ph type="body" sz="quarter" idx="32" hasCustomPrompt="1"/>
          </p:nvPr>
        </p:nvSpPr>
        <p:spPr>
          <a:xfrm>
            <a:off x="323529" y="3439659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smtClean="0"/>
              <a:t>1.0</a:t>
            </a:r>
            <a:endParaRPr lang="de-DE" dirty="0"/>
          </a:p>
        </p:txBody>
      </p:sp>
      <p:sp>
        <p:nvSpPr>
          <p:cNvPr id="51" name="Textplatzhalter 29"/>
          <p:cNvSpPr>
            <a:spLocks noGrp="1"/>
          </p:cNvSpPr>
          <p:nvPr>
            <p:ph type="body" sz="quarter" idx="33" hasCustomPrompt="1"/>
          </p:nvPr>
        </p:nvSpPr>
        <p:spPr>
          <a:xfrm>
            <a:off x="1655275" y="3446399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Erstausgabe / First </a:t>
            </a:r>
            <a:r>
              <a:rPr lang="de-DE" dirty="0" err="1" smtClean="0"/>
              <a:t>Issue</a:t>
            </a:r>
            <a:endParaRPr lang="de-DE" dirty="0"/>
          </a:p>
        </p:txBody>
      </p:sp>
      <p:sp>
        <p:nvSpPr>
          <p:cNvPr id="52" name="Textplatzhalter 29"/>
          <p:cNvSpPr>
            <a:spLocks noGrp="1"/>
          </p:cNvSpPr>
          <p:nvPr>
            <p:ph type="body" sz="quarter" idx="34" hasCustomPrompt="1"/>
          </p:nvPr>
        </p:nvSpPr>
        <p:spPr>
          <a:xfrm>
            <a:off x="323529" y="3598334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n.n</a:t>
            </a:r>
            <a:endParaRPr lang="de-DE" dirty="0"/>
          </a:p>
        </p:txBody>
      </p:sp>
      <p:sp>
        <p:nvSpPr>
          <p:cNvPr id="53" name="Textplatzhalter 29"/>
          <p:cNvSpPr>
            <a:spLocks noGrp="1"/>
          </p:cNvSpPr>
          <p:nvPr>
            <p:ph type="body" sz="quarter" idx="35" hasCustomPrompt="1"/>
          </p:nvPr>
        </p:nvSpPr>
        <p:spPr>
          <a:xfrm>
            <a:off x="323529" y="3749653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n.n</a:t>
            </a:r>
            <a:endParaRPr lang="de-DE" dirty="0"/>
          </a:p>
        </p:txBody>
      </p:sp>
      <p:sp>
        <p:nvSpPr>
          <p:cNvPr id="54" name="Textplatzhalter 29"/>
          <p:cNvSpPr>
            <a:spLocks noGrp="1"/>
          </p:cNvSpPr>
          <p:nvPr>
            <p:ph type="body" sz="quarter" idx="36" hasCustomPrompt="1"/>
          </p:nvPr>
        </p:nvSpPr>
        <p:spPr>
          <a:xfrm>
            <a:off x="323529" y="3906236"/>
            <a:ext cx="3607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n.n</a:t>
            </a:r>
            <a:endParaRPr lang="de-DE" dirty="0"/>
          </a:p>
        </p:txBody>
      </p:sp>
      <p:sp>
        <p:nvSpPr>
          <p:cNvPr id="55" name="Textplatzhalter 29"/>
          <p:cNvSpPr>
            <a:spLocks noGrp="1"/>
          </p:cNvSpPr>
          <p:nvPr>
            <p:ph type="body" sz="quarter" idx="37" hasCustomPrompt="1"/>
          </p:nvPr>
        </p:nvSpPr>
        <p:spPr>
          <a:xfrm>
            <a:off x="684242" y="3600538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56" name="Textplatzhalter 29"/>
          <p:cNvSpPr>
            <a:spLocks noGrp="1"/>
          </p:cNvSpPr>
          <p:nvPr>
            <p:ph type="body" sz="quarter" idx="38" hasCustomPrompt="1"/>
          </p:nvPr>
        </p:nvSpPr>
        <p:spPr>
          <a:xfrm>
            <a:off x="684242" y="3753725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57" name="Textplatzhalter 29"/>
          <p:cNvSpPr>
            <a:spLocks noGrp="1"/>
          </p:cNvSpPr>
          <p:nvPr>
            <p:ph type="body" sz="quarter" idx="39" hasCustomPrompt="1"/>
          </p:nvPr>
        </p:nvSpPr>
        <p:spPr>
          <a:xfrm>
            <a:off x="684241" y="3906236"/>
            <a:ext cx="899025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YYYY-MM-DD</a:t>
            </a:r>
            <a:endParaRPr lang="de-DE" dirty="0"/>
          </a:p>
        </p:txBody>
      </p:sp>
      <p:sp>
        <p:nvSpPr>
          <p:cNvPr id="58" name="Textplatzhalter 29"/>
          <p:cNvSpPr>
            <a:spLocks noGrp="1"/>
          </p:cNvSpPr>
          <p:nvPr>
            <p:ph type="body" sz="quarter" idx="40" hasCustomPrompt="1"/>
          </p:nvPr>
        </p:nvSpPr>
        <p:spPr>
          <a:xfrm>
            <a:off x="1655275" y="3598334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xxxxxxxxxxxxxxxxxxxx</a:t>
            </a:r>
            <a:endParaRPr lang="de-DE" dirty="0"/>
          </a:p>
        </p:txBody>
      </p:sp>
      <p:sp>
        <p:nvSpPr>
          <p:cNvPr id="59" name="Textplatzhalter 29"/>
          <p:cNvSpPr>
            <a:spLocks noGrp="1"/>
          </p:cNvSpPr>
          <p:nvPr>
            <p:ph type="body" sz="quarter" idx="41" hasCustomPrompt="1"/>
          </p:nvPr>
        </p:nvSpPr>
        <p:spPr>
          <a:xfrm>
            <a:off x="1655275" y="3752939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xxxxxxxxxxxxxxxxxxxx</a:t>
            </a:r>
            <a:endParaRPr lang="de-DE" dirty="0"/>
          </a:p>
        </p:txBody>
      </p:sp>
      <p:sp>
        <p:nvSpPr>
          <p:cNvPr id="60" name="Textplatzhalter 29"/>
          <p:cNvSpPr>
            <a:spLocks noGrp="1"/>
          </p:cNvSpPr>
          <p:nvPr>
            <p:ph type="body" sz="quarter" idx="42" hasCustomPrompt="1"/>
          </p:nvPr>
        </p:nvSpPr>
        <p:spPr>
          <a:xfrm>
            <a:off x="1655275" y="3910800"/>
            <a:ext cx="2196645" cy="14237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xxxxxxxxxxxxxxxxxxxx</a:t>
            </a:r>
            <a:endParaRPr lang="de-DE" dirty="0"/>
          </a:p>
        </p:txBody>
      </p:sp>
      <p:sp>
        <p:nvSpPr>
          <p:cNvPr id="61" name="Textplatzhalter 29"/>
          <p:cNvSpPr>
            <a:spLocks noGrp="1"/>
          </p:cNvSpPr>
          <p:nvPr>
            <p:ph type="body" sz="quarter" idx="43" hasCustomPrompt="1"/>
          </p:nvPr>
        </p:nvSpPr>
        <p:spPr>
          <a:xfrm>
            <a:off x="3923927" y="3669400"/>
            <a:ext cx="2646205" cy="1544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Dok.No</a:t>
            </a:r>
            <a:r>
              <a:rPr lang="de-DE" dirty="0" smtClean="0"/>
              <a:t> und/oder Titel / Doc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/</a:t>
            </a:r>
            <a:r>
              <a:rPr lang="de-DE" dirty="0" err="1" smtClean="0"/>
              <a:t>or</a:t>
            </a:r>
            <a:r>
              <a:rPr lang="de-DE" dirty="0" smtClean="0"/>
              <a:t> title</a:t>
            </a:r>
            <a:endParaRPr lang="de-DE" dirty="0"/>
          </a:p>
        </p:txBody>
      </p:sp>
      <p:sp>
        <p:nvSpPr>
          <p:cNvPr id="62" name="Textplatzhalter 29"/>
          <p:cNvSpPr>
            <a:spLocks noGrp="1"/>
          </p:cNvSpPr>
          <p:nvPr>
            <p:ph type="body" sz="quarter" idx="44" hasCustomPrompt="1"/>
          </p:nvPr>
        </p:nvSpPr>
        <p:spPr>
          <a:xfrm>
            <a:off x="6660232" y="6088492"/>
            <a:ext cx="1936422" cy="1659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err="1" smtClean="0"/>
              <a:t>xxxxxxxxxxxx</a:t>
            </a:r>
            <a:endParaRPr lang="de-DE" dirty="0"/>
          </a:p>
        </p:txBody>
      </p:sp>
      <p:pic>
        <p:nvPicPr>
          <p:cNvPr id="63" name="Picture 2" descr="C:\Users\nra\Desktop\mdc_plakette_13485_d1.jp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7314" y="6495774"/>
            <a:ext cx="376686" cy="36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platzhalter 29"/>
          <p:cNvSpPr>
            <a:spLocks noGrp="1"/>
          </p:cNvSpPr>
          <p:nvPr>
            <p:ph type="body" sz="quarter" idx="45" hasCustomPrompt="1"/>
          </p:nvPr>
        </p:nvSpPr>
        <p:spPr>
          <a:xfrm>
            <a:off x="796880" y="4365344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65" name="Textplatzhalter 29"/>
          <p:cNvSpPr>
            <a:spLocks noGrp="1"/>
          </p:cNvSpPr>
          <p:nvPr>
            <p:ph type="body" sz="quarter" idx="46" hasCustomPrompt="1"/>
          </p:nvPr>
        </p:nvSpPr>
        <p:spPr>
          <a:xfrm>
            <a:off x="1494586" y="436058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66" name="Textplatzhalter 29"/>
          <p:cNvSpPr>
            <a:spLocks noGrp="1"/>
          </p:cNvSpPr>
          <p:nvPr>
            <p:ph type="body" sz="quarter" idx="47" hasCustomPrompt="1"/>
          </p:nvPr>
        </p:nvSpPr>
        <p:spPr>
          <a:xfrm>
            <a:off x="2189912" y="436058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67" name="Textplatzhalter 29"/>
          <p:cNvSpPr>
            <a:spLocks noGrp="1"/>
          </p:cNvSpPr>
          <p:nvPr>
            <p:ph type="body" sz="quarter" idx="48" hasCustomPrompt="1"/>
          </p:nvPr>
        </p:nvSpPr>
        <p:spPr>
          <a:xfrm>
            <a:off x="1494586" y="449631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68" name="Textplatzhalter 29"/>
          <p:cNvSpPr>
            <a:spLocks noGrp="1"/>
          </p:cNvSpPr>
          <p:nvPr>
            <p:ph type="body" sz="quarter" idx="49" hasCustomPrompt="1"/>
          </p:nvPr>
        </p:nvSpPr>
        <p:spPr>
          <a:xfrm>
            <a:off x="2189912" y="449631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69" name="Textplatzhalter 29"/>
          <p:cNvSpPr>
            <a:spLocks noGrp="1"/>
          </p:cNvSpPr>
          <p:nvPr>
            <p:ph type="body" sz="quarter" idx="50" hasCustomPrompt="1"/>
          </p:nvPr>
        </p:nvSpPr>
        <p:spPr>
          <a:xfrm>
            <a:off x="1494586" y="462728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0" name="Textplatzhalter 29"/>
          <p:cNvSpPr>
            <a:spLocks noGrp="1"/>
          </p:cNvSpPr>
          <p:nvPr>
            <p:ph type="body" sz="quarter" idx="51" hasCustomPrompt="1"/>
          </p:nvPr>
        </p:nvSpPr>
        <p:spPr>
          <a:xfrm>
            <a:off x="1494586" y="476449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1" name="Textplatzhalter 29"/>
          <p:cNvSpPr>
            <a:spLocks noGrp="1"/>
          </p:cNvSpPr>
          <p:nvPr>
            <p:ph type="body" sz="quarter" idx="52" hasCustomPrompt="1"/>
          </p:nvPr>
        </p:nvSpPr>
        <p:spPr>
          <a:xfrm>
            <a:off x="1494586" y="4896363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2" name="Textplatzhalter 29"/>
          <p:cNvSpPr>
            <a:spLocks noGrp="1"/>
          </p:cNvSpPr>
          <p:nvPr>
            <p:ph type="body" sz="quarter" idx="53" hasCustomPrompt="1"/>
          </p:nvPr>
        </p:nvSpPr>
        <p:spPr>
          <a:xfrm>
            <a:off x="1494586" y="502733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3" name="Textplatzhalter 29"/>
          <p:cNvSpPr>
            <a:spLocks noGrp="1"/>
          </p:cNvSpPr>
          <p:nvPr>
            <p:ph type="body" sz="quarter" idx="54" hasCustomPrompt="1"/>
          </p:nvPr>
        </p:nvSpPr>
        <p:spPr>
          <a:xfrm>
            <a:off x="1494586" y="5161768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4" name="Textplatzhalter 29"/>
          <p:cNvSpPr>
            <a:spLocks noGrp="1"/>
          </p:cNvSpPr>
          <p:nvPr>
            <p:ph type="body" sz="quarter" idx="55" hasCustomPrompt="1"/>
          </p:nvPr>
        </p:nvSpPr>
        <p:spPr>
          <a:xfrm>
            <a:off x="1494586" y="529641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5" name="Textplatzhalter 29"/>
          <p:cNvSpPr>
            <a:spLocks noGrp="1"/>
          </p:cNvSpPr>
          <p:nvPr>
            <p:ph type="body" sz="quarter" idx="56" hasCustomPrompt="1"/>
          </p:nvPr>
        </p:nvSpPr>
        <p:spPr>
          <a:xfrm>
            <a:off x="1494586" y="542976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6" name="Textplatzhalter 29"/>
          <p:cNvSpPr>
            <a:spLocks noGrp="1"/>
          </p:cNvSpPr>
          <p:nvPr>
            <p:ph type="body" sz="quarter" idx="57" hasCustomPrompt="1"/>
          </p:nvPr>
        </p:nvSpPr>
        <p:spPr>
          <a:xfrm>
            <a:off x="1494586" y="556073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7" name="Textplatzhalter 29"/>
          <p:cNvSpPr>
            <a:spLocks noGrp="1"/>
          </p:cNvSpPr>
          <p:nvPr>
            <p:ph type="body" sz="quarter" idx="58" hasCustomPrompt="1"/>
          </p:nvPr>
        </p:nvSpPr>
        <p:spPr>
          <a:xfrm>
            <a:off x="2189912" y="4628760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8" name="Textplatzhalter 29"/>
          <p:cNvSpPr>
            <a:spLocks noGrp="1"/>
          </p:cNvSpPr>
          <p:nvPr>
            <p:ph type="body" sz="quarter" idx="59" hasCustomPrompt="1"/>
          </p:nvPr>
        </p:nvSpPr>
        <p:spPr>
          <a:xfrm>
            <a:off x="2189912" y="4761720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79" name="Textplatzhalter 29"/>
          <p:cNvSpPr>
            <a:spLocks noGrp="1"/>
          </p:cNvSpPr>
          <p:nvPr>
            <p:ph type="body" sz="quarter" idx="60" hasCustomPrompt="1"/>
          </p:nvPr>
        </p:nvSpPr>
        <p:spPr>
          <a:xfrm>
            <a:off x="2189912" y="489398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0" name="Textplatzhalter 29"/>
          <p:cNvSpPr>
            <a:spLocks noGrp="1"/>
          </p:cNvSpPr>
          <p:nvPr>
            <p:ph type="body" sz="quarter" idx="61" hasCustomPrompt="1"/>
          </p:nvPr>
        </p:nvSpPr>
        <p:spPr>
          <a:xfrm>
            <a:off x="2189912" y="502733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1" name="Textplatzhalter 29"/>
          <p:cNvSpPr>
            <a:spLocks noGrp="1"/>
          </p:cNvSpPr>
          <p:nvPr>
            <p:ph type="body" sz="quarter" idx="62" hasCustomPrompt="1"/>
          </p:nvPr>
        </p:nvSpPr>
        <p:spPr>
          <a:xfrm>
            <a:off x="2189912" y="515920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2" name="Textplatzhalter 29"/>
          <p:cNvSpPr>
            <a:spLocks noGrp="1"/>
          </p:cNvSpPr>
          <p:nvPr>
            <p:ph type="body" sz="quarter" idx="63" hasCustomPrompt="1"/>
          </p:nvPr>
        </p:nvSpPr>
        <p:spPr>
          <a:xfrm>
            <a:off x="2189912" y="529216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3" name="Textplatzhalter 29"/>
          <p:cNvSpPr>
            <a:spLocks noGrp="1"/>
          </p:cNvSpPr>
          <p:nvPr>
            <p:ph type="body" sz="quarter" idx="64" hasCustomPrompt="1"/>
          </p:nvPr>
        </p:nvSpPr>
        <p:spPr>
          <a:xfrm>
            <a:off x="2189912" y="542976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4" name="Textplatzhalter 29"/>
          <p:cNvSpPr>
            <a:spLocks noGrp="1"/>
          </p:cNvSpPr>
          <p:nvPr>
            <p:ph type="body" sz="quarter" idx="65" hasCustomPrompt="1"/>
          </p:nvPr>
        </p:nvSpPr>
        <p:spPr>
          <a:xfrm>
            <a:off x="2189912" y="5564199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5" name="Textplatzhalter 29"/>
          <p:cNvSpPr>
            <a:spLocks noGrp="1"/>
          </p:cNvSpPr>
          <p:nvPr>
            <p:ph type="body" sz="quarter" idx="66" hasCustomPrompt="1"/>
          </p:nvPr>
        </p:nvSpPr>
        <p:spPr>
          <a:xfrm>
            <a:off x="2189912" y="5702703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6" name="Textplatzhalter 29"/>
          <p:cNvSpPr>
            <a:spLocks noGrp="1"/>
          </p:cNvSpPr>
          <p:nvPr>
            <p:ph type="body" sz="quarter" idx="67" hasCustomPrompt="1"/>
          </p:nvPr>
        </p:nvSpPr>
        <p:spPr>
          <a:xfrm>
            <a:off x="2189912" y="5839913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7" name="Textplatzhalter 29"/>
          <p:cNvSpPr>
            <a:spLocks noGrp="1"/>
          </p:cNvSpPr>
          <p:nvPr>
            <p:ph type="body" sz="quarter" idx="68" hasCustomPrompt="1"/>
          </p:nvPr>
        </p:nvSpPr>
        <p:spPr>
          <a:xfrm>
            <a:off x="2189912" y="597236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8" name="Textplatzhalter 29"/>
          <p:cNvSpPr>
            <a:spLocks noGrp="1"/>
          </p:cNvSpPr>
          <p:nvPr>
            <p:ph type="body" sz="quarter" idx="69" hasCustomPrompt="1"/>
          </p:nvPr>
        </p:nvSpPr>
        <p:spPr>
          <a:xfrm>
            <a:off x="2888175" y="4365347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89" name="Textplatzhalter 29"/>
          <p:cNvSpPr>
            <a:spLocks noGrp="1"/>
          </p:cNvSpPr>
          <p:nvPr>
            <p:ph type="body" sz="quarter" idx="70" hasCustomPrompt="1"/>
          </p:nvPr>
        </p:nvSpPr>
        <p:spPr>
          <a:xfrm>
            <a:off x="2888175" y="449830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0" name="Textplatzhalter 29"/>
          <p:cNvSpPr>
            <a:spLocks noGrp="1"/>
          </p:cNvSpPr>
          <p:nvPr>
            <p:ph type="body" sz="quarter" idx="71" hasCustomPrompt="1"/>
          </p:nvPr>
        </p:nvSpPr>
        <p:spPr>
          <a:xfrm>
            <a:off x="2888175" y="462689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1" name="Textplatzhalter 29"/>
          <p:cNvSpPr>
            <a:spLocks noGrp="1"/>
          </p:cNvSpPr>
          <p:nvPr>
            <p:ph type="body" sz="quarter" idx="72" hasCustomPrompt="1"/>
          </p:nvPr>
        </p:nvSpPr>
        <p:spPr>
          <a:xfrm>
            <a:off x="3581120" y="4359108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2" name="Textplatzhalter 29"/>
          <p:cNvSpPr>
            <a:spLocks noGrp="1"/>
          </p:cNvSpPr>
          <p:nvPr>
            <p:ph type="body" sz="quarter" idx="73" hasCustomPrompt="1"/>
          </p:nvPr>
        </p:nvSpPr>
        <p:spPr>
          <a:xfrm>
            <a:off x="3581120" y="4492063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3" name="Textplatzhalter 29"/>
          <p:cNvSpPr>
            <a:spLocks noGrp="1"/>
          </p:cNvSpPr>
          <p:nvPr>
            <p:ph type="body" sz="quarter" idx="74" hasCustomPrompt="1"/>
          </p:nvPr>
        </p:nvSpPr>
        <p:spPr>
          <a:xfrm>
            <a:off x="3581120" y="462065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4" name="Textplatzhalter 29"/>
          <p:cNvSpPr>
            <a:spLocks noGrp="1"/>
          </p:cNvSpPr>
          <p:nvPr>
            <p:ph type="body" sz="quarter" idx="75" hasCustomPrompt="1"/>
          </p:nvPr>
        </p:nvSpPr>
        <p:spPr>
          <a:xfrm>
            <a:off x="4277697" y="4361099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5" name="Textplatzhalter 29"/>
          <p:cNvSpPr>
            <a:spLocks noGrp="1"/>
          </p:cNvSpPr>
          <p:nvPr>
            <p:ph type="body" sz="quarter" idx="76" hasCustomPrompt="1"/>
          </p:nvPr>
        </p:nvSpPr>
        <p:spPr>
          <a:xfrm>
            <a:off x="4277697" y="4494054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6" name="Textplatzhalter 29"/>
          <p:cNvSpPr>
            <a:spLocks noGrp="1"/>
          </p:cNvSpPr>
          <p:nvPr>
            <p:ph type="body" sz="quarter" idx="77" hasCustomPrompt="1"/>
          </p:nvPr>
        </p:nvSpPr>
        <p:spPr>
          <a:xfrm>
            <a:off x="4277697" y="4622643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7" name="Textplatzhalter 29"/>
          <p:cNvSpPr>
            <a:spLocks noGrp="1"/>
          </p:cNvSpPr>
          <p:nvPr>
            <p:ph type="body" sz="quarter" idx="78" hasCustomPrompt="1"/>
          </p:nvPr>
        </p:nvSpPr>
        <p:spPr>
          <a:xfrm>
            <a:off x="4971771" y="4362007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8" name="Textplatzhalter 29"/>
          <p:cNvSpPr>
            <a:spLocks noGrp="1"/>
          </p:cNvSpPr>
          <p:nvPr>
            <p:ph type="body" sz="quarter" idx="79" hasCustomPrompt="1"/>
          </p:nvPr>
        </p:nvSpPr>
        <p:spPr>
          <a:xfrm>
            <a:off x="4971771" y="449496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99" name="Textplatzhalter 29"/>
          <p:cNvSpPr>
            <a:spLocks noGrp="1"/>
          </p:cNvSpPr>
          <p:nvPr>
            <p:ph type="body" sz="quarter" idx="80" hasCustomPrompt="1"/>
          </p:nvPr>
        </p:nvSpPr>
        <p:spPr>
          <a:xfrm>
            <a:off x="4971771" y="462355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0" name="Textplatzhalter 29"/>
          <p:cNvSpPr>
            <a:spLocks noGrp="1"/>
          </p:cNvSpPr>
          <p:nvPr>
            <p:ph type="body" sz="quarter" idx="81" hasCustomPrompt="1"/>
          </p:nvPr>
        </p:nvSpPr>
        <p:spPr>
          <a:xfrm>
            <a:off x="5668330" y="4362066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1" name="Textplatzhalter 29"/>
          <p:cNvSpPr>
            <a:spLocks noGrp="1"/>
          </p:cNvSpPr>
          <p:nvPr>
            <p:ph type="body" sz="quarter" idx="82" hasCustomPrompt="1"/>
          </p:nvPr>
        </p:nvSpPr>
        <p:spPr>
          <a:xfrm>
            <a:off x="5668330" y="449502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2" name="Textplatzhalter 29"/>
          <p:cNvSpPr>
            <a:spLocks noGrp="1"/>
          </p:cNvSpPr>
          <p:nvPr>
            <p:ph type="body" sz="quarter" idx="83" hasCustomPrompt="1"/>
          </p:nvPr>
        </p:nvSpPr>
        <p:spPr>
          <a:xfrm>
            <a:off x="5668330" y="4623610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3" name="Textplatzhalter 29"/>
          <p:cNvSpPr>
            <a:spLocks noGrp="1"/>
          </p:cNvSpPr>
          <p:nvPr>
            <p:ph type="body" sz="quarter" idx="84" hasCustomPrompt="1"/>
          </p:nvPr>
        </p:nvSpPr>
        <p:spPr>
          <a:xfrm>
            <a:off x="5671826" y="4761334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4" name="Textplatzhalter 29"/>
          <p:cNvSpPr>
            <a:spLocks noGrp="1"/>
          </p:cNvSpPr>
          <p:nvPr>
            <p:ph type="body" sz="quarter" idx="85" hasCustomPrompt="1"/>
          </p:nvPr>
        </p:nvSpPr>
        <p:spPr>
          <a:xfrm>
            <a:off x="5671826" y="4894289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5" name="Textplatzhalter 29"/>
          <p:cNvSpPr>
            <a:spLocks noGrp="1"/>
          </p:cNvSpPr>
          <p:nvPr>
            <p:ph type="body" sz="quarter" idx="86" hasCustomPrompt="1"/>
          </p:nvPr>
        </p:nvSpPr>
        <p:spPr>
          <a:xfrm>
            <a:off x="5671826" y="5022878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6" name="Textplatzhalter 29"/>
          <p:cNvSpPr>
            <a:spLocks noGrp="1"/>
          </p:cNvSpPr>
          <p:nvPr>
            <p:ph type="body" sz="quarter" idx="87" hasCustomPrompt="1"/>
          </p:nvPr>
        </p:nvSpPr>
        <p:spPr>
          <a:xfrm>
            <a:off x="6366252" y="4359235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7" name="Textplatzhalter 29"/>
          <p:cNvSpPr>
            <a:spLocks noGrp="1"/>
          </p:cNvSpPr>
          <p:nvPr>
            <p:ph type="body" sz="quarter" idx="88" hasCustomPrompt="1"/>
          </p:nvPr>
        </p:nvSpPr>
        <p:spPr>
          <a:xfrm>
            <a:off x="6366252" y="4492190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8" name="Textplatzhalter 29"/>
          <p:cNvSpPr>
            <a:spLocks noGrp="1"/>
          </p:cNvSpPr>
          <p:nvPr>
            <p:ph type="body" sz="quarter" idx="89" hasCustomPrompt="1"/>
          </p:nvPr>
        </p:nvSpPr>
        <p:spPr>
          <a:xfrm>
            <a:off x="3581120" y="4758948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09" name="Textplatzhalter 29"/>
          <p:cNvSpPr>
            <a:spLocks noGrp="1"/>
          </p:cNvSpPr>
          <p:nvPr>
            <p:ph type="body" sz="quarter" idx="90" hasCustomPrompt="1"/>
          </p:nvPr>
        </p:nvSpPr>
        <p:spPr>
          <a:xfrm>
            <a:off x="3585882" y="4897064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10" name="Textplatzhalter 29"/>
          <p:cNvSpPr>
            <a:spLocks noGrp="1"/>
          </p:cNvSpPr>
          <p:nvPr>
            <p:ph type="body" sz="quarter" idx="91" hasCustomPrompt="1"/>
          </p:nvPr>
        </p:nvSpPr>
        <p:spPr>
          <a:xfrm>
            <a:off x="4279444" y="4760820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11" name="Textplatzhalter 29"/>
          <p:cNvSpPr>
            <a:spLocks noGrp="1"/>
          </p:cNvSpPr>
          <p:nvPr>
            <p:ph type="body" sz="quarter" idx="92" hasCustomPrompt="1"/>
          </p:nvPr>
        </p:nvSpPr>
        <p:spPr>
          <a:xfrm>
            <a:off x="4280078" y="4896158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13" name="Textplatzhalter 29"/>
          <p:cNvSpPr>
            <a:spLocks noGrp="1"/>
          </p:cNvSpPr>
          <p:nvPr>
            <p:ph type="body" sz="quarter" idx="93" hasCustomPrompt="1"/>
          </p:nvPr>
        </p:nvSpPr>
        <p:spPr>
          <a:xfrm>
            <a:off x="4974771" y="4761208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14" name="Textplatzhalter 29"/>
          <p:cNvSpPr>
            <a:spLocks noGrp="1"/>
          </p:cNvSpPr>
          <p:nvPr>
            <p:ph type="body" sz="quarter" idx="94" hasCustomPrompt="1"/>
          </p:nvPr>
        </p:nvSpPr>
        <p:spPr>
          <a:xfrm>
            <a:off x="4975405" y="4896546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17" name="Textplatzhalter 29"/>
          <p:cNvSpPr>
            <a:spLocks noGrp="1"/>
          </p:cNvSpPr>
          <p:nvPr>
            <p:ph type="body" sz="quarter" idx="95" hasCustomPrompt="1"/>
          </p:nvPr>
        </p:nvSpPr>
        <p:spPr>
          <a:xfrm>
            <a:off x="5674207" y="5164254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18" name="Textplatzhalter 29"/>
          <p:cNvSpPr>
            <a:spLocks noGrp="1"/>
          </p:cNvSpPr>
          <p:nvPr>
            <p:ph type="body" sz="quarter" idx="96" hasCustomPrompt="1"/>
          </p:nvPr>
        </p:nvSpPr>
        <p:spPr>
          <a:xfrm>
            <a:off x="7062511" y="4364001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19" name="Textplatzhalter 29"/>
          <p:cNvSpPr>
            <a:spLocks noGrp="1"/>
          </p:cNvSpPr>
          <p:nvPr>
            <p:ph type="body" sz="quarter" idx="97" hasCustomPrompt="1"/>
          </p:nvPr>
        </p:nvSpPr>
        <p:spPr>
          <a:xfrm>
            <a:off x="7062511" y="4496956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20" name="Textplatzhalter 29"/>
          <p:cNvSpPr>
            <a:spLocks noGrp="1"/>
          </p:cNvSpPr>
          <p:nvPr>
            <p:ph type="body" sz="quarter" idx="98" hasCustomPrompt="1"/>
          </p:nvPr>
        </p:nvSpPr>
        <p:spPr>
          <a:xfrm>
            <a:off x="7062511" y="4625545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21" name="Textplatzhalter 29"/>
          <p:cNvSpPr>
            <a:spLocks noGrp="1"/>
          </p:cNvSpPr>
          <p:nvPr>
            <p:ph type="body" sz="quarter" idx="99" hasCustomPrompt="1"/>
          </p:nvPr>
        </p:nvSpPr>
        <p:spPr>
          <a:xfrm>
            <a:off x="7760217" y="4362524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22" name="Textplatzhalter 29"/>
          <p:cNvSpPr>
            <a:spLocks noGrp="1"/>
          </p:cNvSpPr>
          <p:nvPr>
            <p:ph type="body" sz="quarter" idx="100" hasCustomPrompt="1"/>
          </p:nvPr>
        </p:nvSpPr>
        <p:spPr>
          <a:xfrm>
            <a:off x="7760217" y="4495479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23" name="Textplatzhalter 29"/>
          <p:cNvSpPr>
            <a:spLocks noGrp="1"/>
          </p:cNvSpPr>
          <p:nvPr>
            <p:ph type="body" sz="quarter" idx="101" hasCustomPrompt="1"/>
          </p:nvPr>
        </p:nvSpPr>
        <p:spPr>
          <a:xfrm>
            <a:off x="7760217" y="4624068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24" name="Textplatzhalter 29"/>
          <p:cNvSpPr>
            <a:spLocks noGrp="1"/>
          </p:cNvSpPr>
          <p:nvPr>
            <p:ph type="body" sz="quarter" idx="102" hasCustomPrompt="1"/>
          </p:nvPr>
        </p:nvSpPr>
        <p:spPr>
          <a:xfrm>
            <a:off x="8457848" y="4357377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25" name="Textplatzhalter 29"/>
          <p:cNvSpPr>
            <a:spLocks noGrp="1"/>
          </p:cNvSpPr>
          <p:nvPr>
            <p:ph type="body" sz="quarter" idx="103" hasCustomPrompt="1"/>
          </p:nvPr>
        </p:nvSpPr>
        <p:spPr>
          <a:xfrm>
            <a:off x="8457848" y="4490332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26" name="Textplatzhalter 29"/>
          <p:cNvSpPr>
            <a:spLocks noGrp="1"/>
          </p:cNvSpPr>
          <p:nvPr>
            <p:ph type="body" sz="quarter" idx="104" hasCustomPrompt="1"/>
          </p:nvPr>
        </p:nvSpPr>
        <p:spPr>
          <a:xfrm>
            <a:off x="8455467" y="4761855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27" name="Textplatzhalter 29"/>
          <p:cNvSpPr>
            <a:spLocks noGrp="1"/>
          </p:cNvSpPr>
          <p:nvPr>
            <p:ph type="body" sz="quarter" idx="105" hasCustomPrompt="1"/>
          </p:nvPr>
        </p:nvSpPr>
        <p:spPr>
          <a:xfrm>
            <a:off x="8455467" y="4894810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28" name="Textplatzhalter 29"/>
          <p:cNvSpPr>
            <a:spLocks noGrp="1"/>
          </p:cNvSpPr>
          <p:nvPr>
            <p:ph type="body" sz="quarter" idx="106" hasCustomPrompt="1"/>
          </p:nvPr>
        </p:nvSpPr>
        <p:spPr>
          <a:xfrm>
            <a:off x="8455467" y="5162960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33" name="Textplatzhalter 29"/>
          <p:cNvSpPr>
            <a:spLocks noGrp="1"/>
          </p:cNvSpPr>
          <p:nvPr>
            <p:ph type="body" sz="quarter" idx="107" hasCustomPrompt="1"/>
          </p:nvPr>
        </p:nvSpPr>
        <p:spPr>
          <a:xfrm>
            <a:off x="8486697" y="3662825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34" name="Textplatzhalter 29"/>
          <p:cNvSpPr>
            <a:spLocks noGrp="1"/>
          </p:cNvSpPr>
          <p:nvPr>
            <p:ph type="body" sz="quarter" idx="108" hasCustomPrompt="1"/>
          </p:nvPr>
        </p:nvSpPr>
        <p:spPr>
          <a:xfrm>
            <a:off x="8486697" y="3795780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135" name="Textplatzhalter 29"/>
          <p:cNvSpPr>
            <a:spLocks noGrp="1"/>
          </p:cNvSpPr>
          <p:nvPr>
            <p:ph type="body" sz="quarter" idx="109" hasCustomPrompt="1"/>
          </p:nvPr>
        </p:nvSpPr>
        <p:spPr>
          <a:xfrm>
            <a:off x="8486697" y="3924369"/>
            <a:ext cx="219914" cy="14911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00" b="0"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x</a:t>
            </a:r>
            <a:endParaRPr lang="de-DE" dirty="0"/>
          </a:p>
        </p:txBody>
      </p:sp>
      <p:grpSp>
        <p:nvGrpSpPr>
          <p:cNvPr id="116" name="Group 4"/>
          <p:cNvGrpSpPr>
            <a:grpSpLocks noChangeAspect="1"/>
          </p:cNvGrpSpPr>
          <p:nvPr userDrawn="1"/>
        </p:nvGrpSpPr>
        <p:grpSpPr bwMode="auto">
          <a:xfrm>
            <a:off x="5291138" y="404813"/>
            <a:ext cx="3384550" cy="720725"/>
            <a:chOff x="930" y="391"/>
            <a:chExt cx="3169" cy="674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30" y="391"/>
              <a:ext cx="3169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130" name="Rectangle 5"/>
            <p:cNvSpPr>
              <a:spLocks noChangeArrowheads="1"/>
            </p:cNvSpPr>
            <p:nvPr/>
          </p:nvSpPr>
          <p:spPr bwMode="auto">
            <a:xfrm>
              <a:off x="930" y="391"/>
              <a:ext cx="3169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>
                <a:latin typeface="Verdana" pitchFamily="34" charset="0"/>
              </a:endParaRPr>
            </a:p>
          </p:txBody>
        </p:sp>
        <p:sp>
          <p:nvSpPr>
            <p:cNvPr id="131" name="Freeform 6"/>
            <p:cNvSpPr>
              <a:spLocks/>
            </p:cNvSpPr>
            <p:nvPr/>
          </p:nvSpPr>
          <p:spPr bwMode="auto">
            <a:xfrm>
              <a:off x="1160" y="970"/>
              <a:ext cx="2680" cy="95"/>
            </a:xfrm>
            <a:custGeom>
              <a:avLst/>
              <a:gdLst>
                <a:gd name="T0" fmla="*/ 2633 w 5360"/>
                <a:gd name="T1" fmla="*/ 0 h 191"/>
                <a:gd name="T2" fmla="*/ 2648 w 5360"/>
                <a:gd name="T3" fmla="*/ 3 h 191"/>
                <a:gd name="T4" fmla="*/ 2661 w 5360"/>
                <a:gd name="T5" fmla="*/ 10 h 191"/>
                <a:gd name="T6" fmla="*/ 2672 w 5360"/>
                <a:gd name="T7" fmla="*/ 20 h 191"/>
                <a:gd name="T8" fmla="*/ 2679 w 5360"/>
                <a:gd name="T9" fmla="*/ 33 h 191"/>
                <a:gd name="T10" fmla="*/ 2680 w 5360"/>
                <a:gd name="T11" fmla="*/ 48 h 191"/>
                <a:gd name="T12" fmla="*/ 2679 w 5360"/>
                <a:gd name="T13" fmla="*/ 63 h 191"/>
                <a:gd name="T14" fmla="*/ 2672 w 5360"/>
                <a:gd name="T15" fmla="*/ 76 h 191"/>
                <a:gd name="T16" fmla="*/ 2661 w 5360"/>
                <a:gd name="T17" fmla="*/ 87 h 191"/>
                <a:gd name="T18" fmla="*/ 2648 w 5360"/>
                <a:gd name="T19" fmla="*/ 93 h 191"/>
                <a:gd name="T20" fmla="*/ 2633 w 5360"/>
                <a:gd name="T21" fmla="*/ 95 h 191"/>
                <a:gd name="T22" fmla="*/ 2618 w 5360"/>
                <a:gd name="T23" fmla="*/ 93 h 191"/>
                <a:gd name="T24" fmla="*/ 2605 w 5360"/>
                <a:gd name="T25" fmla="*/ 86 h 191"/>
                <a:gd name="T26" fmla="*/ 2595 w 5360"/>
                <a:gd name="T27" fmla="*/ 75 h 191"/>
                <a:gd name="T28" fmla="*/ 2588 w 5360"/>
                <a:gd name="T29" fmla="*/ 63 h 191"/>
                <a:gd name="T30" fmla="*/ 0 w 5360"/>
                <a:gd name="T31" fmla="*/ 49 h 191"/>
                <a:gd name="T32" fmla="*/ 2588 w 5360"/>
                <a:gd name="T33" fmla="*/ 33 h 191"/>
                <a:gd name="T34" fmla="*/ 2595 w 5360"/>
                <a:gd name="T35" fmla="*/ 20 h 191"/>
                <a:gd name="T36" fmla="*/ 2606 w 5360"/>
                <a:gd name="T37" fmla="*/ 10 h 191"/>
                <a:gd name="T38" fmla="*/ 2618 w 5360"/>
                <a:gd name="T39" fmla="*/ 3 h 191"/>
                <a:gd name="T40" fmla="*/ 2633 w 5360"/>
                <a:gd name="T41" fmla="*/ 0 h 19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360" h="191">
                  <a:moveTo>
                    <a:pt x="5266" y="0"/>
                  </a:moveTo>
                  <a:lnTo>
                    <a:pt x="5295" y="6"/>
                  </a:lnTo>
                  <a:lnTo>
                    <a:pt x="5322" y="20"/>
                  </a:lnTo>
                  <a:lnTo>
                    <a:pt x="5343" y="41"/>
                  </a:lnTo>
                  <a:lnTo>
                    <a:pt x="5357" y="66"/>
                  </a:lnTo>
                  <a:lnTo>
                    <a:pt x="5360" y="97"/>
                  </a:lnTo>
                  <a:lnTo>
                    <a:pt x="5357" y="126"/>
                  </a:lnTo>
                  <a:lnTo>
                    <a:pt x="5343" y="152"/>
                  </a:lnTo>
                  <a:lnTo>
                    <a:pt x="5322" y="174"/>
                  </a:lnTo>
                  <a:lnTo>
                    <a:pt x="5295" y="187"/>
                  </a:lnTo>
                  <a:lnTo>
                    <a:pt x="5266" y="191"/>
                  </a:lnTo>
                  <a:lnTo>
                    <a:pt x="5236" y="187"/>
                  </a:lnTo>
                  <a:lnTo>
                    <a:pt x="5209" y="172"/>
                  </a:lnTo>
                  <a:lnTo>
                    <a:pt x="5190" y="151"/>
                  </a:lnTo>
                  <a:lnTo>
                    <a:pt x="5176" y="126"/>
                  </a:lnTo>
                  <a:lnTo>
                    <a:pt x="0" y="99"/>
                  </a:lnTo>
                  <a:lnTo>
                    <a:pt x="5176" y="66"/>
                  </a:lnTo>
                  <a:lnTo>
                    <a:pt x="5190" y="41"/>
                  </a:lnTo>
                  <a:lnTo>
                    <a:pt x="5211" y="20"/>
                  </a:lnTo>
                  <a:lnTo>
                    <a:pt x="5236" y="6"/>
                  </a:lnTo>
                  <a:lnTo>
                    <a:pt x="5266" y="0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132" name="Freeform 7"/>
            <p:cNvSpPr>
              <a:spLocks/>
            </p:cNvSpPr>
            <p:nvPr/>
          </p:nvSpPr>
          <p:spPr bwMode="auto">
            <a:xfrm>
              <a:off x="3775" y="392"/>
              <a:ext cx="324" cy="380"/>
            </a:xfrm>
            <a:custGeom>
              <a:avLst/>
              <a:gdLst>
                <a:gd name="T0" fmla="*/ 257 w 647"/>
                <a:gd name="T1" fmla="*/ 0 h 761"/>
                <a:gd name="T2" fmla="*/ 257 w 647"/>
                <a:gd name="T3" fmla="*/ 3 h 761"/>
                <a:gd name="T4" fmla="*/ 259 w 647"/>
                <a:gd name="T5" fmla="*/ 9 h 761"/>
                <a:gd name="T6" fmla="*/ 262 w 647"/>
                <a:gd name="T7" fmla="*/ 20 h 761"/>
                <a:gd name="T8" fmla="*/ 265 w 647"/>
                <a:gd name="T9" fmla="*/ 34 h 761"/>
                <a:gd name="T10" fmla="*/ 269 w 647"/>
                <a:gd name="T11" fmla="*/ 52 h 761"/>
                <a:gd name="T12" fmla="*/ 274 w 647"/>
                <a:gd name="T13" fmla="*/ 71 h 761"/>
                <a:gd name="T14" fmla="*/ 279 w 647"/>
                <a:gd name="T15" fmla="*/ 93 h 761"/>
                <a:gd name="T16" fmla="*/ 283 w 647"/>
                <a:gd name="T17" fmla="*/ 117 h 761"/>
                <a:gd name="T18" fmla="*/ 288 w 647"/>
                <a:gd name="T19" fmla="*/ 141 h 761"/>
                <a:gd name="T20" fmla="*/ 294 w 647"/>
                <a:gd name="T21" fmla="*/ 168 h 761"/>
                <a:gd name="T22" fmla="*/ 299 w 647"/>
                <a:gd name="T23" fmla="*/ 195 h 761"/>
                <a:gd name="T24" fmla="*/ 303 w 647"/>
                <a:gd name="T25" fmla="*/ 222 h 761"/>
                <a:gd name="T26" fmla="*/ 307 w 647"/>
                <a:gd name="T27" fmla="*/ 248 h 761"/>
                <a:gd name="T28" fmla="*/ 311 w 647"/>
                <a:gd name="T29" fmla="*/ 272 h 761"/>
                <a:gd name="T30" fmla="*/ 315 w 647"/>
                <a:gd name="T31" fmla="*/ 294 h 761"/>
                <a:gd name="T32" fmla="*/ 318 w 647"/>
                <a:gd name="T33" fmla="*/ 314 h 761"/>
                <a:gd name="T34" fmla="*/ 320 w 647"/>
                <a:gd name="T35" fmla="*/ 329 h 761"/>
                <a:gd name="T36" fmla="*/ 322 w 647"/>
                <a:gd name="T37" fmla="*/ 341 h 761"/>
                <a:gd name="T38" fmla="*/ 323 w 647"/>
                <a:gd name="T39" fmla="*/ 349 h 761"/>
                <a:gd name="T40" fmla="*/ 324 w 647"/>
                <a:gd name="T41" fmla="*/ 352 h 761"/>
                <a:gd name="T42" fmla="*/ 49 w 647"/>
                <a:gd name="T43" fmla="*/ 380 h 761"/>
                <a:gd name="T44" fmla="*/ 49 w 647"/>
                <a:gd name="T45" fmla="*/ 377 h 761"/>
                <a:gd name="T46" fmla="*/ 48 w 647"/>
                <a:gd name="T47" fmla="*/ 368 h 761"/>
                <a:gd name="T48" fmla="*/ 46 w 647"/>
                <a:gd name="T49" fmla="*/ 354 h 761"/>
                <a:gd name="T50" fmla="*/ 44 w 647"/>
                <a:gd name="T51" fmla="*/ 336 h 761"/>
                <a:gd name="T52" fmla="*/ 41 w 647"/>
                <a:gd name="T53" fmla="*/ 314 h 761"/>
                <a:gd name="T54" fmla="*/ 39 w 647"/>
                <a:gd name="T55" fmla="*/ 289 h 761"/>
                <a:gd name="T56" fmla="*/ 36 w 647"/>
                <a:gd name="T57" fmla="*/ 262 h 761"/>
                <a:gd name="T58" fmla="*/ 32 w 647"/>
                <a:gd name="T59" fmla="*/ 233 h 761"/>
                <a:gd name="T60" fmla="*/ 28 w 647"/>
                <a:gd name="T61" fmla="*/ 203 h 761"/>
                <a:gd name="T62" fmla="*/ 24 w 647"/>
                <a:gd name="T63" fmla="*/ 174 h 761"/>
                <a:gd name="T64" fmla="*/ 20 w 647"/>
                <a:gd name="T65" fmla="*/ 144 h 761"/>
                <a:gd name="T66" fmla="*/ 16 w 647"/>
                <a:gd name="T67" fmla="*/ 116 h 761"/>
                <a:gd name="T68" fmla="*/ 13 w 647"/>
                <a:gd name="T69" fmla="*/ 92 h 761"/>
                <a:gd name="T70" fmla="*/ 10 w 647"/>
                <a:gd name="T71" fmla="*/ 71 h 761"/>
                <a:gd name="T72" fmla="*/ 6 w 647"/>
                <a:gd name="T73" fmla="*/ 52 h 761"/>
                <a:gd name="T74" fmla="*/ 4 w 647"/>
                <a:gd name="T75" fmla="*/ 36 h 761"/>
                <a:gd name="T76" fmla="*/ 2 w 647"/>
                <a:gd name="T77" fmla="*/ 25 h 761"/>
                <a:gd name="T78" fmla="*/ 0 w 647"/>
                <a:gd name="T79" fmla="*/ 17 h 761"/>
                <a:gd name="T80" fmla="*/ 0 w 647"/>
                <a:gd name="T81" fmla="*/ 15 h 761"/>
                <a:gd name="T82" fmla="*/ 2 w 647"/>
                <a:gd name="T83" fmla="*/ 14 h 761"/>
                <a:gd name="T84" fmla="*/ 10 w 647"/>
                <a:gd name="T85" fmla="*/ 14 h 761"/>
                <a:gd name="T86" fmla="*/ 20 w 647"/>
                <a:gd name="T87" fmla="*/ 14 h 761"/>
                <a:gd name="T88" fmla="*/ 35 w 647"/>
                <a:gd name="T89" fmla="*/ 13 h 761"/>
                <a:gd name="T90" fmla="*/ 53 w 647"/>
                <a:gd name="T91" fmla="*/ 12 h 761"/>
                <a:gd name="T92" fmla="*/ 75 w 647"/>
                <a:gd name="T93" fmla="*/ 10 h 761"/>
                <a:gd name="T94" fmla="*/ 98 w 647"/>
                <a:gd name="T95" fmla="*/ 9 h 761"/>
                <a:gd name="T96" fmla="*/ 123 w 647"/>
                <a:gd name="T97" fmla="*/ 8 h 761"/>
                <a:gd name="T98" fmla="*/ 148 w 647"/>
                <a:gd name="T99" fmla="*/ 6 h 761"/>
                <a:gd name="T100" fmla="*/ 172 w 647"/>
                <a:gd name="T101" fmla="*/ 5 h 761"/>
                <a:gd name="T102" fmla="*/ 194 w 647"/>
                <a:gd name="T103" fmla="*/ 4 h 761"/>
                <a:gd name="T104" fmla="*/ 215 w 647"/>
                <a:gd name="T105" fmla="*/ 3 h 761"/>
                <a:gd name="T106" fmla="*/ 233 w 647"/>
                <a:gd name="T107" fmla="*/ 2 h 761"/>
                <a:gd name="T108" fmla="*/ 246 w 647"/>
                <a:gd name="T109" fmla="*/ 1 h 761"/>
                <a:gd name="T110" fmla="*/ 254 w 647"/>
                <a:gd name="T111" fmla="*/ 1 h 761"/>
                <a:gd name="T112" fmla="*/ 257 w 647"/>
                <a:gd name="T113" fmla="*/ 0 h 7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47" h="761">
                  <a:moveTo>
                    <a:pt x="514" y="0"/>
                  </a:moveTo>
                  <a:lnTo>
                    <a:pt x="514" y="6"/>
                  </a:lnTo>
                  <a:lnTo>
                    <a:pt x="518" y="19"/>
                  </a:lnTo>
                  <a:lnTo>
                    <a:pt x="524" y="40"/>
                  </a:lnTo>
                  <a:lnTo>
                    <a:pt x="530" y="69"/>
                  </a:lnTo>
                  <a:lnTo>
                    <a:pt x="538" y="104"/>
                  </a:lnTo>
                  <a:lnTo>
                    <a:pt x="547" y="142"/>
                  </a:lnTo>
                  <a:lnTo>
                    <a:pt x="557" y="187"/>
                  </a:lnTo>
                  <a:lnTo>
                    <a:pt x="566" y="235"/>
                  </a:lnTo>
                  <a:lnTo>
                    <a:pt x="576" y="283"/>
                  </a:lnTo>
                  <a:lnTo>
                    <a:pt x="587" y="337"/>
                  </a:lnTo>
                  <a:lnTo>
                    <a:pt x="597" y="391"/>
                  </a:lnTo>
                  <a:lnTo>
                    <a:pt x="605" y="445"/>
                  </a:lnTo>
                  <a:lnTo>
                    <a:pt x="614" y="497"/>
                  </a:lnTo>
                  <a:lnTo>
                    <a:pt x="622" y="545"/>
                  </a:lnTo>
                  <a:lnTo>
                    <a:pt x="630" y="589"/>
                  </a:lnTo>
                  <a:lnTo>
                    <a:pt x="635" y="628"/>
                  </a:lnTo>
                  <a:lnTo>
                    <a:pt x="639" y="658"/>
                  </a:lnTo>
                  <a:lnTo>
                    <a:pt x="643" y="683"/>
                  </a:lnTo>
                  <a:lnTo>
                    <a:pt x="645" y="699"/>
                  </a:lnTo>
                  <a:lnTo>
                    <a:pt x="647" y="705"/>
                  </a:lnTo>
                  <a:lnTo>
                    <a:pt x="98" y="761"/>
                  </a:lnTo>
                  <a:lnTo>
                    <a:pt x="98" y="755"/>
                  </a:lnTo>
                  <a:lnTo>
                    <a:pt x="96" y="737"/>
                  </a:lnTo>
                  <a:lnTo>
                    <a:pt x="92" y="709"/>
                  </a:lnTo>
                  <a:lnTo>
                    <a:pt x="88" y="672"/>
                  </a:lnTo>
                  <a:lnTo>
                    <a:pt x="82" y="628"/>
                  </a:lnTo>
                  <a:lnTo>
                    <a:pt x="77" y="579"/>
                  </a:lnTo>
                  <a:lnTo>
                    <a:pt x="71" y="524"/>
                  </a:lnTo>
                  <a:lnTo>
                    <a:pt x="63" y="466"/>
                  </a:lnTo>
                  <a:lnTo>
                    <a:pt x="55" y="406"/>
                  </a:lnTo>
                  <a:lnTo>
                    <a:pt x="48" y="348"/>
                  </a:lnTo>
                  <a:lnTo>
                    <a:pt x="40" y="289"/>
                  </a:lnTo>
                  <a:lnTo>
                    <a:pt x="32" y="233"/>
                  </a:lnTo>
                  <a:lnTo>
                    <a:pt x="25" y="185"/>
                  </a:lnTo>
                  <a:lnTo>
                    <a:pt x="19" y="142"/>
                  </a:lnTo>
                  <a:lnTo>
                    <a:pt x="11" y="104"/>
                  </a:lnTo>
                  <a:lnTo>
                    <a:pt x="7" y="73"/>
                  </a:lnTo>
                  <a:lnTo>
                    <a:pt x="4" y="50"/>
                  </a:lnTo>
                  <a:lnTo>
                    <a:pt x="0" y="35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19" y="29"/>
                  </a:lnTo>
                  <a:lnTo>
                    <a:pt x="40" y="29"/>
                  </a:lnTo>
                  <a:lnTo>
                    <a:pt x="69" y="27"/>
                  </a:lnTo>
                  <a:lnTo>
                    <a:pt x="105" y="25"/>
                  </a:lnTo>
                  <a:lnTo>
                    <a:pt x="150" y="21"/>
                  </a:lnTo>
                  <a:lnTo>
                    <a:pt x="196" y="19"/>
                  </a:lnTo>
                  <a:lnTo>
                    <a:pt x="246" y="17"/>
                  </a:lnTo>
                  <a:lnTo>
                    <a:pt x="296" y="13"/>
                  </a:lnTo>
                  <a:lnTo>
                    <a:pt x="344" y="11"/>
                  </a:lnTo>
                  <a:lnTo>
                    <a:pt x="388" y="8"/>
                  </a:lnTo>
                  <a:lnTo>
                    <a:pt x="430" y="6"/>
                  </a:lnTo>
                  <a:lnTo>
                    <a:pt x="465" y="4"/>
                  </a:lnTo>
                  <a:lnTo>
                    <a:pt x="491" y="2"/>
                  </a:lnTo>
                  <a:lnTo>
                    <a:pt x="507" y="2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rgbClr val="0033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136" name="Freeform 8"/>
            <p:cNvSpPr>
              <a:spLocks/>
            </p:cNvSpPr>
            <p:nvPr/>
          </p:nvSpPr>
          <p:spPr bwMode="auto">
            <a:xfrm>
              <a:off x="3826" y="439"/>
              <a:ext cx="211" cy="193"/>
            </a:xfrm>
            <a:custGeom>
              <a:avLst/>
              <a:gdLst>
                <a:gd name="T0" fmla="*/ 176 w 420"/>
                <a:gd name="T1" fmla="*/ 3 h 386"/>
                <a:gd name="T2" fmla="*/ 180 w 420"/>
                <a:gd name="T3" fmla="*/ 21 h 386"/>
                <a:gd name="T4" fmla="*/ 188 w 420"/>
                <a:gd name="T5" fmla="*/ 50 h 386"/>
                <a:gd name="T6" fmla="*/ 196 w 420"/>
                <a:gd name="T7" fmla="*/ 87 h 386"/>
                <a:gd name="T8" fmla="*/ 202 w 420"/>
                <a:gd name="T9" fmla="*/ 125 h 386"/>
                <a:gd name="T10" fmla="*/ 207 w 420"/>
                <a:gd name="T11" fmla="*/ 155 h 386"/>
                <a:gd name="T12" fmla="*/ 210 w 420"/>
                <a:gd name="T13" fmla="*/ 174 h 386"/>
                <a:gd name="T14" fmla="*/ 150 w 420"/>
                <a:gd name="T15" fmla="*/ 181 h 386"/>
                <a:gd name="T16" fmla="*/ 146 w 420"/>
                <a:gd name="T17" fmla="*/ 175 h 386"/>
                <a:gd name="T18" fmla="*/ 131 w 420"/>
                <a:gd name="T19" fmla="*/ 156 h 386"/>
                <a:gd name="T20" fmla="*/ 112 w 420"/>
                <a:gd name="T21" fmla="*/ 132 h 386"/>
                <a:gd name="T22" fmla="*/ 97 w 420"/>
                <a:gd name="T23" fmla="*/ 115 h 386"/>
                <a:gd name="T24" fmla="*/ 83 w 420"/>
                <a:gd name="T25" fmla="*/ 98 h 386"/>
                <a:gd name="T26" fmla="*/ 73 w 420"/>
                <a:gd name="T27" fmla="*/ 85 h 386"/>
                <a:gd name="T28" fmla="*/ 72 w 420"/>
                <a:gd name="T29" fmla="*/ 87 h 386"/>
                <a:gd name="T30" fmla="*/ 76 w 420"/>
                <a:gd name="T31" fmla="*/ 107 h 386"/>
                <a:gd name="T32" fmla="*/ 81 w 420"/>
                <a:gd name="T33" fmla="*/ 138 h 386"/>
                <a:gd name="T34" fmla="*/ 85 w 420"/>
                <a:gd name="T35" fmla="*/ 166 h 386"/>
                <a:gd name="T36" fmla="*/ 87 w 420"/>
                <a:gd name="T37" fmla="*/ 184 h 386"/>
                <a:gd name="T38" fmla="*/ 85 w 420"/>
                <a:gd name="T39" fmla="*/ 187 h 386"/>
                <a:gd name="T40" fmla="*/ 66 w 420"/>
                <a:gd name="T41" fmla="*/ 189 h 386"/>
                <a:gd name="T42" fmla="*/ 44 w 420"/>
                <a:gd name="T43" fmla="*/ 191 h 386"/>
                <a:gd name="T44" fmla="*/ 30 w 420"/>
                <a:gd name="T45" fmla="*/ 193 h 386"/>
                <a:gd name="T46" fmla="*/ 27 w 420"/>
                <a:gd name="T47" fmla="*/ 190 h 386"/>
                <a:gd name="T48" fmla="*/ 25 w 420"/>
                <a:gd name="T49" fmla="*/ 172 h 386"/>
                <a:gd name="T50" fmla="*/ 20 w 420"/>
                <a:gd name="T51" fmla="*/ 142 h 386"/>
                <a:gd name="T52" fmla="*/ 15 w 420"/>
                <a:gd name="T53" fmla="*/ 104 h 386"/>
                <a:gd name="T54" fmla="*/ 9 w 420"/>
                <a:gd name="T55" fmla="*/ 67 h 386"/>
                <a:gd name="T56" fmla="*/ 4 w 420"/>
                <a:gd name="T57" fmla="*/ 35 h 386"/>
                <a:gd name="T58" fmla="*/ 1 w 420"/>
                <a:gd name="T59" fmla="*/ 16 h 386"/>
                <a:gd name="T60" fmla="*/ 62 w 420"/>
                <a:gd name="T61" fmla="*/ 9 h 386"/>
                <a:gd name="T62" fmla="*/ 67 w 420"/>
                <a:gd name="T63" fmla="*/ 14 h 386"/>
                <a:gd name="T64" fmla="*/ 79 w 420"/>
                <a:gd name="T65" fmla="*/ 28 h 386"/>
                <a:gd name="T66" fmla="*/ 95 w 420"/>
                <a:gd name="T67" fmla="*/ 47 h 386"/>
                <a:gd name="T68" fmla="*/ 113 w 420"/>
                <a:gd name="T69" fmla="*/ 67 h 386"/>
                <a:gd name="T70" fmla="*/ 127 w 420"/>
                <a:gd name="T71" fmla="*/ 84 h 386"/>
                <a:gd name="T72" fmla="*/ 137 w 420"/>
                <a:gd name="T73" fmla="*/ 95 h 386"/>
                <a:gd name="T74" fmla="*/ 138 w 420"/>
                <a:gd name="T75" fmla="*/ 94 h 386"/>
                <a:gd name="T76" fmla="*/ 135 w 420"/>
                <a:gd name="T77" fmla="*/ 78 h 386"/>
                <a:gd name="T78" fmla="*/ 130 w 420"/>
                <a:gd name="T79" fmla="*/ 55 h 386"/>
                <a:gd name="T80" fmla="*/ 125 w 420"/>
                <a:gd name="T81" fmla="*/ 30 h 386"/>
                <a:gd name="T82" fmla="*/ 122 w 420"/>
                <a:gd name="T83" fmla="*/ 12 h 386"/>
                <a:gd name="T84" fmla="*/ 120 w 420"/>
                <a:gd name="T85" fmla="*/ 5 h 38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20" h="386">
                  <a:moveTo>
                    <a:pt x="349" y="0"/>
                  </a:moveTo>
                  <a:lnTo>
                    <a:pt x="351" y="6"/>
                  </a:lnTo>
                  <a:lnTo>
                    <a:pt x="355" y="20"/>
                  </a:lnTo>
                  <a:lnTo>
                    <a:pt x="359" y="41"/>
                  </a:lnTo>
                  <a:lnTo>
                    <a:pt x="366" y="68"/>
                  </a:lnTo>
                  <a:lnTo>
                    <a:pt x="374" y="100"/>
                  </a:lnTo>
                  <a:lnTo>
                    <a:pt x="382" y="137"/>
                  </a:lnTo>
                  <a:lnTo>
                    <a:pt x="390" y="174"/>
                  </a:lnTo>
                  <a:lnTo>
                    <a:pt x="397" y="212"/>
                  </a:lnTo>
                  <a:lnTo>
                    <a:pt x="403" y="249"/>
                  </a:lnTo>
                  <a:lnTo>
                    <a:pt x="409" y="282"/>
                  </a:lnTo>
                  <a:lnTo>
                    <a:pt x="413" y="310"/>
                  </a:lnTo>
                  <a:lnTo>
                    <a:pt x="416" y="334"/>
                  </a:lnTo>
                  <a:lnTo>
                    <a:pt x="418" y="347"/>
                  </a:lnTo>
                  <a:lnTo>
                    <a:pt x="420" y="353"/>
                  </a:lnTo>
                  <a:lnTo>
                    <a:pt x="299" y="362"/>
                  </a:lnTo>
                  <a:lnTo>
                    <a:pt x="297" y="359"/>
                  </a:lnTo>
                  <a:lnTo>
                    <a:pt x="290" y="349"/>
                  </a:lnTo>
                  <a:lnTo>
                    <a:pt x="276" y="332"/>
                  </a:lnTo>
                  <a:lnTo>
                    <a:pt x="261" y="312"/>
                  </a:lnTo>
                  <a:lnTo>
                    <a:pt x="242" y="289"/>
                  </a:lnTo>
                  <a:lnTo>
                    <a:pt x="222" y="264"/>
                  </a:lnTo>
                  <a:lnTo>
                    <a:pt x="209" y="249"/>
                  </a:lnTo>
                  <a:lnTo>
                    <a:pt x="194" y="230"/>
                  </a:lnTo>
                  <a:lnTo>
                    <a:pt x="178" y="210"/>
                  </a:lnTo>
                  <a:lnTo>
                    <a:pt x="165" y="195"/>
                  </a:lnTo>
                  <a:lnTo>
                    <a:pt x="153" y="179"/>
                  </a:lnTo>
                  <a:lnTo>
                    <a:pt x="146" y="170"/>
                  </a:lnTo>
                  <a:lnTo>
                    <a:pt x="144" y="168"/>
                  </a:lnTo>
                  <a:lnTo>
                    <a:pt x="144" y="174"/>
                  </a:lnTo>
                  <a:lnTo>
                    <a:pt x="148" y="189"/>
                  </a:lnTo>
                  <a:lnTo>
                    <a:pt x="151" y="214"/>
                  </a:lnTo>
                  <a:lnTo>
                    <a:pt x="155" y="243"/>
                  </a:lnTo>
                  <a:lnTo>
                    <a:pt x="161" y="276"/>
                  </a:lnTo>
                  <a:lnTo>
                    <a:pt x="165" y="305"/>
                  </a:lnTo>
                  <a:lnTo>
                    <a:pt x="169" y="332"/>
                  </a:lnTo>
                  <a:lnTo>
                    <a:pt x="172" y="355"/>
                  </a:lnTo>
                  <a:lnTo>
                    <a:pt x="174" y="368"/>
                  </a:lnTo>
                  <a:lnTo>
                    <a:pt x="174" y="374"/>
                  </a:lnTo>
                  <a:lnTo>
                    <a:pt x="169" y="374"/>
                  </a:lnTo>
                  <a:lnTo>
                    <a:pt x="153" y="376"/>
                  </a:lnTo>
                  <a:lnTo>
                    <a:pt x="132" y="378"/>
                  </a:lnTo>
                  <a:lnTo>
                    <a:pt x="107" y="380"/>
                  </a:lnTo>
                  <a:lnTo>
                    <a:pt x="88" y="382"/>
                  </a:lnTo>
                  <a:lnTo>
                    <a:pt x="71" y="384"/>
                  </a:lnTo>
                  <a:lnTo>
                    <a:pt x="59" y="386"/>
                  </a:lnTo>
                  <a:lnTo>
                    <a:pt x="55" y="386"/>
                  </a:lnTo>
                  <a:lnTo>
                    <a:pt x="53" y="380"/>
                  </a:lnTo>
                  <a:lnTo>
                    <a:pt x="51" y="366"/>
                  </a:lnTo>
                  <a:lnTo>
                    <a:pt x="50" y="343"/>
                  </a:lnTo>
                  <a:lnTo>
                    <a:pt x="46" y="316"/>
                  </a:lnTo>
                  <a:lnTo>
                    <a:pt x="40" y="283"/>
                  </a:lnTo>
                  <a:lnTo>
                    <a:pt x="36" y="247"/>
                  </a:lnTo>
                  <a:lnTo>
                    <a:pt x="30" y="208"/>
                  </a:lnTo>
                  <a:lnTo>
                    <a:pt x="25" y="170"/>
                  </a:lnTo>
                  <a:lnTo>
                    <a:pt x="17" y="133"/>
                  </a:lnTo>
                  <a:lnTo>
                    <a:pt x="11" y="99"/>
                  </a:lnTo>
                  <a:lnTo>
                    <a:pt x="7" y="70"/>
                  </a:lnTo>
                  <a:lnTo>
                    <a:pt x="3" y="47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124" y="18"/>
                  </a:lnTo>
                  <a:lnTo>
                    <a:pt x="126" y="20"/>
                  </a:lnTo>
                  <a:lnTo>
                    <a:pt x="134" y="27"/>
                  </a:lnTo>
                  <a:lnTo>
                    <a:pt x="144" y="41"/>
                  </a:lnTo>
                  <a:lnTo>
                    <a:pt x="157" y="56"/>
                  </a:lnTo>
                  <a:lnTo>
                    <a:pt x="172" y="74"/>
                  </a:lnTo>
                  <a:lnTo>
                    <a:pt x="190" y="93"/>
                  </a:lnTo>
                  <a:lnTo>
                    <a:pt x="207" y="114"/>
                  </a:lnTo>
                  <a:lnTo>
                    <a:pt x="224" y="133"/>
                  </a:lnTo>
                  <a:lnTo>
                    <a:pt x="240" y="152"/>
                  </a:lnTo>
                  <a:lnTo>
                    <a:pt x="253" y="168"/>
                  </a:lnTo>
                  <a:lnTo>
                    <a:pt x="265" y="181"/>
                  </a:lnTo>
                  <a:lnTo>
                    <a:pt x="272" y="189"/>
                  </a:lnTo>
                  <a:lnTo>
                    <a:pt x="274" y="193"/>
                  </a:lnTo>
                  <a:lnTo>
                    <a:pt x="274" y="187"/>
                  </a:lnTo>
                  <a:lnTo>
                    <a:pt x="272" y="176"/>
                  </a:lnTo>
                  <a:lnTo>
                    <a:pt x="269" y="156"/>
                  </a:lnTo>
                  <a:lnTo>
                    <a:pt x="265" y="135"/>
                  </a:lnTo>
                  <a:lnTo>
                    <a:pt x="259" y="110"/>
                  </a:lnTo>
                  <a:lnTo>
                    <a:pt x="253" y="83"/>
                  </a:lnTo>
                  <a:lnTo>
                    <a:pt x="249" y="60"/>
                  </a:lnTo>
                  <a:lnTo>
                    <a:pt x="245" y="41"/>
                  </a:lnTo>
                  <a:lnTo>
                    <a:pt x="242" y="23"/>
                  </a:lnTo>
                  <a:lnTo>
                    <a:pt x="240" y="14"/>
                  </a:lnTo>
                  <a:lnTo>
                    <a:pt x="238" y="10"/>
                  </a:lnTo>
                  <a:lnTo>
                    <a:pt x="349" y="0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137" name="Freeform 9"/>
            <p:cNvSpPr>
              <a:spLocks/>
            </p:cNvSpPr>
            <p:nvPr/>
          </p:nvSpPr>
          <p:spPr bwMode="auto">
            <a:xfrm>
              <a:off x="3998" y="404"/>
              <a:ext cx="27" cy="25"/>
            </a:xfrm>
            <a:custGeom>
              <a:avLst/>
              <a:gdLst>
                <a:gd name="T0" fmla="*/ 11 w 52"/>
                <a:gd name="T1" fmla="*/ 0 h 50"/>
                <a:gd name="T2" fmla="*/ 17 w 52"/>
                <a:gd name="T3" fmla="*/ 9 h 50"/>
                <a:gd name="T4" fmla="*/ 27 w 52"/>
                <a:gd name="T5" fmla="*/ 8 h 50"/>
                <a:gd name="T6" fmla="*/ 20 w 52"/>
                <a:gd name="T7" fmla="*/ 15 h 50"/>
                <a:gd name="T8" fmla="*/ 26 w 52"/>
                <a:gd name="T9" fmla="*/ 23 h 50"/>
                <a:gd name="T10" fmla="*/ 16 w 52"/>
                <a:gd name="T11" fmla="*/ 18 h 50"/>
                <a:gd name="T12" fmla="*/ 9 w 52"/>
                <a:gd name="T13" fmla="*/ 25 h 50"/>
                <a:gd name="T14" fmla="*/ 10 w 52"/>
                <a:gd name="T15" fmla="*/ 15 h 50"/>
                <a:gd name="T16" fmla="*/ 0 w 52"/>
                <a:gd name="T17" fmla="*/ 10 h 50"/>
                <a:gd name="T18" fmla="*/ 11 w 52"/>
                <a:gd name="T19" fmla="*/ 9 h 50"/>
                <a:gd name="T20" fmla="*/ 11 w 52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" h="50">
                  <a:moveTo>
                    <a:pt x="21" y="0"/>
                  </a:moveTo>
                  <a:lnTo>
                    <a:pt x="33" y="17"/>
                  </a:lnTo>
                  <a:lnTo>
                    <a:pt x="52" y="15"/>
                  </a:lnTo>
                  <a:lnTo>
                    <a:pt x="39" y="29"/>
                  </a:lnTo>
                  <a:lnTo>
                    <a:pt x="50" y="46"/>
                  </a:lnTo>
                  <a:lnTo>
                    <a:pt x="31" y="36"/>
                  </a:lnTo>
                  <a:lnTo>
                    <a:pt x="18" y="50"/>
                  </a:lnTo>
                  <a:lnTo>
                    <a:pt x="20" y="29"/>
                  </a:lnTo>
                  <a:lnTo>
                    <a:pt x="0" y="19"/>
                  </a:lnTo>
                  <a:lnTo>
                    <a:pt x="21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138" name="Freeform 10"/>
            <p:cNvSpPr>
              <a:spLocks/>
            </p:cNvSpPr>
            <p:nvPr/>
          </p:nvSpPr>
          <p:spPr bwMode="auto">
            <a:xfrm>
              <a:off x="3998" y="404"/>
              <a:ext cx="27" cy="25"/>
            </a:xfrm>
            <a:custGeom>
              <a:avLst/>
              <a:gdLst>
                <a:gd name="T0" fmla="*/ 11 w 52"/>
                <a:gd name="T1" fmla="*/ 0 h 50"/>
                <a:gd name="T2" fmla="*/ 17 w 52"/>
                <a:gd name="T3" fmla="*/ 9 h 50"/>
                <a:gd name="T4" fmla="*/ 27 w 52"/>
                <a:gd name="T5" fmla="*/ 8 h 50"/>
                <a:gd name="T6" fmla="*/ 20 w 52"/>
                <a:gd name="T7" fmla="*/ 15 h 50"/>
                <a:gd name="T8" fmla="*/ 26 w 52"/>
                <a:gd name="T9" fmla="*/ 23 h 50"/>
                <a:gd name="T10" fmla="*/ 16 w 52"/>
                <a:gd name="T11" fmla="*/ 18 h 50"/>
                <a:gd name="T12" fmla="*/ 9 w 52"/>
                <a:gd name="T13" fmla="*/ 25 h 50"/>
                <a:gd name="T14" fmla="*/ 10 w 52"/>
                <a:gd name="T15" fmla="*/ 15 h 50"/>
                <a:gd name="T16" fmla="*/ 0 w 52"/>
                <a:gd name="T17" fmla="*/ 10 h 50"/>
                <a:gd name="T18" fmla="*/ 11 w 52"/>
                <a:gd name="T19" fmla="*/ 9 h 50"/>
                <a:gd name="T20" fmla="*/ 11 w 52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" h="50">
                  <a:moveTo>
                    <a:pt x="21" y="0"/>
                  </a:moveTo>
                  <a:lnTo>
                    <a:pt x="33" y="17"/>
                  </a:lnTo>
                  <a:lnTo>
                    <a:pt x="52" y="15"/>
                  </a:lnTo>
                  <a:lnTo>
                    <a:pt x="39" y="29"/>
                  </a:lnTo>
                  <a:lnTo>
                    <a:pt x="50" y="46"/>
                  </a:lnTo>
                  <a:lnTo>
                    <a:pt x="31" y="36"/>
                  </a:lnTo>
                  <a:lnTo>
                    <a:pt x="18" y="50"/>
                  </a:lnTo>
                  <a:lnTo>
                    <a:pt x="20" y="29"/>
                  </a:lnTo>
                  <a:lnTo>
                    <a:pt x="0" y="19"/>
                  </a:lnTo>
                  <a:lnTo>
                    <a:pt x="21" y="1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139" name="Freeform 11"/>
            <p:cNvSpPr>
              <a:spLocks noEditPoints="1"/>
            </p:cNvSpPr>
            <p:nvPr/>
          </p:nvSpPr>
          <p:spPr bwMode="auto">
            <a:xfrm>
              <a:off x="1936" y="547"/>
              <a:ext cx="1739" cy="344"/>
            </a:xfrm>
            <a:custGeom>
              <a:avLst/>
              <a:gdLst>
                <a:gd name="T0" fmla="*/ 1282 w 3476"/>
                <a:gd name="T1" fmla="*/ 125 h 687"/>
                <a:gd name="T2" fmla="*/ 1264 w 3476"/>
                <a:gd name="T3" fmla="*/ 207 h 687"/>
                <a:gd name="T4" fmla="*/ 1282 w 3476"/>
                <a:gd name="T5" fmla="*/ 287 h 687"/>
                <a:gd name="T6" fmla="*/ 1352 w 3476"/>
                <a:gd name="T7" fmla="*/ 312 h 687"/>
                <a:gd name="T8" fmla="*/ 1398 w 3476"/>
                <a:gd name="T9" fmla="*/ 258 h 687"/>
                <a:gd name="T10" fmla="*/ 1402 w 3476"/>
                <a:gd name="T11" fmla="*/ 175 h 687"/>
                <a:gd name="T12" fmla="*/ 1375 w 3476"/>
                <a:gd name="T13" fmla="*/ 111 h 687"/>
                <a:gd name="T14" fmla="*/ 401 w 3476"/>
                <a:gd name="T15" fmla="*/ 74 h 687"/>
                <a:gd name="T16" fmla="*/ 427 w 3476"/>
                <a:gd name="T17" fmla="*/ 306 h 687"/>
                <a:gd name="T18" fmla="*/ 516 w 3476"/>
                <a:gd name="T19" fmla="*/ 303 h 687"/>
                <a:gd name="T20" fmla="*/ 532 w 3476"/>
                <a:gd name="T21" fmla="*/ 335 h 687"/>
                <a:gd name="T22" fmla="*/ 409 w 3476"/>
                <a:gd name="T23" fmla="*/ 338 h 687"/>
                <a:gd name="T24" fmla="*/ 352 w 3476"/>
                <a:gd name="T25" fmla="*/ 277 h 687"/>
                <a:gd name="T26" fmla="*/ 1179 w 3476"/>
                <a:gd name="T27" fmla="*/ 103 h 687"/>
                <a:gd name="T28" fmla="*/ 1110 w 3476"/>
                <a:gd name="T29" fmla="*/ 339 h 687"/>
                <a:gd name="T30" fmla="*/ 1101 w 3476"/>
                <a:gd name="T31" fmla="*/ 75 h 687"/>
                <a:gd name="T32" fmla="*/ 1656 w 3476"/>
                <a:gd name="T33" fmla="*/ 71 h 687"/>
                <a:gd name="T34" fmla="*/ 1729 w 3476"/>
                <a:gd name="T35" fmla="*/ 111 h 687"/>
                <a:gd name="T36" fmla="*/ 1690 w 3476"/>
                <a:gd name="T37" fmla="*/ 339 h 687"/>
                <a:gd name="T38" fmla="*/ 1677 w 3476"/>
                <a:gd name="T39" fmla="*/ 114 h 687"/>
                <a:gd name="T40" fmla="*/ 1607 w 3476"/>
                <a:gd name="T41" fmla="*/ 98 h 687"/>
                <a:gd name="T42" fmla="*/ 1519 w 3476"/>
                <a:gd name="T43" fmla="*/ 339 h 687"/>
                <a:gd name="T44" fmla="*/ 1629 w 3476"/>
                <a:gd name="T45" fmla="*/ 70 h 687"/>
                <a:gd name="T46" fmla="*/ 1411 w 3476"/>
                <a:gd name="T47" fmla="*/ 96 h 687"/>
                <a:gd name="T48" fmla="*/ 1452 w 3476"/>
                <a:gd name="T49" fmla="*/ 184 h 687"/>
                <a:gd name="T50" fmla="*/ 1434 w 3476"/>
                <a:gd name="T51" fmla="*/ 288 h 687"/>
                <a:gd name="T52" fmla="*/ 1358 w 3476"/>
                <a:gd name="T53" fmla="*/ 342 h 687"/>
                <a:gd name="T54" fmla="*/ 1257 w 3476"/>
                <a:gd name="T55" fmla="*/ 318 h 687"/>
                <a:gd name="T56" fmla="*/ 1216 w 3476"/>
                <a:gd name="T57" fmla="*/ 229 h 687"/>
                <a:gd name="T58" fmla="*/ 1238 w 3476"/>
                <a:gd name="T59" fmla="*/ 117 h 687"/>
                <a:gd name="T60" fmla="*/ 1334 w 3476"/>
                <a:gd name="T61" fmla="*/ 70 h 687"/>
                <a:gd name="T62" fmla="*/ 791 w 3476"/>
                <a:gd name="T63" fmla="*/ 87 h 687"/>
                <a:gd name="T64" fmla="*/ 728 w 3476"/>
                <a:gd name="T65" fmla="*/ 98 h 687"/>
                <a:gd name="T66" fmla="*/ 678 w 3476"/>
                <a:gd name="T67" fmla="*/ 129 h 687"/>
                <a:gd name="T68" fmla="*/ 701 w 3476"/>
                <a:gd name="T69" fmla="*/ 176 h 687"/>
                <a:gd name="T70" fmla="*/ 782 w 3476"/>
                <a:gd name="T71" fmla="*/ 217 h 687"/>
                <a:gd name="T72" fmla="*/ 799 w 3476"/>
                <a:gd name="T73" fmla="*/ 282 h 687"/>
                <a:gd name="T74" fmla="*/ 725 w 3476"/>
                <a:gd name="T75" fmla="*/ 340 h 687"/>
                <a:gd name="T76" fmla="*/ 621 w 3476"/>
                <a:gd name="T77" fmla="*/ 325 h 687"/>
                <a:gd name="T78" fmla="*/ 694 w 3476"/>
                <a:gd name="T79" fmla="*/ 312 h 687"/>
                <a:gd name="T80" fmla="*/ 751 w 3476"/>
                <a:gd name="T81" fmla="*/ 266 h 687"/>
                <a:gd name="T82" fmla="*/ 716 w 3476"/>
                <a:gd name="T83" fmla="*/ 222 h 687"/>
                <a:gd name="T84" fmla="*/ 639 w 3476"/>
                <a:gd name="T85" fmla="*/ 176 h 687"/>
                <a:gd name="T86" fmla="*/ 638 w 3476"/>
                <a:gd name="T87" fmla="*/ 110 h 687"/>
                <a:gd name="T88" fmla="*/ 720 w 3476"/>
                <a:gd name="T89" fmla="*/ 70 h 687"/>
                <a:gd name="T90" fmla="*/ 141 w 3476"/>
                <a:gd name="T91" fmla="*/ 83 h 687"/>
                <a:gd name="T92" fmla="*/ 156 w 3476"/>
                <a:gd name="T93" fmla="*/ 52 h 687"/>
                <a:gd name="T94" fmla="*/ 178 w 3476"/>
                <a:gd name="T95" fmla="*/ 1 h 687"/>
                <a:gd name="T96" fmla="*/ 48 w 3476"/>
                <a:gd name="T97" fmla="*/ 339 h 687"/>
                <a:gd name="T98" fmla="*/ 984 w 3476"/>
                <a:gd name="T99" fmla="*/ 74 h 687"/>
                <a:gd name="T100" fmla="*/ 935 w 3476"/>
                <a:gd name="T101" fmla="*/ 293 h 687"/>
                <a:gd name="T102" fmla="*/ 974 w 3476"/>
                <a:gd name="T103" fmla="*/ 311 h 687"/>
                <a:gd name="T104" fmla="*/ 969 w 3476"/>
                <a:gd name="T105" fmla="*/ 340 h 687"/>
                <a:gd name="T106" fmla="*/ 899 w 3476"/>
                <a:gd name="T107" fmla="*/ 320 h 687"/>
                <a:gd name="T108" fmla="*/ 881 w 3476"/>
                <a:gd name="T109" fmla="*/ 101 h 687"/>
                <a:gd name="T110" fmla="*/ 931 w 3476"/>
                <a:gd name="T111" fmla="*/ 0 h 68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476" h="687">
                  <a:moveTo>
                    <a:pt x="2668" y="194"/>
                  </a:moveTo>
                  <a:lnTo>
                    <a:pt x="2631" y="198"/>
                  </a:lnTo>
                  <a:lnTo>
                    <a:pt x="2602" y="210"/>
                  </a:lnTo>
                  <a:lnTo>
                    <a:pt x="2579" y="227"/>
                  </a:lnTo>
                  <a:lnTo>
                    <a:pt x="2562" y="250"/>
                  </a:lnTo>
                  <a:lnTo>
                    <a:pt x="2548" y="277"/>
                  </a:lnTo>
                  <a:lnTo>
                    <a:pt x="2539" y="308"/>
                  </a:lnTo>
                  <a:lnTo>
                    <a:pt x="2533" y="343"/>
                  </a:lnTo>
                  <a:lnTo>
                    <a:pt x="2529" y="377"/>
                  </a:lnTo>
                  <a:lnTo>
                    <a:pt x="2527" y="414"/>
                  </a:lnTo>
                  <a:lnTo>
                    <a:pt x="2529" y="449"/>
                  </a:lnTo>
                  <a:lnTo>
                    <a:pt x="2533" y="483"/>
                  </a:lnTo>
                  <a:lnTo>
                    <a:pt x="2539" y="516"/>
                  </a:lnTo>
                  <a:lnTo>
                    <a:pt x="2548" y="547"/>
                  </a:lnTo>
                  <a:lnTo>
                    <a:pt x="2562" y="574"/>
                  </a:lnTo>
                  <a:lnTo>
                    <a:pt x="2581" y="595"/>
                  </a:lnTo>
                  <a:lnTo>
                    <a:pt x="2604" y="612"/>
                  </a:lnTo>
                  <a:lnTo>
                    <a:pt x="2633" y="624"/>
                  </a:lnTo>
                  <a:lnTo>
                    <a:pt x="2668" y="628"/>
                  </a:lnTo>
                  <a:lnTo>
                    <a:pt x="2702" y="624"/>
                  </a:lnTo>
                  <a:lnTo>
                    <a:pt x="2731" y="612"/>
                  </a:lnTo>
                  <a:lnTo>
                    <a:pt x="2754" y="595"/>
                  </a:lnTo>
                  <a:lnTo>
                    <a:pt x="2771" y="572"/>
                  </a:lnTo>
                  <a:lnTo>
                    <a:pt x="2785" y="547"/>
                  </a:lnTo>
                  <a:lnTo>
                    <a:pt x="2794" y="516"/>
                  </a:lnTo>
                  <a:lnTo>
                    <a:pt x="2800" y="483"/>
                  </a:lnTo>
                  <a:lnTo>
                    <a:pt x="2804" y="449"/>
                  </a:lnTo>
                  <a:lnTo>
                    <a:pt x="2804" y="414"/>
                  </a:lnTo>
                  <a:lnTo>
                    <a:pt x="2804" y="381"/>
                  </a:lnTo>
                  <a:lnTo>
                    <a:pt x="2802" y="350"/>
                  </a:lnTo>
                  <a:lnTo>
                    <a:pt x="2796" y="320"/>
                  </a:lnTo>
                  <a:lnTo>
                    <a:pt x="2790" y="291"/>
                  </a:lnTo>
                  <a:lnTo>
                    <a:pt x="2779" y="264"/>
                  </a:lnTo>
                  <a:lnTo>
                    <a:pt x="2765" y="241"/>
                  </a:lnTo>
                  <a:lnTo>
                    <a:pt x="2748" y="221"/>
                  </a:lnTo>
                  <a:lnTo>
                    <a:pt x="2725" y="206"/>
                  </a:lnTo>
                  <a:lnTo>
                    <a:pt x="2698" y="196"/>
                  </a:lnTo>
                  <a:lnTo>
                    <a:pt x="2668" y="194"/>
                  </a:lnTo>
                  <a:close/>
                  <a:moveTo>
                    <a:pt x="701" y="148"/>
                  </a:moveTo>
                  <a:lnTo>
                    <a:pt x="801" y="148"/>
                  </a:lnTo>
                  <a:lnTo>
                    <a:pt x="801" y="518"/>
                  </a:lnTo>
                  <a:lnTo>
                    <a:pt x="803" y="547"/>
                  </a:lnTo>
                  <a:lnTo>
                    <a:pt x="812" y="574"/>
                  </a:lnTo>
                  <a:lnTo>
                    <a:pt x="829" y="595"/>
                  </a:lnTo>
                  <a:lnTo>
                    <a:pt x="853" y="612"/>
                  </a:lnTo>
                  <a:lnTo>
                    <a:pt x="883" y="624"/>
                  </a:lnTo>
                  <a:lnTo>
                    <a:pt x="922" y="628"/>
                  </a:lnTo>
                  <a:lnTo>
                    <a:pt x="966" y="624"/>
                  </a:lnTo>
                  <a:lnTo>
                    <a:pt x="1000" y="618"/>
                  </a:lnTo>
                  <a:lnTo>
                    <a:pt x="1031" y="605"/>
                  </a:lnTo>
                  <a:lnTo>
                    <a:pt x="1031" y="148"/>
                  </a:lnTo>
                  <a:lnTo>
                    <a:pt x="1131" y="148"/>
                  </a:lnTo>
                  <a:lnTo>
                    <a:pt x="1131" y="645"/>
                  </a:lnTo>
                  <a:lnTo>
                    <a:pt x="1100" y="659"/>
                  </a:lnTo>
                  <a:lnTo>
                    <a:pt x="1064" y="670"/>
                  </a:lnTo>
                  <a:lnTo>
                    <a:pt x="1022" y="680"/>
                  </a:lnTo>
                  <a:lnTo>
                    <a:pt x="972" y="686"/>
                  </a:lnTo>
                  <a:lnTo>
                    <a:pt x="916" y="687"/>
                  </a:lnTo>
                  <a:lnTo>
                    <a:pt x="864" y="686"/>
                  </a:lnTo>
                  <a:lnTo>
                    <a:pt x="818" y="676"/>
                  </a:lnTo>
                  <a:lnTo>
                    <a:pt x="781" y="660"/>
                  </a:lnTo>
                  <a:lnTo>
                    <a:pt x="751" y="641"/>
                  </a:lnTo>
                  <a:lnTo>
                    <a:pt x="728" y="616"/>
                  </a:lnTo>
                  <a:lnTo>
                    <a:pt x="712" y="587"/>
                  </a:lnTo>
                  <a:lnTo>
                    <a:pt x="703" y="553"/>
                  </a:lnTo>
                  <a:lnTo>
                    <a:pt x="701" y="516"/>
                  </a:lnTo>
                  <a:lnTo>
                    <a:pt x="701" y="148"/>
                  </a:lnTo>
                  <a:close/>
                  <a:moveTo>
                    <a:pt x="2324" y="139"/>
                  </a:moveTo>
                  <a:lnTo>
                    <a:pt x="2379" y="141"/>
                  </a:lnTo>
                  <a:lnTo>
                    <a:pt x="2356" y="206"/>
                  </a:lnTo>
                  <a:lnTo>
                    <a:pt x="2318" y="198"/>
                  </a:lnTo>
                  <a:lnTo>
                    <a:pt x="2281" y="198"/>
                  </a:lnTo>
                  <a:lnTo>
                    <a:pt x="2247" y="204"/>
                  </a:lnTo>
                  <a:lnTo>
                    <a:pt x="2218" y="216"/>
                  </a:lnTo>
                  <a:lnTo>
                    <a:pt x="2218" y="678"/>
                  </a:lnTo>
                  <a:lnTo>
                    <a:pt x="2118" y="678"/>
                  </a:lnTo>
                  <a:lnTo>
                    <a:pt x="2118" y="177"/>
                  </a:lnTo>
                  <a:lnTo>
                    <a:pt x="2143" y="166"/>
                  </a:lnTo>
                  <a:lnTo>
                    <a:pt x="2172" y="158"/>
                  </a:lnTo>
                  <a:lnTo>
                    <a:pt x="2201" y="150"/>
                  </a:lnTo>
                  <a:lnTo>
                    <a:pt x="2235" y="144"/>
                  </a:lnTo>
                  <a:lnTo>
                    <a:pt x="2276" y="141"/>
                  </a:lnTo>
                  <a:lnTo>
                    <a:pt x="2324" y="139"/>
                  </a:lnTo>
                  <a:close/>
                  <a:moveTo>
                    <a:pt x="3257" y="139"/>
                  </a:moveTo>
                  <a:lnTo>
                    <a:pt x="3311" y="142"/>
                  </a:lnTo>
                  <a:lnTo>
                    <a:pt x="3353" y="150"/>
                  </a:lnTo>
                  <a:lnTo>
                    <a:pt x="3390" y="162"/>
                  </a:lnTo>
                  <a:lnTo>
                    <a:pt x="3418" y="179"/>
                  </a:lnTo>
                  <a:lnTo>
                    <a:pt x="3442" y="198"/>
                  </a:lnTo>
                  <a:lnTo>
                    <a:pt x="3457" y="221"/>
                  </a:lnTo>
                  <a:lnTo>
                    <a:pt x="3468" y="245"/>
                  </a:lnTo>
                  <a:lnTo>
                    <a:pt x="3474" y="270"/>
                  </a:lnTo>
                  <a:lnTo>
                    <a:pt x="3476" y="297"/>
                  </a:lnTo>
                  <a:lnTo>
                    <a:pt x="3476" y="678"/>
                  </a:lnTo>
                  <a:lnTo>
                    <a:pt x="3378" y="678"/>
                  </a:lnTo>
                  <a:lnTo>
                    <a:pt x="3378" y="298"/>
                  </a:lnTo>
                  <a:lnTo>
                    <a:pt x="3376" y="279"/>
                  </a:lnTo>
                  <a:lnTo>
                    <a:pt x="3372" y="260"/>
                  </a:lnTo>
                  <a:lnTo>
                    <a:pt x="3365" y="243"/>
                  </a:lnTo>
                  <a:lnTo>
                    <a:pt x="3353" y="227"/>
                  </a:lnTo>
                  <a:lnTo>
                    <a:pt x="3336" y="214"/>
                  </a:lnTo>
                  <a:lnTo>
                    <a:pt x="3315" y="204"/>
                  </a:lnTo>
                  <a:lnTo>
                    <a:pt x="3286" y="196"/>
                  </a:lnTo>
                  <a:lnTo>
                    <a:pt x="3249" y="194"/>
                  </a:lnTo>
                  <a:lnTo>
                    <a:pt x="3213" y="196"/>
                  </a:lnTo>
                  <a:lnTo>
                    <a:pt x="3184" y="200"/>
                  </a:lnTo>
                  <a:lnTo>
                    <a:pt x="3159" y="206"/>
                  </a:lnTo>
                  <a:lnTo>
                    <a:pt x="3134" y="214"/>
                  </a:lnTo>
                  <a:lnTo>
                    <a:pt x="3134" y="678"/>
                  </a:lnTo>
                  <a:lnTo>
                    <a:pt x="3036" y="678"/>
                  </a:lnTo>
                  <a:lnTo>
                    <a:pt x="3036" y="175"/>
                  </a:lnTo>
                  <a:lnTo>
                    <a:pt x="3080" y="160"/>
                  </a:lnTo>
                  <a:lnTo>
                    <a:pt x="3130" y="148"/>
                  </a:lnTo>
                  <a:lnTo>
                    <a:pt x="3190" y="141"/>
                  </a:lnTo>
                  <a:lnTo>
                    <a:pt x="3257" y="139"/>
                  </a:lnTo>
                  <a:close/>
                  <a:moveTo>
                    <a:pt x="2666" y="139"/>
                  </a:moveTo>
                  <a:lnTo>
                    <a:pt x="2714" y="142"/>
                  </a:lnTo>
                  <a:lnTo>
                    <a:pt x="2754" y="152"/>
                  </a:lnTo>
                  <a:lnTo>
                    <a:pt x="2790" y="168"/>
                  </a:lnTo>
                  <a:lnTo>
                    <a:pt x="2821" y="191"/>
                  </a:lnTo>
                  <a:lnTo>
                    <a:pt x="2848" y="218"/>
                  </a:lnTo>
                  <a:lnTo>
                    <a:pt x="2867" y="248"/>
                  </a:lnTo>
                  <a:lnTo>
                    <a:pt x="2885" y="285"/>
                  </a:lnTo>
                  <a:lnTo>
                    <a:pt x="2894" y="323"/>
                  </a:lnTo>
                  <a:lnTo>
                    <a:pt x="2902" y="368"/>
                  </a:lnTo>
                  <a:lnTo>
                    <a:pt x="2904" y="414"/>
                  </a:lnTo>
                  <a:lnTo>
                    <a:pt x="2902" y="458"/>
                  </a:lnTo>
                  <a:lnTo>
                    <a:pt x="2894" y="501"/>
                  </a:lnTo>
                  <a:lnTo>
                    <a:pt x="2885" y="541"/>
                  </a:lnTo>
                  <a:lnTo>
                    <a:pt x="2867" y="576"/>
                  </a:lnTo>
                  <a:lnTo>
                    <a:pt x="2848" y="608"/>
                  </a:lnTo>
                  <a:lnTo>
                    <a:pt x="2821" y="635"/>
                  </a:lnTo>
                  <a:lnTo>
                    <a:pt x="2790" y="657"/>
                  </a:lnTo>
                  <a:lnTo>
                    <a:pt x="2754" y="674"/>
                  </a:lnTo>
                  <a:lnTo>
                    <a:pt x="2714" y="684"/>
                  </a:lnTo>
                  <a:lnTo>
                    <a:pt x="2668" y="687"/>
                  </a:lnTo>
                  <a:lnTo>
                    <a:pt x="2620" y="684"/>
                  </a:lnTo>
                  <a:lnTo>
                    <a:pt x="2579" y="674"/>
                  </a:lnTo>
                  <a:lnTo>
                    <a:pt x="2543" y="657"/>
                  </a:lnTo>
                  <a:lnTo>
                    <a:pt x="2512" y="635"/>
                  </a:lnTo>
                  <a:lnTo>
                    <a:pt x="2485" y="608"/>
                  </a:lnTo>
                  <a:lnTo>
                    <a:pt x="2464" y="576"/>
                  </a:lnTo>
                  <a:lnTo>
                    <a:pt x="2449" y="541"/>
                  </a:lnTo>
                  <a:lnTo>
                    <a:pt x="2437" y="501"/>
                  </a:lnTo>
                  <a:lnTo>
                    <a:pt x="2431" y="458"/>
                  </a:lnTo>
                  <a:lnTo>
                    <a:pt x="2429" y="414"/>
                  </a:lnTo>
                  <a:lnTo>
                    <a:pt x="2431" y="362"/>
                  </a:lnTo>
                  <a:lnTo>
                    <a:pt x="2439" y="316"/>
                  </a:lnTo>
                  <a:lnTo>
                    <a:pt x="2454" y="271"/>
                  </a:lnTo>
                  <a:lnTo>
                    <a:pt x="2474" y="233"/>
                  </a:lnTo>
                  <a:lnTo>
                    <a:pt x="2500" y="200"/>
                  </a:lnTo>
                  <a:lnTo>
                    <a:pt x="2531" y="175"/>
                  </a:lnTo>
                  <a:lnTo>
                    <a:pt x="2570" y="156"/>
                  </a:lnTo>
                  <a:lnTo>
                    <a:pt x="2614" y="142"/>
                  </a:lnTo>
                  <a:lnTo>
                    <a:pt x="2666" y="139"/>
                  </a:lnTo>
                  <a:close/>
                  <a:moveTo>
                    <a:pt x="1440" y="139"/>
                  </a:moveTo>
                  <a:lnTo>
                    <a:pt x="1484" y="141"/>
                  </a:lnTo>
                  <a:lnTo>
                    <a:pt x="1523" y="148"/>
                  </a:lnTo>
                  <a:lnTo>
                    <a:pt x="1555" y="160"/>
                  </a:lnTo>
                  <a:lnTo>
                    <a:pt x="1582" y="173"/>
                  </a:lnTo>
                  <a:lnTo>
                    <a:pt x="1557" y="225"/>
                  </a:lnTo>
                  <a:lnTo>
                    <a:pt x="1540" y="216"/>
                  </a:lnTo>
                  <a:lnTo>
                    <a:pt x="1517" y="206"/>
                  </a:lnTo>
                  <a:lnTo>
                    <a:pt x="1488" y="200"/>
                  </a:lnTo>
                  <a:lnTo>
                    <a:pt x="1456" y="196"/>
                  </a:lnTo>
                  <a:lnTo>
                    <a:pt x="1425" y="200"/>
                  </a:lnTo>
                  <a:lnTo>
                    <a:pt x="1400" y="208"/>
                  </a:lnTo>
                  <a:lnTo>
                    <a:pt x="1379" y="221"/>
                  </a:lnTo>
                  <a:lnTo>
                    <a:pt x="1365" y="239"/>
                  </a:lnTo>
                  <a:lnTo>
                    <a:pt x="1356" y="258"/>
                  </a:lnTo>
                  <a:lnTo>
                    <a:pt x="1354" y="279"/>
                  </a:lnTo>
                  <a:lnTo>
                    <a:pt x="1358" y="304"/>
                  </a:lnTo>
                  <a:lnTo>
                    <a:pt x="1367" y="323"/>
                  </a:lnTo>
                  <a:lnTo>
                    <a:pt x="1383" y="339"/>
                  </a:lnTo>
                  <a:lnTo>
                    <a:pt x="1402" y="352"/>
                  </a:lnTo>
                  <a:lnTo>
                    <a:pt x="1427" y="364"/>
                  </a:lnTo>
                  <a:lnTo>
                    <a:pt x="1456" y="375"/>
                  </a:lnTo>
                  <a:lnTo>
                    <a:pt x="1500" y="393"/>
                  </a:lnTo>
                  <a:lnTo>
                    <a:pt x="1536" y="412"/>
                  </a:lnTo>
                  <a:lnTo>
                    <a:pt x="1563" y="433"/>
                  </a:lnTo>
                  <a:lnTo>
                    <a:pt x="1582" y="456"/>
                  </a:lnTo>
                  <a:lnTo>
                    <a:pt x="1594" y="479"/>
                  </a:lnTo>
                  <a:lnTo>
                    <a:pt x="1602" y="505"/>
                  </a:lnTo>
                  <a:lnTo>
                    <a:pt x="1604" y="530"/>
                  </a:lnTo>
                  <a:lnTo>
                    <a:pt x="1598" y="564"/>
                  </a:lnTo>
                  <a:lnTo>
                    <a:pt x="1584" y="595"/>
                  </a:lnTo>
                  <a:lnTo>
                    <a:pt x="1561" y="624"/>
                  </a:lnTo>
                  <a:lnTo>
                    <a:pt x="1531" y="649"/>
                  </a:lnTo>
                  <a:lnTo>
                    <a:pt x="1494" y="668"/>
                  </a:lnTo>
                  <a:lnTo>
                    <a:pt x="1450" y="680"/>
                  </a:lnTo>
                  <a:lnTo>
                    <a:pt x="1398" y="686"/>
                  </a:lnTo>
                  <a:lnTo>
                    <a:pt x="1352" y="682"/>
                  </a:lnTo>
                  <a:lnTo>
                    <a:pt x="1308" y="676"/>
                  </a:lnTo>
                  <a:lnTo>
                    <a:pt x="1271" y="664"/>
                  </a:lnTo>
                  <a:lnTo>
                    <a:pt x="1242" y="649"/>
                  </a:lnTo>
                  <a:lnTo>
                    <a:pt x="1269" y="591"/>
                  </a:lnTo>
                  <a:lnTo>
                    <a:pt x="1290" y="603"/>
                  </a:lnTo>
                  <a:lnTo>
                    <a:pt x="1317" y="614"/>
                  </a:lnTo>
                  <a:lnTo>
                    <a:pt x="1350" y="620"/>
                  </a:lnTo>
                  <a:lnTo>
                    <a:pt x="1388" y="624"/>
                  </a:lnTo>
                  <a:lnTo>
                    <a:pt x="1427" y="618"/>
                  </a:lnTo>
                  <a:lnTo>
                    <a:pt x="1458" y="607"/>
                  </a:lnTo>
                  <a:lnTo>
                    <a:pt x="1481" y="585"/>
                  </a:lnTo>
                  <a:lnTo>
                    <a:pt x="1496" y="560"/>
                  </a:lnTo>
                  <a:lnTo>
                    <a:pt x="1502" y="531"/>
                  </a:lnTo>
                  <a:lnTo>
                    <a:pt x="1498" y="506"/>
                  </a:lnTo>
                  <a:lnTo>
                    <a:pt x="1490" y="485"/>
                  </a:lnTo>
                  <a:lnTo>
                    <a:pt x="1477" y="470"/>
                  </a:lnTo>
                  <a:lnTo>
                    <a:pt x="1456" y="454"/>
                  </a:lnTo>
                  <a:lnTo>
                    <a:pt x="1431" y="443"/>
                  </a:lnTo>
                  <a:lnTo>
                    <a:pt x="1402" y="431"/>
                  </a:lnTo>
                  <a:lnTo>
                    <a:pt x="1356" y="414"/>
                  </a:lnTo>
                  <a:lnTo>
                    <a:pt x="1321" y="395"/>
                  </a:lnTo>
                  <a:lnTo>
                    <a:pt x="1294" y="374"/>
                  </a:lnTo>
                  <a:lnTo>
                    <a:pt x="1277" y="352"/>
                  </a:lnTo>
                  <a:lnTo>
                    <a:pt x="1265" y="329"/>
                  </a:lnTo>
                  <a:lnTo>
                    <a:pt x="1260" y="306"/>
                  </a:lnTo>
                  <a:lnTo>
                    <a:pt x="1258" y="283"/>
                  </a:lnTo>
                  <a:lnTo>
                    <a:pt x="1264" y="250"/>
                  </a:lnTo>
                  <a:lnTo>
                    <a:pt x="1275" y="219"/>
                  </a:lnTo>
                  <a:lnTo>
                    <a:pt x="1296" y="193"/>
                  </a:lnTo>
                  <a:lnTo>
                    <a:pt x="1323" y="169"/>
                  </a:lnTo>
                  <a:lnTo>
                    <a:pt x="1356" y="152"/>
                  </a:lnTo>
                  <a:lnTo>
                    <a:pt x="1396" y="142"/>
                  </a:lnTo>
                  <a:lnTo>
                    <a:pt x="1440" y="139"/>
                  </a:lnTo>
                  <a:close/>
                  <a:moveTo>
                    <a:pt x="305" y="83"/>
                  </a:moveTo>
                  <a:lnTo>
                    <a:pt x="303" y="89"/>
                  </a:lnTo>
                  <a:lnTo>
                    <a:pt x="301" y="104"/>
                  </a:lnTo>
                  <a:lnTo>
                    <a:pt x="294" y="131"/>
                  </a:lnTo>
                  <a:lnTo>
                    <a:pt x="282" y="166"/>
                  </a:lnTo>
                  <a:lnTo>
                    <a:pt x="188" y="422"/>
                  </a:lnTo>
                  <a:lnTo>
                    <a:pt x="420" y="422"/>
                  </a:lnTo>
                  <a:lnTo>
                    <a:pt x="330" y="166"/>
                  </a:lnTo>
                  <a:lnTo>
                    <a:pt x="319" y="131"/>
                  </a:lnTo>
                  <a:lnTo>
                    <a:pt x="311" y="104"/>
                  </a:lnTo>
                  <a:lnTo>
                    <a:pt x="309" y="89"/>
                  </a:lnTo>
                  <a:lnTo>
                    <a:pt x="307" y="83"/>
                  </a:lnTo>
                  <a:lnTo>
                    <a:pt x="305" y="83"/>
                  </a:lnTo>
                  <a:close/>
                  <a:moveTo>
                    <a:pt x="263" y="2"/>
                  </a:moveTo>
                  <a:lnTo>
                    <a:pt x="355" y="2"/>
                  </a:lnTo>
                  <a:lnTo>
                    <a:pt x="618" y="678"/>
                  </a:lnTo>
                  <a:lnTo>
                    <a:pt x="511" y="678"/>
                  </a:lnTo>
                  <a:lnTo>
                    <a:pt x="438" y="476"/>
                  </a:lnTo>
                  <a:lnTo>
                    <a:pt x="171" y="476"/>
                  </a:lnTo>
                  <a:lnTo>
                    <a:pt x="96" y="678"/>
                  </a:lnTo>
                  <a:lnTo>
                    <a:pt x="0" y="678"/>
                  </a:lnTo>
                  <a:lnTo>
                    <a:pt x="263" y="2"/>
                  </a:lnTo>
                  <a:close/>
                  <a:moveTo>
                    <a:pt x="1861" y="0"/>
                  </a:moveTo>
                  <a:lnTo>
                    <a:pt x="1861" y="148"/>
                  </a:lnTo>
                  <a:lnTo>
                    <a:pt x="1966" y="148"/>
                  </a:lnTo>
                  <a:lnTo>
                    <a:pt x="1966" y="202"/>
                  </a:lnTo>
                  <a:lnTo>
                    <a:pt x="1861" y="202"/>
                  </a:lnTo>
                  <a:lnTo>
                    <a:pt x="1861" y="547"/>
                  </a:lnTo>
                  <a:lnTo>
                    <a:pt x="1863" y="566"/>
                  </a:lnTo>
                  <a:lnTo>
                    <a:pt x="1869" y="585"/>
                  </a:lnTo>
                  <a:lnTo>
                    <a:pt x="1878" y="601"/>
                  </a:lnTo>
                  <a:lnTo>
                    <a:pt x="1894" y="612"/>
                  </a:lnTo>
                  <a:lnTo>
                    <a:pt x="1913" y="620"/>
                  </a:lnTo>
                  <a:lnTo>
                    <a:pt x="1938" y="624"/>
                  </a:lnTo>
                  <a:lnTo>
                    <a:pt x="1947" y="622"/>
                  </a:lnTo>
                  <a:lnTo>
                    <a:pt x="1957" y="622"/>
                  </a:lnTo>
                  <a:lnTo>
                    <a:pt x="1966" y="620"/>
                  </a:lnTo>
                  <a:lnTo>
                    <a:pt x="1966" y="674"/>
                  </a:lnTo>
                  <a:lnTo>
                    <a:pt x="1953" y="678"/>
                  </a:lnTo>
                  <a:lnTo>
                    <a:pt x="1936" y="680"/>
                  </a:lnTo>
                  <a:lnTo>
                    <a:pt x="1913" y="682"/>
                  </a:lnTo>
                  <a:lnTo>
                    <a:pt x="1874" y="680"/>
                  </a:lnTo>
                  <a:lnTo>
                    <a:pt x="1844" y="670"/>
                  </a:lnTo>
                  <a:lnTo>
                    <a:pt x="1817" y="657"/>
                  </a:lnTo>
                  <a:lnTo>
                    <a:pt x="1796" y="639"/>
                  </a:lnTo>
                  <a:lnTo>
                    <a:pt x="1780" y="620"/>
                  </a:lnTo>
                  <a:lnTo>
                    <a:pt x="1771" y="597"/>
                  </a:lnTo>
                  <a:lnTo>
                    <a:pt x="1763" y="574"/>
                  </a:lnTo>
                  <a:lnTo>
                    <a:pt x="1761" y="549"/>
                  </a:lnTo>
                  <a:lnTo>
                    <a:pt x="1761" y="202"/>
                  </a:lnTo>
                  <a:lnTo>
                    <a:pt x="1692" y="202"/>
                  </a:lnTo>
                  <a:lnTo>
                    <a:pt x="1692" y="148"/>
                  </a:lnTo>
                  <a:lnTo>
                    <a:pt x="1761" y="148"/>
                  </a:lnTo>
                  <a:lnTo>
                    <a:pt x="1761" y="27"/>
                  </a:lnTo>
                  <a:lnTo>
                    <a:pt x="1861" y="0"/>
                  </a:lnTo>
                  <a:close/>
                </a:path>
              </a:pathLst>
            </a:custGeom>
            <a:solidFill>
              <a:srgbClr val="89A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140" name="Freeform 12"/>
            <p:cNvSpPr>
              <a:spLocks noEditPoints="1"/>
            </p:cNvSpPr>
            <p:nvPr/>
          </p:nvSpPr>
          <p:spPr bwMode="auto">
            <a:xfrm>
              <a:off x="930" y="501"/>
              <a:ext cx="956" cy="390"/>
            </a:xfrm>
            <a:custGeom>
              <a:avLst/>
              <a:gdLst>
                <a:gd name="T0" fmla="*/ 512 w 1911"/>
                <a:gd name="T1" fmla="*/ 157 h 779"/>
                <a:gd name="T2" fmla="*/ 480 w 1911"/>
                <a:gd name="T3" fmla="*/ 221 h 779"/>
                <a:gd name="T4" fmla="*/ 619 w 1911"/>
                <a:gd name="T5" fmla="*/ 184 h 779"/>
                <a:gd name="T6" fmla="*/ 573 w 1911"/>
                <a:gd name="T7" fmla="*/ 145 h 779"/>
                <a:gd name="T8" fmla="*/ 828 w 1911"/>
                <a:gd name="T9" fmla="*/ 150 h 779"/>
                <a:gd name="T10" fmla="*/ 784 w 1911"/>
                <a:gd name="T11" fmla="*/ 199 h 779"/>
                <a:gd name="T12" fmla="*/ 776 w 1911"/>
                <a:gd name="T13" fmla="*/ 273 h 779"/>
                <a:gd name="T14" fmla="*/ 800 w 1911"/>
                <a:gd name="T15" fmla="*/ 337 h 779"/>
                <a:gd name="T16" fmla="*/ 863 w 1911"/>
                <a:gd name="T17" fmla="*/ 361 h 779"/>
                <a:gd name="T18" fmla="*/ 907 w 1911"/>
                <a:gd name="T19" fmla="*/ 148 h 779"/>
                <a:gd name="T20" fmla="*/ 580 w 1911"/>
                <a:gd name="T21" fmla="*/ 117 h 779"/>
                <a:gd name="T22" fmla="*/ 648 w 1911"/>
                <a:gd name="T23" fmla="*/ 155 h 779"/>
                <a:gd name="T24" fmla="*/ 672 w 1911"/>
                <a:gd name="T25" fmla="*/ 245 h 779"/>
                <a:gd name="T26" fmla="*/ 502 w 1911"/>
                <a:gd name="T27" fmla="*/ 329 h 779"/>
                <a:gd name="T28" fmla="*/ 574 w 1911"/>
                <a:gd name="T29" fmla="*/ 358 h 779"/>
                <a:gd name="T30" fmla="*/ 648 w 1911"/>
                <a:gd name="T31" fmla="*/ 343 h 779"/>
                <a:gd name="T32" fmla="*/ 599 w 1911"/>
                <a:gd name="T33" fmla="*/ 388 h 779"/>
                <a:gd name="T34" fmla="*/ 505 w 1911"/>
                <a:gd name="T35" fmla="*/ 377 h 779"/>
                <a:gd name="T36" fmla="*/ 449 w 1911"/>
                <a:gd name="T37" fmla="*/ 324 h 779"/>
                <a:gd name="T38" fmla="*/ 436 w 1911"/>
                <a:gd name="T39" fmla="*/ 223 h 779"/>
                <a:gd name="T40" fmla="*/ 477 w 1911"/>
                <a:gd name="T41" fmla="*/ 143 h 779"/>
                <a:gd name="T42" fmla="*/ 557 w 1911"/>
                <a:gd name="T43" fmla="*/ 116 h 779"/>
                <a:gd name="T44" fmla="*/ 184 w 1911"/>
                <a:gd name="T45" fmla="*/ 306 h 779"/>
                <a:gd name="T46" fmla="*/ 190 w 1911"/>
                <a:gd name="T47" fmla="*/ 329 h 779"/>
                <a:gd name="T48" fmla="*/ 201 w 1911"/>
                <a:gd name="T49" fmla="*/ 292 h 779"/>
                <a:gd name="T50" fmla="*/ 333 w 1911"/>
                <a:gd name="T51" fmla="*/ 385 h 779"/>
                <a:gd name="T52" fmla="*/ 327 w 1911"/>
                <a:gd name="T53" fmla="*/ 339 h 779"/>
                <a:gd name="T54" fmla="*/ 316 w 1911"/>
                <a:gd name="T55" fmla="*/ 245 h 779"/>
                <a:gd name="T56" fmla="*/ 306 w 1911"/>
                <a:gd name="T57" fmla="*/ 158 h 779"/>
                <a:gd name="T58" fmla="*/ 302 w 1911"/>
                <a:gd name="T59" fmla="*/ 117 h 779"/>
                <a:gd name="T60" fmla="*/ 299 w 1911"/>
                <a:gd name="T61" fmla="*/ 92 h 779"/>
                <a:gd name="T62" fmla="*/ 292 w 1911"/>
                <a:gd name="T63" fmla="*/ 120 h 779"/>
                <a:gd name="T64" fmla="*/ 281 w 1911"/>
                <a:gd name="T65" fmla="*/ 155 h 779"/>
                <a:gd name="T66" fmla="*/ 256 w 1911"/>
                <a:gd name="T67" fmla="*/ 233 h 779"/>
                <a:gd name="T68" fmla="*/ 226 w 1911"/>
                <a:gd name="T69" fmla="*/ 324 h 779"/>
                <a:gd name="T70" fmla="*/ 207 w 1911"/>
                <a:gd name="T71" fmla="*/ 381 h 779"/>
                <a:gd name="T72" fmla="*/ 167 w 1911"/>
                <a:gd name="T73" fmla="*/ 373 h 779"/>
                <a:gd name="T74" fmla="*/ 145 w 1911"/>
                <a:gd name="T75" fmla="*/ 302 h 779"/>
                <a:gd name="T76" fmla="*/ 115 w 1911"/>
                <a:gd name="T77" fmla="*/ 211 h 779"/>
                <a:gd name="T78" fmla="*/ 93 w 1911"/>
                <a:gd name="T79" fmla="*/ 143 h 779"/>
                <a:gd name="T80" fmla="*/ 84 w 1911"/>
                <a:gd name="T81" fmla="*/ 109 h 779"/>
                <a:gd name="T82" fmla="*/ 78 w 1911"/>
                <a:gd name="T83" fmla="*/ 92 h 779"/>
                <a:gd name="T84" fmla="*/ 75 w 1911"/>
                <a:gd name="T85" fmla="*/ 132 h 779"/>
                <a:gd name="T86" fmla="*/ 70 w 1911"/>
                <a:gd name="T87" fmla="*/ 175 h 779"/>
                <a:gd name="T88" fmla="*/ 59 w 1911"/>
                <a:gd name="T89" fmla="*/ 269 h 779"/>
                <a:gd name="T90" fmla="*/ 48 w 1911"/>
                <a:gd name="T91" fmla="*/ 356 h 779"/>
                <a:gd name="T92" fmla="*/ 0 w 1911"/>
                <a:gd name="T93" fmla="*/ 385 h 779"/>
                <a:gd name="T94" fmla="*/ 956 w 1911"/>
                <a:gd name="T95" fmla="*/ 371 h 779"/>
                <a:gd name="T96" fmla="*/ 860 w 1911"/>
                <a:gd name="T97" fmla="*/ 390 h 779"/>
                <a:gd name="T98" fmla="*/ 768 w 1911"/>
                <a:gd name="T99" fmla="*/ 361 h 779"/>
                <a:gd name="T100" fmla="*/ 728 w 1911"/>
                <a:gd name="T101" fmla="*/ 282 h 779"/>
                <a:gd name="T102" fmla="*/ 744 w 1911"/>
                <a:gd name="T103" fmla="*/ 182 h 779"/>
                <a:gd name="T104" fmla="*/ 810 w 1911"/>
                <a:gd name="T105" fmla="*/ 125 h 779"/>
                <a:gd name="T106" fmla="*/ 907 w 1911"/>
                <a:gd name="T107" fmla="*/ 124 h 77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911" h="779">
                  <a:moveTo>
                    <a:pt x="1110" y="286"/>
                  </a:moveTo>
                  <a:lnTo>
                    <a:pt x="1077" y="290"/>
                  </a:lnTo>
                  <a:lnTo>
                    <a:pt x="1049" y="298"/>
                  </a:lnTo>
                  <a:lnTo>
                    <a:pt x="1024" y="313"/>
                  </a:lnTo>
                  <a:lnTo>
                    <a:pt x="1001" y="335"/>
                  </a:lnTo>
                  <a:lnTo>
                    <a:pt x="981" y="363"/>
                  </a:lnTo>
                  <a:lnTo>
                    <a:pt x="968" y="400"/>
                  </a:lnTo>
                  <a:lnTo>
                    <a:pt x="960" y="442"/>
                  </a:lnTo>
                  <a:lnTo>
                    <a:pt x="958" y="493"/>
                  </a:lnTo>
                  <a:lnTo>
                    <a:pt x="1250" y="452"/>
                  </a:lnTo>
                  <a:lnTo>
                    <a:pt x="1246" y="406"/>
                  </a:lnTo>
                  <a:lnTo>
                    <a:pt x="1237" y="367"/>
                  </a:lnTo>
                  <a:lnTo>
                    <a:pt x="1222" y="337"/>
                  </a:lnTo>
                  <a:lnTo>
                    <a:pt x="1202" y="315"/>
                  </a:lnTo>
                  <a:lnTo>
                    <a:pt x="1175" y="298"/>
                  </a:lnTo>
                  <a:lnTo>
                    <a:pt x="1145" y="290"/>
                  </a:lnTo>
                  <a:lnTo>
                    <a:pt x="1110" y="286"/>
                  </a:lnTo>
                  <a:close/>
                  <a:moveTo>
                    <a:pt x="1736" y="286"/>
                  </a:moveTo>
                  <a:lnTo>
                    <a:pt x="1694" y="290"/>
                  </a:lnTo>
                  <a:lnTo>
                    <a:pt x="1656" y="300"/>
                  </a:lnTo>
                  <a:lnTo>
                    <a:pt x="1625" y="317"/>
                  </a:lnTo>
                  <a:lnTo>
                    <a:pt x="1602" y="340"/>
                  </a:lnTo>
                  <a:lnTo>
                    <a:pt x="1583" y="367"/>
                  </a:lnTo>
                  <a:lnTo>
                    <a:pt x="1567" y="398"/>
                  </a:lnTo>
                  <a:lnTo>
                    <a:pt x="1558" y="433"/>
                  </a:lnTo>
                  <a:lnTo>
                    <a:pt x="1552" y="469"/>
                  </a:lnTo>
                  <a:lnTo>
                    <a:pt x="1550" y="506"/>
                  </a:lnTo>
                  <a:lnTo>
                    <a:pt x="1552" y="546"/>
                  </a:lnTo>
                  <a:lnTo>
                    <a:pt x="1558" y="583"/>
                  </a:lnTo>
                  <a:lnTo>
                    <a:pt x="1567" y="618"/>
                  </a:lnTo>
                  <a:lnTo>
                    <a:pt x="1583" y="648"/>
                  </a:lnTo>
                  <a:lnTo>
                    <a:pt x="1600" y="674"/>
                  </a:lnTo>
                  <a:lnTo>
                    <a:pt x="1625" y="695"/>
                  </a:lnTo>
                  <a:lnTo>
                    <a:pt x="1652" y="710"/>
                  </a:lnTo>
                  <a:lnTo>
                    <a:pt x="1686" y="720"/>
                  </a:lnTo>
                  <a:lnTo>
                    <a:pt x="1725" y="722"/>
                  </a:lnTo>
                  <a:lnTo>
                    <a:pt x="1761" y="720"/>
                  </a:lnTo>
                  <a:lnTo>
                    <a:pt x="1790" y="716"/>
                  </a:lnTo>
                  <a:lnTo>
                    <a:pt x="1813" y="708"/>
                  </a:lnTo>
                  <a:lnTo>
                    <a:pt x="1813" y="296"/>
                  </a:lnTo>
                  <a:lnTo>
                    <a:pt x="1775" y="288"/>
                  </a:lnTo>
                  <a:lnTo>
                    <a:pt x="1736" y="286"/>
                  </a:lnTo>
                  <a:close/>
                  <a:moveTo>
                    <a:pt x="1114" y="231"/>
                  </a:moveTo>
                  <a:lnTo>
                    <a:pt x="1160" y="234"/>
                  </a:lnTo>
                  <a:lnTo>
                    <a:pt x="1202" y="242"/>
                  </a:lnTo>
                  <a:lnTo>
                    <a:pt x="1239" y="260"/>
                  </a:lnTo>
                  <a:lnTo>
                    <a:pt x="1270" y="281"/>
                  </a:lnTo>
                  <a:lnTo>
                    <a:pt x="1296" y="310"/>
                  </a:lnTo>
                  <a:lnTo>
                    <a:pt x="1318" y="344"/>
                  </a:lnTo>
                  <a:lnTo>
                    <a:pt x="1333" y="387"/>
                  </a:lnTo>
                  <a:lnTo>
                    <a:pt x="1343" y="435"/>
                  </a:lnTo>
                  <a:lnTo>
                    <a:pt x="1344" y="489"/>
                  </a:lnTo>
                  <a:lnTo>
                    <a:pt x="962" y="537"/>
                  </a:lnTo>
                  <a:lnTo>
                    <a:pt x="970" y="585"/>
                  </a:lnTo>
                  <a:lnTo>
                    <a:pt x="985" y="625"/>
                  </a:lnTo>
                  <a:lnTo>
                    <a:pt x="1004" y="658"/>
                  </a:lnTo>
                  <a:lnTo>
                    <a:pt x="1031" y="683"/>
                  </a:lnTo>
                  <a:lnTo>
                    <a:pt x="1064" y="702"/>
                  </a:lnTo>
                  <a:lnTo>
                    <a:pt x="1102" y="712"/>
                  </a:lnTo>
                  <a:lnTo>
                    <a:pt x="1147" y="716"/>
                  </a:lnTo>
                  <a:lnTo>
                    <a:pt x="1195" y="714"/>
                  </a:lnTo>
                  <a:lnTo>
                    <a:pt x="1237" y="706"/>
                  </a:lnTo>
                  <a:lnTo>
                    <a:pt x="1270" y="697"/>
                  </a:lnTo>
                  <a:lnTo>
                    <a:pt x="1296" y="685"/>
                  </a:lnTo>
                  <a:lnTo>
                    <a:pt x="1323" y="743"/>
                  </a:lnTo>
                  <a:lnTo>
                    <a:pt x="1291" y="756"/>
                  </a:lnTo>
                  <a:lnTo>
                    <a:pt x="1248" y="768"/>
                  </a:lnTo>
                  <a:lnTo>
                    <a:pt x="1197" y="776"/>
                  </a:lnTo>
                  <a:lnTo>
                    <a:pt x="1139" y="779"/>
                  </a:lnTo>
                  <a:lnTo>
                    <a:pt x="1093" y="776"/>
                  </a:lnTo>
                  <a:lnTo>
                    <a:pt x="1051" y="768"/>
                  </a:lnTo>
                  <a:lnTo>
                    <a:pt x="1010" y="754"/>
                  </a:lnTo>
                  <a:lnTo>
                    <a:pt x="976" y="737"/>
                  </a:lnTo>
                  <a:lnTo>
                    <a:pt x="945" y="712"/>
                  </a:lnTo>
                  <a:lnTo>
                    <a:pt x="918" y="681"/>
                  </a:lnTo>
                  <a:lnTo>
                    <a:pt x="897" y="647"/>
                  </a:lnTo>
                  <a:lnTo>
                    <a:pt x="882" y="604"/>
                  </a:lnTo>
                  <a:lnTo>
                    <a:pt x="872" y="556"/>
                  </a:lnTo>
                  <a:lnTo>
                    <a:pt x="868" y="504"/>
                  </a:lnTo>
                  <a:lnTo>
                    <a:pt x="872" y="446"/>
                  </a:lnTo>
                  <a:lnTo>
                    <a:pt x="883" y="396"/>
                  </a:lnTo>
                  <a:lnTo>
                    <a:pt x="901" y="352"/>
                  </a:lnTo>
                  <a:lnTo>
                    <a:pt x="924" y="315"/>
                  </a:lnTo>
                  <a:lnTo>
                    <a:pt x="953" y="285"/>
                  </a:lnTo>
                  <a:lnTo>
                    <a:pt x="985" y="261"/>
                  </a:lnTo>
                  <a:lnTo>
                    <a:pt x="1024" y="244"/>
                  </a:lnTo>
                  <a:lnTo>
                    <a:pt x="1068" y="234"/>
                  </a:lnTo>
                  <a:lnTo>
                    <a:pt x="1114" y="231"/>
                  </a:lnTo>
                  <a:close/>
                  <a:moveTo>
                    <a:pt x="92" y="94"/>
                  </a:moveTo>
                  <a:lnTo>
                    <a:pt x="202" y="94"/>
                  </a:lnTo>
                  <a:lnTo>
                    <a:pt x="357" y="581"/>
                  </a:lnTo>
                  <a:lnTo>
                    <a:pt x="367" y="612"/>
                  </a:lnTo>
                  <a:lnTo>
                    <a:pt x="373" y="637"/>
                  </a:lnTo>
                  <a:lnTo>
                    <a:pt x="376" y="652"/>
                  </a:lnTo>
                  <a:lnTo>
                    <a:pt x="378" y="658"/>
                  </a:lnTo>
                  <a:lnTo>
                    <a:pt x="380" y="658"/>
                  </a:lnTo>
                  <a:lnTo>
                    <a:pt x="382" y="652"/>
                  </a:lnTo>
                  <a:lnTo>
                    <a:pt x="384" y="637"/>
                  </a:lnTo>
                  <a:lnTo>
                    <a:pt x="392" y="614"/>
                  </a:lnTo>
                  <a:lnTo>
                    <a:pt x="401" y="583"/>
                  </a:lnTo>
                  <a:lnTo>
                    <a:pt x="561" y="94"/>
                  </a:lnTo>
                  <a:lnTo>
                    <a:pt x="670" y="94"/>
                  </a:lnTo>
                  <a:lnTo>
                    <a:pt x="762" y="770"/>
                  </a:lnTo>
                  <a:lnTo>
                    <a:pt x="665" y="770"/>
                  </a:lnTo>
                  <a:lnTo>
                    <a:pt x="665" y="762"/>
                  </a:lnTo>
                  <a:lnTo>
                    <a:pt x="661" y="743"/>
                  </a:lnTo>
                  <a:lnTo>
                    <a:pt x="659" y="714"/>
                  </a:lnTo>
                  <a:lnTo>
                    <a:pt x="653" y="677"/>
                  </a:lnTo>
                  <a:lnTo>
                    <a:pt x="649" y="635"/>
                  </a:lnTo>
                  <a:lnTo>
                    <a:pt x="643" y="587"/>
                  </a:lnTo>
                  <a:lnTo>
                    <a:pt x="638" y="539"/>
                  </a:lnTo>
                  <a:lnTo>
                    <a:pt x="632" y="489"/>
                  </a:lnTo>
                  <a:lnTo>
                    <a:pt x="626" y="439"/>
                  </a:lnTo>
                  <a:lnTo>
                    <a:pt x="620" y="392"/>
                  </a:lnTo>
                  <a:lnTo>
                    <a:pt x="615" y="352"/>
                  </a:lnTo>
                  <a:lnTo>
                    <a:pt x="611" y="315"/>
                  </a:lnTo>
                  <a:lnTo>
                    <a:pt x="607" y="288"/>
                  </a:lnTo>
                  <a:lnTo>
                    <a:pt x="605" y="271"/>
                  </a:lnTo>
                  <a:lnTo>
                    <a:pt x="605" y="263"/>
                  </a:lnTo>
                  <a:lnTo>
                    <a:pt x="603" y="234"/>
                  </a:lnTo>
                  <a:lnTo>
                    <a:pt x="601" y="208"/>
                  </a:lnTo>
                  <a:lnTo>
                    <a:pt x="599" y="190"/>
                  </a:lnTo>
                  <a:lnTo>
                    <a:pt x="599" y="184"/>
                  </a:lnTo>
                  <a:lnTo>
                    <a:pt x="597" y="184"/>
                  </a:lnTo>
                  <a:lnTo>
                    <a:pt x="595" y="188"/>
                  </a:lnTo>
                  <a:lnTo>
                    <a:pt x="593" y="200"/>
                  </a:lnTo>
                  <a:lnTo>
                    <a:pt x="590" y="217"/>
                  </a:lnTo>
                  <a:lnTo>
                    <a:pt x="584" y="240"/>
                  </a:lnTo>
                  <a:lnTo>
                    <a:pt x="576" y="263"/>
                  </a:lnTo>
                  <a:lnTo>
                    <a:pt x="574" y="269"/>
                  </a:lnTo>
                  <a:lnTo>
                    <a:pt x="568" y="285"/>
                  </a:lnTo>
                  <a:lnTo>
                    <a:pt x="561" y="310"/>
                  </a:lnTo>
                  <a:lnTo>
                    <a:pt x="551" y="340"/>
                  </a:lnTo>
                  <a:lnTo>
                    <a:pt x="538" y="379"/>
                  </a:lnTo>
                  <a:lnTo>
                    <a:pt x="524" y="421"/>
                  </a:lnTo>
                  <a:lnTo>
                    <a:pt x="511" y="466"/>
                  </a:lnTo>
                  <a:lnTo>
                    <a:pt x="496" y="512"/>
                  </a:lnTo>
                  <a:lnTo>
                    <a:pt x="480" y="558"/>
                  </a:lnTo>
                  <a:lnTo>
                    <a:pt x="465" y="604"/>
                  </a:lnTo>
                  <a:lnTo>
                    <a:pt x="451" y="647"/>
                  </a:lnTo>
                  <a:lnTo>
                    <a:pt x="438" y="685"/>
                  </a:lnTo>
                  <a:lnTo>
                    <a:pt x="428" y="718"/>
                  </a:lnTo>
                  <a:lnTo>
                    <a:pt x="419" y="745"/>
                  </a:lnTo>
                  <a:lnTo>
                    <a:pt x="413" y="762"/>
                  </a:lnTo>
                  <a:lnTo>
                    <a:pt x="411" y="770"/>
                  </a:lnTo>
                  <a:lnTo>
                    <a:pt x="342" y="770"/>
                  </a:lnTo>
                  <a:lnTo>
                    <a:pt x="340" y="762"/>
                  </a:lnTo>
                  <a:lnTo>
                    <a:pt x="334" y="745"/>
                  </a:lnTo>
                  <a:lnTo>
                    <a:pt x="327" y="720"/>
                  </a:lnTo>
                  <a:lnTo>
                    <a:pt x="315" y="685"/>
                  </a:lnTo>
                  <a:lnTo>
                    <a:pt x="303" y="647"/>
                  </a:lnTo>
                  <a:lnTo>
                    <a:pt x="290" y="604"/>
                  </a:lnTo>
                  <a:lnTo>
                    <a:pt x="275" y="560"/>
                  </a:lnTo>
                  <a:lnTo>
                    <a:pt x="259" y="512"/>
                  </a:lnTo>
                  <a:lnTo>
                    <a:pt x="244" y="466"/>
                  </a:lnTo>
                  <a:lnTo>
                    <a:pt x="230" y="421"/>
                  </a:lnTo>
                  <a:lnTo>
                    <a:pt x="217" y="379"/>
                  </a:lnTo>
                  <a:lnTo>
                    <a:pt x="204" y="340"/>
                  </a:lnTo>
                  <a:lnTo>
                    <a:pt x="194" y="310"/>
                  </a:lnTo>
                  <a:lnTo>
                    <a:pt x="186" y="285"/>
                  </a:lnTo>
                  <a:lnTo>
                    <a:pt x="181" y="269"/>
                  </a:lnTo>
                  <a:lnTo>
                    <a:pt x="179" y="263"/>
                  </a:lnTo>
                  <a:lnTo>
                    <a:pt x="173" y="240"/>
                  </a:lnTo>
                  <a:lnTo>
                    <a:pt x="167" y="217"/>
                  </a:lnTo>
                  <a:lnTo>
                    <a:pt x="161" y="200"/>
                  </a:lnTo>
                  <a:lnTo>
                    <a:pt x="159" y="188"/>
                  </a:lnTo>
                  <a:lnTo>
                    <a:pt x="157" y="184"/>
                  </a:lnTo>
                  <a:lnTo>
                    <a:pt x="156" y="184"/>
                  </a:lnTo>
                  <a:lnTo>
                    <a:pt x="156" y="192"/>
                  </a:lnTo>
                  <a:lnTo>
                    <a:pt x="156" y="209"/>
                  </a:lnTo>
                  <a:lnTo>
                    <a:pt x="154" y="234"/>
                  </a:lnTo>
                  <a:lnTo>
                    <a:pt x="150" y="263"/>
                  </a:lnTo>
                  <a:lnTo>
                    <a:pt x="150" y="269"/>
                  </a:lnTo>
                  <a:lnTo>
                    <a:pt x="148" y="286"/>
                  </a:lnTo>
                  <a:lnTo>
                    <a:pt x="144" y="315"/>
                  </a:lnTo>
                  <a:lnTo>
                    <a:pt x="140" y="350"/>
                  </a:lnTo>
                  <a:lnTo>
                    <a:pt x="134" y="392"/>
                  </a:lnTo>
                  <a:lnTo>
                    <a:pt x="129" y="439"/>
                  </a:lnTo>
                  <a:lnTo>
                    <a:pt x="123" y="487"/>
                  </a:lnTo>
                  <a:lnTo>
                    <a:pt x="117" y="537"/>
                  </a:lnTo>
                  <a:lnTo>
                    <a:pt x="111" y="587"/>
                  </a:lnTo>
                  <a:lnTo>
                    <a:pt x="106" y="633"/>
                  </a:lnTo>
                  <a:lnTo>
                    <a:pt x="100" y="675"/>
                  </a:lnTo>
                  <a:lnTo>
                    <a:pt x="96" y="712"/>
                  </a:lnTo>
                  <a:lnTo>
                    <a:pt x="92" y="741"/>
                  </a:lnTo>
                  <a:lnTo>
                    <a:pt x="90" y="760"/>
                  </a:lnTo>
                  <a:lnTo>
                    <a:pt x="88" y="770"/>
                  </a:lnTo>
                  <a:lnTo>
                    <a:pt x="0" y="770"/>
                  </a:lnTo>
                  <a:lnTo>
                    <a:pt x="92" y="94"/>
                  </a:lnTo>
                  <a:close/>
                  <a:moveTo>
                    <a:pt x="1813" y="0"/>
                  </a:moveTo>
                  <a:lnTo>
                    <a:pt x="1911" y="0"/>
                  </a:lnTo>
                  <a:lnTo>
                    <a:pt x="1911" y="741"/>
                  </a:lnTo>
                  <a:lnTo>
                    <a:pt x="1875" y="756"/>
                  </a:lnTo>
                  <a:lnTo>
                    <a:pt x="1832" y="768"/>
                  </a:lnTo>
                  <a:lnTo>
                    <a:pt x="1780" y="776"/>
                  </a:lnTo>
                  <a:lnTo>
                    <a:pt x="1719" y="779"/>
                  </a:lnTo>
                  <a:lnTo>
                    <a:pt x="1665" y="776"/>
                  </a:lnTo>
                  <a:lnTo>
                    <a:pt x="1615" y="764"/>
                  </a:lnTo>
                  <a:lnTo>
                    <a:pt x="1573" y="745"/>
                  </a:lnTo>
                  <a:lnTo>
                    <a:pt x="1536" y="722"/>
                  </a:lnTo>
                  <a:lnTo>
                    <a:pt x="1506" y="689"/>
                  </a:lnTo>
                  <a:lnTo>
                    <a:pt x="1483" y="652"/>
                  </a:lnTo>
                  <a:lnTo>
                    <a:pt x="1465" y="612"/>
                  </a:lnTo>
                  <a:lnTo>
                    <a:pt x="1456" y="564"/>
                  </a:lnTo>
                  <a:lnTo>
                    <a:pt x="1452" y="514"/>
                  </a:lnTo>
                  <a:lnTo>
                    <a:pt x="1456" y="458"/>
                  </a:lnTo>
                  <a:lnTo>
                    <a:pt x="1467" y="408"/>
                  </a:lnTo>
                  <a:lnTo>
                    <a:pt x="1487" y="363"/>
                  </a:lnTo>
                  <a:lnTo>
                    <a:pt x="1512" y="325"/>
                  </a:lnTo>
                  <a:lnTo>
                    <a:pt x="1542" y="294"/>
                  </a:lnTo>
                  <a:lnTo>
                    <a:pt x="1579" y="269"/>
                  </a:lnTo>
                  <a:lnTo>
                    <a:pt x="1619" y="250"/>
                  </a:lnTo>
                  <a:lnTo>
                    <a:pt x="1665" y="240"/>
                  </a:lnTo>
                  <a:lnTo>
                    <a:pt x="1717" y="236"/>
                  </a:lnTo>
                  <a:lnTo>
                    <a:pt x="1765" y="238"/>
                  </a:lnTo>
                  <a:lnTo>
                    <a:pt x="1813" y="248"/>
                  </a:lnTo>
                  <a:lnTo>
                    <a:pt x="1813" y="0"/>
                  </a:lnTo>
                  <a:close/>
                </a:path>
              </a:pathLst>
            </a:custGeom>
            <a:solidFill>
              <a:srgbClr val="0033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1711687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 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5889774" y="2295202"/>
            <a:ext cx="3254226" cy="3716683"/>
          </a:xfrm>
          <a:prstGeom prst="rect">
            <a:avLst/>
          </a:prstGeom>
          <a:solidFill>
            <a:srgbClr val="F2D71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1" y="2295202"/>
            <a:ext cx="539552" cy="3716684"/>
          </a:xfrm>
          <a:prstGeom prst="rect">
            <a:avLst/>
          </a:prstGeom>
          <a:solidFill>
            <a:srgbClr val="F2D71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682625" y="2295525"/>
            <a:ext cx="5049838" cy="3716338"/>
          </a:xfrm>
          <a:effectLst/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059629" y="3084608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059629" y="4490113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5" name="Textplatzhalt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59488" y="3494088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6059488" y="4900256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7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7154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 </a:t>
            </a:r>
            <a:endParaRPr lang="de-DE" dirty="0"/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1539433" y="2782710"/>
            <a:ext cx="3127514" cy="2099856"/>
          </a:xfrm>
          <a:effectLst/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12" name="Ring 11"/>
          <p:cNvSpPr/>
          <p:nvPr userDrawn="1"/>
        </p:nvSpPr>
        <p:spPr>
          <a:xfrm>
            <a:off x="755576" y="1556792"/>
            <a:ext cx="4574255" cy="4574255"/>
          </a:xfrm>
          <a:prstGeom prst="donut">
            <a:avLst>
              <a:gd name="adj" fmla="val 4610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4" name="Pfeil nach rechts 13"/>
          <p:cNvSpPr/>
          <p:nvPr userDrawn="1"/>
        </p:nvSpPr>
        <p:spPr>
          <a:xfrm rot="19552630">
            <a:off x="4864744" y="1938659"/>
            <a:ext cx="1214538" cy="852873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rechts 14"/>
          <p:cNvSpPr/>
          <p:nvPr userDrawn="1"/>
        </p:nvSpPr>
        <p:spPr>
          <a:xfrm rot="21145665">
            <a:off x="5155691" y="3135079"/>
            <a:ext cx="1214538" cy="852873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 userDrawn="1"/>
        </p:nvSpPr>
        <p:spPr>
          <a:xfrm rot="1318147">
            <a:off x="5076783" y="4480280"/>
            <a:ext cx="1214538" cy="852873"/>
          </a:xfrm>
          <a:prstGeom prst="rightArrow">
            <a:avLst>
              <a:gd name="adj1" fmla="val 47667"/>
              <a:gd name="adj2" fmla="val 53534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015625" y="1601413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rgbClr val="14316C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6346232" y="3177631"/>
            <a:ext cx="2480714" cy="409219"/>
          </a:xfrm>
        </p:spPr>
        <p:txBody>
          <a:bodyPr/>
          <a:lstStyle>
            <a:lvl1pPr marL="0" indent="0">
              <a:buNone/>
              <a:defRPr sz="1600">
                <a:solidFill>
                  <a:srgbClr val="14316C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21" name="Textplatzhalt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015484" y="2010893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2" name="Textplatzhalt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6346091" y="3587774"/>
            <a:ext cx="248085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27" name="Textplatzhalter 6"/>
          <p:cNvSpPr>
            <a:spLocks noGrp="1"/>
          </p:cNvSpPr>
          <p:nvPr>
            <p:ph type="body" sz="quarter" idx="22" hasCustomPrompt="1"/>
          </p:nvPr>
        </p:nvSpPr>
        <p:spPr>
          <a:xfrm>
            <a:off x="6277212" y="4932220"/>
            <a:ext cx="2549833" cy="409219"/>
          </a:xfrm>
        </p:spPr>
        <p:txBody>
          <a:bodyPr/>
          <a:lstStyle>
            <a:lvl1pPr marL="0" indent="0">
              <a:buNone/>
              <a:defRPr sz="1600">
                <a:solidFill>
                  <a:srgbClr val="14316C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28" name="Textplatzhalt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6277071" y="5342363"/>
            <a:ext cx="2549875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7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683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 dirty="0" smtClean="0"/>
              <a:t> Text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8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8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 Text mit mehreren </a:t>
            </a:r>
            <a:br>
              <a:rPr lang="de-DE" dirty="0" smtClean="0"/>
            </a:br>
            <a:r>
              <a:rPr lang="de-DE" dirty="0" smtClean="0"/>
              <a:t>  Zeilen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 hasCustomPrompt="1"/>
          </p:nvPr>
        </p:nvSpPr>
        <p:spPr>
          <a:xfrm>
            <a:off x="4872038" y="1825625"/>
            <a:ext cx="3898900" cy="4351338"/>
          </a:xfrm>
          <a:effectLst/>
        </p:spPr>
        <p:txBody>
          <a:bodyPr/>
          <a:lstStyle>
            <a:lvl1pPr marL="0" indent="0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de-DE" dirty="0" smtClean="0"/>
              <a:t>Bild durch klicken einfügen</a:t>
            </a:r>
            <a:endParaRPr lang="de-DE" dirty="0"/>
          </a:p>
        </p:txBody>
      </p:sp>
      <p:sp>
        <p:nvSpPr>
          <p:cNvPr id="8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313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en-US" dirty="0"/>
          </a:p>
        </p:txBody>
      </p:sp>
      <p:sp>
        <p:nvSpPr>
          <p:cNvPr id="6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6459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Th. Haberer, Heidelberg Ion Therapy Center </a:t>
            </a:r>
          </a:p>
        </p:txBody>
      </p:sp>
    </p:spTree>
    <p:extLst>
      <p:ext uri="{BB962C8B-B14F-4D97-AF65-F5344CB8AC3E}">
        <p14:creationId xmlns:p14="http://schemas.microsoft.com/office/powerpoint/2010/main" val="3618778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F7EDAE-D643-4A93-9F45-5785AD7742A6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EA00A0-8B96-4C85-95A0-60FA45B35EB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35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/>
          <p:cNvSpPr/>
          <p:nvPr userDrawn="1"/>
        </p:nvSpPr>
        <p:spPr>
          <a:xfrm>
            <a:off x="0" y="3789040"/>
            <a:ext cx="9144000" cy="2376264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5581" y="5336976"/>
            <a:ext cx="6858000" cy="50552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36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Untertitel / Autor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77421" y="4284659"/>
            <a:ext cx="8775510" cy="839246"/>
          </a:xfrm>
        </p:spPr>
        <p:txBody>
          <a:bodyPr anchor="b">
            <a:normAutofit/>
          </a:bodyPr>
          <a:lstStyle>
            <a:lvl1pPr algn="ctr">
              <a:defRPr sz="4400"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TITEL DER PRÄSENTATION</a:t>
            </a:r>
            <a:endParaRPr lang="en-US" dirty="0"/>
          </a:p>
        </p:txBody>
      </p:sp>
      <p:pic>
        <p:nvPicPr>
          <p:cNvPr id="15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Bild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548680"/>
            <a:ext cx="1567180" cy="33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961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1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212580" cy="68641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pic>
        <p:nvPicPr>
          <p:cNvPr id="20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548680"/>
            <a:ext cx="1567180" cy="332532"/>
          </a:xfrm>
          <a:prstGeom prst="rect">
            <a:avLst/>
          </a:prstGeom>
        </p:spPr>
      </p:pic>
      <p:cxnSp>
        <p:nvCxnSpPr>
          <p:cNvPr id="14" name="Gerade Verbindung 13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632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2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2" b="-1717"/>
          <a:stretch/>
        </p:blipFill>
        <p:spPr>
          <a:xfrm>
            <a:off x="-180529" y="-44624"/>
            <a:ext cx="9391204" cy="7052084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Bild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548680"/>
            <a:ext cx="1567180" cy="332532"/>
          </a:xfrm>
          <a:prstGeom prst="rect">
            <a:avLst/>
          </a:prstGeom>
        </p:spPr>
      </p:pic>
      <p:cxnSp>
        <p:nvCxnSpPr>
          <p:cNvPr id="21" name="Gerade Verbindung 20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2434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3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 descr="150414_TKP7456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212580" cy="6885385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3525763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3945710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45710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47056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Bild 7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255" y="548680"/>
            <a:ext cx="1567180" cy="332532"/>
          </a:xfrm>
          <a:prstGeom prst="rect">
            <a:avLst/>
          </a:prstGeom>
        </p:spPr>
      </p:pic>
      <p:cxnSp>
        <p:nvCxnSpPr>
          <p:cNvPr id="18" name="Gerade Verbindung 17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3523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4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1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257"/>
            <a:ext cx="9144000" cy="685962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Bild 7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548680"/>
            <a:ext cx="1567180" cy="332532"/>
          </a:xfrm>
          <a:prstGeom prst="rect">
            <a:avLst/>
          </a:prstGeom>
        </p:spPr>
      </p:pic>
      <p:cxnSp>
        <p:nvCxnSpPr>
          <p:cNvPr id="21" name="Gerade Verbindung 20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9104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kzent 5: Titel / wenig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148"/>
            <a:ext cx="9144000" cy="6863148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509598" y="0"/>
            <a:ext cx="5214530" cy="688538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29545" y="1022596"/>
            <a:ext cx="4611446" cy="615136"/>
          </a:xfrm>
        </p:spPr>
        <p:txBody>
          <a:bodyPr/>
          <a:lstStyle>
            <a:lvl1pPr>
              <a:defRPr b="1" cap="all" baseline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29545" y="3234520"/>
            <a:ext cx="4611446" cy="3094448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Hier steht ein wenig Fließtext. 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30891" y="1719368"/>
            <a:ext cx="4610100" cy="98611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Hier steht </a:t>
            </a:r>
            <a:r>
              <a:rPr lang="de-DE" smtClean="0"/>
              <a:t>ein Untertitel</a:t>
            </a:r>
            <a:endParaRPr lang="de-DE" dirty="0" smtClean="0"/>
          </a:p>
        </p:txBody>
      </p:sp>
      <p:pic>
        <p:nvPicPr>
          <p:cNvPr id="22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Bild 7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548680"/>
            <a:ext cx="1567180" cy="332532"/>
          </a:xfrm>
          <a:prstGeom prst="rect">
            <a:avLst/>
          </a:prstGeom>
        </p:spPr>
      </p:pic>
      <p:cxnSp>
        <p:nvCxnSpPr>
          <p:cNvPr id="18" name="Gerade Verbindung 17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94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großflächig mit 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611560" y="4941168"/>
            <a:ext cx="6279201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rade Verbindung 17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el 1"/>
          <p:cNvSpPr>
            <a:spLocks noGrp="1"/>
          </p:cNvSpPr>
          <p:nvPr>
            <p:ph type="title" hasCustomPrompt="1"/>
          </p:nvPr>
        </p:nvSpPr>
        <p:spPr>
          <a:xfrm>
            <a:off x="915897" y="5124591"/>
            <a:ext cx="5826096" cy="615136"/>
          </a:xfrm>
        </p:spPr>
        <p:txBody>
          <a:bodyPr/>
          <a:lstStyle>
            <a:lvl1pPr>
              <a:defRPr b="1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17242" y="5821363"/>
            <a:ext cx="5824751" cy="631973"/>
          </a:xfrm>
        </p:spPr>
        <p:txBody>
          <a:bodyPr>
            <a:normAutofit/>
          </a:bodyPr>
          <a:lstStyle>
            <a:lvl1pPr marL="0" indent="0">
              <a:buNone/>
              <a:defRPr sz="2800" b="0" baseline="0">
                <a:solidFill>
                  <a:srgbClr val="14316C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lvl="0"/>
            <a:r>
              <a:rPr lang="de-DE" dirty="0" smtClean="0"/>
              <a:t>Hier steht ein Untertitel</a:t>
            </a: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C:\Users\nra\Desktop\mdc_plakette_13485_d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Bild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548680"/>
            <a:ext cx="1567180" cy="332532"/>
          </a:xfrm>
          <a:prstGeom prst="rect">
            <a:avLst/>
          </a:prstGeom>
        </p:spPr>
      </p:pic>
      <p:sp>
        <p:nvSpPr>
          <p:cNvPr id="13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0010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eib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5889774" y="2295202"/>
            <a:ext cx="3254226" cy="3716683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1" y="2295202"/>
            <a:ext cx="539552" cy="3716684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059629" y="3084608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059629" y="4490113"/>
            <a:ext cx="2811416" cy="409219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Beschreibung</a:t>
            </a:r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>
          <a:xfrm>
            <a:off x="682625" y="2295525"/>
            <a:ext cx="5049838" cy="3716338"/>
          </a:xfrm>
          <a:effectLst/>
        </p:spPr>
        <p:txBody>
          <a:bodyPr/>
          <a:lstStyle>
            <a:lvl1pPr>
              <a:defRPr baseline="0">
                <a:solidFill>
                  <a:schemeClr val="accent6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Bild durch Klicken einfügen!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6059488" y="3494088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6059488" y="4900256"/>
            <a:ext cx="2811462" cy="995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D711"/>
              </a:buClr>
              <a:buSzPct val="100000"/>
              <a:buFont typeface="HiraMinProN-W3" charset="-128"/>
              <a:buNone/>
              <a:tabLst/>
              <a:defRPr/>
            </a:pPr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12" name="Foliennummernplatzhalter 6"/>
          <p:cNvSpPr txBox="1">
            <a:spLocks/>
          </p:cNvSpPr>
          <p:nvPr userDrawn="1"/>
        </p:nvSpPr>
        <p:spPr>
          <a:xfrm>
            <a:off x="8186808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E3753F-27A8-481D-8456-E499EF80449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622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2137" y="365126"/>
            <a:ext cx="83933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81468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 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0" y="6499048"/>
            <a:ext cx="9144000" cy="359930"/>
          </a:xfrm>
          <a:prstGeom prst="rect">
            <a:avLst/>
          </a:prstGeom>
          <a:solidFill>
            <a:srgbClr val="94A8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2983" y="6499048"/>
            <a:ext cx="745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defRPr>
            </a:lvl1pPr>
          </a:lstStyle>
          <a:p>
            <a:fld id="{2D31551D-F3C2-3643-8B41-F655A96CD0F5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8063369" y="6560653"/>
            <a:ext cx="0" cy="25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382136" y="6497153"/>
            <a:ext cx="8761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14" name="Picture 2" descr="C:\Users\nra\Desktop\mdc_plakette_13485_d1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7416" y="6516112"/>
            <a:ext cx="338556" cy="32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 7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35" y="6587949"/>
            <a:ext cx="1066878" cy="22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1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61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62" r:id="rId12"/>
    <p:sldLayoutId id="2147483664" r:id="rId13"/>
    <p:sldLayoutId id="2147483666" r:id="rId14"/>
    <p:sldLayoutId id="2147483688" r:id="rId15"/>
    <p:sldLayoutId id="214748368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2D711"/>
        </a:buClr>
        <a:buSzPct val="100000"/>
        <a:buFont typeface="HiraMinProN-W3" charset="-128"/>
        <a:buChar char="◉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4316C"/>
        </a:buClr>
        <a:buFont typeface="Arial" charset="0"/>
        <a:buChar char="•"/>
        <a:defRPr sz="18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Garamond" charset="0"/>
          <a:ea typeface="Garamond" charset="0"/>
          <a:cs typeface="Garamond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png"/><Relationship Id="rId5" Type="http://schemas.openxmlformats.org/officeDocument/2006/relationships/image" Target="../media/image20.png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5.png"/><Relationship Id="rId7" Type="http://schemas.openxmlformats.org/officeDocument/2006/relationships/image" Target="../media/image30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5" Type="http://schemas.openxmlformats.org/officeDocument/2006/relationships/image" Target="../media/image20.png"/><Relationship Id="rId4" Type="http://schemas.openxmlformats.org/officeDocument/2006/relationships/image" Target="../media/image18.jpg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png"/><Relationship Id="rId5" Type="http://schemas.openxmlformats.org/officeDocument/2006/relationships/image" Target="../media/image21.jpeg"/><Relationship Id="rId10" Type="http://schemas.openxmlformats.org/officeDocument/2006/relationships/image" Target="../media/image42.jpeg"/><Relationship Id="rId4" Type="http://schemas.openxmlformats.org/officeDocument/2006/relationships/image" Target="../media/image20.png"/><Relationship Id="rId9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6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microsoft.com/office/2007/relationships/hdphoto" Target="../media/hdphoto5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58.jpeg"/><Relationship Id="rId2" Type="http://schemas.openxmlformats.org/officeDocument/2006/relationships/video" Target="file://localhost/C:/Users/PUR/MedAustron/Therapy%20Accelerator/Management/Presentations/Projektcafe_05Sept2013/Movie/tom.avi" TargetMode="External"/><Relationship Id="rId1" Type="http://schemas.microsoft.com/office/2007/relationships/media" Target="file://localhost/C:/Users/PUR/MedAustron/Therapy%20Accelerator/Management/Presentations/Projektcafe_05Sept2013/Movie/tom.avi" TargetMode="Externa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notesSlide" Target="../notesSlides/notesSlide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png"/><Relationship Id="rId4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74.jpe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5.jpeg"/><Relationship Id="rId5" Type="http://schemas.openxmlformats.org/officeDocument/2006/relationships/image" Target="../media/image42.jpeg"/><Relationship Id="rId4" Type="http://schemas.openxmlformats.org/officeDocument/2006/relationships/image" Target="../media/image1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emf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emf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4.jp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52698" y="4862617"/>
            <a:ext cx="80367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dirty="0" smtClean="0">
                <a:latin typeface="Verdana" charset="0"/>
                <a:ea typeface="Verdana" charset="0"/>
                <a:cs typeface="Verdana" charset="0"/>
              </a:rPr>
              <a:t>MedAustron: </a:t>
            </a:r>
            <a:r>
              <a:rPr lang="de-DE" sz="3600" b="1" dirty="0" err="1" smtClean="0">
                <a:latin typeface="Verdana" charset="0"/>
                <a:ea typeface="Verdana" charset="0"/>
                <a:cs typeface="Verdana" charset="0"/>
              </a:rPr>
              <a:t>From</a:t>
            </a:r>
            <a:r>
              <a:rPr lang="de-DE" sz="36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sz="3600" b="1" dirty="0" err="1" smtClean="0">
                <a:latin typeface="Verdana" charset="0"/>
                <a:ea typeface="Verdana" charset="0"/>
                <a:cs typeface="Verdana" charset="0"/>
              </a:rPr>
              <a:t>Concept</a:t>
            </a:r>
            <a:r>
              <a:rPr lang="de-DE" sz="36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sz="3600" b="1" dirty="0" err="1" smtClean="0">
                <a:latin typeface="Verdana" charset="0"/>
                <a:ea typeface="Verdana" charset="0"/>
                <a:cs typeface="Verdana" charset="0"/>
              </a:rPr>
              <a:t>to</a:t>
            </a:r>
            <a:r>
              <a:rPr lang="de-DE" sz="36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sz="3600" b="1" dirty="0" err="1" smtClean="0">
                <a:latin typeface="Verdana" charset="0"/>
                <a:ea typeface="Verdana" charset="0"/>
                <a:cs typeface="Verdana" charset="0"/>
              </a:rPr>
              <a:t>the</a:t>
            </a:r>
            <a:r>
              <a:rPr lang="de-DE" sz="3600" b="1" smtClean="0">
                <a:latin typeface="Verdana" charset="0"/>
                <a:ea typeface="Verdana" charset="0"/>
                <a:cs typeface="Verdana" charset="0"/>
              </a:rPr>
              <a:t> Future…</a:t>
            </a:r>
            <a:endParaRPr lang="de-DE" sz="3600" b="1" dirty="0" smtClean="0">
              <a:latin typeface="Verdana" charset="0"/>
              <a:ea typeface="Verdana" charset="0"/>
              <a:cs typeface="Verdana" charset="0"/>
            </a:endParaRPr>
          </a:p>
          <a:p>
            <a:r>
              <a:rPr lang="de-DE" b="1" dirty="0" smtClean="0">
                <a:latin typeface="Verdana" charset="0"/>
                <a:ea typeface="Verdana" charset="0"/>
                <a:cs typeface="Verdana" charset="0"/>
              </a:rPr>
              <a:t>Claus Schmitzer</a:t>
            </a:r>
            <a:endParaRPr lang="de-DE" b="1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80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erade Verbindung 61">
            <a:extLst>
              <a:ext uri="{FF2B5EF4-FFF2-40B4-BE49-F238E27FC236}">
                <a16:creationId xmlns="" xmlns:a16="http://schemas.microsoft.com/office/drawing/2014/main" id="{91FACE0B-C27A-ED4C-8C5B-7FB15788AD17}"/>
              </a:ext>
            </a:extLst>
          </p:cNvPr>
          <p:cNvCxnSpPr>
            <a:cxnSpLocks/>
          </p:cNvCxnSpPr>
          <p:nvPr/>
        </p:nvCxnSpPr>
        <p:spPr>
          <a:xfrm>
            <a:off x="6025919" y="2684585"/>
            <a:ext cx="0" cy="447279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6026026" y="6192828"/>
            <a:ext cx="175690" cy="23233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4356742" y="6240659"/>
            <a:ext cx="205414" cy="184501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 flipH="1">
            <a:off x="7867339" y="2551441"/>
            <a:ext cx="10131" cy="588218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>
            <a:extLst>
              <a:ext uri="{FF2B5EF4-FFF2-40B4-BE49-F238E27FC236}">
                <a16:creationId xmlns="" xmlns:a16="http://schemas.microsoft.com/office/drawing/2014/main" id="{91FACE0B-C27A-ED4C-8C5B-7FB15788AD17}"/>
              </a:ext>
            </a:extLst>
          </p:cNvPr>
          <p:cNvCxnSpPr>
            <a:cxnSpLocks/>
          </p:cNvCxnSpPr>
          <p:nvPr/>
        </p:nvCxnSpPr>
        <p:spPr>
          <a:xfrm>
            <a:off x="4241270" y="2686013"/>
            <a:ext cx="0" cy="447279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>
            <a:cxnSpLocks/>
          </p:cNvCxnSpPr>
          <p:nvPr/>
        </p:nvCxnSpPr>
        <p:spPr>
          <a:xfrm flipH="1">
            <a:off x="1583152" y="3222385"/>
            <a:ext cx="6430" cy="531700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>
            <a:cxnSpLocks/>
          </p:cNvCxnSpPr>
          <p:nvPr/>
        </p:nvCxnSpPr>
        <p:spPr>
          <a:xfrm>
            <a:off x="2570989" y="2662489"/>
            <a:ext cx="0" cy="495423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>
            <a:cxnSpLocks/>
          </p:cNvCxnSpPr>
          <p:nvPr/>
        </p:nvCxnSpPr>
        <p:spPr>
          <a:xfrm flipH="1">
            <a:off x="3593119" y="3154017"/>
            <a:ext cx="1" cy="600068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9" name="Gerade Verbindung 838"/>
          <p:cNvCxnSpPr>
            <a:cxnSpLocks/>
          </p:cNvCxnSpPr>
          <p:nvPr/>
        </p:nvCxnSpPr>
        <p:spPr>
          <a:xfrm>
            <a:off x="7108395" y="3121232"/>
            <a:ext cx="0" cy="583942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" name="Gerade Verbindung 819"/>
          <p:cNvCxnSpPr>
            <a:cxnSpLocks/>
          </p:cNvCxnSpPr>
          <p:nvPr/>
        </p:nvCxnSpPr>
        <p:spPr>
          <a:xfrm flipV="1">
            <a:off x="752028" y="3133292"/>
            <a:ext cx="7195559" cy="38239"/>
          </a:xfrm>
          <a:prstGeom prst="line">
            <a:avLst/>
          </a:prstGeom>
          <a:ln w="1016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124828" y="3070458"/>
            <a:ext cx="206754" cy="20675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Oval 8"/>
          <p:cNvSpPr/>
          <p:nvPr/>
        </p:nvSpPr>
        <p:spPr>
          <a:xfrm>
            <a:off x="7010292" y="3034544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10"/>
          <p:cNvSpPr/>
          <p:nvPr/>
        </p:nvSpPr>
        <p:spPr>
          <a:xfrm>
            <a:off x="2469862" y="3062161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Inhaltsplatzhalter 2"/>
          <p:cNvSpPr txBox="1">
            <a:spLocks/>
          </p:cNvSpPr>
          <p:nvPr/>
        </p:nvSpPr>
        <p:spPr>
          <a:xfrm>
            <a:off x="997330" y="2797500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1989 – 1994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1236130" y="3754085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2230963" y="1946870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Abgerundetes Rechteck 24"/>
          <p:cNvSpPr/>
          <p:nvPr/>
        </p:nvSpPr>
        <p:spPr>
          <a:xfrm>
            <a:off x="3244470" y="3749663"/>
            <a:ext cx="697299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4" name="Oval 823"/>
          <p:cNvSpPr/>
          <p:nvPr/>
        </p:nvSpPr>
        <p:spPr>
          <a:xfrm>
            <a:off x="700701" y="3058445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27" name="Bild 8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091" y="3835936"/>
            <a:ext cx="604983" cy="551207"/>
          </a:xfrm>
          <a:prstGeom prst="rect">
            <a:avLst/>
          </a:prstGeom>
        </p:spPr>
      </p:pic>
      <p:sp>
        <p:nvSpPr>
          <p:cNvPr id="828" name="Inhaltsplatzhalter 2"/>
          <p:cNvSpPr txBox="1">
            <a:spLocks/>
          </p:cNvSpPr>
          <p:nvPr/>
        </p:nvSpPr>
        <p:spPr>
          <a:xfrm>
            <a:off x="1861942" y="3238696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1995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29" name="Inhaltsplatzhalter 2"/>
          <p:cNvSpPr txBox="1">
            <a:spLocks/>
          </p:cNvSpPr>
          <p:nvPr/>
        </p:nvSpPr>
        <p:spPr>
          <a:xfrm>
            <a:off x="3013605" y="2797093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1996 - 2000</a:t>
            </a:r>
            <a:endParaRPr lang="de-DE" sz="16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831" name="Bild 83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468" y="2098672"/>
            <a:ext cx="401282" cy="401828"/>
          </a:xfrm>
          <a:prstGeom prst="rect">
            <a:avLst/>
          </a:prstGeom>
        </p:spPr>
      </p:pic>
      <p:pic>
        <p:nvPicPr>
          <p:cNvPr id="834" name="Bild 83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193" y="1993958"/>
            <a:ext cx="500302" cy="607108"/>
          </a:xfrm>
          <a:prstGeom prst="rect">
            <a:avLst/>
          </a:prstGeom>
        </p:spPr>
      </p:pic>
      <p:pic>
        <p:nvPicPr>
          <p:cNvPr id="837" name="Bild 83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127" y="3828511"/>
            <a:ext cx="545013" cy="447352"/>
          </a:xfrm>
          <a:prstGeom prst="rect">
            <a:avLst/>
          </a:prstGeom>
        </p:spPr>
      </p:pic>
      <p:sp>
        <p:nvSpPr>
          <p:cNvPr id="838" name="Abgerundetes Rechteck 837"/>
          <p:cNvSpPr/>
          <p:nvPr/>
        </p:nvSpPr>
        <p:spPr>
          <a:xfrm>
            <a:off x="6784612" y="3717701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2" name="Inhaltsplatzhalter 2"/>
          <p:cNvSpPr txBox="1">
            <a:spLocks/>
          </p:cNvSpPr>
          <p:nvPr/>
        </p:nvSpPr>
        <p:spPr>
          <a:xfrm>
            <a:off x="2611824" y="4466792"/>
            <a:ext cx="2310553" cy="1138737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Proton-Ion 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Medical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Machine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Study </a:t>
            </a:r>
            <a:endParaRPr lang="de-DE" sz="14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(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CERN, MedAustron, TERA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Foundation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)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64" name="Oval 863"/>
          <p:cNvSpPr/>
          <p:nvPr/>
        </p:nvSpPr>
        <p:spPr>
          <a:xfrm>
            <a:off x="7769437" y="3033118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Inhaltsplatzhalter 2">
            <a:extLst>
              <a:ext uri="{FF2B5EF4-FFF2-40B4-BE49-F238E27FC236}">
                <a16:creationId xmlns="" xmlns:a16="http://schemas.microsoft.com/office/drawing/2014/main" id="{4D9AFE84-8A09-7343-91E9-42227393073A}"/>
              </a:ext>
            </a:extLst>
          </p:cNvPr>
          <p:cNvSpPr txBox="1">
            <a:spLocks/>
          </p:cNvSpPr>
          <p:nvPr/>
        </p:nvSpPr>
        <p:spPr>
          <a:xfrm>
            <a:off x="6505052" y="3173523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2005</a:t>
            </a:r>
          </a:p>
        </p:txBody>
      </p:sp>
      <p:sp>
        <p:nvSpPr>
          <p:cNvPr id="56" name="Abgerundetes Rechteck 55">
            <a:extLst>
              <a:ext uri="{FF2B5EF4-FFF2-40B4-BE49-F238E27FC236}">
                <a16:creationId xmlns="" xmlns:a16="http://schemas.microsoft.com/office/drawing/2014/main" id="{F5C5761E-76A2-AA41-997C-40EA0A6457C8}"/>
              </a:ext>
            </a:extLst>
          </p:cNvPr>
          <p:cNvSpPr/>
          <p:nvPr/>
        </p:nvSpPr>
        <p:spPr>
          <a:xfrm>
            <a:off x="3888924" y="1959208"/>
            <a:ext cx="697299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>
            <a:extLst>
              <a:ext uri="{FF2B5EF4-FFF2-40B4-BE49-F238E27FC236}">
                <a16:creationId xmlns="" xmlns:a16="http://schemas.microsoft.com/office/drawing/2014/main" id="{B9828460-EDE5-1246-A1AC-D8451AFB5C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0711" y="3802128"/>
            <a:ext cx="504817" cy="538997"/>
          </a:xfrm>
          <a:prstGeom prst="rect">
            <a:avLst/>
          </a:prstGeom>
        </p:spPr>
      </p:pic>
      <p:sp>
        <p:nvSpPr>
          <p:cNvPr id="37" name="Titel 1"/>
          <p:cNvSpPr txBox="1">
            <a:spLocks/>
          </p:cNvSpPr>
          <p:nvPr/>
        </p:nvSpPr>
        <p:spPr>
          <a:xfrm>
            <a:off x="440135" y="399921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clinical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Inhaltsplatzhalter 2"/>
          <p:cNvSpPr txBox="1">
            <a:spLocks/>
          </p:cNvSpPr>
          <p:nvPr/>
        </p:nvSpPr>
        <p:spPr>
          <a:xfrm>
            <a:off x="513466" y="3212279"/>
            <a:ext cx="586736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1989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1" name="Inhaltsplatzhalter 2"/>
          <p:cNvSpPr txBox="1">
            <a:spLocks/>
          </p:cNvSpPr>
          <p:nvPr/>
        </p:nvSpPr>
        <p:spPr>
          <a:xfrm>
            <a:off x="7496061" y="3173159"/>
            <a:ext cx="99845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04/2007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2" name="Inhaltsplatzhalter 2"/>
          <p:cNvSpPr txBox="1">
            <a:spLocks/>
          </p:cNvSpPr>
          <p:nvPr/>
        </p:nvSpPr>
        <p:spPr>
          <a:xfrm>
            <a:off x="1546281" y="1167515"/>
            <a:ext cx="2131089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Reorientation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towards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an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therapy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center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-&gt; </a:t>
            </a:r>
            <a:r>
              <a:rPr lang="de-DE" sz="1400" b="1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MedAustron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3" name="Inhaltsplatzhalter 2"/>
          <p:cNvSpPr txBox="1">
            <a:spLocks/>
          </p:cNvSpPr>
          <p:nvPr/>
        </p:nvSpPr>
        <p:spPr>
          <a:xfrm>
            <a:off x="513466" y="4493964"/>
            <a:ext cx="1968041" cy="1197138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„AUSTRON“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feasibility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study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(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research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facility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neutron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spallation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)</a:t>
            </a:r>
          </a:p>
        </p:txBody>
      </p:sp>
      <p:sp>
        <p:nvSpPr>
          <p:cNvPr id="44" name="Inhaltsplatzhalter 2"/>
          <p:cNvSpPr txBox="1">
            <a:spLocks/>
          </p:cNvSpPr>
          <p:nvPr/>
        </p:nvSpPr>
        <p:spPr>
          <a:xfrm>
            <a:off x="3620958" y="3220178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1998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7" name="Inhaltsplatzhalter 2"/>
          <p:cNvSpPr txBox="1">
            <a:spLocks/>
          </p:cNvSpPr>
          <p:nvPr/>
        </p:nvSpPr>
        <p:spPr>
          <a:xfrm>
            <a:off x="3531529" y="1370900"/>
            <a:ext cx="1609796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„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MedAustron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“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feasibility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study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8" name="Inhaltsplatzhalter 2"/>
          <p:cNvSpPr txBox="1">
            <a:spLocks/>
          </p:cNvSpPr>
          <p:nvPr/>
        </p:nvSpPr>
        <p:spPr>
          <a:xfrm>
            <a:off x="5908768" y="4431206"/>
            <a:ext cx="2444096" cy="1060532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Signing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basic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agreement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on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realisation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: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Rep.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Austria, 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Fed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. State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Lower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Austria,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City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. Neustadt</a:t>
            </a:r>
          </a:p>
        </p:txBody>
      </p:sp>
      <p:pic>
        <p:nvPicPr>
          <p:cNvPr id="50" name="Grafik 105">
            <a:extLst>
              <a:ext uri="{FF2B5EF4-FFF2-40B4-BE49-F238E27FC236}">
                <a16:creationId xmlns="" xmlns:a16="http://schemas.microsoft.com/office/drawing/2014/main" id="{6621E305-A502-B746-BCE3-00460321B8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49270" y="2123473"/>
            <a:ext cx="666402" cy="176960"/>
          </a:xfrm>
          <a:prstGeom prst="rect">
            <a:avLst/>
          </a:prstGeom>
        </p:spPr>
      </p:pic>
      <p:sp>
        <p:nvSpPr>
          <p:cNvPr id="51" name="Abgerundetes Rechteck 106">
            <a:extLst>
              <a:ext uri="{FF2B5EF4-FFF2-40B4-BE49-F238E27FC236}">
                <a16:creationId xmlns="" xmlns:a16="http://schemas.microsoft.com/office/drawing/2014/main" id="{1DECAB10-59A1-FD4E-A6E9-4C2D3FEF0111}"/>
              </a:ext>
            </a:extLst>
          </p:cNvPr>
          <p:cNvSpPr/>
          <p:nvPr/>
        </p:nvSpPr>
        <p:spPr>
          <a:xfrm>
            <a:off x="7530245" y="1824791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Inhaltsplatzhalter 2">
            <a:extLst>
              <a:ext uri="{FF2B5EF4-FFF2-40B4-BE49-F238E27FC236}">
                <a16:creationId xmlns="" xmlns:a16="http://schemas.microsoft.com/office/drawing/2014/main" id="{195816B2-1615-0B46-8206-28E74E3798FE}"/>
              </a:ext>
            </a:extLst>
          </p:cNvPr>
          <p:cNvSpPr txBox="1">
            <a:spLocks/>
          </p:cNvSpPr>
          <p:nvPr/>
        </p:nvSpPr>
        <p:spPr>
          <a:xfrm>
            <a:off x="7289337" y="1272949"/>
            <a:ext cx="1063527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Company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foundation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53" name="Inhaltsplatzhalter 2"/>
          <p:cNvSpPr txBox="1">
            <a:spLocks/>
          </p:cNvSpPr>
          <p:nvPr/>
        </p:nvSpPr>
        <p:spPr>
          <a:xfrm>
            <a:off x="5162319" y="1383848"/>
            <a:ext cx="1609796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„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MedAustron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“ design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study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57" name="Bild 83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842" y="1992530"/>
            <a:ext cx="500302" cy="607108"/>
          </a:xfrm>
          <a:prstGeom prst="rect">
            <a:avLst/>
          </a:prstGeom>
        </p:spPr>
      </p:pic>
      <p:sp>
        <p:nvSpPr>
          <p:cNvPr id="58" name="Abgerundetes Rechteck 55">
            <a:extLst>
              <a:ext uri="{FF2B5EF4-FFF2-40B4-BE49-F238E27FC236}">
                <a16:creationId xmlns="" xmlns:a16="http://schemas.microsoft.com/office/drawing/2014/main" id="{F5C5761E-76A2-AA41-997C-40EA0A6457C8}"/>
              </a:ext>
            </a:extLst>
          </p:cNvPr>
          <p:cNvSpPr/>
          <p:nvPr/>
        </p:nvSpPr>
        <p:spPr>
          <a:xfrm>
            <a:off x="5673573" y="1957780"/>
            <a:ext cx="697299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1" name="Inhaltsplatzhalter 2"/>
          <p:cNvSpPr txBox="1">
            <a:spLocks/>
          </p:cNvSpPr>
          <p:nvPr/>
        </p:nvSpPr>
        <p:spPr>
          <a:xfrm>
            <a:off x="5411926" y="2776590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1999 – 2004</a:t>
            </a:r>
          </a:p>
        </p:txBody>
      </p:sp>
      <p:cxnSp>
        <p:nvCxnSpPr>
          <p:cNvPr id="63" name="Gerade Verbindung 819"/>
          <p:cNvCxnSpPr>
            <a:cxnSpLocks/>
          </p:cNvCxnSpPr>
          <p:nvPr/>
        </p:nvCxnSpPr>
        <p:spPr>
          <a:xfrm>
            <a:off x="785177" y="6250162"/>
            <a:ext cx="3624451" cy="0"/>
          </a:xfrm>
          <a:prstGeom prst="line">
            <a:avLst/>
          </a:prstGeom>
          <a:ln w="635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4339732" y="6033145"/>
            <a:ext cx="231474" cy="234585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758644" y="6142621"/>
            <a:ext cx="216024" cy="216024"/>
          </a:xfrm>
          <a:prstGeom prst="ellipse">
            <a:avLst/>
          </a:prstGeom>
          <a:solidFill>
            <a:srgbClr val="EDD01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7" name="Gerade Verbindung 819"/>
          <p:cNvCxnSpPr>
            <a:cxnSpLocks/>
          </p:cNvCxnSpPr>
          <p:nvPr/>
        </p:nvCxnSpPr>
        <p:spPr>
          <a:xfrm>
            <a:off x="6264066" y="6232600"/>
            <a:ext cx="1469716" cy="1756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819"/>
          <p:cNvCxnSpPr>
            <a:cxnSpLocks/>
          </p:cNvCxnSpPr>
          <p:nvPr/>
        </p:nvCxnSpPr>
        <p:spPr>
          <a:xfrm>
            <a:off x="4533990" y="6041881"/>
            <a:ext cx="1508624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6016976" y="6041881"/>
            <a:ext cx="228576" cy="195123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7576771" y="6132647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Oval 71"/>
          <p:cNvSpPr/>
          <p:nvPr/>
        </p:nvSpPr>
        <p:spPr>
          <a:xfrm>
            <a:off x="6088376" y="6114127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Oval 72"/>
          <p:cNvSpPr/>
          <p:nvPr/>
        </p:nvSpPr>
        <p:spPr>
          <a:xfrm>
            <a:off x="4283782" y="6138339"/>
            <a:ext cx="216024" cy="216024"/>
          </a:xfrm>
          <a:prstGeom prst="ellipse">
            <a:avLst/>
          </a:prstGeom>
          <a:solidFill>
            <a:srgbClr val="EDD01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4" name="Gerade Verbindung 819"/>
          <p:cNvCxnSpPr>
            <a:cxnSpLocks/>
          </p:cNvCxnSpPr>
          <p:nvPr/>
        </p:nvCxnSpPr>
        <p:spPr>
          <a:xfrm>
            <a:off x="7802313" y="6248970"/>
            <a:ext cx="529837" cy="5126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819"/>
          <p:cNvCxnSpPr>
            <a:cxnSpLocks/>
          </p:cNvCxnSpPr>
          <p:nvPr/>
        </p:nvCxnSpPr>
        <p:spPr>
          <a:xfrm>
            <a:off x="4552007" y="6425160"/>
            <a:ext cx="1508624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55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Gerade Verbindung 819"/>
          <p:cNvCxnSpPr>
            <a:cxnSpLocks/>
          </p:cNvCxnSpPr>
          <p:nvPr/>
        </p:nvCxnSpPr>
        <p:spPr>
          <a:xfrm>
            <a:off x="1465994" y="4207386"/>
            <a:ext cx="5861863" cy="0"/>
          </a:xfrm>
          <a:prstGeom prst="line">
            <a:avLst/>
          </a:prstGeom>
          <a:ln w="1016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 flipH="1">
            <a:off x="1741401" y="3550460"/>
            <a:ext cx="10161" cy="859263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137">
            <a:extLst>
              <a:ext uri="{FF2B5EF4-FFF2-40B4-BE49-F238E27FC236}">
                <a16:creationId xmlns="" xmlns:a16="http://schemas.microsoft.com/office/drawing/2014/main" id="{701DA5BA-4E4C-9244-AC86-2E4D5238A632}"/>
              </a:ext>
            </a:extLst>
          </p:cNvPr>
          <p:cNvCxnSpPr>
            <a:cxnSpLocks/>
          </p:cNvCxnSpPr>
          <p:nvPr/>
        </p:nvCxnSpPr>
        <p:spPr>
          <a:xfrm>
            <a:off x="5692723" y="2968982"/>
            <a:ext cx="0" cy="279626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137">
            <a:extLst>
              <a:ext uri="{FF2B5EF4-FFF2-40B4-BE49-F238E27FC236}">
                <a16:creationId xmlns="" xmlns:a16="http://schemas.microsoft.com/office/drawing/2014/main" id="{701DA5BA-4E4C-9244-AC86-2E4D5238A632}"/>
              </a:ext>
            </a:extLst>
          </p:cNvPr>
          <p:cNvCxnSpPr>
            <a:cxnSpLocks/>
          </p:cNvCxnSpPr>
          <p:nvPr/>
        </p:nvCxnSpPr>
        <p:spPr>
          <a:xfrm flipH="1">
            <a:off x="4923804" y="3288388"/>
            <a:ext cx="8350" cy="1070929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 flipH="1">
            <a:off x="852986" y="3130752"/>
            <a:ext cx="10131" cy="588218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6026026" y="6192828"/>
            <a:ext cx="175690" cy="23233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4356742" y="6240659"/>
            <a:ext cx="205414" cy="184501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el 1"/>
          <p:cNvSpPr txBox="1">
            <a:spLocks/>
          </p:cNvSpPr>
          <p:nvPr/>
        </p:nvSpPr>
        <p:spPr>
          <a:xfrm>
            <a:off x="440135" y="399921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clinical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de-DE" sz="20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Building </a:t>
            </a:r>
            <a:r>
              <a:rPr lang="de-DE" sz="2000" b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branch</a:t>
            </a:r>
            <a:endParaRPr lang="en-US" sz="20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3" name="Gerade Verbindung 819"/>
          <p:cNvCxnSpPr>
            <a:cxnSpLocks/>
          </p:cNvCxnSpPr>
          <p:nvPr/>
        </p:nvCxnSpPr>
        <p:spPr>
          <a:xfrm>
            <a:off x="785177" y="6250162"/>
            <a:ext cx="3624451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4339732" y="6033145"/>
            <a:ext cx="231474" cy="234585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758644" y="6142621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7" name="Gerade Verbindung 819"/>
          <p:cNvCxnSpPr>
            <a:cxnSpLocks/>
          </p:cNvCxnSpPr>
          <p:nvPr/>
        </p:nvCxnSpPr>
        <p:spPr>
          <a:xfrm>
            <a:off x="6264066" y="6232600"/>
            <a:ext cx="1469716" cy="1756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819"/>
          <p:cNvCxnSpPr>
            <a:cxnSpLocks/>
          </p:cNvCxnSpPr>
          <p:nvPr/>
        </p:nvCxnSpPr>
        <p:spPr>
          <a:xfrm>
            <a:off x="4533990" y="6041881"/>
            <a:ext cx="1508624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6016976" y="6041881"/>
            <a:ext cx="228576" cy="195123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7576771" y="6132647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Oval 71"/>
          <p:cNvSpPr/>
          <p:nvPr/>
        </p:nvSpPr>
        <p:spPr>
          <a:xfrm>
            <a:off x="6088376" y="6114127"/>
            <a:ext cx="216024" cy="21602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Oval 72"/>
          <p:cNvSpPr/>
          <p:nvPr/>
        </p:nvSpPr>
        <p:spPr>
          <a:xfrm>
            <a:off x="4283782" y="6138339"/>
            <a:ext cx="216024" cy="216024"/>
          </a:xfrm>
          <a:prstGeom prst="ellipse">
            <a:avLst/>
          </a:prstGeom>
          <a:solidFill>
            <a:srgbClr val="EDD01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4" name="Gerade Verbindung 819"/>
          <p:cNvCxnSpPr>
            <a:cxnSpLocks/>
          </p:cNvCxnSpPr>
          <p:nvPr/>
        </p:nvCxnSpPr>
        <p:spPr>
          <a:xfrm>
            <a:off x="7802313" y="6248970"/>
            <a:ext cx="529837" cy="5126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819"/>
          <p:cNvCxnSpPr>
            <a:cxnSpLocks/>
          </p:cNvCxnSpPr>
          <p:nvPr/>
        </p:nvCxnSpPr>
        <p:spPr>
          <a:xfrm>
            <a:off x="4552007" y="6425160"/>
            <a:ext cx="1508624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890975" y="3205933"/>
            <a:ext cx="600658" cy="505879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819"/>
          <p:cNvCxnSpPr>
            <a:cxnSpLocks/>
          </p:cNvCxnSpPr>
          <p:nvPr/>
        </p:nvCxnSpPr>
        <p:spPr>
          <a:xfrm flipV="1">
            <a:off x="1465995" y="3205933"/>
            <a:ext cx="5861862" cy="18392"/>
          </a:xfrm>
          <a:prstGeom prst="line">
            <a:avLst/>
          </a:prstGeom>
          <a:ln w="1016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882325" y="3729185"/>
            <a:ext cx="609308" cy="491013"/>
          </a:xfrm>
          <a:prstGeom prst="line">
            <a:avLst/>
          </a:prstGeom>
          <a:ln w="1016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7327857" y="3772304"/>
            <a:ext cx="585344" cy="435082"/>
          </a:xfrm>
          <a:prstGeom prst="line">
            <a:avLst/>
          </a:prstGeom>
          <a:ln w="1016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7327857" y="3205933"/>
            <a:ext cx="631362" cy="548505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l 83"/>
          <p:cNvSpPr/>
          <p:nvPr/>
        </p:nvSpPr>
        <p:spPr>
          <a:xfrm>
            <a:off x="7851207" y="3646426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Oval 84"/>
          <p:cNvSpPr/>
          <p:nvPr/>
        </p:nvSpPr>
        <p:spPr>
          <a:xfrm>
            <a:off x="752259" y="3617008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Inhaltsplatzhalter 2"/>
          <p:cNvSpPr txBox="1">
            <a:spLocks/>
          </p:cNvSpPr>
          <p:nvPr/>
        </p:nvSpPr>
        <p:spPr>
          <a:xfrm>
            <a:off x="390171" y="3796820"/>
            <a:ext cx="98430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04/2007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96" name="Grafik 105">
            <a:extLst>
              <a:ext uri="{FF2B5EF4-FFF2-40B4-BE49-F238E27FC236}">
                <a16:creationId xmlns="" xmlns:a16="http://schemas.microsoft.com/office/drawing/2014/main" id="{6621E305-A502-B746-BCE3-00460321B8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17" y="2719876"/>
            <a:ext cx="666402" cy="176960"/>
          </a:xfrm>
          <a:prstGeom prst="rect">
            <a:avLst/>
          </a:prstGeom>
        </p:spPr>
      </p:pic>
      <p:sp>
        <p:nvSpPr>
          <p:cNvPr id="97" name="Abgerundetes Rechteck 106">
            <a:extLst>
              <a:ext uri="{FF2B5EF4-FFF2-40B4-BE49-F238E27FC236}">
                <a16:creationId xmlns="" xmlns:a16="http://schemas.microsoft.com/office/drawing/2014/main" id="{1DECAB10-59A1-FD4E-A6E9-4C2D3FEF0111}"/>
              </a:ext>
            </a:extLst>
          </p:cNvPr>
          <p:cNvSpPr/>
          <p:nvPr/>
        </p:nvSpPr>
        <p:spPr>
          <a:xfrm>
            <a:off x="515892" y="2421194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Inhaltsplatzhalter 2">
            <a:extLst>
              <a:ext uri="{FF2B5EF4-FFF2-40B4-BE49-F238E27FC236}">
                <a16:creationId xmlns="" xmlns:a16="http://schemas.microsoft.com/office/drawing/2014/main" id="{12DCD5E4-1B84-1D4C-97DA-641598F1E1D6}"/>
              </a:ext>
            </a:extLst>
          </p:cNvPr>
          <p:cNvSpPr txBox="1">
            <a:spLocks/>
          </p:cNvSpPr>
          <p:nvPr/>
        </p:nvSpPr>
        <p:spPr>
          <a:xfrm>
            <a:off x="285999" y="1810016"/>
            <a:ext cx="1090191" cy="40628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Company </a:t>
            </a:r>
            <a:b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foundation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103" name="Gerade Verbindung 154">
            <a:extLst>
              <a:ext uri="{FF2B5EF4-FFF2-40B4-BE49-F238E27FC236}">
                <a16:creationId xmlns="" xmlns:a16="http://schemas.microsoft.com/office/drawing/2014/main" id="{E57EC2D4-7A30-A342-B258-C206427D516C}"/>
              </a:ext>
            </a:extLst>
          </p:cNvPr>
          <p:cNvCxnSpPr>
            <a:cxnSpLocks/>
          </p:cNvCxnSpPr>
          <p:nvPr/>
        </p:nvCxnSpPr>
        <p:spPr>
          <a:xfrm flipH="1">
            <a:off x="7962071" y="3769044"/>
            <a:ext cx="5694" cy="623587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Abgerundetes Rechteck 149">
            <a:extLst>
              <a:ext uri="{FF2B5EF4-FFF2-40B4-BE49-F238E27FC236}">
                <a16:creationId xmlns="" xmlns:a16="http://schemas.microsoft.com/office/drawing/2014/main" id="{B2E1740C-F34E-5948-9AA0-652F400A28D9}"/>
              </a:ext>
            </a:extLst>
          </p:cNvPr>
          <p:cNvSpPr/>
          <p:nvPr/>
        </p:nvSpPr>
        <p:spPr>
          <a:xfrm>
            <a:off x="7615698" y="4375097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5" name="Grafik 66">
            <a:extLst>
              <a:ext uri="{FF2B5EF4-FFF2-40B4-BE49-F238E27FC236}">
                <a16:creationId xmlns="" xmlns:a16="http://schemas.microsoft.com/office/drawing/2014/main" id="{B5E00867-A2D7-B94D-9E3B-83362F61E8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0545" y="4521947"/>
            <a:ext cx="606315" cy="453128"/>
          </a:xfrm>
          <a:prstGeom prst="rect">
            <a:avLst/>
          </a:prstGeom>
        </p:spPr>
      </p:pic>
      <p:sp>
        <p:nvSpPr>
          <p:cNvPr id="106" name="Inhaltsplatzhalter 2">
            <a:extLst>
              <a:ext uri="{FF2B5EF4-FFF2-40B4-BE49-F238E27FC236}">
                <a16:creationId xmlns="" xmlns:a16="http://schemas.microsoft.com/office/drawing/2014/main" id="{195816B2-1615-0B46-8206-28E74E3798FE}"/>
              </a:ext>
            </a:extLst>
          </p:cNvPr>
          <p:cNvSpPr txBox="1">
            <a:spLocks/>
          </p:cNvSpPr>
          <p:nvPr/>
        </p:nvSpPr>
        <p:spPr>
          <a:xfrm>
            <a:off x="7509829" y="5070469"/>
            <a:ext cx="1063527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Completion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building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07" name="Inhaltsplatzhalter 2"/>
          <p:cNvSpPr txBox="1">
            <a:spLocks/>
          </p:cNvSpPr>
          <p:nvPr/>
        </p:nvSpPr>
        <p:spPr>
          <a:xfrm>
            <a:off x="7602674" y="3828266"/>
            <a:ext cx="893768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08/2012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1643118" y="3111219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9" name="Inhaltsplatzhalter 2">
            <a:extLst>
              <a:ext uri="{FF2B5EF4-FFF2-40B4-BE49-F238E27FC236}">
                <a16:creationId xmlns="" xmlns:a16="http://schemas.microsoft.com/office/drawing/2014/main" id="{12DCD5E4-1B84-1D4C-97DA-641598F1E1D6}"/>
              </a:ext>
            </a:extLst>
          </p:cNvPr>
          <p:cNvSpPr txBox="1">
            <a:spLocks/>
          </p:cNvSpPr>
          <p:nvPr/>
        </p:nvSpPr>
        <p:spPr>
          <a:xfrm>
            <a:off x="1193972" y="4359317"/>
            <a:ext cx="1090191" cy="40628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Contracting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general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architect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10" name="Inhaltsplatzhalter 2"/>
          <p:cNvSpPr txBox="1">
            <a:spLocks/>
          </p:cNvSpPr>
          <p:nvPr/>
        </p:nvSpPr>
        <p:spPr>
          <a:xfrm>
            <a:off x="1260424" y="3274101"/>
            <a:ext cx="98430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05/2008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112" name="Gerade Verbindung 137">
            <a:extLst>
              <a:ext uri="{FF2B5EF4-FFF2-40B4-BE49-F238E27FC236}">
                <a16:creationId xmlns="" xmlns:a16="http://schemas.microsoft.com/office/drawing/2014/main" id="{701DA5BA-4E4C-9244-AC86-2E4D5238A632}"/>
              </a:ext>
            </a:extLst>
          </p:cNvPr>
          <p:cNvCxnSpPr>
            <a:cxnSpLocks/>
          </p:cNvCxnSpPr>
          <p:nvPr/>
        </p:nvCxnSpPr>
        <p:spPr>
          <a:xfrm>
            <a:off x="3190229" y="2919851"/>
            <a:ext cx="0" cy="279626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Grafik 42">
            <a:extLst>
              <a:ext uri="{FF2B5EF4-FFF2-40B4-BE49-F238E27FC236}">
                <a16:creationId xmlns="" xmlns:a16="http://schemas.microsoft.com/office/drawing/2014/main" id="{123EF47A-0F56-734F-9AA9-4E012BCB2B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4570" y="2340444"/>
            <a:ext cx="451949" cy="498279"/>
          </a:xfrm>
          <a:prstGeom prst="rect">
            <a:avLst/>
          </a:prstGeom>
        </p:spPr>
      </p:pic>
      <p:sp>
        <p:nvSpPr>
          <p:cNvPr id="114" name="Abgerundetes Rechteck 136">
            <a:extLst>
              <a:ext uri="{FF2B5EF4-FFF2-40B4-BE49-F238E27FC236}">
                <a16:creationId xmlns="" xmlns:a16="http://schemas.microsoft.com/office/drawing/2014/main" id="{ED79B704-D54B-7441-B8C6-38B6AEE124BA}"/>
              </a:ext>
            </a:extLst>
          </p:cNvPr>
          <p:cNvSpPr/>
          <p:nvPr/>
        </p:nvSpPr>
        <p:spPr>
          <a:xfrm>
            <a:off x="2832096" y="2211555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5" name="Oval 114"/>
          <p:cNvSpPr/>
          <p:nvPr/>
        </p:nvSpPr>
        <p:spPr>
          <a:xfrm>
            <a:off x="3080644" y="3118495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Inhaltsplatzhalter 2"/>
          <p:cNvSpPr txBox="1">
            <a:spLocks/>
          </p:cNvSpPr>
          <p:nvPr/>
        </p:nvSpPr>
        <p:spPr>
          <a:xfrm>
            <a:off x="2768081" y="3288388"/>
            <a:ext cx="98430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10/2009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4815792" y="3108521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8" name="Inhaltsplatzhalter 2"/>
          <p:cNvSpPr txBox="1">
            <a:spLocks/>
          </p:cNvSpPr>
          <p:nvPr/>
        </p:nvSpPr>
        <p:spPr>
          <a:xfrm>
            <a:off x="4441638" y="3269868"/>
            <a:ext cx="98430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12/2010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19" name="Inhaltsplatzhalter 2"/>
          <p:cNvSpPr txBox="1">
            <a:spLocks/>
          </p:cNvSpPr>
          <p:nvPr/>
        </p:nvSpPr>
        <p:spPr>
          <a:xfrm>
            <a:off x="5269153" y="3268443"/>
            <a:ext cx="98430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03/2011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5574947" y="3115639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2" name="Grafik 42">
            <a:extLst>
              <a:ext uri="{FF2B5EF4-FFF2-40B4-BE49-F238E27FC236}">
                <a16:creationId xmlns="" xmlns:a16="http://schemas.microsoft.com/office/drawing/2014/main" id="{123EF47A-0F56-734F-9AA9-4E012BCB2B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4357" y="4482811"/>
            <a:ext cx="451949" cy="498279"/>
          </a:xfrm>
          <a:prstGeom prst="rect">
            <a:avLst/>
          </a:prstGeom>
        </p:spPr>
      </p:pic>
      <p:sp>
        <p:nvSpPr>
          <p:cNvPr id="123" name="Abgerundetes Rechteck 136">
            <a:extLst>
              <a:ext uri="{FF2B5EF4-FFF2-40B4-BE49-F238E27FC236}">
                <a16:creationId xmlns="" xmlns:a16="http://schemas.microsoft.com/office/drawing/2014/main" id="{ED79B704-D54B-7441-B8C6-38B6AEE124BA}"/>
              </a:ext>
            </a:extLst>
          </p:cNvPr>
          <p:cNvSpPr/>
          <p:nvPr/>
        </p:nvSpPr>
        <p:spPr>
          <a:xfrm>
            <a:off x="4573696" y="4389398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Inhaltsplatzhalter 2">
            <a:extLst>
              <a:ext uri="{FF2B5EF4-FFF2-40B4-BE49-F238E27FC236}">
                <a16:creationId xmlns="" xmlns:a16="http://schemas.microsoft.com/office/drawing/2014/main" id="{56C32E81-1D02-1A45-A291-3806AD59DE49}"/>
              </a:ext>
            </a:extLst>
          </p:cNvPr>
          <p:cNvSpPr txBox="1">
            <a:spLocks/>
          </p:cNvSpPr>
          <p:nvPr/>
        </p:nvSpPr>
        <p:spPr>
          <a:xfrm>
            <a:off x="2262712" y="1660712"/>
            <a:ext cx="2056655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Filing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Environmental Impact Assessment (EIA)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25" name="Inhaltsplatzhalter 2">
            <a:extLst>
              <a:ext uri="{FF2B5EF4-FFF2-40B4-BE49-F238E27FC236}">
                <a16:creationId xmlns="" xmlns:a16="http://schemas.microsoft.com/office/drawing/2014/main" id="{36927C5E-0A91-4B41-A50D-03A9DDB37788}"/>
              </a:ext>
            </a:extLst>
          </p:cNvPr>
          <p:cNvSpPr txBox="1">
            <a:spLocks/>
          </p:cNvSpPr>
          <p:nvPr/>
        </p:nvSpPr>
        <p:spPr>
          <a:xfrm>
            <a:off x="4113727" y="5140236"/>
            <a:ext cx="1824740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Positive EIA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decision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26" name="Abgerundetes Rechteck 110">
            <a:extLst>
              <a:ext uri="{FF2B5EF4-FFF2-40B4-BE49-F238E27FC236}">
                <a16:creationId xmlns="" xmlns:a16="http://schemas.microsoft.com/office/drawing/2014/main" id="{33E265C7-5B91-9A43-AF9F-8775E5552E7F}"/>
              </a:ext>
            </a:extLst>
          </p:cNvPr>
          <p:cNvSpPr/>
          <p:nvPr/>
        </p:nvSpPr>
        <p:spPr>
          <a:xfrm>
            <a:off x="5340024" y="2273084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7" name="Bild 853">
            <a:extLst>
              <a:ext uri="{FF2B5EF4-FFF2-40B4-BE49-F238E27FC236}">
                <a16:creationId xmlns="" xmlns:a16="http://schemas.microsoft.com/office/drawing/2014/main" id="{248B7667-881B-4B46-9F3A-483E632EFFD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0332" y="2345162"/>
            <a:ext cx="548135" cy="565932"/>
          </a:xfrm>
          <a:prstGeom prst="rect">
            <a:avLst/>
          </a:prstGeom>
        </p:spPr>
      </p:pic>
      <p:sp>
        <p:nvSpPr>
          <p:cNvPr id="129" name="Inhaltsplatzhalter 2">
            <a:extLst>
              <a:ext uri="{FF2B5EF4-FFF2-40B4-BE49-F238E27FC236}">
                <a16:creationId xmlns="" xmlns:a16="http://schemas.microsoft.com/office/drawing/2014/main" id="{5A053AA2-2764-9945-B849-8258EDD80E01}"/>
              </a:ext>
            </a:extLst>
          </p:cNvPr>
          <p:cNvSpPr txBox="1">
            <a:spLocks/>
          </p:cNvSpPr>
          <p:nvPr/>
        </p:nvSpPr>
        <p:spPr>
          <a:xfrm>
            <a:off x="5020505" y="1864012"/>
            <a:ext cx="1481602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Ground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breaking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67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2" descr="2011-08-18_3_MedAustron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188430"/>
            <a:ext cx="8262937" cy="434816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740650" y="6356350"/>
            <a:ext cx="94615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D0BD0B-21F5-4444-A992-C94FF53D6E00}" type="slidenum">
              <a:rPr lang="de-AT" smtClean="0"/>
              <a:pPr>
                <a:defRPr/>
              </a:pPr>
              <a:t>12</a:t>
            </a:fld>
            <a:endParaRPr lang="de-AT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440135" y="381098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Building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construction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(09/2011)</a:t>
            </a:r>
          </a:p>
        </p:txBody>
      </p:sp>
      <p:cxnSp>
        <p:nvCxnSpPr>
          <p:cNvPr id="7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6026026" y="6192828"/>
            <a:ext cx="175690" cy="23233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4356742" y="6240659"/>
            <a:ext cx="205414" cy="184501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819"/>
          <p:cNvCxnSpPr>
            <a:cxnSpLocks/>
          </p:cNvCxnSpPr>
          <p:nvPr/>
        </p:nvCxnSpPr>
        <p:spPr>
          <a:xfrm>
            <a:off x="785177" y="6250162"/>
            <a:ext cx="3624451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4339732" y="6033145"/>
            <a:ext cx="231474" cy="234585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58644" y="6142621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819"/>
          <p:cNvCxnSpPr>
            <a:cxnSpLocks/>
          </p:cNvCxnSpPr>
          <p:nvPr/>
        </p:nvCxnSpPr>
        <p:spPr>
          <a:xfrm>
            <a:off x="6264066" y="6232600"/>
            <a:ext cx="1469716" cy="1756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819"/>
          <p:cNvCxnSpPr>
            <a:cxnSpLocks/>
          </p:cNvCxnSpPr>
          <p:nvPr/>
        </p:nvCxnSpPr>
        <p:spPr>
          <a:xfrm>
            <a:off x="4533990" y="6041881"/>
            <a:ext cx="1508624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6016976" y="6041881"/>
            <a:ext cx="228576" cy="195123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576771" y="6132647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Oval 16"/>
          <p:cNvSpPr/>
          <p:nvPr/>
        </p:nvSpPr>
        <p:spPr>
          <a:xfrm>
            <a:off x="6088376" y="6114127"/>
            <a:ext cx="216024" cy="21602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Oval 17"/>
          <p:cNvSpPr/>
          <p:nvPr/>
        </p:nvSpPr>
        <p:spPr>
          <a:xfrm>
            <a:off x="4283782" y="6138339"/>
            <a:ext cx="216024" cy="216024"/>
          </a:xfrm>
          <a:prstGeom prst="ellipse">
            <a:avLst/>
          </a:prstGeom>
          <a:solidFill>
            <a:srgbClr val="EDD01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819"/>
          <p:cNvCxnSpPr>
            <a:cxnSpLocks/>
          </p:cNvCxnSpPr>
          <p:nvPr/>
        </p:nvCxnSpPr>
        <p:spPr>
          <a:xfrm>
            <a:off x="7802313" y="6248970"/>
            <a:ext cx="529837" cy="5126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819"/>
          <p:cNvCxnSpPr>
            <a:cxnSpLocks/>
          </p:cNvCxnSpPr>
          <p:nvPr/>
        </p:nvCxnSpPr>
        <p:spPr>
          <a:xfrm>
            <a:off x="4552007" y="6425160"/>
            <a:ext cx="1508624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657240" y="5934987"/>
            <a:ext cx="216024" cy="216024"/>
          </a:xfrm>
          <a:prstGeom prst="ellipse">
            <a:avLst/>
          </a:prstGeom>
          <a:solidFill>
            <a:srgbClr val="0070C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tangle 21"/>
          <p:cNvSpPr/>
          <p:nvPr/>
        </p:nvSpPr>
        <p:spPr>
          <a:xfrm>
            <a:off x="681315" y="2531327"/>
            <a:ext cx="4182695" cy="1382751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hteck 20"/>
          <p:cNvSpPr/>
          <p:nvPr/>
        </p:nvSpPr>
        <p:spPr>
          <a:xfrm>
            <a:off x="868731" y="2880625"/>
            <a:ext cx="3993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lvl="1">
              <a:spcBef>
                <a:spcPts val="525"/>
              </a:spcBef>
            </a:pPr>
            <a:r>
              <a:rPr lang="en-US" sz="1400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“Sandwich” construction technology for building. </a:t>
            </a:r>
            <a:endParaRPr lang="en-US" sz="1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53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740650" y="6356350"/>
            <a:ext cx="94615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D0BD0B-21F5-4444-A992-C94FF53D6E00}" type="slidenum">
              <a:rPr lang="de-AT" smtClean="0"/>
              <a:pPr>
                <a:defRPr/>
              </a:pPr>
              <a:t>13</a:t>
            </a:fld>
            <a:endParaRPr lang="de-AT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440135" y="381098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Building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construction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(09/2011)</a:t>
            </a:r>
          </a:p>
        </p:txBody>
      </p:sp>
      <p:cxnSp>
        <p:nvCxnSpPr>
          <p:cNvPr id="7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6026026" y="6192828"/>
            <a:ext cx="175690" cy="23233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4356742" y="6240659"/>
            <a:ext cx="205414" cy="184501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819"/>
          <p:cNvCxnSpPr>
            <a:cxnSpLocks/>
          </p:cNvCxnSpPr>
          <p:nvPr/>
        </p:nvCxnSpPr>
        <p:spPr>
          <a:xfrm>
            <a:off x="785177" y="6250162"/>
            <a:ext cx="3624451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4339732" y="6033145"/>
            <a:ext cx="231474" cy="234585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58644" y="6142621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819"/>
          <p:cNvCxnSpPr>
            <a:cxnSpLocks/>
          </p:cNvCxnSpPr>
          <p:nvPr/>
        </p:nvCxnSpPr>
        <p:spPr>
          <a:xfrm>
            <a:off x="6264066" y="6232600"/>
            <a:ext cx="1469716" cy="1756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819"/>
          <p:cNvCxnSpPr>
            <a:cxnSpLocks/>
          </p:cNvCxnSpPr>
          <p:nvPr/>
        </p:nvCxnSpPr>
        <p:spPr>
          <a:xfrm>
            <a:off x="4533990" y="6041881"/>
            <a:ext cx="1508624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6016976" y="6041881"/>
            <a:ext cx="228576" cy="195123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576771" y="6132647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Oval 16"/>
          <p:cNvSpPr/>
          <p:nvPr/>
        </p:nvSpPr>
        <p:spPr>
          <a:xfrm>
            <a:off x="6088376" y="6114127"/>
            <a:ext cx="216024" cy="21602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Oval 17"/>
          <p:cNvSpPr/>
          <p:nvPr/>
        </p:nvSpPr>
        <p:spPr>
          <a:xfrm>
            <a:off x="4283782" y="6138339"/>
            <a:ext cx="216024" cy="216024"/>
          </a:xfrm>
          <a:prstGeom prst="ellipse">
            <a:avLst/>
          </a:prstGeom>
          <a:solidFill>
            <a:srgbClr val="EDD01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819"/>
          <p:cNvCxnSpPr>
            <a:cxnSpLocks/>
          </p:cNvCxnSpPr>
          <p:nvPr/>
        </p:nvCxnSpPr>
        <p:spPr>
          <a:xfrm>
            <a:off x="7802313" y="6248970"/>
            <a:ext cx="529837" cy="5126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819"/>
          <p:cNvCxnSpPr>
            <a:cxnSpLocks/>
          </p:cNvCxnSpPr>
          <p:nvPr/>
        </p:nvCxnSpPr>
        <p:spPr>
          <a:xfrm>
            <a:off x="4552007" y="6425160"/>
            <a:ext cx="1508624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657240" y="5934987"/>
            <a:ext cx="216024" cy="216024"/>
          </a:xfrm>
          <a:prstGeom prst="ellipse">
            <a:avLst/>
          </a:prstGeom>
          <a:solidFill>
            <a:srgbClr val="0070C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Bild 2" descr="2011-08-30_2_MedAustron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1308692"/>
            <a:ext cx="7968339" cy="418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5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740650" y="6356350"/>
            <a:ext cx="94615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D0BD0B-21F5-4444-A992-C94FF53D6E00}" type="slidenum">
              <a:rPr lang="de-AT" smtClean="0"/>
              <a:pPr>
                <a:defRPr/>
              </a:pPr>
              <a:t>14</a:t>
            </a:fld>
            <a:endParaRPr lang="de-AT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440135" y="381098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6026026" y="6192828"/>
            <a:ext cx="175690" cy="23233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4356742" y="6240659"/>
            <a:ext cx="205414" cy="184501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819"/>
          <p:cNvCxnSpPr>
            <a:cxnSpLocks/>
          </p:cNvCxnSpPr>
          <p:nvPr/>
        </p:nvCxnSpPr>
        <p:spPr>
          <a:xfrm>
            <a:off x="785177" y="6250162"/>
            <a:ext cx="3624451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4339732" y="6033145"/>
            <a:ext cx="231474" cy="234585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58644" y="6142621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819"/>
          <p:cNvCxnSpPr>
            <a:cxnSpLocks/>
          </p:cNvCxnSpPr>
          <p:nvPr/>
        </p:nvCxnSpPr>
        <p:spPr>
          <a:xfrm>
            <a:off x="6264066" y="6232600"/>
            <a:ext cx="1469716" cy="1756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819"/>
          <p:cNvCxnSpPr>
            <a:cxnSpLocks/>
          </p:cNvCxnSpPr>
          <p:nvPr/>
        </p:nvCxnSpPr>
        <p:spPr>
          <a:xfrm>
            <a:off x="4533990" y="6041881"/>
            <a:ext cx="1508624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6016976" y="6041881"/>
            <a:ext cx="228576" cy="195123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576771" y="6132647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Oval 16"/>
          <p:cNvSpPr/>
          <p:nvPr/>
        </p:nvSpPr>
        <p:spPr>
          <a:xfrm>
            <a:off x="6088376" y="6114127"/>
            <a:ext cx="216024" cy="21602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Oval 17"/>
          <p:cNvSpPr/>
          <p:nvPr/>
        </p:nvSpPr>
        <p:spPr>
          <a:xfrm>
            <a:off x="4283782" y="6138339"/>
            <a:ext cx="216024" cy="216024"/>
          </a:xfrm>
          <a:prstGeom prst="ellipse">
            <a:avLst/>
          </a:prstGeom>
          <a:solidFill>
            <a:srgbClr val="EDD01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819"/>
          <p:cNvCxnSpPr>
            <a:cxnSpLocks/>
          </p:cNvCxnSpPr>
          <p:nvPr/>
        </p:nvCxnSpPr>
        <p:spPr>
          <a:xfrm>
            <a:off x="7802313" y="6248970"/>
            <a:ext cx="529837" cy="5126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819"/>
          <p:cNvCxnSpPr>
            <a:cxnSpLocks/>
          </p:cNvCxnSpPr>
          <p:nvPr/>
        </p:nvCxnSpPr>
        <p:spPr>
          <a:xfrm>
            <a:off x="4552007" y="6425160"/>
            <a:ext cx="1508624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6100545" y="6114127"/>
            <a:ext cx="216024" cy="216024"/>
          </a:xfrm>
          <a:prstGeom prst="ellipse">
            <a:avLst/>
          </a:prstGeom>
          <a:solidFill>
            <a:srgbClr val="0070C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Inhaltsplatzhalter 6" descr="21-TK-20120926-009-Mast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33" y="978944"/>
            <a:ext cx="7691383" cy="488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731137" y="815989"/>
            <a:ext cx="7513271" cy="1143000"/>
          </a:xfrm>
          <a:noFill/>
        </p:spPr>
        <p:txBody>
          <a:bodyPr/>
          <a:lstStyle/>
          <a:p>
            <a:pPr algn="r"/>
            <a:r>
              <a:rPr lang="de-DE" dirty="0" err="1" smtClean="0">
                <a:solidFill>
                  <a:srgbClr val="FFFFFF"/>
                </a:solidFill>
              </a:rPr>
              <a:t>Oct</a:t>
            </a:r>
            <a:r>
              <a:rPr lang="de-DE" dirty="0" smtClean="0">
                <a:solidFill>
                  <a:srgbClr val="FFFFFF"/>
                </a:solidFill>
              </a:rPr>
              <a:t> 2012: </a:t>
            </a:r>
            <a:r>
              <a:rPr lang="de-DE" dirty="0" err="1" smtClean="0">
                <a:solidFill>
                  <a:srgbClr val="FFFFFF"/>
                </a:solidFill>
              </a:rPr>
              <a:t>Moving</a:t>
            </a:r>
            <a:r>
              <a:rPr lang="de-DE" dirty="0" smtClean="0">
                <a:solidFill>
                  <a:srgbClr val="FFFFFF"/>
                </a:solidFill>
              </a:rPr>
              <a:t> in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26" name="Titel 1"/>
          <p:cNvSpPr txBox="1">
            <a:spLocks/>
          </p:cNvSpPr>
          <p:nvPr/>
        </p:nvSpPr>
        <p:spPr>
          <a:xfrm>
            <a:off x="592535" y="199628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Completion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building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(08/2012)</a:t>
            </a:r>
          </a:p>
        </p:txBody>
      </p:sp>
    </p:spTree>
    <p:extLst>
      <p:ext uri="{BB962C8B-B14F-4D97-AF65-F5344CB8AC3E}">
        <p14:creationId xmlns:p14="http://schemas.microsoft.com/office/powerpoint/2010/main" val="55663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>
            <a:off x="4648767" y="4214316"/>
            <a:ext cx="5760" cy="221091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 flipH="1">
            <a:off x="1338674" y="4137733"/>
            <a:ext cx="10131" cy="588218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 flipH="1">
            <a:off x="852986" y="3130752"/>
            <a:ext cx="10131" cy="588218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6026026" y="6192828"/>
            <a:ext cx="175690" cy="232332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4356742" y="6240659"/>
            <a:ext cx="205414" cy="184501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el 1"/>
          <p:cNvSpPr txBox="1">
            <a:spLocks/>
          </p:cNvSpPr>
          <p:nvPr/>
        </p:nvSpPr>
        <p:spPr>
          <a:xfrm>
            <a:off x="440135" y="399921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clinical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de-DE" sz="20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High </a:t>
            </a:r>
            <a:r>
              <a:rPr lang="de-DE" sz="2000" b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technology</a:t>
            </a:r>
            <a:r>
              <a:rPr lang="de-DE" sz="20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b="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branch</a:t>
            </a:r>
            <a:endParaRPr lang="en-US" sz="20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3" name="Gerade Verbindung 819"/>
          <p:cNvCxnSpPr>
            <a:cxnSpLocks/>
          </p:cNvCxnSpPr>
          <p:nvPr/>
        </p:nvCxnSpPr>
        <p:spPr>
          <a:xfrm>
            <a:off x="785177" y="6250162"/>
            <a:ext cx="3624451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4339732" y="6033145"/>
            <a:ext cx="231474" cy="234585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758644" y="6142621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7" name="Gerade Verbindung 819"/>
          <p:cNvCxnSpPr>
            <a:cxnSpLocks/>
          </p:cNvCxnSpPr>
          <p:nvPr/>
        </p:nvCxnSpPr>
        <p:spPr>
          <a:xfrm>
            <a:off x="6264066" y="6232600"/>
            <a:ext cx="1469716" cy="1756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819"/>
          <p:cNvCxnSpPr>
            <a:cxnSpLocks/>
          </p:cNvCxnSpPr>
          <p:nvPr/>
        </p:nvCxnSpPr>
        <p:spPr>
          <a:xfrm>
            <a:off x="4533990" y="6041881"/>
            <a:ext cx="1508624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6016976" y="6041881"/>
            <a:ext cx="228576" cy="195123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7576771" y="6132647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Oval 71"/>
          <p:cNvSpPr/>
          <p:nvPr/>
        </p:nvSpPr>
        <p:spPr>
          <a:xfrm>
            <a:off x="6088376" y="6114127"/>
            <a:ext cx="216024" cy="21602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Oval 72"/>
          <p:cNvSpPr/>
          <p:nvPr/>
        </p:nvSpPr>
        <p:spPr>
          <a:xfrm>
            <a:off x="4283782" y="6138339"/>
            <a:ext cx="216024" cy="216024"/>
          </a:xfrm>
          <a:prstGeom prst="ellipse">
            <a:avLst/>
          </a:prstGeom>
          <a:solidFill>
            <a:srgbClr val="EDD01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4" name="Gerade Verbindung 819"/>
          <p:cNvCxnSpPr>
            <a:cxnSpLocks/>
          </p:cNvCxnSpPr>
          <p:nvPr/>
        </p:nvCxnSpPr>
        <p:spPr>
          <a:xfrm>
            <a:off x="7802313" y="6248970"/>
            <a:ext cx="529837" cy="5126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819"/>
          <p:cNvCxnSpPr>
            <a:cxnSpLocks/>
          </p:cNvCxnSpPr>
          <p:nvPr/>
        </p:nvCxnSpPr>
        <p:spPr>
          <a:xfrm>
            <a:off x="4552007" y="6425160"/>
            <a:ext cx="1508624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890975" y="3205933"/>
            <a:ext cx="600658" cy="505879"/>
          </a:xfrm>
          <a:prstGeom prst="line">
            <a:avLst/>
          </a:prstGeom>
          <a:ln w="1016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819"/>
          <p:cNvCxnSpPr>
            <a:cxnSpLocks/>
          </p:cNvCxnSpPr>
          <p:nvPr/>
        </p:nvCxnSpPr>
        <p:spPr>
          <a:xfrm flipV="1">
            <a:off x="1465995" y="3205933"/>
            <a:ext cx="5861862" cy="18392"/>
          </a:xfrm>
          <a:prstGeom prst="line">
            <a:avLst/>
          </a:prstGeom>
          <a:ln w="1016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882325" y="3729185"/>
            <a:ext cx="609308" cy="491013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19"/>
          <p:cNvCxnSpPr>
            <a:cxnSpLocks/>
          </p:cNvCxnSpPr>
          <p:nvPr/>
        </p:nvCxnSpPr>
        <p:spPr>
          <a:xfrm>
            <a:off x="1465994" y="4207386"/>
            <a:ext cx="5861863" cy="0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7327857" y="3772304"/>
            <a:ext cx="585344" cy="435082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7327857" y="3205933"/>
            <a:ext cx="631362" cy="548505"/>
          </a:xfrm>
          <a:prstGeom prst="line">
            <a:avLst/>
          </a:prstGeom>
          <a:ln w="1016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l 83"/>
          <p:cNvSpPr/>
          <p:nvPr/>
        </p:nvSpPr>
        <p:spPr>
          <a:xfrm>
            <a:off x="7851207" y="3646426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Oval 84"/>
          <p:cNvSpPr/>
          <p:nvPr/>
        </p:nvSpPr>
        <p:spPr>
          <a:xfrm>
            <a:off x="752259" y="3617008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Inhaltsplatzhalter 2"/>
          <p:cNvSpPr txBox="1">
            <a:spLocks/>
          </p:cNvSpPr>
          <p:nvPr/>
        </p:nvSpPr>
        <p:spPr>
          <a:xfrm>
            <a:off x="445100" y="3804244"/>
            <a:ext cx="909798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04/2007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96" name="Grafik 105">
            <a:extLst>
              <a:ext uri="{FF2B5EF4-FFF2-40B4-BE49-F238E27FC236}">
                <a16:creationId xmlns="" xmlns:a16="http://schemas.microsoft.com/office/drawing/2014/main" id="{6621E305-A502-B746-BCE3-00460321B8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17" y="2719876"/>
            <a:ext cx="666402" cy="176960"/>
          </a:xfrm>
          <a:prstGeom prst="rect">
            <a:avLst/>
          </a:prstGeom>
        </p:spPr>
      </p:pic>
      <p:sp>
        <p:nvSpPr>
          <p:cNvPr id="97" name="Abgerundetes Rechteck 106">
            <a:extLst>
              <a:ext uri="{FF2B5EF4-FFF2-40B4-BE49-F238E27FC236}">
                <a16:creationId xmlns="" xmlns:a16="http://schemas.microsoft.com/office/drawing/2014/main" id="{1DECAB10-59A1-FD4E-A6E9-4C2D3FEF0111}"/>
              </a:ext>
            </a:extLst>
          </p:cNvPr>
          <p:cNvSpPr/>
          <p:nvPr/>
        </p:nvSpPr>
        <p:spPr>
          <a:xfrm>
            <a:off x="515892" y="2421194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Inhaltsplatzhalter 2">
            <a:extLst>
              <a:ext uri="{FF2B5EF4-FFF2-40B4-BE49-F238E27FC236}">
                <a16:creationId xmlns="" xmlns:a16="http://schemas.microsoft.com/office/drawing/2014/main" id="{12DCD5E4-1B84-1D4C-97DA-641598F1E1D6}"/>
              </a:ext>
            </a:extLst>
          </p:cNvPr>
          <p:cNvSpPr txBox="1">
            <a:spLocks/>
          </p:cNvSpPr>
          <p:nvPr/>
        </p:nvSpPr>
        <p:spPr>
          <a:xfrm>
            <a:off x="285999" y="1810016"/>
            <a:ext cx="1090191" cy="40628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Company </a:t>
            </a:r>
            <a:b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foundation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103" name="Gerade Verbindung 154">
            <a:extLst>
              <a:ext uri="{FF2B5EF4-FFF2-40B4-BE49-F238E27FC236}">
                <a16:creationId xmlns="" xmlns:a16="http://schemas.microsoft.com/office/drawing/2014/main" id="{E57EC2D4-7A30-A342-B258-C206427D516C}"/>
              </a:ext>
            </a:extLst>
          </p:cNvPr>
          <p:cNvCxnSpPr>
            <a:cxnSpLocks/>
          </p:cNvCxnSpPr>
          <p:nvPr/>
        </p:nvCxnSpPr>
        <p:spPr>
          <a:xfrm flipH="1">
            <a:off x="7962071" y="3769044"/>
            <a:ext cx="5694" cy="623587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Abgerundetes Rechteck 149">
            <a:extLst>
              <a:ext uri="{FF2B5EF4-FFF2-40B4-BE49-F238E27FC236}">
                <a16:creationId xmlns="" xmlns:a16="http://schemas.microsoft.com/office/drawing/2014/main" id="{B2E1740C-F34E-5948-9AA0-652F400A28D9}"/>
              </a:ext>
            </a:extLst>
          </p:cNvPr>
          <p:cNvSpPr/>
          <p:nvPr/>
        </p:nvSpPr>
        <p:spPr>
          <a:xfrm>
            <a:off x="7615698" y="4375097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5" name="Grafik 66">
            <a:extLst>
              <a:ext uri="{FF2B5EF4-FFF2-40B4-BE49-F238E27FC236}">
                <a16:creationId xmlns="" xmlns:a16="http://schemas.microsoft.com/office/drawing/2014/main" id="{B5E00867-A2D7-B94D-9E3B-83362F61E8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0545" y="4521947"/>
            <a:ext cx="606315" cy="453128"/>
          </a:xfrm>
          <a:prstGeom prst="rect">
            <a:avLst/>
          </a:prstGeom>
        </p:spPr>
      </p:pic>
      <p:sp>
        <p:nvSpPr>
          <p:cNvPr id="106" name="Inhaltsplatzhalter 2">
            <a:extLst>
              <a:ext uri="{FF2B5EF4-FFF2-40B4-BE49-F238E27FC236}">
                <a16:creationId xmlns="" xmlns:a16="http://schemas.microsoft.com/office/drawing/2014/main" id="{195816B2-1615-0B46-8206-28E74E3798FE}"/>
              </a:ext>
            </a:extLst>
          </p:cNvPr>
          <p:cNvSpPr txBox="1">
            <a:spLocks/>
          </p:cNvSpPr>
          <p:nvPr/>
        </p:nvSpPr>
        <p:spPr>
          <a:xfrm>
            <a:off x="7509829" y="5070469"/>
            <a:ext cx="1063527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Completion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building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07" name="Inhaltsplatzhalter 2"/>
          <p:cNvSpPr txBox="1">
            <a:spLocks/>
          </p:cNvSpPr>
          <p:nvPr/>
        </p:nvSpPr>
        <p:spPr>
          <a:xfrm>
            <a:off x="7551398" y="3828266"/>
            <a:ext cx="977302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08/2012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2342898" y="4070082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Inhaltsplatzhalter 2"/>
          <p:cNvSpPr txBox="1">
            <a:spLocks/>
          </p:cNvSpPr>
          <p:nvPr/>
        </p:nvSpPr>
        <p:spPr>
          <a:xfrm>
            <a:off x="905152" y="4247204"/>
            <a:ext cx="909798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11/2007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36" name="Bild 848">
            <a:extLst>
              <a:ext uri="{FF2B5EF4-FFF2-40B4-BE49-F238E27FC236}">
                <a16:creationId xmlns="" xmlns:a16="http://schemas.microsoft.com/office/drawing/2014/main" id="{CD3D7581-BD7E-6F45-A657-56CF0C89BB8D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4549" y="4790239"/>
            <a:ext cx="540700" cy="533522"/>
          </a:xfrm>
          <a:prstGeom prst="rect">
            <a:avLst/>
          </a:prstGeom>
        </p:spPr>
      </p:pic>
      <p:sp>
        <p:nvSpPr>
          <p:cNvPr id="38" name="Abgerundetes Rechteck 80">
            <a:extLst>
              <a:ext uri="{FF2B5EF4-FFF2-40B4-BE49-F238E27FC236}">
                <a16:creationId xmlns="" xmlns:a16="http://schemas.microsoft.com/office/drawing/2014/main" id="{68EC8953-0859-2042-A11B-CF6804443305}"/>
              </a:ext>
            </a:extLst>
          </p:cNvPr>
          <p:cNvSpPr/>
          <p:nvPr/>
        </p:nvSpPr>
        <p:spPr>
          <a:xfrm>
            <a:off x="995447" y="4713573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Inhaltsplatzhalter 2">
            <a:extLst>
              <a:ext uri="{FF2B5EF4-FFF2-40B4-BE49-F238E27FC236}">
                <a16:creationId xmlns="" xmlns:a16="http://schemas.microsoft.com/office/drawing/2014/main" id="{5947C917-70A5-4348-9FF4-D2EF4ECA48EB}"/>
              </a:ext>
            </a:extLst>
          </p:cNvPr>
          <p:cNvSpPr txBox="1">
            <a:spLocks/>
          </p:cNvSpPr>
          <p:nvPr/>
        </p:nvSpPr>
        <p:spPr>
          <a:xfrm>
            <a:off x="235069" y="5445044"/>
            <a:ext cx="2331703" cy="46672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Cooperation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with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CERN (Know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-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how on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ccelerator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echnology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)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2" name="Inhaltsplatzhalter 2"/>
          <p:cNvSpPr txBox="1">
            <a:spLocks/>
          </p:cNvSpPr>
          <p:nvPr/>
        </p:nvSpPr>
        <p:spPr>
          <a:xfrm>
            <a:off x="2030036" y="4262277"/>
            <a:ext cx="909798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07/2008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43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>
            <a:off x="2439420" y="2994902"/>
            <a:ext cx="2" cy="1071511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Grafik 28">
            <a:extLst>
              <a:ext uri="{FF2B5EF4-FFF2-40B4-BE49-F238E27FC236}">
                <a16:creationId xmlns="" xmlns:a16="http://schemas.microsoft.com/office/drawing/2014/main" id="{00327680-DD9D-7341-A6A3-D77DA4794A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6933" y="2511258"/>
            <a:ext cx="666922" cy="289155"/>
          </a:xfrm>
          <a:prstGeom prst="rect">
            <a:avLst/>
          </a:prstGeom>
        </p:spPr>
      </p:pic>
      <p:sp>
        <p:nvSpPr>
          <p:cNvPr id="46" name="Abgerundetes Rechteck 86">
            <a:extLst>
              <a:ext uri="{FF2B5EF4-FFF2-40B4-BE49-F238E27FC236}">
                <a16:creationId xmlns="" xmlns:a16="http://schemas.microsoft.com/office/drawing/2014/main" id="{644FE827-3A27-C743-A17E-D3FB0400E7E2}"/>
              </a:ext>
            </a:extLst>
          </p:cNvPr>
          <p:cNvSpPr/>
          <p:nvPr/>
        </p:nvSpPr>
        <p:spPr>
          <a:xfrm>
            <a:off x="2094922" y="2279991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Inhaltsplatzhalter 2">
            <a:extLst>
              <a:ext uri="{FF2B5EF4-FFF2-40B4-BE49-F238E27FC236}">
                <a16:creationId xmlns="" xmlns:a16="http://schemas.microsoft.com/office/drawing/2014/main" id="{A9B8B01D-744C-D54B-AE73-760B8EF4574D}"/>
              </a:ext>
            </a:extLst>
          </p:cNvPr>
          <p:cNvSpPr txBox="1">
            <a:spLocks/>
          </p:cNvSpPr>
          <p:nvPr/>
        </p:nvSpPr>
        <p:spPr>
          <a:xfrm>
            <a:off x="1491633" y="1520263"/>
            <a:ext cx="2831117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Cooperation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with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CNAO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and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INFN (Know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-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how on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ccelerator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component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technology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)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8" name="Inhaltsplatzhalter 2"/>
          <p:cNvSpPr txBox="1">
            <a:spLocks/>
          </p:cNvSpPr>
          <p:nvPr/>
        </p:nvSpPr>
        <p:spPr>
          <a:xfrm>
            <a:off x="4064921" y="3856333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2008 - 2012</a:t>
            </a:r>
            <a:endParaRPr lang="de-DE" sz="16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9" name="Abgerundetes Rechteck 89">
            <a:extLst>
              <a:ext uri="{FF2B5EF4-FFF2-40B4-BE49-F238E27FC236}">
                <a16:creationId xmlns="" xmlns:a16="http://schemas.microsoft.com/office/drawing/2014/main" id="{7DE67442-9EAF-AA41-B698-FC0A7B1AC3E3}"/>
              </a:ext>
            </a:extLst>
          </p:cNvPr>
          <p:cNvSpPr/>
          <p:nvPr/>
        </p:nvSpPr>
        <p:spPr>
          <a:xfrm>
            <a:off x="4301745" y="4452104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0" name="Bild 862">
            <a:extLst>
              <a:ext uri="{FF2B5EF4-FFF2-40B4-BE49-F238E27FC236}">
                <a16:creationId xmlns="" xmlns:a16="http://schemas.microsoft.com/office/drawing/2014/main" id="{86EEF664-53B5-4A43-868A-4EDB3591D46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6742" y="4521363"/>
            <a:ext cx="586738" cy="585998"/>
          </a:xfrm>
          <a:prstGeom prst="rect">
            <a:avLst/>
          </a:prstGeom>
        </p:spPr>
      </p:pic>
      <p:sp>
        <p:nvSpPr>
          <p:cNvPr id="54" name="Inhaltsplatzhalter 2">
            <a:extLst>
              <a:ext uri="{FF2B5EF4-FFF2-40B4-BE49-F238E27FC236}">
                <a16:creationId xmlns="" xmlns:a16="http://schemas.microsoft.com/office/drawing/2014/main" id="{B720ED12-5F4A-5A4A-AA65-B8A5EAF0FA84}"/>
              </a:ext>
            </a:extLst>
          </p:cNvPr>
          <p:cNvSpPr txBox="1">
            <a:spLocks/>
          </p:cNvSpPr>
          <p:nvPr/>
        </p:nvSpPr>
        <p:spPr>
          <a:xfrm>
            <a:off x="3321956" y="5242824"/>
            <a:ext cx="2653621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D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esigning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,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tendering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and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manufacturing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accelerator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components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021756" y="4096281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6" name="Grafik 36">
            <a:extLst>
              <a:ext uri="{FF2B5EF4-FFF2-40B4-BE49-F238E27FC236}">
                <a16:creationId xmlns="" xmlns:a16="http://schemas.microsoft.com/office/drawing/2014/main" id="{0FAECF9E-960D-494A-B831-1A4225394A5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419" b="21897"/>
          <a:stretch/>
        </p:blipFill>
        <p:spPr>
          <a:xfrm>
            <a:off x="6792016" y="2396954"/>
            <a:ext cx="697843" cy="543657"/>
          </a:xfrm>
          <a:prstGeom prst="rect">
            <a:avLst/>
          </a:prstGeom>
        </p:spPr>
      </p:pic>
      <p:sp>
        <p:nvSpPr>
          <p:cNvPr id="57" name="Abgerundetes Rechteck 99">
            <a:extLst>
              <a:ext uri="{FF2B5EF4-FFF2-40B4-BE49-F238E27FC236}">
                <a16:creationId xmlns="" xmlns:a16="http://schemas.microsoft.com/office/drawing/2014/main" id="{06EA5B10-A430-C040-8328-35F7074B8307}"/>
              </a:ext>
            </a:extLst>
          </p:cNvPr>
          <p:cNvSpPr/>
          <p:nvPr/>
        </p:nvSpPr>
        <p:spPr>
          <a:xfrm>
            <a:off x="6795816" y="2276107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8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>
            <a:off x="7139240" y="2984953"/>
            <a:ext cx="2" cy="1071511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nhaltsplatzhalter 2">
            <a:extLst>
              <a:ext uri="{FF2B5EF4-FFF2-40B4-BE49-F238E27FC236}">
                <a16:creationId xmlns="" xmlns:a16="http://schemas.microsoft.com/office/drawing/2014/main" id="{7627FA36-3D0A-2142-8FC3-9F824A46031E}"/>
              </a:ext>
            </a:extLst>
          </p:cNvPr>
          <p:cNvSpPr txBox="1">
            <a:spLocks/>
          </p:cNvSpPr>
          <p:nvPr/>
        </p:nvSpPr>
        <p:spPr>
          <a:xfrm>
            <a:off x="6201716" y="1615575"/>
            <a:ext cx="1792551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First beam at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Injector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est 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tand 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at CERN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0" name="Inhaltsplatzhalter 2"/>
          <p:cNvSpPr txBox="1">
            <a:spLocks/>
          </p:cNvSpPr>
          <p:nvPr/>
        </p:nvSpPr>
        <p:spPr>
          <a:xfrm>
            <a:off x="6460878" y="4316387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03/2012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27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:\PR\aktuell\Grafik\_aktuell\Roll-Ups-neu\Bilder\9146.jpg_FotoBaldauf_11-01-20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0346"/>
            <a:ext cx="9144000" cy="649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338093" y="4736068"/>
            <a:ext cx="6279201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554117" y="4982714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ION SOURCES</a:t>
            </a:r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554117" y="5528156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Origin </a:t>
            </a:r>
            <a:r>
              <a:rPr lang="de-AT" sz="2800" b="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the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particle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beam</a:t>
            </a:r>
            <a:endParaRPr lang="de-AT" sz="2800" b="0" dirty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70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28" y="3268"/>
            <a:ext cx="9178128" cy="6509044"/>
          </a:xfrm>
          <a:prstGeom prst="rect">
            <a:avLst/>
          </a:prstGeom>
        </p:spPr>
      </p:pic>
      <p:sp>
        <p:nvSpPr>
          <p:cNvPr id="7" name="Rechteck 3"/>
          <p:cNvSpPr/>
          <p:nvPr/>
        </p:nvSpPr>
        <p:spPr>
          <a:xfrm>
            <a:off x="195145" y="219824"/>
            <a:ext cx="8045605" cy="1653582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Garamond" charset="0"/>
                <a:ea typeface="Garamond" charset="0"/>
                <a:cs typeface="Garamond" charset="0"/>
              </a:rPr>
              <a:t>Guiding and focusing of particle beam</a:t>
            </a:r>
            <a:endParaRPr lang="en-US" sz="2800" dirty="0">
              <a:solidFill>
                <a:srgbClr val="002060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" name="Titel 3"/>
          <p:cNvSpPr txBox="1">
            <a:spLocks/>
          </p:cNvSpPr>
          <p:nvPr/>
        </p:nvSpPr>
        <p:spPr>
          <a:xfrm>
            <a:off x="310810" y="245843"/>
            <a:ext cx="7801702" cy="1627563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Dipole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and</a:t>
            </a:r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 Quadrupole Magnets</a:t>
            </a:r>
            <a:endParaRPr lang="de-AT" dirty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45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64" y="0"/>
            <a:ext cx="4690207" cy="6506737"/>
          </a:xfrm>
          <a:prstGeom prst="rect">
            <a:avLst/>
          </a:prstGeom>
        </p:spPr>
      </p:pic>
      <p:sp>
        <p:nvSpPr>
          <p:cNvPr id="7" name="Rechteck 3"/>
          <p:cNvSpPr/>
          <p:nvPr/>
        </p:nvSpPr>
        <p:spPr>
          <a:xfrm>
            <a:off x="5218771" y="1753115"/>
            <a:ext cx="3925229" cy="2980577"/>
          </a:xfrm>
          <a:prstGeom prst="rect">
            <a:avLst/>
          </a:prstGeom>
          <a:solidFill>
            <a:srgbClr val="EDD012">
              <a:alpha val="80000"/>
            </a:srgbClr>
          </a:solidFill>
          <a:ln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r>
              <a:rPr lang="en-US" sz="2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Eyes of the physicist</a:t>
            </a:r>
            <a:endParaRPr lang="en-US" sz="2800" dirty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" name="Titel 3"/>
          <p:cNvSpPr txBox="1">
            <a:spLocks/>
          </p:cNvSpPr>
          <p:nvPr/>
        </p:nvSpPr>
        <p:spPr>
          <a:xfrm>
            <a:off x="5150439" y="1999762"/>
            <a:ext cx="4027015" cy="1627563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Beam </a:t>
            </a:r>
            <a:r>
              <a:rPr lang="de-AT" dirty="0" err="1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Diagnostic</a:t>
            </a:r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 Devices</a:t>
            </a:r>
            <a:endParaRPr lang="de-AT" dirty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51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3"/>
          <p:cNvSpPr txBox="1">
            <a:spLocks/>
          </p:cNvSpPr>
          <p:nvPr/>
        </p:nvSpPr>
        <p:spPr>
          <a:xfrm>
            <a:off x="827584" y="5187814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ION SOURCES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49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3"/>
          <p:cNvSpPr/>
          <p:nvPr/>
        </p:nvSpPr>
        <p:spPr>
          <a:xfrm>
            <a:off x="293940" y="4760279"/>
            <a:ext cx="6279201" cy="1674704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itel 3"/>
          <p:cNvSpPr txBox="1">
            <a:spLocks/>
          </p:cNvSpPr>
          <p:nvPr/>
        </p:nvSpPr>
        <p:spPr>
          <a:xfrm>
            <a:off x="509964" y="4955649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SCANNING MAGNETS</a:t>
            </a:r>
            <a:endParaRPr lang="de-AT" dirty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511390" y="5476881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Distributing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particle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beam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over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tumor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cross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section</a:t>
            </a:r>
            <a:endParaRPr lang="de-AT" sz="2800" b="0" dirty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91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4400" dirty="0" smtClean="0"/>
              <a:t>WHO</a:t>
            </a:r>
            <a:endParaRPr lang="de-AT" sz="44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525" lvl="1">
              <a:spcBef>
                <a:spcPts val="525"/>
              </a:spcBef>
            </a:pP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US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centre</a:t>
            </a: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ion therapy for cancer treatment and for research</a:t>
            </a:r>
            <a:r>
              <a:rPr lang="en-US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>
              <a:spcBef>
                <a:spcPts val="525"/>
              </a:spcBef>
            </a:pP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>
              <a:spcBef>
                <a:spcPts val="525"/>
              </a:spcBef>
            </a:pP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Our facility is unique in Austria and worldwide, there are only </a:t>
            </a:r>
            <a:r>
              <a:rPr lang="en-US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few </a:t>
            </a: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comparable </a:t>
            </a:r>
            <a:r>
              <a:rPr lang="en-US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centres</a:t>
            </a:r>
            <a:r>
              <a:rPr lang="en-US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4400" dirty="0" err="1" smtClean="0"/>
              <a:t>we</a:t>
            </a:r>
            <a:r>
              <a:rPr lang="de-DE" sz="4400" dirty="0" smtClean="0"/>
              <a:t> </a:t>
            </a:r>
            <a:r>
              <a:rPr lang="de-DE" sz="4400" dirty="0" err="1" smtClean="0"/>
              <a:t>are</a:t>
            </a:r>
            <a:endParaRPr lang="de-AT" sz="44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294967295"/>
          </p:nvPr>
        </p:nvSpPr>
        <p:spPr>
          <a:xfrm>
            <a:off x="8186808" y="6499048"/>
            <a:ext cx="745509" cy="365125"/>
          </a:xfrm>
        </p:spPr>
        <p:txBody>
          <a:bodyPr/>
          <a:lstStyle/>
          <a:p>
            <a:fld id="{A1E3753F-27A8-481D-8456-E499EF804498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27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3"/>
          <p:cNvSpPr/>
          <p:nvPr/>
        </p:nvSpPr>
        <p:spPr>
          <a:xfrm>
            <a:off x="243748" y="318629"/>
            <a:ext cx="8710669" cy="1972948"/>
          </a:xfrm>
          <a:prstGeom prst="rect">
            <a:avLst/>
          </a:prstGeom>
          <a:solidFill>
            <a:srgbClr val="EDD012">
              <a:alpha val="80000"/>
            </a:srgbClr>
          </a:solidFill>
          <a:ln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itel 3"/>
          <p:cNvSpPr txBox="1">
            <a:spLocks/>
          </p:cNvSpPr>
          <p:nvPr/>
        </p:nvSpPr>
        <p:spPr>
          <a:xfrm>
            <a:off x="508003" y="908953"/>
            <a:ext cx="7598569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endParaRPr lang="en-US" sz="2800" b="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l"/>
            <a:r>
              <a:rPr lang="en-US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Proof of principle for the injector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66" y="3439349"/>
            <a:ext cx="3608651" cy="25609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39" y="2469071"/>
            <a:ext cx="4670734" cy="3531256"/>
          </a:xfrm>
          <a:prstGeom prst="rect">
            <a:avLst/>
          </a:prstGeom>
        </p:spPr>
      </p:pic>
      <p:sp>
        <p:nvSpPr>
          <p:cNvPr id="8" name="Titel 3"/>
          <p:cNvSpPr txBox="1">
            <a:spLocks/>
          </p:cNvSpPr>
          <p:nvPr/>
        </p:nvSpPr>
        <p:spPr>
          <a:xfrm>
            <a:off x="508003" y="731459"/>
            <a:ext cx="8310650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INJECTOR TEST STAND @  CERN</a:t>
            </a:r>
            <a:endParaRPr lang="de-AT" dirty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erade Verbindung 61">
            <a:extLst>
              <a:ext uri="{FF2B5EF4-FFF2-40B4-BE49-F238E27FC236}">
                <a16:creationId xmlns="" xmlns:a16="http://schemas.microsoft.com/office/drawing/2014/main" id="{91FACE0B-C27A-ED4C-8C5B-7FB15788AD17}"/>
              </a:ext>
            </a:extLst>
          </p:cNvPr>
          <p:cNvCxnSpPr>
            <a:cxnSpLocks/>
          </p:cNvCxnSpPr>
          <p:nvPr/>
        </p:nvCxnSpPr>
        <p:spPr>
          <a:xfrm>
            <a:off x="5888786" y="3219177"/>
            <a:ext cx="0" cy="477451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6026026" y="6192828"/>
            <a:ext cx="175690" cy="232332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4356742" y="6240659"/>
            <a:ext cx="205414" cy="184501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>
            <a:off x="7867339" y="2819887"/>
            <a:ext cx="1" cy="319772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>
            <a:extLst>
              <a:ext uri="{FF2B5EF4-FFF2-40B4-BE49-F238E27FC236}">
                <a16:creationId xmlns="" xmlns:a16="http://schemas.microsoft.com/office/drawing/2014/main" id="{91FACE0B-C27A-ED4C-8C5B-7FB15788AD17}"/>
              </a:ext>
            </a:extLst>
          </p:cNvPr>
          <p:cNvCxnSpPr>
            <a:cxnSpLocks/>
          </p:cNvCxnSpPr>
          <p:nvPr/>
        </p:nvCxnSpPr>
        <p:spPr>
          <a:xfrm>
            <a:off x="4336360" y="2817470"/>
            <a:ext cx="0" cy="315822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>
            <a:cxnSpLocks/>
          </p:cNvCxnSpPr>
          <p:nvPr/>
        </p:nvCxnSpPr>
        <p:spPr>
          <a:xfrm flipH="1">
            <a:off x="810893" y="3244322"/>
            <a:ext cx="6430" cy="531700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>
            <a:cxnSpLocks/>
          </p:cNvCxnSpPr>
          <p:nvPr/>
        </p:nvCxnSpPr>
        <p:spPr>
          <a:xfrm>
            <a:off x="1607069" y="2845550"/>
            <a:ext cx="2616" cy="320907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>
            <a:cxnSpLocks/>
          </p:cNvCxnSpPr>
          <p:nvPr/>
        </p:nvCxnSpPr>
        <p:spPr>
          <a:xfrm flipH="1">
            <a:off x="3295218" y="3141770"/>
            <a:ext cx="1" cy="600068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9" name="Gerade Verbindung 838"/>
          <p:cNvCxnSpPr>
            <a:cxnSpLocks/>
          </p:cNvCxnSpPr>
          <p:nvPr/>
        </p:nvCxnSpPr>
        <p:spPr>
          <a:xfrm>
            <a:off x="7059629" y="3128260"/>
            <a:ext cx="0" cy="583942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" name="Gerade Verbindung 819"/>
          <p:cNvCxnSpPr>
            <a:cxnSpLocks/>
          </p:cNvCxnSpPr>
          <p:nvPr/>
        </p:nvCxnSpPr>
        <p:spPr>
          <a:xfrm flipV="1">
            <a:off x="752028" y="3133292"/>
            <a:ext cx="7195559" cy="38239"/>
          </a:xfrm>
          <a:prstGeom prst="line">
            <a:avLst/>
          </a:prstGeom>
          <a:ln w="1016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187579" y="3062161"/>
            <a:ext cx="206754" cy="20675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Oval 8"/>
          <p:cNvSpPr/>
          <p:nvPr/>
        </p:nvSpPr>
        <p:spPr>
          <a:xfrm>
            <a:off x="4233489" y="3049541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Oval 10"/>
          <p:cNvSpPr/>
          <p:nvPr/>
        </p:nvSpPr>
        <p:spPr>
          <a:xfrm>
            <a:off x="1502968" y="3062161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4" name="Oval 823"/>
          <p:cNvSpPr/>
          <p:nvPr/>
        </p:nvSpPr>
        <p:spPr>
          <a:xfrm>
            <a:off x="700701" y="3058445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8" name="Inhaltsplatzhalter 2"/>
          <p:cNvSpPr txBox="1">
            <a:spLocks/>
          </p:cNvSpPr>
          <p:nvPr/>
        </p:nvSpPr>
        <p:spPr>
          <a:xfrm>
            <a:off x="1101987" y="3220178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01/2013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64" name="Oval 863"/>
          <p:cNvSpPr/>
          <p:nvPr/>
        </p:nvSpPr>
        <p:spPr>
          <a:xfrm>
            <a:off x="7769437" y="3033118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Inhaltsplatzhalter 2">
            <a:extLst>
              <a:ext uri="{FF2B5EF4-FFF2-40B4-BE49-F238E27FC236}">
                <a16:creationId xmlns="" xmlns:a16="http://schemas.microsoft.com/office/drawing/2014/main" id="{4D9AFE84-8A09-7343-91E9-42227393073A}"/>
              </a:ext>
            </a:extLst>
          </p:cNvPr>
          <p:cNvSpPr txBox="1">
            <a:spLocks/>
          </p:cNvSpPr>
          <p:nvPr/>
        </p:nvSpPr>
        <p:spPr>
          <a:xfrm>
            <a:off x="3812174" y="3220178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11/2014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37" name="Titel 1"/>
          <p:cNvSpPr txBox="1">
            <a:spLocks/>
          </p:cNvSpPr>
          <p:nvPr/>
        </p:nvSpPr>
        <p:spPr>
          <a:xfrm>
            <a:off x="440135" y="296137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clinical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Inhaltsplatzhalter 2"/>
          <p:cNvSpPr txBox="1">
            <a:spLocks/>
          </p:cNvSpPr>
          <p:nvPr/>
        </p:nvSpPr>
        <p:spPr>
          <a:xfrm>
            <a:off x="401627" y="3212279"/>
            <a:ext cx="932652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08/2012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1" name="Inhaltsplatzhalter 2"/>
          <p:cNvSpPr txBox="1">
            <a:spLocks/>
          </p:cNvSpPr>
          <p:nvPr/>
        </p:nvSpPr>
        <p:spPr>
          <a:xfrm>
            <a:off x="7496061" y="3224435"/>
            <a:ext cx="99845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12/2016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4" name="Inhaltsplatzhalter 2"/>
          <p:cNvSpPr txBox="1">
            <a:spLocks/>
          </p:cNvSpPr>
          <p:nvPr/>
        </p:nvSpPr>
        <p:spPr>
          <a:xfrm>
            <a:off x="2723401" y="3212279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03/2014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63" name="Gerade Verbindung 819"/>
          <p:cNvCxnSpPr>
            <a:cxnSpLocks/>
          </p:cNvCxnSpPr>
          <p:nvPr/>
        </p:nvCxnSpPr>
        <p:spPr>
          <a:xfrm>
            <a:off x="785177" y="6250162"/>
            <a:ext cx="3624451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4339732" y="6033145"/>
            <a:ext cx="231474" cy="234585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758644" y="6142621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7" name="Gerade Verbindung 819"/>
          <p:cNvCxnSpPr>
            <a:cxnSpLocks/>
          </p:cNvCxnSpPr>
          <p:nvPr/>
        </p:nvCxnSpPr>
        <p:spPr>
          <a:xfrm>
            <a:off x="6264066" y="6232600"/>
            <a:ext cx="1469716" cy="17562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819"/>
          <p:cNvCxnSpPr>
            <a:cxnSpLocks/>
          </p:cNvCxnSpPr>
          <p:nvPr/>
        </p:nvCxnSpPr>
        <p:spPr>
          <a:xfrm>
            <a:off x="4533990" y="6041881"/>
            <a:ext cx="1508624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6016976" y="6041881"/>
            <a:ext cx="228576" cy="195123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7576771" y="6132647"/>
            <a:ext cx="216024" cy="21602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Oval 71"/>
          <p:cNvSpPr/>
          <p:nvPr/>
        </p:nvSpPr>
        <p:spPr>
          <a:xfrm>
            <a:off x="6088376" y="6114127"/>
            <a:ext cx="216024" cy="21602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Oval 72"/>
          <p:cNvSpPr/>
          <p:nvPr/>
        </p:nvSpPr>
        <p:spPr>
          <a:xfrm>
            <a:off x="4283782" y="6138339"/>
            <a:ext cx="216024" cy="216024"/>
          </a:xfrm>
          <a:prstGeom prst="ellipse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4" name="Gerade Verbindung 819"/>
          <p:cNvCxnSpPr>
            <a:cxnSpLocks/>
          </p:cNvCxnSpPr>
          <p:nvPr/>
        </p:nvCxnSpPr>
        <p:spPr>
          <a:xfrm>
            <a:off x="7802313" y="6248970"/>
            <a:ext cx="529837" cy="5126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819"/>
          <p:cNvCxnSpPr>
            <a:cxnSpLocks/>
          </p:cNvCxnSpPr>
          <p:nvPr/>
        </p:nvCxnSpPr>
        <p:spPr>
          <a:xfrm>
            <a:off x="4552007" y="6425160"/>
            <a:ext cx="1508624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Abgerundetes Rechteck 149">
            <a:extLst>
              <a:ext uri="{FF2B5EF4-FFF2-40B4-BE49-F238E27FC236}">
                <a16:creationId xmlns="" xmlns:a16="http://schemas.microsoft.com/office/drawing/2014/main" id="{B2E1740C-F34E-5948-9AA0-652F400A28D9}"/>
              </a:ext>
            </a:extLst>
          </p:cNvPr>
          <p:cNvSpPr/>
          <p:nvPr/>
        </p:nvSpPr>
        <p:spPr>
          <a:xfrm>
            <a:off x="483847" y="3783569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9" name="Grafik 66">
            <a:extLst>
              <a:ext uri="{FF2B5EF4-FFF2-40B4-BE49-F238E27FC236}">
                <a16:creationId xmlns="" xmlns:a16="http://schemas.microsoft.com/office/drawing/2014/main" id="{B5E00867-A2D7-B94D-9E3B-83362F61E8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694" y="3938965"/>
            <a:ext cx="606315" cy="453128"/>
          </a:xfrm>
          <a:prstGeom prst="rect">
            <a:avLst/>
          </a:prstGeom>
        </p:spPr>
      </p:pic>
      <p:sp>
        <p:nvSpPr>
          <p:cNvPr id="78" name="Inhaltsplatzhalter 2">
            <a:extLst>
              <a:ext uri="{FF2B5EF4-FFF2-40B4-BE49-F238E27FC236}">
                <a16:creationId xmlns="" xmlns:a16="http://schemas.microsoft.com/office/drawing/2014/main" id="{195816B2-1615-0B46-8206-28E74E3798FE}"/>
              </a:ext>
            </a:extLst>
          </p:cNvPr>
          <p:cNvSpPr txBox="1">
            <a:spLocks/>
          </p:cNvSpPr>
          <p:nvPr/>
        </p:nvSpPr>
        <p:spPr>
          <a:xfrm>
            <a:off x="270752" y="4486979"/>
            <a:ext cx="1063527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Completion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building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79" name="Bild 867">
            <a:extLst>
              <a:ext uri="{FF2B5EF4-FFF2-40B4-BE49-F238E27FC236}">
                <a16:creationId xmlns="" xmlns:a16="http://schemas.microsoft.com/office/drawing/2014/main" id="{D8A85589-02A5-344C-9DF5-C4FD3A98515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8737" y="2325765"/>
            <a:ext cx="696398" cy="264991"/>
          </a:xfrm>
          <a:prstGeom prst="rect">
            <a:avLst/>
          </a:prstGeom>
        </p:spPr>
      </p:pic>
      <p:sp>
        <p:nvSpPr>
          <p:cNvPr id="80" name="Abgerundetes Rechteck 196">
            <a:extLst>
              <a:ext uri="{FF2B5EF4-FFF2-40B4-BE49-F238E27FC236}">
                <a16:creationId xmlns="" xmlns:a16="http://schemas.microsoft.com/office/drawing/2014/main" id="{37CB0999-4015-7140-93B4-67E90005AFDA}"/>
              </a:ext>
            </a:extLst>
          </p:cNvPr>
          <p:cNvSpPr/>
          <p:nvPr/>
        </p:nvSpPr>
        <p:spPr>
          <a:xfrm>
            <a:off x="7530448" y="2073995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1" name="Bild 862">
            <a:extLst>
              <a:ext uri="{FF2B5EF4-FFF2-40B4-BE49-F238E27FC236}">
                <a16:creationId xmlns="" xmlns:a16="http://schemas.microsoft.com/office/drawing/2014/main" id="{827C57E6-F90A-C542-9C69-A046A6BD811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966" y="2185341"/>
            <a:ext cx="586738" cy="585998"/>
          </a:xfrm>
          <a:prstGeom prst="rect">
            <a:avLst/>
          </a:prstGeom>
        </p:spPr>
      </p:pic>
      <p:pic>
        <p:nvPicPr>
          <p:cNvPr id="82" name="Grafik 91">
            <a:extLst>
              <a:ext uri="{FF2B5EF4-FFF2-40B4-BE49-F238E27FC236}">
                <a16:creationId xmlns="" xmlns:a16="http://schemas.microsoft.com/office/drawing/2014/main" id="{17FEDF9A-ACD1-2E44-B9CA-342F32C76FB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530" t="23838"/>
          <a:stretch/>
        </p:blipFill>
        <p:spPr>
          <a:xfrm>
            <a:off x="1505856" y="2347326"/>
            <a:ext cx="351410" cy="384144"/>
          </a:xfrm>
          <a:prstGeom prst="rect">
            <a:avLst/>
          </a:prstGeom>
        </p:spPr>
      </p:pic>
      <p:sp>
        <p:nvSpPr>
          <p:cNvPr id="83" name="Inhaltsplatzhalter 2">
            <a:extLst>
              <a:ext uri="{FF2B5EF4-FFF2-40B4-BE49-F238E27FC236}">
                <a16:creationId xmlns="" xmlns:a16="http://schemas.microsoft.com/office/drawing/2014/main" id="{FFE32EB1-352B-8940-BB9E-EFC36CF051D4}"/>
              </a:ext>
            </a:extLst>
          </p:cNvPr>
          <p:cNvSpPr txBox="1">
            <a:spLocks/>
          </p:cNvSpPr>
          <p:nvPr/>
        </p:nvSpPr>
        <p:spPr>
          <a:xfrm>
            <a:off x="820152" y="1524059"/>
            <a:ext cx="1543485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Start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accelerator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installation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4" name="Abgerundetes Rechteck 165">
            <a:extLst>
              <a:ext uri="{FF2B5EF4-FFF2-40B4-BE49-F238E27FC236}">
                <a16:creationId xmlns="" xmlns:a16="http://schemas.microsoft.com/office/drawing/2014/main" id="{1BBC6296-BFA8-F34A-B1AE-199536D2FFFD}"/>
              </a:ext>
            </a:extLst>
          </p:cNvPr>
          <p:cNvSpPr/>
          <p:nvPr/>
        </p:nvSpPr>
        <p:spPr>
          <a:xfrm>
            <a:off x="1260047" y="2123426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5" name="Bild 862">
            <a:extLst>
              <a:ext uri="{FF2B5EF4-FFF2-40B4-BE49-F238E27FC236}">
                <a16:creationId xmlns="" xmlns:a16="http://schemas.microsoft.com/office/drawing/2014/main" id="{94AEBA9A-0EEA-7043-BA0E-B6979593CA6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3975" y="3818854"/>
            <a:ext cx="586738" cy="585998"/>
          </a:xfrm>
          <a:prstGeom prst="rect">
            <a:avLst/>
          </a:prstGeom>
        </p:spPr>
      </p:pic>
      <p:sp>
        <p:nvSpPr>
          <p:cNvPr id="86" name="Abgerundetes Rechteck 178">
            <a:extLst>
              <a:ext uri="{FF2B5EF4-FFF2-40B4-BE49-F238E27FC236}">
                <a16:creationId xmlns="" xmlns:a16="http://schemas.microsoft.com/office/drawing/2014/main" id="{4D2EC8F5-0CE8-5F42-B0F8-87804FFB6DC0}"/>
              </a:ext>
            </a:extLst>
          </p:cNvPr>
          <p:cNvSpPr/>
          <p:nvPr/>
        </p:nvSpPr>
        <p:spPr>
          <a:xfrm>
            <a:off x="2947056" y="3756939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Inhaltsplatzhalter 2">
            <a:extLst>
              <a:ext uri="{FF2B5EF4-FFF2-40B4-BE49-F238E27FC236}">
                <a16:creationId xmlns="" xmlns:a16="http://schemas.microsoft.com/office/drawing/2014/main" id="{1C85CED7-A447-2946-B180-1B91D7C97A6F}"/>
              </a:ext>
            </a:extLst>
          </p:cNvPr>
          <p:cNvSpPr txBox="1">
            <a:spLocks/>
          </p:cNvSpPr>
          <p:nvPr/>
        </p:nvSpPr>
        <p:spPr>
          <a:xfrm>
            <a:off x="2466216" y="4486560"/>
            <a:ext cx="1649479" cy="33519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Start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synchrotron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commissioning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8" name="Abgerundetes Rechteck 182">
            <a:extLst>
              <a:ext uri="{FF2B5EF4-FFF2-40B4-BE49-F238E27FC236}">
                <a16:creationId xmlns="" xmlns:a16="http://schemas.microsoft.com/office/drawing/2014/main" id="{75FED2A4-0BAE-7D4E-88C5-A41E6B04ADFC}"/>
              </a:ext>
            </a:extLst>
          </p:cNvPr>
          <p:cNvSpPr/>
          <p:nvPr/>
        </p:nvSpPr>
        <p:spPr>
          <a:xfrm>
            <a:off x="3987891" y="2117898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Inhaltsplatzhalter 2">
            <a:extLst>
              <a:ext uri="{FF2B5EF4-FFF2-40B4-BE49-F238E27FC236}">
                <a16:creationId xmlns="" xmlns:a16="http://schemas.microsoft.com/office/drawing/2014/main" id="{2A367B26-BDB7-BC43-B806-35EBE88315FD}"/>
              </a:ext>
            </a:extLst>
          </p:cNvPr>
          <p:cNvSpPr txBox="1">
            <a:spLocks/>
          </p:cNvSpPr>
          <p:nvPr/>
        </p:nvSpPr>
        <p:spPr>
          <a:xfrm>
            <a:off x="3659487" y="1544090"/>
            <a:ext cx="1362354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First beam in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room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90" name="Grafik 123">
            <a:extLst>
              <a:ext uri="{FF2B5EF4-FFF2-40B4-BE49-F238E27FC236}">
                <a16:creationId xmlns="" xmlns:a16="http://schemas.microsoft.com/office/drawing/2014/main" id="{4E398B27-611F-C24E-8864-C62954D2A95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22639" b="-5563"/>
          <a:stretch/>
        </p:blipFill>
        <p:spPr>
          <a:xfrm>
            <a:off x="4149355" y="2330248"/>
            <a:ext cx="487585" cy="300284"/>
          </a:xfrm>
          <a:prstGeom prst="rect">
            <a:avLst/>
          </a:prstGeom>
        </p:spPr>
      </p:pic>
      <p:sp>
        <p:nvSpPr>
          <p:cNvPr id="91" name="Oval 90"/>
          <p:cNvSpPr/>
          <p:nvPr/>
        </p:nvSpPr>
        <p:spPr>
          <a:xfrm>
            <a:off x="5787401" y="3048114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Inhaltsplatzhalter 2">
            <a:extLst>
              <a:ext uri="{FF2B5EF4-FFF2-40B4-BE49-F238E27FC236}">
                <a16:creationId xmlns="" xmlns:a16="http://schemas.microsoft.com/office/drawing/2014/main" id="{4D9AFE84-8A09-7343-91E9-42227393073A}"/>
              </a:ext>
            </a:extLst>
          </p:cNvPr>
          <p:cNvSpPr txBox="1">
            <a:spLocks/>
          </p:cNvSpPr>
          <p:nvPr/>
        </p:nvSpPr>
        <p:spPr>
          <a:xfrm>
            <a:off x="5341102" y="3235849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12/2015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93" name="Abgerundetes Rechteck 189">
            <a:extLst>
              <a:ext uri="{FF2B5EF4-FFF2-40B4-BE49-F238E27FC236}">
                <a16:creationId xmlns="" xmlns:a16="http://schemas.microsoft.com/office/drawing/2014/main" id="{CBC5C8D7-5272-9F4D-BA19-87D93489F40F}"/>
              </a:ext>
            </a:extLst>
          </p:cNvPr>
          <p:cNvSpPr/>
          <p:nvPr/>
        </p:nvSpPr>
        <p:spPr>
          <a:xfrm>
            <a:off x="5544384" y="3721154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Inhaltsplatzhalter 2">
            <a:extLst>
              <a:ext uri="{FF2B5EF4-FFF2-40B4-BE49-F238E27FC236}">
                <a16:creationId xmlns="" xmlns:a16="http://schemas.microsoft.com/office/drawing/2014/main" id="{9935C998-4F48-6C4D-A5CE-BA3EBD4C8829}"/>
              </a:ext>
            </a:extLst>
          </p:cNvPr>
          <p:cNvSpPr txBox="1">
            <a:spLocks/>
          </p:cNvSpPr>
          <p:nvPr/>
        </p:nvSpPr>
        <p:spPr>
          <a:xfrm>
            <a:off x="4681935" y="4464945"/>
            <a:ext cx="1935467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ully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established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system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workflow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95" name="Grafik 117">
            <a:extLst>
              <a:ext uri="{FF2B5EF4-FFF2-40B4-BE49-F238E27FC236}">
                <a16:creationId xmlns="" xmlns:a16="http://schemas.microsoft.com/office/drawing/2014/main" id="{38CE0384-CC20-5C4D-A231-E21D5212C5B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215" t="15634" r="18786" b="25669"/>
          <a:stretch/>
        </p:blipFill>
        <p:spPr>
          <a:xfrm>
            <a:off x="5683515" y="3833261"/>
            <a:ext cx="486471" cy="486471"/>
          </a:xfrm>
          <a:prstGeom prst="rect">
            <a:avLst/>
          </a:prstGeom>
        </p:spPr>
      </p:pic>
      <p:sp>
        <p:nvSpPr>
          <p:cNvPr id="96" name="Oval 95"/>
          <p:cNvSpPr/>
          <p:nvPr/>
        </p:nvSpPr>
        <p:spPr>
          <a:xfrm>
            <a:off x="6956758" y="3046689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Inhaltsplatzhalter 2">
            <a:extLst>
              <a:ext uri="{FF2B5EF4-FFF2-40B4-BE49-F238E27FC236}">
                <a16:creationId xmlns="" xmlns:a16="http://schemas.microsoft.com/office/drawing/2014/main" id="{4D9AFE84-8A09-7343-91E9-42227393073A}"/>
              </a:ext>
            </a:extLst>
          </p:cNvPr>
          <p:cNvSpPr txBox="1">
            <a:spLocks/>
          </p:cNvSpPr>
          <p:nvPr/>
        </p:nvSpPr>
        <p:spPr>
          <a:xfrm>
            <a:off x="6510457" y="3234421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08/2016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98" name="Bild 15" descr="Übersicht Bestrahlungsräume Med-nkF.jpg">
            <a:extLst>
              <a:ext uri="{FF2B5EF4-FFF2-40B4-BE49-F238E27FC236}">
                <a16:creationId xmlns="" xmlns:a16="http://schemas.microsoft.com/office/drawing/2014/main" id="{8F3548DA-AC0A-8948-AC60-6D733CBF4B6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89" b="20562"/>
          <a:stretch/>
        </p:blipFill>
        <p:spPr>
          <a:xfrm>
            <a:off x="6756560" y="3865077"/>
            <a:ext cx="738532" cy="375537"/>
          </a:xfrm>
          <a:prstGeom prst="rect">
            <a:avLst/>
          </a:prstGeom>
          <a:ln w="76200">
            <a:noFill/>
          </a:ln>
        </p:spPr>
      </p:pic>
      <p:sp>
        <p:nvSpPr>
          <p:cNvPr id="99" name="Abgerundetes Rechteck 203">
            <a:extLst>
              <a:ext uri="{FF2B5EF4-FFF2-40B4-BE49-F238E27FC236}">
                <a16:creationId xmlns="" xmlns:a16="http://schemas.microsoft.com/office/drawing/2014/main" id="{09F0601A-495F-2647-B3C3-BAED8A72A26A}"/>
              </a:ext>
            </a:extLst>
          </p:cNvPr>
          <p:cNvSpPr/>
          <p:nvPr/>
        </p:nvSpPr>
        <p:spPr>
          <a:xfrm>
            <a:off x="6762684" y="3709280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Inhaltsplatzhalter 2">
            <a:extLst>
              <a:ext uri="{FF2B5EF4-FFF2-40B4-BE49-F238E27FC236}">
                <a16:creationId xmlns="" xmlns:a16="http://schemas.microsoft.com/office/drawing/2014/main" id="{0FA8C0FF-01EE-9B42-9632-34DFC23E88A3}"/>
              </a:ext>
            </a:extLst>
          </p:cNvPr>
          <p:cNvSpPr txBox="1">
            <a:spLocks/>
          </p:cNvSpPr>
          <p:nvPr/>
        </p:nvSpPr>
        <p:spPr>
          <a:xfrm>
            <a:off x="6615914" y="4503537"/>
            <a:ext cx="1425679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Start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research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program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01" name="Inhaltsplatzhalter 2">
            <a:extLst>
              <a:ext uri="{FF2B5EF4-FFF2-40B4-BE49-F238E27FC236}">
                <a16:creationId xmlns="" xmlns:a16="http://schemas.microsoft.com/office/drawing/2014/main" id="{E483037D-3FDA-0041-B8D6-668822A97029}"/>
              </a:ext>
            </a:extLst>
          </p:cNvPr>
          <p:cNvSpPr txBox="1">
            <a:spLocks/>
          </p:cNvSpPr>
          <p:nvPr/>
        </p:nvSpPr>
        <p:spPr>
          <a:xfrm>
            <a:off x="6409346" y="1414607"/>
            <a:ext cx="2191938" cy="989929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Successful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CE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certification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,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tart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patient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treatments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25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82137" y="184009"/>
            <a:ext cx="8393373" cy="1325563"/>
          </a:xfrm>
        </p:spPr>
        <p:txBody>
          <a:bodyPr/>
          <a:lstStyle/>
          <a:p>
            <a:r>
              <a:rPr lang="de-DE" dirty="0" smtClean="0"/>
              <a:t>OUR FACILITY</a:t>
            </a:r>
            <a:endParaRPr lang="de-AT" dirty="0"/>
          </a:p>
        </p:txBody>
      </p:sp>
      <p:pic>
        <p:nvPicPr>
          <p:cNvPr id="7" name="Bild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9799" y="1382166"/>
            <a:ext cx="6408712" cy="5040560"/>
          </a:xfrm>
          <a:prstGeom prst="rect">
            <a:avLst/>
          </a:prstGeom>
        </p:spPr>
      </p:pic>
      <p:cxnSp>
        <p:nvCxnSpPr>
          <p:cNvPr id="8" name="Gerade Verbindung 7"/>
          <p:cNvCxnSpPr/>
          <p:nvPr/>
        </p:nvCxnSpPr>
        <p:spPr>
          <a:xfrm>
            <a:off x="6012160" y="2062883"/>
            <a:ext cx="227730" cy="170014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14"/>
          <p:cNvSpPr/>
          <p:nvPr/>
        </p:nvSpPr>
        <p:spPr>
          <a:xfrm>
            <a:off x="5242881" y="3589113"/>
            <a:ext cx="972000" cy="972000"/>
          </a:xfrm>
          <a:prstGeom prst="ellipse">
            <a:avLst/>
          </a:prstGeom>
          <a:noFill/>
          <a:ln w="47625">
            <a:solidFill>
              <a:srgbClr val="EDD01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Oval 21"/>
          <p:cNvSpPr/>
          <p:nvPr/>
        </p:nvSpPr>
        <p:spPr>
          <a:xfrm>
            <a:off x="6297177" y="3422387"/>
            <a:ext cx="661875" cy="661875"/>
          </a:xfrm>
          <a:prstGeom prst="ellipse">
            <a:avLst/>
          </a:prstGeom>
          <a:noFill/>
          <a:ln w="47625">
            <a:solidFill>
              <a:srgbClr val="EDD01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 flipV="1">
            <a:off x="3474645" y="2054697"/>
            <a:ext cx="2537515" cy="8186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splatzhalter 2"/>
          <p:cNvSpPr txBox="1">
            <a:spLocks/>
          </p:cNvSpPr>
          <p:nvPr/>
        </p:nvSpPr>
        <p:spPr>
          <a:xfrm>
            <a:off x="334991" y="1628800"/>
            <a:ext cx="3118747" cy="963526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Irradiation </a:t>
            </a:r>
            <a:r>
              <a:rPr lang="de-DE" sz="1600" b="1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Rooms</a:t>
            </a:r>
            <a:r>
              <a:rPr lang="de-DE" sz="2000" dirty="0" smtClean="0">
                <a:solidFill>
                  <a:srgbClr val="112359"/>
                </a:solidFill>
              </a:rPr>
              <a:t/>
            </a:r>
            <a:br>
              <a:rPr lang="de-DE" sz="2000" dirty="0" smtClean="0">
                <a:solidFill>
                  <a:srgbClr val="112359"/>
                </a:solidFill>
              </a:rPr>
            </a:b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Three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rooms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for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patient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</a:t>
            </a:r>
            <a:endParaRPr lang="de-DE" sz="16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334990" y="2774166"/>
            <a:ext cx="3118747" cy="963526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Research</a:t>
            </a:r>
            <a:r>
              <a:rPr lang="de-DE" sz="2000" dirty="0" smtClean="0">
                <a:solidFill>
                  <a:srgbClr val="112359"/>
                </a:solidFill>
              </a:rPr>
              <a:t/>
            </a:r>
            <a:br>
              <a:rPr lang="de-DE" sz="2000" dirty="0" smtClean="0">
                <a:solidFill>
                  <a:srgbClr val="112359"/>
                </a:solidFill>
              </a:rPr>
            </a:b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Separate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irradiation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room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only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for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scientific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use</a:t>
            </a:r>
            <a:endParaRPr lang="de-DE" sz="16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4" name="Inhaltsplatzhalter 2"/>
          <p:cNvSpPr txBox="1">
            <a:spLocks/>
          </p:cNvSpPr>
          <p:nvPr/>
        </p:nvSpPr>
        <p:spPr>
          <a:xfrm>
            <a:off x="334989" y="5064898"/>
            <a:ext cx="3118747" cy="963526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Synchrotron</a:t>
            </a:r>
            <a:r>
              <a:rPr lang="de-DE" sz="2000" dirty="0" smtClean="0">
                <a:solidFill>
                  <a:srgbClr val="112359"/>
                </a:solidFill>
              </a:rPr>
              <a:t/>
            </a:r>
            <a:br>
              <a:rPr lang="de-DE" sz="2000" dirty="0" smtClean="0">
                <a:solidFill>
                  <a:srgbClr val="112359"/>
                </a:solidFill>
              </a:rPr>
            </a:br>
            <a:r>
              <a:rPr lang="de-DE" sz="1800" dirty="0" err="1" smtClean="0">
                <a:solidFill>
                  <a:srgbClr val="112359"/>
                </a:solidFill>
                <a:latin typeface="Garamond" charset="0"/>
              </a:rPr>
              <a:t>Circular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</a:rPr>
              <a:t>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</a:rPr>
              <a:t>accelerator</a:t>
            </a:r>
            <a:endParaRPr lang="de-DE" sz="16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334989" y="3919532"/>
            <a:ext cx="3118747" cy="963526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 </a:t>
            </a:r>
            <a:r>
              <a:rPr lang="de-DE" sz="1600" b="1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Sources</a:t>
            </a:r>
            <a:r>
              <a:rPr lang="de-DE" sz="2000" dirty="0" smtClean="0">
                <a:solidFill>
                  <a:srgbClr val="112359"/>
                </a:solidFill>
              </a:rPr>
              <a:t/>
            </a:r>
            <a:br>
              <a:rPr lang="de-DE" sz="2000" dirty="0" smtClean="0">
                <a:solidFill>
                  <a:srgbClr val="112359"/>
                </a:solidFill>
              </a:rPr>
            </a:br>
            <a:r>
              <a:rPr lang="de-DE" sz="1800" dirty="0" err="1" smtClean="0">
                <a:solidFill>
                  <a:srgbClr val="112359"/>
                </a:solidFill>
                <a:latin typeface="Garamond" charset="0"/>
              </a:rPr>
              <a:t>and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</a:rPr>
              <a:t> linear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</a:rPr>
              <a:t>accelerator</a:t>
            </a:r>
            <a:endParaRPr lang="de-DE" sz="16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6" name="Oval 12"/>
          <p:cNvSpPr/>
          <p:nvPr/>
        </p:nvSpPr>
        <p:spPr>
          <a:xfrm>
            <a:off x="6228184" y="1628800"/>
            <a:ext cx="1765517" cy="1785402"/>
          </a:xfrm>
          <a:prstGeom prst="ellipse">
            <a:avLst/>
          </a:prstGeom>
          <a:noFill/>
          <a:ln w="47625">
            <a:solidFill>
              <a:srgbClr val="EDD01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 Verbindung 16"/>
          <p:cNvCxnSpPr/>
          <p:nvPr/>
        </p:nvCxnSpPr>
        <p:spPr>
          <a:xfrm>
            <a:off x="6085674" y="3258588"/>
            <a:ext cx="286526" cy="255407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3474645" y="3247797"/>
            <a:ext cx="2611029" cy="8132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 flipH="1">
            <a:off x="4900171" y="4061985"/>
            <a:ext cx="338510" cy="294689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 flipV="1">
            <a:off x="3474645" y="4355544"/>
            <a:ext cx="1421326" cy="1130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flipH="1">
            <a:off x="4355976" y="5394243"/>
            <a:ext cx="216024" cy="147345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3474645" y="5541588"/>
            <a:ext cx="881331" cy="0"/>
          </a:xfrm>
          <a:prstGeom prst="line">
            <a:avLst/>
          </a:prstGeom>
          <a:ln w="47625" cap="rnd">
            <a:solidFill>
              <a:srgbClr val="EDD01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15"/>
          <p:cNvSpPr/>
          <p:nvPr/>
        </p:nvSpPr>
        <p:spPr>
          <a:xfrm>
            <a:off x="4572000" y="4634197"/>
            <a:ext cx="1889816" cy="1911101"/>
          </a:xfrm>
          <a:prstGeom prst="ellipse">
            <a:avLst/>
          </a:prstGeom>
          <a:noFill/>
          <a:ln w="47625">
            <a:solidFill>
              <a:srgbClr val="EDD01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43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4400" dirty="0" smtClean="0">
                <a:solidFill>
                  <a:schemeClr val="bg1"/>
                </a:solidFill>
              </a:rPr>
              <a:t>The</a:t>
            </a:r>
            <a:endParaRPr lang="de-AT" sz="4400" dirty="0">
              <a:solidFill>
                <a:schemeClr val="bg1"/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525" lvl="1">
              <a:spcBef>
                <a:spcPts val="525"/>
              </a:spcBef>
            </a:pP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generate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b="1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protons</a:t>
            </a:r>
            <a:r>
              <a:rPr lang="de-DE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de-DE" b="1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</a:t>
            </a:r>
            <a:r>
              <a:rPr lang="de-DE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b="1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ions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accelerator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necessary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9525" lvl="1">
              <a:spcBef>
                <a:spcPts val="525"/>
              </a:spcBef>
            </a:pPr>
            <a:endParaRPr lang="de-DE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>
              <a:spcBef>
                <a:spcPts val="525"/>
              </a:spcBef>
            </a:pP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guarantee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highest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precision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safety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patient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treatment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-art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medical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technology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used</a:t>
            </a:r>
            <a:r>
              <a:rPr lang="de-DE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MedAustron.</a:t>
            </a:r>
            <a:endParaRPr lang="de-DE" dirty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de-DE" sz="4400" dirty="0" smtClean="0">
                <a:solidFill>
                  <a:srgbClr val="14316C"/>
                </a:solidFill>
              </a:rPr>
              <a:t>TECHNOLOGY</a:t>
            </a:r>
            <a:endParaRPr lang="de-AT" sz="4400" dirty="0">
              <a:solidFill>
                <a:srgbClr val="1431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46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/>
          <p:cNvSpPr txBox="1">
            <a:spLocks/>
          </p:cNvSpPr>
          <p:nvPr/>
        </p:nvSpPr>
        <p:spPr>
          <a:xfrm>
            <a:off x="440135" y="562293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TUMOR THERAPY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1" name="Bild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398" t="-2339" b="-4290"/>
          <a:stretch/>
        </p:blipFill>
        <p:spPr>
          <a:xfrm>
            <a:off x="2555776" y="2546868"/>
            <a:ext cx="2219729" cy="2340328"/>
          </a:xfrm>
          <a:prstGeom prst="rect">
            <a:avLst/>
          </a:prstGeom>
        </p:spPr>
      </p:pic>
      <p:grpSp>
        <p:nvGrpSpPr>
          <p:cNvPr id="22" name="Gruppierung 23"/>
          <p:cNvGrpSpPr/>
          <p:nvPr/>
        </p:nvGrpSpPr>
        <p:grpSpPr>
          <a:xfrm>
            <a:off x="2283744" y="2143271"/>
            <a:ext cx="2740926" cy="3815629"/>
            <a:chOff x="580228" y="1844824"/>
            <a:chExt cx="2623620" cy="3952899"/>
          </a:xfrm>
        </p:grpSpPr>
        <p:sp>
          <p:nvSpPr>
            <p:cNvPr id="23" name="Rechteck 22"/>
            <p:cNvSpPr/>
            <p:nvPr/>
          </p:nvSpPr>
          <p:spPr>
            <a:xfrm>
              <a:off x="580228" y="1844824"/>
              <a:ext cx="2623620" cy="3168352"/>
            </a:xfrm>
            <a:prstGeom prst="rect">
              <a:avLst/>
            </a:prstGeom>
            <a:noFill/>
            <a:ln w="50800">
              <a:solidFill>
                <a:srgbClr val="94A8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580228" y="5013177"/>
              <a:ext cx="2623620" cy="784546"/>
            </a:xfrm>
            <a:prstGeom prst="rect">
              <a:avLst/>
            </a:prstGeom>
            <a:solidFill>
              <a:srgbClr val="94A8BB"/>
            </a:solidFill>
            <a:ln w="50800">
              <a:solidFill>
                <a:srgbClr val="94A8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5" name="Gruppierung 4"/>
          <p:cNvGrpSpPr/>
          <p:nvPr/>
        </p:nvGrpSpPr>
        <p:grpSpPr>
          <a:xfrm>
            <a:off x="681703" y="2143271"/>
            <a:ext cx="1342965" cy="1789526"/>
            <a:chOff x="746715" y="1851842"/>
            <a:chExt cx="1780377" cy="2372384"/>
          </a:xfrm>
        </p:grpSpPr>
        <p:pic>
          <p:nvPicPr>
            <p:cNvPr id="26" name="Bild 2"/>
            <p:cNvPicPr>
              <a:picLocks noChangeAspect="1"/>
            </p:cNvPicPr>
            <p:nvPr/>
          </p:nvPicPr>
          <p:blipFill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9545" y="2067866"/>
              <a:ext cx="1309645" cy="1439342"/>
            </a:xfrm>
            <a:prstGeom prst="rect">
              <a:avLst/>
            </a:prstGeom>
          </p:spPr>
        </p:pic>
        <p:grpSp>
          <p:nvGrpSpPr>
            <p:cNvPr id="27" name="Gruppierung 18"/>
            <p:cNvGrpSpPr/>
            <p:nvPr/>
          </p:nvGrpSpPr>
          <p:grpSpPr>
            <a:xfrm>
              <a:off x="822911" y="1851842"/>
              <a:ext cx="1704181" cy="2372384"/>
              <a:chOff x="580228" y="2145392"/>
              <a:chExt cx="2623620" cy="3652332"/>
            </a:xfrm>
          </p:grpSpPr>
          <p:sp>
            <p:nvSpPr>
              <p:cNvPr id="29" name="Rechteck 28"/>
              <p:cNvSpPr/>
              <p:nvPr/>
            </p:nvSpPr>
            <p:spPr>
              <a:xfrm>
                <a:off x="580228" y="2145392"/>
                <a:ext cx="2623620" cy="2867784"/>
              </a:xfrm>
              <a:prstGeom prst="rect">
                <a:avLst/>
              </a:prstGeom>
              <a:noFill/>
              <a:ln w="508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Rechteck 36"/>
              <p:cNvSpPr/>
              <p:nvPr/>
            </p:nvSpPr>
            <p:spPr>
              <a:xfrm>
                <a:off x="584825" y="5013176"/>
                <a:ext cx="2619023" cy="78454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508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Inhaltsplatzhalter 2"/>
            <p:cNvSpPr txBox="1">
              <a:spLocks/>
            </p:cNvSpPr>
            <p:nvPr/>
          </p:nvSpPr>
          <p:spPr>
            <a:xfrm>
              <a:off x="746715" y="3817034"/>
              <a:ext cx="1704182" cy="312160"/>
            </a:xfrm>
            <a:prstGeom prst="rect">
              <a:avLst/>
            </a:prstGeom>
            <a:noFill/>
          </p:spPr>
          <p:txBody>
            <a:bodyPr/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9700" lvl="1" indent="0" algn="ctr">
                <a:spcBef>
                  <a:spcPts val="525"/>
                </a:spcBef>
                <a:buFontTx/>
                <a:buNone/>
              </a:pPr>
              <a:r>
                <a:rPr lang="de-DE" sz="1100" b="1" dirty="0" err="1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Surgery</a:t>
              </a:r>
              <a:endParaRPr lang="de-DE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38" name="Gruppierung 3"/>
          <p:cNvGrpSpPr/>
          <p:nvPr/>
        </p:nvGrpSpPr>
        <p:grpSpPr>
          <a:xfrm>
            <a:off x="395536" y="4123151"/>
            <a:ext cx="1857824" cy="1787938"/>
            <a:chOff x="6241542" y="1853948"/>
            <a:chExt cx="2462925" cy="2370278"/>
          </a:xfrm>
        </p:grpSpPr>
        <p:pic>
          <p:nvPicPr>
            <p:cNvPr id="39" name="Bild 9"/>
            <p:cNvPicPr>
              <a:picLocks noChangeAspect="1"/>
            </p:cNvPicPr>
            <p:nvPr/>
          </p:nvPicPr>
          <p:blipFill rotWithShape="1">
            <a:blip r:embed="rId5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79841" y="2124076"/>
              <a:ext cx="1266388" cy="1310331"/>
            </a:xfrm>
            <a:prstGeom prst="rect">
              <a:avLst/>
            </a:prstGeom>
          </p:spPr>
        </p:pic>
        <p:grpSp>
          <p:nvGrpSpPr>
            <p:cNvPr id="40" name="Gruppierung 26"/>
            <p:cNvGrpSpPr/>
            <p:nvPr/>
          </p:nvGrpSpPr>
          <p:grpSpPr>
            <a:xfrm>
              <a:off x="6706470" y="1853948"/>
              <a:ext cx="1708929" cy="2370278"/>
              <a:chOff x="580226" y="1844824"/>
              <a:chExt cx="2623622" cy="3952899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580228" y="1844824"/>
                <a:ext cx="2623620" cy="3168352"/>
              </a:xfrm>
              <a:prstGeom prst="rect">
                <a:avLst/>
              </a:prstGeom>
              <a:noFill/>
              <a:ln w="508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3" name="Rechteck 42"/>
              <p:cNvSpPr/>
              <p:nvPr/>
            </p:nvSpPr>
            <p:spPr>
              <a:xfrm>
                <a:off x="580226" y="5013176"/>
                <a:ext cx="2623620" cy="7845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508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1" name="Inhaltsplatzhalter 2"/>
            <p:cNvSpPr txBox="1">
              <a:spLocks/>
            </p:cNvSpPr>
            <p:nvPr/>
          </p:nvSpPr>
          <p:spPr>
            <a:xfrm>
              <a:off x="6241542" y="3842381"/>
              <a:ext cx="2462925" cy="306130"/>
            </a:xfrm>
            <a:prstGeom prst="rect">
              <a:avLst/>
            </a:prstGeom>
            <a:noFill/>
          </p:spPr>
          <p:txBody>
            <a:bodyPr/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Blip>
                  <a:blip r:embed="rId4"/>
                </a:buBlip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9700" lvl="1" indent="0" algn="ctr">
                <a:spcBef>
                  <a:spcPts val="525"/>
                </a:spcBef>
                <a:buFontTx/>
                <a:buNone/>
              </a:pPr>
              <a:r>
                <a:rPr lang="de-DE" sz="1100" b="1" dirty="0" err="1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Chemotherapy</a:t>
              </a:r>
              <a:endParaRPr lang="de-DE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44" name="Inhaltsplatzhalter 2"/>
          <p:cNvSpPr txBox="1">
            <a:spLocks/>
          </p:cNvSpPr>
          <p:nvPr/>
        </p:nvSpPr>
        <p:spPr>
          <a:xfrm>
            <a:off x="2267744" y="5260526"/>
            <a:ext cx="2637726" cy="248231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 algn="ctr">
              <a:spcBef>
                <a:spcPts val="525"/>
              </a:spcBef>
              <a:buFontTx/>
              <a:buNone/>
            </a:pPr>
            <a:r>
              <a:rPr lang="de-DE" sz="18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Radiation </a:t>
            </a:r>
            <a:r>
              <a:rPr lang="de-DE" sz="18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Therapy</a:t>
            </a:r>
            <a:endParaRPr lang="de-DE" sz="18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Inhaltsplatzhalter 2"/>
          <p:cNvSpPr txBox="1">
            <a:spLocks/>
          </p:cNvSpPr>
          <p:nvPr/>
        </p:nvSpPr>
        <p:spPr>
          <a:xfrm>
            <a:off x="7447278" y="3745986"/>
            <a:ext cx="1452982" cy="49018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chemeClr val="bg1"/>
                </a:solidFill>
              </a:rPr>
              <a:t>IONEN-THERAPIE</a:t>
            </a:r>
            <a:endParaRPr lang="de-DE" sz="1600" dirty="0" smtClean="0">
              <a:solidFill>
                <a:schemeClr val="bg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grpSp>
        <p:nvGrpSpPr>
          <p:cNvPr id="46" name="Gruppierung 19"/>
          <p:cNvGrpSpPr/>
          <p:nvPr/>
        </p:nvGrpSpPr>
        <p:grpSpPr>
          <a:xfrm>
            <a:off x="5916802" y="1990986"/>
            <a:ext cx="981972" cy="981972"/>
            <a:chOff x="5534244" y="1949439"/>
            <a:chExt cx="981972" cy="981972"/>
          </a:xfrm>
        </p:grpSpPr>
        <p:sp>
          <p:nvSpPr>
            <p:cNvPr id="47" name="Oval 51"/>
            <p:cNvSpPr/>
            <p:nvPr/>
          </p:nvSpPr>
          <p:spPr>
            <a:xfrm>
              <a:off x="5534244" y="1949439"/>
              <a:ext cx="981972" cy="981972"/>
            </a:xfrm>
            <a:prstGeom prst="ellipse">
              <a:avLst/>
            </a:prstGeom>
            <a:solidFill>
              <a:srgbClr val="94A8B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Rechteck 47"/>
            <p:cNvSpPr/>
            <p:nvPr/>
          </p:nvSpPr>
          <p:spPr>
            <a:xfrm>
              <a:off x="5534244" y="2072725"/>
              <a:ext cx="98197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5563" lvl="1" indent="0" algn="ctr">
                <a:spcBef>
                  <a:spcPts val="525"/>
                </a:spcBef>
                <a:buNone/>
              </a:pPr>
              <a:r>
                <a:rPr lang="de-DE" sz="1400" dirty="0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  <a:t>3D-</a:t>
              </a:r>
              <a:br>
                <a:rPr lang="de-DE" sz="1400" dirty="0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</a:br>
              <a:r>
                <a:rPr lang="de-DE" sz="1400" dirty="0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  <a:t>Radio-</a:t>
              </a:r>
              <a:br>
                <a:rPr lang="de-DE" sz="1400" dirty="0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</a:br>
              <a:r>
                <a:rPr lang="de-DE" sz="1400" dirty="0" err="1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  <a:t>therapy</a:t>
              </a:r>
              <a:endParaRPr lang="de-DE" sz="1600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endParaRPr>
            </a:p>
          </p:txBody>
        </p:sp>
      </p:grpSp>
      <p:grpSp>
        <p:nvGrpSpPr>
          <p:cNvPr id="49" name="Gruppierung 52"/>
          <p:cNvGrpSpPr/>
          <p:nvPr/>
        </p:nvGrpSpPr>
        <p:grpSpPr>
          <a:xfrm>
            <a:off x="6982938" y="2387530"/>
            <a:ext cx="981972" cy="981972"/>
            <a:chOff x="5534244" y="1949439"/>
            <a:chExt cx="981972" cy="981972"/>
          </a:xfrm>
        </p:grpSpPr>
        <p:sp>
          <p:nvSpPr>
            <p:cNvPr id="50" name="Oval 53"/>
            <p:cNvSpPr/>
            <p:nvPr/>
          </p:nvSpPr>
          <p:spPr>
            <a:xfrm>
              <a:off x="5534244" y="1949439"/>
              <a:ext cx="981972" cy="981972"/>
            </a:xfrm>
            <a:prstGeom prst="ellipse">
              <a:avLst/>
            </a:prstGeom>
            <a:solidFill>
              <a:srgbClr val="94A8B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5574284" y="2329259"/>
              <a:ext cx="86842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700" lvl="1" algn="ctr">
                <a:spcBef>
                  <a:spcPts val="525"/>
                </a:spcBef>
                <a:buNone/>
              </a:pPr>
              <a:r>
                <a:rPr lang="de-DE" sz="1400" dirty="0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  <a:t>IMRT</a:t>
              </a:r>
              <a:endParaRPr lang="de-DE" sz="1400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endParaRPr>
            </a:p>
          </p:txBody>
        </p:sp>
      </p:grpSp>
      <p:grpSp>
        <p:nvGrpSpPr>
          <p:cNvPr id="52" name="Gruppierung 55"/>
          <p:cNvGrpSpPr/>
          <p:nvPr/>
        </p:nvGrpSpPr>
        <p:grpSpPr>
          <a:xfrm>
            <a:off x="5852080" y="4939926"/>
            <a:ext cx="993354" cy="981972"/>
            <a:chOff x="5522862" y="1949439"/>
            <a:chExt cx="993354" cy="981972"/>
          </a:xfrm>
        </p:grpSpPr>
        <p:sp>
          <p:nvSpPr>
            <p:cNvPr id="53" name="Oval 56"/>
            <p:cNvSpPr/>
            <p:nvPr/>
          </p:nvSpPr>
          <p:spPr>
            <a:xfrm>
              <a:off x="5534244" y="1949439"/>
              <a:ext cx="981972" cy="981972"/>
            </a:xfrm>
            <a:prstGeom prst="ellipse">
              <a:avLst/>
            </a:prstGeom>
            <a:solidFill>
              <a:srgbClr val="94A8B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5522862" y="1950681"/>
              <a:ext cx="98152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700" lvl="1" algn="ctr">
                <a:spcBef>
                  <a:spcPts val="525"/>
                </a:spcBef>
                <a:buNone/>
              </a:pPr>
              <a:r>
                <a:rPr lang="de-DE" sz="1400" dirty="0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  <a:t>Intra-operative Radio-</a:t>
              </a:r>
              <a:r>
                <a:rPr lang="de-DE" sz="1400" dirty="0" err="1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  <a:t>therapy</a:t>
              </a:r>
              <a:endParaRPr lang="de-DE" sz="1600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endParaRPr>
            </a:p>
          </p:txBody>
        </p:sp>
      </p:grpSp>
      <p:grpSp>
        <p:nvGrpSpPr>
          <p:cNvPr id="55" name="Gruppierung 58"/>
          <p:cNvGrpSpPr/>
          <p:nvPr/>
        </p:nvGrpSpPr>
        <p:grpSpPr>
          <a:xfrm>
            <a:off x="6491952" y="3464785"/>
            <a:ext cx="981972" cy="981972"/>
            <a:chOff x="5534244" y="1949439"/>
            <a:chExt cx="981972" cy="981972"/>
          </a:xfrm>
        </p:grpSpPr>
        <p:sp>
          <p:nvSpPr>
            <p:cNvPr id="56" name="Oval 59"/>
            <p:cNvSpPr/>
            <p:nvPr/>
          </p:nvSpPr>
          <p:spPr>
            <a:xfrm>
              <a:off x="5534244" y="1949439"/>
              <a:ext cx="981972" cy="981972"/>
            </a:xfrm>
            <a:prstGeom prst="ellipse">
              <a:avLst/>
            </a:prstGeom>
            <a:solidFill>
              <a:srgbClr val="94A8B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Rechteck 56"/>
            <p:cNvSpPr/>
            <p:nvPr/>
          </p:nvSpPr>
          <p:spPr>
            <a:xfrm>
              <a:off x="5574284" y="2201686"/>
              <a:ext cx="86842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700" lvl="1" algn="ctr">
                <a:spcBef>
                  <a:spcPts val="525"/>
                </a:spcBef>
                <a:buNone/>
              </a:pPr>
              <a:r>
                <a:rPr lang="de-DE" sz="1400" dirty="0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  <a:t>Gamma </a:t>
              </a:r>
              <a:r>
                <a:rPr lang="de-DE" sz="1400" dirty="0" err="1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  <a:t>Knife</a:t>
              </a:r>
              <a:endParaRPr lang="de-DE" sz="1400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endParaRPr>
            </a:p>
          </p:txBody>
        </p:sp>
      </p:grpSp>
      <p:grpSp>
        <p:nvGrpSpPr>
          <p:cNvPr id="58" name="Gruppierung 61"/>
          <p:cNvGrpSpPr/>
          <p:nvPr/>
        </p:nvGrpSpPr>
        <p:grpSpPr>
          <a:xfrm>
            <a:off x="7022978" y="4710612"/>
            <a:ext cx="981972" cy="981972"/>
            <a:chOff x="5534244" y="1949439"/>
            <a:chExt cx="981972" cy="981972"/>
          </a:xfrm>
        </p:grpSpPr>
        <p:sp>
          <p:nvSpPr>
            <p:cNvPr id="59" name="Oval 62"/>
            <p:cNvSpPr/>
            <p:nvPr/>
          </p:nvSpPr>
          <p:spPr>
            <a:xfrm>
              <a:off x="5534244" y="1949439"/>
              <a:ext cx="981972" cy="981972"/>
            </a:xfrm>
            <a:prstGeom prst="ellipse">
              <a:avLst/>
            </a:prstGeom>
            <a:solidFill>
              <a:srgbClr val="94A8BB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Rechteck 69"/>
            <p:cNvSpPr/>
            <p:nvPr/>
          </p:nvSpPr>
          <p:spPr>
            <a:xfrm>
              <a:off x="5574284" y="2179995"/>
              <a:ext cx="86842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700" lvl="1" algn="ctr">
                <a:spcBef>
                  <a:spcPts val="525"/>
                </a:spcBef>
                <a:buNone/>
              </a:pPr>
              <a:r>
                <a:rPr lang="de-DE" sz="1400" dirty="0" err="1" smtClean="0">
                  <a:solidFill>
                    <a:schemeClr val="bg1"/>
                  </a:solidFill>
                  <a:latin typeface="Garamond" charset="0"/>
                  <a:ea typeface="Garamond" charset="0"/>
                  <a:cs typeface="Garamond" charset="0"/>
                </a:rPr>
                <a:t>Brachy-therapy</a:t>
              </a:r>
              <a:endParaRPr lang="de-DE" sz="1400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endParaRPr>
            </a:p>
          </p:txBody>
        </p:sp>
      </p:grpSp>
      <p:grpSp>
        <p:nvGrpSpPr>
          <p:cNvPr id="71" name="Gruppierung 64"/>
          <p:cNvGrpSpPr/>
          <p:nvPr/>
        </p:nvGrpSpPr>
        <p:grpSpPr>
          <a:xfrm>
            <a:off x="7599584" y="3430273"/>
            <a:ext cx="1220888" cy="981972"/>
            <a:chOff x="5437722" y="1949439"/>
            <a:chExt cx="1220888" cy="981972"/>
          </a:xfrm>
        </p:grpSpPr>
        <p:sp>
          <p:nvSpPr>
            <p:cNvPr id="72" name="Oval 65"/>
            <p:cNvSpPr/>
            <p:nvPr/>
          </p:nvSpPr>
          <p:spPr>
            <a:xfrm>
              <a:off x="5534244" y="1949439"/>
              <a:ext cx="981972" cy="981972"/>
            </a:xfrm>
            <a:prstGeom prst="ellipse">
              <a:avLst/>
            </a:prstGeom>
            <a:solidFill>
              <a:srgbClr val="EDD01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Rechteck 72"/>
            <p:cNvSpPr/>
            <p:nvPr/>
          </p:nvSpPr>
          <p:spPr>
            <a:xfrm>
              <a:off x="5437722" y="2236198"/>
              <a:ext cx="122088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700" lvl="1" algn="ctr">
                <a:spcBef>
                  <a:spcPts val="525"/>
                </a:spcBef>
                <a:buNone/>
              </a:pPr>
              <a:r>
                <a:rPr lang="de-DE" sz="1200" b="1" dirty="0" smtClean="0">
                  <a:solidFill>
                    <a:schemeClr val="bg1"/>
                  </a:solidFill>
                  <a:latin typeface="Verdana" charset="0"/>
                  <a:ea typeface="Verdana" charset="0"/>
                  <a:cs typeface="Verdana" charset="0"/>
                </a:rPr>
                <a:t>ION THERAPY</a:t>
              </a:r>
              <a:endParaRPr lang="de-DE" sz="1400" b="1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</p:grpSp>
      <p:sp>
        <p:nvSpPr>
          <p:cNvPr id="74" name="Pfeil nach rechts 73"/>
          <p:cNvSpPr/>
          <p:nvPr/>
        </p:nvSpPr>
        <p:spPr>
          <a:xfrm>
            <a:off x="5063619" y="2902944"/>
            <a:ext cx="1214538" cy="2106996"/>
          </a:xfrm>
          <a:prstGeom prst="rightArrow">
            <a:avLst>
              <a:gd name="adj1" fmla="val 47667"/>
              <a:gd name="adj2" fmla="val 51859"/>
            </a:avLst>
          </a:prstGeom>
          <a:solidFill>
            <a:srgbClr val="94A8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436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baender"/>
          <p:cNvPicPr>
            <a:picLocks noGrp="1" noChangeAspect="1" noChangeArrowheads="1"/>
          </p:cNvPicPr>
          <p:nvPr>
            <p:ph type="pic" sz="quarter" idx="15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476" b="8552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595" b="5595"/>
          <a:stretch>
            <a:fillRect/>
          </a:stretch>
        </p:blipFill>
        <p:spPr bwMode="auto">
          <a:xfrm>
            <a:off x="871249" y="2601735"/>
            <a:ext cx="3994556" cy="26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RADIATION THERAPY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Prevents</a:t>
            </a:r>
            <a:endParaRPr lang="de-AT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High dose</a:t>
            </a:r>
            <a:endParaRPr lang="de-AT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tumor</a:t>
            </a:r>
            <a:r>
              <a:rPr lang="de-DE" dirty="0" smtClean="0"/>
              <a:t> </a:t>
            </a:r>
            <a:r>
              <a:rPr lang="de-DE" dirty="0" err="1" smtClean="0"/>
              <a:t>cells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proliferation</a:t>
            </a:r>
            <a:endParaRPr lang="de-AT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de-DE" dirty="0" err="1" smtClean="0"/>
              <a:t>delivery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tumor</a:t>
            </a:r>
            <a:r>
              <a:rPr lang="de-DE" dirty="0" smtClean="0"/>
              <a:t> </a:t>
            </a:r>
            <a:r>
              <a:rPr lang="de-DE" dirty="0" err="1" smtClean="0"/>
              <a:t>cells</a:t>
            </a:r>
            <a:endParaRPr lang="de-AT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DE" dirty="0" smtClean="0"/>
              <a:t>Organs at </a:t>
            </a:r>
            <a:r>
              <a:rPr lang="de-DE" dirty="0" err="1" smtClean="0"/>
              <a:t>risk</a:t>
            </a:r>
            <a:endParaRPr lang="de-AT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Dose </a:t>
            </a:r>
            <a:r>
              <a:rPr lang="de-DE" dirty="0" err="1" smtClean="0"/>
              <a:t>tolerance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considerably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, e.g. </a:t>
            </a:r>
            <a:r>
              <a:rPr lang="de-DE" dirty="0" err="1" smtClean="0"/>
              <a:t>optic</a:t>
            </a:r>
            <a:r>
              <a:rPr lang="de-DE" dirty="0" smtClean="0"/>
              <a:t> nerve, </a:t>
            </a:r>
            <a:r>
              <a:rPr lang="de-DE" dirty="0" err="1" smtClean="0"/>
              <a:t>parotid</a:t>
            </a:r>
            <a:r>
              <a:rPr lang="de-DE" dirty="0" smtClean="0"/>
              <a:t> </a:t>
            </a:r>
            <a:r>
              <a:rPr lang="de-DE" dirty="0" err="1" smtClean="0"/>
              <a:t>gland</a:t>
            </a:r>
            <a:r>
              <a:rPr lang="de-DE" dirty="0" smtClean="0"/>
              <a:t>, </a:t>
            </a:r>
            <a:r>
              <a:rPr lang="de-DE" dirty="0" err="1" smtClean="0"/>
              <a:t>inner</a:t>
            </a:r>
            <a:r>
              <a:rPr lang="de-DE" dirty="0" smtClean="0"/>
              <a:t> </a:t>
            </a:r>
            <a:r>
              <a:rPr lang="de-DE" dirty="0" err="1" smtClean="0"/>
              <a:t>ear</a:t>
            </a:r>
            <a:r>
              <a:rPr lang="de-DE" dirty="0" smtClean="0"/>
              <a:t>, …</a:t>
            </a:r>
            <a:endParaRPr lang="de-AT" dirty="0"/>
          </a:p>
        </p:txBody>
      </p:sp>
      <p:sp>
        <p:nvSpPr>
          <p:cNvPr id="14" name="Inhaltsplatzhalter 2"/>
          <p:cNvSpPr txBox="1">
            <a:spLocks/>
          </p:cNvSpPr>
          <p:nvPr/>
        </p:nvSpPr>
        <p:spPr>
          <a:xfrm>
            <a:off x="3343276" y="2780620"/>
            <a:ext cx="1617780" cy="552574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FontTx/>
              <a:buNone/>
            </a:pPr>
            <a:r>
              <a:rPr lang="de-DE" sz="1200" b="1" dirty="0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 at </a:t>
            </a:r>
            <a:r>
              <a:rPr lang="de-DE" sz="1200" b="1" dirty="0" err="1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risk</a:t>
            </a:r>
            <a:r>
              <a:rPr lang="de-DE" sz="1400" b="1" dirty="0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de-DE" sz="2000" dirty="0" smtClean="0">
                <a:solidFill>
                  <a:srgbClr val="94A8BB"/>
                </a:solidFill>
              </a:rPr>
              <a:t/>
            </a:r>
            <a:br>
              <a:rPr lang="de-DE" sz="2000" dirty="0" smtClean="0">
                <a:solidFill>
                  <a:srgbClr val="94A8BB"/>
                </a:solidFill>
              </a:rPr>
            </a:br>
            <a:r>
              <a:rPr lang="de-DE" sz="1600" dirty="0" err="1" smtClean="0">
                <a:solidFill>
                  <a:srgbClr val="94A8BB"/>
                </a:solidFill>
                <a:latin typeface="Garamond" charset="0"/>
              </a:rPr>
              <a:t>brain</a:t>
            </a:r>
            <a:r>
              <a:rPr lang="de-DE" sz="1600" dirty="0" smtClean="0">
                <a:solidFill>
                  <a:srgbClr val="94A8BB"/>
                </a:solidFill>
                <a:latin typeface="Garamond" charset="0"/>
              </a:rPr>
              <a:t> </a:t>
            </a:r>
            <a:r>
              <a:rPr lang="de-DE" sz="1600" dirty="0" err="1" smtClean="0">
                <a:solidFill>
                  <a:srgbClr val="94A8BB"/>
                </a:solidFill>
                <a:latin typeface="Garamond" charset="0"/>
              </a:rPr>
              <a:t>stem</a:t>
            </a:r>
            <a:endParaRPr lang="de-DE" sz="1600" dirty="0" smtClean="0">
              <a:solidFill>
                <a:srgbClr val="94A8BB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704850" y="3224960"/>
            <a:ext cx="1716425" cy="552574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 algn="r">
              <a:spcBef>
                <a:spcPts val="525"/>
              </a:spcBef>
              <a:buFontTx/>
              <a:buNone/>
            </a:pPr>
            <a:r>
              <a:rPr lang="de-DE" sz="1200" b="1" dirty="0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 at </a:t>
            </a:r>
            <a:r>
              <a:rPr lang="de-DE" sz="1200" b="1" dirty="0" err="1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risk</a:t>
            </a:r>
            <a:r>
              <a:rPr lang="de-DE" sz="1400" b="1" dirty="0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de-DE" sz="2000" dirty="0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2000" dirty="0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600" dirty="0" err="1" smtClean="0">
                <a:solidFill>
                  <a:srgbClr val="94A8BB"/>
                </a:solidFill>
                <a:latin typeface="Garamond" charset="0"/>
                <a:ea typeface="Garamond" charset="0"/>
                <a:cs typeface="Garamond" charset="0"/>
              </a:rPr>
              <a:t>optic</a:t>
            </a:r>
            <a:r>
              <a:rPr lang="de-DE" sz="1600" dirty="0" smtClean="0">
                <a:solidFill>
                  <a:srgbClr val="94A8BB"/>
                </a:solidFill>
                <a:latin typeface="Garamond" charset="0"/>
                <a:ea typeface="Garamond" charset="0"/>
                <a:cs typeface="Garamond" charset="0"/>
              </a:rPr>
              <a:t> nerve</a:t>
            </a:r>
          </a:p>
        </p:txBody>
      </p:sp>
      <p:sp>
        <p:nvSpPr>
          <p:cNvPr id="16" name="Inhaltsplatzhalter 2"/>
          <p:cNvSpPr txBox="1">
            <a:spLocks/>
          </p:cNvSpPr>
          <p:nvPr/>
        </p:nvSpPr>
        <p:spPr>
          <a:xfrm>
            <a:off x="3040197" y="4646734"/>
            <a:ext cx="1500849" cy="385502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FontTx/>
              <a:buNone/>
            </a:pPr>
            <a:r>
              <a:rPr lang="de-DE" sz="1200" b="1" dirty="0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Tumor</a:t>
            </a:r>
            <a:endParaRPr lang="de-DE" sz="1600" dirty="0" smtClean="0">
              <a:solidFill>
                <a:srgbClr val="94A8B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535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ION BEAM THERAPY</a:t>
            </a:r>
            <a:endParaRPr lang="de-AT" dirty="0"/>
          </a:p>
        </p:txBody>
      </p:sp>
      <p:sp>
        <p:nvSpPr>
          <p:cNvPr id="12" name="Rechteck 11"/>
          <p:cNvSpPr/>
          <p:nvPr/>
        </p:nvSpPr>
        <p:spPr>
          <a:xfrm>
            <a:off x="5889774" y="1844824"/>
            <a:ext cx="3254226" cy="3716683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Bild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327" y="1844823"/>
            <a:ext cx="5164343" cy="37166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Inhaltsplatzhalter 2"/>
          <p:cNvSpPr txBox="1">
            <a:spLocks/>
          </p:cNvSpPr>
          <p:nvPr/>
        </p:nvSpPr>
        <p:spPr>
          <a:xfrm>
            <a:off x="5889775" y="4348618"/>
            <a:ext cx="3118747" cy="96352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FontTx/>
              <a:buNone/>
            </a:pPr>
            <a:r>
              <a:rPr lang="de-DE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Reduction</a:t>
            </a:r>
            <a:r>
              <a:rPr lang="de-DE" sz="2000" dirty="0" smtClean="0">
                <a:solidFill>
                  <a:schemeClr val="bg1"/>
                </a:solidFill>
              </a:rPr>
              <a:t/>
            </a:r>
            <a:br>
              <a:rPr lang="de-DE" sz="2000" dirty="0" smtClean="0">
                <a:solidFill>
                  <a:schemeClr val="bg1"/>
                </a:solidFill>
              </a:rPr>
            </a:b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800" dirty="0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side</a:t>
            </a:r>
            <a:r>
              <a:rPr lang="de-DE" sz="1800" dirty="0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effects</a:t>
            </a:r>
            <a:r>
              <a:rPr lang="de-DE" sz="1800" dirty="0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and</a:t>
            </a:r>
            <a:r>
              <a:rPr lang="de-DE" sz="1800" dirty="0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long</a:t>
            </a:r>
            <a:r>
              <a:rPr lang="de-DE" sz="1800" dirty="0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-term </a:t>
            </a: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damages</a:t>
            </a:r>
            <a:endParaRPr lang="de-DE" sz="1600" dirty="0" smtClean="0">
              <a:solidFill>
                <a:schemeClr val="bg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6" name="Inhaltsplatzhalter 2"/>
          <p:cNvSpPr txBox="1">
            <a:spLocks/>
          </p:cNvSpPr>
          <p:nvPr/>
        </p:nvSpPr>
        <p:spPr>
          <a:xfrm>
            <a:off x="5889774" y="3347075"/>
            <a:ext cx="3118747" cy="96352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FontTx/>
              <a:buNone/>
            </a:pPr>
            <a:r>
              <a:rPr lang="de-DE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Lower</a:t>
            </a:r>
            <a:r>
              <a:rPr lang="de-DE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exposure</a:t>
            </a:r>
            <a:r>
              <a:rPr lang="de-DE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2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to</a:t>
            </a:r>
            <a:r>
              <a:rPr lang="de-DE" sz="1800" dirty="0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radiation</a:t>
            </a:r>
            <a:r>
              <a:rPr lang="de-DE" sz="1800" dirty="0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800" dirty="0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healthy</a:t>
            </a:r>
            <a:r>
              <a:rPr lang="de-DE" sz="1800" dirty="0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800" dirty="0" err="1" smtClean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tissue</a:t>
            </a:r>
            <a:endParaRPr lang="de-DE" sz="1600" dirty="0" smtClean="0">
              <a:solidFill>
                <a:schemeClr val="bg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" y="1844824"/>
            <a:ext cx="539552" cy="3716684"/>
          </a:xfrm>
          <a:prstGeom prst="rect">
            <a:avLst/>
          </a:prstGeom>
          <a:solidFill>
            <a:srgbClr val="94A8B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Inhaltsplatzhalter 2"/>
          <p:cNvSpPr txBox="1">
            <a:spLocks/>
          </p:cNvSpPr>
          <p:nvPr/>
        </p:nvSpPr>
        <p:spPr>
          <a:xfrm>
            <a:off x="539552" y="5725318"/>
            <a:ext cx="1619523" cy="706622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 algn="r">
              <a:spcBef>
                <a:spcPts val="525"/>
              </a:spcBef>
              <a:buFontTx/>
              <a:buNone/>
            </a:pPr>
            <a:r>
              <a:rPr lang="de-DE" sz="1050" b="1" dirty="0" smtClean="0">
                <a:solidFill>
                  <a:srgbClr val="F7964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Photons:</a:t>
            </a:r>
            <a:r>
              <a:rPr lang="de-DE" sz="1600" dirty="0" smtClean="0">
                <a:solidFill>
                  <a:srgbClr val="F79646"/>
                </a:solidFill>
              </a:rPr>
              <a:t/>
            </a:r>
            <a:br>
              <a:rPr lang="de-DE" sz="1600" dirty="0" smtClean="0">
                <a:solidFill>
                  <a:srgbClr val="F79646"/>
                </a:solidFill>
              </a:rPr>
            </a:br>
            <a:r>
              <a:rPr lang="de-DE" sz="1400" dirty="0" smtClean="0">
                <a:solidFill>
                  <a:srgbClr val="F79646"/>
                </a:solidFill>
                <a:latin typeface="Garamond" charset="0"/>
                <a:ea typeface="Garamond" charset="0"/>
                <a:cs typeface="Garamond" charset="0"/>
              </a:rPr>
              <a:t>„</a:t>
            </a:r>
            <a:r>
              <a:rPr lang="de-DE" sz="1400" dirty="0" err="1" smtClean="0">
                <a:solidFill>
                  <a:srgbClr val="F79646"/>
                </a:solidFill>
                <a:latin typeface="Garamond" charset="0"/>
                <a:ea typeface="Garamond" charset="0"/>
                <a:cs typeface="Garamond" charset="0"/>
              </a:rPr>
              <a:t>Conventional</a:t>
            </a:r>
            <a:r>
              <a:rPr lang="de-DE" sz="1400" dirty="0" smtClean="0">
                <a:solidFill>
                  <a:srgbClr val="F79646"/>
                </a:solidFill>
                <a:latin typeface="Garamond" charset="0"/>
                <a:ea typeface="Garamond" charset="0"/>
                <a:cs typeface="Garamond" charset="0"/>
              </a:rPr>
              <a:t>“ Radiation </a:t>
            </a:r>
            <a:r>
              <a:rPr lang="de-DE" sz="1400" dirty="0" err="1" smtClean="0">
                <a:solidFill>
                  <a:srgbClr val="F79646"/>
                </a:solidFill>
                <a:latin typeface="Garamond" charset="0"/>
                <a:ea typeface="Garamond" charset="0"/>
                <a:cs typeface="Garamond" charset="0"/>
              </a:rPr>
              <a:t>Therapy</a:t>
            </a:r>
            <a:endParaRPr lang="de-DE" sz="1400" dirty="0" smtClean="0">
              <a:solidFill>
                <a:srgbClr val="F79646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9" name="Inhaltsplatzhalter 2"/>
          <p:cNvSpPr txBox="1">
            <a:spLocks/>
          </p:cNvSpPr>
          <p:nvPr/>
        </p:nvSpPr>
        <p:spPr>
          <a:xfrm>
            <a:off x="2166715" y="5725318"/>
            <a:ext cx="2792251" cy="552574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>
              <a:spcBef>
                <a:spcPts val="525"/>
              </a:spcBef>
              <a:buFontTx/>
              <a:buNone/>
            </a:pPr>
            <a:r>
              <a:rPr lang="de-DE" sz="1050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Protons, </a:t>
            </a:r>
            <a:r>
              <a:rPr lang="de-DE" sz="1050" b="1" dirty="0" smtClean="0">
                <a:solidFill>
                  <a:srgbClr val="112359"/>
                </a:solidFill>
              </a:rPr>
              <a:t/>
            </a:r>
            <a:br>
              <a:rPr lang="de-DE" sz="1050" b="1" dirty="0" smtClean="0">
                <a:solidFill>
                  <a:srgbClr val="112359"/>
                </a:solidFill>
              </a:rPr>
            </a:br>
            <a:r>
              <a:rPr lang="de-DE" sz="1050" b="1" dirty="0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Ions:</a:t>
            </a:r>
            <a:r>
              <a:rPr lang="de-DE" sz="1600" dirty="0" smtClean="0">
                <a:solidFill>
                  <a:schemeClr val="accent6"/>
                </a:solidFill>
              </a:rPr>
              <a:t/>
            </a:r>
            <a:br>
              <a:rPr lang="de-DE" sz="1600" dirty="0" smtClean="0">
                <a:solidFill>
                  <a:schemeClr val="accent6"/>
                </a:solidFill>
              </a:rPr>
            </a:br>
            <a:r>
              <a:rPr lang="de-DE" sz="1400" dirty="0" smtClean="0">
                <a:solidFill>
                  <a:srgbClr val="94A8BB"/>
                </a:solidFill>
                <a:latin typeface="Garamond" charset="0"/>
                <a:ea typeface="Garamond" charset="0"/>
                <a:cs typeface="Garamond" charset="0"/>
              </a:rPr>
              <a:t>Ion Beam </a:t>
            </a:r>
            <a:r>
              <a:rPr lang="de-DE" sz="1400" dirty="0" err="1" smtClean="0">
                <a:solidFill>
                  <a:srgbClr val="94A8BB"/>
                </a:solidFill>
                <a:latin typeface="Garamond" charset="0"/>
                <a:ea typeface="Garamond" charset="0"/>
                <a:cs typeface="Garamond" charset="0"/>
              </a:rPr>
              <a:t>Therapy</a:t>
            </a:r>
            <a:endParaRPr lang="de-DE" sz="1400" dirty="0" smtClean="0">
              <a:solidFill>
                <a:srgbClr val="94A8BB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20" name="Gerade Verbindung 19"/>
          <p:cNvCxnSpPr/>
          <p:nvPr/>
        </p:nvCxnSpPr>
        <p:spPr>
          <a:xfrm>
            <a:off x="2237632" y="5712917"/>
            <a:ext cx="0" cy="652751"/>
          </a:xfrm>
          <a:prstGeom prst="line">
            <a:avLst/>
          </a:prstGeom>
          <a:ln w="50800">
            <a:solidFill>
              <a:srgbClr val="94A8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79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327" y="1844823"/>
            <a:ext cx="5164343" cy="37166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CARBON IONS</a:t>
            </a:r>
            <a:endParaRPr lang="de-DE" dirty="0"/>
          </a:p>
        </p:txBody>
      </p:sp>
      <p:sp>
        <p:nvSpPr>
          <p:cNvPr id="7" name="Abgerundetes Rechteck 6"/>
          <p:cNvSpPr/>
          <p:nvPr/>
        </p:nvSpPr>
        <p:spPr>
          <a:xfrm rot="788816">
            <a:off x="4451958" y="1545374"/>
            <a:ext cx="3822531" cy="1776023"/>
          </a:xfrm>
          <a:prstGeom prst="roundRect">
            <a:avLst/>
          </a:prstGeom>
          <a:solidFill>
            <a:srgbClr val="94A8B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Carbon Ions: </a:t>
            </a:r>
          </a:p>
          <a:p>
            <a:pPr algn="ctr"/>
            <a:r>
              <a:rPr lang="de-DE" sz="2400" b="1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Higher </a:t>
            </a:r>
            <a:r>
              <a:rPr lang="de-DE" sz="2400" b="1" dirty="0" err="1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biological</a:t>
            </a:r>
            <a:r>
              <a:rPr lang="de-DE" sz="2400" b="1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effectiveness</a:t>
            </a:r>
            <a:endParaRPr lang="de-DE" sz="2400" b="1" dirty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6" name="Gruppierung 5"/>
          <p:cNvGrpSpPr/>
          <p:nvPr/>
        </p:nvGrpSpPr>
        <p:grpSpPr>
          <a:xfrm>
            <a:off x="5956116" y="4821291"/>
            <a:ext cx="1961596" cy="678304"/>
            <a:chOff x="8590992" y="810780"/>
            <a:chExt cx="471417" cy="163012"/>
          </a:xfrm>
        </p:grpSpPr>
        <p:sp>
          <p:nvSpPr>
            <p:cNvPr id="8" name="Oval 7"/>
            <p:cNvSpPr/>
            <p:nvPr/>
          </p:nvSpPr>
          <p:spPr>
            <a:xfrm>
              <a:off x="8741083" y="810780"/>
              <a:ext cx="163012" cy="163012"/>
            </a:xfrm>
            <a:prstGeom prst="ellipse">
              <a:avLst/>
            </a:prstGeom>
            <a:solidFill>
              <a:srgbClr val="1431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8590992" y="811764"/>
              <a:ext cx="471417" cy="125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>
                  <a:solidFill>
                    <a:schemeClr val="bg1"/>
                  </a:solidFill>
                  <a:latin typeface="Verdana" charset="0"/>
                  <a:ea typeface="Verdana" charset="0"/>
                  <a:cs typeface="Verdana" charset="0"/>
                </a:rPr>
                <a:t>p</a:t>
              </a:r>
              <a:endParaRPr lang="de-DE" sz="2800" b="1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</p:grpSp>
      <p:grpSp>
        <p:nvGrpSpPr>
          <p:cNvPr id="10" name="Gruppierung 9"/>
          <p:cNvGrpSpPr/>
          <p:nvPr/>
        </p:nvGrpSpPr>
        <p:grpSpPr>
          <a:xfrm>
            <a:off x="6936919" y="4589944"/>
            <a:ext cx="1961596" cy="1017314"/>
            <a:chOff x="8627617" y="717107"/>
            <a:chExt cx="471417" cy="244484"/>
          </a:xfrm>
        </p:grpSpPr>
        <p:sp>
          <p:nvSpPr>
            <p:cNvPr id="11" name="Oval 10"/>
            <p:cNvSpPr/>
            <p:nvPr/>
          </p:nvSpPr>
          <p:spPr>
            <a:xfrm>
              <a:off x="8741083" y="717107"/>
              <a:ext cx="244484" cy="244484"/>
            </a:xfrm>
            <a:prstGeom prst="ellipse">
              <a:avLst/>
            </a:prstGeom>
            <a:solidFill>
              <a:srgbClr val="F2D7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627617" y="772705"/>
              <a:ext cx="471417" cy="125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dirty="0" smtClean="0">
                  <a:solidFill>
                    <a:srgbClr val="14316C"/>
                  </a:solidFill>
                  <a:latin typeface="Verdana" charset="0"/>
                  <a:ea typeface="Verdana" charset="0"/>
                  <a:cs typeface="Verdana" charset="0"/>
                </a:rPr>
                <a:t>C</a:t>
              </a:r>
              <a:endParaRPr lang="de-DE" sz="2800" b="1" dirty="0">
                <a:solidFill>
                  <a:srgbClr val="14316C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6085711" y="5728713"/>
            <a:ext cx="28128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Verdana" charset="0"/>
                <a:ea typeface="Verdana" charset="0"/>
                <a:cs typeface="Verdana" charset="0"/>
              </a:rPr>
              <a:t>Carbon Ions = </a:t>
            </a:r>
            <a:br>
              <a:rPr lang="de-DE" sz="1600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de-DE" sz="1600" dirty="0" err="1" smtClean="0">
                <a:latin typeface="Verdana" charset="0"/>
                <a:ea typeface="Verdana" charset="0"/>
                <a:cs typeface="Verdana" charset="0"/>
              </a:rPr>
              <a:t>heavier</a:t>
            </a:r>
            <a:r>
              <a:rPr lang="de-DE" sz="16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sz="1600" dirty="0" err="1" smtClean="0">
                <a:latin typeface="Verdana" charset="0"/>
                <a:ea typeface="Verdana" charset="0"/>
                <a:cs typeface="Verdana" charset="0"/>
              </a:rPr>
              <a:t>particles</a:t>
            </a:r>
            <a:endParaRPr lang="de-DE" sz="16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08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 txBox="1">
            <a:spLocks/>
          </p:cNvSpPr>
          <p:nvPr/>
        </p:nvSpPr>
        <p:spPr>
          <a:xfrm>
            <a:off x="4569294" y="2212892"/>
            <a:ext cx="4117506" cy="3913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4572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B7CA14"/>
              </a:buClr>
              <a:buFont typeface="Arial"/>
              <a:buChar char="•"/>
              <a:defRPr sz="24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4574706" y="2212892"/>
            <a:ext cx="4117506" cy="3913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457200" rtl="0" eaLnBrk="1" latinLnBrk="0" hangingPunct="1">
              <a:spcBef>
                <a:spcPts val="600"/>
              </a:spcBef>
              <a:spcAft>
                <a:spcPts val="600"/>
              </a:spcAft>
              <a:buClr>
                <a:srgbClr val="B7CA14"/>
              </a:buClr>
              <a:buFont typeface="Arial"/>
              <a:buChar char="•"/>
              <a:defRPr sz="24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25375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229600" cy="7906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Carbon ions – differences compared to protons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18"/>
          <a:stretch>
            <a:fillRect/>
          </a:stretch>
        </p:blipFill>
        <p:spPr bwMode="auto">
          <a:xfrm>
            <a:off x="395536" y="1601591"/>
            <a:ext cx="3024336" cy="449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419872" y="1651199"/>
            <a:ext cx="5416356" cy="4392488"/>
          </a:xfrm>
        </p:spPr>
        <p:txBody>
          <a:bodyPr>
            <a:normAutofit lnSpcReduction="10000"/>
          </a:bodyPr>
          <a:lstStyle/>
          <a:p>
            <a:pPr marL="542925" lvl="1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200" b="1" dirty="0" smtClean="0">
                <a:solidFill>
                  <a:srgbClr val="14316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PROS: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solidFill>
                  <a:srgbClr val="14316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Higher and energy dependent LET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Higher and energy dependent RBE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scattering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Lower dependency on the cell cycle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solidFill>
                  <a:srgbClr val="14316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Increased effectiveness in case of radiation resistant tumor (hypoxic tumors)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Improved dose conformity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Potentially lower fractionation scheme</a:t>
            </a:r>
          </a:p>
          <a:p>
            <a:pPr marL="542925" lvl="1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CONS:</a:t>
            </a:r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Increased fragmentation tail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experience compared to protons (~ factor 10)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Lower acceptance in the community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en-US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44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Thoma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765175"/>
            <a:ext cx="8388350" cy="262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417512"/>
          </a:xfrm>
        </p:spPr>
        <p:txBody>
          <a:bodyPr>
            <a:normAutofit fontScale="90000"/>
          </a:bodyPr>
          <a:lstStyle/>
          <a:p>
            <a:r>
              <a:rPr lang="de-DE" altLang="de-DE" sz="4000" dirty="0" smtClean="0"/>
              <a:t>Rational </a:t>
            </a:r>
            <a:r>
              <a:rPr lang="de-DE" altLang="de-DE" sz="4000" dirty="0" err="1" smtClean="0"/>
              <a:t>for</a:t>
            </a:r>
            <a:r>
              <a:rPr lang="de-DE" altLang="de-DE" sz="4000" dirty="0" smtClean="0"/>
              <a:t> </a:t>
            </a:r>
            <a:r>
              <a:rPr lang="de-DE" altLang="de-DE" sz="4000" dirty="0" err="1" smtClean="0"/>
              <a:t>carbon</a:t>
            </a:r>
            <a:r>
              <a:rPr lang="de-DE" altLang="de-DE" sz="4000" dirty="0" smtClean="0"/>
              <a:t> </a:t>
            </a:r>
            <a:r>
              <a:rPr lang="de-DE" altLang="de-DE" sz="4000" dirty="0" err="1" smtClean="0"/>
              <a:t>ions</a:t>
            </a:r>
            <a:endParaRPr lang="de-DE" altLang="de-DE" sz="400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511300" y="1125538"/>
            <a:ext cx="24018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0">
                <a:solidFill>
                  <a:srgbClr val="FFFF00"/>
                </a:solidFill>
              </a:rPr>
              <a:t>entrance channel: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b="0">
                <a:solidFill>
                  <a:srgbClr val="FFFF00"/>
                </a:solidFill>
              </a:rPr>
              <a:t> low physical dose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b="0">
                <a:solidFill>
                  <a:srgbClr val="FFFF00"/>
                </a:solidFill>
              </a:rPr>
              <a:t> low rel. biol. effiency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5464175" y="2073275"/>
            <a:ext cx="2492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b="0">
                <a:solidFill>
                  <a:srgbClr val="FFFF00"/>
                </a:solidFill>
              </a:rPr>
              <a:t>tumour: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b="0">
                <a:solidFill>
                  <a:srgbClr val="FFFF00"/>
                </a:solidFill>
              </a:rPr>
              <a:t> high physical dose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b="0">
                <a:solidFill>
                  <a:srgbClr val="FFFF00"/>
                </a:solidFill>
              </a:rPr>
              <a:t> high rel. biol. effiency</a:t>
            </a:r>
          </a:p>
        </p:txBody>
      </p:sp>
      <p:pic>
        <p:nvPicPr>
          <p:cNvPr id="12295" name="Grafik 7" descr="1Hvs12CvsDNA_BraggPea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3825"/>
            <a:ext cx="41052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61219"/>
            <a:ext cx="3942178" cy="2927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255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514486A-7CFC-F545-923C-328930B459B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024883" y="6499048"/>
            <a:ext cx="745509" cy="365125"/>
          </a:xfrm>
          <a:prstGeom prst="rect">
            <a:avLst/>
          </a:prstGeom>
        </p:spPr>
        <p:txBody>
          <a:bodyPr/>
          <a:lstStyle/>
          <a:p>
            <a:fld id="{2D31551D-F3C2-3643-8B41-F655A96CD0F5}" type="slidenum">
              <a:rPr lang="de-DE" smtClean="0"/>
              <a:t>3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07660708-CD11-424F-9F19-835F3CFA6E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20" r="4746" b="10010"/>
          <a:stretch/>
        </p:blipFill>
        <p:spPr>
          <a:xfrm>
            <a:off x="-77491" y="0"/>
            <a:ext cx="9663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3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678987"/>
              </p:ext>
            </p:extLst>
          </p:nvPr>
        </p:nvGraphicFramePr>
        <p:xfrm>
          <a:off x="72008" y="1124744"/>
          <a:ext cx="9036496" cy="4781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195736"/>
                <a:gridCol w="2313508"/>
                <a:gridCol w="3159100"/>
              </a:tblGrid>
              <a:tr h="6498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Conventional</a:t>
                      </a:r>
                      <a:r>
                        <a:rPr lang="en-US" baseline="0" dirty="0" smtClean="0"/>
                        <a:t> Radiotherapy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 Therapy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Ion Therapy</a:t>
                      </a:r>
                      <a:endParaRPr lang="en-US" dirty="0"/>
                    </a:p>
                  </a:txBody>
                  <a:tcPr/>
                </a:tc>
              </a:tr>
              <a:tr h="312566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Accelerator type</a:t>
                      </a:r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smtClean="0"/>
                        <a:t>Electron </a:t>
                      </a:r>
                      <a:r>
                        <a:rPr lang="en-US" sz="1600" baseline="0" dirty="0" err="1" smtClean="0"/>
                        <a:t>Linac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Cyclotron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Synchrotron</a:t>
                      </a:r>
                      <a:endParaRPr lang="en-US" sz="1600" dirty="0"/>
                    </a:p>
                  </a:txBody>
                  <a:tcPr/>
                </a:tc>
              </a:tr>
              <a:tr h="3315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Particle</a:t>
                      </a:r>
                      <a:r>
                        <a:rPr lang="en-US" sz="1600" baseline="0" dirty="0" smtClean="0"/>
                        <a:t> type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Electrons, photons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Ions (protons,</a:t>
                      </a:r>
                      <a:r>
                        <a:rPr lang="en-US" sz="1600" baseline="0" dirty="0" smtClean="0"/>
                        <a:t> carbon ions)</a:t>
                      </a:r>
                      <a:endParaRPr lang="en-US" sz="1600" dirty="0"/>
                    </a:p>
                  </a:txBody>
                  <a:tcPr/>
                </a:tc>
              </a:tr>
              <a:tr h="3315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Austria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&gt; 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 (2016)</a:t>
                      </a:r>
                      <a:endParaRPr lang="en-US" sz="1600" dirty="0"/>
                    </a:p>
                  </a:txBody>
                  <a:tcPr/>
                </a:tc>
              </a:tr>
              <a:tr h="3315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World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 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 (incl. MedAustron)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Bild 7" descr="Bild_strahlentherapie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2" t="1406" r="29573" b="4749"/>
          <a:stretch/>
        </p:blipFill>
        <p:spPr>
          <a:xfrm>
            <a:off x="1615294" y="2132856"/>
            <a:ext cx="1876586" cy="2736304"/>
          </a:xfrm>
          <a:prstGeom prst="rect">
            <a:avLst/>
          </a:prstGeom>
        </p:spPr>
      </p:pic>
      <p:pic>
        <p:nvPicPr>
          <p:cNvPr id="9" name="Bild 1" descr="KAEST-20140217-020-022_HDR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1090" y="2204864"/>
            <a:ext cx="2935406" cy="2160240"/>
          </a:xfrm>
          <a:prstGeom prst="rect">
            <a:avLst/>
          </a:prstGeom>
        </p:spPr>
      </p:pic>
      <p:pic>
        <p:nvPicPr>
          <p:cNvPr id="8" name="Picture 3" descr="cyclotron_ACCEL_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32856"/>
            <a:ext cx="193516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1615294" y="4653716"/>
            <a:ext cx="9566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800" dirty="0" err="1" smtClean="0">
                <a:solidFill>
                  <a:srgbClr val="FFFFFF"/>
                </a:solidFill>
                <a:latin typeface="Arial" charset="0"/>
                <a:cs typeface="Arial" charset="0"/>
              </a:rPr>
              <a:t>Courtesy</a:t>
            </a:r>
            <a:r>
              <a:rPr lang="de-DE" sz="800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 of </a:t>
            </a:r>
            <a:r>
              <a:rPr lang="de-DE" sz="800" dirty="0" err="1" smtClean="0">
                <a:solidFill>
                  <a:srgbClr val="FFFFFF"/>
                </a:solidFill>
                <a:latin typeface="Arial" charset="0"/>
                <a:cs typeface="Arial" charset="0"/>
              </a:rPr>
              <a:t>Varian</a:t>
            </a:r>
            <a:endParaRPr lang="de-DE" sz="80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Textfeld 10"/>
          <p:cNvSpPr txBox="1"/>
          <p:nvPr/>
        </p:nvSpPr>
        <p:spPr>
          <a:xfrm>
            <a:off x="3687396" y="4653136"/>
            <a:ext cx="10390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800" dirty="0" err="1" smtClean="0">
                <a:solidFill>
                  <a:srgbClr val="00336E"/>
                </a:solidFill>
                <a:latin typeface="Arial" charset="0"/>
                <a:cs typeface="Arial" charset="0"/>
              </a:rPr>
              <a:t>Courtesy</a:t>
            </a:r>
            <a:r>
              <a:rPr lang="de-DE" sz="800" dirty="0" smtClean="0">
                <a:solidFill>
                  <a:srgbClr val="00336E"/>
                </a:solidFill>
                <a:latin typeface="Arial" charset="0"/>
                <a:cs typeface="Arial" charset="0"/>
              </a:rPr>
              <a:t> of </a:t>
            </a:r>
            <a:r>
              <a:rPr lang="de-DE" sz="800" dirty="0" err="1" smtClean="0">
                <a:solidFill>
                  <a:srgbClr val="00336E"/>
                </a:solidFill>
                <a:latin typeface="Arial" charset="0"/>
                <a:cs typeface="Arial" charset="0"/>
              </a:rPr>
              <a:t>Varian</a:t>
            </a:r>
            <a:endParaRPr lang="de-DE" sz="800" dirty="0">
              <a:solidFill>
                <a:srgbClr val="00336E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74848" y="116632"/>
            <a:ext cx="7149480" cy="1143000"/>
          </a:xfrm>
        </p:spPr>
        <p:txBody>
          <a:bodyPr/>
          <a:lstStyle/>
          <a:p>
            <a:r>
              <a:rPr lang="de-AT" dirty="0" err="1" smtClean="0"/>
              <a:t>Radiotherapy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32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88024" y="1844824"/>
            <a:ext cx="4248472" cy="4752528"/>
          </a:xfrm>
        </p:spPr>
        <p:txBody>
          <a:bodyPr/>
          <a:lstStyle/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active energy selection </a:t>
            </a:r>
            <a:b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-&gt; penetration depth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transverse pencil beam 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scanning</a:t>
            </a:r>
            <a:endParaRPr lang="en-US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online beam monitoring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de-DE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4680520" cy="324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tom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rcRect/>
          <a:stretch>
            <a:fillRect/>
          </a:stretch>
        </p:blipFill>
        <p:spPr>
          <a:xfrm>
            <a:off x="5868144" y="4005064"/>
            <a:ext cx="2736304" cy="2052032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651921" y="6093296"/>
            <a:ext cx="2376463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1306513">
              <a:defRPr sz="1200">
                <a:solidFill>
                  <a:schemeClr val="tx1"/>
                </a:solidFill>
                <a:latin typeface="Arial" charset="0"/>
              </a:defRPr>
            </a:lvl1pPr>
            <a:lvl2pPr defTabSz="1306513">
              <a:defRPr sz="1200">
                <a:solidFill>
                  <a:schemeClr val="tx1"/>
                </a:solidFill>
                <a:latin typeface="Arial" charset="0"/>
              </a:defRPr>
            </a:lvl2pPr>
            <a:lvl3pPr defTabSz="1306513">
              <a:defRPr sz="1200">
                <a:solidFill>
                  <a:schemeClr val="tx1"/>
                </a:solidFill>
                <a:latin typeface="Arial" charset="0"/>
              </a:defRPr>
            </a:lvl3pPr>
            <a:lvl4pPr defTabSz="1306513">
              <a:defRPr sz="1200">
                <a:solidFill>
                  <a:schemeClr val="tx1"/>
                </a:solidFill>
                <a:latin typeface="Arial" charset="0"/>
              </a:defRPr>
            </a:lvl4pPr>
            <a:lvl5pPr defTabSz="1306513">
              <a:defRPr sz="1200">
                <a:solidFill>
                  <a:schemeClr val="tx1"/>
                </a:solidFill>
                <a:latin typeface="Arial" charset="0"/>
              </a:defRPr>
            </a:lvl5pPr>
            <a:lvl6pPr defTabSz="1306513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defTabSz="1306513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defTabSz="1306513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defTabSz="1306513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en-US" sz="700" dirty="0" smtClean="0">
                <a:solidFill>
                  <a:srgbClr val="112359"/>
                </a:solidFill>
                <a:latin typeface="+mj-lt"/>
              </a:rPr>
              <a:t>Courtesy</a:t>
            </a:r>
            <a:r>
              <a:rPr lang="de-DE" sz="700" dirty="0" smtClean="0">
                <a:solidFill>
                  <a:srgbClr val="112359"/>
                </a:solidFill>
                <a:latin typeface="+mj-lt"/>
              </a:rPr>
              <a:t> </a:t>
            </a:r>
            <a:r>
              <a:rPr lang="de-DE" sz="700" dirty="0" err="1">
                <a:solidFill>
                  <a:srgbClr val="112359"/>
                </a:solidFill>
                <a:latin typeface="+mj-lt"/>
              </a:rPr>
              <a:t>of</a:t>
            </a:r>
            <a:r>
              <a:rPr lang="de-DE" sz="700" dirty="0">
                <a:solidFill>
                  <a:srgbClr val="112359"/>
                </a:solidFill>
                <a:latin typeface="+mj-lt"/>
              </a:rPr>
              <a:t> GSI </a:t>
            </a:r>
            <a:endParaRPr lang="en-US" sz="700" dirty="0">
              <a:solidFill>
                <a:srgbClr val="112359"/>
              </a:solidFill>
              <a:latin typeface="+mj-lt"/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67544" y="5445224"/>
            <a:ext cx="4959969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62163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24000" indent="622300" algn="l" defTabSz="1058863" rtl="0" eaLnBrk="1" fontAlgn="base" hangingPunct="1">
              <a:spcBef>
                <a:spcPts val="528"/>
              </a:spcBef>
              <a:spcAft>
                <a:spcPct val="0"/>
              </a:spcAft>
              <a:buSzPct val="75000"/>
              <a:buFontTx/>
              <a:buBlip>
                <a:blip r:embed="rId7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8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8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8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no patient specific passive 	devices!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de-DE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544" y="377498"/>
            <a:ext cx="7149480" cy="114300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Irradiation concept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21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8DFA4-E2F5-9648-AB3F-135B306292FC}" type="slidenum">
              <a:rPr lang="de-DE" smtClean="0"/>
              <a:t>32</a:t>
            </a:fld>
            <a:endParaRPr lang="de-DE" dirty="0"/>
          </a:p>
        </p:txBody>
      </p:sp>
      <p:pic>
        <p:nvPicPr>
          <p:cNvPr id="5" name="Bild 5" descr="StudioBaldauf_10.10.12_57426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2"/>
          <a:stretch/>
        </p:blipFill>
        <p:spPr>
          <a:xfrm>
            <a:off x="3050351" y="2555191"/>
            <a:ext cx="6130161" cy="3610113"/>
          </a:xfrm>
          <a:prstGeom prst="rect">
            <a:avLst/>
          </a:prstGeom>
        </p:spPr>
      </p:pic>
      <p:sp>
        <p:nvSpPr>
          <p:cNvPr id="8" name="Oval 4"/>
          <p:cNvSpPr/>
          <p:nvPr/>
        </p:nvSpPr>
        <p:spPr>
          <a:xfrm>
            <a:off x="6822167" y="4187588"/>
            <a:ext cx="486137" cy="39354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Bild 6" descr="131218_TKP3899.t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"/>
          <a:stretch/>
        </p:blipFill>
        <p:spPr>
          <a:xfrm>
            <a:off x="-1" y="1363171"/>
            <a:ext cx="6503065" cy="3567751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-1217" y="178829"/>
            <a:ext cx="7149480" cy="1143000"/>
          </a:xfrm>
          <a:solidFill>
            <a:schemeClr val="accent1">
              <a:alpha val="61000"/>
            </a:schemeClr>
          </a:solidFill>
        </p:spPr>
        <p:txBody>
          <a:bodyPr/>
          <a:lstStyle/>
          <a:p>
            <a:r>
              <a:rPr lang="de-AT" dirty="0" smtClean="0"/>
              <a:t>Source </a:t>
            </a:r>
            <a:r>
              <a:rPr lang="de-AT" dirty="0" err="1" smtClean="0"/>
              <a:t>room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11" name="Titel 3"/>
          <p:cNvSpPr txBox="1">
            <a:spLocks/>
          </p:cNvSpPr>
          <p:nvPr/>
        </p:nvSpPr>
        <p:spPr>
          <a:xfrm>
            <a:off x="209970" y="757903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Generation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protons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and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carbon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ions</a:t>
            </a:r>
            <a:endParaRPr lang="de-AT" sz="2800" b="0" dirty="0" smtClean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6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3" name="Bild 6" descr="131218_TKP3973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7872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11560" y="4941168"/>
            <a:ext cx="6279201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827584" y="5187814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LINEAR ACCELERATOR</a:t>
            </a:r>
            <a:endParaRPr lang="de-AT" dirty="0">
              <a:solidFill>
                <a:schemeClr val="bg1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827584" y="5733256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First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step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acceleration</a:t>
            </a:r>
            <a:endParaRPr lang="de-AT" sz="2800" b="0" dirty="0" smtClean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36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1" descr="KAEST-20140217-020-022_HDR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11560" y="548680"/>
            <a:ext cx="6279201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itel 3"/>
          <p:cNvSpPr txBox="1">
            <a:spLocks/>
          </p:cNvSpPr>
          <p:nvPr/>
        </p:nvSpPr>
        <p:spPr>
          <a:xfrm>
            <a:off x="827584" y="795326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SYNCHROTRON</a:t>
            </a:r>
          </a:p>
        </p:txBody>
      </p:sp>
      <p:sp>
        <p:nvSpPr>
          <p:cNvPr id="9" name="Titel 3"/>
          <p:cNvSpPr txBox="1">
            <a:spLocks/>
          </p:cNvSpPr>
          <p:nvPr/>
        </p:nvSpPr>
        <p:spPr>
          <a:xfrm>
            <a:off x="827584" y="1340768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Acceleration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up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to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200,000 </a:t>
            </a:r>
            <a:r>
              <a:rPr lang="de-AT" sz="2800" b="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km/s</a:t>
            </a:r>
            <a:endParaRPr lang="de-AT" sz="2800" b="0" dirty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0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020" y="2185710"/>
            <a:ext cx="4439962" cy="410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20"/>
          <p:cNvSpPr txBox="1">
            <a:spLocks noChangeArrowheads="1"/>
          </p:cNvSpPr>
          <p:nvPr/>
        </p:nvSpPr>
        <p:spPr bwMode="auto">
          <a:xfrm rot="1670718">
            <a:off x="762715" y="3798027"/>
            <a:ext cx="11182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sz="1400" b="1" dirty="0">
                <a:solidFill>
                  <a:prstClr val="black"/>
                </a:solidFill>
              </a:rPr>
              <a:t>a</a:t>
            </a:r>
            <a:r>
              <a:rPr lang="en-US" sz="1400" b="1" dirty="0" smtClean="0">
                <a:solidFill>
                  <a:prstClr val="black"/>
                </a:solidFill>
              </a:rPr>
              <a:t>pprox. 25m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11" name="Line 34"/>
          <p:cNvSpPr>
            <a:spLocks noChangeShapeType="1"/>
          </p:cNvSpPr>
          <p:nvPr/>
        </p:nvSpPr>
        <p:spPr bwMode="auto">
          <a:xfrm flipV="1">
            <a:off x="4272224" y="2717383"/>
            <a:ext cx="299776" cy="112533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3999" tIns="31999" rIns="63999" bIns="31999"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40"/>
          <p:cNvSpPr>
            <a:spLocks noChangeArrowheads="1"/>
          </p:cNvSpPr>
          <p:nvPr/>
        </p:nvSpPr>
        <p:spPr bwMode="auto">
          <a:xfrm>
            <a:off x="3342456" y="2330548"/>
            <a:ext cx="1589584" cy="310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999" tIns="31999" rIns="63999" bIns="31999">
            <a:spAutoFit/>
          </a:bodyPr>
          <a:lstStyle/>
          <a:p>
            <a:pPr defTabSz="914400"/>
            <a:r>
              <a:rPr lang="en-US" sz="1600" i="1" dirty="0" smtClean="0">
                <a:solidFill>
                  <a:prstClr val="black"/>
                </a:solidFill>
              </a:rPr>
              <a:t>Beam to </a:t>
            </a:r>
            <a:r>
              <a:rPr lang="en-US" sz="1600" i="1" dirty="0">
                <a:solidFill>
                  <a:prstClr val="black"/>
                </a:solidFill>
              </a:rPr>
              <a:t>Patient</a:t>
            </a:r>
          </a:p>
        </p:txBody>
      </p:sp>
      <p:sp>
        <p:nvSpPr>
          <p:cNvPr id="13" name="Line 35"/>
          <p:cNvSpPr>
            <a:spLocks noChangeShapeType="1"/>
          </p:cNvSpPr>
          <p:nvPr/>
        </p:nvSpPr>
        <p:spPr bwMode="auto">
          <a:xfrm>
            <a:off x="1403648" y="1797257"/>
            <a:ext cx="137782" cy="74931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3999" tIns="31999" rIns="63999" bIns="31999"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41"/>
          <p:cNvSpPr>
            <a:spLocks noChangeArrowheads="1"/>
          </p:cNvSpPr>
          <p:nvPr/>
        </p:nvSpPr>
        <p:spPr bwMode="auto">
          <a:xfrm>
            <a:off x="446505" y="1468783"/>
            <a:ext cx="2883207" cy="310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999" tIns="31999" rIns="63999" bIns="31999">
            <a:spAutoFit/>
          </a:bodyPr>
          <a:lstStyle/>
          <a:p>
            <a:pPr defTabSz="914400"/>
            <a:r>
              <a:rPr lang="en-US" sz="1600" i="1" dirty="0" smtClean="0">
                <a:solidFill>
                  <a:prstClr val="black"/>
                </a:solidFill>
              </a:rPr>
              <a:t>Beam from Injector </a:t>
            </a:r>
            <a:r>
              <a:rPr lang="en-US" sz="1600" i="1" dirty="0">
                <a:solidFill>
                  <a:prstClr val="black"/>
                </a:solidFill>
              </a:rPr>
              <a:t>(7 </a:t>
            </a:r>
            <a:r>
              <a:rPr lang="en-US" sz="1600" i="1" dirty="0" smtClean="0">
                <a:solidFill>
                  <a:prstClr val="black"/>
                </a:solidFill>
              </a:rPr>
              <a:t>MeV/u)</a:t>
            </a:r>
            <a:endParaRPr lang="en-US" sz="1600" i="1" dirty="0">
              <a:solidFill>
                <a:prstClr val="black"/>
              </a:solidFill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4457771" y="1972883"/>
            <a:ext cx="4722741" cy="475252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Acceleration of beams to 	   desired extraction energy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Active energy selection:</a:t>
            </a:r>
          </a:p>
          <a:p>
            <a:pPr marL="1301750" lvl="2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255 selectable energy steps       (steps of 1 – 2 mm)</a:t>
            </a:r>
          </a:p>
          <a:p>
            <a:pPr marL="1301750" lvl="2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p: 60 – 250 MeV (NCR: 800 MeV)</a:t>
            </a:r>
          </a:p>
          <a:p>
            <a:pPr marL="1301750" lvl="2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C: 120 – 400 MeV/u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Ramp speed: 0.5 s to 	   highest energy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Extraction time: 1 – 10 s</a:t>
            </a:r>
            <a:endParaRPr lang="en-US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Left-Right Arrow 3"/>
          <p:cNvSpPr/>
          <p:nvPr/>
        </p:nvSpPr>
        <p:spPr>
          <a:xfrm rot="1538907">
            <a:off x="694470" y="4053349"/>
            <a:ext cx="2915886" cy="22677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el 1"/>
          <p:cNvSpPr>
            <a:spLocks noGrp="1"/>
          </p:cNvSpPr>
          <p:nvPr>
            <p:ph type="title"/>
          </p:nvPr>
        </p:nvSpPr>
        <p:spPr>
          <a:xfrm>
            <a:off x="446505" y="187868"/>
            <a:ext cx="7149480" cy="1143000"/>
          </a:xfrm>
          <a:solidFill>
            <a:schemeClr val="accent1">
              <a:alpha val="61000"/>
            </a:schemeClr>
          </a:solidFill>
        </p:spPr>
        <p:txBody>
          <a:bodyPr/>
          <a:lstStyle/>
          <a:p>
            <a:r>
              <a:rPr lang="de-AT" dirty="0" smtClean="0"/>
              <a:t>Synchrotron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250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6386463" y="3560663"/>
            <a:ext cx="5191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400" dirty="0" smtClean="0">
                <a:solidFill>
                  <a:srgbClr val="000000"/>
                </a:solidFill>
                <a:latin typeface="Arial Unicode MS" pitchFamily="34" charset="-128"/>
              </a:rPr>
              <a:t>Time</a:t>
            </a:r>
            <a:endParaRPr lang="en-GB" sz="1400" dirty="0">
              <a:solidFill>
                <a:prstClr val="black"/>
              </a:solidFill>
              <a:latin typeface="Arial Unicode MS" pitchFamily="34" charset="-128"/>
            </a:endParaRPr>
          </a:p>
        </p:txBody>
      </p:sp>
      <p:sp>
        <p:nvSpPr>
          <p:cNvPr id="17" name="Line 35"/>
          <p:cNvSpPr>
            <a:spLocks noChangeShapeType="1"/>
          </p:cNvSpPr>
          <p:nvPr/>
        </p:nvSpPr>
        <p:spPr bwMode="auto">
          <a:xfrm>
            <a:off x="1525538" y="2046188"/>
            <a:ext cx="0" cy="17637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Line 36"/>
          <p:cNvSpPr>
            <a:spLocks noChangeShapeType="1"/>
          </p:cNvSpPr>
          <p:nvPr/>
        </p:nvSpPr>
        <p:spPr bwMode="auto">
          <a:xfrm flipH="1" flipV="1">
            <a:off x="1535063" y="3800376"/>
            <a:ext cx="5286375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37"/>
          <p:cNvSpPr>
            <a:spLocks noChangeArrowheads="1"/>
          </p:cNvSpPr>
          <p:nvPr/>
        </p:nvSpPr>
        <p:spPr bwMode="auto">
          <a:xfrm>
            <a:off x="1009600" y="1830288"/>
            <a:ext cx="11636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400" dirty="0" smtClean="0">
                <a:solidFill>
                  <a:srgbClr val="000000"/>
                </a:solidFill>
                <a:latin typeface="Arial Unicode MS" pitchFamily="34" charset="-128"/>
              </a:rPr>
              <a:t>Magnetic field</a:t>
            </a:r>
            <a:endParaRPr lang="en-GB" sz="1400" dirty="0">
              <a:solidFill>
                <a:prstClr val="black"/>
              </a:solidFill>
              <a:latin typeface="Arial Unicode MS" pitchFamily="34" charset="-128"/>
            </a:endParaRPr>
          </a:p>
        </p:txBody>
      </p:sp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1096913" y="2270026"/>
            <a:ext cx="40481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B</a:t>
            </a:r>
            <a:r>
              <a:rPr lang="en-US" sz="1600" baseline="-25000">
                <a:solidFill>
                  <a:srgbClr val="000000"/>
                </a:solidFill>
                <a:latin typeface="Times New Roman" pitchFamily="18" charset="0"/>
              </a:rPr>
              <a:t>max</a:t>
            </a:r>
            <a:endParaRPr lang="en-GB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1182638" y="2566888"/>
            <a:ext cx="40481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B</a:t>
            </a:r>
            <a:r>
              <a:rPr lang="en-US" sz="1600" baseline="-25000">
                <a:solidFill>
                  <a:srgbClr val="000000"/>
                </a:solidFill>
                <a:latin typeface="Times New Roman" pitchFamily="18" charset="0"/>
              </a:rPr>
              <a:t>1</a:t>
            </a:r>
            <a:endParaRPr lang="en-GB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2" name="Rectangle 40"/>
          <p:cNvSpPr>
            <a:spLocks noChangeArrowheads="1"/>
          </p:cNvSpPr>
          <p:nvPr/>
        </p:nvSpPr>
        <p:spPr bwMode="auto">
          <a:xfrm>
            <a:off x="1182638" y="2785963"/>
            <a:ext cx="40481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B</a:t>
            </a:r>
            <a:r>
              <a:rPr lang="en-US" sz="1600" baseline="-2500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en-GB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3" name="Line 41"/>
          <p:cNvSpPr>
            <a:spLocks noChangeShapeType="1"/>
          </p:cNvSpPr>
          <p:nvPr/>
        </p:nvSpPr>
        <p:spPr bwMode="auto">
          <a:xfrm flipV="1">
            <a:off x="1538238" y="3757513"/>
            <a:ext cx="57150" cy="428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Line 42"/>
          <p:cNvSpPr>
            <a:spLocks noChangeShapeType="1"/>
          </p:cNvSpPr>
          <p:nvPr/>
        </p:nvSpPr>
        <p:spPr bwMode="auto">
          <a:xfrm>
            <a:off x="1598563" y="3757513"/>
            <a:ext cx="65087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5" name="Line 43"/>
          <p:cNvSpPr>
            <a:spLocks noChangeShapeType="1"/>
          </p:cNvSpPr>
          <p:nvPr/>
        </p:nvSpPr>
        <p:spPr bwMode="auto">
          <a:xfrm flipV="1">
            <a:off x="1658888" y="2770088"/>
            <a:ext cx="635000" cy="99377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Line 44"/>
          <p:cNvSpPr>
            <a:spLocks noChangeShapeType="1"/>
          </p:cNvSpPr>
          <p:nvPr/>
        </p:nvSpPr>
        <p:spPr bwMode="auto">
          <a:xfrm>
            <a:off x="2289125" y="2776438"/>
            <a:ext cx="720725" cy="1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Line 45"/>
          <p:cNvSpPr>
            <a:spLocks noChangeShapeType="1"/>
          </p:cNvSpPr>
          <p:nvPr/>
        </p:nvSpPr>
        <p:spPr bwMode="auto">
          <a:xfrm flipV="1">
            <a:off x="3016200" y="2490688"/>
            <a:ext cx="150813" cy="2873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Line 46"/>
          <p:cNvSpPr>
            <a:spLocks noChangeShapeType="1"/>
          </p:cNvSpPr>
          <p:nvPr/>
        </p:nvSpPr>
        <p:spPr bwMode="auto">
          <a:xfrm flipH="1" flipV="1">
            <a:off x="3162250" y="2490688"/>
            <a:ext cx="839788" cy="131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Line 47"/>
          <p:cNvSpPr>
            <a:spLocks noChangeShapeType="1"/>
          </p:cNvSpPr>
          <p:nvPr/>
        </p:nvSpPr>
        <p:spPr bwMode="auto">
          <a:xfrm flipV="1">
            <a:off x="4030613" y="3757513"/>
            <a:ext cx="57150" cy="428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Line 48"/>
          <p:cNvSpPr>
            <a:spLocks noChangeShapeType="1"/>
          </p:cNvSpPr>
          <p:nvPr/>
        </p:nvSpPr>
        <p:spPr bwMode="auto">
          <a:xfrm>
            <a:off x="4090938" y="3757513"/>
            <a:ext cx="65087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Line 49"/>
          <p:cNvSpPr>
            <a:spLocks noChangeShapeType="1"/>
          </p:cNvSpPr>
          <p:nvPr/>
        </p:nvSpPr>
        <p:spPr bwMode="auto">
          <a:xfrm flipV="1">
            <a:off x="4151263" y="2852638"/>
            <a:ext cx="581025" cy="911225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Line 50"/>
          <p:cNvSpPr>
            <a:spLocks noChangeShapeType="1"/>
          </p:cNvSpPr>
          <p:nvPr/>
        </p:nvSpPr>
        <p:spPr bwMode="auto">
          <a:xfrm>
            <a:off x="4730700" y="2858988"/>
            <a:ext cx="7207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Line 51"/>
          <p:cNvSpPr>
            <a:spLocks noChangeShapeType="1"/>
          </p:cNvSpPr>
          <p:nvPr/>
        </p:nvSpPr>
        <p:spPr bwMode="auto">
          <a:xfrm flipV="1">
            <a:off x="5456188" y="2490688"/>
            <a:ext cx="201612" cy="3683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Line 52"/>
          <p:cNvSpPr>
            <a:spLocks noChangeShapeType="1"/>
          </p:cNvSpPr>
          <p:nvPr/>
        </p:nvSpPr>
        <p:spPr bwMode="auto">
          <a:xfrm flipH="1" flipV="1">
            <a:off x="5654625" y="2490688"/>
            <a:ext cx="839788" cy="13160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Line 53"/>
          <p:cNvSpPr>
            <a:spLocks noChangeShapeType="1"/>
          </p:cNvSpPr>
          <p:nvPr/>
        </p:nvSpPr>
        <p:spPr bwMode="auto">
          <a:xfrm flipH="1">
            <a:off x="1457275" y="2490688"/>
            <a:ext cx="4206875" cy="0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Line 54"/>
          <p:cNvSpPr>
            <a:spLocks noChangeShapeType="1"/>
          </p:cNvSpPr>
          <p:nvPr/>
        </p:nvSpPr>
        <p:spPr bwMode="auto">
          <a:xfrm flipH="1">
            <a:off x="1493788" y="2778026"/>
            <a:ext cx="801687" cy="1587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7" name="Line 55"/>
          <p:cNvSpPr>
            <a:spLocks noChangeShapeType="1"/>
          </p:cNvSpPr>
          <p:nvPr/>
        </p:nvSpPr>
        <p:spPr bwMode="auto">
          <a:xfrm flipH="1">
            <a:off x="1485850" y="2858988"/>
            <a:ext cx="3243263" cy="1588"/>
          </a:xfrm>
          <a:prstGeom prst="line">
            <a:avLst/>
          </a:prstGeom>
          <a:noFill/>
          <a:ln w="6350">
            <a:solidFill>
              <a:srgbClr val="000000"/>
            </a:solidFill>
            <a:prstDash val="sysDot"/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8" name="Line 56"/>
          <p:cNvSpPr>
            <a:spLocks noChangeShapeType="1"/>
          </p:cNvSpPr>
          <p:nvPr/>
        </p:nvSpPr>
        <p:spPr bwMode="auto">
          <a:xfrm>
            <a:off x="2287538" y="2785963"/>
            <a:ext cx="0" cy="1041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Line 57"/>
          <p:cNvSpPr>
            <a:spLocks noChangeShapeType="1"/>
          </p:cNvSpPr>
          <p:nvPr/>
        </p:nvSpPr>
        <p:spPr bwMode="auto">
          <a:xfrm>
            <a:off x="3014613" y="2771676"/>
            <a:ext cx="0" cy="1042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Line 58"/>
          <p:cNvSpPr>
            <a:spLocks noChangeShapeType="1"/>
          </p:cNvSpPr>
          <p:nvPr/>
        </p:nvSpPr>
        <p:spPr bwMode="auto">
          <a:xfrm>
            <a:off x="4735463" y="2858988"/>
            <a:ext cx="0" cy="939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41" name="Line 59"/>
          <p:cNvSpPr>
            <a:spLocks noChangeShapeType="1"/>
          </p:cNvSpPr>
          <p:nvPr/>
        </p:nvSpPr>
        <p:spPr bwMode="auto">
          <a:xfrm>
            <a:off x="5454600" y="2881213"/>
            <a:ext cx="1588" cy="938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42" name="Rectangle 60"/>
          <p:cNvSpPr>
            <a:spLocks noChangeArrowheads="1"/>
          </p:cNvSpPr>
          <p:nvPr/>
        </p:nvSpPr>
        <p:spPr bwMode="auto">
          <a:xfrm>
            <a:off x="3829000" y="2935188"/>
            <a:ext cx="8763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Injection</a:t>
            </a:r>
            <a:endParaRPr lang="en-GB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43" name="Rectangle 61"/>
          <p:cNvSpPr>
            <a:spLocks noChangeArrowheads="1"/>
          </p:cNvSpPr>
          <p:nvPr/>
        </p:nvSpPr>
        <p:spPr bwMode="auto">
          <a:xfrm>
            <a:off x="2298109" y="2912963"/>
            <a:ext cx="8778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200" dirty="0" smtClean="0">
                <a:solidFill>
                  <a:srgbClr val="000000"/>
                </a:solidFill>
                <a:latin typeface="Arial Unicode MS" pitchFamily="34" charset="-128"/>
              </a:rPr>
              <a:t>Extraction</a:t>
            </a:r>
            <a:endParaRPr lang="en-US" sz="1200" dirty="0">
              <a:solidFill>
                <a:srgbClr val="000000"/>
              </a:solidFill>
              <a:latin typeface="Arial Unicode MS" pitchFamily="34" charset="-128"/>
            </a:endParaRPr>
          </a:p>
          <a:p>
            <a:pPr defTabSz="914400"/>
            <a:r>
              <a:rPr lang="en-US" sz="1200" dirty="0" smtClean="0">
                <a:solidFill>
                  <a:srgbClr val="000000"/>
                </a:solidFill>
                <a:latin typeface="Arial Unicode MS" pitchFamily="34" charset="-128"/>
              </a:rPr>
              <a:t>energy </a:t>
            </a:r>
            <a:r>
              <a:rPr lang="en-US" sz="1200" dirty="0">
                <a:solidFill>
                  <a:srgbClr val="000000"/>
                </a:solidFill>
                <a:latin typeface="Arial Unicode MS" pitchFamily="34" charset="-128"/>
              </a:rPr>
              <a:t>1</a:t>
            </a:r>
            <a:endParaRPr lang="en-GB" sz="1200" dirty="0">
              <a:solidFill>
                <a:prstClr val="black"/>
              </a:solidFill>
              <a:latin typeface="Arial Unicode MS" pitchFamily="34" charset="-128"/>
            </a:endParaRPr>
          </a:p>
        </p:txBody>
      </p:sp>
      <p:sp>
        <p:nvSpPr>
          <p:cNvPr id="44" name="Rectangle 62"/>
          <p:cNvSpPr>
            <a:spLocks noChangeArrowheads="1"/>
          </p:cNvSpPr>
          <p:nvPr/>
        </p:nvSpPr>
        <p:spPr bwMode="auto">
          <a:xfrm>
            <a:off x="4750027" y="2920901"/>
            <a:ext cx="877887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200" dirty="0" smtClean="0">
                <a:solidFill>
                  <a:srgbClr val="000000"/>
                </a:solidFill>
                <a:latin typeface="Arial Unicode MS" pitchFamily="34" charset="-128"/>
              </a:rPr>
              <a:t>Extraction</a:t>
            </a:r>
            <a:endParaRPr lang="en-US" sz="1200" dirty="0">
              <a:solidFill>
                <a:srgbClr val="000000"/>
              </a:solidFill>
              <a:latin typeface="Arial Unicode MS" pitchFamily="34" charset="-128"/>
            </a:endParaRPr>
          </a:p>
          <a:p>
            <a:pPr defTabSz="914400"/>
            <a:r>
              <a:rPr lang="en-US" sz="1200" dirty="0">
                <a:solidFill>
                  <a:srgbClr val="000000"/>
                </a:solidFill>
                <a:latin typeface="Arial Unicode MS" pitchFamily="34" charset="-128"/>
              </a:rPr>
              <a:t>e</a:t>
            </a:r>
            <a:r>
              <a:rPr lang="en-US" sz="1200" dirty="0" smtClean="0">
                <a:solidFill>
                  <a:srgbClr val="000000"/>
                </a:solidFill>
                <a:latin typeface="Arial Unicode MS" pitchFamily="34" charset="-128"/>
              </a:rPr>
              <a:t>nergy </a:t>
            </a:r>
            <a:r>
              <a:rPr lang="en-US" sz="1200" dirty="0">
                <a:solidFill>
                  <a:srgbClr val="000000"/>
                </a:solidFill>
                <a:latin typeface="Arial Unicode MS" pitchFamily="34" charset="-128"/>
              </a:rPr>
              <a:t>2</a:t>
            </a:r>
            <a:endParaRPr lang="en-GB" sz="1200" dirty="0">
              <a:solidFill>
                <a:prstClr val="black"/>
              </a:solidFill>
              <a:latin typeface="Arial Unicode MS" pitchFamily="34" charset="-128"/>
            </a:endParaRPr>
          </a:p>
        </p:txBody>
      </p:sp>
      <p:sp>
        <p:nvSpPr>
          <p:cNvPr id="45" name="Line 63"/>
          <p:cNvSpPr>
            <a:spLocks noChangeShapeType="1"/>
          </p:cNvSpPr>
          <p:nvPr/>
        </p:nvSpPr>
        <p:spPr bwMode="auto">
          <a:xfrm>
            <a:off x="1662063" y="3673376"/>
            <a:ext cx="1587" cy="1841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46" name="Line 64"/>
          <p:cNvSpPr>
            <a:spLocks noChangeShapeType="1"/>
          </p:cNvSpPr>
          <p:nvPr/>
        </p:nvSpPr>
        <p:spPr bwMode="auto">
          <a:xfrm>
            <a:off x="4079825" y="3668613"/>
            <a:ext cx="1588" cy="184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47" name="Line 65"/>
          <p:cNvSpPr>
            <a:spLocks noChangeShapeType="1"/>
          </p:cNvSpPr>
          <p:nvPr/>
        </p:nvSpPr>
        <p:spPr bwMode="auto">
          <a:xfrm>
            <a:off x="4156025" y="3668613"/>
            <a:ext cx="1588" cy="184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48" name="Line 66"/>
          <p:cNvSpPr>
            <a:spLocks noChangeShapeType="1"/>
          </p:cNvSpPr>
          <p:nvPr/>
        </p:nvSpPr>
        <p:spPr bwMode="auto">
          <a:xfrm>
            <a:off x="1585863" y="3673376"/>
            <a:ext cx="1587" cy="1841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Line 67"/>
          <p:cNvSpPr>
            <a:spLocks noChangeShapeType="1"/>
          </p:cNvSpPr>
          <p:nvPr/>
        </p:nvSpPr>
        <p:spPr bwMode="auto">
          <a:xfrm flipV="1">
            <a:off x="4121100" y="3133626"/>
            <a:ext cx="3175" cy="541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50" name="Rectangle 68"/>
          <p:cNvSpPr>
            <a:spLocks noChangeArrowheads="1"/>
          </p:cNvSpPr>
          <p:nvPr/>
        </p:nvSpPr>
        <p:spPr bwMode="auto">
          <a:xfrm>
            <a:off x="1487438" y="4016276"/>
            <a:ext cx="13684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400" dirty="0" smtClean="0">
                <a:solidFill>
                  <a:srgbClr val="000000"/>
                </a:solidFill>
                <a:latin typeface="Arial Unicode MS" pitchFamily="34" charset="-128"/>
              </a:rPr>
              <a:t>Acceleration</a:t>
            </a:r>
            <a:endParaRPr lang="en-US" sz="1400" dirty="0">
              <a:solidFill>
                <a:prstClr val="black"/>
              </a:solidFill>
              <a:latin typeface="Arial Unicode MS" pitchFamily="34" charset="-128"/>
            </a:endParaRPr>
          </a:p>
          <a:p>
            <a:pPr defTabSz="914400"/>
            <a:endParaRPr lang="en-GB" sz="1400" dirty="0">
              <a:solidFill>
                <a:prstClr val="black"/>
              </a:solidFill>
              <a:latin typeface="Arial Unicode MS" pitchFamily="34" charset="-128"/>
            </a:endParaRPr>
          </a:p>
        </p:txBody>
      </p:sp>
      <p:sp>
        <p:nvSpPr>
          <p:cNvPr id="51" name="Line 69"/>
          <p:cNvSpPr>
            <a:spLocks noChangeShapeType="1"/>
          </p:cNvSpPr>
          <p:nvPr/>
        </p:nvSpPr>
        <p:spPr bwMode="auto">
          <a:xfrm flipH="1">
            <a:off x="2008138" y="3814663"/>
            <a:ext cx="3175" cy="196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52" name="Rectangle 70"/>
          <p:cNvSpPr>
            <a:spLocks noChangeArrowheads="1"/>
          </p:cNvSpPr>
          <p:nvPr/>
        </p:nvSpPr>
        <p:spPr bwMode="auto">
          <a:xfrm>
            <a:off x="1387425" y="2905026"/>
            <a:ext cx="8778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200" dirty="0" smtClean="0">
                <a:solidFill>
                  <a:srgbClr val="000000"/>
                </a:solidFill>
                <a:latin typeface="Arial Unicode MS" pitchFamily="34" charset="-128"/>
              </a:rPr>
              <a:t>Injection</a:t>
            </a:r>
            <a:endParaRPr lang="en-GB" sz="1200" dirty="0">
              <a:solidFill>
                <a:prstClr val="black"/>
              </a:solidFill>
              <a:latin typeface="Arial Unicode MS" pitchFamily="34" charset="-128"/>
            </a:endParaRPr>
          </a:p>
        </p:txBody>
      </p:sp>
      <p:sp>
        <p:nvSpPr>
          <p:cNvPr id="53" name="Line 71"/>
          <p:cNvSpPr>
            <a:spLocks noChangeShapeType="1"/>
          </p:cNvSpPr>
          <p:nvPr/>
        </p:nvSpPr>
        <p:spPr bwMode="auto">
          <a:xfrm flipV="1">
            <a:off x="1636663" y="3098701"/>
            <a:ext cx="3175" cy="5429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54" name="Rectangle 72"/>
          <p:cNvSpPr>
            <a:spLocks noChangeArrowheads="1"/>
          </p:cNvSpPr>
          <p:nvPr/>
        </p:nvSpPr>
        <p:spPr bwMode="auto">
          <a:xfrm>
            <a:off x="4244925" y="4033738"/>
            <a:ext cx="1439863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400" dirty="0" smtClean="0">
                <a:solidFill>
                  <a:srgbClr val="000000"/>
                </a:solidFill>
                <a:latin typeface="Arial Unicode MS" pitchFamily="34" charset="-128"/>
              </a:rPr>
              <a:t>Acceleration</a:t>
            </a:r>
            <a:endParaRPr lang="en-GB" sz="1400" dirty="0">
              <a:solidFill>
                <a:prstClr val="black"/>
              </a:solidFill>
              <a:latin typeface="Arial Unicode MS" pitchFamily="34" charset="-128"/>
            </a:endParaRPr>
          </a:p>
        </p:txBody>
      </p:sp>
      <p:sp>
        <p:nvSpPr>
          <p:cNvPr id="55" name="Line 73"/>
          <p:cNvSpPr>
            <a:spLocks noChangeShapeType="1"/>
          </p:cNvSpPr>
          <p:nvPr/>
        </p:nvSpPr>
        <p:spPr bwMode="auto">
          <a:xfrm flipH="1">
            <a:off x="4481463" y="3833713"/>
            <a:ext cx="3175" cy="196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56" name="Rectangle 74"/>
          <p:cNvSpPr>
            <a:spLocks noChangeArrowheads="1"/>
          </p:cNvSpPr>
          <p:nvPr/>
        </p:nvSpPr>
        <p:spPr bwMode="auto">
          <a:xfrm>
            <a:off x="3719463" y="3955951"/>
            <a:ext cx="53498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6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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2 s</a:t>
            </a:r>
            <a:endParaRPr lang="en-GB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7" name="Line 75"/>
          <p:cNvSpPr>
            <a:spLocks noChangeShapeType="1"/>
          </p:cNvSpPr>
          <p:nvPr/>
        </p:nvSpPr>
        <p:spPr bwMode="auto">
          <a:xfrm>
            <a:off x="4002038" y="3813076"/>
            <a:ext cx="0" cy="123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58" name="Line 76"/>
          <p:cNvSpPr>
            <a:spLocks noChangeShapeType="1"/>
          </p:cNvSpPr>
          <p:nvPr/>
        </p:nvSpPr>
        <p:spPr bwMode="auto">
          <a:xfrm>
            <a:off x="6486475" y="3813076"/>
            <a:ext cx="0" cy="1238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lg"/>
            <a:tailEnd type="non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59" name="Rectangle 77"/>
          <p:cNvSpPr>
            <a:spLocks noChangeArrowheads="1"/>
          </p:cNvSpPr>
          <p:nvPr/>
        </p:nvSpPr>
        <p:spPr bwMode="auto">
          <a:xfrm>
            <a:off x="6226125" y="3938488"/>
            <a:ext cx="534988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en-US" sz="16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</a:t>
            </a:r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4 s</a:t>
            </a:r>
            <a:endParaRPr lang="en-GB">
              <a:solidFill>
                <a:prstClr val="black"/>
              </a:solidFill>
              <a:latin typeface="Times New Roman" pitchFamily="18" charset="0"/>
            </a:endParaRPr>
          </a:p>
        </p:txBody>
      </p:sp>
      <p:grpSp>
        <p:nvGrpSpPr>
          <p:cNvPr id="61" name="Group 79"/>
          <p:cNvGrpSpPr>
            <a:grpSpLocks/>
          </p:cNvGrpSpPr>
          <p:nvPr/>
        </p:nvGrpSpPr>
        <p:grpSpPr bwMode="auto">
          <a:xfrm>
            <a:off x="1009600" y="4409976"/>
            <a:ext cx="5895975" cy="1001712"/>
            <a:chOff x="2" y="-5"/>
            <a:chExt cx="19994" cy="20005"/>
          </a:xfrm>
        </p:grpSpPr>
        <p:sp>
          <p:nvSpPr>
            <p:cNvPr id="62" name="Freeform 80"/>
            <p:cNvSpPr>
              <a:spLocks/>
            </p:cNvSpPr>
            <p:nvPr/>
          </p:nvSpPr>
          <p:spPr bwMode="auto">
            <a:xfrm>
              <a:off x="4345" y="11508"/>
              <a:ext cx="2457" cy="8379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0" y="19970"/>
                  </a:moveTo>
                  <a:lnTo>
                    <a:pt x="0" y="454"/>
                  </a:lnTo>
                  <a:lnTo>
                    <a:pt x="19982" y="0"/>
                  </a:lnTo>
                  <a:lnTo>
                    <a:pt x="19982" y="19970"/>
                  </a:lnTo>
                  <a:lnTo>
                    <a:pt x="0" y="19970"/>
                  </a:lnTo>
                  <a:close/>
                </a:path>
              </a:pathLst>
            </a:custGeom>
            <a:pattFill prst="ltUpDiag">
              <a:fgClr>
                <a:srgbClr val="000080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14:hiddenLine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Line 81"/>
            <p:cNvSpPr>
              <a:spLocks noChangeShapeType="1"/>
            </p:cNvSpPr>
            <p:nvPr/>
          </p:nvSpPr>
          <p:spPr bwMode="auto">
            <a:xfrm flipH="1">
              <a:off x="1750" y="5802"/>
              <a:ext cx="13" cy="141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Line 82"/>
            <p:cNvSpPr>
              <a:spLocks noChangeShapeType="1"/>
            </p:cNvSpPr>
            <p:nvPr/>
          </p:nvSpPr>
          <p:spPr bwMode="auto">
            <a:xfrm flipH="1">
              <a:off x="1785" y="19745"/>
              <a:ext cx="17840" cy="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Rectangle 83"/>
            <p:cNvSpPr>
              <a:spLocks noChangeArrowheads="1"/>
            </p:cNvSpPr>
            <p:nvPr/>
          </p:nvSpPr>
          <p:spPr bwMode="auto">
            <a:xfrm>
              <a:off x="2" y="-5"/>
              <a:ext cx="3947" cy="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/>
            <a:p>
              <a:pPr defTabSz="914400"/>
              <a:r>
                <a:rPr lang="en-US" sz="1400" dirty="0" smtClean="0">
                  <a:solidFill>
                    <a:srgbClr val="000000"/>
                  </a:solidFill>
                  <a:latin typeface="Arial Unicode MS" pitchFamily="34" charset="-128"/>
                </a:rPr>
                <a:t>Intensity</a:t>
              </a:r>
              <a:endParaRPr lang="en-GB" sz="1400" dirty="0">
                <a:solidFill>
                  <a:prstClr val="black"/>
                </a:solidFill>
                <a:latin typeface="Arial Unicode MS" pitchFamily="34" charset="-128"/>
              </a:endParaRPr>
            </a:p>
          </p:txBody>
        </p:sp>
        <p:sp>
          <p:nvSpPr>
            <p:cNvPr id="66" name="Rectangle 84"/>
            <p:cNvSpPr>
              <a:spLocks noChangeArrowheads="1"/>
            </p:cNvSpPr>
            <p:nvPr/>
          </p:nvSpPr>
          <p:spPr bwMode="auto">
            <a:xfrm>
              <a:off x="18237" y="12228"/>
              <a:ext cx="1759" cy="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/>
            <a:p>
              <a:pPr defTabSz="914400"/>
              <a:r>
                <a:rPr lang="en-US" sz="1400" dirty="0" smtClean="0">
                  <a:solidFill>
                    <a:srgbClr val="000000"/>
                  </a:solidFill>
                  <a:latin typeface="Arial Unicode MS" pitchFamily="34" charset="-128"/>
                </a:rPr>
                <a:t>Time</a:t>
              </a:r>
              <a:endParaRPr lang="en-GB" sz="1400" dirty="0">
                <a:solidFill>
                  <a:prstClr val="black"/>
                </a:solidFill>
                <a:latin typeface="Arial Unicode MS" pitchFamily="34" charset="-128"/>
              </a:endParaRPr>
            </a:p>
          </p:txBody>
        </p:sp>
        <p:sp>
          <p:nvSpPr>
            <p:cNvPr id="67" name="Line 85"/>
            <p:cNvSpPr>
              <a:spLocks noChangeShapeType="1"/>
            </p:cNvSpPr>
            <p:nvPr/>
          </p:nvSpPr>
          <p:spPr bwMode="auto">
            <a:xfrm>
              <a:off x="4343" y="11431"/>
              <a:ext cx="2442" cy="1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8" name="Line 86"/>
            <p:cNvSpPr>
              <a:spLocks noChangeShapeType="1"/>
            </p:cNvSpPr>
            <p:nvPr/>
          </p:nvSpPr>
          <p:spPr bwMode="auto">
            <a:xfrm flipH="1">
              <a:off x="4334" y="11508"/>
              <a:ext cx="13" cy="840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Line 87"/>
            <p:cNvSpPr>
              <a:spLocks noChangeShapeType="1"/>
            </p:cNvSpPr>
            <p:nvPr/>
          </p:nvSpPr>
          <p:spPr bwMode="auto">
            <a:xfrm>
              <a:off x="6800" y="11508"/>
              <a:ext cx="2" cy="829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0" name="Rectangle 88"/>
            <p:cNvSpPr>
              <a:spLocks noChangeArrowheads="1"/>
            </p:cNvSpPr>
            <p:nvPr/>
          </p:nvSpPr>
          <p:spPr bwMode="auto">
            <a:xfrm>
              <a:off x="4127" y="3141"/>
              <a:ext cx="2974" cy="8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/>
            <a:p>
              <a:pPr defTabSz="914400"/>
              <a:r>
                <a:rPr lang="en-US" sz="1200" dirty="0" smtClean="0">
                  <a:solidFill>
                    <a:prstClr val="black"/>
                  </a:solidFill>
                  <a:latin typeface="Arial Unicode MS" pitchFamily="34" charset="-128"/>
                </a:rPr>
                <a:t>Energy </a:t>
              </a:r>
              <a:r>
                <a:rPr lang="en-US" sz="1200" dirty="0">
                  <a:solidFill>
                    <a:prstClr val="black"/>
                  </a:solidFill>
                  <a:latin typeface="Arial Unicode MS" pitchFamily="34" charset="-128"/>
                </a:rPr>
                <a:t>1</a:t>
              </a:r>
            </a:p>
            <a:p>
              <a:pPr defTabSz="914400"/>
              <a:r>
                <a:rPr lang="en-US" sz="1200" dirty="0" smtClean="0">
                  <a:solidFill>
                    <a:prstClr val="black"/>
                  </a:solidFill>
                  <a:latin typeface="Arial Unicode MS" pitchFamily="34" charset="-128"/>
                </a:rPr>
                <a:t>Intensity </a:t>
              </a:r>
              <a:r>
                <a:rPr lang="en-US" sz="1200" dirty="0">
                  <a:solidFill>
                    <a:prstClr val="black"/>
                  </a:solidFill>
                  <a:latin typeface="Arial Unicode MS" pitchFamily="34" charset="-128"/>
                </a:rPr>
                <a:t>1</a:t>
              </a:r>
              <a:endParaRPr lang="en-GB" sz="1200" dirty="0">
                <a:solidFill>
                  <a:prstClr val="black"/>
                </a:solidFill>
                <a:latin typeface="Arial Unicode MS" pitchFamily="34" charset="-128"/>
              </a:endParaRPr>
            </a:p>
          </p:txBody>
        </p:sp>
        <p:sp>
          <p:nvSpPr>
            <p:cNvPr id="71" name="Rectangle 89"/>
            <p:cNvSpPr>
              <a:spLocks noChangeArrowheads="1"/>
            </p:cNvSpPr>
            <p:nvPr/>
          </p:nvSpPr>
          <p:spPr bwMode="auto">
            <a:xfrm>
              <a:off x="12418" y="5042"/>
              <a:ext cx="2974" cy="9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/>
            <a:p>
              <a:pPr defTabSz="914400"/>
              <a:r>
                <a:rPr lang="en-US" sz="1200" dirty="0" smtClean="0">
                  <a:solidFill>
                    <a:srgbClr val="000000"/>
                  </a:solidFill>
                  <a:latin typeface="Arial Unicode MS" pitchFamily="34" charset="-128"/>
                </a:rPr>
                <a:t>Energy </a:t>
              </a:r>
              <a:r>
                <a:rPr lang="en-US" sz="1200" dirty="0">
                  <a:solidFill>
                    <a:srgbClr val="000000"/>
                  </a:solidFill>
                  <a:latin typeface="Arial Unicode MS" pitchFamily="34" charset="-128"/>
                </a:rPr>
                <a:t>2</a:t>
              </a:r>
            </a:p>
            <a:p>
              <a:pPr defTabSz="914400"/>
              <a:r>
                <a:rPr lang="en-US" sz="1200" dirty="0" smtClean="0">
                  <a:solidFill>
                    <a:srgbClr val="000000"/>
                  </a:solidFill>
                  <a:latin typeface="Arial Unicode MS" pitchFamily="34" charset="-128"/>
                </a:rPr>
                <a:t>Intensity </a:t>
              </a:r>
              <a:r>
                <a:rPr lang="en-US" sz="1200" dirty="0">
                  <a:solidFill>
                    <a:srgbClr val="000000"/>
                  </a:solidFill>
                  <a:latin typeface="Arial Unicode MS" pitchFamily="34" charset="-128"/>
                </a:rPr>
                <a:t>2</a:t>
              </a:r>
              <a:endParaRPr lang="en-GB" sz="1200" dirty="0">
                <a:solidFill>
                  <a:prstClr val="black"/>
                </a:solidFill>
                <a:latin typeface="Arial Unicode MS" pitchFamily="34" charset="-128"/>
              </a:endParaRPr>
            </a:p>
          </p:txBody>
        </p:sp>
        <p:grpSp>
          <p:nvGrpSpPr>
            <p:cNvPr id="72" name="Group 90"/>
            <p:cNvGrpSpPr>
              <a:grpSpLocks/>
            </p:cNvGrpSpPr>
            <p:nvPr/>
          </p:nvGrpSpPr>
          <p:grpSpPr bwMode="auto">
            <a:xfrm>
              <a:off x="12604" y="13599"/>
              <a:ext cx="2467" cy="6122"/>
              <a:chOff x="0" y="0"/>
              <a:chExt cx="20000" cy="20000"/>
            </a:xfrm>
          </p:grpSpPr>
          <p:sp>
            <p:nvSpPr>
              <p:cNvPr id="73" name="Freeform 91"/>
              <p:cNvSpPr>
                <a:spLocks/>
              </p:cNvSpPr>
              <p:nvPr/>
            </p:nvSpPr>
            <p:spPr bwMode="auto">
              <a:xfrm>
                <a:off x="81" y="170"/>
                <a:ext cx="19919" cy="19752"/>
              </a:xfrm>
              <a:custGeom>
                <a:avLst/>
                <a:gdLst>
                  <a:gd name="T0" fmla="*/ 0 w 20000"/>
                  <a:gd name="T1" fmla="*/ 16971 h 20000"/>
                  <a:gd name="T2" fmla="*/ 0 w 20000"/>
                  <a:gd name="T3" fmla="*/ 393 h 20000"/>
                  <a:gd name="T4" fmla="*/ 18955 w 20000"/>
                  <a:gd name="T5" fmla="*/ 0 h 20000"/>
                  <a:gd name="T6" fmla="*/ 18955 w 20000"/>
                  <a:gd name="T7" fmla="*/ 16971 h 20000"/>
                  <a:gd name="T8" fmla="*/ 0 w 20000"/>
                  <a:gd name="T9" fmla="*/ 16971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0" y="19958"/>
                    </a:moveTo>
                    <a:lnTo>
                      <a:pt x="0" y="461"/>
                    </a:lnTo>
                    <a:lnTo>
                      <a:pt x="19982" y="0"/>
                    </a:lnTo>
                    <a:lnTo>
                      <a:pt x="19982" y="19958"/>
                    </a:lnTo>
                    <a:lnTo>
                      <a:pt x="0" y="19958"/>
                    </a:lnTo>
                    <a:close/>
                  </a:path>
                </a:pathLst>
              </a:custGeom>
              <a:pattFill prst="ltUpDiag">
                <a:fgClr>
                  <a:srgbClr val="000080"/>
                </a:fgClr>
                <a:bgClr>
                  <a:srgbClr val="FFFFFF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 type="none" w="sm" len="lg"/>
                    <a:tailEnd type="none" w="sm" len="lg"/>
                  </a14:hiddenLine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Line 92"/>
              <p:cNvSpPr>
                <a:spLocks noChangeShapeType="1"/>
              </p:cNvSpPr>
              <p:nvPr/>
            </p:nvSpPr>
            <p:spPr bwMode="auto">
              <a:xfrm>
                <a:off x="65" y="0"/>
                <a:ext cx="19797" cy="39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Line 93"/>
              <p:cNvSpPr>
                <a:spLocks noChangeShapeType="1"/>
              </p:cNvSpPr>
              <p:nvPr/>
            </p:nvSpPr>
            <p:spPr bwMode="auto">
              <a:xfrm flipH="1">
                <a:off x="0" y="170"/>
                <a:ext cx="97" cy="1983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Line 94"/>
              <p:cNvSpPr>
                <a:spLocks noChangeShapeType="1"/>
              </p:cNvSpPr>
              <p:nvPr/>
            </p:nvSpPr>
            <p:spPr bwMode="auto">
              <a:xfrm>
                <a:off x="19984" y="170"/>
                <a:ext cx="16" cy="19539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7" name="Rectangle 96"/>
          <p:cNvSpPr>
            <a:spLocks noChangeArrowheads="1"/>
          </p:cNvSpPr>
          <p:nvPr/>
        </p:nvSpPr>
        <p:spPr bwMode="auto">
          <a:xfrm>
            <a:off x="933400" y="5564088"/>
            <a:ext cx="72390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 defTabSz="914400">
              <a:buFontTx/>
              <a:buChar char="•"/>
            </a:pPr>
            <a:r>
              <a:rPr lang="de-DE" dirty="0" smtClean="0">
                <a:solidFill>
                  <a:srgbClr val="000099"/>
                </a:solidFill>
              </a:rPr>
              <a:t>Beam </a:t>
            </a:r>
            <a:r>
              <a:rPr lang="de-DE" dirty="0" err="1" smtClean="0">
                <a:solidFill>
                  <a:srgbClr val="000099"/>
                </a:solidFill>
              </a:rPr>
              <a:t>structure</a:t>
            </a:r>
            <a:r>
              <a:rPr lang="de-DE" dirty="0" smtClean="0">
                <a:solidFill>
                  <a:srgbClr val="000099"/>
                </a:solidFill>
              </a:rPr>
              <a:t>: </a:t>
            </a:r>
            <a:r>
              <a:rPr lang="de-DE" dirty="0" err="1" smtClean="0">
                <a:solidFill>
                  <a:srgbClr val="000099"/>
                </a:solidFill>
              </a:rPr>
              <a:t>pulsed</a:t>
            </a:r>
            <a:r>
              <a:rPr lang="de-DE" dirty="0" smtClean="0">
                <a:solidFill>
                  <a:srgbClr val="000099"/>
                </a:solidFill>
              </a:rPr>
              <a:t>, </a:t>
            </a:r>
            <a:r>
              <a:rPr lang="de-DE" dirty="0" err="1" smtClean="0">
                <a:solidFill>
                  <a:srgbClr val="000099"/>
                </a:solidFill>
              </a:rPr>
              <a:t>energy</a:t>
            </a:r>
            <a:r>
              <a:rPr lang="de-DE" dirty="0" smtClean="0">
                <a:solidFill>
                  <a:srgbClr val="000099"/>
                </a:solidFill>
              </a:rPr>
              <a:t> </a:t>
            </a:r>
            <a:r>
              <a:rPr lang="de-DE" dirty="0" err="1" smtClean="0">
                <a:solidFill>
                  <a:srgbClr val="000099"/>
                </a:solidFill>
              </a:rPr>
              <a:t>and</a:t>
            </a:r>
            <a:r>
              <a:rPr lang="de-DE" dirty="0" smtClean="0">
                <a:solidFill>
                  <a:srgbClr val="000099"/>
                </a:solidFill>
              </a:rPr>
              <a:t> </a:t>
            </a:r>
            <a:r>
              <a:rPr lang="de-DE" dirty="0" err="1" smtClean="0">
                <a:solidFill>
                  <a:srgbClr val="000099"/>
                </a:solidFill>
              </a:rPr>
              <a:t>intensity</a:t>
            </a:r>
            <a:r>
              <a:rPr lang="de-DE" dirty="0" smtClean="0">
                <a:solidFill>
                  <a:srgbClr val="000099"/>
                </a:solidFill>
              </a:rPr>
              <a:t> variable</a:t>
            </a:r>
            <a:endParaRPr lang="de-DE" dirty="0">
              <a:solidFill>
                <a:srgbClr val="000099"/>
              </a:solidFill>
            </a:endParaRPr>
          </a:p>
        </p:txBody>
      </p:sp>
      <p:sp>
        <p:nvSpPr>
          <p:cNvPr id="78" name="Titel 1"/>
          <p:cNvSpPr>
            <a:spLocks noGrp="1"/>
          </p:cNvSpPr>
          <p:nvPr>
            <p:ph type="title"/>
          </p:nvPr>
        </p:nvSpPr>
        <p:spPr>
          <a:xfrm>
            <a:off x="516198" y="251680"/>
            <a:ext cx="7149480" cy="1143000"/>
          </a:xfrm>
          <a:solidFill>
            <a:schemeClr val="accent1">
              <a:alpha val="61000"/>
            </a:schemeClr>
          </a:solidFill>
        </p:spPr>
        <p:txBody>
          <a:bodyPr/>
          <a:lstStyle/>
          <a:p>
            <a:r>
              <a:rPr lang="de-AT" dirty="0" smtClean="0"/>
              <a:t>Synchrotron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60" name="Rectangle 78"/>
          <p:cNvSpPr>
            <a:spLocks noChangeArrowheads="1"/>
          </p:cNvSpPr>
          <p:nvPr/>
        </p:nvSpPr>
        <p:spPr bwMode="auto">
          <a:xfrm>
            <a:off x="686358" y="1014543"/>
            <a:ext cx="7161584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defTabSz="914400"/>
            <a:r>
              <a:rPr lang="de-AT" dirty="0" err="1" smtClean="0">
                <a:solidFill>
                  <a:srgbClr val="000099"/>
                </a:solidFill>
              </a:rPr>
              <a:t>Typical</a:t>
            </a:r>
            <a:r>
              <a:rPr lang="de-AT" dirty="0" smtClean="0">
                <a:solidFill>
                  <a:srgbClr val="000099"/>
                </a:solidFill>
              </a:rPr>
              <a:t> </a:t>
            </a:r>
            <a:r>
              <a:rPr lang="de-AT" dirty="0" err="1" smtClean="0">
                <a:solidFill>
                  <a:srgbClr val="000099"/>
                </a:solidFill>
              </a:rPr>
              <a:t>cycle</a:t>
            </a:r>
            <a:r>
              <a:rPr lang="de-AT" dirty="0" smtClean="0">
                <a:solidFill>
                  <a:srgbClr val="000099"/>
                </a:solidFill>
              </a:rPr>
              <a:t> </a:t>
            </a:r>
            <a:r>
              <a:rPr lang="de-AT" dirty="0" err="1" smtClean="0">
                <a:solidFill>
                  <a:srgbClr val="000099"/>
                </a:solidFill>
              </a:rPr>
              <a:t>for</a:t>
            </a:r>
            <a:r>
              <a:rPr lang="de-AT" dirty="0" smtClean="0">
                <a:solidFill>
                  <a:srgbClr val="000099"/>
                </a:solidFill>
              </a:rPr>
              <a:t> a </a:t>
            </a:r>
            <a:r>
              <a:rPr lang="de-AT" dirty="0" err="1" smtClean="0">
                <a:solidFill>
                  <a:srgbClr val="000099"/>
                </a:solidFill>
              </a:rPr>
              <a:t>synchrotron</a:t>
            </a:r>
            <a:r>
              <a:rPr lang="de-AT" dirty="0" smtClean="0">
                <a:solidFill>
                  <a:srgbClr val="000099"/>
                </a:solidFill>
              </a:rPr>
              <a:t> </a:t>
            </a:r>
            <a:r>
              <a:rPr lang="de-AT" dirty="0" err="1" smtClean="0">
                <a:solidFill>
                  <a:srgbClr val="000099"/>
                </a:solidFill>
              </a:rPr>
              <a:t>for</a:t>
            </a:r>
            <a:r>
              <a:rPr lang="de-AT" dirty="0" smtClean="0">
                <a:solidFill>
                  <a:srgbClr val="000099"/>
                </a:solidFill>
              </a:rPr>
              <a:t> </a:t>
            </a:r>
            <a:r>
              <a:rPr lang="de-AT" dirty="0" err="1" smtClean="0">
                <a:solidFill>
                  <a:srgbClr val="000099"/>
                </a:solidFill>
              </a:rPr>
              <a:t>medical</a:t>
            </a:r>
            <a:r>
              <a:rPr lang="de-AT" dirty="0" smtClean="0">
                <a:solidFill>
                  <a:srgbClr val="000099"/>
                </a:solidFill>
              </a:rPr>
              <a:t> </a:t>
            </a:r>
            <a:r>
              <a:rPr lang="de-AT" dirty="0" err="1" smtClean="0">
                <a:solidFill>
                  <a:srgbClr val="000099"/>
                </a:solidFill>
              </a:rPr>
              <a:t>use</a:t>
            </a:r>
            <a:r>
              <a:rPr lang="de-AT" dirty="0" smtClean="0">
                <a:solidFill>
                  <a:srgbClr val="000099"/>
                </a:solidFill>
              </a:rPr>
              <a:t> </a:t>
            </a:r>
            <a:r>
              <a:rPr lang="de-AT" dirty="0" err="1" smtClean="0">
                <a:solidFill>
                  <a:srgbClr val="000099"/>
                </a:solidFill>
              </a:rPr>
              <a:t>with</a:t>
            </a:r>
            <a:r>
              <a:rPr lang="de-AT" dirty="0" smtClean="0">
                <a:solidFill>
                  <a:srgbClr val="000099"/>
                </a:solidFill>
              </a:rPr>
              <a:t> </a:t>
            </a:r>
            <a:r>
              <a:rPr lang="de-AT" dirty="0" err="1" smtClean="0">
                <a:solidFill>
                  <a:srgbClr val="000099"/>
                </a:solidFill>
              </a:rPr>
              <a:t>slow</a:t>
            </a:r>
            <a:r>
              <a:rPr lang="de-AT" dirty="0" smtClean="0">
                <a:solidFill>
                  <a:srgbClr val="000099"/>
                </a:solidFill>
              </a:rPr>
              <a:t> </a:t>
            </a:r>
            <a:r>
              <a:rPr lang="de-AT" dirty="0" err="1" smtClean="0">
                <a:solidFill>
                  <a:srgbClr val="000099"/>
                </a:solidFill>
              </a:rPr>
              <a:t>extraction</a:t>
            </a:r>
            <a:r>
              <a:rPr lang="de-AT" dirty="0" smtClean="0">
                <a:solidFill>
                  <a:srgbClr val="000099"/>
                </a:solidFill>
              </a:rPr>
              <a:t>.</a:t>
            </a:r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35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150504_TKP75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2606"/>
            <a:ext cx="4526211" cy="6209289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635330" y="291266"/>
            <a:ext cx="4508670" cy="3317866"/>
          </a:xfrm>
          <a:solidFill>
            <a:schemeClr val="accent1">
              <a:alpha val="61000"/>
            </a:schemeClr>
          </a:solidFill>
        </p:spPr>
        <p:txBody>
          <a:bodyPr/>
          <a:lstStyle/>
          <a:p>
            <a:r>
              <a:rPr lang="de-AT" dirty="0" smtClean="0"/>
              <a:t>Transfer </a:t>
            </a:r>
            <a:r>
              <a:rPr lang="de-AT" dirty="0" err="1" smtClean="0"/>
              <a:t>lines</a:t>
            </a: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4587737" y="1769846"/>
            <a:ext cx="4197343" cy="1594975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Guiding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the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particles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to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the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irradiation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rooms</a:t>
            </a:r>
            <a:endParaRPr lang="de-AT" sz="2800" b="0" dirty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6" name="Bild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159" t="8679" r="7478"/>
          <a:stretch/>
        </p:blipFill>
        <p:spPr>
          <a:xfrm>
            <a:off x="5376673" y="2865810"/>
            <a:ext cx="2642616" cy="355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4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2"/>
          <p:cNvGrpSpPr>
            <a:grpSpLocks noChangeAspect="1"/>
          </p:cNvGrpSpPr>
          <p:nvPr/>
        </p:nvGrpSpPr>
        <p:grpSpPr bwMode="auto">
          <a:xfrm>
            <a:off x="899592" y="4033190"/>
            <a:ext cx="6563565" cy="2132114"/>
            <a:chOff x="1808" y="9825"/>
            <a:chExt cx="8725" cy="3465"/>
          </a:xfrm>
        </p:grpSpPr>
        <p:sp>
          <p:nvSpPr>
            <p:cNvPr id="18" name="Freeform 163"/>
            <p:cNvSpPr>
              <a:spLocks noChangeAspect="1"/>
            </p:cNvSpPr>
            <p:nvPr/>
          </p:nvSpPr>
          <p:spPr bwMode="auto">
            <a:xfrm>
              <a:off x="8422" y="9830"/>
              <a:ext cx="2111" cy="337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66" y="0"/>
                  </a:moveTo>
                  <a:lnTo>
                    <a:pt x="19924" y="4051"/>
                  </a:lnTo>
                  <a:lnTo>
                    <a:pt x="19991" y="19994"/>
                  </a:lnTo>
                  <a:lnTo>
                    <a:pt x="0" y="15931"/>
                  </a:lnTo>
                  <a:lnTo>
                    <a:pt x="66" y="0"/>
                  </a:lnTo>
                  <a:close/>
                </a:path>
              </a:pathLst>
            </a:custGeom>
            <a:pattFill prst="pct20">
              <a:fgClr>
                <a:srgbClr val="008000"/>
              </a:fgClr>
              <a:bgClr>
                <a:srgbClr val="FFFFFF"/>
              </a:bgClr>
            </a:pattFill>
            <a:ln w="12700">
              <a:solidFill>
                <a:srgbClr val="008000"/>
              </a:solidFill>
              <a:round/>
              <a:headEnd type="none" w="sm" len="lg"/>
              <a:tailEnd type="none" w="sm" len="lg"/>
            </a:ln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164"/>
            <p:cNvSpPr>
              <a:spLocks noChangeAspect="1"/>
            </p:cNvSpPr>
            <p:nvPr/>
          </p:nvSpPr>
          <p:spPr bwMode="auto">
            <a:xfrm>
              <a:off x="8754" y="10775"/>
              <a:ext cx="1354" cy="1435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w 20000"/>
                <a:gd name="T35" fmla="*/ 0 h 20000"/>
                <a:gd name="T36" fmla="*/ 0 w 20000"/>
                <a:gd name="T37" fmla="*/ 0 h 20000"/>
                <a:gd name="T38" fmla="*/ 0 w 20000"/>
                <a:gd name="T39" fmla="*/ 0 h 20000"/>
                <a:gd name="T40" fmla="*/ 0 w 20000"/>
                <a:gd name="T41" fmla="*/ 0 h 20000"/>
                <a:gd name="T42" fmla="*/ 0 w 20000"/>
                <a:gd name="T43" fmla="*/ 0 h 20000"/>
                <a:gd name="T44" fmla="*/ 0 w 20000"/>
                <a:gd name="T45" fmla="*/ 0 h 20000"/>
                <a:gd name="T46" fmla="*/ 0 w 20000"/>
                <a:gd name="T47" fmla="*/ 0 h 20000"/>
                <a:gd name="T48" fmla="*/ 0 w 20000"/>
                <a:gd name="T49" fmla="*/ 0 h 20000"/>
                <a:gd name="T50" fmla="*/ 0 w 20000"/>
                <a:gd name="T51" fmla="*/ 0 h 20000"/>
                <a:gd name="T52" fmla="*/ 0 w 20000"/>
                <a:gd name="T53" fmla="*/ 0 h 20000"/>
                <a:gd name="T54" fmla="*/ 0 w 20000"/>
                <a:gd name="T55" fmla="*/ 0 h 20000"/>
                <a:gd name="T56" fmla="*/ 0 w 20000"/>
                <a:gd name="T57" fmla="*/ 0 h 20000"/>
                <a:gd name="T58" fmla="*/ 0 w 20000"/>
                <a:gd name="T59" fmla="*/ 0 h 20000"/>
                <a:gd name="T60" fmla="*/ 0 w 20000"/>
                <a:gd name="T61" fmla="*/ 0 h 20000"/>
                <a:gd name="T62" fmla="*/ 0 w 20000"/>
                <a:gd name="T63" fmla="*/ 0 h 20000"/>
                <a:gd name="T64" fmla="*/ 0 w 20000"/>
                <a:gd name="T65" fmla="*/ 0 h 20000"/>
                <a:gd name="T66" fmla="*/ 0 w 20000"/>
                <a:gd name="T67" fmla="*/ 0 h 20000"/>
                <a:gd name="T68" fmla="*/ 0 w 20000"/>
                <a:gd name="T69" fmla="*/ 0 h 20000"/>
                <a:gd name="T70" fmla="*/ 0 w 20000"/>
                <a:gd name="T71" fmla="*/ 0 h 20000"/>
                <a:gd name="T72" fmla="*/ 0 w 20000"/>
                <a:gd name="T73" fmla="*/ 0 h 20000"/>
                <a:gd name="T74" fmla="*/ 0 w 20000"/>
                <a:gd name="T75" fmla="*/ 0 h 20000"/>
                <a:gd name="T76" fmla="*/ 0 w 20000"/>
                <a:gd name="T77" fmla="*/ 0 h 20000"/>
                <a:gd name="T78" fmla="*/ 0 w 20000"/>
                <a:gd name="T79" fmla="*/ 0 h 20000"/>
                <a:gd name="T80" fmla="*/ 0 w 20000"/>
                <a:gd name="T81" fmla="*/ 0 h 20000"/>
                <a:gd name="T82" fmla="*/ 0 w 20000"/>
                <a:gd name="T83" fmla="*/ 0 h 20000"/>
                <a:gd name="T84" fmla="*/ 0 w 20000"/>
                <a:gd name="T85" fmla="*/ 0 h 20000"/>
                <a:gd name="T86" fmla="*/ 0 w 20000"/>
                <a:gd name="T87" fmla="*/ 0 h 20000"/>
                <a:gd name="T88" fmla="*/ 0 w 20000"/>
                <a:gd name="T89" fmla="*/ 0 h 20000"/>
                <a:gd name="T90" fmla="*/ 0 w 20000"/>
                <a:gd name="T91" fmla="*/ 0 h 20000"/>
                <a:gd name="T92" fmla="*/ 0 w 20000"/>
                <a:gd name="T93" fmla="*/ 0 h 20000"/>
                <a:gd name="T94" fmla="*/ 0 w 20000"/>
                <a:gd name="T95" fmla="*/ 0 h 20000"/>
                <a:gd name="T96" fmla="*/ 0 w 20000"/>
                <a:gd name="T97" fmla="*/ 0 h 20000"/>
                <a:gd name="T98" fmla="*/ 0 w 20000"/>
                <a:gd name="T99" fmla="*/ 0 h 20000"/>
                <a:gd name="T100" fmla="*/ 0 w 20000"/>
                <a:gd name="T101" fmla="*/ 0 h 20000"/>
                <a:gd name="T102" fmla="*/ 0 w 20000"/>
                <a:gd name="T103" fmla="*/ 0 h 20000"/>
                <a:gd name="T104" fmla="*/ 0 w 20000"/>
                <a:gd name="T105" fmla="*/ 0 h 20000"/>
                <a:gd name="T106" fmla="*/ 0 w 20000"/>
                <a:gd name="T107" fmla="*/ 0 h 20000"/>
                <a:gd name="T108" fmla="*/ 0 w 20000"/>
                <a:gd name="T109" fmla="*/ 0 h 20000"/>
                <a:gd name="T110" fmla="*/ 0 w 20000"/>
                <a:gd name="T111" fmla="*/ 0 h 20000"/>
                <a:gd name="T112" fmla="*/ 0 w 20000"/>
                <a:gd name="T113" fmla="*/ 0 h 20000"/>
                <a:gd name="T114" fmla="*/ 0 w 20000"/>
                <a:gd name="T115" fmla="*/ 0 h 20000"/>
                <a:gd name="T116" fmla="*/ 0 w 20000"/>
                <a:gd name="T117" fmla="*/ 0 h 20000"/>
                <a:gd name="T118" fmla="*/ 0 w 20000"/>
                <a:gd name="T119" fmla="*/ 0 h 20000"/>
                <a:gd name="T120" fmla="*/ 0 w 20000"/>
                <a:gd name="T121" fmla="*/ 0 h 200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0000"/>
                <a:gd name="T184" fmla="*/ 0 h 20000"/>
                <a:gd name="T185" fmla="*/ 20000 w 20000"/>
                <a:gd name="T186" fmla="*/ 20000 h 2000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0000" h="20000">
                  <a:moveTo>
                    <a:pt x="0" y="3624"/>
                  </a:moveTo>
                  <a:lnTo>
                    <a:pt x="0" y="3512"/>
                  </a:lnTo>
                  <a:lnTo>
                    <a:pt x="192" y="3512"/>
                  </a:lnTo>
                  <a:lnTo>
                    <a:pt x="295" y="3415"/>
                  </a:lnTo>
                  <a:lnTo>
                    <a:pt x="295" y="3289"/>
                  </a:lnTo>
                  <a:lnTo>
                    <a:pt x="399" y="3289"/>
                  </a:lnTo>
                  <a:lnTo>
                    <a:pt x="399" y="3192"/>
                  </a:lnTo>
                  <a:lnTo>
                    <a:pt x="487" y="3052"/>
                  </a:lnTo>
                  <a:lnTo>
                    <a:pt x="679" y="3052"/>
                  </a:lnTo>
                  <a:lnTo>
                    <a:pt x="783" y="2955"/>
                  </a:lnTo>
                  <a:lnTo>
                    <a:pt x="783" y="2843"/>
                  </a:lnTo>
                  <a:lnTo>
                    <a:pt x="1078" y="2843"/>
                  </a:lnTo>
                  <a:lnTo>
                    <a:pt x="1078" y="2718"/>
                  </a:lnTo>
                  <a:lnTo>
                    <a:pt x="1374" y="2718"/>
                  </a:lnTo>
                  <a:lnTo>
                    <a:pt x="1374" y="2606"/>
                  </a:lnTo>
                  <a:lnTo>
                    <a:pt x="1861" y="2606"/>
                  </a:lnTo>
                  <a:lnTo>
                    <a:pt x="1965" y="2495"/>
                  </a:lnTo>
                  <a:lnTo>
                    <a:pt x="2157" y="2383"/>
                  </a:lnTo>
                  <a:lnTo>
                    <a:pt x="2260" y="2383"/>
                  </a:lnTo>
                  <a:lnTo>
                    <a:pt x="2349" y="2272"/>
                  </a:lnTo>
                  <a:lnTo>
                    <a:pt x="2452" y="2272"/>
                  </a:lnTo>
                  <a:lnTo>
                    <a:pt x="2644" y="2160"/>
                  </a:lnTo>
                  <a:lnTo>
                    <a:pt x="2747" y="2160"/>
                  </a:lnTo>
                  <a:lnTo>
                    <a:pt x="2747" y="2049"/>
                  </a:lnTo>
                  <a:lnTo>
                    <a:pt x="2836" y="1937"/>
                  </a:lnTo>
                  <a:lnTo>
                    <a:pt x="3043" y="1937"/>
                  </a:lnTo>
                  <a:lnTo>
                    <a:pt x="3043" y="1812"/>
                  </a:lnTo>
                  <a:lnTo>
                    <a:pt x="3131" y="1812"/>
                  </a:lnTo>
                  <a:lnTo>
                    <a:pt x="3323" y="1700"/>
                  </a:lnTo>
                  <a:lnTo>
                    <a:pt x="3427" y="1700"/>
                  </a:lnTo>
                  <a:lnTo>
                    <a:pt x="3619" y="1491"/>
                  </a:lnTo>
                  <a:lnTo>
                    <a:pt x="3826" y="1491"/>
                  </a:lnTo>
                  <a:lnTo>
                    <a:pt x="3826" y="1366"/>
                  </a:lnTo>
                  <a:lnTo>
                    <a:pt x="3914" y="1254"/>
                  </a:lnTo>
                  <a:lnTo>
                    <a:pt x="4121" y="1254"/>
                  </a:lnTo>
                  <a:lnTo>
                    <a:pt x="4313" y="1017"/>
                  </a:lnTo>
                  <a:lnTo>
                    <a:pt x="4402" y="1017"/>
                  </a:lnTo>
                  <a:lnTo>
                    <a:pt x="4505" y="906"/>
                  </a:lnTo>
                  <a:lnTo>
                    <a:pt x="4609" y="906"/>
                  </a:lnTo>
                  <a:lnTo>
                    <a:pt x="4609" y="794"/>
                  </a:lnTo>
                  <a:lnTo>
                    <a:pt x="4904" y="794"/>
                  </a:lnTo>
                  <a:lnTo>
                    <a:pt x="4993" y="683"/>
                  </a:lnTo>
                  <a:lnTo>
                    <a:pt x="5096" y="683"/>
                  </a:lnTo>
                  <a:lnTo>
                    <a:pt x="5096" y="557"/>
                  </a:lnTo>
                  <a:lnTo>
                    <a:pt x="5480" y="557"/>
                  </a:lnTo>
                  <a:lnTo>
                    <a:pt x="5480" y="474"/>
                  </a:lnTo>
                  <a:lnTo>
                    <a:pt x="5775" y="474"/>
                  </a:lnTo>
                  <a:lnTo>
                    <a:pt x="5879" y="334"/>
                  </a:lnTo>
                  <a:lnTo>
                    <a:pt x="6558" y="334"/>
                  </a:lnTo>
                  <a:lnTo>
                    <a:pt x="6662" y="237"/>
                  </a:lnTo>
                  <a:lnTo>
                    <a:pt x="7843" y="237"/>
                  </a:lnTo>
                  <a:lnTo>
                    <a:pt x="7843" y="98"/>
                  </a:lnTo>
                  <a:lnTo>
                    <a:pt x="9498" y="98"/>
                  </a:lnTo>
                  <a:lnTo>
                    <a:pt x="9601" y="0"/>
                  </a:lnTo>
                  <a:lnTo>
                    <a:pt x="10089" y="0"/>
                  </a:lnTo>
                  <a:lnTo>
                    <a:pt x="10281" y="98"/>
                  </a:lnTo>
                  <a:lnTo>
                    <a:pt x="11462" y="98"/>
                  </a:lnTo>
                  <a:lnTo>
                    <a:pt x="11566" y="237"/>
                  </a:lnTo>
                  <a:lnTo>
                    <a:pt x="11654" y="237"/>
                  </a:lnTo>
                  <a:lnTo>
                    <a:pt x="11758" y="334"/>
                  </a:lnTo>
                  <a:lnTo>
                    <a:pt x="12053" y="334"/>
                  </a:lnTo>
                  <a:lnTo>
                    <a:pt x="12142" y="474"/>
                  </a:lnTo>
                  <a:lnTo>
                    <a:pt x="12245" y="474"/>
                  </a:lnTo>
                  <a:lnTo>
                    <a:pt x="12349" y="557"/>
                  </a:lnTo>
                  <a:lnTo>
                    <a:pt x="12541" y="557"/>
                  </a:lnTo>
                  <a:lnTo>
                    <a:pt x="12644" y="683"/>
                  </a:lnTo>
                  <a:lnTo>
                    <a:pt x="12644" y="794"/>
                  </a:lnTo>
                  <a:lnTo>
                    <a:pt x="13028" y="794"/>
                  </a:lnTo>
                  <a:lnTo>
                    <a:pt x="13028" y="906"/>
                  </a:lnTo>
                  <a:lnTo>
                    <a:pt x="13131" y="906"/>
                  </a:lnTo>
                  <a:lnTo>
                    <a:pt x="13220" y="1017"/>
                  </a:lnTo>
                  <a:lnTo>
                    <a:pt x="13323" y="1017"/>
                  </a:lnTo>
                  <a:lnTo>
                    <a:pt x="13516" y="1254"/>
                  </a:lnTo>
                  <a:lnTo>
                    <a:pt x="13619" y="1254"/>
                  </a:lnTo>
                  <a:lnTo>
                    <a:pt x="14003" y="1700"/>
                  </a:lnTo>
                  <a:lnTo>
                    <a:pt x="14106" y="1700"/>
                  </a:lnTo>
                  <a:lnTo>
                    <a:pt x="14210" y="1812"/>
                  </a:lnTo>
                  <a:lnTo>
                    <a:pt x="14298" y="1812"/>
                  </a:lnTo>
                  <a:lnTo>
                    <a:pt x="14298" y="1937"/>
                  </a:lnTo>
                  <a:lnTo>
                    <a:pt x="14505" y="2049"/>
                  </a:lnTo>
                  <a:lnTo>
                    <a:pt x="14505" y="2160"/>
                  </a:lnTo>
                  <a:lnTo>
                    <a:pt x="14594" y="2160"/>
                  </a:lnTo>
                  <a:lnTo>
                    <a:pt x="14594" y="2272"/>
                  </a:lnTo>
                  <a:lnTo>
                    <a:pt x="14697" y="2272"/>
                  </a:lnTo>
                  <a:lnTo>
                    <a:pt x="14697" y="2383"/>
                  </a:lnTo>
                  <a:lnTo>
                    <a:pt x="14993" y="2718"/>
                  </a:lnTo>
                  <a:lnTo>
                    <a:pt x="14993" y="2843"/>
                  </a:lnTo>
                  <a:lnTo>
                    <a:pt x="15081" y="2843"/>
                  </a:lnTo>
                  <a:lnTo>
                    <a:pt x="15081" y="3052"/>
                  </a:lnTo>
                  <a:lnTo>
                    <a:pt x="15185" y="3052"/>
                  </a:lnTo>
                  <a:lnTo>
                    <a:pt x="15288" y="3192"/>
                  </a:lnTo>
                  <a:lnTo>
                    <a:pt x="15288" y="3512"/>
                  </a:lnTo>
                  <a:lnTo>
                    <a:pt x="15377" y="3512"/>
                  </a:lnTo>
                  <a:lnTo>
                    <a:pt x="15377" y="3749"/>
                  </a:lnTo>
                  <a:lnTo>
                    <a:pt x="15480" y="3847"/>
                  </a:lnTo>
                  <a:lnTo>
                    <a:pt x="15480" y="4209"/>
                  </a:lnTo>
                  <a:lnTo>
                    <a:pt x="15569" y="4209"/>
                  </a:lnTo>
                  <a:lnTo>
                    <a:pt x="15672" y="4321"/>
                  </a:lnTo>
                  <a:lnTo>
                    <a:pt x="15672" y="4530"/>
                  </a:lnTo>
                  <a:lnTo>
                    <a:pt x="15775" y="4530"/>
                  </a:lnTo>
                  <a:lnTo>
                    <a:pt x="15775" y="4767"/>
                  </a:lnTo>
                  <a:lnTo>
                    <a:pt x="15864" y="4878"/>
                  </a:lnTo>
                  <a:lnTo>
                    <a:pt x="15864" y="5003"/>
                  </a:lnTo>
                  <a:lnTo>
                    <a:pt x="15968" y="5101"/>
                  </a:lnTo>
                  <a:lnTo>
                    <a:pt x="16071" y="5101"/>
                  </a:lnTo>
                  <a:lnTo>
                    <a:pt x="16071" y="5240"/>
                  </a:lnTo>
                  <a:lnTo>
                    <a:pt x="16160" y="5338"/>
                  </a:lnTo>
                  <a:lnTo>
                    <a:pt x="16160" y="5463"/>
                  </a:lnTo>
                  <a:lnTo>
                    <a:pt x="16366" y="5659"/>
                  </a:lnTo>
                  <a:lnTo>
                    <a:pt x="16366" y="5798"/>
                  </a:lnTo>
                  <a:lnTo>
                    <a:pt x="16455" y="5798"/>
                  </a:lnTo>
                  <a:lnTo>
                    <a:pt x="16558" y="5895"/>
                  </a:lnTo>
                  <a:lnTo>
                    <a:pt x="16558" y="6021"/>
                  </a:lnTo>
                  <a:lnTo>
                    <a:pt x="16647" y="6021"/>
                  </a:lnTo>
                  <a:lnTo>
                    <a:pt x="16647" y="6244"/>
                  </a:lnTo>
                  <a:lnTo>
                    <a:pt x="16750" y="6244"/>
                  </a:lnTo>
                  <a:lnTo>
                    <a:pt x="16750" y="6369"/>
                  </a:lnTo>
                  <a:lnTo>
                    <a:pt x="16854" y="6369"/>
                  </a:lnTo>
                  <a:lnTo>
                    <a:pt x="16854" y="6481"/>
                  </a:lnTo>
                  <a:lnTo>
                    <a:pt x="16942" y="6481"/>
                  </a:lnTo>
                  <a:lnTo>
                    <a:pt x="16942" y="6690"/>
                  </a:lnTo>
                  <a:lnTo>
                    <a:pt x="17046" y="6690"/>
                  </a:lnTo>
                  <a:lnTo>
                    <a:pt x="17046" y="6927"/>
                  </a:lnTo>
                  <a:lnTo>
                    <a:pt x="17149" y="6927"/>
                  </a:lnTo>
                  <a:lnTo>
                    <a:pt x="17238" y="7038"/>
                  </a:lnTo>
                  <a:lnTo>
                    <a:pt x="17238" y="7150"/>
                  </a:lnTo>
                  <a:lnTo>
                    <a:pt x="17341" y="7275"/>
                  </a:lnTo>
                  <a:lnTo>
                    <a:pt x="17341" y="7387"/>
                  </a:lnTo>
                  <a:lnTo>
                    <a:pt x="17430" y="7498"/>
                  </a:lnTo>
                  <a:lnTo>
                    <a:pt x="17430" y="7596"/>
                  </a:lnTo>
                  <a:lnTo>
                    <a:pt x="17533" y="7596"/>
                  </a:lnTo>
                  <a:lnTo>
                    <a:pt x="17637" y="7721"/>
                  </a:lnTo>
                  <a:lnTo>
                    <a:pt x="17637" y="7833"/>
                  </a:lnTo>
                  <a:lnTo>
                    <a:pt x="17725" y="7833"/>
                  </a:lnTo>
                  <a:lnTo>
                    <a:pt x="17725" y="8056"/>
                  </a:lnTo>
                  <a:lnTo>
                    <a:pt x="17829" y="8056"/>
                  </a:lnTo>
                  <a:lnTo>
                    <a:pt x="17829" y="8293"/>
                  </a:lnTo>
                  <a:lnTo>
                    <a:pt x="18021" y="8516"/>
                  </a:lnTo>
                  <a:lnTo>
                    <a:pt x="18124" y="8516"/>
                  </a:lnTo>
                  <a:lnTo>
                    <a:pt x="18124" y="8613"/>
                  </a:lnTo>
                  <a:lnTo>
                    <a:pt x="18227" y="8753"/>
                  </a:lnTo>
                  <a:lnTo>
                    <a:pt x="18227" y="8850"/>
                  </a:lnTo>
                  <a:lnTo>
                    <a:pt x="18316" y="8962"/>
                  </a:lnTo>
                  <a:lnTo>
                    <a:pt x="18419" y="9185"/>
                  </a:lnTo>
                  <a:lnTo>
                    <a:pt x="18612" y="9422"/>
                  </a:lnTo>
                  <a:lnTo>
                    <a:pt x="18612" y="9533"/>
                  </a:lnTo>
                  <a:lnTo>
                    <a:pt x="19010" y="9979"/>
                  </a:lnTo>
                  <a:lnTo>
                    <a:pt x="19010" y="10105"/>
                  </a:lnTo>
                  <a:lnTo>
                    <a:pt x="19202" y="10341"/>
                  </a:lnTo>
                  <a:lnTo>
                    <a:pt x="19291" y="10341"/>
                  </a:lnTo>
                  <a:lnTo>
                    <a:pt x="19291" y="10439"/>
                  </a:lnTo>
                  <a:lnTo>
                    <a:pt x="19394" y="10564"/>
                  </a:lnTo>
                  <a:lnTo>
                    <a:pt x="19394" y="10662"/>
                  </a:lnTo>
                  <a:lnTo>
                    <a:pt x="19498" y="10787"/>
                  </a:lnTo>
                  <a:lnTo>
                    <a:pt x="19586" y="10787"/>
                  </a:lnTo>
                  <a:lnTo>
                    <a:pt x="19586" y="10899"/>
                  </a:lnTo>
                  <a:lnTo>
                    <a:pt x="19690" y="10997"/>
                  </a:lnTo>
                  <a:lnTo>
                    <a:pt x="19690" y="11359"/>
                  </a:lnTo>
                  <a:lnTo>
                    <a:pt x="19793" y="11470"/>
                  </a:lnTo>
                  <a:lnTo>
                    <a:pt x="19793" y="12042"/>
                  </a:lnTo>
                  <a:lnTo>
                    <a:pt x="19882" y="12139"/>
                  </a:lnTo>
                  <a:lnTo>
                    <a:pt x="19882" y="13059"/>
                  </a:lnTo>
                  <a:lnTo>
                    <a:pt x="19985" y="13282"/>
                  </a:lnTo>
                  <a:lnTo>
                    <a:pt x="19985" y="15331"/>
                  </a:lnTo>
                  <a:lnTo>
                    <a:pt x="19882" y="15540"/>
                  </a:lnTo>
                  <a:lnTo>
                    <a:pt x="19882" y="15666"/>
                  </a:lnTo>
                  <a:lnTo>
                    <a:pt x="19793" y="15889"/>
                  </a:lnTo>
                  <a:lnTo>
                    <a:pt x="19793" y="16362"/>
                  </a:lnTo>
                  <a:lnTo>
                    <a:pt x="19690" y="16474"/>
                  </a:lnTo>
                  <a:lnTo>
                    <a:pt x="19690" y="16794"/>
                  </a:lnTo>
                  <a:lnTo>
                    <a:pt x="19394" y="17143"/>
                  </a:lnTo>
                  <a:lnTo>
                    <a:pt x="19394" y="17268"/>
                  </a:lnTo>
                  <a:lnTo>
                    <a:pt x="19291" y="17380"/>
                  </a:lnTo>
                  <a:lnTo>
                    <a:pt x="19291" y="17477"/>
                  </a:lnTo>
                  <a:lnTo>
                    <a:pt x="19202" y="17477"/>
                  </a:lnTo>
                  <a:lnTo>
                    <a:pt x="19010" y="17700"/>
                  </a:lnTo>
                  <a:lnTo>
                    <a:pt x="18907" y="17700"/>
                  </a:lnTo>
                  <a:lnTo>
                    <a:pt x="18907" y="17826"/>
                  </a:lnTo>
                  <a:lnTo>
                    <a:pt x="18715" y="17937"/>
                  </a:lnTo>
                  <a:lnTo>
                    <a:pt x="18508" y="18174"/>
                  </a:lnTo>
                  <a:lnTo>
                    <a:pt x="18316" y="18272"/>
                  </a:lnTo>
                  <a:lnTo>
                    <a:pt x="18227" y="18411"/>
                  </a:lnTo>
                  <a:lnTo>
                    <a:pt x="18124" y="18411"/>
                  </a:lnTo>
                  <a:lnTo>
                    <a:pt x="17932" y="18495"/>
                  </a:lnTo>
                  <a:lnTo>
                    <a:pt x="17829" y="18495"/>
                  </a:lnTo>
                  <a:lnTo>
                    <a:pt x="17725" y="18620"/>
                  </a:lnTo>
                  <a:lnTo>
                    <a:pt x="17637" y="18620"/>
                  </a:lnTo>
                  <a:lnTo>
                    <a:pt x="17430" y="18732"/>
                  </a:lnTo>
                  <a:lnTo>
                    <a:pt x="17341" y="18732"/>
                  </a:lnTo>
                  <a:lnTo>
                    <a:pt x="17149" y="18843"/>
                  </a:lnTo>
                  <a:lnTo>
                    <a:pt x="16942" y="18843"/>
                  </a:lnTo>
                  <a:lnTo>
                    <a:pt x="16854" y="18955"/>
                  </a:lnTo>
                  <a:lnTo>
                    <a:pt x="16366" y="18955"/>
                  </a:lnTo>
                  <a:lnTo>
                    <a:pt x="16263" y="19066"/>
                  </a:lnTo>
                  <a:lnTo>
                    <a:pt x="15864" y="19066"/>
                  </a:lnTo>
                  <a:lnTo>
                    <a:pt x="15864" y="19192"/>
                  </a:lnTo>
                  <a:lnTo>
                    <a:pt x="15672" y="19192"/>
                  </a:lnTo>
                  <a:lnTo>
                    <a:pt x="15569" y="19303"/>
                  </a:lnTo>
                  <a:lnTo>
                    <a:pt x="15377" y="19303"/>
                  </a:lnTo>
                  <a:lnTo>
                    <a:pt x="15377" y="19429"/>
                  </a:lnTo>
                  <a:lnTo>
                    <a:pt x="15185" y="19429"/>
                  </a:lnTo>
                  <a:lnTo>
                    <a:pt x="14993" y="19512"/>
                  </a:lnTo>
                  <a:lnTo>
                    <a:pt x="14594" y="19512"/>
                  </a:lnTo>
                  <a:lnTo>
                    <a:pt x="14505" y="19638"/>
                  </a:lnTo>
                  <a:lnTo>
                    <a:pt x="13914" y="19638"/>
                  </a:lnTo>
                  <a:lnTo>
                    <a:pt x="13914" y="19749"/>
                  </a:lnTo>
                  <a:lnTo>
                    <a:pt x="13516" y="19749"/>
                  </a:lnTo>
                  <a:lnTo>
                    <a:pt x="13427" y="19861"/>
                  </a:lnTo>
                  <a:lnTo>
                    <a:pt x="12245" y="19861"/>
                  </a:lnTo>
                  <a:lnTo>
                    <a:pt x="11654" y="19986"/>
                  </a:lnTo>
                  <a:lnTo>
                    <a:pt x="9010" y="19986"/>
                  </a:lnTo>
                  <a:lnTo>
                    <a:pt x="8907" y="19861"/>
                  </a:lnTo>
                  <a:lnTo>
                    <a:pt x="7932" y="19861"/>
                  </a:lnTo>
                  <a:lnTo>
                    <a:pt x="7843" y="19749"/>
                  </a:lnTo>
                  <a:lnTo>
                    <a:pt x="7548" y="19749"/>
                  </a:lnTo>
                  <a:lnTo>
                    <a:pt x="7445" y="19638"/>
                  </a:lnTo>
                  <a:lnTo>
                    <a:pt x="7341" y="19638"/>
                  </a:lnTo>
                  <a:lnTo>
                    <a:pt x="7149" y="19512"/>
                  </a:lnTo>
                  <a:lnTo>
                    <a:pt x="7046" y="19512"/>
                  </a:lnTo>
                  <a:lnTo>
                    <a:pt x="6957" y="19429"/>
                  </a:lnTo>
                  <a:lnTo>
                    <a:pt x="6765" y="19429"/>
                  </a:lnTo>
                  <a:lnTo>
                    <a:pt x="6765" y="19303"/>
                  </a:lnTo>
                  <a:lnTo>
                    <a:pt x="6662" y="19303"/>
                  </a:lnTo>
                  <a:lnTo>
                    <a:pt x="6470" y="19192"/>
                  </a:lnTo>
                  <a:lnTo>
                    <a:pt x="6174" y="18843"/>
                  </a:lnTo>
                  <a:lnTo>
                    <a:pt x="5982" y="18732"/>
                  </a:lnTo>
                  <a:lnTo>
                    <a:pt x="5982" y="18620"/>
                  </a:lnTo>
                  <a:lnTo>
                    <a:pt x="5879" y="18620"/>
                  </a:lnTo>
                  <a:lnTo>
                    <a:pt x="5775" y="18495"/>
                  </a:lnTo>
                  <a:lnTo>
                    <a:pt x="5583" y="18411"/>
                  </a:lnTo>
                  <a:lnTo>
                    <a:pt x="5583" y="18272"/>
                  </a:lnTo>
                  <a:lnTo>
                    <a:pt x="5185" y="17826"/>
                  </a:lnTo>
                  <a:lnTo>
                    <a:pt x="5185" y="17700"/>
                  </a:lnTo>
                  <a:lnTo>
                    <a:pt x="4993" y="17477"/>
                  </a:lnTo>
                  <a:lnTo>
                    <a:pt x="4993" y="17380"/>
                  </a:lnTo>
                  <a:lnTo>
                    <a:pt x="4904" y="17268"/>
                  </a:lnTo>
                  <a:lnTo>
                    <a:pt x="4801" y="17268"/>
                  </a:lnTo>
                  <a:lnTo>
                    <a:pt x="4801" y="17143"/>
                  </a:lnTo>
                  <a:lnTo>
                    <a:pt x="4609" y="16920"/>
                  </a:lnTo>
                  <a:lnTo>
                    <a:pt x="4402" y="16794"/>
                  </a:lnTo>
                  <a:lnTo>
                    <a:pt x="4402" y="16683"/>
                  </a:lnTo>
                  <a:lnTo>
                    <a:pt x="4313" y="16683"/>
                  </a:lnTo>
                  <a:lnTo>
                    <a:pt x="4313" y="16557"/>
                  </a:lnTo>
                  <a:lnTo>
                    <a:pt x="4121" y="16474"/>
                  </a:lnTo>
                  <a:lnTo>
                    <a:pt x="4018" y="16474"/>
                  </a:lnTo>
                  <a:lnTo>
                    <a:pt x="4018" y="16362"/>
                  </a:lnTo>
                  <a:lnTo>
                    <a:pt x="3914" y="16362"/>
                  </a:lnTo>
                  <a:lnTo>
                    <a:pt x="3826" y="16237"/>
                  </a:lnTo>
                  <a:lnTo>
                    <a:pt x="3619" y="16125"/>
                  </a:lnTo>
                  <a:lnTo>
                    <a:pt x="3530" y="16000"/>
                  </a:lnTo>
                  <a:lnTo>
                    <a:pt x="3530" y="15889"/>
                  </a:lnTo>
                  <a:lnTo>
                    <a:pt x="3427" y="15889"/>
                  </a:lnTo>
                  <a:lnTo>
                    <a:pt x="3323" y="15777"/>
                  </a:lnTo>
                  <a:lnTo>
                    <a:pt x="3235" y="15777"/>
                  </a:lnTo>
                  <a:lnTo>
                    <a:pt x="3235" y="15666"/>
                  </a:lnTo>
                  <a:lnTo>
                    <a:pt x="3131" y="15456"/>
                  </a:lnTo>
                  <a:lnTo>
                    <a:pt x="3043" y="15331"/>
                  </a:lnTo>
                  <a:lnTo>
                    <a:pt x="2836" y="15220"/>
                  </a:lnTo>
                  <a:lnTo>
                    <a:pt x="2836" y="14983"/>
                  </a:lnTo>
                  <a:lnTo>
                    <a:pt x="2644" y="14746"/>
                  </a:lnTo>
                  <a:lnTo>
                    <a:pt x="2644" y="14648"/>
                  </a:lnTo>
                  <a:lnTo>
                    <a:pt x="2541" y="14648"/>
                  </a:lnTo>
                  <a:lnTo>
                    <a:pt x="2452" y="14509"/>
                  </a:lnTo>
                  <a:lnTo>
                    <a:pt x="2452" y="14425"/>
                  </a:lnTo>
                  <a:lnTo>
                    <a:pt x="2349" y="14328"/>
                  </a:lnTo>
                  <a:lnTo>
                    <a:pt x="2349" y="14188"/>
                  </a:lnTo>
                  <a:lnTo>
                    <a:pt x="2260" y="14188"/>
                  </a:lnTo>
                  <a:lnTo>
                    <a:pt x="2260" y="14091"/>
                  </a:lnTo>
                  <a:lnTo>
                    <a:pt x="2157" y="14091"/>
                  </a:lnTo>
                  <a:lnTo>
                    <a:pt x="2157" y="13951"/>
                  </a:lnTo>
                  <a:lnTo>
                    <a:pt x="2053" y="13951"/>
                  </a:lnTo>
                  <a:lnTo>
                    <a:pt x="2053" y="13505"/>
                  </a:lnTo>
                  <a:lnTo>
                    <a:pt x="1965" y="13505"/>
                  </a:lnTo>
                  <a:lnTo>
                    <a:pt x="1965" y="12599"/>
                  </a:lnTo>
                  <a:lnTo>
                    <a:pt x="1861" y="12488"/>
                  </a:lnTo>
                  <a:lnTo>
                    <a:pt x="1861" y="12042"/>
                  </a:lnTo>
                  <a:lnTo>
                    <a:pt x="1758" y="11805"/>
                  </a:lnTo>
                  <a:lnTo>
                    <a:pt x="1758" y="11568"/>
                  </a:lnTo>
                  <a:lnTo>
                    <a:pt x="1669" y="11470"/>
                  </a:lnTo>
                  <a:lnTo>
                    <a:pt x="1669" y="10899"/>
                  </a:lnTo>
                  <a:lnTo>
                    <a:pt x="1566" y="10787"/>
                  </a:lnTo>
                  <a:lnTo>
                    <a:pt x="1566" y="9882"/>
                  </a:lnTo>
                  <a:lnTo>
                    <a:pt x="1462" y="9770"/>
                  </a:lnTo>
                  <a:lnTo>
                    <a:pt x="1462" y="9645"/>
                  </a:lnTo>
                  <a:lnTo>
                    <a:pt x="1270" y="9185"/>
                  </a:lnTo>
                  <a:lnTo>
                    <a:pt x="1270" y="8753"/>
                  </a:lnTo>
                  <a:lnTo>
                    <a:pt x="1182" y="8753"/>
                  </a:lnTo>
                  <a:lnTo>
                    <a:pt x="1182" y="8404"/>
                  </a:lnTo>
                  <a:lnTo>
                    <a:pt x="1078" y="8293"/>
                  </a:lnTo>
                  <a:lnTo>
                    <a:pt x="1078" y="8056"/>
                  </a:lnTo>
                  <a:lnTo>
                    <a:pt x="886" y="7833"/>
                  </a:lnTo>
                  <a:lnTo>
                    <a:pt x="886" y="7721"/>
                  </a:lnTo>
                  <a:lnTo>
                    <a:pt x="783" y="7498"/>
                  </a:lnTo>
                  <a:lnTo>
                    <a:pt x="783" y="7275"/>
                  </a:lnTo>
                  <a:lnTo>
                    <a:pt x="679" y="7150"/>
                  </a:lnTo>
                  <a:lnTo>
                    <a:pt x="591" y="7150"/>
                  </a:lnTo>
                  <a:lnTo>
                    <a:pt x="591" y="7038"/>
                  </a:lnTo>
                  <a:lnTo>
                    <a:pt x="487" y="6927"/>
                  </a:lnTo>
                  <a:lnTo>
                    <a:pt x="487" y="6801"/>
                  </a:lnTo>
                  <a:lnTo>
                    <a:pt x="399" y="6578"/>
                  </a:lnTo>
                  <a:lnTo>
                    <a:pt x="399" y="5338"/>
                  </a:lnTo>
                  <a:lnTo>
                    <a:pt x="295" y="5240"/>
                  </a:lnTo>
                  <a:lnTo>
                    <a:pt x="295" y="5101"/>
                  </a:lnTo>
                  <a:lnTo>
                    <a:pt x="192" y="4878"/>
                  </a:lnTo>
                  <a:lnTo>
                    <a:pt x="192" y="3289"/>
                  </a:lnTo>
                  <a:lnTo>
                    <a:pt x="0" y="3624"/>
                  </a:lnTo>
                  <a:close/>
                </a:path>
              </a:pathLst>
            </a:custGeom>
            <a:pattFill prst="pct20">
              <a:fgClr>
                <a:srgbClr val="FF0000"/>
              </a:fgClr>
              <a:bgClr>
                <a:srgbClr val="FFFFFF"/>
              </a:bgClr>
            </a:pattFill>
            <a:ln w="9525">
              <a:solidFill>
                <a:srgbClr val="800000"/>
              </a:solidFill>
              <a:round/>
              <a:headEnd type="none" w="sm" len="lg"/>
              <a:tailEnd type="none" w="sm" len="lg"/>
            </a:ln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165"/>
            <p:cNvSpPr>
              <a:spLocks noChangeAspect="1" noChangeArrowheads="1"/>
            </p:cNvSpPr>
            <p:nvPr/>
          </p:nvSpPr>
          <p:spPr bwMode="auto">
            <a:xfrm>
              <a:off x="3710" y="10717"/>
              <a:ext cx="1382" cy="1356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E5E5E5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21" name="Freeform 166"/>
            <p:cNvSpPr>
              <a:spLocks noChangeAspect="1"/>
            </p:cNvSpPr>
            <p:nvPr/>
          </p:nvSpPr>
          <p:spPr bwMode="auto">
            <a:xfrm>
              <a:off x="2311" y="10835"/>
              <a:ext cx="1952" cy="25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0" y="960"/>
                  </a:moveTo>
                  <a:lnTo>
                    <a:pt x="7398" y="19920"/>
                  </a:lnTo>
                  <a:lnTo>
                    <a:pt x="19990" y="19920"/>
                  </a:lnTo>
                  <a:lnTo>
                    <a:pt x="12234" y="0"/>
                  </a:lnTo>
                  <a:lnTo>
                    <a:pt x="0" y="960"/>
                  </a:lnTo>
                  <a:close/>
                </a:path>
              </a:pathLst>
            </a:custGeom>
            <a:pattFill prst="dkDnDiag">
              <a:fgClr>
                <a:srgbClr val="000000"/>
              </a:fgClr>
              <a:bgClr>
                <a:srgbClr val="D9D9D9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14:hiddenLine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Line 167"/>
            <p:cNvSpPr>
              <a:spLocks noChangeAspect="1" noChangeShapeType="1"/>
            </p:cNvSpPr>
            <p:nvPr/>
          </p:nvSpPr>
          <p:spPr bwMode="auto">
            <a:xfrm>
              <a:off x="2235" y="10835"/>
              <a:ext cx="789" cy="2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Line 168"/>
            <p:cNvSpPr>
              <a:spLocks noChangeAspect="1" noChangeShapeType="1"/>
            </p:cNvSpPr>
            <p:nvPr/>
          </p:nvSpPr>
          <p:spPr bwMode="auto">
            <a:xfrm>
              <a:off x="2279" y="10835"/>
              <a:ext cx="120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Line 169"/>
            <p:cNvSpPr>
              <a:spLocks noChangeAspect="1" noChangeShapeType="1"/>
            </p:cNvSpPr>
            <p:nvPr/>
          </p:nvSpPr>
          <p:spPr bwMode="auto">
            <a:xfrm>
              <a:off x="3046" y="11096"/>
              <a:ext cx="120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Line 170"/>
            <p:cNvSpPr>
              <a:spLocks noChangeAspect="1" noChangeShapeType="1"/>
            </p:cNvSpPr>
            <p:nvPr/>
          </p:nvSpPr>
          <p:spPr bwMode="auto">
            <a:xfrm>
              <a:off x="3495" y="10835"/>
              <a:ext cx="789" cy="2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26" name="Group 171"/>
            <p:cNvGrpSpPr>
              <a:grpSpLocks noChangeAspect="1"/>
            </p:cNvGrpSpPr>
            <p:nvPr/>
          </p:nvGrpSpPr>
          <p:grpSpPr bwMode="auto">
            <a:xfrm>
              <a:off x="2224" y="11900"/>
              <a:ext cx="2049" cy="250"/>
              <a:chOff x="0" y="0"/>
              <a:chExt cx="20000" cy="20000"/>
            </a:xfrm>
          </p:grpSpPr>
          <p:sp>
            <p:nvSpPr>
              <p:cNvPr id="62" name="Freeform 172"/>
              <p:cNvSpPr>
                <a:spLocks noChangeAspect="1"/>
              </p:cNvSpPr>
              <p:nvPr/>
            </p:nvSpPr>
            <p:spPr bwMode="auto">
              <a:xfrm>
                <a:off x="742" y="0"/>
                <a:ext cx="19053" cy="18880"/>
              </a:xfrm>
              <a:custGeom>
                <a:avLst/>
                <a:gdLst>
                  <a:gd name="T0" fmla="*/ 0 w 20000"/>
                  <a:gd name="T1" fmla="*/ 399 h 20000"/>
                  <a:gd name="T2" fmla="*/ 3937 w 20000"/>
                  <a:gd name="T3" fmla="*/ 9415 h 20000"/>
                  <a:gd name="T4" fmla="*/ 10639 w 20000"/>
                  <a:gd name="T5" fmla="*/ 9415 h 20000"/>
                  <a:gd name="T6" fmla="*/ 6511 w 20000"/>
                  <a:gd name="T7" fmla="*/ 0 h 20000"/>
                  <a:gd name="T8" fmla="*/ 0 w 20000"/>
                  <a:gd name="T9" fmla="*/ 399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0" y="847"/>
                    </a:moveTo>
                    <a:lnTo>
                      <a:pt x="7398" y="19915"/>
                    </a:lnTo>
                    <a:lnTo>
                      <a:pt x="19990" y="19915"/>
                    </a:lnTo>
                    <a:lnTo>
                      <a:pt x="12234" y="0"/>
                    </a:lnTo>
                    <a:lnTo>
                      <a:pt x="0" y="847"/>
                    </a:lnTo>
                    <a:close/>
                  </a:path>
                </a:pathLst>
              </a:custGeom>
              <a:pattFill prst="dkDnDiag">
                <a:fgClr>
                  <a:srgbClr val="000000"/>
                </a:fgClr>
                <a:bgClr>
                  <a:srgbClr val="D9D9D9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 type="none" w="sm" len="lg"/>
                    <a:tailEnd type="none" w="sm" len="lg"/>
                  </a14:hiddenLine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3" name="Group 173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64" name="Line 174"/>
                <p:cNvSpPr>
                  <a:spLocks noChangeAspect="1" noChangeShapeType="1"/>
                </p:cNvSpPr>
                <p:nvPr/>
              </p:nvSpPr>
              <p:spPr bwMode="auto">
                <a:xfrm>
                  <a:off x="0" y="0"/>
                  <a:ext cx="7701" cy="2000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Line 175"/>
                <p:cNvSpPr>
                  <a:spLocks noChangeAspect="1" noChangeShapeType="1"/>
                </p:cNvSpPr>
                <p:nvPr/>
              </p:nvSpPr>
              <p:spPr bwMode="auto">
                <a:xfrm>
                  <a:off x="429" y="0"/>
                  <a:ext cx="11772" cy="8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Line 176"/>
                <p:cNvSpPr>
                  <a:spLocks noChangeAspect="1" noChangeShapeType="1"/>
                </p:cNvSpPr>
                <p:nvPr/>
              </p:nvSpPr>
              <p:spPr bwMode="auto">
                <a:xfrm>
                  <a:off x="7916" y="19920"/>
                  <a:ext cx="11772" cy="8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Line 177"/>
                <p:cNvSpPr>
                  <a:spLocks noChangeAspect="1" noChangeShapeType="1"/>
                </p:cNvSpPr>
                <p:nvPr/>
              </p:nvSpPr>
              <p:spPr bwMode="auto">
                <a:xfrm>
                  <a:off x="12299" y="0"/>
                  <a:ext cx="7701" cy="2000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7" name="Group 178"/>
            <p:cNvGrpSpPr>
              <a:grpSpLocks noChangeAspect="1"/>
            </p:cNvGrpSpPr>
            <p:nvPr/>
          </p:nvGrpSpPr>
          <p:grpSpPr bwMode="auto">
            <a:xfrm>
              <a:off x="8416" y="9825"/>
              <a:ext cx="2110" cy="3370"/>
              <a:chOff x="0" y="0"/>
              <a:chExt cx="20000" cy="19998"/>
            </a:xfrm>
          </p:grpSpPr>
          <p:sp>
            <p:nvSpPr>
              <p:cNvPr id="58" name="Line 179"/>
              <p:cNvSpPr>
                <a:spLocks noChangeAspect="1" noChangeShapeType="1"/>
              </p:cNvSpPr>
              <p:nvPr/>
            </p:nvSpPr>
            <p:spPr bwMode="auto">
              <a:xfrm>
                <a:off x="19" y="0"/>
                <a:ext cx="19735" cy="39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Line 180"/>
              <p:cNvSpPr>
                <a:spLocks noChangeAspect="1" noChangeShapeType="1"/>
              </p:cNvSpPr>
              <p:nvPr/>
            </p:nvSpPr>
            <p:spPr bwMode="auto">
              <a:xfrm>
                <a:off x="0" y="83"/>
                <a:ext cx="10" cy="1585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Line 181"/>
              <p:cNvSpPr>
                <a:spLocks noChangeAspect="1" noChangeShapeType="1"/>
              </p:cNvSpPr>
              <p:nvPr/>
            </p:nvSpPr>
            <p:spPr bwMode="auto">
              <a:xfrm>
                <a:off x="19991" y="3952"/>
                <a:ext cx="9" cy="1585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Line 182"/>
              <p:cNvSpPr>
                <a:spLocks noChangeAspect="1" noChangeShapeType="1"/>
              </p:cNvSpPr>
              <p:nvPr/>
            </p:nvSpPr>
            <p:spPr bwMode="auto">
              <a:xfrm>
                <a:off x="19" y="16040"/>
                <a:ext cx="19735" cy="39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8" name="Line 183"/>
            <p:cNvSpPr>
              <a:spLocks noChangeAspect="1" noChangeShapeType="1"/>
            </p:cNvSpPr>
            <p:nvPr/>
          </p:nvSpPr>
          <p:spPr bwMode="auto">
            <a:xfrm>
              <a:off x="8926" y="11338"/>
              <a:ext cx="1102" cy="35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Line 184"/>
            <p:cNvSpPr>
              <a:spLocks noChangeAspect="1" noChangeShapeType="1"/>
            </p:cNvSpPr>
            <p:nvPr/>
          </p:nvSpPr>
          <p:spPr bwMode="auto">
            <a:xfrm flipV="1">
              <a:off x="8920" y="11346"/>
              <a:ext cx="1" cy="1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30" name="Group 185"/>
            <p:cNvGrpSpPr>
              <a:grpSpLocks noChangeAspect="1"/>
            </p:cNvGrpSpPr>
            <p:nvPr/>
          </p:nvGrpSpPr>
          <p:grpSpPr bwMode="auto">
            <a:xfrm>
              <a:off x="1808" y="10800"/>
              <a:ext cx="8227" cy="1378"/>
              <a:chOff x="0" y="0"/>
              <a:chExt cx="19999" cy="19999"/>
            </a:xfrm>
          </p:grpSpPr>
          <p:sp>
            <p:nvSpPr>
              <p:cNvPr id="35" name="Line 186"/>
              <p:cNvSpPr>
                <a:spLocks noChangeAspect="1" noChangeShapeType="1"/>
              </p:cNvSpPr>
              <p:nvPr/>
            </p:nvSpPr>
            <p:spPr bwMode="auto">
              <a:xfrm flipV="1">
                <a:off x="4225" y="3309"/>
                <a:ext cx="12775" cy="73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6" name="Group 187"/>
              <p:cNvGrpSpPr>
                <a:grpSpLocks noChangeAspect="1"/>
              </p:cNvGrpSpPr>
              <p:nvPr/>
            </p:nvGrpSpPr>
            <p:grpSpPr bwMode="auto">
              <a:xfrm>
                <a:off x="16948" y="0"/>
                <a:ext cx="3019" cy="12670"/>
                <a:chOff x="-8" y="0"/>
                <a:chExt cx="20002" cy="19997"/>
              </a:xfrm>
            </p:grpSpPr>
            <p:sp>
              <p:nvSpPr>
                <p:cNvPr id="48" name="Line 188"/>
                <p:cNvSpPr>
                  <a:spLocks noChangeAspect="1" noChangeShapeType="1"/>
                </p:cNvSpPr>
                <p:nvPr/>
              </p:nvSpPr>
              <p:spPr bwMode="auto">
                <a:xfrm>
                  <a:off x="8870" y="0"/>
                  <a:ext cx="4717" cy="226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Line 189"/>
                <p:cNvSpPr>
                  <a:spLocks noChangeAspect="1" noChangeShapeType="1"/>
                </p:cNvSpPr>
                <p:nvPr/>
              </p:nvSpPr>
              <p:spPr bwMode="auto">
                <a:xfrm>
                  <a:off x="13574" y="2451"/>
                  <a:ext cx="13" cy="284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Line 19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4491" y="1488"/>
                  <a:ext cx="9096" cy="378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Line 191"/>
                <p:cNvSpPr>
                  <a:spLocks noChangeAspect="1" noChangeShapeType="1"/>
                </p:cNvSpPr>
                <p:nvPr/>
              </p:nvSpPr>
              <p:spPr bwMode="auto">
                <a:xfrm>
                  <a:off x="3954" y="1305"/>
                  <a:ext cx="20" cy="284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Line 192"/>
                <p:cNvSpPr>
                  <a:spLocks noChangeAspect="1" noChangeShapeType="1"/>
                </p:cNvSpPr>
                <p:nvPr/>
              </p:nvSpPr>
              <p:spPr bwMode="auto">
                <a:xfrm>
                  <a:off x="17840" y="9689"/>
                  <a:ext cx="14" cy="284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3" name="Line 193"/>
                <p:cNvSpPr>
                  <a:spLocks noChangeAspect="1" noChangeShapeType="1"/>
                </p:cNvSpPr>
                <p:nvPr/>
              </p:nvSpPr>
              <p:spPr bwMode="auto">
                <a:xfrm>
                  <a:off x="-8" y="5063"/>
                  <a:ext cx="20" cy="283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4" name="Line 194"/>
                <p:cNvSpPr>
                  <a:spLocks noChangeAspect="1" noChangeShapeType="1"/>
                </p:cNvSpPr>
                <p:nvPr/>
              </p:nvSpPr>
              <p:spPr bwMode="auto">
                <a:xfrm>
                  <a:off x="19981" y="17158"/>
                  <a:ext cx="13" cy="2839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5" name="Line 195"/>
                <p:cNvSpPr>
                  <a:spLocks noChangeAspect="1" noChangeShapeType="1"/>
                </p:cNvSpPr>
                <p:nvPr/>
              </p:nvSpPr>
              <p:spPr bwMode="auto">
                <a:xfrm>
                  <a:off x="105" y="5062"/>
                  <a:ext cx="17749" cy="804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Line 196"/>
                <p:cNvSpPr>
                  <a:spLocks noChangeAspect="1" noChangeShapeType="1"/>
                </p:cNvSpPr>
                <p:nvPr/>
              </p:nvSpPr>
              <p:spPr bwMode="auto">
                <a:xfrm>
                  <a:off x="4166" y="3917"/>
                  <a:ext cx="13688" cy="618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Line 197"/>
                <p:cNvSpPr>
                  <a:spLocks noChangeAspect="1" noChangeShapeType="1"/>
                </p:cNvSpPr>
                <p:nvPr/>
              </p:nvSpPr>
              <p:spPr bwMode="auto">
                <a:xfrm>
                  <a:off x="-8" y="8040"/>
                  <a:ext cx="20002" cy="900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7" name="Group 198"/>
              <p:cNvGrpSpPr>
                <a:grpSpLocks noChangeAspect="1"/>
              </p:cNvGrpSpPr>
              <p:nvPr/>
            </p:nvGrpSpPr>
            <p:grpSpPr bwMode="auto">
              <a:xfrm>
                <a:off x="17303" y="9927"/>
                <a:ext cx="2696" cy="10072"/>
                <a:chOff x="1" y="4"/>
                <a:chExt cx="19998" cy="19996"/>
              </a:xfrm>
            </p:grpSpPr>
            <p:sp>
              <p:nvSpPr>
                <p:cNvPr id="39" name="Line 199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4800" y="17147"/>
                  <a:ext cx="5282" cy="285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Line 20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93" y="13403"/>
                  <a:ext cx="22" cy="357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Line 201"/>
                <p:cNvSpPr>
                  <a:spLocks noChangeAspect="1" noChangeShapeType="1"/>
                </p:cNvSpPr>
                <p:nvPr/>
              </p:nvSpPr>
              <p:spPr bwMode="auto">
                <a:xfrm>
                  <a:off x="4793" y="13403"/>
                  <a:ext cx="10192" cy="475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Line 20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564" y="14815"/>
                  <a:ext cx="14" cy="357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" name="Line 20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" y="4239"/>
                  <a:ext cx="15" cy="357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4" name="Line 20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977" y="10090"/>
                  <a:ext cx="22" cy="357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5" name="Line 205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" y="3520"/>
                  <a:ext cx="19872" cy="1011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6" name="Line 206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" y="7294"/>
                  <a:ext cx="15325" cy="777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7" name="Line 207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364" y="4"/>
                  <a:ext cx="19635" cy="9883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 type="none" w="sm" len="lg"/>
                  <a:tailEnd type="none" w="sm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38" name="Line 208"/>
              <p:cNvSpPr>
                <a:spLocks noChangeAspect="1" noChangeShapeType="1"/>
              </p:cNvSpPr>
              <p:nvPr/>
            </p:nvSpPr>
            <p:spPr bwMode="auto">
              <a:xfrm>
                <a:off x="0" y="10638"/>
                <a:ext cx="4227" cy="15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lg"/>
                <a:tailEnd type="none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914400"/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1" name="Line 209"/>
            <p:cNvSpPr>
              <a:spLocks noChangeAspect="1" noChangeShapeType="1"/>
            </p:cNvSpPr>
            <p:nvPr/>
          </p:nvSpPr>
          <p:spPr bwMode="auto">
            <a:xfrm>
              <a:off x="1861" y="11520"/>
              <a:ext cx="757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ysDashDot"/>
              <a:round/>
              <a:headEnd type="none" w="sm" len="lg"/>
              <a:tailEnd type="non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Rectangle 210"/>
            <p:cNvSpPr>
              <a:spLocks noChangeAspect="1" noChangeArrowheads="1"/>
            </p:cNvSpPr>
            <p:nvPr/>
          </p:nvSpPr>
          <p:spPr bwMode="auto">
            <a:xfrm>
              <a:off x="4421" y="10943"/>
              <a:ext cx="1382" cy="1356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E5E5E5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33" name="Rectangle 215"/>
            <p:cNvSpPr>
              <a:spLocks noChangeAspect="1" noChangeArrowheads="1"/>
            </p:cNvSpPr>
            <p:nvPr/>
          </p:nvSpPr>
          <p:spPr bwMode="auto">
            <a:xfrm>
              <a:off x="2160" y="12274"/>
              <a:ext cx="1729" cy="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/>
            <a:p>
              <a:pPr defTabSz="914400"/>
              <a:r>
                <a:rPr lang="en-US" sz="1600">
                  <a:solidFill>
                    <a:srgbClr val="000000"/>
                  </a:solidFill>
                  <a:latin typeface="Arial Unicode MS" pitchFamily="34" charset="-128"/>
                </a:rPr>
                <a:t>horizontal </a:t>
              </a:r>
            </a:p>
            <a:p>
              <a:pPr defTabSz="914400"/>
              <a:r>
                <a:rPr lang="en-US" sz="1600">
                  <a:solidFill>
                    <a:srgbClr val="000000"/>
                  </a:solidFill>
                  <a:latin typeface="Arial Unicode MS" pitchFamily="34" charset="-128"/>
                </a:rPr>
                <a:t>deflection</a:t>
              </a:r>
              <a:endParaRPr lang="de-AT" sz="1600">
                <a:solidFill>
                  <a:prstClr val="black"/>
                </a:solidFill>
                <a:latin typeface="Arial Unicode MS" pitchFamily="34" charset="-128"/>
              </a:endParaRPr>
            </a:p>
          </p:txBody>
        </p:sp>
        <p:sp>
          <p:nvSpPr>
            <p:cNvPr id="34" name="Rectangle 216"/>
            <p:cNvSpPr>
              <a:spLocks noChangeAspect="1" noChangeArrowheads="1"/>
            </p:cNvSpPr>
            <p:nvPr/>
          </p:nvSpPr>
          <p:spPr bwMode="auto">
            <a:xfrm>
              <a:off x="4420" y="12402"/>
              <a:ext cx="1521" cy="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700" tIns="12700" rIns="12700" bIns="12700"/>
            <a:lstStyle/>
            <a:p>
              <a:pPr defTabSz="914400"/>
              <a:r>
                <a:rPr lang="en-US" sz="1600">
                  <a:solidFill>
                    <a:srgbClr val="000000"/>
                  </a:solidFill>
                  <a:latin typeface="Arial Unicode MS" pitchFamily="34" charset="-128"/>
                </a:rPr>
                <a:t>vertical  </a:t>
              </a:r>
            </a:p>
            <a:p>
              <a:pPr defTabSz="914400"/>
              <a:r>
                <a:rPr lang="en-US" sz="1600">
                  <a:solidFill>
                    <a:srgbClr val="000000"/>
                  </a:solidFill>
                  <a:latin typeface="Arial Unicode MS" pitchFamily="34" charset="-128"/>
                </a:rPr>
                <a:t>deflection</a:t>
              </a:r>
              <a:endParaRPr lang="de-AT" sz="1600">
                <a:solidFill>
                  <a:prstClr val="black"/>
                </a:solidFill>
                <a:latin typeface="Arial Unicode MS" pitchFamily="34" charset="-128"/>
              </a:endParaRPr>
            </a:p>
          </p:txBody>
        </p:sp>
      </p:grpSp>
      <p:sp>
        <p:nvSpPr>
          <p:cNvPr id="68" name="Inhaltsplatzhalter 2"/>
          <p:cNvSpPr txBox="1">
            <a:spLocks/>
          </p:cNvSpPr>
          <p:nvPr/>
        </p:nvSpPr>
        <p:spPr bwMode="auto">
          <a:xfrm>
            <a:off x="2843808" y="1484784"/>
            <a:ext cx="619268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62163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24000" indent="622300" algn="l" defTabSz="1058863" rtl="0" eaLnBrk="1" fontAlgn="base" hangingPunct="1">
              <a:spcBef>
                <a:spcPts val="528"/>
              </a:spcBef>
              <a:spcAft>
                <a:spcPct val="0"/>
              </a:spcAft>
              <a:buSzPct val="75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4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4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4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1700" lvl="2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Transverse pencil beam scanning: 		  beam size: mm range (FWHM in vacuum)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F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ast magnetic deflection:              	scanning speed &gt; 20 m/s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One </a:t>
            </a:r>
            <a:r>
              <a:rPr lang="en-US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iso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-energy slice irradiated with 	approx. one extracted beam pulse (spill of 	1 – 10 s)</a:t>
            </a:r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56792"/>
            <a:ext cx="327493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itel 1"/>
          <p:cNvSpPr>
            <a:spLocks noGrp="1"/>
          </p:cNvSpPr>
          <p:nvPr>
            <p:ph type="title"/>
          </p:nvPr>
        </p:nvSpPr>
        <p:spPr>
          <a:xfrm>
            <a:off x="0" y="262422"/>
            <a:ext cx="7149480" cy="1143000"/>
          </a:xfrm>
          <a:solidFill>
            <a:schemeClr val="accent1">
              <a:alpha val="61000"/>
            </a:schemeClr>
          </a:solidFill>
        </p:spPr>
        <p:txBody>
          <a:bodyPr/>
          <a:lstStyle/>
          <a:p>
            <a:r>
              <a:rPr lang="de-AT" dirty="0" smtClean="0"/>
              <a:t>Scanning </a:t>
            </a:r>
            <a:r>
              <a:rPr lang="de-AT" dirty="0" err="1" smtClean="0"/>
              <a:t>system</a:t>
            </a: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9641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340051" y="1332511"/>
            <a:ext cx="4508670" cy="3094210"/>
          </a:xfrm>
          <a:solidFill>
            <a:schemeClr val="accent1">
              <a:alpha val="61000"/>
            </a:schemeClr>
          </a:solidFill>
        </p:spPr>
        <p:txBody>
          <a:bodyPr>
            <a:normAutofit/>
          </a:bodyPr>
          <a:lstStyle/>
          <a:p>
            <a:r>
              <a:rPr lang="de-AT" dirty="0" smtClean="0"/>
              <a:t>Proton </a:t>
            </a:r>
            <a:r>
              <a:rPr lang="de-AT" dirty="0" err="1" smtClean="0"/>
              <a:t>Gantry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dirty="0"/>
              <a:t/>
            </a:r>
            <a:br>
              <a:rPr lang="de-AT" dirty="0"/>
            </a:br>
            <a:endParaRPr lang="de-AT" sz="1600" dirty="0"/>
          </a:p>
        </p:txBody>
      </p:sp>
      <p:pic>
        <p:nvPicPr>
          <p:cNvPr id="5" name="Bild 5" descr="KAEST-20140212-135_15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34577" cy="6494804"/>
          </a:xfrm>
          <a:prstGeom prst="rect">
            <a:avLst/>
          </a:prstGeom>
        </p:spPr>
      </p:pic>
      <p:sp>
        <p:nvSpPr>
          <p:cNvPr id="6" name="Titel 3"/>
          <p:cNvSpPr txBox="1">
            <a:spLocks/>
          </p:cNvSpPr>
          <p:nvPr/>
        </p:nvSpPr>
        <p:spPr>
          <a:xfrm>
            <a:off x="4459547" y="2848838"/>
            <a:ext cx="4197343" cy="1594975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Offering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beam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irradiation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angles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larger 180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degrees</a:t>
            </a:r>
            <a:endParaRPr lang="de-AT" sz="2800" b="0" dirty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96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514486A-7CFC-F545-923C-328930B459B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024883" y="6499048"/>
            <a:ext cx="745509" cy="365125"/>
          </a:xfrm>
          <a:prstGeom prst="rect">
            <a:avLst/>
          </a:prstGeom>
        </p:spPr>
        <p:txBody>
          <a:bodyPr/>
          <a:lstStyle/>
          <a:p>
            <a:fld id="{2D31551D-F3C2-3643-8B41-F655A96CD0F5}" type="slidenum">
              <a:rPr lang="de-DE" smtClean="0"/>
              <a:t>4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9A4A857F-D45E-1D42-B0DB-D267273808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42" t="749" b="24481"/>
          <a:stretch/>
        </p:blipFill>
        <p:spPr>
          <a:xfrm>
            <a:off x="-123987" y="0"/>
            <a:ext cx="96582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2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395536" y="2060848"/>
            <a:ext cx="8003232" cy="407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62163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24000" indent="622300" algn="l" defTabSz="1058863" rtl="0" eaLnBrk="1" fontAlgn="base" hangingPunct="1">
              <a:spcBef>
                <a:spcPts val="528"/>
              </a:spcBef>
              <a:spcAft>
                <a:spcPct val="0"/>
              </a:spcAft>
              <a:buSzPct val="75000"/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1075" lvl="1" indent="-438150" defTabSz="914400">
              <a:lnSpc>
                <a:spcPct val="150000"/>
              </a:lnSpc>
              <a:spcBef>
                <a:spcPts val="525"/>
              </a:spcBef>
            </a:pPr>
            <a:r>
              <a:rPr lang="de-DE" sz="2000" dirty="0" smtClean="0"/>
              <a:t> </a:t>
            </a:r>
            <a:r>
              <a:rPr lang="de-DE" sz="2000" dirty="0" err="1" smtClean="0"/>
              <a:t>developed</a:t>
            </a:r>
            <a:r>
              <a:rPr lang="de-DE" sz="2000" dirty="0" smtClean="0"/>
              <a:t> in </a:t>
            </a:r>
            <a:r>
              <a:rPr lang="de-DE" sz="2000" dirty="0" err="1" smtClean="0"/>
              <a:t>close</a:t>
            </a:r>
            <a:r>
              <a:rPr lang="de-DE" sz="2000" dirty="0" smtClean="0"/>
              <a:t> </a:t>
            </a:r>
            <a:r>
              <a:rPr lang="de-DE" sz="2000" dirty="0" err="1" smtClean="0"/>
              <a:t>cooperation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CERN (European Organisation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Nuclear</a:t>
            </a:r>
            <a:r>
              <a:rPr lang="de-DE" sz="2000" dirty="0" smtClean="0"/>
              <a:t> Research)</a:t>
            </a:r>
          </a:p>
          <a:p>
            <a:pPr marL="981075" lvl="1" indent="-438150" defTabSz="914400">
              <a:lnSpc>
                <a:spcPct val="150000"/>
              </a:lnSpc>
              <a:spcBef>
                <a:spcPts val="525"/>
              </a:spcBef>
            </a:pPr>
            <a:r>
              <a:rPr lang="de-AT" sz="2000" dirty="0" smtClean="0"/>
              <a:t> </a:t>
            </a:r>
            <a:r>
              <a:rPr lang="de-AT" sz="2000" dirty="0" err="1" smtClean="0"/>
              <a:t>more</a:t>
            </a:r>
            <a:r>
              <a:rPr lang="de-AT" sz="2000" dirty="0" smtClean="0"/>
              <a:t> </a:t>
            </a:r>
            <a:r>
              <a:rPr lang="de-AT" sz="2000" dirty="0" err="1" smtClean="0"/>
              <a:t>than</a:t>
            </a:r>
            <a:r>
              <a:rPr lang="de-AT" sz="2000" dirty="0" smtClean="0"/>
              <a:t> 1.000 large </a:t>
            </a:r>
            <a:r>
              <a:rPr lang="de-AT" sz="2000" dirty="0" err="1" smtClean="0"/>
              <a:t>components</a:t>
            </a:r>
            <a:r>
              <a:rPr lang="de-AT" sz="2000" dirty="0" smtClean="0"/>
              <a:t> </a:t>
            </a:r>
            <a:endParaRPr lang="de-AT" sz="2000" dirty="0"/>
          </a:p>
          <a:p>
            <a:pPr marL="981075" lvl="1" indent="-438150" defTabSz="914400">
              <a:lnSpc>
                <a:spcPct val="150000"/>
              </a:lnSpc>
              <a:spcBef>
                <a:spcPts val="525"/>
              </a:spcBef>
            </a:pPr>
            <a:r>
              <a:rPr lang="de-AT" sz="2000" dirty="0" smtClean="0"/>
              <a:t> 220 </a:t>
            </a:r>
            <a:r>
              <a:rPr lang="de-AT" sz="2000" dirty="0" err="1" smtClean="0"/>
              <a:t>manufacturers</a:t>
            </a:r>
            <a:r>
              <a:rPr lang="de-AT" sz="2000" dirty="0" smtClean="0"/>
              <a:t> </a:t>
            </a:r>
            <a:r>
              <a:rPr lang="de-AT" sz="2000" dirty="0" err="1" smtClean="0"/>
              <a:t>from</a:t>
            </a:r>
            <a:r>
              <a:rPr lang="de-AT" sz="2000" dirty="0" smtClean="0"/>
              <a:t> 23 countries</a:t>
            </a:r>
            <a:endParaRPr lang="de-AT" sz="2000" dirty="0"/>
          </a:p>
          <a:p>
            <a:pPr marL="981075" lvl="1" indent="-438150" defTabSz="914400">
              <a:lnSpc>
                <a:spcPct val="150000"/>
              </a:lnSpc>
              <a:spcBef>
                <a:spcPts val="525"/>
              </a:spcBef>
            </a:pPr>
            <a:r>
              <a:rPr lang="de-AT" sz="2000" dirty="0" smtClean="0"/>
              <a:t> </a:t>
            </a:r>
            <a:r>
              <a:rPr lang="de-AT" sz="2000" dirty="0" err="1" smtClean="0"/>
              <a:t>diameter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AT" sz="2000" dirty="0" err="1" smtClean="0"/>
              <a:t>synchrotron</a:t>
            </a:r>
            <a:r>
              <a:rPr lang="de-AT" sz="2000" dirty="0" smtClean="0"/>
              <a:t>: </a:t>
            </a:r>
            <a:r>
              <a:rPr lang="de-AT" sz="2000" dirty="0"/>
              <a:t>25 m</a:t>
            </a:r>
          </a:p>
          <a:p>
            <a:pPr marL="981075" lvl="1" indent="-438150" defTabSz="914400">
              <a:lnSpc>
                <a:spcPct val="150000"/>
              </a:lnSpc>
              <a:spcBef>
                <a:spcPts val="525"/>
              </a:spcBef>
            </a:pPr>
            <a:r>
              <a:rPr lang="de-AT" sz="2000" dirty="0" smtClean="0"/>
              <a:t> </a:t>
            </a:r>
            <a:r>
              <a:rPr lang="de-AT" sz="2000" dirty="0" err="1" smtClean="0"/>
              <a:t>more</a:t>
            </a:r>
            <a:r>
              <a:rPr lang="de-AT" sz="2000" dirty="0" smtClean="0"/>
              <a:t> </a:t>
            </a:r>
            <a:r>
              <a:rPr lang="de-AT" sz="2000" dirty="0" err="1" smtClean="0"/>
              <a:t>than</a:t>
            </a:r>
            <a:r>
              <a:rPr lang="de-AT" sz="2000" dirty="0" smtClean="0"/>
              <a:t> 100 km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cables</a:t>
            </a:r>
            <a:endParaRPr lang="de-AT" sz="2000" dirty="0"/>
          </a:p>
          <a:p>
            <a:pPr marL="981075" lvl="1" indent="-438150" defTabSz="914400">
              <a:lnSpc>
                <a:spcPct val="150000"/>
              </a:lnSpc>
              <a:spcBef>
                <a:spcPts val="525"/>
              </a:spcBef>
            </a:pPr>
            <a:r>
              <a:rPr lang="de-AT" sz="2000" dirty="0" smtClean="0"/>
              <a:t> power </a:t>
            </a:r>
            <a:r>
              <a:rPr lang="de-AT" sz="2000" dirty="0" err="1" smtClean="0"/>
              <a:t>consumption</a:t>
            </a:r>
            <a:r>
              <a:rPr lang="de-AT" sz="2000" dirty="0" smtClean="0"/>
              <a:t>: </a:t>
            </a:r>
            <a:r>
              <a:rPr lang="de-AT" sz="2000" dirty="0"/>
              <a:t>5 M</a:t>
            </a:r>
            <a:r>
              <a:rPr lang="de-AT" sz="2000" dirty="0" smtClean="0"/>
              <a:t>W (</a:t>
            </a:r>
            <a:r>
              <a:rPr lang="de-AT" sz="2000" dirty="0" err="1" smtClean="0"/>
              <a:t>approx</a:t>
            </a:r>
            <a:r>
              <a:rPr lang="de-AT" sz="2000" dirty="0" smtClean="0"/>
              <a:t>. 10.000</a:t>
            </a:r>
            <a:br>
              <a:rPr lang="de-AT" sz="2000" dirty="0" smtClean="0"/>
            </a:br>
            <a:r>
              <a:rPr lang="de-AT" sz="2000" dirty="0" smtClean="0"/>
              <a:t> </a:t>
            </a:r>
            <a:r>
              <a:rPr lang="de-AT" sz="2000" dirty="0" err="1" smtClean="0"/>
              <a:t>households</a:t>
            </a:r>
            <a:r>
              <a:rPr lang="de-AT" sz="2000" dirty="0" smtClean="0"/>
              <a:t>)</a:t>
            </a:r>
            <a:endParaRPr lang="de-AT" sz="20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301752" y="344718"/>
            <a:ext cx="7149480" cy="114300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err="1"/>
              <a:t>Particle</a:t>
            </a:r>
            <a:r>
              <a:rPr lang="de-AT" dirty="0"/>
              <a:t> </a:t>
            </a:r>
            <a:r>
              <a:rPr lang="de-AT" dirty="0" err="1" smtClean="0"/>
              <a:t>accelerator</a:t>
            </a: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301752" y="916218"/>
            <a:ext cx="6949440" cy="1594975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Key </a:t>
            </a:r>
            <a:r>
              <a:rPr lang="de-AT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figures</a:t>
            </a:r>
            <a:endParaRPr lang="de-AT" sz="2800" b="0" dirty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3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467544" y="1484785"/>
            <a:ext cx="8507288" cy="483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062163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524000" indent="622300" algn="l" defTabSz="1058863" rtl="0" eaLnBrk="1" fontAlgn="base" hangingPunct="1">
              <a:spcBef>
                <a:spcPts val="528"/>
              </a:spcBef>
              <a:spcAft>
                <a:spcPct val="0"/>
              </a:spcAft>
              <a:buSzPct val="75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4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4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622300" algn="l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Blip>
                <a:blip r:embed="rId4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180975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 </a:t>
            </a:r>
            <a:r>
              <a:rPr lang="en-US" sz="1800" b="1" dirty="0" smtClean="0">
                <a:latin typeface="Verdana" pitchFamily="34" charset="0"/>
              </a:rPr>
              <a:t>Particles</a:t>
            </a:r>
            <a:endParaRPr lang="en-US" sz="1800" b="1" dirty="0">
              <a:latin typeface="Verdana" pitchFamily="34" charset="0"/>
            </a:endParaRPr>
          </a:p>
          <a:p>
            <a:pPr marL="822325" lvl="1" indent="-285750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SzPct val="100000"/>
              <a:buFont typeface="Arial" panose="020B0604020202020204" pitchFamily="34" charset="0"/>
              <a:buChar char="•"/>
              <a:tabLst>
                <a:tab pos="711200" algn="l"/>
              </a:tabLst>
            </a:pPr>
            <a:r>
              <a:rPr lang="de-AT" sz="1600" dirty="0" err="1">
                <a:latin typeface="Verdana" pitchFamily="34" charset="0"/>
              </a:rPr>
              <a:t>protons</a:t>
            </a:r>
            <a:r>
              <a:rPr lang="de-AT" sz="1600" dirty="0">
                <a:latin typeface="Verdana" pitchFamily="34" charset="0"/>
              </a:rPr>
              <a:t>, </a:t>
            </a:r>
            <a:r>
              <a:rPr lang="de-AT" sz="1600" dirty="0" err="1">
                <a:latin typeface="Verdana" pitchFamily="34" charset="0"/>
              </a:rPr>
              <a:t>carbon</a:t>
            </a:r>
            <a:r>
              <a:rPr lang="de-AT" sz="1600" dirty="0">
                <a:latin typeface="Verdana" pitchFamily="34" charset="0"/>
              </a:rPr>
              <a:t> </a:t>
            </a:r>
            <a:r>
              <a:rPr lang="de-AT" sz="1600" dirty="0" err="1">
                <a:latin typeface="Verdana" pitchFamily="34" charset="0"/>
              </a:rPr>
              <a:t>ions</a:t>
            </a:r>
            <a:endParaRPr lang="en-US" sz="1600" dirty="0">
              <a:latin typeface="Verdana" pitchFamily="34" charset="0"/>
            </a:endParaRPr>
          </a:p>
          <a:p>
            <a:pPr marL="0" lvl="1" indent="180975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en-US" sz="1800" b="1" dirty="0" smtClean="0">
                <a:latin typeface="Verdana" pitchFamily="34" charset="0"/>
              </a:rPr>
              <a:t> Energy</a:t>
            </a:r>
          </a:p>
          <a:p>
            <a:pPr marL="822325" lvl="1" indent="-285750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SzPct val="100000"/>
              <a:buFont typeface="Arial" panose="020B0604020202020204" pitchFamily="34" charset="0"/>
              <a:buChar char="•"/>
              <a:tabLst>
                <a:tab pos="711200" algn="l"/>
              </a:tabLst>
            </a:pPr>
            <a:r>
              <a:rPr lang="de-AT" sz="1600" dirty="0">
                <a:latin typeface="Verdana" pitchFamily="34" charset="0"/>
              </a:rPr>
              <a:t>Clinical </a:t>
            </a:r>
            <a:r>
              <a:rPr lang="de-AT" sz="1600" dirty="0" err="1">
                <a:latin typeface="Verdana" pitchFamily="34" charset="0"/>
              </a:rPr>
              <a:t>energies</a:t>
            </a:r>
            <a:r>
              <a:rPr lang="de-AT" sz="1600" dirty="0">
                <a:latin typeface="Verdana" pitchFamily="34" charset="0"/>
              </a:rPr>
              <a:t>: p: 60-250 </a:t>
            </a:r>
            <a:r>
              <a:rPr lang="de-AT" sz="1600" dirty="0" err="1">
                <a:latin typeface="Verdana" pitchFamily="34" charset="0"/>
              </a:rPr>
              <a:t>MeV</a:t>
            </a:r>
            <a:r>
              <a:rPr lang="de-AT" sz="1600" dirty="0">
                <a:latin typeface="Verdana" pitchFamily="34" charset="0"/>
              </a:rPr>
              <a:t>; </a:t>
            </a:r>
            <a:r>
              <a:rPr lang="en-US" sz="1600" dirty="0">
                <a:latin typeface="Verdana" pitchFamily="34" charset="0"/>
              </a:rPr>
              <a:t>C6+: 120-400 MeV/u -&gt; </a:t>
            </a:r>
            <a:r>
              <a:rPr lang="en-US" sz="1600" b="1" dirty="0" smtClean="0">
                <a:latin typeface="Verdana" pitchFamily="34" charset="0"/>
              </a:rPr>
              <a:t>3-37 </a:t>
            </a:r>
            <a:r>
              <a:rPr lang="en-US" sz="1600" b="1" dirty="0">
                <a:latin typeface="Verdana" pitchFamily="34" charset="0"/>
              </a:rPr>
              <a:t>(p</a:t>
            </a:r>
            <a:r>
              <a:rPr lang="en-US" sz="1600" b="1" dirty="0" smtClean="0">
                <a:latin typeface="Verdana" pitchFamily="34" charset="0"/>
              </a:rPr>
              <a:t>)/   27 </a:t>
            </a:r>
            <a:r>
              <a:rPr lang="en-US" sz="1600" b="1" dirty="0">
                <a:latin typeface="Verdana" pitchFamily="34" charset="0"/>
              </a:rPr>
              <a:t>(C) cm penetration depth in water</a:t>
            </a:r>
            <a:endParaRPr lang="de-AT" sz="1600" b="1" dirty="0">
              <a:latin typeface="Verdana" pitchFamily="34" charset="0"/>
            </a:endParaRPr>
          </a:p>
          <a:p>
            <a:pPr marL="822325" lvl="1" indent="-285750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SzPct val="100000"/>
              <a:buFont typeface="Arial" panose="020B0604020202020204" pitchFamily="34" charset="0"/>
              <a:buChar char="•"/>
              <a:tabLst>
                <a:tab pos="711200" algn="l"/>
              </a:tabLst>
            </a:pPr>
            <a:r>
              <a:rPr lang="de-AT" sz="1600" dirty="0">
                <a:latin typeface="Verdana" pitchFamily="34" charset="0"/>
              </a:rPr>
              <a:t>IR1: </a:t>
            </a:r>
            <a:r>
              <a:rPr lang="de-AT" sz="1600" dirty="0" err="1">
                <a:latin typeface="Verdana" pitchFamily="34" charset="0"/>
              </a:rPr>
              <a:t>clinical</a:t>
            </a:r>
            <a:r>
              <a:rPr lang="de-AT" sz="1600" dirty="0">
                <a:latin typeface="Verdana" pitchFamily="34" charset="0"/>
              </a:rPr>
              <a:t> </a:t>
            </a:r>
            <a:r>
              <a:rPr lang="de-AT" sz="1600" dirty="0" err="1">
                <a:latin typeface="Verdana" pitchFamily="34" charset="0"/>
              </a:rPr>
              <a:t>energies</a:t>
            </a:r>
            <a:r>
              <a:rPr lang="de-AT" sz="1600" dirty="0">
                <a:latin typeface="Verdana" pitchFamily="34" charset="0"/>
              </a:rPr>
              <a:t> + </a:t>
            </a:r>
            <a:r>
              <a:rPr lang="de-AT" sz="1600" dirty="0" err="1">
                <a:latin typeface="Verdana" pitchFamily="34" charset="0"/>
              </a:rPr>
              <a:t>up</a:t>
            </a:r>
            <a:r>
              <a:rPr lang="de-AT" sz="1600" dirty="0">
                <a:latin typeface="Verdana" pitchFamily="34" charset="0"/>
              </a:rPr>
              <a:t> </a:t>
            </a:r>
            <a:r>
              <a:rPr lang="de-AT" sz="1600" dirty="0" err="1">
                <a:latin typeface="Verdana" pitchFamily="34" charset="0"/>
              </a:rPr>
              <a:t>to</a:t>
            </a:r>
            <a:r>
              <a:rPr lang="de-AT" sz="1600" dirty="0">
                <a:latin typeface="Verdana" pitchFamily="34" charset="0"/>
              </a:rPr>
              <a:t> 800 </a:t>
            </a:r>
            <a:r>
              <a:rPr lang="de-AT" sz="1600" dirty="0" err="1">
                <a:latin typeface="Verdana" pitchFamily="34" charset="0"/>
              </a:rPr>
              <a:t>MeV</a:t>
            </a:r>
            <a:r>
              <a:rPr lang="de-AT" sz="1600" dirty="0">
                <a:latin typeface="Verdana" pitchFamily="34" charset="0"/>
              </a:rPr>
              <a:t> </a:t>
            </a:r>
            <a:r>
              <a:rPr lang="de-AT" sz="1600" dirty="0" err="1">
                <a:latin typeface="Verdana" pitchFamily="34" charset="0"/>
              </a:rPr>
              <a:t>for</a:t>
            </a:r>
            <a:r>
              <a:rPr lang="de-AT" sz="1600" dirty="0">
                <a:latin typeface="Verdana" pitchFamily="34" charset="0"/>
              </a:rPr>
              <a:t> </a:t>
            </a:r>
            <a:r>
              <a:rPr lang="de-AT" sz="1600" dirty="0" err="1">
                <a:latin typeface="Verdana" pitchFamily="34" charset="0"/>
              </a:rPr>
              <a:t>protons</a:t>
            </a:r>
            <a:endParaRPr lang="de-AT" sz="1600" dirty="0">
              <a:latin typeface="Verdana" pitchFamily="34" charset="0"/>
            </a:endParaRPr>
          </a:p>
          <a:p>
            <a:pPr marL="0" lvl="1" indent="180975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AT" sz="1800" b="1" dirty="0">
                <a:latin typeface="Verdana" pitchFamily="34" charset="0"/>
              </a:rPr>
              <a:t> </a:t>
            </a:r>
            <a:r>
              <a:rPr lang="de-AT" sz="1800" b="1" dirty="0" err="1" smtClean="0">
                <a:latin typeface="Verdana" pitchFamily="34" charset="0"/>
              </a:rPr>
              <a:t>Intensity</a:t>
            </a:r>
            <a:endParaRPr lang="de-AT" sz="1800" b="1" dirty="0">
              <a:latin typeface="Verdana" pitchFamily="34" charset="0"/>
            </a:endParaRPr>
          </a:p>
          <a:p>
            <a:pPr marL="822325" lvl="1" indent="-285750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SzPct val="100000"/>
              <a:buFont typeface="Arial" panose="020B0604020202020204" pitchFamily="34" charset="0"/>
              <a:buChar char="•"/>
              <a:tabLst>
                <a:tab pos="711200" algn="l"/>
              </a:tabLst>
            </a:pPr>
            <a:r>
              <a:rPr lang="en-US" sz="1600" dirty="0">
                <a:latin typeface="Verdana" pitchFamily="34" charset="0"/>
              </a:rPr>
              <a:t>Per spill: 1 * 10</a:t>
            </a:r>
            <a:r>
              <a:rPr lang="en-US" sz="1600" baseline="30000" dirty="0">
                <a:latin typeface="Verdana" pitchFamily="34" charset="0"/>
              </a:rPr>
              <a:t>10</a:t>
            </a:r>
            <a:r>
              <a:rPr lang="en-US" sz="1600" dirty="0">
                <a:latin typeface="Verdana" pitchFamily="34" charset="0"/>
              </a:rPr>
              <a:t> (p) / 4 * 10</a:t>
            </a:r>
            <a:r>
              <a:rPr lang="en-US" sz="1600" baseline="30000" dirty="0">
                <a:latin typeface="Verdana" pitchFamily="34" charset="0"/>
              </a:rPr>
              <a:t>8</a:t>
            </a:r>
            <a:r>
              <a:rPr lang="en-US" sz="1600" dirty="0">
                <a:latin typeface="Verdana" pitchFamily="34" charset="0"/>
              </a:rPr>
              <a:t> (</a:t>
            </a:r>
            <a:r>
              <a:rPr lang="en-US" sz="1600" dirty="0" smtClean="0">
                <a:latin typeface="Verdana" pitchFamily="34" charset="0"/>
              </a:rPr>
              <a:t>C)</a:t>
            </a:r>
            <a:endParaRPr lang="en-US" sz="1600" dirty="0">
              <a:latin typeface="Verdana" pitchFamily="34" charset="0"/>
            </a:endParaRPr>
          </a:p>
          <a:p>
            <a:pPr marL="822325" lvl="1" indent="-285750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SzPct val="100000"/>
              <a:buFont typeface="Arial" panose="020B0604020202020204" pitchFamily="34" charset="0"/>
              <a:buChar char="•"/>
              <a:tabLst>
                <a:tab pos="711200" algn="l"/>
              </a:tabLst>
            </a:pPr>
            <a:r>
              <a:rPr lang="en-US" sz="1600" dirty="0">
                <a:latin typeface="Verdana" pitchFamily="34" charset="0"/>
              </a:rPr>
              <a:t>4 different intensity levels</a:t>
            </a:r>
            <a:endParaRPr lang="de-AT" sz="1600" dirty="0">
              <a:latin typeface="Verdana" pitchFamily="34" charset="0"/>
            </a:endParaRPr>
          </a:p>
          <a:p>
            <a:pPr marL="0" lvl="1" indent="180975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AT" sz="1800" b="1" dirty="0" smtClean="0">
                <a:latin typeface="Verdana" pitchFamily="34" charset="0"/>
              </a:rPr>
              <a:t>Size</a:t>
            </a:r>
          </a:p>
          <a:p>
            <a:pPr marL="822325" lvl="1" indent="-285750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SzPct val="100000"/>
              <a:buFont typeface="Arial" panose="020B0604020202020204" pitchFamily="34" charset="0"/>
              <a:buChar char="•"/>
              <a:tabLst>
                <a:tab pos="711200" algn="l"/>
              </a:tabLst>
            </a:pPr>
            <a:r>
              <a:rPr lang="en-US" sz="1600" dirty="0">
                <a:latin typeface="Verdana" pitchFamily="34" charset="0"/>
              </a:rPr>
              <a:t>4 sizes: 4, 6, 8, 10 mm FWHM [in vacuum]</a:t>
            </a:r>
          </a:p>
          <a:p>
            <a:pPr marL="822325" lvl="1" indent="-285750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SzPct val="100000"/>
              <a:buFont typeface="Arial" panose="020B0604020202020204" pitchFamily="34" charset="0"/>
              <a:buChar char="•"/>
              <a:tabLst>
                <a:tab pos="711200" algn="l"/>
              </a:tabLst>
            </a:pPr>
            <a:r>
              <a:rPr lang="en-US" sz="1600" dirty="0">
                <a:latin typeface="Verdana" pitchFamily="34" charset="0"/>
              </a:rPr>
              <a:t>Scanning field : 20x20 cm</a:t>
            </a:r>
            <a:r>
              <a:rPr lang="en-US" sz="1600" baseline="30000" dirty="0">
                <a:latin typeface="Verdana" pitchFamily="34" charset="0"/>
              </a:rPr>
              <a:t>2</a:t>
            </a:r>
            <a:r>
              <a:rPr lang="en-US" sz="1600" dirty="0">
                <a:latin typeface="Verdana" pitchFamily="34" charset="0"/>
              </a:rPr>
              <a:t> (IR1-3), 12x20 cm</a:t>
            </a:r>
            <a:r>
              <a:rPr lang="en-US" sz="1600" baseline="30000" dirty="0">
                <a:latin typeface="Verdana" pitchFamily="34" charset="0"/>
              </a:rPr>
              <a:t>2</a:t>
            </a:r>
            <a:r>
              <a:rPr lang="en-US" sz="1600" dirty="0">
                <a:latin typeface="Verdana" pitchFamily="34" charset="0"/>
              </a:rPr>
              <a:t> (IR4)</a:t>
            </a:r>
            <a:endParaRPr lang="de-AT" sz="1600" dirty="0">
              <a:latin typeface="Verdana" pitchFamily="34" charset="0"/>
            </a:endParaRPr>
          </a:p>
          <a:p>
            <a:pPr marL="0" lvl="1" indent="180975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</a:pPr>
            <a:r>
              <a:rPr lang="de-AT" sz="1800" b="1" dirty="0">
                <a:latin typeface="Verdana" pitchFamily="34" charset="0"/>
              </a:rPr>
              <a:t> </a:t>
            </a:r>
            <a:r>
              <a:rPr lang="de-AT" sz="1800" b="1" dirty="0" smtClean="0">
                <a:latin typeface="Verdana" pitchFamily="34" charset="0"/>
              </a:rPr>
              <a:t>Beam </a:t>
            </a:r>
            <a:r>
              <a:rPr lang="de-AT" sz="1800" b="1" dirty="0" err="1" smtClean="0">
                <a:latin typeface="Verdana" pitchFamily="34" charset="0"/>
              </a:rPr>
              <a:t>delivery</a:t>
            </a:r>
            <a:r>
              <a:rPr lang="de-AT" sz="1800" b="1" dirty="0" smtClean="0">
                <a:latin typeface="Verdana" pitchFamily="34" charset="0"/>
              </a:rPr>
              <a:t> </a:t>
            </a:r>
            <a:r>
              <a:rPr lang="de-AT" sz="1800" b="1" dirty="0" err="1" smtClean="0">
                <a:latin typeface="Verdana" pitchFamily="34" charset="0"/>
              </a:rPr>
              <a:t>precision</a:t>
            </a:r>
            <a:r>
              <a:rPr lang="de-AT" sz="1600" b="1" dirty="0" smtClean="0">
                <a:latin typeface="Verdana" pitchFamily="34" charset="0"/>
              </a:rPr>
              <a:t> </a:t>
            </a:r>
            <a:endParaRPr lang="de-AT" sz="1600" b="1" dirty="0">
              <a:latin typeface="Verdana" pitchFamily="34" charset="0"/>
            </a:endParaRPr>
          </a:p>
          <a:p>
            <a:pPr marL="822325" lvl="1" indent="-285750">
              <a:spcBef>
                <a:spcPct val="0"/>
              </a:spcBef>
              <a:spcAft>
                <a:spcPts val="600"/>
              </a:spcAft>
              <a:buClr>
                <a:srgbClr val="003063"/>
              </a:buClr>
              <a:buSzPct val="100000"/>
              <a:buFont typeface="Arial" panose="020B0604020202020204" pitchFamily="34" charset="0"/>
              <a:buChar char="•"/>
              <a:tabLst>
                <a:tab pos="711200" algn="l"/>
              </a:tabLst>
            </a:pPr>
            <a:r>
              <a:rPr lang="en-US" sz="1600" dirty="0" smtClean="0">
                <a:latin typeface="Verdana" pitchFamily="34" charset="0"/>
              </a:rPr>
              <a:t>&lt; 0.5 mm</a:t>
            </a:r>
            <a:endParaRPr lang="de-AT" sz="1600" dirty="0">
              <a:latin typeface="Verdana" pitchFamily="34" charset="0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48640" y="183583"/>
            <a:ext cx="7149480" cy="114300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de-AT" dirty="0" smtClean="0"/>
              <a:t>Beam </a:t>
            </a:r>
            <a:r>
              <a:rPr lang="de-AT" dirty="0" err="1" smtClean="0"/>
              <a:t>parameters</a:t>
            </a: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9133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4" descr="150506_TKP765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7"/>
          <a:stretch/>
        </p:blipFill>
        <p:spPr>
          <a:xfrm>
            <a:off x="0" y="4193"/>
            <a:ext cx="9144000" cy="6672660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235545" y="4924076"/>
            <a:ext cx="7344816" cy="1512168"/>
          </a:xfrm>
          <a:prstGeom prst="rect">
            <a:avLst/>
          </a:prstGeom>
          <a:solidFill>
            <a:srgbClr val="EDD012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itel 3"/>
          <p:cNvSpPr txBox="1">
            <a:spLocks/>
          </p:cNvSpPr>
          <p:nvPr/>
        </p:nvSpPr>
        <p:spPr>
          <a:xfrm>
            <a:off x="451569" y="5170722"/>
            <a:ext cx="7128792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AT" dirty="0" smtClean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PATIENT POSITIONING</a:t>
            </a:r>
          </a:p>
        </p:txBody>
      </p:sp>
      <p:sp>
        <p:nvSpPr>
          <p:cNvPr id="12" name="Titel 3"/>
          <p:cNvSpPr txBox="1">
            <a:spLocks/>
          </p:cNvSpPr>
          <p:nvPr/>
        </p:nvSpPr>
        <p:spPr>
          <a:xfrm>
            <a:off x="451569" y="5716164"/>
            <a:ext cx="6063177" cy="825729"/>
          </a:xfrm>
          <a:prstGeom prst="rect">
            <a:avLst/>
          </a:prstGeom>
          <a:effec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in </a:t>
            </a:r>
            <a:r>
              <a:rPr lang="de-DE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the</a:t>
            </a:r>
            <a:r>
              <a:rPr lang="de-DE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millimeter</a:t>
            </a:r>
            <a:r>
              <a:rPr lang="de-DE" sz="2800" b="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2800" b="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domain</a:t>
            </a:r>
            <a:endParaRPr lang="de-AT" sz="2800" b="0" dirty="0" smtClean="0">
              <a:solidFill>
                <a:srgbClr val="FFFFFF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02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86239"/>
            <a:ext cx="8146860" cy="4351338"/>
          </a:xfrm>
        </p:spPr>
        <p:txBody>
          <a:bodyPr/>
          <a:lstStyle/>
          <a:p>
            <a:r>
              <a:rPr lang="en-US" b="0" dirty="0"/>
              <a:t>7DOF ceiling mounted robot positioner</a:t>
            </a:r>
          </a:p>
          <a:p>
            <a:r>
              <a:rPr lang="en-US" b="0" dirty="0"/>
              <a:t>High resolution tracking for feedback loop based positioning and </a:t>
            </a:r>
            <a:r>
              <a:rPr lang="en-US" b="0" dirty="0" smtClean="0"/>
              <a:t>surveillance</a:t>
            </a:r>
            <a:endParaRPr lang="en-US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0" y="2515682"/>
            <a:ext cx="6943616" cy="3530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 descr="F:\DCIM\100_PANA\P1000212.JPG">
            <a:extLst>
              <a:ext uri="{FF2B5EF4-FFF2-40B4-BE49-F238E27FC236}">
                <a16:creationId xmlns="" xmlns:a16="http://schemas.microsoft.com/office/drawing/2014/main" id="{C072D858-9DAC-DB41-9C9F-EF9BC0BEE9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0" t="27408" r="39909"/>
          <a:stretch/>
        </p:blipFill>
        <p:spPr bwMode="auto">
          <a:xfrm>
            <a:off x="855022" y="5614304"/>
            <a:ext cx="743641" cy="864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254495" y="207761"/>
            <a:ext cx="8415848" cy="114300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Patient positioning system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05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20150121-MedA-IR2-0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8394" y="2057135"/>
            <a:ext cx="5186094" cy="3460097"/>
          </a:xfrm>
          <a:prstGeom prst="rect">
            <a:avLst/>
          </a:prstGeom>
        </p:spPr>
      </p:pic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-398070" y="2129143"/>
            <a:ext cx="4176464" cy="3460097"/>
          </a:xfrm>
        </p:spPr>
        <p:txBody>
          <a:bodyPr/>
          <a:lstStyle/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Flat panel and X-ray tube rotatable around the ring, </a:t>
            </a:r>
            <a:r>
              <a:rPr lang="en-US" sz="1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couchmounted</a:t>
            </a: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fast flat panel detector (30 Hz   framerate) 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single source dual energy X-ray (60, 120 kV)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large clearance (78 cm ring)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2D, 3D imaging</a:t>
            </a:r>
          </a:p>
          <a:p>
            <a:pPr marL="901700" lvl="1" indent="-358775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cone beam CT</a:t>
            </a:r>
          </a:p>
          <a:p>
            <a:pPr marL="2403475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02336" y="324478"/>
            <a:ext cx="8415848" cy="114300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Patient position verification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84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199" y="1622342"/>
            <a:ext cx="510235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 smtClean="0"/>
              <a:t>Happening once:</a:t>
            </a:r>
          </a:p>
          <a:p>
            <a:endParaRPr lang="en-US" i="1" u="sng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Introductory talk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Diagnostic: CT/MR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Immobilization aids (patient specific!)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CT/MR for treatment planning (in treatment position)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Therapy planning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Plan verification </a:t>
            </a:r>
            <a:endParaRPr lang="en-US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115" y="1395655"/>
            <a:ext cx="3286041" cy="1928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903797"/>
            <a:ext cx="2667000" cy="2000250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7183351" y="3434251"/>
            <a:ext cx="339898" cy="4080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54623" y="142189"/>
            <a:ext cx="8415848" cy="114300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Patient workflow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46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0325" y="1849405"/>
            <a:ext cx="538961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 smtClean="0"/>
              <a:t>Daily irradiations (fractions: 20 – 40 tumor </a:t>
            </a:r>
            <a:r>
              <a:rPr lang="en-US" i="1" u="sng" dirty="0" smtClean="0"/>
              <a:t>dependent):</a:t>
            </a:r>
            <a:endParaRPr lang="en-US" i="1" u="sng" dirty="0" smtClean="0"/>
          </a:p>
          <a:p>
            <a:endParaRPr lang="en-US" i="1" u="sng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Patient positioning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Position verification (2D/3D or 3D/3D)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Irradiation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err="1" smtClean="0"/>
              <a:t>Ev</a:t>
            </a:r>
            <a:r>
              <a:rPr lang="en-US" sz="2000" dirty="0" smtClean="0"/>
              <a:t>. adaptive Therapy </a:t>
            </a:r>
            <a:r>
              <a:rPr lang="en-US" sz="2000" dirty="0" smtClean="0"/>
              <a:t>planning</a:t>
            </a:r>
            <a:endParaRPr lang="en-US" sz="2000" dirty="0" smtClean="0"/>
          </a:p>
        </p:txBody>
      </p:sp>
      <p:pic>
        <p:nvPicPr>
          <p:cNvPr id="11" name="Bild 2" descr="20150121-MedA-IR2-0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889" y="3495380"/>
            <a:ext cx="4040426" cy="2695722"/>
          </a:xfrm>
          <a:prstGeom prst="rect">
            <a:avLst/>
          </a:prstGeom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254039" y="283766"/>
            <a:ext cx="8415848" cy="114300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Daily Patient workflow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32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821742"/>
              </p:ext>
            </p:extLst>
          </p:nvPr>
        </p:nvGraphicFramePr>
        <p:xfrm>
          <a:off x="1424216" y="2166000"/>
          <a:ext cx="5688632" cy="3362906"/>
        </p:xfrm>
        <a:graphic>
          <a:graphicData uri="http://schemas.openxmlformats.org/drawingml/2006/table">
            <a:tbl>
              <a:tblPr firstRow="1" lastRow="1" bandRow="1">
                <a:tableStyleId>{7DF18680-E054-41AD-8BC1-D1AEF772440D}</a:tableStyleId>
              </a:tblPr>
              <a:tblGrid>
                <a:gridCol w="43935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50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57034">
                <a:tc>
                  <a:txBody>
                    <a:bodyPr/>
                    <a:lstStyle/>
                    <a:p>
                      <a:pPr algn="l" fontAlgn="b"/>
                      <a:r>
                        <a:rPr lang="de-AT" sz="2000" u="none" strike="noStrike" dirty="0" err="1">
                          <a:effectLst/>
                        </a:rPr>
                        <a:t>Step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Dur. (min)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4422">
                <a:tc>
                  <a:txBody>
                    <a:bodyPr/>
                    <a:lstStyle/>
                    <a:p>
                      <a:pPr algn="l" fontAlgn="b"/>
                      <a:r>
                        <a:rPr lang="de-AT" sz="2000" u="none" strike="noStrike" dirty="0" err="1">
                          <a:effectLst/>
                        </a:rPr>
                        <a:t>Preparation</a:t>
                      </a:r>
                      <a:r>
                        <a:rPr lang="de-AT" sz="2000" u="none" strike="noStrike" dirty="0">
                          <a:effectLst/>
                        </a:rPr>
                        <a:t>, </a:t>
                      </a:r>
                      <a:r>
                        <a:rPr lang="de-AT" sz="2000" u="none" strike="noStrike" dirty="0" err="1">
                          <a:effectLst/>
                        </a:rPr>
                        <a:t>Positioning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and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Verification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A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3436">
                <a:tc>
                  <a:txBody>
                    <a:bodyPr/>
                    <a:lstStyle/>
                    <a:p>
                      <a:pPr algn="l" fontAlgn="b"/>
                      <a:r>
                        <a:rPr lang="de-AT" sz="2000" u="none" strike="noStrike" dirty="0">
                          <a:effectLst/>
                        </a:rPr>
                        <a:t>Irradiation (2 </a:t>
                      </a:r>
                      <a:r>
                        <a:rPr lang="de-AT" sz="2000" u="none" strike="noStrike" dirty="0" err="1">
                          <a:effectLst/>
                        </a:rPr>
                        <a:t>portals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including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robot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movement</a:t>
                      </a:r>
                      <a:r>
                        <a:rPr lang="de-AT" sz="2000" u="none" strike="noStrike" dirty="0">
                          <a:effectLst/>
                        </a:rPr>
                        <a:t>)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A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40980">
                <a:tc>
                  <a:txBody>
                    <a:bodyPr/>
                    <a:lstStyle/>
                    <a:p>
                      <a:pPr algn="l" fontAlgn="b"/>
                      <a:r>
                        <a:rPr lang="de-AT" sz="2000" u="none" strike="noStrike" dirty="0">
                          <a:effectLst/>
                        </a:rPr>
                        <a:t>End </a:t>
                      </a:r>
                      <a:r>
                        <a:rPr lang="de-AT" sz="2000" u="none" strike="noStrike" dirty="0" err="1">
                          <a:effectLst/>
                        </a:rPr>
                        <a:t>of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treatment</a:t>
                      </a:r>
                      <a:r>
                        <a:rPr lang="de-AT" sz="2000" u="none" strike="noStrike" dirty="0">
                          <a:effectLst/>
                        </a:rPr>
                        <a:t> (</a:t>
                      </a:r>
                      <a:r>
                        <a:rPr lang="de-AT" sz="2000" u="none" strike="noStrike" dirty="0" err="1">
                          <a:effectLst/>
                        </a:rPr>
                        <a:t>release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of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patient</a:t>
                      </a:r>
                      <a:r>
                        <a:rPr lang="de-AT" sz="2000" u="none" strike="noStrike" dirty="0">
                          <a:effectLst/>
                        </a:rPr>
                        <a:t>, </a:t>
                      </a:r>
                      <a:r>
                        <a:rPr lang="de-AT" sz="2000" u="none" strike="noStrike" dirty="0" err="1">
                          <a:effectLst/>
                        </a:rPr>
                        <a:t>move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robot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to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step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smtClean="0">
                          <a:effectLst/>
                        </a:rPr>
                        <a:t>off </a:t>
                      </a:r>
                      <a:r>
                        <a:rPr lang="de-AT" sz="2000" u="none" strike="noStrike" dirty="0" err="1">
                          <a:effectLst/>
                        </a:rPr>
                        <a:t>position</a:t>
                      </a:r>
                      <a:r>
                        <a:rPr lang="de-AT" sz="2000" u="none" strike="noStrike" dirty="0">
                          <a:effectLst/>
                        </a:rPr>
                        <a:t>, </a:t>
                      </a:r>
                      <a:r>
                        <a:rPr lang="de-AT" sz="2000" u="none" strike="noStrike" dirty="0" err="1">
                          <a:effectLst/>
                        </a:rPr>
                        <a:t>patient</a:t>
                      </a:r>
                      <a:r>
                        <a:rPr lang="de-AT" sz="2000" u="none" strike="noStrike" dirty="0">
                          <a:effectLst/>
                        </a:rPr>
                        <a:t> </a:t>
                      </a:r>
                      <a:r>
                        <a:rPr lang="de-AT" sz="2000" u="none" strike="noStrike" dirty="0" err="1">
                          <a:effectLst/>
                        </a:rPr>
                        <a:t>exit</a:t>
                      </a:r>
                      <a:r>
                        <a:rPr lang="de-AT" sz="2000" u="none" strike="noStrike" dirty="0">
                          <a:effectLst/>
                        </a:rPr>
                        <a:t>)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A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7034">
                <a:tc>
                  <a:txBody>
                    <a:bodyPr/>
                    <a:lstStyle/>
                    <a:p>
                      <a:pPr algn="l" fontAlgn="b"/>
                      <a:r>
                        <a:rPr lang="de-AT" sz="2000" u="none" strike="noStrike" dirty="0" err="1">
                          <a:effectLst/>
                        </a:rPr>
                        <a:t>Sum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AT" sz="2800" u="none" strike="noStrike" dirty="0">
                          <a:effectLst/>
                        </a:rPr>
                        <a:t>32</a:t>
                      </a:r>
                      <a:endParaRPr lang="de-A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714408" y="1668950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i="1" dirty="0" err="1">
                <a:solidFill>
                  <a:srgbClr val="00336E"/>
                </a:solidFill>
              </a:rPr>
              <a:t>Example</a:t>
            </a:r>
            <a:r>
              <a:rPr lang="de-DE" sz="2000" i="1" dirty="0">
                <a:solidFill>
                  <a:srgbClr val="00336E"/>
                </a:solidFill>
              </a:rPr>
              <a:t>: CNS </a:t>
            </a:r>
            <a:r>
              <a:rPr lang="de-DE" sz="2000" i="1" dirty="0" err="1">
                <a:solidFill>
                  <a:srgbClr val="00336E"/>
                </a:solidFill>
              </a:rPr>
              <a:t>or</a:t>
            </a:r>
            <a:r>
              <a:rPr lang="de-DE" sz="2000" i="1" dirty="0">
                <a:solidFill>
                  <a:srgbClr val="00336E"/>
                </a:solidFill>
              </a:rPr>
              <a:t> </a:t>
            </a:r>
            <a:r>
              <a:rPr lang="de-DE" sz="2000" i="1" dirty="0" err="1">
                <a:solidFill>
                  <a:srgbClr val="00336E"/>
                </a:solidFill>
              </a:rPr>
              <a:t>base</a:t>
            </a:r>
            <a:r>
              <a:rPr lang="de-DE" sz="2000" i="1" dirty="0">
                <a:solidFill>
                  <a:srgbClr val="00336E"/>
                </a:solidFill>
              </a:rPr>
              <a:t> </a:t>
            </a:r>
            <a:r>
              <a:rPr lang="de-DE" sz="2000" i="1" dirty="0" err="1">
                <a:solidFill>
                  <a:srgbClr val="00336E"/>
                </a:solidFill>
              </a:rPr>
              <a:t>of</a:t>
            </a:r>
            <a:r>
              <a:rPr lang="de-DE" sz="2000" i="1" dirty="0">
                <a:solidFill>
                  <a:srgbClr val="00336E"/>
                </a:solidFill>
              </a:rPr>
              <a:t> </a:t>
            </a:r>
            <a:r>
              <a:rPr lang="de-DE" sz="2000" i="1" dirty="0" err="1">
                <a:solidFill>
                  <a:srgbClr val="00336E"/>
                </a:solidFill>
              </a:rPr>
              <a:t>skull</a:t>
            </a:r>
            <a:r>
              <a:rPr lang="de-DE" sz="2000" i="1" dirty="0">
                <a:solidFill>
                  <a:srgbClr val="00336E"/>
                </a:solidFill>
              </a:rPr>
              <a:t> </a:t>
            </a:r>
            <a:r>
              <a:rPr lang="de-DE" sz="2000" i="1" dirty="0" err="1">
                <a:solidFill>
                  <a:srgbClr val="00336E"/>
                </a:solidFill>
              </a:rPr>
              <a:t>tumor</a:t>
            </a:r>
            <a:endParaRPr lang="de-AT" sz="2000" i="1" dirty="0">
              <a:solidFill>
                <a:srgbClr val="00336E"/>
              </a:solidFill>
            </a:endParaRPr>
          </a:p>
        </p:txBody>
      </p:sp>
      <p:sp>
        <p:nvSpPr>
          <p:cNvPr id="7" name="Foliennummernplatzhalter 2">
            <a:extLst>
              <a:ext uri="{FF2B5EF4-FFF2-40B4-BE49-F238E27FC236}">
                <a16:creationId xmlns="" xmlns:a16="http://schemas.microsoft.com/office/drawing/2014/main" id="{47F3D976-3B5E-D749-AF10-9DE4F2141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24883" y="6499048"/>
            <a:ext cx="745509" cy="365125"/>
          </a:xfrm>
        </p:spPr>
        <p:txBody>
          <a:bodyPr/>
          <a:lstStyle/>
          <a:p>
            <a:fld id="{2D31551D-F3C2-3643-8B41-F655A96CD0F5}" type="slidenum">
              <a:rPr lang="de-DE" smtClean="0"/>
              <a:t>47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274575" y="246131"/>
            <a:ext cx="7033729" cy="114300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Daily Patient workflow – in room time 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6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74575" y="227843"/>
            <a:ext cx="7033729" cy="114300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A typical clinical day @ </a:t>
            </a:r>
            <a:r>
              <a:rPr lang="en-US" dirty="0" err="1" smtClean="0"/>
              <a:t>medaustron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9197" y="1482888"/>
            <a:ext cx="806273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 smtClean="0"/>
              <a:t>Patient treatment: Mo – Fr from 8am – 6pm, presently: </a:t>
            </a:r>
            <a:r>
              <a:rPr lang="en-US" i="1" u="sng" dirty="0" smtClean="0"/>
              <a:t>27 </a:t>
            </a:r>
            <a:r>
              <a:rPr lang="en-US" i="1" u="sng" dirty="0" smtClean="0"/>
              <a:t>patients</a:t>
            </a:r>
          </a:p>
          <a:p>
            <a:endParaRPr lang="en-US" i="1" u="sng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4:30 am: Start of accelerator QA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6 am: Handover to medical physics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6 – 8 am: QA by medical physics (3 beam lines, protons only)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8 am  - 6 pm: patient treatment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6 – 10 pm: patient specific QA, machine development, etc..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10 pm – 4:30 am: commissioning, development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/>
          </a:p>
          <a:p>
            <a:r>
              <a:rPr lang="en-US" sz="2000" i="1" u="sng" dirty="0" smtClean="0"/>
              <a:t>Weekends: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Commissioning, development, research, service slots</a:t>
            </a:r>
          </a:p>
        </p:txBody>
      </p:sp>
    </p:spTree>
    <p:extLst>
      <p:ext uri="{BB962C8B-B14F-4D97-AF65-F5344CB8AC3E}">
        <p14:creationId xmlns:p14="http://schemas.microsoft.com/office/powerpoint/2010/main" val="396653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2131D3C6-5ADD-044B-BAC1-DB7D46A3A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36" y="56512"/>
            <a:ext cx="8393373" cy="1325563"/>
          </a:xfrm>
        </p:spPr>
        <p:txBody>
          <a:bodyPr/>
          <a:lstStyle/>
          <a:p>
            <a:r>
              <a:rPr lang="de-DE" dirty="0" err="1" smtClean="0"/>
              <a:t>Present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382136" y="1096639"/>
            <a:ext cx="5924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Presently </a:t>
            </a:r>
            <a:r>
              <a:rPr lang="en-US" dirty="0" smtClean="0"/>
              <a:t>27 </a:t>
            </a:r>
            <a:r>
              <a:rPr lang="en-US" dirty="0" smtClean="0"/>
              <a:t>patients/day (from 8am – 6pm)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 rooms in operation </a:t>
            </a:r>
            <a:r>
              <a:rPr lang="en-US" dirty="0" smtClean="0"/>
              <a:t>(H/V) with </a:t>
            </a:r>
            <a:r>
              <a:rPr lang="en-US" dirty="0" smtClean="0"/>
              <a:t>protons only</a:t>
            </a:r>
            <a:endParaRPr lang="en-US" dirty="0"/>
          </a:p>
        </p:txBody>
      </p:sp>
      <p:sp>
        <p:nvSpPr>
          <p:cNvPr id="8" name="Abgerundetes Rechteck 2">
            <a:extLst>
              <a:ext uri="{FF2B5EF4-FFF2-40B4-BE49-F238E27FC236}">
                <a16:creationId xmlns="" xmlns:a16="http://schemas.microsoft.com/office/drawing/2014/main" id="{9D8B626A-7D27-B144-BBB2-C97E4CEC5A94}"/>
              </a:ext>
            </a:extLst>
          </p:cNvPr>
          <p:cNvSpPr/>
          <p:nvPr/>
        </p:nvSpPr>
        <p:spPr>
          <a:xfrm>
            <a:off x="505298" y="1919199"/>
            <a:ext cx="449786" cy="3653465"/>
          </a:xfrm>
          <a:prstGeom prst="roundRect">
            <a:avLst/>
          </a:prstGeom>
          <a:noFill/>
          <a:ln w="15875">
            <a:solidFill>
              <a:srgbClr val="F2D71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9" name="Inhaltsplatzhalter 5">
            <a:extLst>
              <a:ext uri="{FF2B5EF4-FFF2-40B4-BE49-F238E27FC236}">
                <a16:creationId xmlns="" xmlns:a16="http://schemas.microsoft.com/office/drawing/2014/main" id="{4E192B0D-2534-EE47-927D-55BA4506922A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05298" y="1919199"/>
          <a:ext cx="814705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Abgerundetes Rechteck 6">
            <a:extLst>
              <a:ext uri="{FF2B5EF4-FFF2-40B4-BE49-F238E27FC236}">
                <a16:creationId xmlns="" xmlns:a16="http://schemas.microsoft.com/office/drawing/2014/main" id="{8C3C580D-F687-F144-A307-662D8135C677}"/>
              </a:ext>
            </a:extLst>
          </p:cNvPr>
          <p:cNvSpPr/>
          <p:nvPr/>
        </p:nvSpPr>
        <p:spPr>
          <a:xfrm>
            <a:off x="8349060" y="1919199"/>
            <a:ext cx="303288" cy="3653465"/>
          </a:xfrm>
          <a:prstGeom prst="roundRect">
            <a:avLst/>
          </a:prstGeom>
          <a:noFill/>
          <a:ln w="15875">
            <a:solidFill>
              <a:srgbClr val="94A8B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2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514486A-7CFC-F545-923C-328930B459B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024883" y="6499048"/>
            <a:ext cx="745509" cy="365125"/>
          </a:xfrm>
          <a:prstGeom prst="rect">
            <a:avLst/>
          </a:prstGeom>
        </p:spPr>
        <p:txBody>
          <a:bodyPr/>
          <a:lstStyle/>
          <a:p>
            <a:fld id="{2D31551D-F3C2-3643-8B41-F655A96CD0F5}" type="slidenum">
              <a:rPr lang="de-DE" smtClean="0"/>
              <a:t>5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AD905265-7320-F846-BC54-F42EB2E694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3" b="13899"/>
          <a:stretch/>
        </p:blipFill>
        <p:spPr>
          <a:xfrm>
            <a:off x="0" y="6173"/>
            <a:ext cx="96649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58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2288329" y="1460172"/>
            <a:ext cx="4464038" cy="446403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160022"/>
            <a:ext cx="8393373" cy="1325563"/>
          </a:xfrm>
        </p:spPr>
        <p:txBody>
          <a:bodyPr/>
          <a:lstStyle/>
          <a:p>
            <a:r>
              <a:rPr lang="de-DE" dirty="0" err="1"/>
              <a:t>Treated</a:t>
            </a:r>
            <a:r>
              <a:rPr lang="de-DE" dirty="0"/>
              <a:t> </a:t>
            </a:r>
            <a:r>
              <a:rPr lang="de-DE" dirty="0" err="1"/>
              <a:t>Indications</a:t>
            </a:r>
            <a:endParaRPr lang="de-DE" dirty="0"/>
          </a:p>
        </p:txBody>
      </p:sp>
      <p:sp>
        <p:nvSpPr>
          <p:cNvPr id="20" name="Abgerundetes Rechteck 19"/>
          <p:cNvSpPr/>
          <p:nvPr/>
        </p:nvSpPr>
        <p:spPr>
          <a:xfrm>
            <a:off x="5268714" y="1513666"/>
            <a:ext cx="1634562" cy="78114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Abgerundetes Rechteck 20"/>
          <p:cNvSpPr/>
          <p:nvPr/>
        </p:nvSpPr>
        <p:spPr>
          <a:xfrm>
            <a:off x="5784618" y="2609635"/>
            <a:ext cx="1634562" cy="78114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Abgerundetes Rechteck 21"/>
          <p:cNvSpPr/>
          <p:nvPr/>
        </p:nvSpPr>
        <p:spPr>
          <a:xfrm>
            <a:off x="5784618" y="3796987"/>
            <a:ext cx="1634562" cy="78114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Abgerundetes Rechteck 22"/>
          <p:cNvSpPr/>
          <p:nvPr/>
        </p:nvSpPr>
        <p:spPr>
          <a:xfrm>
            <a:off x="1640959" y="3804787"/>
            <a:ext cx="1638000" cy="78114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1621516" y="2609635"/>
            <a:ext cx="1634562" cy="78114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Abgerundetes Rechteck 24"/>
          <p:cNvSpPr/>
          <p:nvPr/>
        </p:nvSpPr>
        <p:spPr>
          <a:xfrm>
            <a:off x="2189964" y="1530931"/>
            <a:ext cx="1634562" cy="78114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5132595" y="1690668"/>
            <a:ext cx="194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>
                <a:latin typeface="Verdana" charset="0"/>
                <a:ea typeface="Verdana" charset="0"/>
                <a:cs typeface="Verdana" charset="0"/>
              </a:rPr>
              <a:t>Meningeoma</a:t>
            </a:r>
            <a:endParaRPr lang="de-DE" sz="1200" b="1" dirty="0">
              <a:latin typeface="Verdana" charset="0"/>
              <a:ea typeface="Verdana" charset="0"/>
              <a:cs typeface="Verdana" charset="0"/>
            </a:endParaRPr>
          </a:p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44%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631041" y="2786954"/>
            <a:ext cx="194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ENT Tumors</a:t>
            </a:r>
          </a:p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16%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2321878" y="4945712"/>
            <a:ext cx="1634562" cy="78114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/>
          <p:cNvSpPr txBox="1"/>
          <p:nvPr/>
        </p:nvSpPr>
        <p:spPr>
          <a:xfrm>
            <a:off x="382137" y="5980331"/>
            <a:ext cx="6757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Garamond" charset="0"/>
                <a:ea typeface="Garamond" charset="0"/>
                <a:cs typeface="Garamond" charset="0"/>
              </a:rPr>
              <a:t>December</a:t>
            </a:r>
            <a:r>
              <a:rPr lang="de-DE" sz="1200" dirty="0">
                <a:latin typeface="Garamond" charset="0"/>
                <a:ea typeface="Garamond" charset="0"/>
                <a:cs typeface="Garamond" charset="0"/>
              </a:rPr>
              <a:t> 2016 – May 2018 </a:t>
            </a:r>
          </a:p>
          <a:p>
            <a:r>
              <a:rPr lang="de-DE" sz="1200" dirty="0" err="1">
                <a:latin typeface="Garamond" charset="0"/>
                <a:ea typeface="Garamond" charset="0"/>
                <a:cs typeface="Garamond" charset="0"/>
              </a:rPr>
              <a:t>Mainly</a:t>
            </a:r>
            <a:r>
              <a:rPr lang="de-DE" sz="1200" dirty="0">
                <a:latin typeface="Garamond" charset="0"/>
                <a:ea typeface="Garamond" charset="0"/>
                <a:cs typeface="Garamond" charset="0"/>
              </a:rPr>
              <a:t>  „</a:t>
            </a:r>
            <a:r>
              <a:rPr lang="de-DE" sz="1200" dirty="0" err="1">
                <a:latin typeface="Garamond" charset="0"/>
                <a:ea typeface="Garamond" charset="0"/>
                <a:cs typeface="Garamond" charset="0"/>
              </a:rPr>
              <a:t>established</a:t>
            </a:r>
            <a:r>
              <a:rPr lang="de-DE" sz="1200" dirty="0">
                <a:latin typeface="Garamond" charset="0"/>
                <a:ea typeface="Garamond" charset="0"/>
                <a:cs typeface="Garamond" charset="0"/>
              </a:rPr>
              <a:t>“ </a:t>
            </a:r>
            <a:r>
              <a:rPr lang="de-DE" sz="1200" dirty="0" err="1">
                <a:latin typeface="Garamond" charset="0"/>
                <a:ea typeface="Garamond" charset="0"/>
                <a:cs typeface="Garamond" charset="0"/>
              </a:rPr>
              <a:t>indications</a:t>
            </a:r>
            <a:r>
              <a:rPr lang="de-DE" sz="1200" dirty="0">
                <a:latin typeface="Garamond" charset="0"/>
                <a:ea typeface="Garamond" charset="0"/>
                <a:cs typeface="Garamond" charset="0"/>
              </a:rPr>
              <a:t>, </a:t>
            </a:r>
            <a:r>
              <a:rPr lang="de-DE" sz="1200" dirty="0" err="1">
                <a:latin typeface="Garamond" charset="0"/>
                <a:ea typeface="Garamond" charset="0"/>
                <a:cs typeface="Garamond" charset="0"/>
              </a:rPr>
              <a:t>suitable</a:t>
            </a:r>
            <a:r>
              <a:rPr lang="de-DE" sz="1200" dirty="0"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200" dirty="0" err="1">
                <a:latin typeface="Garamond" charset="0"/>
                <a:ea typeface="Garamond" charset="0"/>
                <a:cs typeface="Garamond" charset="0"/>
              </a:rPr>
              <a:t>for</a:t>
            </a:r>
            <a:r>
              <a:rPr lang="de-DE" sz="1200" dirty="0">
                <a:latin typeface="Garamond" charset="0"/>
                <a:ea typeface="Garamond" charset="0"/>
                <a:cs typeface="Garamond" charset="0"/>
              </a:rPr>
              <a:t> horizontal beam </a:t>
            </a:r>
            <a:r>
              <a:rPr lang="de-DE" sz="1200" dirty="0" err="1">
                <a:latin typeface="Garamond" charset="0"/>
                <a:ea typeface="Garamond" charset="0"/>
                <a:cs typeface="Garamond" charset="0"/>
              </a:rPr>
              <a:t>line</a:t>
            </a:r>
            <a:endParaRPr lang="de-DE" sz="1200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6" name="Abgerundetes Rechteck 25">
            <a:extLst>
              <a:ext uri="{FF2B5EF4-FFF2-40B4-BE49-F238E27FC236}">
                <a16:creationId xmlns="" xmlns:a16="http://schemas.microsoft.com/office/drawing/2014/main" id="{53B3F03F-36E8-A243-89DA-9F0B2183CF9A}"/>
              </a:ext>
            </a:extLst>
          </p:cNvPr>
          <p:cNvSpPr/>
          <p:nvPr/>
        </p:nvSpPr>
        <p:spPr>
          <a:xfrm>
            <a:off x="5288199" y="4946029"/>
            <a:ext cx="1634562" cy="78114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2D7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>
            <a:extLst>
              <a:ext uri="{FF2B5EF4-FFF2-40B4-BE49-F238E27FC236}">
                <a16:creationId xmlns="" xmlns:a16="http://schemas.microsoft.com/office/drawing/2014/main" id="{85A3B58B-42CF-DE42-BA4A-4F1F2F1C4A88}"/>
              </a:ext>
            </a:extLst>
          </p:cNvPr>
          <p:cNvSpPr txBox="1"/>
          <p:nvPr/>
        </p:nvSpPr>
        <p:spPr>
          <a:xfrm>
            <a:off x="1426486" y="3978949"/>
            <a:ext cx="194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>
                <a:latin typeface="Verdana" charset="0"/>
                <a:ea typeface="Verdana" charset="0"/>
                <a:cs typeface="Verdana" charset="0"/>
              </a:rPr>
              <a:t>Sarcoma</a:t>
            </a:r>
            <a:endParaRPr lang="de-DE" sz="1200" b="1" dirty="0">
              <a:latin typeface="Verdana" charset="0"/>
              <a:ea typeface="Verdana" charset="0"/>
              <a:cs typeface="Verdana" charset="0"/>
            </a:endParaRPr>
          </a:p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4%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="" xmlns:a16="http://schemas.microsoft.com/office/drawing/2014/main" id="{393B00C9-949D-7C4F-8F52-9A15A4EB780D}"/>
              </a:ext>
            </a:extLst>
          </p:cNvPr>
          <p:cNvSpPr txBox="1"/>
          <p:nvPr/>
        </p:nvSpPr>
        <p:spPr>
          <a:xfrm>
            <a:off x="2012221" y="1612475"/>
            <a:ext cx="1941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Gastrointestinal </a:t>
            </a:r>
            <a:r>
              <a:rPr lang="de-DE" sz="1200" dirty="0">
                <a:latin typeface="Verdana" charset="0"/>
                <a:ea typeface="Verdana" charset="0"/>
                <a:cs typeface="Verdana" charset="0"/>
              </a:rPr>
              <a:t>(</a:t>
            </a:r>
            <a:r>
              <a:rPr lang="de-DE" sz="1200" dirty="0" err="1">
                <a:latin typeface="Verdana" charset="0"/>
                <a:ea typeface="Verdana" charset="0"/>
                <a:cs typeface="Verdana" charset="0"/>
              </a:rPr>
              <a:t>upper</a:t>
            </a:r>
            <a:r>
              <a:rPr lang="de-DE" sz="1200" dirty="0">
                <a:latin typeface="Verdana" charset="0"/>
                <a:ea typeface="Verdana" charset="0"/>
                <a:cs typeface="Verdana" charset="0"/>
              </a:rPr>
              <a:t>)</a:t>
            </a:r>
          </a:p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1%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467939" y="2786954"/>
            <a:ext cx="194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>
                <a:latin typeface="Verdana" charset="0"/>
                <a:ea typeface="Verdana" charset="0"/>
                <a:cs typeface="Verdana" charset="0"/>
              </a:rPr>
              <a:t>Prostate</a:t>
            </a:r>
            <a:endParaRPr lang="de-DE" sz="1200" b="1" dirty="0">
              <a:latin typeface="Verdana" charset="0"/>
              <a:ea typeface="Verdana" charset="0"/>
              <a:cs typeface="Verdana" charset="0"/>
            </a:endParaRPr>
          </a:p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3%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671138" y="3795909"/>
            <a:ext cx="1941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>
                <a:latin typeface="Verdana" charset="0"/>
                <a:ea typeface="Verdana" charset="0"/>
                <a:cs typeface="Verdana" charset="0"/>
              </a:rPr>
              <a:t>Chordoma</a:t>
            </a:r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 &amp; </a:t>
            </a:r>
            <a:r>
              <a:rPr lang="de-DE" sz="1200" b="1" dirty="0" err="1">
                <a:latin typeface="Verdana" charset="0"/>
                <a:ea typeface="Verdana" charset="0"/>
                <a:cs typeface="Verdana" charset="0"/>
              </a:rPr>
              <a:t>Chondrosarcoma</a:t>
            </a:r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 </a:t>
            </a:r>
          </a:p>
          <a:p>
            <a:pPr algn="ctr"/>
            <a:r>
              <a:rPr lang="de-DE" sz="1200" dirty="0" err="1">
                <a:latin typeface="Verdana" charset="0"/>
                <a:ea typeface="Verdana" charset="0"/>
                <a:cs typeface="Verdana" charset="0"/>
              </a:rPr>
              <a:t>of</a:t>
            </a:r>
            <a:r>
              <a:rPr lang="de-DE" sz="12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de-DE" sz="1200" dirty="0" err="1">
                <a:latin typeface="Verdana" charset="0"/>
                <a:ea typeface="Verdana" charset="0"/>
                <a:cs typeface="Verdana" charset="0"/>
              </a:rPr>
              <a:t>the</a:t>
            </a:r>
            <a:r>
              <a:rPr lang="de-DE" sz="1200" dirty="0">
                <a:latin typeface="Verdana" charset="0"/>
                <a:ea typeface="Verdana" charset="0"/>
                <a:cs typeface="Verdana" charset="0"/>
              </a:rPr>
              <a:t> Skull Base</a:t>
            </a:r>
          </a:p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11%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208515" y="5129887"/>
            <a:ext cx="194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Re-Irradiation</a:t>
            </a:r>
          </a:p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11%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202100" y="5158469"/>
            <a:ext cx="194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>
                <a:latin typeface="Verdana" charset="0"/>
                <a:ea typeface="Verdana" charset="0"/>
                <a:cs typeface="Verdana" charset="0"/>
              </a:rPr>
              <a:t>Pediatric</a:t>
            </a:r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 Tumors</a:t>
            </a:r>
          </a:p>
          <a:p>
            <a:pPr algn="ctr"/>
            <a:r>
              <a:rPr lang="de-DE" sz="1200" b="1" dirty="0">
                <a:latin typeface="Verdana" charset="0"/>
                <a:ea typeface="Verdana" charset="0"/>
                <a:cs typeface="Verdana" charset="0"/>
              </a:rPr>
              <a:t>10%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5A927052-E487-E044-95FF-D8B420313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751" y="1710295"/>
            <a:ext cx="1460000" cy="390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254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Gerade Verbindung 73">
            <a:extLst>
              <a:ext uri="{FF2B5EF4-FFF2-40B4-BE49-F238E27FC236}">
                <a16:creationId xmlns="" xmlns:a16="http://schemas.microsoft.com/office/drawing/2014/main" id="{98D8ADAC-CD51-9F40-8EF9-1EC0E58E9137}"/>
              </a:ext>
            </a:extLst>
          </p:cNvPr>
          <p:cNvCxnSpPr>
            <a:cxnSpLocks/>
          </p:cNvCxnSpPr>
          <p:nvPr/>
        </p:nvCxnSpPr>
        <p:spPr>
          <a:xfrm>
            <a:off x="8127167" y="4562526"/>
            <a:ext cx="0" cy="352015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>
            <a:extLst>
              <a:ext uri="{FF2B5EF4-FFF2-40B4-BE49-F238E27FC236}">
                <a16:creationId xmlns="" xmlns:a16="http://schemas.microsoft.com/office/drawing/2014/main" id="{CB7A480D-0F5E-D141-883D-5F23161EF9C6}"/>
              </a:ext>
            </a:extLst>
          </p:cNvPr>
          <p:cNvCxnSpPr>
            <a:cxnSpLocks/>
          </p:cNvCxnSpPr>
          <p:nvPr/>
        </p:nvCxnSpPr>
        <p:spPr>
          <a:xfrm>
            <a:off x="6453595" y="4011124"/>
            <a:ext cx="0" cy="420879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>
            <a:cxnSpLocks/>
          </p:cNvCxnSpPr>
          <p:nvPr/>
        </p:nvCxnSpPr>
        <p:spPr>
          <a:xfrm flipH="1">
            <a:off x="5255065" y="4497848"/>
            <a:ext cx="7744" cy="479178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132">
            <a:extLst>
              <a:ext uri="{FF2B5EF4-FFF2-40B4-BE49-F238E27FC236}">
                <a16:creationId xmlns="" xmlns:a16="http://schemas.microsoft.com/office/drawing/2014/main" id="{DF6013F7-13E8-2940-BDFD-569BC8C64D4C}"/>
              </a:ext>
            </a:extLst>
          </p:cNvPr>
          <p:cNvCxnSpPr>
            <a:cxnSpLocks/>
          </p:cNvCxnSpPr>
          <p:nvPr/>
        </p:nvCxnSpPr>
        <p:spPr>
          <a:xfrm>
            <a:off x="4184581" y="3965712"/>
            <a:ext cx="3641" cy="511704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>
            <a:cxnSpLocks/>
          </p:cNvCxnSpPr>
          <p:nvPr/>
        </p:nvCxnSpPr>
        <p:spPr>
          <a:xfrm flipH="1">
            <a:off x="3908946" y="4542311"/>
            <a:ext cx="6717" cy="414727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>
            <a:cxnSpLocks/>
          </p:cNvCxnSpPr>
          <p:nvPr/>
        </p:nvCxnSpPr>
        <p:spPr>
          <a:xfrm flipH="1">
            <a:off x="2842662" y="4017907"/>
            <a:ext cx="635" cy="425671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79">
            <a:extLst>
              <a:ext uri="{FF2B5EF4-FFF2-40B4-BE49-F238E27FC236}">
                <a16:creationId xmlns="" xmlns:a16="http://schemas.microsoft.com/office/drawing/2014/main" id="{94B166BA-EE4F-A647-BD9F-F96EBF103896}"/>
              </a:ext>
            </a:extLst>
          </p:cNvPr>
          <p:cNvCxnSpPr>
            <a:cxnSpLocks/>
          </p:cNvCxnSpPr>
          <p:nvPr/>
        </p:nvCxnSpPr>
        <p:spPr>
          <a:xfrm>
            <a:off x="1681308" y="4491975"/>
            <a:ext cx="0" cy="440869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>
            <a:extLst>
              <a:ext uri="{FF2B5EF4-FFF2-40B4-BE49-F238E27FC236}">
                <a16:creationId xmlns="" xmlns:a16="http://schemas.microsoft.com/office/drawing/2014/main" id="{232512C3-AE0F-4644-9320-753129DD1997}"/>
              </a:ext>
            </a:extLst>
          </p:cNvPr>
          <p:cNvCxnSpPr>
            <a:cxnSpLocks/>
          </p:cNvCxnSpPr>
          <p:nvPr/>
        </p:nvCxnSpPr>
        <p:spPr>
          <a:xfrm flipH="1">
            <a:off x="1137049" y="4050707"/>
            <a:ext cx="1382" cy="382922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Bild 13" descr="Übersicht Bestrahlungsräume Med-nkF.jpg">
            <a:extLst>
              <a:ext uri="{FF2B5EF4-FFF2-40B4-BE49-F238E27FC236}">
                <a16:creationId xmlns="" xmlns:a16="http://schemas.microsoft.com/office/drawing/2014/main" id="{F6F5DF76-A8D5-C544-A3B8-01F17B5152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37" t="20357" r="29088" b="23397"/>
          <a:stretch/>
        </p:blipFill>
        <p:spPr>
          <a:xfrm>
            <a:off x="2499092" y="3387021"/>
            <a:ext cx="666830" cy="596518"/>
          </a:xfrm>
          <a:prstGeom prst="rect">
            <a:avLst/>
          </a:prstGeom>
          <a:ln w="76200">
            <a:noFill/>
          </a:ln>
        </p:spPr>
      </p:pic>
      <p:cxnSp>
        <p:nvCxnSpPr>
          <p:cNvPr id="820" name="Gerade Verbindung 819"/>
          <p:cNvCxnSpPr>
            <a:cxnSpLocks/>
            <a:endCxn id="87" idx="6"/>
          </p:cNvCxnSpPr>
          <p:nvPr/>
        </p:nvCxnSpPr>
        <p:spPr>
          <a:xfrm>
            <a:off x="858356" y="4477416"/>
            <a:ext cx="7372483" cy="14559"/>
          </a:xfrm>
          <a:prstGeom prst="line">
            <a:avLst/>
          </a:prstGeom>
          <a:ln w="1016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746381" y="4358610"/>
            <a:ext cx="206754" cy="20675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Oval 7"/>
          <p:cNvSpPr/>
          <p:nvPr/>
        </p:nvSpPr>
        <p:spPr>
          <a:xfrm>
            <a:off x="5153686" y="4395031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Oval 11"/>
          <p:cNvSpPr/>
          <p:nvPr/>
        </p:nvSpPr>
        <p:spPr>
          <a:xfrm>
            <a:off x="6365733" y="4389104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Inhaltsplatzhalter 2"/>
          <p:cNvSpPr txBox="1">
            <a:spLocks/>
          </p:cNvSpPr>
          <p:nvPr/>
        </p:nvSpPr>
        <p:spPr>
          <a:xfrm>
            <a:off x="3728319" y="4508300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05/2019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6" name="Inhaltsplatzhalter 2"/>
          <p:cNvSpPr txBox="1">
            <a:spLocks/>
          </p:cNvSpPr>
          <p:nvPr/>
        </p:nvSpPr>
        <p:spPr>
          <a:xfrm>
            <a:off x="3039305" y="5704205"/>
            <a:ext cx="1723790" cy="60081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Carbon-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ions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b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research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24" name="Oval 823"/>
          <p:cNvSpPr/>
          <p:nvPr/>
        </p:nvSpPr>
        <p:spPr>
          <a:xfrm>
            <a:off x="645697" y="4364331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8" name="Inhaltsplatzhalter 2"/>
          <p:cNvSpPr txBox="1">
            <a:spLocks/>
          </p:cNvSpPr>
          <p:nvPr/>
        </p:nvSpPr>
        <p:spPr>
          <a:xfrm>
            <a:off x="1112833" y="4088520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07/2017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29" name="Inhaltsplatzhalter 2"/>
          <p:cNvSpPr txBox="1">
            <a:spLocks/>
          </p:cNvSpPr>
          <p:nvPr/>
        </p:nvSpPr>
        <p:spPr>
          <a:xfrm>
            <a:off x="4693220" y="4136447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02/2020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32" name="Inhaltsplatzhalter 2"/>
          <p:cNvSpPr txBox="1">
            <a:spLocks/>
          </p:cNvSpPr>
          <p:nvPr/>
        </p:nvSpPr>
        <p:spPr>
          <a:xfrm>
            <a:off x="2134541" y="2542050"/>
            <a:ext cx="1434100" cy="534631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Vertical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beamline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patient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treatments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33" name="Inhaltsplatzhalter 2"/>
          <p:cNvSpPr txBox="1">
            <a:spLocks/>
          </p:cNvSpPr>
          <p:nvPr/>
        </p:nvSpPr>
        <p:spPr>
          <a:xfrm>
            <a:off x="4262685" y="5708445"/>
            <a:ext cx="2001704" cy="59657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2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Carbon </a:t>
            </a:r>
            <a:r>
              <a:rPr lang="de-DE" sz="12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ions</a:t>
            </a:r>
            <a:r>
              <a:rPr lang="de-DE" sz="12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,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2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vertical</a:t>
            </a:r>
            <a:r>
              <a:rPr lang="de-DE" sz="12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2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beamline</a:t>
            </a: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41" name="Inhaltsplatzhalter 2"/>
          <p:cNvSpPr txBox="1">
            <a:spLocks/>
          </p:cNvSpPr>
          <p:nvPr/>
        </p:nvSpPr>
        <p:spPr>
          <a:xfrm>
            <a:off x="7513872" y="4126130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12/2021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42" name="Inhaltsplatzhalter 2"/>
          <p:cNvSpPr txBox="1">
            <a:spLocks/>
          </p:cNvSpPr>
          <p:nvPr/>
        </p:nvSpPr>
        <p:spPr>
          <a:xfrm>
            <a:off x="3604137" y="2686570"/>
            <a:ext cx="1492162" cy="75282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Patient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treatments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with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carbon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ions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54" name="Bild 15" descr="Übersicht Bestrahlungsräume Med-nkF.jpg">
            <a:extLst>
              <a:ext uri="{FF2B5EF4-FFF2-40B4-BE49-F238E27FC236}">
                <a16:creationId xmlns="" xmlns:a16="http://schemas.microsoft.com/office/drawing/2014/main" id="{15F3D6C0-358E-AA42-8927-5965C49C34D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589" b="20562"/>
          <a:stretch/>
        </p:blipFill>
        <p:spPr>
          <a:xfrm>
            <a:off x="3520290" y="5180481"/>
            <a:ext cx="823621" cy="418804"/>
          </a:xfrm>
          <a:prstGeom prst="rect">
            <a:avLst/>
          </a:prstGeom>
          <a:ln w="76200">
            <a:noFill/>
          </a:ln>
        </p:spPr>
      </p:pic>
      <p:grpSp>
        <p:nvGrpSpPr>
          <p:cNvPr id="56" name="Gruppierung 49">
            <a:extLst>
              <a:ext uri="{FF2B5EF4-FFF2-40B4-BE49-F238E27FC236}">
                <a16:creationId xmlns="" xmlns:a16="http://schemas.microsoft.com/office/drawing/2014/main" id="{E5AA9C0C-7001-C648-8D8A-243F982CB863}"/>
              </a:ext>
            </a:extLst>
          </p:cNvPr>
          <p:cNvGrpSpPr/>
          <p:nvPr/>
        </p:nvGrpSpPr>
        <p:grpSpPr>
          <a:xfrm rot="21024743">
            <a:off x="3692764" y="4993484"/>
            <a:ext cx="316153" cy="307777"/>
            <a:chOff x="7181277" y="576708"/>
            <a:chExt cx="491721" cy="478695"/>
          </a:xfrm>
        </p:grpSpPr>
        <p:sp>
          <p:nvSpPr>
            <p:cNvPr id="57" name="Oval 56">
              <a:extLst>
                <a:ext uri="{FF2B5EF4-FFF2-40B4-BE49-F238E27FC236}">
                  <a16:creationId xmlns="" xmlns:a16="http://schemas.microsoft.com/office/drawing/2014/main" id="{7A34E07A-5DDC-1542-B1DC-8D8165D2CDB6}"/>
                </a:ext>
              </a:extLst>
            </p:cNvPr>
            <p:cNvSpPr/>
            <p:nvPr/>
          </p:nvSpPr>
          <p:spPr>
            <a:xfrm>
              <a:off x="7251700" y="635000"/>
              <a:ext cx="368300" cy="368300"/>
            </a:xfrm>
            <a:prstGeom prst="ellipse">
              <a:avLst/>
            </a:prstGeom>
            <a:solidFill>
              <a:srgbClr val="F2D7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Textfeld 57">
              <a:extLst>
                <a:ext uri="{FF2B5EF4-FFF2-40B4-BE49-F238E27FC236}">
                  <a16:creationId xmlns="" xmlns:a16="http://schemas.microsoft.com/office/drawing/2014/main" id="{3C5812BE-B349-A848-ABFF-FFF53C57FFC1}"/>
                </a:ext>
              </a:extLst>
            </p:cNvPr>
            <p:cNvSpPr txBox="1"/>
            <p:nvPr/>
          </p:nvSpPr>
          <p:spPr>
            <a:xfrm>
              <a:off x="7181277" y="576708"/>
              <a:ext cx="491721" cy="478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rgbClr val="14316C"/>
                  </a:solidFill>
                  <a:latin typeface="Verdana" charset="0"/>
                  <a:ea typeface="Verdana" charset="0"/>
                  <a:cs typeface="Verdana" charset="0"/>
                </a:rPr>
                <a:t>C</a:t>
              </a:r>
            </a:p>
          </p:txBody>
        </p:sp>
      </p:grpSp>
      <p:sp>
        <p:nvSpPr>
          <p:cNvPr id="71" name="Inhaltsplatzhalter 2">
            <a:extLst>
              <a:ext uri="{FF2B5EF4-FFF2-40B4-BE49-F238E27FC236}">
                <a16:creationId xmlns="" xmlns:a16="http://schemas.microsoft.com/office/drawing/2014/main" id="{43C91D2B-69BE-2449-AED9-39AC8699506D}"/>
              </a:ext>
            </a:extLst>
          </p:cNvPr>
          <p:cNvSpPr txBox="1">
            <a:spLocks/>
          </p:cNvSpPr>
          <p:nvPr/>
        </p:nvSpPr>
        <p:spPr>
          <a:xfrm>
            <a:off x="5324600" y="2557820"/>
            <a:ext cx="2072313" cy="75282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2</a:t>
            </a:r>
            <a:r>
              <a:rPr lang="de-DE" sz="1400" baseline="300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nd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room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with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b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carbon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ions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, </a:t>
            </a:r>
            <a:b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horizontal beam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line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72" name="Bild 47" descr="Übersicht Bestrahlungsräume Med-nkF.jpg">
            <a:extLst>
              <a:ext uri="{FF2B5EF4-FFF2-40B4-BE49-F238E27FC236}">
                <a16:creationId xmlns="" xmlns:a16="http://schemas.microsoft.com/office/drawing/2014/main" id="{577BCCAE-AFBC-624F-9716-5FC9877ADF7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5255" y="4953689"/>
            <a:ext cx="666966" cy="666966"/>
          </a:xfrm>
          <a:prstGeom prst="rect">
            <a:avLst/>
          </a:prstGeom>
          <a:ln w="76200">
            <a:noFill/>
          </a:ln>
        </p:spPr>
      </p:pic>
      <p:sp>
        <p:nvSpPr>
          <p:cNvPr id="73" name="Inhaltsplatzhalter 2">
            <a:extLst>
              <a:ext uri="{FF2B5EF4-FFF2-40B4-BE49-F238E27FC236}">
                <a16:creationId xmlns="" xmlns:a16="http://schemas.microsoft.com/office/drawing/2014/main" id="{4465F76B-9CB8-3540-92BC-CC534B32D9CF}"/>
              </a:ext>
            </a:extLst>
          </p:cNvPr>
          <p:cNvSpPr txBox="1">
            <a:spLocks/>
          </p:cNvSpPr>
          <p:nvPr/>
        </p:nvSpPr>
        <p:spPr>
          <a:xfrm>
            <a:off x="7256810" y="5662810"/>
            <a:ext cx="1723790" cy="60081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2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Patient </a:t>
            </a:r>
            <a:r>
              <a:rPr lang="de-DE" sz="12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treatments</a:t>
            </a:r>
            <a:r>
              <a:rPr lang="de-DE" sz="12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br>
              <a:rPr lang="de-DE" sz="12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sz="12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with</a:t>
            </a:r>
            <a:r>
              <a:rPr lang="de-DE" sz="12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2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G</a:t>
            </a:r>
            <a:r>
              <a:rPr lang="de-DE" sz="12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antry</a:t>
            </a:r>
            <a:endParaRPr lang="de-DE" sz="12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76" name="Inhaltsplatzhalter 2">
            <a:extLst>
              <a:ext uri="{FF2B5EF4-FFF2-40B4-BE49-F238E27FC236}">
                <a16:creationId xmlns="" xmlns:a16="http://schemas.microsoft.com/office/drawing/2014/main" id="{9102483E-5EE5-2747-9F52-192CCF85A13B}"/>
              </a:ext>
            </a:extLst>
          </p:cNvPr>
          <p:cNvSpPr txBox="1">
            <a:spLocks/>
          </p:cNvSpPr>
          <p:nvPr/>
        </p:nvSpPr>
        <p:spPr>
          <a:xfrm>
            <a:off x="408684" y="2529553"/>
            <a:ext cx="1401332" cy="536167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Start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pediatric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patient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treatments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78" name="Inhaltsplatzhalter 2">
            <a:extLst>
              <a:ext uri="{FF2B5EF4-FFF2-40B4-BE49-F238E27FC236}">
                <a16:creationId xmlns="" xmlns:a16="http://schemas.microsoft.com/office/drawing/2014/main" id="{8818A554-74E6-6F45-902F-D4D59396F048}"/>
              </a:ext>
            </a:extLst>
          </p:cNvPr>
          <p:cNvSpPr txBox="1">
            <a:spLocks/>
          </p:cNvSpPr>
          <p:nvPr/>
        </p:nvSpPr>
        <p:spPr>
          <a:xfrm>
            <a:off x="572048" y="5684929"/>
            <a:ext cx="1915248" cy="75282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2</a:t>
            </a:r>
            <a:r>
              <a:rPr lang="de-DE" sz="1400" baseline="300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nd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room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patient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treatments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79" name="Grafik 78">
            <a:extLst>
              <a:ext uri="{FF2B5EF4-FFF2-40B4-BE49-F238E27FC236}">
                <a16:creationId xmlns="" xmlns:a16="http://schemas.microsoft.com/office/drawing/2014/main" id="{631FD4A9-C70F-B544-9477-78C80445FB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5504" y="3417796"/>
            <a:ext cx="358236" cy="507501"/>
          </a:xfrm>
          <a:prstGeom prst="rect">
            <a:avLst/>
          </a:prstGeom>
        </p:spPr>
      </p:pic>
      <p:pic>
        <p:nvPicPr>
          <p:cNvPr id="81" name="Bild 867">
            <a:extLst>
              <a:ext uri="{FF2B5EF4-FFF2-40B4-BE49-F238E27FC236}">
                <a16:creationId xmlns="" xmlns:a16="http://schemas.microsoft.com/office/drawing/2014/main" id="{1AE38D32-3010-E047-A20E-5F1EA81C51D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7362" y="5195847"/>
            <a:ext cx="667891" cy="254144"/>
          </a:xfrm>
          <a:prstGeom prst="rect">
            <a:avLst/>
          </a:prstGeom>
        </p:spPr>
      </p:pic>
      <p:sp>
        <p:nvSpPr>
          <p:cNvPr id="84" name="Abgerundetes Rechteck 83">
            <a:extLst>
              <a:ext uri="{FF2B5EF4-FFF2-40B4-BE49-F238E27FC236}">
                <a16:creationId xmlns="" xmlns:a16="http://schemas.microsoft.com/office/drawing/2014/main" id="{E70DDECA-25F8-D144-9127-905391D62163}"/>
              </a:ext>
            </a:extLst>
          </p:cNvPr>
          <p:cNvSpPr/>
          <p:nvPr/>
        </p:nvSpPr>
        <p:spPr>
          <a:xfrm>
            <a:off x="791409" y="3323863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Oval 85">
            <a:extLst>
              <a:ext uri="{FF2B5EF4-FFF2-40B4-BE49-F238E27FC236}">
                <a16:creationId xmlns="" xmlns:a16="http://schemas.microsoft.com/office/drawing/2014/main" id="{F6E35E4F-6E42-ED4C-B7B0-83E95C4885BC}"/>
              </a:ext>
            </a:extLst>
          </p:cNvPr>
          <p:cNvSpPr/>
          <p:nvPr/>
        </p:nvSpPr>
        <p:spPr>
          <a:xfrm>
            <a:off x="1030363" y="4377677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Oval 86">
            <a:extLst>
              <a:ext uri="{FF2B5EF4-FFF2-40B4-BE49-F238E27FC236}">
                <a16:creationId xmlns="" xmlns:a16="http://schemas.microsoft.com/office/drawing/2014/main" id="{1D79F7D8-4583-C041-8DDF-46556B199288}"/>
              </a:ext>
            </a:extLst>
          </p:cNvPr>
          <p:cNvSpPr/>
          <p:nvPr/>
        </p:nvSpPr>
        <p:spPr>
          <a:xfrm>
            <a:off x="8025097" y="4389104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Abgerundetes Rechteck 87">
            <a:extLst>
              <a:ext uri="{FF2B5EF4-FFF2-40B4-BE49-F238E27FC236}">
                <a16:creationId xmlns="" xmlns:a16="http://schemas.microsoft.com/office/drawing/2014/main" id="{BFB29DC7-DE37-9944-9C1A-943E159E0986}"/>
              </a:ext>
            </a:extLst>
          </p:cNvPr>
          <p:cNvSpPr/>
          <p:nvPr/>
        </p:nvSpPr>
        <p:spPr>
          <a:xfrm>
            <a:off x="1334286" y="4948576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Inhaltsplatzhalter 2">
            <a:extLst>
              <a:ext uri="{FF2B5EF4-FFF2-40B4-BE49-F238E27FC236}">
                <a16:creationId xmlns="" xmlns:a16="http://schemas.microsoft.com/office/drawing/2014/main" id="{2787FDF8-6468-414A-9658-A32979530E20}"/>
              </a:ext>
            </a:extLst>
          </p:cNvPr>
          <p:cNvSpPr txBox="1">
            <a:spLocks/>
          </p:cNvSpPr>
          <p:nvPr/>
        </p:nvSpPr>
        <p:spPr>
          <a:xfrm>
            <a:off x="2188723" y="4530674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06/2018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90" name="Abgerundetes Rechteck 89">
            <a:extLst>
              <a:ext uri="{FF2B5EF4-FFF2-40B4-BE49-F238E27FC236}">
                <a16:creationId xmlns="" xmlns:a16="http://schemas.microsoft.com/office/drawing/2014/main" id="{DE798A0A-39F5-3E4E-91D7-D5E3276AC3A1}"/>
              </a:ext>
            </a:extLst>
          </p:cNvPr>
          <p:cNvSpPr/>
          <p:nvPr/>
        </p:nvSpPr>
        <p:spPr>
          <a:xfrm>
            <a:off x="2497816" y="3317845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Abgerundetes Rechteck 90">
            <a:extLst>
              <a:ext uri="{FF2B5EF4-FFF2-40B4-BE49-F238E27FC236}">
                <a16:creationId xmlns="" xmlns:a16="http://schemas.microsoft.com/office/drawing/2014/main" id="{2314DF77-D5C6-7F49-B157-8449F2DD944E}"/>
              </a:ext>
            </a:extLst>
          </p:cNvPr>
          <p:cNvSpPr/>
          <p:nvPr/>
        </p:nvSpPr>
        <p:spPr>
          <a:xfrm>
            <a:off x="3568641" y="4968766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3" name="Bild 867">
            <a:extLst>
              <a:ext uri="{FF2B5EF4-FFF2-40B4-BE49-F238E27FC236}">
                <a16:creationId xmlns="" xmlns:a16="http://schemas.microsoft.com/office/drawing/2014/main" id="{4AE418B4-01E1-4E44-B98B-A2EBA5DE3DD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0842" y="3541433"/>
            <a:ext cx="667891" cy="254144"/>
          </a:xfrm>
          <a:prstGeom prst="rect">
            <a:avLst/>
          </a:prstGeom>
        </p:spPr>
      </p:pic>
      <p:sp>
        <p:nvSpPr>
          <p:cNvPr id="92" name="Abgerundetes Rechteck 91">
            <a:extLst>
              <a:ext uri="{FF2B5EF4-FFF2-40B4-BE49-F238E27FC236}">
                <a16:creationId xmlns="" xmlns:a16="http://schemas.microsoft.com/office/drawing/2014/main" id="{EC603AA4-254D-E243-A15A-6E64ABECE2B6}"/>
              </a:ext>
            </a:extLst>
          </p:cNvPr>
          <p:cNvSpPr/>
          <p:nvPr/>
        </p:nvSpPr>
        <p:spPr>
          <a:xfrm>
            <a:off x="3832438" y="3251326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4" name="Gruppierung 49">
            <a:extLst>
              <a:ext uri="{FF2B5EF4-FFF2-40B4-BE49-F238E27FC236}">
                <a16:creationId xmlns="" xmlns:a16="http://schemas.microsoft.com/office/drawing/2014/main" id="{0A9F7B39-AA52-2A4B-AE3E-1821DD295707}"/>
              </a:ext>
            </a:extLst>
          </p:cNvPr>
          <p:cNvGrpSpPr/>
          <p:nvPr/>
        </p:nvGrpSpPr>
        <p:grpSpPr>
          <a:xfrm rot="21024743">
            <a:off x="3898860" y="3308507"/>
            <a:ext cx="316153" cy="307777"/>
            <a:chOff x="7181277" y="576708"/>
            <a:chExt cx="491721" cy="478695"/>
          </a:xfrm>
        </p:grpSpPr>
        <p:sp>
          <p:nvSpPr>
            <p:cNvPr id="95" name="Oval 94">
              <a:extLst>
                <a:ext uri="{FF2B5EF4-FFF2-40B4-BE49-F238E27FC236}">
                  <a16:creationId xmlns="" xmlns:a16="http://schemas.microsoft.com/office/drawing/2014/main" id="{CC573DF1-1DDE-1A4F-AE25-FCCB1D8D0179}"/>
                </a:ext>
              </a:extLst>
            </p:cNvPr>
            <p:cNvSpPr/>
            <p:nvPr/>
          </p:nvSpPr>
          <p:spPr>
            <a:xfrm>
              <a:off x="7251700" y="635000"/>
              <a:ext cx="368300" cy="368300"/>
            </a:xfrm>
            <a:prstGeom prst="ellipse">
              <a:avLst/>
            </a:prstGeom>
            <a:solidFill>
              <a:srgbClr val="F2D7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Textfeld 95">
              <a:extLst>
                <a:ext uri="{FF2B5EF4-FFF2-40B4-BE49-F238E27FC236}">
                  <a16:creationId xmlns="" xmlns:a16="http://schemas.microsoft.com/office/drawing/2014/main" id="{00253DA2-D2C2-9149-A70A-9A99F3E7E384}"/>
                </a:ext>
              </a:extLst>
            </p:cNvPr>
            <p:cNvSpPr txBox="1"/>
            <p:nvPr/>
          </p:nvSpPr>
          <p:spPr>
            <a:xfrm>
              <a:off x="7181277" y="576708"/>
              <a:ext cx="491721" cy="478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rgbClr val="14316C"/>
                  </a:solidFill>
                  <a:latin typeface="Verdana" charset="0"/>
                  <a:ea typeface="Verdana" charset="0"/>
                  <a:cs typeface="Verdana" charset="0"/>
                </a:rPr>
                <a:t>C</a:t>
              </a:r>
            </a:p>
          </p:txBody>
        </p:sp>
      </p:grpSp>
      <p:pic>
        <p:nvPicPr>
          <p:cNvPr id="97" name="Bild 13" descr="Übersicht Bestrahlungsräume Med-nkF.jpg">
            <a:extLst>
              <a:ext uri="{FF2B5EF4-FFF2-40B4-BE49-F238E27FC236}">
                <a16:creationId xmlns="" xmlns:a16="http://schemas.microsoft.com/office/drawing/2014/main" id="{88F73F41-89C8-D542-BB5F-8DBCC33CF2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37" t="20357" r="29088" b="23397"/>
          <a:stretch/>
        </p:blipFill>
        <p:spPr>
          <a:xfrm>
            <a:off x="4907560" y="5066821"/>
            <a:ext cx="666830" cy="596518"/>
          </a:xfrm>
          <a:prstGeom prst="rect">
            <a:avLst/>
          </a:prstGeom>
          <a:ln w="76200">
            <a:noFill/>
          </a:ln>
        </p:spPr>
      </p:pic>
      <p:sp>
        <p:nvSpPr>
          <p:cNvPr id="98" name="Abgerundetes Rechteck 97">
            <a:extLst>
              <a:ext uri="{FF2B5EF4-FFF2-40B4-BE49-F238E27FC236}">
                <a16:creationId xmlns="" xmlns:a16="http://schemas.microsoft.com/office/drawing/2014/main" id="{570BC883-25CD-8548-B030-D156F146EA76}"/>
              </a:ext>
            </a:extLst>
          </p:cNvPr>
          <p:cNvSpPr/>
          <p:nvPr/>
        </p:nvSpPr>
        <p:spPr>
          <a:xfrm>
            <a:off x="4908043" y="4976551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9" name="Gruppierung 49">
            <a:extLst>
              <a:ext uri="{FF2B5EF4-FFF2-40B4-BE49-F238E27FC236}">
                <a16:creationId xmlns="" xmlns:a16="http://schemas.microsoft.com/office/drawing/2014/main" id="{D489129D-7CBF-BC4F-AE4B-C7D5A3D8B372}"/>
              </a:ext>
            </a:extLst>
          </p:cNvPr>
          <p:cNvGrpSpPr/>
          <p:nvPr/>
        </p:nvGrpSpPr>
        <p:grpSpPr>
          <a:xfrm rot="21024743">
            <a:off x="4935110" y="5039903"/>
            <a:ext cx="316153" cy="307777"/>
            <a:chOff x="7239516" y="60941"/>
            <a:chExt cx="491721" cy="478695"/>
          </a:xfrm>
        </p:grpSpPr>
        <p:sp>
          <p:nvSpPr>
            <p:cNvPr id="100" name="Oval 99">
              <a:extLst>
                <a:ext uri="{FF2B5EF4-FFF2-40B4-BE49-F238E27FC236}">
                  <a16:creationId xmlns="" xmlns:a16="http://schemas.microsoft.com/office/drawing/2014/main" id="{BEC08CC5-82CD-074D-979F-2BEEE73D2474}"/>
                </a:ext>
              </a:extLst>
            </p:cNvPr>
            <p:cNvSpPr/>
            <p:nvPr/>
          </p:nvSpPr>
          <p:spPr>
            <a:xfrm>
              <a:off x="7322950" y="121353"/>
              <a:ext cx="368300" cy="368301"/>
            </a:xfrm>
            <a:prstGeom prst="ellipse">
              <a:avLst/>
            </a:prstGeom>
            <a:solidFill>
              <a:srgbClr val="F2D7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1" name="Textfeld 100">
              <a:extLst>
                <a:ext uri="{FF2B5EF4-FFF2-40B4-BE49-F238E27FC236}">
                  <a16:creationId xmlns="" xmlns:a16="http://schemas.microsoft.com/office/drawing/2014/main" id="{E9E09D50-CDE6-8845-BF3A-0EAE851B22B2}"/>
                </a:ext>
              </a:extLst>
            </p:cNvPr>
            <p:cNvSpPr txBox="1"/>
            <p:nvPr/>
          </p:nvSpPr>
          <p:spPr>
            <a:xfrm>
              <a:off x="7239516" y="60941"/>
              <a:ext cx="491721" cy="478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rgbClr val="14316C"/>
                  </a:solidFill>
                  <a:latin typeface="Verdana" charset="0"/>
                  <a:ea typeface="Verdana" charset="0"/>
                  <a:cs typeface="Verdana" charset="0"/>
                </a:rPr>
                <a:t>C</a:t>
              </a:r>
            </a:p>
          </p:txBody>
        </p:sp>
      </p:grpSp>
      <p:pic>
        <p:nvPicPr>
          <p:cNvPr id="102" name="Bild 867">
            <a:extLst>
              <a:ext uri="{FF2B5EF4-FFF2-40B4-BE49-F238E27FC236}">
                <a16:creationId xmlns="" xmlns:a16="http://schemas.microsoft.com/office/drawing/2014/main" id="{425A22AA-BC60-D943-8DA2-12BDACB9A3B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3910" y="3593000"/>
            <a:ext cx="667891" cy="254144"/>
          </a:xfrm>
          <a:prstGeom prst="rect">
            <a:avLst/>
          </a:prstGeom>
        </p:spPr>
      </p:pic>
      <p:sp>
        <p:nvSpPr>
          <p:cNvPr id="103" name="Abgerundetes Rechteck 102">
            <a:extLst>
              <a:ext uri="{FF2B5EF4-FFF2-40B4-BE49-F238E27FC236}">
                <a16:creationId xmlns="" xmlns:a16="http://schemas.microsoft.com/office/drawing/2014/main" id="{C0351701-D5D0-9047-8B48-374040DD62D9}"/>
              </a:ext>
            </a:extLst>
          </p:cNvPr>
          <p:cNvSpPr/>
          <p:nvPr/>
        </p:nvSpPr>
        <p:spPr>
          <a:xfrm>
            <a:off x="6085506" y="3302893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05" name="Gruppierung 49">
            <a:extLst>
              <a:ext uri="{FF2B5EF4-FFF2-40B4-BE49-F238E27FC236}">
                <a16:creationId xmlns="" xmlns:a16="http://schemas.microsoft.com/office/drawing/2014/main" id="{2E6F7721-9E36-9247-9706-C0DFDDB8D9F4}"/>
              </a:ext>
            </a:extLst>
          </p:cNvPr>
          <p:cNvGrpSpPr/>
          <p:nvPr/>
        </p:nvGrpSpPr>
        <p:grpSpPr>
          <a:xfrm rot="21024743">
            <a:off x="6151928" y="3360074"/>
            <a:ext cx="316153" cy="307777"/>
            <a:chOff x="7181277" y="576708"/>
            <a:chExt cx="491721" cy="478695"/>
          </a:xfrm>
        </p:grpSpPr>
        <p:sp>
          <p:nvSpPr>
            <p:cNvPr id="106" name="Oval 105">
              <a:extLst>
                <a:ext uri="{FF2B5EF4-FFF2-40B4-BE49-F238E27FC236}">
                  <a16:creationId xmlns="" xmlns:a16="http://schemas.microsoft.com/office/drawing/2014/main" id="{43AEED54-6AA6-7B44-A691-8D1C9BBFD0DA}"/>
                </a:ext>
              </a:extLst>
            </p:cNvPr>
            <p:cNvSpPr/>
            <p:nvPr/>
          </p:nvSpPr>
          <p:spPr>
            <a:xfrm>
              <a:off x="7251700" y="635000"/>
              <a:ext cx="368300" cy="368300"/>
            </a:xfrm>
            <a:prstGeom prst="ellipse">
              <a:avLst/>
            </a:prstGeom>
            <a:solidFill>
              <a:srgbClr val="F2D7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Textfeld 106">
              <a:extLst>
                <a:ext uri="{FF2B5EF4-FFF2-40B4-BE49-F238E27FC236}">
                  <a16:creationId xmlns="" xmlns:a16="http://schemas.microsoft.com/office/drawing/2014/main" id="{9E8FB865-D00A-0449-BCFC-12D2CD538748}"/>
                </a:ext>
              </a:extLst>
            </p:cNvPr>
            <p:cNvSpPr txBox="1"/>
            <p:nvPr/>
          </p:nvSpPr>
          <p:spPr>
            <a:xfrm>
              <a:off x="7181277" y="576708"/>
              <a:ext cx="491721" cy="478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rgbClr val="14316C"/>
                  </a:solidFill>
                  <a:latin typeface="Verdana" charset="0"/>
                  <a:ea typeface="Verdana" charset="0"/>
                  <a:cs typeface="Verdana" charset="0"/>
                </a:rPr>
                <a:t>C</a:t>
              </a:r>
            </a:p>
          </p:txBody>
        </p:sp>
      </p:grpSp>
      <p:sp>
        <p:nvSpPr>
          <p:cNvPr id="108" name="Abgerundetes Rechteck 107">
            <a:extLst>
              <a:ext uri="{FF2B5EF4-FFF2-40B4-BE49-F238E27FC236}">
                <a16:creationId xmlns="" xmlns:a16="http://schemas.microsoft.com/office/drawing/2014/main" id="{324C52EC-0573-F543-85B5-942E93BE826F}"/>
              </a:ext>
            </a:extLst>
          </p:cNvPr>
          <p:cNvSpPr/>
          <p:nvPr/>
        </p:nvSpPr>
        <p:spPr>
          <a:xfrm>
            <a:off x="7779230" y="4930348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Titel 1"/>
          <p:cNvSpPr txBox="1">
            <a:spLocks/>
          </p:cNvSpPr>
          <p:nvPr/>
        </p:nvSpPr>
        <p:spPr>
          <a:xfrm>
            <a:off x="408684" y="314139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Outlook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3" name="Inhaltsplatzhalter 2"/>
          <p:cNvSpPr txBox="1">
            <a:spLocks/>
          </p:cNvSpPr>
          <p:nvPr/>
        </p:nvSpPr>
        <p:spPr>
          <a:xfrm>
            <a:off x="163931" y="4573446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12/2016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F6E35E4F-6E42-ED4C-B7B0-83E95C4885BC}"/>
              </a:ext>
            </a:extLst>
          </p:cNvPr>
          <p:cNvSpPr/>
          <p:nvPr/>
        </p:nvSpPr>
        <p:spPr>
          <a:xfrm>
            <a:off x="1558781" y="4367704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Oval 65"/>
          <p:cNvSpPr/>
          <p:nvPr/>
        </p:nvSpPr>
        <p:spPr>
          <a:xfrm>
            <a:off x="3804642" y="4391366"/>
            <a:ext cx="206754" cy="20675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Oval 66"/>
          <p:cNvSpPr/>
          <p:nvPr/>
        </p:nvSpPr>
        <p:spPr>
          <a:xfrm>
            <a:off x="4092480" y="4392174"/>
            <a:ext cx="205742" cy="205742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Inhaltsplatzhalter 2"/>
          <p:cNvSpPr txBox="1">
            <a:spLocks/>
          </p:cNvSpPr>
          <p:nvPr/>
        </p:nvSpPr>
        <p:spPr>
          <a:xfrm>
            <a:off x="5902887" y="4562526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</a:t>
            </a: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2/2020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75" name="Rechteck 20"/>
          <p:cNvSpPr/>
          <p:nvPr/>
        </p:nvSpPr>
        <p:spPr>
          <a:xfrm>
            <a:off x="648505" y="1133688"/>
            <a:ext cx="7610706" cy="895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Commissioning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further</a:t>
            </a:r>
            <a:r>
              <a:rPr lang="de-DE" sz="16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modalities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(beam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lines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species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in parallel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clinial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Full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end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2021.</a:t>
            </a:r>
          </a:p>
        </p:txBody>
      </p:sp>
    </p:spTree>
    <p:extLst>
      <p:ext uri="{BB962C8B-B14F-4D97-AF65-F5344CB8AC3E}">
        <p14:creationId xmlns:p14="http://schemas.microsoft.com/office/powerpoint/2010/main" val="370321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160350"/>
            <a:ext cx="8393373" cy="1325563"/>
          </a:xfrm>
        </p:spPr>
        <p:txBody>
          <a:bodyPr/>
          <a:lstStyle/>
          <a:p>
            <a:r>
              <a:rPr lang="de-DE" dirty="0" smtClean="0"/>
              <a:t>RESEARCH @ </a:t>
            </a:r>
            <a:r>
              <a:rPr lang="de-DE" dirty="0" err="1" smtClean="0"/>
              <a:t>medaustron</a:t>
            </a:r>
            <a:endParaRPr lang="de-AT" dirty="0"/>
          </a:p>
        </p:txBody>
      </p:sp>
      <p:sp>
        <p:nvSpPr>
          <p:cNvPr id="16" name="Inhaltsplatzhalter 2"/>
          <p:cNvSpPr>
            <a:spLocks noGrp="1"/>
          </p:cNvSpPr>
          <p:nvPr>
            <p:ph idx="4294967295"/>
          </p:nvPr>
        </p:nvSpPr>
        <p:spPr>
          <a:xfrm>
            <a:off x="728672" y="4706067"/>
            <a:ext cx="2672407" cy="1330508"/>
          </a:xfrm>
          <a:prstGeom prst="rect">
            <a:avLst/>
          </a:prstGeom>
          <a:noFill/>
        </p:spPr>
        <p:txBody>
          <a:bodyPr/>
          <a:lstStyle/>
          <a:p>
            <a:pPr marL="139700" lvl="1" indent="0" algn="ctr" defTabSz="914400">
              <a:spcBef>
                <a:spcPts val="525"/>
              </a:spcBef>
              <a:buNone/>
            </a:pPr>
            <a:r>
              <a:rPr lang="de-DE" sz="1800" b="1" dirty="0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Radiation </a:t>
            </a:r>
            <a:r>
              <a:rPr lang="de-DE" sz="1800" b="1" dirty="0" err="1" smtClean="0">
                <a:solidFill>
                  <a:srgbClr val="94A8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Biology</a:t>
            </a:r>
            <a:endParaRPr lang="de-DE" sz="1800" b="1" dirty="0" smtClean="0">
              <a:solidFill>
                <a:srgbClr val="94A8B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39700" lvl="1" indent="0" algn="ctr" defTabSz="914400">
              <a:spcBef>
                <a:spcPts val="525"/>
              </a:spcBef>
              <a:buNone/>
            </a:pPr>
            <a:r>
              <a:rPr lang="de-DE" sz="2000" dirty="0" smtClean="0">
                <a:solidFill>
                  <a:srgbClr val="112359"/>
                </a:solidFill>
              </a:rPr>
              <a:t/>
            </a:r>
            <a:br>
              <a:rPr lang="de-DE" sz="2000" dirty="0" smtClean="0">
                <a:solidFill>
                  <a:srgbClr val="112359"/>
                </a:solidFill>
              </a:rPr>
            </a:b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Medical University </a:t>
            </a:r>
            <a:b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Vienna</a:t>
            </a:r>
            <a:endParaRPr lang="de-DE" sz="16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2361001" y="4360198"/>
            <a:ext cx="3587117" cy="1541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9700" lvl="1" algn="ctr" defTabSz="914400">
              <a:spcBef>
                <a:spcPts val="525"/>
              </a:spcBef>
              <a:buNone/>
            </a:pPr>
            <a:r>
              <a:rPr lang="de-DE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Medical Radiation </a:t>
            </a:r>
            <a:r>
              <a:rPr lang="de-DE" b="1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Physics</a:t>
            </a:r>
            <a:r>
              <a:rPr lang="de-DE" b="1" dirty="0" smtClean="0">
                <a:solidFill>
                  <a:srgbClr val="112359"/>
                </a:solidFill>
                <a:latin typeface="+mj-lt"/>
              </a:rPr>
              <a:t/>
            </a:r>
            <a:br>
              <a:rPr lang="de-DE" b="1" dirty="0" smtClean="0">
                <a:solidFill>
                  <a:srgbClr val="112359"/>
                </a:solidFill>
                <a:latin typeface="+mj-lt"/>
              </a:rPr>
            </a:br>
            <a:endParaRPr lang="de-DE" b="1" dirty="0" smtClean="0">
              <a:solidFill>
                <a:srgbClr val="112359"/>
              </a:solidFill>
              <a:latin typeface="+mj-lt"/>
            </a:endParaRPr>
          </a:p>
          <a:p>
            <a:pPr marL="139700" lvl="1" algn="ctr" defTabSz="914400">
              <a:spcBef>
                <a:spcPts val="525"/>
              </a:spcBef>
              <a:buNone/>
            </a:pPr>
            <a:r>
              <a:rPr lang="de-DE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Medical University</a:t>
            </a:r>
            <a:br>
              <a:rPr lang="de-DE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Vienna</a:t>
            </a:r>
            <a:endParaRPr lang="de-DE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grpSp>
        <p:nvGrpSpPr>
          <p:cNvPr id="18" name="Gruppierung 29"/>
          <p:cNvGrpSpPr/>
          <p:nvPr/>
        </p:nvGrpSpPr>
        <p:grpSpPr>
          <a:xfrm>
            <a:off x="1290136" y="2134702"/>
            <a:ext cx="5773705" cy="2075045"/>
            <a:chOff x="1228105" y="1646095"/>
            <a:chExt cx="5773705" cy="2075045"/>
          </a:xfrm>
        </p:grpSpPr>
        <p:sp>
          <p:nvSpPr>
            <p:cNvPr id="19" name="Halbbogen 18"/>
            <p:cNvSpPr/>
            <p:nvPr/>
          </p:nvSpPr>
          <p:spPr>
            <a:xfrm>
              <a:off x="3108315" y="1646095"/>
              <a:ext cx="2001621" cy="2001621"/>
            </a:xfrm>
            <a:prstGeom prst="blockArc">
              <a:avLst>
                <a:gd name="adj1" fmla="val 10800000"/>
                <a:gd name="adj2" fmla="val 21515851"/>
                <a:gd name="adj3" fmla="val 6246"/>
              </a:avLst>
            </a:prstGeom>
            <a:solidFill>
              <a:srgbClr val="1123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0" name="Halbbogen 19"/>
            <p:cNvSpPr/>
            <p:nvPr/>
          </p:nvSpPr>
          <p:spPr>
            <a:xfrm flipV="1">
              <a:off x="5000189" y="1693935"/>
              <a:ext cx="2001621" cy="2001621"/>
            </a:xfrm>
            <a:prstGeom prst="blockArc">
              <a:avLst>
                <a:gd name="adj1" fmla="val 10800000"/>
                <a:gd name="adj2" fmla="val 21515851"/>
                <a:gd name="adj3" fmla="val 6246"/>
              </a:avLst>
            </a:prstGeom>
            <a:solidFill>
              <a:srgbClr val="EDD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21" name="Halbbogen 20"/>
            <p:cNvSpPr/>
            <p:nvPr/>
          </p:nvSpPr>
          <p:spPr>
            <a:xfrm rot="10800000">
              <a:off x="1228105" y="1719519"/>
              <a:ext cx="2001621" cy="2001621"/>
            </a:xfrm>
            <a:prstGeom prst="blockArc">
              <a:avLst>
                <a:gd name="adj1" fmla="val 10800000"/>
                <a:gd name="adj2" fmla="val 21515851"/>
                <a:gd name="adj3" fmla="val 6246"/>
              </a:avLst>
            </a:prstGeom>
            <a:solidFill>
              <a:srgbClr val="94A8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pic>
          <p:nvPicPr>
            <p:cNvPr id="22" name="Bild 3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22969" y="2122955"/>
              <a:ext cx="575713" cy="791568"/>
            </a:xfrm>
            <a:prstGeom prst="rect">
              <a:avLst/>
            </a:prstGeom>
          </p:spPr>
        </p:pic>
      </p:grpSp>
      <p:sp>
        <p:nvSpPr>
          <p:cNvPr id="23" name="Rechteck 22"/>
          <p:cNvSpPr/>
          <p:nvPr/>
        </p:nvSpPr>
        <p:spPr>
          <a:xfrm>
            <a:off x="4751318" y="4658440"/>
            <a:ext cx="3528392" cy="1264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9700" lvl="1" algn="ctr" defTabSz="914400">
              <a:spcBef>
                <a:spcPts val="525"/>
              </a:spcBef>
              <a:buNone/>
            </a:pPr>
            <a:r>
              <a:rPr lang="de-DE" b="1" dirty="0" smtClean="0">
                <a:solidFill>
                  <a:srgbClr val="EDD01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Radiation </a:t>
            </a:r>
            <a:r>
              <a:rPr lang="de-DE" b="1" dirty="0" err="1" smtClean="0">
                <a:solidFill>
                  <a:srgbClr val="EDD01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Physics</a:t>
            </a:r>
            <a:r>
              <a:rPr lang="de-DE" b="1" dirty="0" smtClean="0">
                <a:solidFill>
                  <a:srgbClr val="8297AC"/>
                </a:solidFill>
                <a:latin typeface="+mj-lt"/>
              </a:rPr>
              <a:t/>
            </a:r>
            <a:br>
              <a:rPr lang="de-DE" b="1" dirty="0" smtClean="0">
                <a:solidFill>
                  <a:srgbClr val="8297AC"/>
                </a:solidFill>
                <a:latin typeface="+mj-lt"/>
              </a:rPr>
            </a:br>
            <a:endParaRPr lang="de-DE" b="1" dirty="0" smtClean="0">
              <a:solidFill>
                <a:srgbClr val="8297AC"/>
              </a:solidFill>
              <a:latin typeface="+mj-lt"/>
            </a:endParaRPr>
          </a:p>
          <a:p>
            <a:pPr marL="139700" lvl="1" algn="ctr" defTabSz="914400">
              <a:spcBef>
                <a:spcPts val="525"/>
              </a:spcBef>
              <a:buNone/>
            </a:pPr>
            <a:r>
              <a:rPr lang="de-DE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Technical University</a:t>
            </a:r>
            <a:br>
              <a:rPr lang="de-DE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Vienna</a:t>
            </a:r>
            <a:endParaRPr lang="de-DE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24" name="Bild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1536">
            <a:off x="1932931" y="2651941"/>
            <a:ext cx="653778" cy="869190"/>
          </a:xfrm>
          <a:prstGeom prst="rect">
            <a:avLst/>
          </a:prstGeom>
        </p:spPr>
      </p:pic>
      <p:pic>
        <p:nvPicPr>
          <p:cNvPr id="25" name="Bild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3563">
            <a:off x="5787219" y="2653582"/>
            <a:ext cx="661370" cy="879283"/>
          </a:xfrm>
          <a:prstGeom prst="rect">
            <a:avLst/>
          </a:prstGeom>
        </p:spPr>
      </p:pic>
      <p:sp>
        <p:nvSpPr>
          <p:cNvPr id="26" name="Oval 3"/>
          <p:cNvSpPr/>
          <p:nvPr/>
        </p:nvSpPr>
        <p:spPr>
          <a:xfrm>
            <a:off x="1586460" y="2509992"/>
            <a:ext cx="1346720" cy="1346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Oval 23"/>
          <p:cNvSpPr/>
          <p:nvPr/>
        </p:nvSpPr>
        <p:spPr>
          <a:xfrm>
            <a:off x="3522968" y="2413176"/>
            <a:ext cx="1346720" cy="1346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Oval 24"/>
          <p:cNvSpPr/>
          <p:nvPr/>
        </p:nvSpPr>
        <p:spPr>
          <a:xfrm>
            <a:off x="5364501" y="2391788"/>
            <a:ext cx="1346720" cy="1346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Bild 16" descr="icons_ncr.pn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24790" y="2551396"/>
            <a:ext cx="1100916" cy="1208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" name="Bild 17" descr="icons_ncr.pn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6583" y="2645836"/>
            <a:ext cx="1311231" cy="10750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Bild 18" descr="icons_ncr.pn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52187" y="2616819"/>
            <a:ext cx="1058853" cy="11842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Rechteck 20"/>
          <p:cNvSpPr/>
          <p:nvPr/>
        </p:nvSpPr>
        <p:spPr>
          <a:xfrm>
            <a:off x="464510" y="1335079"/>
            <a:ext cx="7610706" cy="959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Close connection to the medical and technical universities of Vienna</a:t>
            </a: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professorships</a:t>
            </a: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99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18469"/>
            <a:ext cx="8393373" cy="1325563"/>
          </a:xfrm>
        </p:spPr>
        <p:txBody>
          <a:bodyPr/>
          <a:lstStyle/>
          <a:p>
            <a:r>
              <a:rPr lang="de-DE" dirty="0" smtClean="0"/>
              <a:t>RESEARCH @ </a:t>
            </a:r>
            <a:r>
              <a:rPr lang="de-DE" dirty="0" err="1" smtClean="0"/>
              <a:t>medaustron</a:t>
            </a:r>
            <a:endParaRPr lang="de-AT" dirty="0"/>
          </a:p>
        </p:txBody>
      </p:sp>
      <p:sp>
        <p:nvSpPr>
          <p:cNvPr id="32" name="Rechteck 20"/>
          <p:cNvSpPr/>
          <p:nvPr/>
        </p:nvSpPr>
        <p:spPr>
          <a:xfrm>
            <a:off x="613784" y="2295314"/>
            <a:ext cx="7610706" cy="2818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lvl="1">
              <a:spcBef>
                <a:spcPts val="525"/>
              </a:spcBef>
            </a:pPr>
            <a:r>
              <a:rPr lang="en-US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Focus on translational research:</a:t>
            </a:r>
          </a:p>
          <a:p>
            <a:pPr marL="9525" lvl="1">
              <a:spcBef>
                <a:spcPts val="525"/>
              </a:spcBef>
            </a:pPr>
            <a:endParaRPr lang="en-US" b="1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Intrafraction</a:t>
            </a: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Adaptive Radiation Therapy:</a:t>
            </a:r>
          </a:p>
          <a:p>
            <a:pPr marL="752475" lvl="2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CBCT implementation, dual energy for 3D/3D image registration and adaptive treatment planning</a:t>
            </a:r>
          </a:p>
          <a:p>
            <a:pPr marL="9525" lvl="1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Interfraction</a:t>
            </a: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Adaptive Radiation Therapy: </a:t>
            </a:r>
          </a:p>
          <a:p>
            <a:pPr marL="752475" lvl="2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 targets (breath hold techniques, surface scanner,…)</a:t>
            </a:r>
          </a:p>
          <a:p>
            <a:pPr marL="752475" lvl="2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Tracking of tumor target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596668" y="1364181"/>
            <a:ext cx="3178841" cy="1340152"/>
            <a:chOff x="1290136" y="2134702"/>
            <a:chExt cx="5773705" cy="2075045"/>
          </a:xfrm>
        </p:grpSpPr>
        <p:grpSp>
          <p:nvGrpSpPr>
            <p:cNvPr id="10" name="Gruppierung 29"/>
            <p:cNvGrpSpPr/>
            <p:nvPr/>
          </p:nvGrpSpPr>
          <p:grpSpPr>
            <a:xfrm>
              <a:off x="1290136" y="2134702"/>
              <a:ext cx="5773705" cy="2075045"/>
              <a:chOff x="1228105" y="1646095"/>
              <a:chExt cx="5773705" cy="2075045"/>
            </a:xfrm>
          </p:grpSpPr>
          <p:sp>
            <p:nvSpPr>
              <p:cNvPr id="11" name="Halbbogen 18"/>
              <p:cNvSpPr/>
              <p:nvPr/>
            </p:nvSpPr>
            <p:spPr>
              <a:xfrm>
                <a:off x="3108315" y="1646095"/>
                <a:ext cx="2001621" cy="2001621"/>
              </a:xfrm>
              <a:prstGeom prst="blockArc">
                <a:avLst>
                  <a:gd name="adj1" fmla="val 10800000"/>
                  <a:gd name="adj2" fmla="val 21515851"/>
                  <a:gd name="adj3" fmla="val 6246"/>
                </a:avLst>
              </a:prstGeom>
              <a:solidFill>
                <a:srgbClr val="1123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Halbbogen 19"/>
              <p:cNvSpPr/>
              <p:nvPr/>
            </p:nvSpPr>
            <p:spPr>
              <a:xfrm flipV="1">
                <a:off x="5000189" y="1693935"/>
                <a:ext cx="2001621" cy="2001621"/>
              </a:xfrm>
              <a:prstGeom prst="blockArc">
                <a:avLst>
                  <a:gd name="adj1" fmla="val 10800000"/>
                  <a:gd name="adj2" fmla="val 21515851"/>
                  <a:gd name="adj3" fmla="val 6246"/>
                </a:avLst>
              </a:prstGeom>
              <a:solidFill>
                <a:srgbClr val="EDD01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Halbbogen 20"/>
              <p:cNvSpPr/>
              <p:nvPr/>
            </p:nvSpPr>
            <p:spPr>
              <a:xfrm rot="10800000">
                <a:off x="1228105" y="1719519"/>
                <a:ext cx="2001621" cy="2001621"/>
              </a:xfrm>
              <a:prstGeom prst="blockArc">
                <a:avLst>
                  <a:gd name="adj1" fmla="val 10800000"/>
                  <a:gd name="adj2" fmla="val 21515851"/>
                  <a:gd name="adj3" fmla="val 6246"/>
                </a:avLst>
              </a:prstGeom>
              <a:solidFill>
                <a:srgbClr val="94A8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pic>
            <p:nvPicPr>
              <p:cNvPr id="14" name="Bild 39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22969" y="2122955"/>
                <a:ext cx="575713" cy="791568"/>
              </a:xfrm>
              <a:prstGeom prst="rect">
                <a:avLst/>
              </a:prstGeom>
            </p:spPr>
          </p:pic>
        </p:grpSp>
        <p:pic>
          <p:nvPicPr>
            <p:cNvPr id="15" name="Bild 16" descr="icons_ncr.png"/>
            <p:cNvPicPr/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24790" y="2551396"/>
              <a:ext cx="1100916" cy="12085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6" name="Bild 17" descr="icons_ncr.png"/>
            <p:cNvPicPr/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666583" y="2645836"/>
              <a:ext cx="1311231" cy="107503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Bild 18" descr="icons_ncr.png"/>
            <p:cNvPicPr/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452187" y="2616819"/>
              <a:ext cx="1058853" cy="118423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2997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18469"/>
            <a:ext cx="8393373" cy="1325563"/>
          </a:xfrm>
        </p:spPr>
        <p:txBody>
          <a:bodyPr/>
          <a:lstStyle/>
          <a:p>
            <a:r>
              <a:rPr lang="de-DE" dirty="0" smtClean="0"/>
              <a:t>RESEARCH @ </a:t>
            </a:r>
            <a:r>
              <a:rPr lang="de-DE" dirty="0" err="1" smtClean="0"/>
              <a:t>medaustron</a:t>
            </a:r>
            <a:endParaRPr lang="de-AT" dirty="0"/>
          </a:p>
        </p:txBody>
      </p:sp>
      <p:sp>
        <p:nvSpPr>
          <p:cNvPr id="32" name="Rechteck 20"/>
          <p:cNvSpPr/>
          <p:nvPr/>
        </p:nvSpPr>
        <p:spPr>
          <a:xfrm>
            <a:off x="382137" y="1831453"/>
            <a:ext cx="7610706" cy="4714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lvl="1">
              <a:spcBef>
                <a:spcPts val="525"/>
              </a:spcBef>
            </a:pPr>
            <a:r>
              <a:rPr lang="en-US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Focus on translational research:</a:t>
            </a:r>
          </a:p>
          <a:p>
            <a:pPr marL="9525" lvl="1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Imaging with Ion Beams (proton CT):</a:t>
            </a:r>
          </a:p>
          <a:p>
            <a:pPr marL="752475" lvl="2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</a:t>
            </a: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same particle for imaging, planning and treatment</a:t>
            </a:r>
          </a:p>
          <a:p>
            <a:pPr marL="752475" lvl="2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 measurement of stopping power, no conversion in HUs</a:t>
            </a:r>
          </a:p>
          <a:p>
            <a:pPr marL="1209675" lvl="3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52475" lvl="2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52475" lvl="2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 Transfer Mechanisms and Applications in Biology and Physics</a:t>
            </a:r>
          </a:p>
          <a:p>
            <a:pPr marL="752475" lvl="2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cell and tissue culture studies</a:t>
            </a:r>
          </a:p>
          <a:p>
            <a:pPr marL="9525" lvl="1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596668" y="1364181"/>
            <a:ext cx="3178841" cy="1340152"/>
            <a:chOff x="1290136" y="2134702"/>
            <a:chExt cx="5773705" cy="2075045"/>
          </a:xfrm>
        </p:grpSpPr>
        <p:grpSp>
          <p:nvGrpSpPr>
            <p:cNvPr id="10" name="Gruppierung 29"/>
            <p:cNvGrpSpPr/>
            <p:nvPr/>
          </p:nvGrpSpPr>
          <p:grpSpPr>
            <a:xfrm>
              <a:off x="1290136" y="2134702"/>
              <a:ext cx="5773705" cy="2075045"/>
              <a:chOff x="1228105" y="1646095"/>
              <a:chExt cx="5773705" cy="2075045"/>
            </a:xfrm>
          </p:grpSpPr>
          <p:sp>
            <p:nvSpPr>
              <p:cNvPr id="11" name="Halbbogen 18"/>
              <p:cNvSpPr/>
              <p:nvPr/>
            </p:nvSpPr>
            <p:spPr>
              <a:xfrm>
                <a:off x="3108315" y="1646095"/>
                <a:ext cx="2001621" cy="2001621"/>
              </a:xfrm>
              <a:prstGeom prst="blockArc">
                <a:avLst>
                  <a:gd name="adj1" fmla="val 10800000"/>
                  <a:gd name="adj2" fmla="val 21515851"/>
                  <a:gd name="adj3" fmla="val 6246"/>
                </a:avLst>
              </a:prstGeom>
              <a:solidFill>
                <a:srgbClr val="1123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Halbbogen 19"/>
              <p:cNvSpPr/>
              <p:nvPr/>
            </p:nvSpPr>
            <p:spPr>
              <a:xfrm flipV="1">
                <a:off x="5000189" y="1693935"/>
                <a:ext cx="2001621" cy="2001621"/>
              </a:xfrm>
              <a:prstGeom prst="blockArc">
                <a:avLst>
                  <a:gd name="adj1" fmla="val 10800000"/>
                  <a:gd name="adj2" fmla="val 21515851"/>
                  <a:gd name="adj3" fmla="val 6246"/>
                </a:avLst>
              </a:prstGeom>
              <a:solidFill>
                <a:srgbClr val="EDD01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Halbbogen 20"/>
              <p:cNvSpPr/>
              <p:nvPr/>
            </p:nvSpPr>
            <p:spPr>
              <a:xfrm rot="10800000">
                <a:off x="1228105" y="1719519"/>
                <a:ext cx="2001621" cy="2001621"/>
              </a:xfrm>
              <a:prstGeom prst="blockArc">
                <a:avLst>
                  <a:gd name="adj1" fmla="val 10800000"/>
                  <a:gd name="adj2" fmla="val 21515851"/>
                  <a:gd name="adj3" fmla="val 6246"/>
                </a:avLst>
              </a:prstGeom>
              <a:solidFill>
                <a:srgbClr val="94A8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pic>
            <p:nvPicPr>
              <p:cNvPr id="14" name="Bild 39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22969" y="2122955"/>
                <a:ext cx="575713" cy="791568"/>
              </a:xfrm>
              <a:prstGeom prst="rect">
                <a:avLst/>
              </a:prstGeom>
            </p:spPr>
          </p:pic>
        </p:grpSp>
        <p:pic>
          <p:nvPicPr>
            <p:cNvPr id="15" name="Bild 16" descr="icons_ncr.png"/>
            <p:cNvPicPr/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24790" y="2551396"/>
              <a:ext cx="1100916" cy="12085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6" name="Bild 17" descr="icons_ncr.png"/>
            <p:cNvPicPr/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666583" y="2645836"/>
              <a:ext cx="1311231" cy="107503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Bild 18" descr="icons_ncr.png"/>
            <p:cNvPicPr/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452187" y="2616819"/>
              <a:ext cx="1058853" cy="118423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1564" y="3709879"/>
            <a:ext cx="4014292" cy="142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31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18469"/>
            <a:ext cx="8393373" cy="1325563"/>
          </a:xfrm>
        </p:spPr>
        <p:txBody>
          <a:bodyPr/>
          <a:lstStyle/>
          <a:p>
            <a:r>
              <a:rPr lang="de-DE" dirty="0" smtClean="0"/>
              <a:t>RESEARCH @ </a:t>
            </a:r>
            <a:r>
              <a:rPr lang="de-DE" dirty="0" err="1" smtClean="0"/>
              <a:t>medaustron</a:t>
            </a:r>
            <a:endParaRPr lang="de-AT" dirty="0"/>
          </a:p>
        </p:txBody>
      </p:sp>
      <p:sp>
        <p:nvSpPr>
          <p:cNvPr id="32" name="Rechteck 20"/>
          <p:cNvSpPr/>
          <p:nvPr/>
        </p:nvSpPr>
        <p:spPr>
          <a:xfrm>
            <a:off x="773470" y="1875250"/>
            <a:ext cx="7610706" cy="3162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lvl="1">
              <a:spcBef>
                <a:spcPts val="525"/>
              </a:spcBef>
            </a:pPr>
            <a:r>
              <a:rPr lang="en-US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Focus on </a:t>
            </a:r>
            <a:r>
              <a:rPr lang="en-US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translational </a:t>
            </a:r>
            <a:r>
              <a:rPr lang="en-US" b="1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research:</a:t>
            </a:r>
          </a:p>
          <a:p>
            <a:pPr marL="9525" lvl="1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MR-Guided Proton Therapy</a:t>
            </a: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Pre-Clinical Animal Research </a:t>
            </a: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>
              <a:spcBef>
                <a:spcPts val="525"/>
              </a:spcBef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Presently only 5 shifts (40h) for research per month.</a:t>
            </a:r>
          </a:p>
          <a:p>
            <a:pPr marL="9525" lvl="1">
              <a:spcBef>
                <a:spcPts val="525"/>
              </a:spcBef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maximum 14 shifts/month.</a:t>
            </a:r>
          </a:p>
          <a:p>
            <a:pPr marL="295275" lvl="1" indent="-285750">
              <a:spcBef>
                <a:spcPts val="525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596669" y="1743725"/>
            <a:ext cx="3178841" cy="1340152"/>
            <a:chOff x="1290136" y="2134702"/>
            <a:chExt cx="5773705" cy="2075045"/>
          </a:xfrm>
        </p:grpSpPr>
        <p:grpSp>
          <p:nvGrpSpPr>
            <p:cNvPr id="10" name="Gruppierung 29"/>
            <p:cNvGrpSpPr/>
            <p:nvPr/>
          </p:nvGrpSpPr>
          <p:grpSpPr>
            <a:xfrm>
              <a:off x="1290136" y="2134702"/>
              <a:ext cx="5773705" cy="2075045"/>
              <a:chOff x="1228105" y="1646095"/>
              <a:chExt cx="5773705" cy="2075045"/>
            </a:xfrm>
          </p:grpSpPr>
          <p:sp>
            <p:nvSpPr>
              <p:cNvPr id="11" name="Halbbogen 18"/>
              <p:cNvSpPr/>
              <p:nvPr/>
            </p:nvSpPr>
            <p:spPr>
              <a:xfrm>
                <a:off x="3108315" y="1646095"/>
                <a:ext cx="2001621" cy="2001621"/>
              </a:xfrm>
              <a:prstGeom prst="blockArc">
                <a:avLst>
                  <a:gd name="adj1" fmla="val 10800000"/>
                  <a:gd name="adj2" fmla="val 21515851"/>
                  <a:gd name="adj3" fmla="val 6246"/>
                </a:avLst>
              </a:prstGeom>
              <a:solidFill>
                <a:srgbClr val="1123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Halbbogen 19"/>
              <p:cNvSpPr/>
              <p:nvPr/>
            </p:nvSpPr>
            <p:spPr>
              <a:xfrm flipV="1">
                <a:off x="5000189" y="1693935"/>
                <a:ext cx="2001621" cy="2001621"/>
              </a:xfrm>
              <a:prstGeom prst="blockArc">
                <a:avLst>
                  <a:gd name="adj1" fmla="val 10800000"/>
                  <a:gd name="adj2" fmla="val 21515851"/>
                  <a:gd name="adj3" fmla="val 6246"/>
                </a:avLst>
              </a:prstGeom>
              <a:solidFill>
                <a:srgbClr val="EDD01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Halbbogen 20"/>
              <p:cNvSpPr/>
              <p:nvPr/>
            </p:nvSpPr>
            <p:spPr>
              <a:xfrm rot="10800000">
                <a:off x="1228105" y="1719519"/>
                <a:ext cx="2001621" cy="2001621"/>
              </a:xfrm>
              <a:prstGeom prst="blockArc">
                <a:avLst>
                  <a:gd name="adj1" fmla="val 10800000"/>
                  <a:gd name="adj2" fmla="val 21515851"/>
                  <a:gd name="adj3" fmla="val 6246"/>
                </a:avLst>
              </a:prstGeom>
              <a:solidFill>
                <a:srgbClr val="94A8B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pic>
            <p:nvPicPr>
              <p:cNvPr id="14" name="Bild 39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22969" y="2122955"/>
                <a:ext cx="575713" cy="791568"/>
              </a:xfrm>
              <a:prstGeom prst="rect">
                <a:avLst/>
              </a:prstGeom>
            </p:spPr>
          </p:pic>
        </p:grpSp>
        <p:pic>
          <p:nvPicPr>
            <p:cNvPr id="15" name="Bild 16" descr="icons_ncr.png"/>
            <p:cNvPicPr/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24790" y="2551396"/>
              <a:ext cx="1100916" cy="12085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6" name="Bild 17" descr="icons_ncr.png"/>
            <p:cNvPicPr/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666583" y="2645836"/>
              <a:ext cx="1311231" cy="107503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Bild 18" descr="icons_ncr.png"/>
            <p:cNvPicPr/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452187" y="2616819"/>
              <a:ext cx="1058853" cy="118423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588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88" y="3911028"/>
            <a:ext cx="4623001" cy="255740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199" y="1195783"/>
            <a:ext cx="3748394" cy="301891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2137" y="220751"/>
            <a:ext cx="8393373" cy="1325563"/>
          </a:xfrm>
        </p:spPr>
        <p:txBody>
          <a:bodyPr/>
          <a:lstStyle/>
          <a:p>
            <a:r>
              <a:rPr lang="de-DE" dirty="0" smtClean="0"/>
              <a:t>Treatment </a:t>
            </a:r>
            <a:r>
              <a:rPr lang="de-DE" dirty="0" err="1" smtClean="0"/>
              <a:t>Facilities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7652" y="3690978"/>
            <a:ext cx="3160236" cy="264816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7652" y="1195783"/>
            <a:ext cx="3160236" cy="251561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397774" y="1289002"/>
            <a:ext cx="738137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 err="1" smtClean="0"/>
              <a:t>A.Peters</a:t>
            </a:r>
            <a:endParaRPr lang="de-DE" sz="1100" dirty="0"/>
          </a:p>
        </p:txBody>
      </p:sp>
      <p:sp>
        <p:nvSpPr>
          <p:cNvPr id="12" name="Textfeld 11"/>
          <p:cNvSpPr txBox="1"/>
          <p:nvPr/>
        </p:nvSpPr>
        <p:spPr>
          <a:xfrm>
            <a:off x="3757869" y="3780223"/>
            <a:ext cx="738137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 err="1" smtClean="0"/>
              <a:t>K.Noda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04843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THE</a:t>
            </a:r>
            <a:r>
              <a:rPr lang="de-DE" dirty="0" smtClean="0"/>
              <a:t> State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Art </a:t>
            </a:r>
            <a:r>
              <a:rPr lang="de-DE" dirty="0" err="1" smtClean="0"/>
              <a:t>facility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Multiple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species</a:t>
            </a:r>
            <a:r>
              <a:rPr lang="de-DE" dirty="0" smtClean="0"/>
              <a:t> (p, He, C)</a:t>
            </a:r>
          </a:p>
          <a:p>
            <a:r>
              <a:rPr lang="de-DE" dirty="0" smtClean="0"/>
              <a:t>Synchrotron Cycle time </a:t>
            </a:r>
            <a:r>
              <a:rPr lang="de-DE" dirty="0" err="1" smtClean="0"/>
              <a:t>optimized</a:t>
            </a:r>
            <a:endParaRPr lang="de-DE" dirty="0" smtClean="0"/>
          </a:p>
          <a:p>
            <a:pPr lvl="1"/>
            <a:r>
              <a:rPr lang="de-DE" dirty="0" smtClean="0"/>
              <a:t>Cycle </a:t>
            </a:r>
            <a:r>
              <a:rPr lang="de-DE" dirty="0" err="1" smtClean="0"/>
              <a:t>compression</a:t>
            </a:r>
            <a:endParaRPr lang="de-DE" dirty="0" smtClean="0"/>
          </a:p>
          <a:p>
            <a:pPr lvl="1"/>
            <a:r>
              <a:rPr lang="de-DE" dirty="0" smtClean="0"/>
              <a:t>Dynamic </a:t>
            </a:r>
            <a:r>
              <a:rPr lang="de-DE" dirty="0" err="1" smtClean="0"/>
              <a:t>spill</a:t>
            </a:r>
            <a:r>
              <a:rPr lang="de-DE" dirty="0" smtClean="0"/>
              <a:t> time</a:t>
            </a:r>
          </a:p>
          <a:p>
            <a:r>
              <a:rPr lang="de-DE" dirty="0" err="1" smtClean="0"/>
              <a:t>Gating</a:t>
            </a:r>
            <a:endParaRPr lang="de-DE" dirty="0" smtClean="0"/>
          </a:p>
          <a:p>
            <a:r>
              <a:rPr lang="de-DE" dirty="0" smtClean="0"/>
              <a:t>Field </a:t>
            </a:r>
            <a:r>
              <a:rPr lang="de-DE" dirty="0" err="1" smtClean="0"/>
              <a:t>regulation</a:t>
            </a:r>
            <a:endParaRPr lang="de-DE" dirty="0" smtClean="0"/>
          </a:p>
          <a:p>
            <a:r>
              <a:rPr lang="de-DE" dirty="0" smtClean="0"/>
              <a:t>Multi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Extraction</a:t>
            </a:r>
            <a:endParaRPr lang="de-DE" dirty="0" smtClean="0"/>
          </a:p>
          <a:p>
            <a:r>
              <a:rPr lang="de-DE" dirty="0" smtClean="0"/>
              <a:t>Dynamic </a:t>
            </a:r>
            <a:r>
              <a:rPr lang="de-DE" dirty="0" err="1" smtClean="0"/>
              <a:t>Intensity</a:t>
            </a:r>
            <a:r>
              <a:rPr lang="de-DE" dirty="0" smtClean="0"/>
              <a:t> Control</a:t>
            </a:r>
          </a:p>
          <a:p>
            <a:r>
              <a:rPr lang="de-DE" dirty="0" smtClean="0"/>
              <a:t>3D dose online </a:t>
            </a:r>
            <a:r>
              <a:rPr lang="de-DE" dirty="0" err="1" smtClean="0"/>
              <a:t>tracking</a:t>
            </a:r>
            <a:endParaRPr lang="de-DE" dirty="0" smtClean="0"/>
          </a:p>
          <a:p>
            <a:pPr lvl="1"/>
            <a:r>
              <a:rPr lang="de-DE" dirty="0" smtClean="0"/>
              <a:t>Prompt Gamma Imaging</a:t>
            </a:r>
          </a:p>
          <a:p>
            <a:pPr lvl="1"/>
            <a:r>
              <a:rPr lang="de-DE" dirty="0" smtClean="0"/>
              <a:t>C11 </a:t>
            </a:r>
            <a:r>
              <a:rPr lang="de-DE" dirty="0" err="1" smtClean="0"/>
              <a:t>beams</a:t>
            </a:r>
            <a:r>
              <a:rPr lang="de-DE" dirty="0" smtClean="0"/>
              <a:t> – online PET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977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THE</a:t>
            </a:r>
            <a:r>
              <a:rPr lang="de-DE" dirty="0" smtClean="0"/>
              <a:t> State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Art </a:t>
            </a:r>
            <a:r>
              <a:rPr lang="de-DE" dirty="0" err="1" smtClean="0"/>
              <a:t>facility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Multiple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species</a:t>
            </a:r>
            <a:r>
              <a:rPr lang="de-DE" dirty="0" smtClean="0"/>
              <a:t> (p, He, C)</a:t>
            </a:r>
          </a:p>
          <a:p>
            <a:r>
              <a:rPr lang="de-DE" dirty="0" smtClean="0"/>
              <a:t>Synchrotron Cycle time </a:t>
            </a:r>
            <a:r>
              <a:rPr lang="de-DE" dirty="0" err="1" smtClean="0"/>
              <a:t>optimized</a:t>
            </a:r>
            <a:endParaRPr lang="de-DE" dirty="0" smtClean="0"/>
          </a:p>
          <a:p>
            <a:pPr lvl="1"/>
            <a:r>
              <a:rPr lang="de-DE" dirty="0" smtClean="0"/>
              <a:t>Cycle </a:t>
            </a:r>
            <a:r>
              <a:rPr lang="de-DE" dirty="0" err="1" smtClean="0"/>
              <a:t>compression</a:t>
            </a:r>
            <a:endParaRPr lang="de-DE" dirty="0" smtClean="0"/>
          </a:p>
          <a:p>
            <a:pPr lvl="1"/>
            <a:r>
              <a:rPr lang="de-DE" dirty="0" smtClean="0"/>
              <a:t>Dynamic </a:t>
            </a:r>
            <a:r>
              <a:rPr lang="de-DE" dirty="0" err="1" smtClean="0"/>
              <a:t>spill</a:t>
            </a:r>
            <a:r>
              <a:rPr lang="de-DE" dirty="0" smtClean="0"/>
              <a:t> time</a:t>
            </a:r>
          </a:p>
          <a:p>
            <a:r>
              <a:rPr lang="de-DE" dirty="0" err="1" smtClean="0"/>
              <a:t>Gating</a:t>
            </a:r>
            <a:endParaRPr lang="de-DE" dirty="0" smtClean="0"/>
          </a:p>
          <a:p>
            <a:r>
              <a:rPr lang="de-DE" dirty="0" smtClean="0"/>
              <a:t>Field </a:t>
            </a:r>
            <a:r>
              <a:rPr lang="de-DE" dirty="0" err="1" smtClean="0"/>
              <a:t>regulation</a:t>
            </a:r>
            <a:endParaRPr lang="de-DE" dirty="0" smtClean="0"/>
          </a:p>
          <a:p>
            <a:r>
              <a:rPr lang="de-DE" dirty="0" smtClean="0"/>
              <a:t>Multi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Extraction</a:t>
            </a:r>
            <a:endParaRPr lang="de-DE" dirty="0" smtClean="0"/>
          </a:p>
          <a:p>
            <a:r>
              <a:rPr lang="de-DE" dirty="0" smtClean="0"/>
              <a:t>Dynamic </a:t>
            </a:r>
            <a:r>
              <a:rPr lang="de-DE" dirty="0" err="1" smtClean="0"/>
              <a:t>Intensity</a:t>
            </a:r>
            <a:r>
              <a:rPr lang="de-DE" dirty="0" smtClean="0"/>
              <a:t> Control</a:t>
            </a:r>
          </a:p>
          <a:p>
            <a:r>
              <a:rPr lang="de-DE" dirty="0" smtClean="0"/>
              <a:t>3D dose online </a:t>
            </a:r>
            <a:r>
              <a:rPr lang="de-DE" dirty="0" err="1" smtClean="0"/>
              <a:t>tracking</a:t>
            </a:r>
            <a:endParaRPr lang="de-DE" dirty="0" smtClean="0"/>
          </a:p>
          <a:p>
            <a:pPr lvl="1"/>
            <a:r>
              <a:rPr lang="de-DE" dirty="0" smtClean="0"/>
              <a:t>Prompt Gamma Imaging</a:t>
            </a:r>
          </a:p>
          <a:p>
            <a:pPr lvl="1"/>
            <a:r>
              <a:rPr lang="de-DE" dirty="0" smtClean="0"/>
              <a:t>C11 </a:t>
            </a:r>
            <a:r>
              <a:rPr lang="de-DE" dirty="0" err="1" smtClean="0"/>
              <a:t>beams</a:t>
            </a:r>
            <a:r>
              <a:rPr lang="de-DE" dirty="0" smtClean="0"/>
              <a:t> – online PET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496" y="2781774"/>
            <a:ext cx="3364420" cy="251774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397496" y="5144071"/>
            <a:ext cx="163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E.Feldmaier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56768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THE</a:t>
            </a:r>
            <a:r>
              <a:rPr lang="de-DE" dirty="0" smtClean="0"/>
              <a:t> State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Art </a:t>
            </a:r>
            <a:r>
              <a:rPr lang="de-DE" dirty="0" err="1" smtClean="0"/>
              <a:t>facility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Multiple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species</a:t>
            </a:r>
            <a:r>
              <a:rPr lang="de-DE" dirty="0" smtClean="0"/>
              <a:t> (p, He, C)</a:t>
            </a:r>
          </a:p>
          <a:p>
            <a:r>
              <a:rPr lang="de-DE" dirty="0" smtClean="0"/>
              <a:t>Synchrotron Cycle time </a:t>
            </a:r>
            <a:r>
              <a:rPr lang="de-DE" dirty="0" err="1" smtClean="0"/>
              <a:t>optimized</a:t>
            </a:r>
            <a:endParaRPr lang="de-DE" dirty="0" smtClean="0"/>
          </a:p>
          <a:p>
            <a:pPr lvl="1"/>
            <a:r>
              <a:rPr lang="de-DE" dirty="0" smtClean="0"/>
              <a:t>Cycle </a:t>
            </a:r>
            <a:r>
              <a:rPr lang="de-DE" dirty="0" err="1" smtClean="0"/>
              <a:t>compression</a:t>
            </a:r>
            <a:endParaRPr lang="de-DE" dirty="0" smtClean="0"/>
          </a:p>
          <a:p>
            <a:pPr lvl="1"/>
            <a:r>
              <a:rPr lang="de-DE" dirty="0" smtClean="0"/>
              <a:t>Dynamic </a:t>
            </a:r>
            <a:r>
              <a:rPr lang="de-DE" dirty="0" err="1" smtClean="0"/>
              <a:t>spill</a:t>
            </a:r>
            <a:r>
              <a:rPr lang="de-DE" dirty="0" smtClean="0"/>
              <a:t> time</a:t>
            </a:r>
          </a:p>
          <a:p>
            <a:r>
              <a:rPr lang="de-DE" dirty="0" err="1" smtClean="0"/>
              <a:t>Gating</a:t>
            </a:r>
            <a:endParaRPr lang="de-DE" dirty="0" smtClean="0"/>
          </a:p>
          <a:p>
            <a:r>
              <a:rPr lang="de-DE" dirty="0" smtClean="0"/>
              <a:t>Field </a:t>
            </a:r>
            <a:r>
              <a:rPr lang="de-DE" dirty="0" err="1" smtClean="0"/>
              <a:t>regulation</a:t>
            </a:r>
            <a:endParaRPr lang="de-DE" dirty="0" smtClean="0"/>
          </a:p>
          <a:p>
            <a:r>
              <a:rPr lang="de-DE" dirty="0" smtClean="0"/>
              <a:t>Multi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Extraction</a:t>
            </a:r>
            <a:endParaRPr lang="de-DE" dirty="0" smtClean="0"/>
          </a:p>
          <a:p>
            <a:r>
              <a:rPr lang="de-DE" dirty="0" smtClean="0"/>
              <a:t>Dynamic </a:t>
            </a:r>
            <a:r>
              <a:rPr lang="de-DE" dirty="0" err="1" smtClean="0"/>
              <a:t>Intensity</a:t>
            </a:r>
            <a:r>
              <a:rPr lang="de-DE" dirty="0" smtClean="0"/>
              <a:t> Control</a:t>
            </a:r>
          </a:p>
          <a:p>
            <a:r>
              <a:rPr lang="de-DE" dirty="0" smtClean="0"/>
              <a:t>3D dose online </a:t>
            </a:r>
            <a:r>
              <a:rPr lang="de-DE" dirty="0" err="1" smtClean="0"/>
              <a:t>tracking</a:t>
            </a:r>
            <a:endParaRPr lang="de-DE" dirty="0" smtClean="0"/>
          </a:p>
          <a:p>
            <a:pPr lvl="1"/>
            <a:r>
              <a:rPr lang="de-DE" dirty="0" smtClean="0"/>
              <a:t>Prompt Gamma Imaging</a:t>
            </a:r>
          </a:p>
          <a:p>
            <a:pPr lvl="1"/>
            <a:r>
              <a:rPr lang="de-DE" dirty="0" smtClean="0"/>
              <a:t>C11 </a:t>
            </a:r>
            <a:r>
              <a:rPr lang="de-DE" dirty="0" err="1" smtClean="0"/>
              <a:t>beams</a:t>
            </a:r>
            <a:r>
              <a:rPr lang="de-DE" dirty="0" smtClean="0"/>
              <a:t> – online PET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772" y="2916936"/>
            <a:ext cx="4202565" cy="250302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397496" y="5144071"/>
            <a:ext cx="1636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K.Noda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6267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514486A-7CFC-F545-923C-328930B459B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024883" y="6499048"/>
            <a:ext cx="745509" cy="365125"/>
          </a:xfrm>
          <a:prstGeom prst="rect">
            <a:avLst/>
          </a:prstGeom>
        </p:spPr>
        <p:txBody>
          <a:bodyPr/>
          <a:lstStyle/>
          <a:p>
            <a:fld id="{2D31551D-F3C2-3643-8B41-F655A96CD0F5}" type="slidenum">
              <a:rPr lang="de-DE" smtClean="0"/>
              <a:t>6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AD905265-7320-F846-BC54-F42EB2E694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3" b="13899"/>
          <a:stretch/>
        </p:blipFill>
        <p:spPr>
          <a:xfrm>
            <a:off x="0" y="6173"/>
            <a:ext cx="9664953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1059679"/>
            <a:ext cx="5700045" cy="57983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feil nach rechts 6"/>
          <p:cNvSpPr/>
          <p:nvPr/>
        </p:nvSpPr>
        <p:spPr>
          <a:xfrm rot="5400000">
            <a:off x="1917791" y="3019676"/>
            <a:ext cx="1296144" cy="2106996"/>
          </a:xfrm>
          <a:prstGeom prst="rightArrow">
            <a:avLst>
              <a:gd name="adj1" fmla="val 47667"/>
              <a:gd name="adj2" fmla="val 51859"/>
            </a:avLst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369704" y="3727433"/>
            <a:ext cx="2392319" cy="8570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 algn="ctr">
              <a:spcBef>
                <a:spcPts val="525"/>
              </a:spcBef>
              <a:buFontTx/>
              <a:buNone/>
            </a:pPr>
            <a:r>
              <a:rPr lang="de-DE" sz="2000" b="1" dirty="0" smtClean="0">
                <a:solidFill>
                  <a:srgbClr val="112359"/>
                </a:solidFill>
                <a:latin typeface="Verdana" charset="0"/>
                <a:ea typeface="Verdana" charset="0"/>
                <a:cs typeface="Verdana" charset="0"/>
              </a:rPr>
              <a:t>100 %</a:t>
            </a:r>
          </a:p>
          <a:p>
            <a:pPr marL="139700" lvl="1" indent="0" algn="ctr">
              <a:spcBef>
                <a:spcPts val="525"/>
              </a:spcBef>
              <a:buFontTx/>
              <a:buNone/>
            </a:pP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Holding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structure</a:t>
            </a:r>
            <a:endParaRPr lang="de-DE" sz="16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" name="Eckige Klammer links/rechts 8"/>
          <p:cNvSpPr/>
          <p:nvPr/>
        </p:nvSpPr>
        <p:spPr>
          <a:xfrm rot="5400000">
            <a:off x="2145924" y="2325104"/>
            <a:ext cx="839880" cy="3512968"/>
          </a:xfrm>
          <a:prstGeom prst="bracketPair">
            <a:avLst/>
          </a:prstGeom>
          <a:ln w="635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" name="Gruppierung 43"/>
          <p:cNvGrpSpPr/>
          <p:nvPr/>
        </p:nvGrpSpPr>
        <p:grpSpPr>
          <a:xfrm>
            <a:off x="107504" y="1916832"/>
            <a:ext cx="4916730" cy="1371520"/>
            <a:chOff x="2236404" y="2273139"/>
            <a:chExt cx="4916730" cy="1371520"/>
          </a:xfrm>
        </p:grpSpPr>
        <p:grpSp>
          <p:nvGrpSpPr>
            <p:cNvPr id="10" name="Gruppierung 13"/>
            <p:cNvGrpSpPr/>
            <p:nvPr/>
          </p:nvGrpSpPr>
          <p:grpSpPr>
            <a:xfrm>
              <a:off x="2236404" y="2510987"/>
              <a:ext cx="4916730" cy="931123"/>
              <a:chOff x="6661322" y="2932786"/>
              <a:chExt cx="7390807" cy="1399660"/>
            </a:xfrm>
          </p:grpSpPr>
          <p:sp>
            <p:nvSpPr>
              <p:cNvPr id="12" name="Inhaltsplatzhalter 2"/>
              <p:cNvSpPr txBox="1">
                <a:spLocks/>
              </p:cNvSpPr>
              <p:nvPr/>
            </p:nvSpPr>
            <p:spPr>
              <a:xfrm>
                <a:off x="6661322" y="3676486"/>
                <a:ext cx="7390807" cy="655960"/>
              </a:xfrm>
              <a:prstGeom prst="rect">
                <a:avLst/>
              </a:prstGeom>
              <a:noFill/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2700" lvl="1" indent="0" algn="ctr">
                  <a:spcBef>
                    <a:spcPts val="525"/>
                  </a:spcBef>
                  <a:buFontTx/>
                  <a:buNone/>
                </a:pPr>
                <a: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Federal State </a:t>
                </a:r>
                <a:r>
                  <a:rPr lang="de-DE" sz="1600" b="1" dirty="0" err="1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of</a:t>
                </a:r>
                <a: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b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</a:br>
                <a:r>
                  <a:rPr lang="de-DE" sz="1600" b="1" dirty="0" err="1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Lower</a:t>
                </a:r>
                <a: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Austria</a:t>
                </a:r>
                <a:endParaRPr lang="de-DE" sz="1600" dirty="0" smtClean="0">
                  <a:solidFill>
                    <a:srgbClr val="112359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pic>
            <p:nvPicPr>
              <p:cNvPr id="13" name="Bild 8"/>
              <p:cNvPicPr>
                <a:picLocks noChangeAspect="1"/>
              </p:cNvPicPr>
              <p:nvPr/>
            </p:nvPicPr>
            <p:blipFill rotWithShape="1">
              <a:blip r:embed="rId4" cstate="screen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8690" b="38832"/>
              <a:stretch/>
            </p:blipFill>
            <p:spPr>
              <a:xfrm>
                <a:off x="10032689" y="2932786"/>
                <a:ext cx="648073" cy="743700"/>
              </a:xfrm>
              <a:prstGeom prst="rect">
                <a:avLst/>
              </a:prstGeom>
            </p:spPr>
          </p:pic>
        </p:grpSp>
        <p:sp>
          <p:nvSpPr>
            <p:cNvPr id="11" name="Rechteck 11"/>
            <p:cNvSpPr/>
            <p:nvPr/>
          </p:nvSpPr>
          <p:spPr>
            <a:xfrm>
              <a:off x="2938281" y="2273139"/>
              <a:ext cx="3512969" cy="1371520"/>
            </a:xfrm>
            <a:prstGeom prst="rect">
              <a:avLst/>
            </a:prstGeom>
            <a:noFill/>
            <a:ln w="88900">
              <a:solidFill>
                <a:srgbClr val="94A8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4" name="Gruppierung 44"/>
          <p:cNvGrpSpPr/>
          <p:nvPr/>
        </p:nvGrpSpPr>
        <p:grpSpPr>
          <a:xfrm>
            <a:off x="535862" y="4800520"/>
            <a:ext cx="4060011" cy="1371520"/>
            <a:chOff x="2664762" y="4737530"/>
            <a:chExt cx="4060011" cy="1371520"/>
          </a:xfrm>
        </p:grpSpPr>
        <p:grpSp>
          <p:nvGrpSpPr>
            <p:cNvPr id="15" name="Gruppierung 12"/>
            <p:cNvGrpSpPr/>
            <p:nvPr/>
          </p:nvGrpSpPr>
          <p:grpSpPr>
            <a:xfrm>
              <a:off x="2664762" y="5078387"/>
              <a:ext cx="4060011" cy="874115"/>
              <a:chOff x="-478972" y="7216193"/>
              <a:chExt cx="4060011" cy="874115"/>
            </a:xfrm>
          </p:grpSpPr>
          <p:pic>
            <p:nvPicPr>
              <p:cNvPr id="17" name="Bild 10"/>
              <p:cNvPicPr>
                <a:picLocks noChangeAspect="1"/>
              </p:cNvPicPr>
              <p:nvPr/>
            </p:nvPicPr>
            <p:blipFill rotWithShape="1">
              <a:blip r:embed="rId4" cstate="screen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953" r="-4" b="-972"/>
              <a:stretch/>
            </p:blipFill>
            <p:spPr>
              <a:xfrm>
                <a:off x="772408" y="7216193"/>
                <a:ext cx="1557252" cy="330475"/>
              </a:xfrm>
              <a:prstGeom prst="rect">
                <a:avLst/>
              </a:prstGeom>
            </p:spPr>
          </p:pic>
          <p:sp>
            <p:nvSpPr>
              <p:cNvPr id="18" name="Inhaltsplatzhalter 2"/>
              <p:cNvSpPr txBox="1">
                <a:spLocks/>
              </p:cNvSpPr>
              <p:nvPr/>
            </p:nvSpPr>
            <p:spPr>
              <a:xfrm>
                <a:off x="-478972" y="7684741"/>
                <a:ext cx="4060011" cy="405567"/>
              </a:xfrm>
              <a:prstGeom prst="rect">
                <a:avLst/>
              </a:prstGeom>
              <a:noFill/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2700" lvl="1" indent="0" algn="ctr">
                  <a:spcBef>
                    <a:spcPts val="525"/>
                  </a:spcBef>
                  <a:buFontTx/>
                  <a:buNone/>
                </a:pPr>
                <a: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EBG MedAustron GmbH</a:t>
                </a:r>
                <a:endParaRPr lang="de-DE" sz="1600" dirty="0" smtClean="0">
                  <a:solidFill>
                    <a:srgbClr val="112359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sp>
          <p:nvSpPr>
            <p:cNvPr id="16" name="Rechteck 16"/>
            <p:cNvSpPr/>
            <p:nvPr/>
          </p:nvSpPr>
          <p:spPr>
            <a:xfrm>
              <a:off x="2938280" y="4737530"/>
              <a:ext cx="3512969" cy="1371520"/>
            </a:xfrm>
            <a:prstGeom prst="rect">
              <a:avLst/>
            </a:prstGeom>
            <a:noFill/>
            <a:ln w="88900">
              <a:solidFill>
                <a:srgbClr val="94A8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9" name="Titel 1"/>
          <p:cNvSpPr txBox="1">
            <a:spLocks/>
          </p:cNvSpPr>
          <p:nvPr/>
        </p:nvSpPr>
        <p:spPr>
          <a:xfrm>
            <a:off x="487111" y="1239783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OWNERSHIP STRUCTURE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21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THE</a:t>
            </a:r>
            <a:r>
              <a:rPr lang="de-DE" dirty="0" smtClean="0"/>
              <a:t> State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Art </a:t>
            </a:r>
            <a:r>
              <a:rPr lang="de-DE" dirty="0" err="1" smtClean="0"/>
              <a:t>facility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Multiple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species</a:t>
            </a:r>
            <a:r>
              <a:rPr lang="de-DE" dirty="0" smtClean="0"/>
              <a:t> (p, He, C)</a:t>
            </a:r>
          </a:p>
          <a:p>
            <a:r>
              <a:rPr lang="de-DE" dirty="0" smtClean="0"/>
              <a:t>Synchrotron Cycle time </a:t>
            </a:r>
            <a:r>
              <a:rPr lang="de-DE" dirty="0" err="1" smtClean="0"/>
              <a:t>optimized</a:t>
            </a:r>
            <a:endParaRPr lang="de-DE" dirty="0" smtClean="0"/>
          </a:p>
          <a:p>
            <a:pPr lvl="1"/>
            <a:r>
              <a:rPr lang="de-DE" dirty="0" smtClean="0"/>
              <a:t>Cycle </a:t>
            </a:r>
            <a:r>
              <a:rPr lang="de-DE" dirty="0" err="1" smtClean="0"/>
              <a:t>compression</a:t>
            </a:r>
            <a:endParaRPr lang="de-DE" dirty="0" smtClean="0"/>
          </a:p>
          <a:p>
            <a:pPr lvl="1"/>
            <a:r>
              <a:rPr lang="de-DE" dirty="0" smtClean="0"/>
              <a:t>Dynamic </a:t>
            </a:r>
            <a:r>
              <a:rPr lang="de-DE" dirty="0" err="1" smtClean="0"/>
              <a:t>spill</a:t>
            </a:r>
            <a:r>
              <a:rPr lang="de-DE" dirty="0" smtClean="0"/>
              <a:t> time</a:t>
            </a:r>
          </a:p>
          <a:p>
            <a:r>
              <a:rPr lang="de-DE" dirty="0" err="1" smtClean="0"/>
              <a:t>Gating</a:t>
            </a:r>
            <a:endParaRPr lang="de-DE" dirty="0" smtClean="0"/>
          </a:p>
          <a:p>
            <a:r>
              <a:rPr lang="de-DE" dirty="0" smtClean="0"/>
              <a:t>Field </a:t>
            </a:r>
            <a:r>
              <a:rPr lang="de-DE" dirty="0" err="1" smtClean="0"/>
              <a:t>regulation</a:t>
            </a:r>
            <a:endParaRPr lang="de-DE" dirty="0" smtClean="0"/>
          </a:p>
          <a:p>
            <a:r>
              <a:rPr lang="de-DE" dirty="0" smtClean="0"/>
              <a:t>Multi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Extraction</a:t>
            </a:r>
            <a:endParaRPr lang="de-DE" dirty="0" smtClean="0"/>
          </a:p>
          <a:p>
            <a:r>
              <a:rPr lang="de-DE" dirty="0" smtClean="0"/>
              <a:t>Dynamic </a:t>
            </a:r>
            <a:r>
              <a:rPr lang="de-DE" dirty="0" err="1" smtClean="0"/>
              <a:t>Intensity</a:t>
            </a:r>
            <a:r>
              <a:rPr lang="de-DE" dirty="0" smtClean="0"/>
              <a:t> Control</a:t>
            </a:r>
          </a:p>
          <a:p>
            <a:r>
              <a:rPr lang="de-DE" dirty="0" smtClean="0"/>
              <a:t>3D dose online </a:t>
            </a:r>
            <a:r>
              <a:rPr lang="de-DE" dirty="0" err="1" smtClean="0"/>
              <a:t>tracking</a:t>
            </a:r>
            <a:endParaRPr lang="de-DE" dirty="0" smtClean="0"/>
          </a:p>
          <a:p>
            <a:pPr lvl="1"/>
            <a:r>
              <a:rPr lang="de-DE" dirty="0" smtClean="0"/>
              <a:t>Prompt Gamma Imaging</a:t>
            </a:r>
          </a:p>
          <a:p>
            <a:pPr lvl="1"/>
            <a:r>
              <a:rPr lang="de-DE" dirty="0" smtClean="0"/>
              <a:t>C11 </a:t>
            </a:r>
            <a:r>
              <a:rPr lang="de-DE" dirty="0" err="1" smtClean="0"/>
              <a:t>beams</a:t>
            </a:r>
            <a:r>
              <a:rPr lang="de-DE" dirty="0" smtClean="0"/>
              <a:t> – online PET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587" y="2616448"/>
            <a:ext cx="3050757" cy="377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2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THE</a:t>
            </a:r>
            <a:r>
              <a:rPr lang="de-DE" dirty="0" smtClean="0"/>
              <a:t> State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Art </a:t>
            </a:r>
            <a:r>
              <a:rPr lang="de-DE" dirty="0" err="1" smtClean="0"/>
              <a:t>facility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Multiple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species</a:t>
            </a:r>
            <a:r>
              <a:rPr lang="de-DE" dirty="0" smtClean="0"/>
              <a:t> (p, He, C)</a:t>
            </a:r>
          </a:p>
          <a:p>
            <a:r>
              <a:rPr lang="de-DE" dirty="0" smtClean="0"/>
              <a:t>Synchrotron Cycle time </a:t>
            </a:r>
            <a:r>
              <a:rPr lang="de-DE" dirty="0" err="1" smtClean="0"/>
              <a:t>optimized</a:t>
            </a:r>
            <a:endParaRPr lang="de-DE" dirty="0" smtClean="0"/>
          </a:p>
          <a:p>
            <a:pPr lvl="1"/>
            <a:r>
              <a:rPr lang="de-DE" dirty="0" smtClean="0"/>
              <a:t>Cycle </a:t>
            </a:r>
            <a:r>
              <a:rPr lang="de-DE" dirty="0" err="1" smtClean="0"/>
              <a:t>compression</a:t>
            </a:r>
            <a:endParaRPr lang="de-DE" dirty="0" smtClean="0"/>
          </a:p>
          <a:p>
            <a:pPr lvl="1"/>
            <a:r>
              <a:rPr lang="de-DE" dirty="0" smtClean="0"/>
              <a:t>Dynamic </a:t>
            </a:r>
            <a:r>
              <a:rPr lang="de-DE" dirty="0" err="1" smtClean="0"/>
              <a:t>spill</a:t>
            </a:r>
            <a:r>
              <a:rPr lang="de-DE" dirty="0" smtClean="0"/>
              <a:t> time</a:t>
            </a:r>
          </a:p>
          <a:p>
            <a:r>
              <a:rPr lang="de-DE" dirty="0" err="1" smtClean="0"/>
              <a:t>Gating</a:t>
            </a:r>
            <a:endParaRPr lang="de-DE" dirty="0" smtClean="0"/>
          </a:p>
          <a:p>
            <a:r>
              <a:rPr lang="de-DE" dirty="0" smtClean="0"/>
              <a:t>Field </a:t>
            </a:r>
            <a:r>
              <a:rPr lang="de-DE" dirty="0" err="1" smtClean="0"/>
              <a:t>regulation</a:t>
            </a:r>
            <a:endParaRPr lang="de-DE" dirty="0" smtClean="0"/>
          </a:p>
          <a:p>
            <a:r>
              <a:rPr lang="de-DE" dirty="0" smtClean="0"/>
              <a:t>Multi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Extraction</a:t>
            </a:r>
            <a:endParaRPr lang="de-DE" dirty="0" smtClean="0"/>
          </a:p>
          <a:p>
            <a:r>
              <a:rPr lang="de-DE" dirty="0" smtClean="0"/>
              <a:t>Dynamic </a:t>
            </a:r>
            <a:r>
              <a:rPr lang="de-DE" dirty="0" err="1" smtClean="0"/>
              <a:t>Intensity</a:t>
            </a:r>
            <a:r>
              <a:rPr lang="de-DE" dirty="0" smtClean="0"/>
              <a:t> Control</a:t>
            </a:r>
          </a:p>
          <a:p>
            <a:r>
              <a:rPr lang="de-DE" dirty="0" smtClean="0"/>
              <a:t>3D </a:t>
            </a:r>
            <a:r>
              <a:rPr lang="de-DE" dirty="0"/>
              <a:t>dose </a:t>
            </a:r>
            <a:r>
              <a:rPr lang="de-DE" dirty="0" smtClean="0"/>
              <a:t>online </a:t>
            </a:r>
            <a:r>
              <a:rPr lang="de-DE" dirty="0" err="1" smtClean="0"/>
              <a:t>tracking</a:t>
            </a:r>
            <a:endParaRPr lang="de-DE" dirty="0" smtClean="0"/>
          </a:p>
          <a:p>
            <a:pPr lvl="1"/>
            <a:r>
              <a:rPr lang="de-DE" dirty="0" smtClean="0"/>
              <a:t>Prompt Gamma Imaging</a:t>
            </a:r>
          </a:p>
          <a:p>
            <a:pPr lvl="1"/>
            <a:r>
              <a:rPr lang="de-DE" dirty="0" smtClean="0"/>
              <a:t>C11 </a:t>
            </a:r>
            <a:r>
              <a:rPr lang="de-DE" dirty="0" err="1" smtClean="0"/>
              <a:t>beams</a:t>
            </a:r>
            <a:r>
              <a:rPr lang="de-DE" dirty="0" smtClean="0"/>
              <a:t> – online PET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490" y="2666812"/>
            <a:ext cx="3359323" cy="364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9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/>
              <a:t>THE</a:t>
            </a:r>
            <a:r>
              <a:rPr lang="de-DE" dirty="0" smtClean="0"/>
              <a:t> State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Art </a:t>
            </a:r>
            <a:r>
              <a:rPr lang="de-DE" dirty="0" err="1" smtClean="0"/>
              <a:t>facility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Multiple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species</a:t>
            </a:r>
            <a:r>
              <a:rPr lang="de-DE" dirty="0" smtClean="0"/>
              <a:t> (p, He, C)</a:t>
            </a:r>
          </a:p>
          <a:p>
            <a:r>
              <a:rPr lang="de-DE" dirty="0" smtClean="0"/>
              <a:t>Synchrotron Cycle time </a:t>
            </a:r>
            <a:r>
              <a:rPr lang="de-DE" dirty="0" err="1" smtClean="0"/>
              <a:t>optimized</a:t>
            </a:r>
            <a:endParaRPr lang="de-DE" dirty="0" smtClean="0"/>
          </a:p>
          <a:p>
            <a:pPr lvl="1"/>
            <a:r>
              <a:rPr lang="de-DE" dirty="0" smtClean="0"/>
              <a:t>Cycle </a:t>
            </a:r>
            <a:r>
              <a:rPr lang="de-DE" dirty="0" err="1" smtClean="0"/>
              <a:t>compression</a:t>
            </a:r>
            <a:endParaRPr lang="de-DE" dirty="0" smtClean="0"/>
          </a:p>
          <a:p>
            <a:pPr lvl="1"/>
            <a:r>
              <a:rPr lang="de-DE" dirty="0" smtClean="0"/>
              <a:t>Dynamic </a:t>
            </a:r>
            <a:r>
              <a:rPr lang="de-DE" dirty="0" err="1" smtClean="0"/>
              <a:t>spill</a:t>
            </a:r>
            <a:r>
              <a:rPr lang="de-DE" dirty="0" smtClean="0"/>
              <a:t> time</a:t>
            </a:r>
          </a:p>
          <a:p>
            <a:r>
              <a:rPr lang="de-DE" dirty="0" err="1" smtClean="0"/>
              <a:t>Gating</a:t>
            </a:r>
            <a:endParaRPr lang="de-DE" dirty="0" smtClean="0"/>
          </a:p>
          <a:p>
            <a:r>
              <a:rPr lang="de-DE" dirty="0" smtClean="0"/>
              <a:t>Field </a:t>
            </a:r>
            <a:r>
              <a:rPr lang="de-DE" dirty="0" err="1" smtClean="0"/>
              <a:t>regulation</a:t>
            </a:r>
            <a:endParaRPr lang="de-DE" dirty="0" smtClean="0"/>
          </a:p>
          <a:p>
            <a:r>
              <a:rPr lang="de-DE" dirty="0" smtClean="0"/>
              <a:t>Multi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Extraction</a:t>
            </a:r>
            <a:endParaRPr lang="de-DE" dirty="0" smtClean="0"/>
          </a:p>
          <a:p>
            <a:r>
              <a:rPr lang="de-DE" dirty="0" smtClean="0"/>
              <a:t>Dynamic </a:t>
            </a:r>
            <a:r>
              <a:rPr lang="de-DE" dirty="0" err="1" smtClean="0"/>
              <a:t>Intensity</a:t>
            </a:r>
            <a:r>
              <a:rPr lang="de-DE" dirty="0" smtClean="0"/>
              <a:t> Control</a:t>
            </a:r>
          </a:p>
          <a:p>
            <a:r>
              <a:rPr lang="de-DE" dirty="0" smtClean="0"/>
              <a:t>3D dose online </a:t>
            </a:r>
            <a:r>
              <a:rPr lang="de-DE" dirty="0" err="1" smtClean="0"/>
              <a:t>tracking</a:t>
            </a:r>
            <a:endParaRPr lang="de-DE" dirty="0" smtClean="0"/>
          </a:p>
          <a:p>
            <a:pPr lvl="1"/>
            <a:r>
              <a:rPr lang="de-DE" dirty="0" smtClean="0"/>
              <a:t>Prompt Gamma Imaging</a:t>
            </a:r>
          </a:p>
          <a:p>
            <a:pPr lvl="1"/>
            <a:r>
              <a:rPr lang="de-DE" dirty="0" smtClean="0"/>
              <a:t>C11 </a:t>
            </a:r>
            <a:r>
              <a:rPr lang="de-DE" dirty="0" err="1" smtClean="0"/>
              <a:t>beams</a:t>
            </a:r>
            <a:r>
              <a:rPr lang="de-DE" dirty="0" smtClean="0"/>
              <a:t> – online PET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391" y="4028726"/>
            <a:ext cx="396000" cy="396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441" y="1825625"/>
            <a:ext cx="360000" cy="36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266" y="2222201"/>
            <a:ext cx="360000" cy="36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673" y="3239897"/>
            <a:ext cx="360000" cy="36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121" y="3641294"/>
            <a:ext cx="360000" cy="36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391" y="4424726"/>
            <a:ext cx="396000" cy="396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6" t="9324" r="2931" b="17887"/>
          <a:stretch/>
        </p:blipFill>
        <p:spPr>
          <a:xfrm>
            <a:off x="4404505" y="4857473"/>
            <a:ext cx="407647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7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2082" y="487338"/>
            <a:ext cx="4818909" cy="615136"/>
          </a:xfrm>
        </p:spPr>
        <p:txBody>
          <a:bodyPr>
            <a:noAutofit/>
          </a:bodyPr>
          <a:lstStyle/>
          <a:p>
            <a:r>
              <a:rPr lang="en-US" sz="4400" dirty="0" smtClean="0"/>
              <a:t>conclusions</a:t>
            </a:r>
            <a:endParaRPr lang="en-US" sz="44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294967295"/>
          </p:nvPr>
        </p:nvSpPr>
        <p:spPr>
          <a:xfrm>
            <a:off x="8186808" y="6499048"/>
            <a:ext cx="745509" cy="365125"/>
          </a:xfrm>
        </p:spPr>
        <p:txBody>
          <a:bodyPr/>
          <a:lstStyle/>
          <a:p>
            <a:fld id="{A1E3753F-27A8-481D-8456-E499EF804498}" type="slidenum">
              <a:rPr lang="de-DE" smtClean="0"/>
              <a:t>63</a:t>
            </a:fld>
            <a:endParaRPr lang="de-DE" dirty="0"/>
          </a:p>
        </p:txBody>
      </p:sp>
      <p:sp>
        <p:nvSpPr>
          <p:cNvPr id="9" name="Rechteck 20"/>
          <p:cNvSpPr/>
          <p:nvPr/>
        </p:nvSpPr>
        <p:spPr>
          <a:xfrm>
            <a:off x="535594" y="1384973"/>
            <a:ext cx="519188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5275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MedAustron is a synchrotron based </a:t>
            </a:r>
            <a:r>
              <a:rPr lang="en-US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centre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ion therapy for cancer treatment and research, one out of four </a:t>
            </a:r>
            <a:r>
              <a:rPr lang="en-US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centres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Europe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10 years from company foundation to treatment of first patient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Presently commissioning and development of further treatment modalities in parallel to clinical operation and research activities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Manufacturer of a CE labelled medical accelerator and technology provider of particle therapy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systems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Provider of training for radiation oncologists and medical physicists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95275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95275" lvl="1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>
              <a:spcBef>
                <a:spcPts val="1800"/>
              </a:spcBef>
            </a:pPr>
            <a:endParaRPr lang="en-US" sz="1600" dirty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5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4400" dirty="0" err="1" smtClean="0"/>
              <a:t>Thank</a:t>
            </a:r>
            <a:r>
              <a:rPr lang="de-DE" sz="4400" dirty="0" smtClean="0"/>
              <a:t> </a:t>
            </a:r>
            <a:r>
              <a:rPr lang="de-DE" sz="4400" dirty="0" err="1" smtClean="0"/>
              <a:t>you</a:t>
            </a:r>
            <a:endParaRPr lang="de-AT" sz="44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www.medaustron.at</a:t>
            </a:r>
            <a:endParaRPr lang="de-AT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sz="4400" dirty="0" err="1"/>
              <a:t>f</a:t>
            </a:r>
            <a:r>
              <a:rPr lang="de-DE" sz="4400" dirty="0" err="1" smtClean="0"/>
              <a:t>or</a:t>
            </a:r>
            <a:r>
              <a:rPr lang="de-DE" sz="4400" dirty="0" smtClean="0"/>
              <a:t> </a:t>
            </a:r>
            <a:r>
              <a:rPr lang="de-DE" sz="4400" dirty="0" err="1" smtClean="0"/>
              <a:t>your</a:t>
            </a:r>
            <a:r>
              <a:rPr lang="de-DE" sz="4400" dirty="0" smtClean="0"/>
              <a:t> </a:t>
            </a:r>
            <a:r>
              <a:rPr lang="de-DE" sz="4400" dirty="0" err="1" smtClean="0"/>
              <a:t>attention</a:t>
            </a:r>
            <a:r>
              <a:rPr lang="de-DE" sz="4400" dirty="0" smtClean="0"/>
              <a:t>!</a:t>
            </a:r>
            <a:endParaRPr lang="de-AT" sz="4400" dirty="0"/>
          </a:p>
        </p:txBody>
      </p:sp>
    </p:spTree>
    <p:extLst>
      <p:ext uri="{BB962C8B-B14F-4D97-AF65-F5344CB8AC3E}">
        <p14:creationId xmlns:p14="http://schemas.microsoft.com/office/powerpoint/2010/main" val="8043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514486A-7CFC-F545-923C-328930B459B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024883" y="6499048"/>
            <a:ext cx="745509" cy="365125"/>
          </a:xfrm>
          <a:prstGeom prst="rect">
            <a:avLst/>
          </a:prstGeom>
        </p:spPr>
        <p:txBody>
          <a:bodyPr/>
          <a:lstStyle/>
          <a:p>
            <a:fld id="{2D31551D-F3C2-3643-8B41-F655A96CD0F5}" type="slidenum">
              <a:rPr lang="de-DE" smtClean="0"/>
              <a:t>7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AD905265-7320-F846-BC54-F42EB2E694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3" b="13899"/>
          <a:stretch/>
        </p:blipFill>
        <p:spPr>
          <a:xfrm>
            <a:off x="0" y="6173"/>
            <a:ext cx="9664953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1059679"/>
            <a:ext cx="5700045" cy="57983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feil nach rechts 6"/>
          <p:cNvSpPr/>
          <p:nvPr/>
        </p:nvSpPr>
        <p:spPr>
          <a:xfrm rot="5400000">
            <a:off x="1917791" y="3019676"/>
            <a:ext cx="1296144" cy="2106996"/>
          </a:xfrm>
          <a:prstGeom prst="rightArrow">
            <a:avLst>
              <a:gd name="adj1" fmla="val 47667"/>
              <a:gd name="adj2" fmla="val 51859"/>
            </a:avLst>
          </a:prstGeom>
          <a:solidFill>
            <a:srgbClr val="EDD01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1369704" y="3727433"/>
            <a:ext cx="2392319" cy="857063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9700" lvl="1" indent="0" algn="ctr">
              <a:spcBef>
                <a:spcPts val="525"/>
              </a:spcBef>
              <a:buFontTx/>
              <a:buNone/>
            </a:pPr>
            <a:r>
              <a:rPr lang="de-DE" sz="2000" b="1" dirty="0" smtClean="0">
                <a:solidFill>
                  <a:srgbClr val="112359"/>
                </a:solidFill>
                <a:latin typeface="Verdana" charset="0"/>
                <a:ea typeface="Verdana" charset="0"/>
                <a:cs typeface="Verdana" charset="0"/>
              </a:rPr>
              <a:t>100 %</a:t>
            </a:r>
          </a:p>
          <a:p>
            <a:pPr marL="139700" lvl="1" indent="0" algn="ctr">
              <a:spcBef>
                <a:spcPts val="525"/>
              </a:spcBef>
              <a:buFontTx/>
              <a:buNone/>
            </a:pPr>
            <a:r>
              <a:rPr lang="de-DE" sz="18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Holding </a:t>
            </a:r>
            <a:r>
              <a:rPr lang="de-DE" sz="18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structure</a:t>
            </a:r>
            <a:endParaRPr lang="de-DE" sz="1600" dirty="0" smtClean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8" name="Eckige Klammer links/rechts 8"/>
          <p:cNvSpPr/>
          <p:nvPr/>
        </p:nvSpPr>
        <p:spPr>
          <a:xfrm rot="5400000">
            <a:off x="2145924" y="2325104"/>
            <a:ext cx="839880" cy="3512968"/>
          </a:xfrm>
          <a:prstGeom prst="bracketPair">
            <a:avLst/>
          </a:prstGeom>
          <a:ln w="635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" name="Gruppierung 43"/>
          <p:cNvGrpSpPr/>
          <p:nvPr/>
        </p:nvGrpSpPr>
        <p:grpSpPr>
          <a:xfrm>
            <a:off x="107504" y="1916832"/>
            <a:ext cx="4916730" cy="1371520"/>
            <a:chOff x="2236404" y="2273139"/>
            <a:chExt cx="4916730" cy="1371520"/>
          </a:xfrm>
        </p:grpSpPr>
        <p:grpSp>
          <p:nvGrpSpPr>
            <p:cNvPr id="10" name="Gruppierung 13"/>
            <p:cNvGrpSpPr/>
            <p:nvPr/>
          </p:nvGrpSpPr>
          <p:grpSpPr>
            <a:xfrm>
              <a:off x="2236404" y="2510987"/>
              <a:ext cx="4916730" cy="931123"/>
              <a:chOff x="6661322" y="2932786"/>
              <a:chExt cx="7390807" cy="1399660"/>
            </a:xfrm>
          </p:grpSpPr>
          <p:sp>
            <p:nvSpPr>
              <p:cNvPr id="12" name="Inhaltsplatzhalter 2"/>
              <p:cNvSpPr txBox="1">
                <a:spLocks/>
              </p:cNvSpPr>
              <p:nvPr/>
            </p:nvSpPr>
            <p:spPr>
              <a:xfrm>
                <a:off x="6661322" y="3676486"/>
                <a:ext cx="7390807" cy="655960"/>
              </a:xfrm>
              <a:prstGeom prst="rect">
                <a:avLst/>
              </a:prstGeom>
              <a:noFill/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2700" lvl="1" indent="0" algn="ctr">
                  <a:spcBef>
                    <a:spcPts val="525"/>
                  </a:spcBef>
                  <a:buFontTx/>
                  <a:buNone/>
                </a:pPr>
                <a: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Federal State </a:t>
                </a:r>
                <a:r>
                  <a:rPr lang="de-DE" sz="1600" b="1" dirty="0" err="1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of</a:t>
                </a:r>
                <a: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b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</a:br>
                <a:r>
                  <a:rPr lang="de-DE" sz="1600" b="1" dirty="0" err="1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Lower</a:t>
                </a:r>
                <a: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Austria</a:t>
                </a:r>
                <a:endParaRPr lang="de-DE" sz="1600" dirty="0" smtClean="0">
                  <a:solidFill>
                    <a:srgbClr val="112359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pic>
            <p:nvPicPr>
              <p:cNvPr id="13" name="Bild 8"/>
              <p:cNvPicPr>
                <a:picLocks noChangeAspect="1"/>
              </p:cNvPicPr>
              <p:nvPr/>
            </p:nvPicPr>
            <p:blipFill rotWithShape="1">
              <a:blip r:embed="rId4" cstate="screen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8690" b="38832"/>
              <a:stretch/>
            </p:blipFill>
            <p:spPr>
              <a:xfrm>
                <a:off x="10032689" y="2932786"/>
                <a:ext cx="648073" cy="743700"/>
              </a:xfrm>
              <a:prstGeom prst="rect">
                <a:avLst/>
              </a:prstGeom>
            </p:spPr>
          </p:pic>
        </p:grpSp>
        <p:sp>
          <p:nvSpPr>
            <p:cNvPr id="11" name="Rechteck 11"/>
            <p:cNvSpPr/>
            <p:nvPr/>
          </p:nvSpPr>
          <p:spPr>
            <a:xfrm>
              <a:off x="2938281" y="2273139"/>
              <a:ext cx="3512969" cy="1371520"/>
            </a:xfrm>
            <a:prstGeom prst="rect">
              <a:avLst/>
            </a:prstGeom>
            <a:noFill/>
            <a:ln w="88900">
              <a:solidFill>
                <a:srgbClr val="94A8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4" name="Gruppierung 44"/>
          <p:cNvGrpSpPr/>
          <p:nvPr/>
        </p:nvGrpSpPr>
        <p:grpSpPr>
          <a:xfrm>
            <a:off x="535862" y="4800520"/>
            <a:ext cx="4060011" cy="1371520"/>
            <a:chOff x="2664762" y="4737530"/>
            <a:chExt cx="4060011" cy="1371520"/>
          </a:xfrm>
        </p:grpSpPr>
        <p:grpSp>
          <p:nvGrpSpPr>
            <p:cNvPr id="15" name="Gruppierung 12"/>
            <p:cNvGrpSpPr/>
            <p:nvPr/>
          </p:nvGrpSpPr>
          <p:grpSpPr>
            <a:xfrm>
              <a:off x="2664762" y="5078387"/>
              <a:ext cx="4060011" cy="874115"/>
              <a:chOff x="-478972" y="7216193"/>
              <a:chExt cx="4060011" cy="874115"/>
            </a:xfrm>
          </p:grpSpPr>
          <p:pic>
            <p:nvPicPr>
              <p:cNvPr id="17" name="Bild 10"/>
              <p:cNvPicPr>
                <a:picLocks noChangeAspect="1"/>
              </p:cNvPicPr>
              <p:nvPr/>
            </p:nvPicPr>
            <p:blipFill rotWithShape="1">
              <a:blip r:embed="rId4" cstate="screen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953" r="-4" b="-972"/>
              <a:stretch/>
            </p:blipFill>
            <p:spPr>
              <a:xfrm>
                <a:off x="772408" y="7216193"/>
                <a:ext cx="1557252" cy="330475"/>
              </a:xfrm>
              <a:prstGeom prst="rect">
                <a:avLst/>
              </a:prstGeom>
            </p:spPr>
          </p:pic>
          <p:sp>
            <p:nvSpPr>
              <p:cNvPr id="18" name="Inhaltsplatzhalter 2"/>
              <p:cNvSpPr txBox="1">
                <a:spLocks/>
              </p:cNvSpPr>
              <p:nvPr/>
            </p:nvSpPr>
            <p:spPr>
              <a:xfrm>
                <a:off x="-478972" y="7684741"/>
                <a:ext cx="4060011" cy="405567"/>
              </a:xfrm>
              <a:prstGeom prst="rect">
                <a:avLst/>
              </a:prstGeom>
              <a:noFill/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Blip>
                    <a:blip r:embed="rId3"/>
                  </a:buBlip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2700" lvl="1" indent="0" algn="ctr">
                  <a:spcBef>
                    <a:spcPts val="525"/>
                  </a:spcBef>
                  <a:buFontTx/>
                  <a:buNone/>
                </a:pPr>
                <a:r>
                  <a:rPr lang="de-DE" sz="1600" b="1" dirty="0" smtClean="0">
                    <a:solidFill>
                      <a:srgbClr val="112359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EBG MedAustron GmbH</a:t>
                </a:r>
                <a:endParaRPr lang="de-DE" sz="1600" dirty="0" smtClean="0">
                  <a:solidFill>
                    <a:srgbClr val="112359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sp>
          <p:nvSpPr>
            <p:cNvPr id="16" name="Rechteck 16"/>
            <p:cNvSpPr/>
            <p:nvPr/>
          </p:nvSpPr>
          <p:spPr>
            <a:xfrm>
              <a:off x="2938280" y="4737530"/>
              <a:ext cx="3512969" cy="1371520"/>
            </a:xfrm>
            <a:prstGeom prst="rect">
              <a:avLst/>
            </a:prstGeom>
            <a:noFill/>
            <a:ln w="88900">
              <a:solidFill>
                <a:srgbClr val="94A8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9" name="Titel 1"/>
          <p:cNvSpPr txBox="1">
            <a:spLocks/>
          </p:cNvSpPr>
          <p:nvPr/>
        </p:nvSpPr>
        <p:spPr>
          <a:xfrm>
            <a:off x="487111" y="1239783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OWNERSHIP STRUCTURE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00045" y="880217"/>
            <a:ext cx="3964908" cy="59777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hteck 20"/>
          <p:cNvSpPr/>
          <p:nvPr/>
        </p:nvSpPr>
        <p:spPr>
          <a:xfrm>
            <a:off x="5108316" y="1715554"/>
            <a:ext cx="3993204" cy="4732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lvl="1">
              <a:spcBef>
                <a:spcPts val="525"/>
              </a:spcBef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Our main task is the operation of the facility as an outpatient clinic.</a:t>
            </a:r>
          </a:p>
          <a:p>
            <a:pPr marL="9525" lvl="1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>
              <a:spcBef>
                <a:spcPts val="525"/>
              </a:spcBef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Treatment of up to 1000 patients/year in full operation from Austria and foreign countries.</a:t>
            </a:r>
          </a:p>
          <a:p>
            <a:pPr marL="9525" lvl="1" defTabSz="914400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 defTabSz="914400">
              <a:spcBef>
                <a:spcPts val="525"/>
              </a:spcBef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focus on the further development of this treatment method and the technology behind.</a:t>
            </a:r>
          </a:p>
          <a:p>
            <a:pPr marL="9525" lvl="1" defTabSz="914400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 defTabSz="914400">
              <a:spcBef>
                <a:spcPts val="525"/>
              </a:spcBef>
            </a:pPr>
            <a:r>
              <a:rPr lang="en-US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Our facility is used for basic and translational research.</a:t>
            </a:r>
          </a:p>
          <a:p>
            <a:pPr marL="9525" lvl="1" defTabSz="914400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 defTabSz="914400">
              <a:spcBef>
                <a:spcPts val="525"/>
              </a:spcBef>
            </a:pPr>
            <a:endParaRPr lang="en-US" sz="16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>
              <a:spcBef>
                <a:spcPts val="525"/>
              </a:spcBef>
            </a:pPr>
            <a:r>
              <a:rPr lang="en-US" sz="12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»EBG« stands for construction and operating company.</a:t>
            </a:r>
            <a:endParaRPr lang="en-US" sz="1200" dirty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90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F514486A-7CFC-F545-923C-328930B459B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024883" y="6499048"/>
            <a:ext cx="745509" cy="365125"/>
          </a:xfrm>
          <a:prstGeom prst="rect">
            <a:avLst/>
          </a:prstGeom>
        </p:spPr>
        <p:txBody>
          <a:bodyPr/>
          <a:lstStyle/>
          <a:p>
            <a:fld id="{2D31551D-F3C2-3643-8B41-F655A96CD0F5}" type="slidenum">
              <a:rPr lang="de-DE" smtClean="0"/>
              <a:t>8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AD905265-7320-F846-BC54-F42EB2E694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3" b="13899"/>
          <a:stretch/>
        </p:blipFill>
        <p:spPr>
          <a:xfrm>
            <a:off x="0" y="6173"/>
            <a:ext cx="9664953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1065852"/>
            <a:ext cx="5742878" cy="5798321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el 1"/>
          <p:cNvSpPr txBox="1">
            <a:spLocks/>
          </p:cNvSpPr>
          <p:nvPr/>
        </p:nvSpPr>
        <p:spPr>
          <a:xfrm>
            <a:off x="467544" y="1196332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FINANCING STRUCTURE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hteck 20"/>
          <p:cNvSpPr/>
          <p:nvPr/>
        </p:nvSpPr>
        <p:spPr>
          <a:xfrm>
            <a:off x="700881" y="1730129"/>
            <a:ext cx="3993204" cy="501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lvl="1">
              <a:spcBef>
                <a:spcPts val="525"/>
              </a:spcBef>
            </a:pPr>
            <a:r>
              <a:rPr lang="en-US" sz="1400" b="1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Investment:</a:t>
            </a: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200 </a:t>
            </a:r>
            <a:r>
              <a:rPr lang="en-US" sz="14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MEUR</a:t>
            </a:r>
            <a:endParaRPr lang="en-US" sz="1400" dirty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525" lvl="1">
              <a:spcBef>
                <a:spcPts val="525"/>
              </a:spcBef>
            </a:pPr>
            <a:r>
              <a:rPr lang="en-US" sz="1400" b="1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Financing:</a:t>
            </a:r>
          </a:p>
          <a:p>
            <a:pPr marL="180975" lvl="1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of Austria: </a:t>
            </a:r>
          </a:p>
          <a:p>
            <a:pPr marL="638175" lvl="2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41 MEUR (for research part) </a:t>
            </a:r>
          </a:p>
          <a:p>
            <a:pPr marL="180975" lvl="1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Federal state of Lower Austria:</a:t>
            </a:r>
          </a:p>
          <a:p>
            <a:pPr marL="638175" lvl="2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32 MEUR of equity capital</a:t>
            </a:r>
          </a:p>
          <a:p>
            <a:pPr marL="638175" lvl="2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3.7 MEUR (for research part)</a:t>
            </a:r>
          </a:p>
          <a:p>
            <a:pPr marL="638175" lvl="2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220 MEUR of liabilities </a:t>
            </a:r>
          </a:p>
          <a:p>
            <a:pPr marL="180975" lvl="1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City of Wiener Neustadt:</a:t>
            </a:r>
          </a:p>
          <a:p>
            <a:pPr marL="638175" lvl="2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1.9 MEUR (for research part)</a:t>
            </a:r>
          </a:p>
          <a:p>
            <a:pPr marL="638175" lvl="2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3.2 ha estate</a:t>
            </a:r>
          </a:p>
          <a:p>
            <a:pPr marL="180975" lvl="1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Reimbursement</a:t>
            </a: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contract with health insurance system in Austria: </a:t>
            </a:r>
            <a:endParaRPr lang="en-US" sz="1400" dirty="0" smtClean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38175" lvl="2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 </a:t>
            </a: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indications (sarcoma, adenoid-cystic carcinoma, pediatric tumors, </a:t>
            </a:r>
            <a:r>
              <a:rPr lang="en-US" sz="1400" dirty="0" err="1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meningeoma</a:t>
            </a: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,…)</a:t>
            </a:r>
          </a:p>
          <a:p>
            <a:pPr marL="180975" lvl="1" indent="-171450">
              <a:spcBef>
                <a:spcPts val="525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Pricing</a:t>
            </a: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domestic patients (depending  on tumor type</a:t>
            </a:r>
            <a:r>
              <a:rPr lang="en-US" sz="14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): </a:t>
            </a:r>
            <a:r>
              <a:rPr lang="en-US" sz="1400" dirty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36.000 € to 50.000 € (VAT incl.) </a:t>
            </a:r>
            <a:endParaRPr lang="en-US" sz="1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67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Gerade Verbindung 195">
            <a:extLst>
              <a:ext uri="{FF2B5EF4-FFF2-40B4-BE49-F238E27FC236}">
                <a16:creationId xmlns="" xmlns:a16="http://schemas.microsoft.com/office/drawing/2014/main" id="{E781288A-6151-674B-9769-BF7AA4CCDB02}"/>
              </a:ext>
            </a:extLst>
          </p:cNvPr>
          <p:cNvCxnSpPr>
            <a:cxnSpLocks/>
          </p:cNvCxnSpPr>
          <p:nvPr/>
        </p:nvCxnSpPr>
        <p:spPr>
          <a:xfrm flipH="1">
            <a:off x="7761697" y="3269254"/>
            <a:ext cx="3298" cy="510114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el 1"/>
          <p:cNvSpPr txBox="1">
            <a:spLocks/>
          </p:cNvSpPr>
          <p:nvPr/>
        </p:nvSpPr>
        <p:spPr>
          <a:xfrm>
            <a:off x="440135" y="399921"/>
            <a:ext cx="8676456" cy="72008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/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clinical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operation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Gerade Verbindung 819"/>
          <p:cNvCxnSpPr>
            <a:cxnSpLocks/>
          </p:cNvCxnSpPr>
          <p:nvPr/>
        </p:nvCxnSpPr>
        <p:spPr>
          <a:xfrm>
            <a:off x="862091" y="3788968"/>
            <a:ext cx="3624451" cy="0"/>
          </a:xfrm>
          <a:prstGeom prst="line">
            <a:avLst/>
          </a:prstGeom>
          <a:ln w="1016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4416646" y="3273037"/>
            <a:ext cx="240812" cy="533495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835558" y="3681427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19"/>
          <p:cNvCxnSpPr>
            <a:cxnSpLocks/>
          </p:cNvCxnSpPr>
          <p:nvPr/>
        </p:nvCxnSpPr>
        <p:spPr>
          <a:xfrm>
            <a:off x="6340980" y="3771406"/>
            <a:ext cx="1469716" cy="17562"/>
          </a:xfrm>
          <a:prstGeom prst="line">
            <a:avLst/>
          </a:prstGeom>
          <a:ln w="1016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819"/>
          <p:cNvCxnSpPr>
            <a:cxnSpLocks/>
          </p:cNvCxnSpPr>
          <p:nvPr/>
        </p:nvCxnSpPr>
        <p:spPr>
          <a:xfrm>
            <a:off x="4623274" y="3298675"/>
            <a:ext cx="1502531" cy="0"/>
          </a:xfrm>
          <a:prstGeom prst="line">
            <a:avLst/>
          </a:prstGeom>
          <a:ln w="1016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4428882" y="3771406"/>
            <a:ext cx="228576" cy="484397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819"/>
          <p:cNvCxnSpPr>
            <a:cxnSpLocks/>
          </p:cNvCxnSpPr>
          <p:nvPr/>
        </p:nvCxnSpPr>
        <p:spPr>
          <a:xfrm>
            <a:off x="4630392" y="4220198"/>
            <a:ext cx="1502531" cy="0"/>
          </a:xfrm>
          <a:prstGeom prst="line">
            <a:avLst/>
          </a:prstGeom>
          <a:ln w="1016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 flipV="1">
            <a:off x="6083842" y="3725020"/>
            <a:ext cx="240812" cy="533495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53">
            <a:extLst>
              <a:ext uri="{FF2B5EF4-FFF2-40B4-BE49-F238E27FC236}">
                <a16:creationId xmlns="" xmlns:a16="http://schemas.microsoft.com/office/drawing/2014/main" id="{665847C6-AC32-8C40-8F32-E481640F53A4}"/>
              </a:ext>
            </a:extLst>
          </p:cNvPr>
          <p:cNvCxnSpPr>
            <a:cxnSpLocks/>
          </p:cNvCxnSpPr>
          <p:nvPr/>
        </p:nvCxnSpPr>
        <p:spPr>
          <a:xfrm>
            <a:off x="6085344" y="3291413"/>
            <a:ext cx="228576" cy="484397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653685" y="3671453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Oval 23"/>
          <p:cNvSpPr/>
          <p:nvPr/>
        </p:nvSpPr>
        <p:spPr>
          <a:xfrm>
            <a:off x="6165290" y="3652933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Oval 24"/>
          <p:cNvSpPr/>
          <p:nvPr/>
        </p:nvSpPr>
        <p:spPr>
          <a:xfrm>
            <a:off x="4360696" y="3677145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0"/>
          <p:cNvSpPr/>
          <p:nvPr/>
        </p:nvSpPr>
        <p:spPr>
          <a:xfrm>
            <a:off x="572568" y="1131350"/>
            <a:ext cx="79561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lvl="1">
              <a:spcBef>
                <a:spcPts val="525"/>
              </a:spcBef>
            </a:pP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initiatives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patient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treatment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almost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30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years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de-DE" sz="1600" dirty="0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600" dirty="0" err="1" smtClean="0">
                <a:solidFill>
                  <a:srgbClr val="11235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history</a:t>
            </a:r>
            <a:endParaRPr lang="de-DE" sz="1600" dirty="0">
              <a:solidFill>
                <a:srgbClr val="11235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Inhaltsplatzhalter 2"/>
          <p:cNvSpPr txBox="1">
            <a:spLocks/>
          </p:cNvSpPr>
          <p:nvPr/>
        </p:nvSpPr>
        <p:spPr>
          <a:xfrm>
            <a:off x="650202" y="3844680"/>
            <a:ext cx="586736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1989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8" name="Inhaltsplatzhalter 2"/>
          <p:cNvSpPr txBox="1">
            <a:spLocks/>
          </p:cNvSpPr>
          <p:nvPr/>
        </p:nvSpPr>
        <p:spPr>
          <a:xfrm>
            <a:off x="4168690" y="3863878"/>
            <a:ext cx="586736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2007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30" name="Inhaltsplatzhalter 2"/>
          <p:cNvSpPr txBox="1">
            <a:spLocks/>
          </p:cNvSpPr>
          <p:nvPr/>
        </p:nvSpPr>
        <p:spPr>
          <a:xfrm>
            <a:off x="7498702" y="3869570"/>
            <a:ext cx="586736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2016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31" name="Gerade Verbindung 819"/>
          <p:cNvCxnSpPr>
            <a:cxnSpLocks/>
          </p:cNvCxnSpPr>
          <p:nvPr/>
        </p:nvCxnSpPr>
        <p:spPr>
          <a:xfrm>
            <a:off x="7879227" y="3787776"/>
            <a:ext cx="529837" cy="5126"/>
          </a:xfrm>
          <a:prstGeom prst="line">
            <a:avLst/>
          </a:prstGeom>
          <a:ln w="101600">
            <a:solidFill>
              <a:srgbClr val="EDD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Inhaltsplatzhalter 2"/>
          <p:cNvSpPr txBox="1">
            <a:spLocks/>
          </p:cNvSpPr>
          <p:nvPr/>
        </p:nvSpPr>
        <p:spPr>
          <a:xfrm>
            <a:off x="650202" y="5134911"/>
            <a:ext cx="1723790" cy="1197138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„AUSTRON“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feasibility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study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(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research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facility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neutron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spallation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source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)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33" name="Inhaltsplatzhalter 2"/>
          <p:cNvSpPr txBox="1">
            <a:spLocks/>
          </p:cNvSpPr>
          <p:nvPr/>
        </p:nvSpPr>
        <p:spPr>
          <a:xfrm>
            <a:off x="845765" y="3393318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1989 – 1994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34" name="Gerade Verbindung 58"/>
          <p:cNvCxnSpPr>
            <a:cxnSpLocks/>
          </p:cNvCxnSpPr>
          <p:nvPr/>
        </p:nvCxnSpPr>
        <p:spPr>
          <a:xfrm flipH="1">
            <a:off x="1446417" y="3794961"/>
            <a:ext cx="6430" cy="531700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20"/>
          <p:cNvSpPr/>
          <p:nvPr/>
        </p:nvSpPr>
        <p:spPr>
          <a:xfrm>
            <a:off x="1099395" y="4326661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6" name="Bild 8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0356" y="4408512"/>
            <a:ext cx="604983" cy="551207"/>
          </a:xfrm>
          <a:prstGeom prst="rect">
            <a:avLst/>
          </a:prstGeom>
        </p:spPr>
      </p:pic>
      <p:cxnSp>
        <p:nvCxnSpPr>
          <p:cNvPr id="37" name="Gerade Verbindung 59"/>
          <p:cNvCxnSpPr>
            <a:cxnSpLocks/>
          </p:cNvCxnSpPr>
          <p:nvPr/>
        </p:nvCxnSpPr>
        <p:spPr>
          <a:xfrm>
            <a:off x="2024058" y="3269254"/>
            <a:ext cx="0" cy="495423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bgerundetes Rechteck 23"/>
          <p:cNvSpPr/>
          <p:nvPr/>
        </p:nvSpPr>
        <p:spPr>
          <a:xfrm>
            <a:off x="1684032" y="2553635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9" name="Bild 8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9537" y="2705437"/>
            <a:ext cx="401282" cy="401828"/>
          </a:xfrm>
          <a:prstGeom prst="rect">
            <a:avLst/>
          </a:prstGeom>
        </p:spPr>
      </p:pic>
      <p:sp>
        <p:nvSpPr>
          <p:cNvPr id="40" name="Inhaltsplatzhalter 2"/>
          <p:cNvSpPr txBox="1">
            <a:spLocks/>
          </p:cNvSpPr>
          <p:nvPr/>
        </p:nvSpPr>
        <p:spPr>
          <a:xfrm>
            <a:off x="1150356" y="1718596"/>
            <a:ext cx="1800315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Reorientation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towards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an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ion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therapy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center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-&gt; </a:t>
            </a:r>
            <a:r>
              <a:rPr lang="de-DE" sz="1400" b="1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MedAustron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1" name="Inhaltsplatzhalter 2"/>
          <p:cNvSpPr txBox="1">
            <a:spLocks/>
          </p:cNvSpPr>
          <p:nvPr/>
        </p:nvSpPr>
        <p:spPr>
          <a:xfrm>
            <a:off x="1395173" y="3836900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1995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42" name="Gerade Verbindung 107">
            <a:extLst>
              <a:ext uri="{FF2B5EF4-FFF2-40B4-BE49-F238E27FC236}">
                <a16:creationId xmlns="" xmlns:a16="http://schemas.microsoft.com/office/drawing/2014/main" id="{D45AD0DD-ED9A-ED42-B3B2-CE1F7D3EF3D3}"/>
              </a:ext>
            </a:extLst>
          </p:cNvPr>
          <p:cNvCxnSpPr>
            <a:cxnSpLocks/>
          </p:cNvCxnSpPr>
          <p:nvPr/>
        </p:nvCxnSpPr>
        <p:spPr>
          <a:xfrm flipH="1">
            <a:off x="4476411" y="3156390"/>
            <a:ext cx="10131" cy="588218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afik 105">
            <a:extLst>
              <a:ext uri="{FF2B5EF4-FFF2-40B4-BE49-F238E27FC236}">
                <a16:creationId xmlns="" xmlns:a16="http://schemas.microsoft.com/office/drawing/2014/main" id="{6621E305-A502-B746-BCE3-00460321B8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9796" y="2719876"/>
            <a:ext cx="666402" cy="176960"/>
          </a:xfrm>
          <a:prstGeom prst="rect">
            <a:avLst/>
          </a:prstGeom>
        </p:spPr>
      </p:pic>
      <p:sp>
        <p:nvSpPr>
          <p:cNvPr id="44" name="Abgerundetes Rechteck 106">
            <a:extLst>
              <a:ext uri="{FF2B5EF4-FFF2-40B4-BE49-F238E27FC236}">
                <a16:creationId xmlns="" xmlns:a16="http://schemas.microsoft.com/office/drawing/2014/main" id="{1DECAB10-59A1-FD4E-A6E9-4C2D3FEF0111}"/>
              </a:ext>
            </a:extLst>
          </p:cNvPr>
          <p:cNvSpPr/>
          <p:nvPr/>
        </p:nvSpPr>
        <p:spPr>
          <a:xfrm>
            <a:off x="4130771" y="2421194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5" name="Gerade Verbindung 838"/>
          <p:cNvCxnSpPr>
            <a:cxnSpLocks/>
          </p:cNvCxnSpPr>
          <p:nvPr/>
        </p:nvCxnSpPr>
        <p:spPr>
          <a:xfrm>
            <a:off x="3946667" y="3784925"/>
            <a:ext cx="0" cy="532037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Bild 8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982" y="4448008"/>
            <a:ext cx="545013" cy="447352"/>
          </a:xfrm>
          <a:prstGeom prst="rect">
            <a:avLst/>
          </a:prstGeom>
        </p:spPr>
      </p:pic>
      <p:sp>
        <p:nvSpPr>
          <p:cNvPr id="47" name="Abgerundetes Rechteck 837"/>
          <p:cNvSpPr/>
          <p:nvPr/>
        </p:nvSpPr>
        <p:spPr>
          <a:xfrm>
            <a:off x="3593467" y="4337198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Inhaltsplatzhalter 2"/>
          <p:cNvSpPr txBox="1">
            <a:spLocks/>
          </p:cNvSpPr>
          <p:nvPr/>
        </p:nvSpPr>
        <p:spPr>
          <a:xfrm>
            <a:off x="2785930" y="5061021"/>
            <a:ext cx="2444096" cy="1060532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Signing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basic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agreement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on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realisation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: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Rep.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Austria, 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Fed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. State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Lower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Austria,</a:t>
            </a:r>
          </a:p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City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Wr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. Neustadt</a:t>
            </a:r>
          </a:p>
        </p:txBody>
      </p:sp>
      <p:sp>
        <p:nvSpPr>
          <p:cNvPr id="50" name="Inhaltsplatzhalter 2"/>
          <p:cNvSpPr txBox="1">
            <a:spLocks/>
          </p:cNvSpPr>
          <p:nvPr/>
        </p:nvSpPr>
        <p:spPr>
          <a:xfrm>
            <a:off x="3333952" y="3852417"/>
            <a:ext cx="1209667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2005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51" name="Inhaltsplatzhalter 2">
            <a:extLst>
              <a:ext uri="{FF2B5EF4-FFF2-40B4-BE49-F238E27FC236}">
                <a16:creationId xmlns="" xmlns:a16="http://schemas.microsoft.com/office/drawing/2014/main" id="{12DCD5E4-1B84-1D4C-97DA-641598F1E1D6}"/>
              </a:ext>
            </a:extLst>
          </p:cNvPr>
          <p:cNvSpPr txBox="1">
            <a:spLocks/>
          </p:cNvSpPr>
          <p:nvPr/>
        </p:nvSpPr>
        <p:spPr>
          <a:xfrm>
            <a:off x="3900878" y="1810016"/>
            <a:ext cx="1090191" cy="406286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Company </a:t>
            </a:r>
            <a:b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</a:b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foundation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52" name="Gerade Verbindung 154">
            <a:extLst>
              <a:ext uri="{FF2B5EF4-FFF2-40B4-BE49-F238E27FC236}">
                <a16:creationId xmlns="" xmlns:a16="http://schemas.microsoft.com/office/drawing/2014/main" id="{E57EC2D4-7A30-A342-B258-C206427D516C}"/>
              </a:ext>
            </a:extLst>
          </p:cNvPr>
          <p:cNvCxnSpPr>
            <a:cxnSpLocks/>
          </p:cNvCxnSpPr>
          <p:nvPr/>
        </p:nvCxnSpPr>
        <p:spPr>
          <a:xfrm flipH="1">
            <a:off x="6280876" y="3784925"/>
            <a:ext cx="5694" cy="623587"/>
          </a:xfrm>
          <a:prstGeom prst="line">
            <a:avLst/>
          </a:prstGeom>
          <a:ln w="38100" cap="rnd">
            <a:solidFill>
              <a:srgbClr val="94A8BB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bgerundetes Rechteck 149">
            <a:extLst>
              <a:ext uri="{FF2B5EF4-FFF2-40B4-BE49-F238E27FC236}">
                <a16:creationId xmlns="" xmlns:a16="http://schemas.microsoft.com/office/drawing/2014/main" id="{B2E1740C-F34E-5948-9AA0-652F400A28D9}"/>
              </a:ext>
            </a:extLst>
          </p:cNvPr>
          <p:cNvSpPr/>
          <p:nvPr/>
        </p:nvSpPr>
        <p:spPr>
          <a:xfrm>
            <a:off x="5932175" y="4409281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4" name="Grafik 66">
            <a:extLst>
              <a:ext uri="{FF2B5EF4-FFF2-40B4-BE49-F238E27FC236}">
                <a16:creationId xmlns="" xmlns:a16="http://schemas.microsoft.com/office/drawing/2014/main" id="{B5E00867-A2D7-B94D-9E3B-83362F61E8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7022" y="4556131"/>
            <a:ext cx="606315" cy="453128"/>
          </a:xfrm>
          <a:prstGeom prst="rect">
            <a:avLst/>
          </a:prstGeom>
        </p:spPr>
      </p:pic>
      <p:sp>
        <p:nvSpPr>
          <p:cNvPr id="56" name="Inhaltsplatzhalter 2">
            <a:extLst>
              <a:ext uri="{FF2B5EF4-FFF2-40B4-BE49-F238E27FC236}">
                <a16:creationId xmlns="" xmlns:a16="http://schemas.microsoft.com/office/drawing/2014/main" id="{195816B2-1615-0B46-8206-28E74E3798FE}"/>
              </a:ext>
            </a:extLst>
          </p:cNvPr>
          <p:cNvSpPr txBox="1">
            <a:spLocks/>
          </p:cNvSpPr>
          <p:nvPr/>
        </p:nvSpPr>
        <p:spPr>
          <a:xfrm>
            <a:off x="5792124" y="5224039"/>
            <a:ext cx="1063527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Completion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of</a:t>
            </a:r>
            <a:r>
              <a:rPr lang="de-DE" sz="1400" dirty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building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9" name="Inhaltsplatzhalter 2"/>
          <p:cNvSpPr txBox="1">
            <a:spLocks/>
          </p:cNvSpPr>
          <p:nvPr/>
        </p:nvSpPr>
        <p:spPr>
          <a:xfrm>
            <a:off x="5996065" y="3862450"/>
            <a:ext cx="586736" cy="386050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600" b="1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2012</a:t>
            </a:r>
            <a:endParaRPr lang="de-DE" sz="1600" b="1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  <a:p>
            <a:pPr marL="7938" lvl="1" indent="0" algn="ctr">
              <a:spcBef>
                <a:spcPts val="525"/>
              </a:spcBef>
              <a:buFontTx/>
              <a:buNone/>
            </a:pPr>
            <a:endParaRPr lang="de-DE" sz="20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58" name="Bild 867">
            <a:extLst>
              <a:ext uri="{FF2B5EF4-FFF2-40B4-BE49-F238E27FC236}">
                <a16:creationId xmlns="" xmlns:a16="http://schemas.microsoft.com/office/drawing/2014/main" id="{D8A85589-02A5-344C-9DF5-C4FD3A98515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9486" y="2836462"/>
            <a:ext cx="696398" cy="264991"/>
          </a:xfrm>
          <a:prstGeom prst="rect">
            <a:avLst/>
          </a:prstGeom>
        </p:spPr>
      </p:pic>
      <p:sp>
        <p:nvSpPr>
          <p:cNvPr id="59" name="Abgerundetes Rechteck 196">
            <a:extLst>
              <a:ext uri="{FF2B5EF4-FFF2-40B4-BE49-F238E27FC236}">
                <a16:creationId xmlns="" xmlns:a16="http://schemas.microsoft.com/office/drawing/2014/main" id="{37CB0999-4015-7140-93B4-67E90005AFDA}"/>
              </a:ext>
            </a:extLst>
          </p:cNvPr>
          <p:cNvSpPr/>
          <p:nvPr/>
        </p:nvSpPr>
        <p:spPr>
          <a:xfrm>
            <a:off x="7422651" y="2584692"/>
            <a:ext cx="694044" cy="694044"/>
          </a:xfrm>
          <a:prstGeom prst="roundRect">
            <a:avLst/>
          </a:prstGeom>
          <a:noFill/>
          <a:ln w="38100">
            <a:solidFill>
              <a:srgbClr val="94A8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Inhaltsplatzhalter 2">
            <a:extLst>
              <a:ext uri="{FF2B5EF4-FFF2-40B4-BE49-F238E27FC236}">
                <a16:creationId xmlns="" xmlns:a16="http://schemas.microsoft.com/office/drawing/2014/main" id="{195816B2-1615-0B46-8206-28E74E3798FE}"/>
              </a:ext>
            </a:extLst>
          </p:cNvPr>
          <p:cNvSpPr txBox="1">
            <a:spLocks/>
          </p:cNvSpPr>
          <p:nvPr/>
        </p:nvSpPr>
        <p:spPr>
          <a:xfrm>
            <a:off x="7229933" y="1899577"/>
            <a:ext cx="1063527" cy="621125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lvl="1" indent="0" algn="ctr">
              <a:spcBef>
                <a:spcPts val="525"/>
              </a:spcBef>
              <a:buFontTx/>
              <a:buNone/>
            </a:pP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First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patient</a:t>
            </a:r>
            <a:r>
              <a:rPr lang="de-DE" sz="1400" dirty="0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de-DE" sz="1400" dirty="0" err="1" smtClean="0">
                <a:solidFill>
                  <a:srgbClr val="112359"/>
                </a:solidFill>
                <a:latin typeface="Garamond" charset="0"/>
                <a:ea typeface="Garamond" charset="0"/>
                <a:cs typeface="Garamond" charset="0"/>
              </a:rPr>
              <a:t>treatment</a:t>
            </a:r>
            <a:endParaRPr lang="de-DE" sz="1400" dirty="0">
              <a:solidFill>
                <a:srgbClr val="112359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1923713" y="3675717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Oval 54"/>
          <p:cNvSpPr/>
          <p:nvPr/>
        </p:nvSpPr>
        <p:spPr>
          <a:xfrm>
            <a:off x="3853638" y="3682837"/>
            <a:ext cx="216024" cy="216024"/>
          </a:xfrm>
          <a:prstGeom prst="ellipse">
            <a:avLst/>
          </a:prstGeom>
          <a:solidFill>
            <a:srgbClr val="EDD01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17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A000_10700_1310013_PPT-Master_2016_MDC">
  <a:themeElements>
    <a:clrScheme name="MedAustron">
      <a:dk1>
        <a:srgbClr val="112359"/>
      </a:dk1>
      <a:lt1>
        <a:srgbClr val="FFFFFF"/>
      </a:lt1>
      <a:dk2>
        <a:srgbClr val="7389A0"/>
      </a:dk2>
      <a:lt2>
        <a:srgbClr val="9BA9BA"/>
      </a:lt2>
      <a:accent1>
        <a:srgbClr val="EDD012"/>
      </a:accent1>
      <a:accent2>
        <a:srgbClr val="8297AC"/>
      </a:accent2>
      <a:accent3>
        <a:srgbClr val="034A90"/>
      </a:accent3>
      <a:accent4>
        <a:srgbClr val="BF9000"/>
      </a:accent4>
      <a:accent5>
        <a:srgbClr val="2E75B5"/>
      </a:accent5>
      <a:accent6>
        <a:srgbClr val="538135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CEA30953-4183-704E-87F5-B22DEF0D07CA}" vid="{8CD57F52-C325-C247-AEBC-EE034B07781C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ZA000_10700_1310013_PPT-Master_2016_MDC</Template>
  <TotalTime>0</TotalTime>
  <Words>2204</Words>
  <Application>Microsoft Office PowerPoint</Application>
  <PresentationFormat>Bildschirmpräsentation (4:3)</PresentationFormat>
  <Paragraphs>614</Paragraphs>
  <Slides>64</Slides>
  <Notes>30</Notes>
  <HiddenSlides>5</HiddenSlides>
  <MMClips>1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64</vt:i4>
      </vt:variant>
    </vt:vector>
  </HeadingPairs>
  <TitlesOfParts>
    <vt:vector size="75" baseType="lpstr">
      <vt:lpstr>Arial Unicode MS</vt:lpstr>
      <vt:lpstr>Arial</vt:lpstr>
      <vt:lpstr>Calibri</vt:lpstr>
      <vt:lpstr>Calibri Light</vt:lpstr>
      <vt:lpstr>Garamond</vt:lpstr>
      <vt:lpstr>HiraMinProN-W3</vt:lpstr>
      <vt:lpstr>Symbol</vt:lpstr>
      <vt:lpstr>Times New Roman</vt:lpstr>
      <vt:lpstr>Verdana</vt:lpstr>
      <vt:lpstr>Wingdings</vt:lpstr>
      <vt:lpstr>ZA000_10700_1310013_PPT-Master_2016_MDC</vt:lpstr>
      <vt:lpstr>PowerPoint-Präsentation</vt:lpstr>
      <vt:lpstr>WHO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Oct 2012: Moving in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OUR FACILITY</vt:lpstr>
      <vt:lpstr>The</vt:lpstr>
      <vt:lpstr>PowerPoint-Präsentation</vt:lpstr>
      <vt:lpstr>RADIATION THERAPY</vt:lpstr>
      <vt:lpstr>ION BEAM THERAPY</vt:lpstr>
      <vt:lpstr>CARBON IONS</vt:lpstr>
      <vt:lpstr>Carbon ions – differences compared to protons</vt:lpstr>
      <vt:lpstr>Rational for carbon ions</vt:lpstr>
      <vt:lpstr>Radiotherapy</vt:lpstr>
      <vt:lpstr>PowerPoint-Präsentation</vt:lpstr>
      <vt:lpstr>Source room </vt:lpstr>
      <vt:lpstr>PowerPoint-Präsentation</vt:lpstr>
      <vt:lpstr>PowerPoint-Präsentation</vt:lpstr>
      <vt:lpstr>Synchrotron </vt:lpstr>
      <vt:lpstr>Synchrotron </vt:lpstr>
      <vt:lpstr>Transfer lines  </vt:lpstr>
      <vt:lpstr>Scanning system </vt:lpstr>
      <vt:lpstr>Proton Gantry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Present status</vt:lpstr>
      <vt:lpstr>Treated Indications</vt:lpstr>
      <vt:lpstr>PowerPoint-Präsentation</vt:lpstr>
      <vt:lpstr>RESEARCH @ medaustron</vt:lpstr>
      <vt:lpstr>RESEARCH @ medaustron</vt:lpstr>
      <vt:lpstr>RESEARCH @ medaustron</vt:lpstr>
      <vt:lpstr>RESEARCH @ medaustron</vt:lpstr>
      <vt:lpstr>Treatment Facilities</vt:lpstr>
      <vt:lpstr>THE State of the Art facility</vt:lpstr>
      <vt:lpstr>THE State of the Art facility</vt:lpstr>
      <vt:lpstr>THE State of the Art facility</vt:lpstr>
      <vt:lpstr>THE State of the Art facility</vt:lpstr>
      <vt:lpstr>THE State of the Art facility</vt:lpstr>
      <vt:lpstr>THE State of the Art facility</vt:lpstr>
      <vt:lpstr>conclusions</vt:lpstr>
      <vt:lpstr>Thank you</vt:lpstr>
    </vt:vector>
  </TitlesOfParts>
  <Company>MedAustron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Medizin. Forschung. HOFFNUNG.</dc:title>
  <dc:creator>Rauchlechner Nicole</dc:creator>
  <cp:lastModifiedBy>Schmitzer Claus Stefan</cp:lastModifiedBy>
  <cp:revision>235</cp:revision>
  <dcterms:created xsi:type="dcterms:W3CDTF">2017-05-15T09:31:24Z</dcterms:created>
  <dcterms:modified xsi:type="dcterms:W3CDTF">2019-04-01T07:41:04Z</dcterms:modified>
</cp:coreProperties>
</file>