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16" r:id="rId2"/>
    <p:sldId id="394" r:id="rId3"/>
    <p:sldId id="431" r:id="rId4"/>
    <p:sldId id="432" r:id="rId5"/>
    <p:sldId id="434" r:id="rId6"/>
    <p:sldId id="435" r:id="rId7"/>
    <p:sldId id="436" r:id="rId8"/>
    <p:sldId id="437" r:id="rId9"/>
    <p:sldId id="438" r:id="rId10"/>
    <p:sldId id="439" r:id="rId11"/>
    <p:sldId id="440" r:id="rId12"/>
    <p:sldId id="441" r:id="rId13"/>
    <p:sldId id="443" r:id="rId14"/>
    <p:sldId id="444" r:id="rId15"/>
    <p:sldId id="378" r:id="rId16"/>
    <p:sldId id="415" r:id="rId17"/>
    <p:sldId id="417" r:id="rId18"/>
    <p:sldId id="399" r:id="rId19"/>
    <p:sldId id="379" r:id="rId20"/>
    <p:sldId id="456" r:id="rId21"/>
    <p:sldId id="341" r:id="rId22"/>
    <p:sldId id="370" r:id="rId23"/>
    <p:sldId id="401" r:id="rId24"/>
    <p:sldId id="411" r:id="rId25"/>
    <p:sldId id="445" r:id="rId26"/>
    <p:sldId id="446" r:id="rId27"/>
    <p:sldId id="448" r:id="rId28"/>
    <p:sldId id="449" r:id="rId29"/>
    <p:sldId id="450" r:id="rId30"/>
    <p:sldId id="457" r:id="rId31"/>
    <p:sldId id="453" r:id="rId32"/>
    <p:sldId id="454" r:id="rId33"/>
    <p:sldId id="463" r:id="rId34"/>
    <p:sldId id="384" r:id="rId35"/>
    <p:sldId id="360" r:id="rId36"/>
    <p:sldId id="385" r:id="rId37"/>
    <p:sldId id="458" r:id="rId38"/>
    <p:sldId id="459" r:id="rId39"/>
    <p:sldId id="460" r:id="rId40"/>
    <p:sldId id="461" r:id="rId41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arina Dengg" initials="KD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3366CC"/>
    <a:srgbClr val="0000CC"/>
    <a:srgbClr val="0099CC"/>
    <a:srgbClr val="FF0066"/>
    <a:srgbClr val="00CC00"/>
    <a:srgbClr val="FFFF99"/>
    <a:srgbClr val="EC9178"/>
    <a:srgbClr val="FF5050"/>
    <a:srgbClr val="33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0" autoAdjust="0"/>
    <p:restoredTop sz="86347" autoAdjust="0"/>
  </p:normalViewPr>
  <p:slideViewPr>
    <p:cSldViewPr snapToGrid="0" showGuides="1">
      <p:cViewPr>
        <p:scale>
          <a:sx n="80" d="100"/>
          <a:sy n="80" d="100"/>
        </p:scale>
        <p:origin x="-1620" y="-78"/>
      </p:cViewPr>
      <p:guideLst>
        <p:guide orient="horz" pos="346"/>
        <p:guide pos="2880"/>
      </p:guideLst>
    </p:cSldViewPr>
  </p:slideViewPr>
  <p:outlineViewPr>
    <p:cViewPr>
      <p:scale>
        <a:sx n="33" d="100"/>
        <a:sy n="33" d="100"/>
      </p:scale>
      <p:origin x="0" y="-30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E05E-0E5F-4619-840B-04816CDCE1FF}" type="datetimeFigureOut">
              <a:rPr lang="de-AT" smtClean="0"/>
              <a:pPr/>
              <a:t>31.03.2019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16DE8-E1E4-4AF2-9B02-7E3CC699773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262421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4AB0C-E262-4C0E-AFB9-E3AC8707D9BE}" type="datetimeFigureOut">
              <a:rPr lang="de-DE" smtClean="0"/>
              <a:pPr/>
              <a:t>31.03.2019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3488"/>
            <a:ext cx="4440238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DFF36-2726-40AA-99D6-4D73C8508E6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7266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DFF36-2726-40AA-99D6-4D73C8508E66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DFF36-2726-40AA-99D6-4D73C8508E6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68272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HEPS / 27.06.2018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Radiobiology Research at MedAustron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1"/>
            <a:ext cx="9144000" cy="6308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539086" y="1345093"/>
            <a:ext cx="7975073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539086" y="3824768"/>
            <a:ext cx="797507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99" t="37454" r="166" b="2507"/>
          <a:stretch/>
        </p:blipFill>
        <p:spPr bwMode="auto">
          <a:xfrm>
            <a:off x="191069" y="6380019"/>
            <a:ext cx="1737470" cy="395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13546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41438"/>
            <a:ext cx="3886200" cy="4835525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341438"/>
            <a:ext cx="3886200" cy="4835525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9383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976312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341439"/>
            <a:ext cx="3868340" cy="859320"/>
          </a:xfrm>
        </p:spPr>
        <p:txBody>
          <a:bodyPr anchor="t"/>
          <a:lstStyle>
            <a:lvl1pPr marL="0" indent="0">
              <a:lnSpc>
                <a:spcPct val="110000"/>
              </a:lnSpc>
              <a:buNone/>
              <a:defRPr sz="2400" b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200759"/>
            <a:ext cx="3868340" cy="3988904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341439"/>
            <a:ext cx="3887391" cy="859320"/>
          </a:xfrm>
        </p:spPr>
        <p:txBody>
          <a:bodyPr anchor="t">
            <a:noAutofit/>
          </a:bodyPr>
          <a:lstStyle>
            <a:lvl1pPr marL="0" indent="0">
              <a:lnSpc>
                <a:spcPct val="110000"/>
              </a:lnSpc>
              <a:buNone/>
              <a:defRPr lang="de-DE" sz="2400" b="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200759"/>
            <a:ext cx="3887391" cy="3988904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958681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/ topic OR Presenter's name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4779287" y="6528894"/>
            <a:ext cx="3637668" cy="2333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Organisational unit</a:t>
            </a:r>
            <a:endParaRPr lang="de-DE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3087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3438" y="457464"/>
            <a:ext cx="3870325" cy="5656064"/>
          </a:xfrm>
          <a:prstGeom prst="round2DiagRect">
            <a:avLst>
              <a:gd name="adj1" fmla="val 6468"/>
              <a:gd name="adj2" fmla="val 0"/>
            </a:avLst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108000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240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839571" y="1438620"/>
            <a:ext cx="3586339" cy="45097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15350" y="6434321"/>
            <a:ext cx="463716" cy="314081"/>
          </a:xfrm>
        </p:spPr>
        <p:txBody>
          <a:bodyPr anchor="b"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7647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/>
          <a:p>
            <a:r>
              <a:rPr lang="en-US" noProof="0"/>
              <a:t>Organisational unit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779287" y="6365631"/>
            <a:ext cx="3637668" cy="226237"/>
          </a:xfrm>
          <a:prstGeom prst="rect">
            <a:avLst/>
          </a:prstGeom>
        </p:spPr>
        <p:txBody>
          <a:bodyPr anchor="t"/>
          <a:lstStyle>
            <a:lvl1pPr algn="l">
              <a:defRPr/>
            </a:lvl1pPr>
          </a:lstStyle>
          <a:p>
            <a:r>
              <a:rPr lang="en-GB" noProof="0"/>
              <a:t>Presentation title / topic OR Presenter's name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AB6C09D1-9D44-46E9-90D5-584F6311654E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3968750" cy="4967288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7" name="Inhaltsplatzhalter 6"/>
          <p:cNvSpPr>
            <a:spLocks noGrp="1" noChangeAspect="1"/>
          </p:cNvSpPr>
          <p:nvPr>
            <p:ph sz="quarter" idx="14"/>
          </p:nvPr>
        </p:nvSpPr>
        <p:spPr>
          <a:xfrm>
            <a:off x="4848225" y="1341438"/>
            <a:ext cx="3667125" cy="4853804"/>
          </a:xfrm>
          <a:prstGeom prst="round2DiagRect">
            <a:avLst>
              <a:gd name="adj1" fmla="val 8954"/>
              <a:gd name="adj2" fmla="val 0"/>
            </a:avLst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108000" tIns="72000" b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360561255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34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abgerund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/>
          <a:p>
            <a:r>
              <a:rPr lang="en-US" noProof="0"/>
              <a:t>Organisational unit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779287" y="6365631"/>
            <a:ext cx="3637668" cy="226237"/>
          </a:xfrm>
          <a:prstGeom prst="rect">
            <a:avLst/>
          </a:prstGeom>
        </p:spPr>
        <p:txBody>
          <a:bodyPr anchor="t"/>
          <a:lstStyle>
            <a:lvl1pPr algn="l">
              <a:defRPr/>
            </a:lvl1pPr>
          </a:lstStyle>
          <a:p>
            <a:r>
              <a:rPr lang="en-GB" noProof="0"/>
              <a:t>Presentation title / topic OR Presenter's name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AB6C09D1-9D44-46E9-90D5-584F6311654E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7912100" cy="4967288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160690879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34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26678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03348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142984"/>
            <a:ext cx="8569325" cy="5143536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501090" y="6500834"/>
            <a:ext cx="561996" cy="357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01DF8190-3BFF-42AC-BF15-DC395932EFA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Advisory board meeting 04.12.2018 – Pre-Clinical Animal Research</a:t>
            </a:r>
            <a:endParaRPr lang="en-GB" dirty="0"/>
          </a:p>
        </p:txBody>
      </p:sp>
      <p:sp>
        <p:nvSpPr>
          <p:cNvPr id="5" name="Inhaltsplatzhalter 7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7912100" cy="4967288"/>
          </a:xfrm>
        </p:spPr>
        <p:txBody>
          <a:bodyPr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653208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 smtClean="0"/>
              <a:t>Acknowledgement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 / topic OR Presenter's name</a:t>
            </a:r>
            <a:endParaRPr lang="en-GB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4481990" y="872651"/>
            <a:ext cx="4410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http://www.meduniwien.ac.at/hp/radonc/</a:t>
            </a:r>
          </a:p>
        </p:txBody>
      </p:sp>
      <p:sp>
        <p:nvSpPr>
          <p:cNvPr id="7" name="Inhaltsplatzhalter 7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7912100" cy="496728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646580" y="383055"/>
            <a:ext cx="7886700" cy="972000"/>
          </a:xfrm>
          <a:prstGeom prst="rect">
            <a:avLst/>
          </a:prstGeom>
        </p:spPr>
        <p:txBody>
          <a:bodyPr vert="horz" lIns="0" tIns="7200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Acknowledgement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82293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7912100" cy="4967288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83267664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34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HEPS / 27.06.2018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Radiobiology Research at MedAustron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B6C09D1-9D44-46E9-90D5-584F6311654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539086" y="1345093"/>
            <a:ext cx="7975073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539086" y="3824768"/>
            <a:ext cx="797507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88677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Sub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2000"/>
          </a:xfrm>
        </p:spPr>
        <p:txBody>
          <a:bodyPr tIns="72000" bIns="0"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14538"/>
            <a:ext cx="7886700" cy="4162425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28650" y="1341438"/>
            <a:ext cx="7886700" cy="630237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Textmasterformate durch Klicken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4779287" y="6528894"/>
            <a:ext cx="3637668" cy="2333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36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65125"/>
            <a:ext cx="7887600" cy="972000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30000" y="5697787"/>
            <a:ext cx="7912100" cy="565429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 err="1"/>
              <a:t>Bildunterschrift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30000" y="1425684"/>
            <a:ext cx="7924800" cy="427210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779287" y="6528894"/>
            <a:ext cx="3637668" cy="2333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HEPS / 27.06.2018</a:t>
            </a:r>
            <a:endParaRPr lang="en-GB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Radiobiology Research at MedAustron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6992867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34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Inhalt - schwar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41438"/>
            <a:ext cx="3886200" cy="4835525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341438"/>
            <a:ext cx="3886200" cy="4835525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60052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 Weiß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05687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 rosa">
    <p:bg>
      <p:bgPr>
        <a:solidFill>
          <a:schemeClr val="bg2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76993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 türkis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Organisational unit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779287" y="6351776"/>
            <a:ext cx="3637668" cy="226237"/>
          </a:xfrm>
          <a:prstGeom prst="rect">
            <a:avLst/>
          </a:prstGeom>
        </p:spPr>
        <p:txBody>
          <a:bodyPr/>
          <a:lstStyle/>
          <a:p>
            <a:r>
              <a:rPr lang="en-GB"/>
              <a:t>Presentation title / topic OR Presenter's name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77294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" y="6308725"/>
            <a:ext cx="9144000" cy="5492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2000"/>
          </a:xfrm>
          <a:prstGeom prst="rect">
            <a:avLst/>
          </a:prstGeom>
        </p:spPr>
        <p:txBody>
          <a:bodyPr vert="horz" lIns="0" tIns="72000" rIns="0" bIns="0" rtlCol="0" anchor="t">
            <a:norm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337125"/>
            <a:ext cx="7886700" cy="4839839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noProof="0" dirty="0" err="1"/>
              <a:t>Formatvorlagen</a:t>
            </a:r>
            <a:r>
              <a:rPr lang="en-GB" noProof="0" dirty="0"/>
              <a:t> des </a:t>
            </a:r>
            <a:r>
              <a:rPr lang="en-GB" noProof="0" dirty="0" err="1"/>
              <a:t>Textmasters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79287" y="6528894"/>
            <a:ext cx="3637668" cy="2333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15350" y="6434321"/>
            <a:ext cx="463716" cy="3140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AB6C09D1-9D44-46E9-90D5-584F6311654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512" y="6389274"/>
            <a:ext cx="172592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538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6" r:id="rId2"/>
    <p:sldLayoutId id="2147483672" r:id="rId3"/>
    <p:sldLayoutId id="2147483661" r:id="rId4"/>
    <p:sldLayoutId id="2147483650" r:id="rId5"/>
    <p:sldLayoutId id="2147483677" r:id="rId6"/>
    <p:sldLayoutId id="2147483673" r:id="rId7"/>
    <p:sldLayoutId id="2147483664" r:id="rId8"/>
    <p:sldLayoutId id="2147483665" r:id="rId9"/>
    <p:sldLayoutId id="2147483652" r:id="rId10"/>
    <p:sldLayoutId id="2147483653" r:id="rId11"/>
    <p:sldLayoutId id="2147483660" r:id="rId12"/>
    <p:sldLayoutId id="2147483674" r:id="rId13"/>
    <p:sldLayoutId id="2147483675" r:id="rId14"/>
    <p:sldLayoutId id="2147483654" r:id="rId15"/>
    <p:sldLayoutId id="2147483655" r:id="rId16"/>
    <p:sldLayoutId id="2147483680" r:id="rId17"/>
    <p:sldLayoutId id="2147483681" r:id="rId18"/>
    <p:sldLayoutId id="2147483682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94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06450" indent="-263525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975" indent="-263525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77813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0" userDrawn="1">
          <p15:clr>
            <a:srgbClr val="F26B43"/>
          </p15:clr>
        </p15:guide>
        <p15:guide id="2" pos="5363" userDrawn="1">
          <p15:clr>
            <a:srgbClr val="F26B43"/>
          </p15:clr>
        </p15:guide>
        <p15:guide id="3" orient="horz" pos="845" userDrawn="1">
          <p15:clr>
            <a:srgbClr val="F26B43"/>
          </p15:clr>
        </p15:guide>
        <p15:guide id="4" orient="horz" pos="4042" userDrawn="1">
          <p15:clr>
            <a:srgbClr val="F26B43"/>
          </p15:clr>
        </p15:guide>
        <p15:guide id="5" orient="horz" pos="4201" userDrawn="1">
          <p15:clr>
            <a:srgbClr val="F26B43"/>
          </p15:clr>
        </p15:guide>
        <p15:guide id="6" pos="29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7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3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63.tiff"/><Relationship Id="rId4" Type="http://schemas.openxmlformats.org/officeDocument/2006/relationships/image" Target="../media/image62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3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tiff"/><Relationship Id="rId5" Type="http://schemas.openxmlformats.org/officeDocument/2006/relationships/image" Target="../media/image62.tiff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7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086" y="1345093"/>
            <a:ext cx="8348882" cy="2387600"/>
          </a:xfrm>
        </p:spPr>
        <p:txBody>
          <a:bodyPr>
            <a:normAutofit/>
          </a:bodyPr>
          <a:lstStyle/>
          <a:p>
            <a:r>
              <a:rPr lang="de-AT" dirty="0" err="1" smtClean="0"/>
              <a:t>Radiobiology</a:t>
            </a:r>
            <a:r>
              <a:rPr lang="de-AT" dirty="0" smtClean="0"/>
              <a:t> I </a:t>
            </a:r>
            <a:br>
              <a:rPr lang="de-AT" dirty="0" smtClean="0"/>
            </a:br>
            <a:r>
              <a:rPr lang="de-AT" sz="4400" dirty="0" smtClean="0"/>
              <a:t>Research </a:t>
            </a:r>
            <a:r>
              <a:rPr lang="de-AT" sz="4400" dirty="0" err="1" smtClean="0"/>
              <a:t>and</a:t>
            </a:r>
            <a:r>
              <a:rPr lang="de-AT" sz="4400" dirty="0" smtClean="0"/>
              <a:t> Lab Environment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de-AT" dirty="0" smtClean="0"/>
              <a:t>Sylvia Gruber, </a:t>
            </a:r>
            <a:r>
              <a:rPr lang="de-AT" dirty="0" err="1" smtClean="0"/>
              <a:t>PhD</a:t>
            </a:r>
            <a:endParaRPr lang="de-AT" dirty="0" smtClean="0"/>
          </a:p>
          <a:p>
            <a:r>
              <a:rPr lang="de-AT" dirty="0" smtClean="0"/>
              <a:t>Medical University </a:t>
            </a:r>
            <a:r>
              <a:rPr lang="de-AT" dirty="0" err="1" smtClean="0"/>
              <a:t>of</a:t>
            </a:r>
            <a:r>
              <a:rPr lang="de-AT" dirty="0" smtClean="0"/>
              <a:t> Vienna</a:t>
            </a:r>
          </a:p>
          <a:p>
            <a:r>
              <a:rPr lang="de-AT" dirty="0" err="1" smtClean="0"/>
              <a:t>Advanced</a:t>
            </a:r>
            <a:r>
              <a:rPr lang="de-AT" dirty="0" smtClean="0"/>
              <a:t> School </a:t>
            </a:r>
            <a:r>
              <a:rPr lang="de-AT" dirty="0" err="1" smtClean="0"/>
              <a:t>of</a:t>
            </a:r>
            <a:r>
              <a:rPr lang="de-AT" dirty="0" smtClean="0"/>
              <a:t> Medical </a:t>
            </a:r>
            <a:r>
              <a:rPr lang="de-AT" dirty="0" err="1" smtClean="0"/>
              <a:t>Accelerators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Particle</a:t>
            </a:r>
            <a:r>
              <a:rPr lang="de-AT" dirty="0" smtClean="0"/>
              <a:t> </a:t>
            </a:r>
            <a:r>
              <a:rPr lang="de-AT" dirty="0" err="1" smtClean="0"/>
              <a:t>Therapy</a:t>
            </a:r>
            <a:endParaRPr lang="de-AT" dirty="0" smtClean="0"/>
          </a:p>
          <a:p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852672" y="6425184"/>
            <a:ext cx="4564283" cy="432816"/>
          </a:xfrm>
        </p:spPr>
        <p:txBody>
          <a:bodyPr/>
          <a:lstStyle/>
          <a:p>
            <a:r>
              <a:rPr lang="en-GB" sz="1000" dirty="0" smtClean="0"/>
              <a:t>OMA / April 1</a:t>
            </a:r>
            <a:r>
              <a:rPr lang="en-GB" sz="1000" baseline="30000" dirty="0" smtClean="0"/>
              <a:t>st</a:t>
            </a:r>
            <a:r>
              <a:rPr lang="en-GB" sz="1000" dirty="0" smtClean="0"/>
              <a:t> 2019 /Sylvia Gruber</a:t>
            </a:r>
          </a:p>
          <a:p>
            <a:endParaRPr lang="de-DE" sz="1000" dirty="0"/>
          </a:p>
        </p:txBody>
      </p:sp>
      <p:sp>
        <p:nvSpPr>
          <p:cNvPr id="118786" name="AutoShape 2" descr="https://webmail.meduniwien.ac.at/?_task=mail&amp;_framed=1&amp;_action=get&amp;_mbox=INBOX.Medaustron&amp;_uid=268&amp;_part=3&amp;_extwin=1&amp;_mimewarning=1&amp;_embed=1"/>
          <p:cNvSpPr>
            <a:spLocks noChangeAspect="1" noChangeArrowheads="1"/>
          </p:cNvSpPr>
          <p:nvPr/>
        </p:nvSpPr>
        <p:spPr bwMode="auto">
          <a:xfrm>
            <a:off x="155575" y="-1074738"/>
            <a:ext cx="8448675" cy="2247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Grafik 7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50" y="6390123"/>
            <a:ext cx="1400175" cy="37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78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72038"/>
            <a:ext cx="8515350" cy="4162425"/>
          </a:xfrm>
        </p:spPr>
        <p:txBody>
          <a:bodyPr>
            <a:normAutofit/>
          </a:bodyPr>
          <a:lstStyle/>
          <a:p>
            <a:r>
              <a:rPr lang="de-AT" dirty="0" err="1" smtClean="0"/>
              <a:t>Repair</a:t>
            </a:r>
            <a:r>
              <a:rPr lang="de-AT" dirty="0" smtClean="0"/>
              <a:t> =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macromolecule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restored</a:t>
            </a:r>
            <a:endParaRPr lang="de-AT" dirty="0" smtClean="0"/>
          </a:p>
          <a:p>
            <a:r>
              <a:rPr lang="de-AT" dirty="0" err="1" smtClean="0"/>
              <a:t>Recovery</a:t>
            </a:r>
            <a:r>
              <a:rPr lang="de-AT" dirty="0" smtClean="0"/>
              <a:t> = </a:t>
            </a:r>
            <a:r>
              <a:rPr lang="de-AT" dirty="0" err="1" smtClean="0"/>
              <a:t>refers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increase</a:t>
            </a:r>
            <a:r>
              <a:rPr lang="de-AT" dirty="0" smtClean="0"/>
              <a:t> in </a:t>
            </a:r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when</a:t>
            </a:r>
            <a:r>
              <a:rPr lang="de-AT" dirty="0" smtClean="0"/>
              <a:t> TIME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increased</a:t>
            </a:r>
            <a:r>
              <a:rPr lang="de-AT" dirty="0" smtClean="0"/>
              <a:t>  </a:t>
            </a:r>
          </a:p>
          <a:p>
            <a:pPr lvl="1"/>
            <a:r>
              <a:rPr lang="de-AT" dirty="0" err="1" smtClean="0"/>
              <a:t>recovery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sublethal</a:t>
            </a:r>
            <a:r>
              <a:rPr lang="de-AT" dirty="0" smtClean="0"/>
              <a:t>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Repair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Recovery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4371264" y="3314790"/>
            <a:ext cx="4516915" cy="2996587"/>
            <a:chOff x="683" y="1232"/>
            <a:chExt cx="4202" cy="3119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3599" y="2809"/>
              <a:ext cx="845" cy="1103"/>
              <a:chOff x="4572" y="3217"/>
              <a:chExt cx="844" cy="1103"/>
            </a:xfrm>
          </p:grpSpPr>
          <p:sp>
            <p:nvSpPr>
              <p:cNvPr id="88" name="Line 5"/>
              <p:cNvSpPr>
                <a:spLocks noChangeShapeType="1"/>
              </p:cNvSpPr>
              <p:nvPr/>
            </p:nvSpPr>
            <p:spPr bwMode="auto">
              <a:xfrm flipV="1">
                <a:off x="4611" y="4311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9" name="Line 6"/>
              <p:cNvSpPr>
                <a:spLocks noChangeShapeType="1"/>
              </p:cNvSpPr>
              <p:nvPr/>
            </p:nvSpPr>
            <p:spPr bwMode="auto">
              <a:xfrm flipV="1">
                <a:off x="4611" y="4258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0" name="Line 7"/>
              <p:cNvSpPr>
                <a:spLocks noChangeShapeType="1"/>
              </p:cNvSpPr>
              <p:nvPr/>
            </p:nvSpPr>
            <p:spPr bwMode="auto">
              <a:xfrm flipV="1">
                <a:off x="4611" y="4205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1" name="Line 8"/>
              <p:cNvSpPr>
                <a:spLocks noChangeShapeType="1"/>
              </p:cNvSpPr>
              <p:nvPr/>
            </p:nvSpPr>
            <p:spPr bwMode="auto">
              <a:xfrm flipV="1">
                <a:off x="4611" y="4151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2" name="Line 9"/>
              <p:cNvSpPr>
                <a:spLocks noChangeShapeType="1"/>
              </p:cNvSpPr>
              <p:nvPr/>
            </p:nvSpPr>
            <p:spPr bwMode="auto">
              <a:xfrm flipV="1">
                <a:off x="4611" y="4098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3" name="Line 10"/>
              <p:cNvSpPr>
                <a:spLocks noChangeShapeType="1"/>
              </p:cNvSpPr>
              <p:nvPr/>
            </p:nvSpPr>
            <p:spPr bwMode="auto">
              <a:xfrm flipV="1">
                <a:off x="4611" y="4044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4" name="Line 11"/>
              <p:cNvSpPr>
                <a:spLocks noChangeShapeType="1"/>
              </p:cNvSpPr>
              <p:nvPr/>
            </p:nvSpPr>
            <p:spPr bwMode="auto">
              <a:xfrm flipV="1">
                <a:off x="4611" y="3991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5" name="Line 12"/>
              <p:cNvSpPr>
                <a:spLocks noChangeShapeType="1"/>
              </p:cNvSpPr>
              <p:nvPr/>
            </p:nvSpPr>
            <p:spPr bwMode="auto">
              <a:xfrm flipV="1">
                <a:off x="4611" y="3938"/>
                <a:ext cx="1" cy="8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6" name="Line 13"/>
              <p:cNvSpPr>
                <a:spLocks noChangeShapeType="1"/>
              </p:cNvSpPr>
              <p:nvPr/>
            </p:nvSpPr>
            <p:spPr bwMode="auto">
              <a:xfrm flipV="1">
                <a:off x="4611" y="3884"/>
                <a:ext cx="1" cy="8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7" name="Line 14"/>
              <p:cNvSpPr>
                <a:spLocks noChangeShapeType="1"/>
              </p:cNvSpPr>
              <p:nvPr/>
            </p:nvSpPr>
            <p:spPr bwMode="auto">
              <a:xfrm flipV="1">
                <a:off x="4611" y="3830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8" name="Line 15"/>
              <p:cNvSpPr>
                <a:spLocks noChangeShapeType="1"/>
              </p:cNvSpPr>
              <p:nvPr/>
            </p:nvSpPr>
            <p:spPr bwMode="auto">
              <a:xfrm flipV="1">
                <a:off x="4611" y="3777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99" name="Line 16"/>
              <p:cNvSpPr>
                <a:spLocks noChangeShapeType="1"/>
              </p:cNvSpPr>
              <p:nvPr/>
            </p:nvSpPr>
            <p:spPr bwMode="auto">
              <a:xfrm flipV="1">
                <a:off x="4611" y="3723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0" name="Line 17"/>
              <p:cNvSpPr>
                <a:spLocks noChangeShapeType="1"/>
              </p:cNvSpPr>
              <p:nvPr/>
            </p:nvSpPr>
            <p:spPr bwMode="auto">
              <a:xfrm flipV="1">
                <a:off x="4611" y="3670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1" name="Line 18"/>
              <p:cNvSpPr>
                <a:spLocks noChangeShapeType="1"/>
              </p:cNvSpPr>
              <p:nvPr/>
            </p:nvSpPr>
            <p:spPr bwMode="auto">
              <a:xfrm flipV="1">
                <a:off x="4611" y="3617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2" name="Line 19"/>
              <p:cNvSpPr>
                <a:spLocks noChangeShapeType="1"/>
              </p:cNvSpPr>
              <p:nvPr/>
            </p:nvSpPr>
            <p:spPr bwMode="auto">
              <a:xfrm flipV="1">
                <a:off x="4611" y="3563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3" name="Line 20"/>
              <p:cNvSpPr>
                <a:spLocks noChangeShapeType="1"/>
              </p:cNvSpPr>
              <p:nvPr/>
            </p:nvSpPr>
            <p:spPr bwMode="auto">
              <a:xfrm flipV="1">
                <a:off x="4611" y="3510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4" name="Line 21"/>
              <p:cNvSpPr>
                <a:spLocks noChangeShapeType="1"/>
              </p:cNvSpPr>
              <p:nvPr/>
            </p:nvSpPr>
            <p:spPr bwMode="auto">
              <a:xfrm flipV="1">
                <a:off x="4611" y="3456"/>
                <a:ext cx="1" cy="10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5" name="Line 22"/>
              <p:cNvSpPr>
                <a:spLocks noChangeShapeType="1"/>
              </p:cNvSpPr>
              <p:nvPr/>
            </p:nvSpPr>
            <p:spPr bwMode="auto">
              <a:xfrm flipV="1">
                <a:off x="4611" y="3403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6" name="Line 23"/>
              <p:cNvSpPr>
                <a:spLocks noChangeShapeType="1"/>
              </p:cNvSpPr>
              <p:nvPr/>
            </p:nvSpPr>
            <p:spPr bwMode="auto">
              <a:xfrm flipV="1">
                <a:off x="4611" y="3350"/>
                <a:ext cx="1" cy="8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7" name="Line 24"/>
              <p:cNvSpPr>
                <a:spLocks noChangeShapeType="1"/>
              </p:cNvSpPr>
              <p:nvPr/>
            </p:nvSpPr>
            <p:spPr bwMode="auto">
              <a:xfrm flipV="1">
                <a:off x="4611" y="3295"/>
                <a:ext cx="1" cy="10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8" name="Line 25"/>
              <p:cNvSpPr>
                <a:spLocks noChangeShapeType="1"/>
              </p:cNvSpPr>
              <p:nvPr/>
            </p:nvSpPr>
            <p:spPr bwMode="auto">
              <a:xfrm flipV="1">
                <a:off x="4611" y="3242"/>
                <a:ext cx="1" cy="9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09" name="Line 26"/>
              <p:cNvSpPr>
                <a:spLocks noChangeShapeType="1"/>
              </p:cNvSpPr>
              <p:nvPr/>
            </p:nvSpPr>
            <p:spPr bwMode="auto">
              <a:xfrm>
                <a:off x="4612" y="3217"/>
                <a:ext cx="1" cy="77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10" name="Freeform 27"/>
              <p:cNvSpPr>
                <a:spLocks/>
              </p:cNvSpPr>
              <p:nvPr/>
            </p:nvSpPr>
            <p:spPr bwMode="auto">
              <a:xfrm flipV="1">
                <a:off x="4572" y="3217"/>
                <a:ext cx="81" cy="154"/>
              </a:xfrm>
              <a:custGeom>
                <a:avLst/>
                <a:gdLst>
                  <a:gd name="T0" fmla="*/ 0 w 128"/>
                  <a:gd name="T1" fmla="*/ 0 h 241"/>
                  <a:gd name="T2" fmla="*/ 1 w 128"/>
                  <a:gd name="T3" fmla="*/ 1 h 241"/>
                  <a:gd name="T4" fmla="*/ 1 w 128"/>
                  <a:gd name="T5" fmla="*/ 0 h 241"/>
                  <a:gd name="T6" fmla="*/ 0 60000 65536"/>
                  <a:gd name="T7" fmla="*/ 0 60000 65536"/>
                  <a:gd name="T8" fmla="*/ 0 60000 65536"/>
                  <a:gd name="T9" fmla="*/ 0 w 128"/>
                  <a:gd name="T10" fmla="*/ 0 h 241"/>
                  <a:gd name="T11" fmla="*/ 128 w 128"/>
                  <a:gd name="T12" fmla="*/ 241 h 2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8" h="241">
                    <a:moveTo>
                      <a:pt x="0" y="0"/>
                    </a:moveTo>
                    <a:lnTo>
                      <a:pt x="64" y="241"/>
                    </a:lnTo>
                    <a:lnTo>
                      <a:pt x="128" y="0"/>
                    </a:lnTo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11" name="Rectangle 28"/>
              <p:cNvSpPr>
                <a:spLocks noChangeArrowheads="1"/>
              </p:cNvSpPr>
              <p:nvPr/>
            </p:nvSpPr>
            <p:spPr bwMode="auto">
              <a:xfrm>
                <a:off x="4683" y="3723"/>
                <a:ext cx="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endParaRPr lang="en-GB" altLang="de-DE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Rectangle 29"/>
              <p:cNvSpPr>
                <a:spLocks noChangeArrowheads="1"/>
              </p:cNvSpPr>
              <p:nvPr/>
            </p:nvSpPr>
            <p:spPr bwMode="auto">
              <a:xfrm>
                <a:off x="4683" y="3861"/>
                <a:ext cx="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endParaRPr lang="en-GB" altLang="de-DE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ext Box 30"/>
              <p:cNvSpPr txBox="1">
                <a:spLocks noChangeArrowheads="1"/>
              </p:cNvSpPr>
              <p:nvPr/>
            </p:nvSpPr>
            <p:spPr bwMode="auto">
              <a:xfrm>
                <a:off x="4653" y="3591"/>
                <a:ext cx="763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de-DE" sz="1600" dirty="0">
                    <a:solidFill>
                      <a:schemeClr val="tx1"/>
                    </a:solidFill>
                  </a:rPr>
                  <a:t>survival</a:t>
                </a:r>
              </a:p>
              <a:p>
                <a:pPr eaLnBrk="0" hangingPunct="0"/>
                <a:r>
                  <a:rPr lang="en-GB" altLang="de-DE" sz="1600" dirty="0">
                    <a:solidFill>
                      <a:schemeClr val="tx1"/>
                    </a:solidFill>
                  </a:rPr>
                  <a:t>gain</a:t>
                </a:r>
              </a:p>
            </p:txBody>
          </p:sp>
        </p:grpSp>
        <p:sp>
          <p:nvSpPr>
            <p:cNvPr id="10" name="Rectangle 31"/>
            <p:cNvSpPr>
              <a:spLocks noChangeArrowheads="1"/>
            </p:cNvSpPr>
            <p:nvPr/>
          </p:nvSpPr>
          <p:spPr bwMode="auto">
            <a:xfrm>
              <a:off x="980" y="1253"/>
              <a:ext cx="3904" cy="2663"/>
            </a:xfrm>
            <a:prstGeom prst="rect">
              <a:avLst/>
            </a:prstGeom>
            <a:noFill/>
            <a:ln w="1588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 altLang="de-DE" sz="1200"/>
            </a:p>
          </p:txBody>
        </p:sp>
        <p:sp>
          <p:nvSpPr>
            <p:cNvPr id="11" name="Freeform 32"/>
            <p:cNvSpPr>
              <a:spLocks/>
            </p:cNvSpPr>
            <p:nvPr/>
          </p:nvSpPr>
          <p:spPr bwMode="auto">
            <a:xfrm flipV="1">
              <a:off x="1031" y="1303"/>
              <a:ext cx="2708" cy="2474"/>
            </a:xfrm>
            <a:custGeom>
              <a:avLst/>
              <a:gdLst>
                <a:gd name="T0" fmla="*/ 0 w 4255"/>
                <a:gd name="T1" fmla="*/ 1 h 3888"/>
                <a:gd name="T2" fmla="*/ 1 w 4255"/>
                <a:gd name="T3" fmla="*/ 1 h 3888"/>
                <a:gd name="T4" fmla="*/ 1 w 4255"/>
                <a:gd name="T5" fmla="*/ 1 h 3888"/>
                <a:gd name="T6" fmla="*/ 1 w 4255"/>
                <a:gd name="T7" fmla="*/ 1 h 3888"/>
                <a:gd name="T8" fmla="*/ 1 w 4255"/>
                <a:gd name="T9" fmla="*/ 1 h 3888"/>
                <a:gd name="T10" fmla="*/ 1 w 4255"/>
                <a:gd name="T11" fmla="*/ 1 h 3888"/>
                <a:gd name="T12" fmla="*/ 1 w 4255"/>
                <a:gd name="T13" fmla="*/ 1 h 3888"/>
                <a:gd name="T14" fmla="*/ 1 w 4255"/>
                <a:gd name="T15" fmla="*/ 1 h 3888"/>
                <a:gd name="T16" fmla="*/ 1 w 4255"/>
                <a:gd name="T17" fmla="*/ 1 h 3888"/>
                <a:gd name="T18" fmla="*/ 1 w 4255"/>
                <a:gd name="T19" fmla="*/ 1 h 3888"/>
                <a:gd name="T20" fmla="*/ 1 w 4255"/>
                <a:gd name="T21" fmla="*/ 1 h 3888"/>
                <a:gd name="T22" fmla="*/ 1 w 4255"/>
                <a:gd name="T23" fmla="*/ 1 h 3888"/>
                <a:gd name="T24" fmla="*/ 1 w 4255"/>
                <a:gd name="T25" fmla="*/ 1 h 3888"/>
                <a:gd name="T26" fmla="*/ 1 w 4255"/>
                <a:gd name="T27" fmla="*/ 1 h 3888"/>
                <a:gd name="T28" fmla="*/ 1 w 4255"/>
                <a:gd name="T29" fmla="*/ 1 h 3888"/>
                <a:gd name="T30" fmla="*/ 1 w 4255"/>
                <a:gd name="T31" fmla="*/ 1 h 3888"/>
                <a:gd name="T32" fmla="*/ 1 w 4255"/>
                <a:gd name="T33" fmla="*/ 1 h 3888"/>
                <a:gd name="T34" fmla="*/ 1 w 4255"/>
                <a:gd name="T35" fmla="*/ 1 h 3888"/>
                <a:gd name="T36" fmla="*/ 1 w 4255"/>
                <a:gd name="T37" fmla="*/ 1 h 3888"/>
                <a:gd name="T38" fmla="*/ 1 w 4255"/>
                <a:gd name="T39" fmla="*/ 1 h 3888"/>
                <a:gd name="T40" fmla="*/ 1 w 4255"/>
                <a:gd name="T41" fmla="*/ 1 h 3888"/>
                <a:gd name="T42" fmla="*/ 1 w 4255"/>
                <a:gd name="T43" fmla="*/ 1 h 3888"/>
                <a:gd name="T44" fmla="*/ 1 w 4255"/>
                <a:gd name="T45" fmla="*/ 1 h 3888"/>
                <a:gd name="T46" fmla="*/ 1 w 4255"/>
                <a:gd name="T47" fmla="*/ 1 h 3888"/>
                <a:gd name="T48" fmla="*/ 1 w 4255"/>
                <a:gd name="T49" fmla="*/ 1 h 3888"/>
                <a:gd name="T50" fmla="*/ 1 w 4255"/>
                <a:gd name="T51" fmla="*/ 1 h 3888"/>
                <a:gd name="T52" fmla="*/ 1 w 4255"/>
                <a:gd name="T53" fmla="*/ 0 h 388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255"/>
                <a:gd name="T82" fmla="*/ 0 h 3888"/>
                <a:gd name="T83" fmla="*/ 4255 w 4255"/>
                <a:gd name="T84" fmla="*/ 3888 h 388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255" h="3888">
                  <a:moveTo>
                    <a:pt x="0" y="3888"/>
                  </a:moveTo>
                  <a:lnTo>
                    <a:pt x="164" y="3820"/>
                  </a:lnTo>
                  <a:lnTo>
                    <a:pt x="328" y="3745"/>
                  </a:lnTo>
                  <a:lnTo>
                    <a:pt x="491" y="3664"/>
                  </a:lnTo>
                  <a:lnTo>
                    <a:pt x="655" y="3576"/>
                  </a:lnTo>
                  <a:lnTo>
                    <a:pt x="819" y="3482"/>
                  </a:lnTo>
                  <a:lnTo>
                    <a:pt x="982" y="3381"/>
                  </a:lnTo>
                  <a:lnTo>
                    <a:pt x="1146" y="3274"/>
                  </a:lnTo>
                  <a:lnTo>
                    <a:pt x="1310" y="3160"/>
                  </a:lnTo>
                  <a:lnTo>
                    <a:pt x="1473" y="3040"/>
                  </a:lnTo>
                  <a:lnTo>
                    <a:pt x="1637" y="2913"/>
                  </a:lnTo>
                  <a:lnTo>
                    <a:pt x="1801" y="2780"/>
                  </a:lnTo>
                  <a:lnTo>
                    <a:pt x="1964" y="2640"/>
                  </a:lnTo>
                  <a:lnTo>
                    <a:pt x="2128" y="2493"/>
                  </a:lnTo>
                  <a:lnTo>
                    <a:pt x="2291" y="2341"/>
                  </a:lnTo>
                  <a:lnTo>
                    <a:pt x="2455" y="2181"/>
                  </a:lnTo>
                  <a:lnTo>
                    <a:pt x="2619" y="2016"/>
                  </a:lnTo>
                  <a:lnTo>
                    <a:pt x="2782" y="1843"/>
                  </a:lnTo>
                  <a:lnTo>
                    <a:pt x="2946" y="1664"/>
                  </a:lnTo>
                  <a:lnTo>
                    <a:pt x="3110" y="1479"/>
                  </a:lnTo>
                  <a:lnTo>
                    <a:pt x="3273" y="1287"/>
                  </a:lnTo>
                  <a:lnTo>
                    <a:pt x="3437" y="1089"/>
                  </a:lnTo>
                  <a:lnTo>
                    <a:pt x="3601" y="884"/>
                  </a:lnTo>
                  <a:lnTo>
                    <a:pt x="3764" y="673"/>
                  </a:lnTo>
                  <a:lnTo>
                    <a:pt x="3928" y="455"/>
                  </a:lnTo>
                  <a:lnTo>
                    <a:pt x="4092" y="231"/>
                  </a:lnTo>
                  <a:lnTo>
                    <a:pt x="425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>
              <a:off x="980" y="4003"/>
              <a:ext cx="3904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3" name="Line 34"/>
            <p:cNvSpPr>
              <a:spLocks noChangeShapeType="1"/>
            </p:cNvSpPr>
            <p:nvPr/>
          </p:nvSpPr>
          <p:spPr bwMode="auto">
            <a:xfrm flipV="1">
              <a:off x="1031" y="3916"/>
              <a:ext cx="1" cy="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 flipV="1">
              <a:off x="2074" y="3916"/>
              <a:ext cx="1" cy="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5" name="Line 36"/>
            <p:cNvSpPr>
              <a:spLocks noChangeShapeType="1"/>
            </p:cNvSpPr>
            <p:nvPr/>
          </p:nvSpPr>
          <p:spPr bwMode="auto">
            <a:xfrm flipV="1">
              <a:off x="3115" y="3916"/>
              <a:ext cx="1" cy="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6" name="Line 37"/>
            <p:cNvSpPr>
              <a:spLocks noChangeShapeType="1"/>
            </p:cNvSpPr>
            <p:nvPr/>
          </p:nvSpPr>
          <p:spPr bwMode="auto">
            <a:xfrm flipV="1">
              <a:off x="4156" y="3916"/>
              <a:ext cx="0" cy="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7" name="Line 38"/>
            <p:cNvSpPr>
              <a:spLocks noChangeShapeType="1"/>
            </p:cNvSpPr>
            <p:nvPr/>
          </p:nvSpPr>
          <p:spPr bwMode="auto">
            <a:xfrm flipV="1">
              <a:off x="1552" y="3916"/>
              <a:ext cx="2" cy="3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8" name="Line 39"/>
            <p:cNvSpPr>
              <a:spLocks noChangeShapeType="1"/>
            </p:cNvSpPr>
            <p:nvPr/>
          </p:nvSpPr>
          <p:spPr bwMode="auto">
            <a:xfrm flipV="1">
              <a:off x="2594" y="3916"/>
              <a:ext cx="1" cy="3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9" name="Line 40"/>
            <p:cNvSpPr>
              <a:spLocks noChangeShapeType="1"/>
            </p:cNvSpPr>
            <p:nvPr/>
          </p:nvSpPr>
          <p:spPr bwMode="auto">
            <a:xfrm flipV="1">
              <a:off x="3636" y="3916"/>
              <a:ext cx="0" cy="3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0" name="Line 41"/>
            <p:cNvSpPr>
              <a:spLocks noChangeShapeType="1"/>
            </p:cNvSpPr>
            <p:nvPr/>
          </p:nvSpPr>
          <p:spPr bwMode="auto">
            <a:xfrm flipV="1">
              <a:off x="4676" y="3916"/>
              <a:ext cx="1" cy="3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>
              <a:off x="980" y="1253"/>
              <a:ext cx="3904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2" name="Rectangle 43"/>
            <p:cNvSpPr>
              <a:spLocks noChangeArrowheads="1"/>
            </p:cNvSpPr>
            <p:nvPr/>
          </p:nvSpPr>
          <p:spPr bwMode="auto">
            <a:xfrm rot="16200000">
              <a:off x="142" y="2559"/>
              <a:ext cx="1281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altLang="de-DE" sz="1600">
                  <a:solidFill>
                    <a:schemeClr val="tx1"/>
                  </a:solidFill>
                </a:rPr>
                <a:t>Surviving rate</a:t>
              </a:r>
              <a:endParaRPr lang="en-GB" altLang="de-DE" sz="16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3" name="Line 44"/>
            <p:cNvSpPr>
              <a:spLocks noChangeShapeType="1"/>
            </p:cNvSpPr>
            <p:nvPr/>
          </p:nvSpPr>
          <p:spPr bwMode="auto">
            <a:xfrm flipV="1">
              <a:off x="980" y="1253"/>
              <a:ext cx="0" cy="26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4" name="Line 45"/>
            <p:cNvSpPr>
              <a:spLocks noChangeShapeType="1"/>
            </p:cNvSpPr>
            <p:nvPr/>
          </p:nvSpPr>
          <p:spPr bwMode="auto">
            <a:xfrm>
              <a:off x="916" y="3685"/>
              <a:ext cx="64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5" name="Line 46"/>
            <p:cNvSpPr>
              <a:spLocks noChangeShapeType="1"/>
            </p:cNvSpPr>
            <p:nvPr/>
          </p:nvSpPr>
          <p:spPr bwMode="auto">
            <a:xfrm>
              <a:off x="916" y="1303"/>
              <a:ext cx="6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6" name="Line 47"/>
            <p:cNvSpPr>
              <a:spLocks noChangeShapeType="1"/>
            </p:cNvSpPr>
            <p:nvPr/>
          </p:nvSpPr>
          <p:spPr bwMode="auto">
            <a:xfrm>
              <a:off x="948" y="3916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7" name="Line 48"/>
            <p:cNvSpPr>
              <a:spLocks noChangeShapeType="1"/>
            </p:cNvSpPr>
            <p:nvPr/>
          </p:nvSpPr>
          <p:spPr bwMode="auto">
            <a:xfrm>
              <a:off x="948" y="3794"/>
              <a:ext cx="32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8" name="Line 49"/>
            <p:cNvSpPr>
              <a:spLocks noChangeShapeType="1"/>
            </p:cNvSpPr>
            <p:nvPr/>
          </p:nvSpPr>
          <p:spPr bwMode="auto">
            <a:xfrm>
              <a:off x="948" y="2968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9" name="Line 50"/>
            <p:cNvSpPr>
              <a:spLocks noChangeShapeType="1"/>
            </p:cNvSpPr>
            <p:nvPr/>
          </p:nvSpPr>
          <p:spPr bwMode="auto">
            <a:xfrm>
              <a:off x="948" y="2548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0" name="Line 51"/>
            <p:cNvSpPr>
              <a:spLocks noChangeShapeType="1"/>
            </p:cNvSpPr>
            <p:nvPr/>
          </p:nvSpPr>
          <p:spPr bwMode="auto">
            <a:xfrm>
              <a:off x="948" y="2250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1" name="Line 52"/>
            <p:cNvSpPr>
              <a:spLocks noChangeShapeType="1"/>
            </p:cNvSpPr>
            <p:nvPr/>
          </p:nvSpPr>
          <p:spPr bwMode="auto">
            <a:xfrm>
              <a:off x="948" y="2020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2" name="Line 53"/>
            <p:cNvSpPr>
              <a:spLocks noChangeShapeType="1"/>
            </p:cNvSpPr>
            <p:nvPr/>
          </p:nvSpPr>
          <p:spPr bwMode="auto">
            <a:xfrm>
              <a:off x="948" y="1831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3" name="Line 54"/>
            <p:cNvSpPr>
              <a:spLocks noChangeShapeType="1"/>
            </p:cNvSpPr>
            <p:nvPr/>
          </p:nvSpPr>
          <p:spPr bwMode="auto">
            <a:xfrm>
              <a:off x="948" y="1672"/>
              <a:ext cx="32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4" name="Line 55"/>
            <p:cNvSpPr>
              <a:spLocks noChangeShapeType="1"/>
            </p:cNvSpPr>
            <p:nvPr/>
          </p:nvSpPr>
          <p:spPr bwMode="auto">
            <a:xfrm>
              <a:off x="948" y="1534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5" name="Line 56"/>
            <p:cNvSpPr>
              <a:spLocks noChangeShapeType="1"/>
            </p:cNvSpPr>
            <p:nvPr/>
          </p:nvSpPr>
          <p:spPr bwMode="auto">
            <a:xfrm>
              <a:off x="948" y="1412"/>
              <a:ext cx="32" cy="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6" name="Line 57"/>
            <p:cNvSpPr>
              <a:spLocks noChangeShapeType="1"/>
            </p:cNvSpPr>
            <p:nvPr/>
          </p:nvSpPr>
          <p:spPr bwMode="auto">
            <a:xfrm flipV="1">
              <a:off x="4884" y="1253"/>
              <a:ext cx="1" cy="2663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7" name="Rectangle 58"/>
            <p:cNvSpPr>
              <a:spLocks noChangeArrowheads="1"/>
            </p:cNvSpPr>
            <p:nvPr/>
          </p:nvSpPr>
          <p:spPr bwMode="auto">
            <a:xfrm>
              <a:off x="1011" y="1232"/>
              <a:ext cx="1042" cy="2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 altLang="de-DE" sz="1200"/>
            </a:p>
          </p:txBody>
        </p:sp>
        <p:sp>
          <p:nvSpPr>
            <p:cNvPr id="38" name="Freeform 59"/>
            <p:cNvSpPr>
              <a:spLocks/>
            </p:cNvSpPr>
            <p:nvPr/>
          </p:nvSpPr>
          <p:spPr bwMode="auto">
            <a:xfrm flipV="1">
              <a:off x="1011" y="1282"/>
              <a:ext cx="1042" cy="620"/>
            </a:xfrm>
            <a:custGeom>
              <a:avLst/>
              <a:gdLst>
                <a:gd name="T0" fmla="*/ 0 w 1639"/>
                <a:gd name="T1" fmla="*/ 1 h 975"/>
                <a:gd name="T2" fmla="*/ 1 w 1639"/>
                <a:gd name="T3" fmla="*/ 1 h 975"/>
                <a:gd name="T4" fmla="*/ 1 w 1639"/>
                <a:gd name="T5" fmla="*/ 1 h 975"/>
                <a:gd name="T6" fmla="*/ 1 w 1639"/>
                <a:gd name="T7" fmla="*/ 1 h 975"/>
                <a:gd name="T8" fmla="*/ 1 w 1639"/>
                <a:gd name="T9" fmla="*/ 1 h 975"/>
                <a:gd name="T10" fmla="*/ 1 w 1639"/>
                <a:gd name="T11" fmla="*/ 1 h 975"/>
                <a:gd name="T12" fmla="*/ 1 w 1639"/>
                <a:gd name="T13" fmla="*/ 1 h 975"/>
                <a:gd name="T14" fmla="*/ 1 w 1639"/>
                <a:gd name="T15" fmla="*/ 1 h 975"/>
                <a:gd name="T16" fmla="*/ 1 w 1639"/>
                <a:gd name="T17" fmla="*/ 1 h 975"/>
                <a:gd name="T18" fmla="*/ 1 w 1639"/>
                <a:gd name="T19" fmla="*/ 1 h 975"/>
                <a:gd name="T20" fmla="*/ 1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9" name="Freeform 60"/>
            <p:cNvSpPr>
              <a:spLocks/>
            </p:cNvSpPr>
            <p:nvPr/>
          </p:nvSpPr>
          <p:spPr bwMode="auto">
            <a:xfrm flipV="1">
              <a:off x="2021" y="1887"/>
              <a:ext cx="1043" cy="620"/>
            </a:xfrm>
            <a:custGeom>
              <a:avLst/>
              <a:gdLst>
                <a:gd name="T0" fmla="*/ 0 w 1639"/>
                <a:gd name="T1" fmla="*/ 1 h 975"/>
                <a:gd name="T2" fmla="*/ 1 w 1639"/>
                <a:gd name="T3" fmla="*/ 1 h 975"/>
                <a:gd name="T4" fmla="*/ 1 w 1639"/>
                <a:gd name="T5" fmla="*/ 1 h 975"/>
                <a:gd name="T6" fmla="*/ 1 w 1639"/>
                <a:gd name="T7" fmla="*/ 1 h 975"/>
                <a:gd name="T8" fmla="*/ 1 w 1639"/>
                <a:gd name="T9" fmla="*/ 1 h 975"/>
                <a:gd name="T10" fmla="*/ 1 w 1639"/>
                <a:gd name="T11" fmla="*/ 1 h 975"/>
                <a:gd name="T12" fmla="*/ 1 w 1639"/>
                <a:gd name="T13" fmla="*/ 1 h 975"/>
                <a:gd name="T14" fmla="*/ 1 w 1639"/>
                <a:gd name="T15" fmla="*/ 1 h 975"/>
                <a:gd name="T16" fmla="*/ 1 w 1639"/>
                <a:gd name="T17" fmla="*/ 1 h 975"/>
                <a:gd name="T18" fmla="*/ 1 w 1639"/>
                <a:gd name="T19" fmla="*/ 1 h 975"/>
                <a:gd name="T20" fmla="*/ 1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0" name="Line 61"/>
            <p:cNvSpPr>
              <a:spLocks noChangeShapeType="1"/>
            </p:cNvSpPr>
            <p:nvPr/>
          </p:nvSpPr>
          <p:spPr bwMode="auto">
            <a:xfrm>
              <a:off x="923" y="2545"/>
              <a:ext cx="9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1" name="Line 62"/>
            <p:cNvSpPr>
              <a:spLocks noChangeShapeType="1"/>
            </p:cNvSpPr>
            <p:nvPr/>
          </p:nvSpPr>
          <p:spPr bwMode="auto">
            <a:xfrm>
              <a:off x="976" y="2545"/>
              <a:ext cx="10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2" name="Freeform 63"/>
            <p:cNvSpPr>
              <a:spLocks/>
            </p:cNvSpPr>
            <p:nvPr/>
          </p:nvSpPr>
          <p:spPr bwMode="auto">
            <a:xfrm flipV="1">
              <a:off x="3056" y="2515"/>
              <a:ext cx="1044" cy="620"/>
            </a:xfrm>
            <a:custGeom>
              <a:avLst/>
              <a:gdLst>
                <a:gd name="T0" fmla="*/ 0 w 1639"/>
                <a:gd name="T1" fmla="*/ 1 h 975"/>
                <a:gd name="T2" fmla="*/ 1 w 1639"/>
                <a:gd name="T3" fmla="*/ 1 h 975"/>
                <a:gd name="T4" fmla="*/ 1 w 1639"/>
                <a:gd name="T5" fmla="*/ 1 h 975"/>
                <a:gd name="T6" fmla="*/ 1 w 1639"/>
                <a:gd name="T7" fmla="*/ 1 h 975"/>
                <a:gd name="T8" fmla="*/ 1 w 1639"/>
                <a:gd name="T9" fmla="*/ 1 h 975"/>
                <a:gd name="T10" fmla="*/ 1 w 1639"/>
                <a:gd name="T11" fmla="*/ 1 h 975"/>
                <a:gd name="T12" fmla="*/ 1 w 1639"/>
                <a:gd name="T13" fmla="*/ 1 h 975"/>
                <a:gd name="T14" fmla="*/ 1 w 1639"/>
                <a:gd name="T15" fmla="*/ 1 h 975"/>
                <a:gd name="T16" fmla="*/ 1 w 1639"/>
                <a:gd name="T17" fmla="*/ 1 h 975"/>
                <a:gd name="T18" fmla="*/ 1 w 1639"/>
                <a:gd name="T19" fmla="*/ 1 h 975"/>
                <a:gd name="T20" fmla="*/ 1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3" name="Text Box 64"/>
            <p:cNvSpPr txBox="1">
              <a:spLocks noChangeArrowheads="1"/>
            </p:cNvSpPr>
            <p:nvPr/>
          </p:nvSpPr>
          <p:spPr bwMode="auto">
            <a:xfrm>
              <a:off x="2704" y="4032"/>
              <a:ext cx="553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altLang="de-DE" sz="1600">
                  <a:solidFill>
                    <a:schemeClr val="tx1"/>
                  </a:solidFill>
                </a:rPr>
                <a:t>Dose</a:t>
              </a:r>
              <a:endParaRPr lang="en-GB" altLang="de-DE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44" name="Group 65"/>
            <p:cNvGrpSpPr>
              <a:grpSpLocks/>
            </p:cNvGrpSpPr>
            <p:nvPr/>
          </p:nvGrpSpPr>
          <p:grpSpPr bwMode="auto">
            <a:xfrm>
              <a:off x="993" y="2015"/>
              <a:ext cx="3108" cy="765"/>
              <a:chOff x="1029" y="2032"/>
              <a:chExt cx="3108" cy="765"/>
            </a:xfrm>
          </p:grpSpPr>
          <p:sp>
            <p:nvSpPr>
              <p:cNvPr id="45" name="Line 66"/>
              <p:cNvSpPr>
                <a:spLocks noChangeShapeType="1"/>
              </p:cNvSpPr>
              <p:nvPr/>
            </p:nvSpPr>
            <p:spPr bwMode="auto">
              <a:xfrm>
                <a:off x="1029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46" name="Line 67"/>
              <p:cNvSpPr>
                <a:spLocks noChangeShapeType="1"/>
              </p:cNvSpPr>
              <p:nvPr/>
            </p:nvSpPr>
            <p:spPr bwMode="auto">
              <a:xfrm>
                <a:off x="1082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47" name="Line 68"/>
              <p:cNvSpPr>
                <a:spLocks noChangeShapeType="1"/>
              </p:cNvSpPr>
              <p:nvPr/>
            </p:nvSpPr>
            <p:spPr bwMode="auto">
              <a:xfrm>
                <a:off x="1136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48" name="Line 69"/>
              <p:cNvSpPr>
                <a:spLocks noChangeShapeType="1"/>
              </p:cNvSpPr>
              <p:nvPr/>
            </p:nvSpPr>
            <p:spPr bwMode="auto">
              <a:xfrm>
                <a:off x="1189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49" name="Line 70"/>
              <p:cNvSpPr>
                <a:spLocks noChangeShapeType="1"/>
              </p:cNvSpPr>
              <p:nvPr/>
            </p:nvSpPr>
            <p:spPr bwMode="auto">
              <a:xfrm>
                <a:off x="1242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0" name="Line 71"/>
              <p:cNvSpPr>
                <a:spLocks noChangeShapeType="1"/>
              </p:cNvSpPr>
              <p:nvPr/>
            </p:nvSpPr>
            <p:spPr bwMode="auto">
              <a:xfrm>
                <a:off x="1297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1" name="Line 72"/>
              <p:cNvSpPr>
                <a:spLocks noChangeShapeType="1"/>
              </p:cNvSpPr>
              <p:nvPr/>
            </p:nvSpPr>
            <p:spPr bwMode="auto">
              <a:xfrm>
                <a:off x="1350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2" name="Line 73"/>
              <p:cNvSpPr>
                <a:spLocks noChangeShapeType="1"/>
              </p:cNvSpPr>
              <p:nvPr/>
            </p:nvSpPr>
            <p:spPr bwMode="auto">
              <a:xfrm>
                <a:off x="1403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3" name="Line 74"/>
              <p:cNvSpPr>
                <a:spLocks noChangeShapeType="1"/>
              </p:cNvSpPr>
              <p:nvPr/>
            </p:nvSpPr>
            <p:spPr bwMode="auto">
              <a:xfrm>
                <a:off x="1457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4" name="Line 75"/>
              <p:cNvSpPr>
                <a:spLocks noChangeShapeType="1"/>
              </p:cNvSpPr>
              <p:nvPr/>
            </p:nvSpPr>
            <p:spPr bwMode="auto">
              <a:xfrm>
                <a:off x="1510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5" name="Line 76"/>
              <p:cNvSpPr>
                <a:spLocks noChangeShapeType="1"/>
              </p:cNvSpPr>
              <p:nvPr/>
            </p:nvSpPr>
            <p:spPr bwMode="auto">
              <a:xfrm>
                <a:off x="1563" y="2545"/>
                <a:ext cx="10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6" name="Line 77"/>
              <p:cNvSpPr>
                <a:spLocks noChangeShapeType="1"/>
              </p:cNvSpPr>
              <p:nvPr/>
            </p:nvSpPr>
            <p:spPr bwMode="auto">
              <a:xfrm>
                <a:off x="1617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7" name="Line 78"/>
              <p:cNvSpPr>
                <a:spLocks noChangeShapeType="1"/>
              </p:cNvSpPr>
              <p:nvPr/>
            </p:nvSpPr>
            <p:spPr bwMode="auto">
              <a:xfrm>
                <a:off x="1670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8" name="Line 79"/>
              <p:cNvSpPr>
                <a:spLocks noChangeShapeType="1"/>
              </p:cNvSpPr>
              <p:nvPr/>
            </p:nvSpPr>
            <p:spPr bwMode="auto">
              <a:xfrm>
                <a:off x="1724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59" name="Line 80"/>
              <p:cNvSpPr>
                <a:spLocks noChangeShapeType="1"/>
              </p:cNvSpPr>
              <p:nvPr/>
            </p:nvSpPr>
            <p:spPr bwMode="auto">
              <a:xfrm>
                <a:off x="1777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0" name="Line 81"/>
              <p:cNvSpPr>
                <a:spLocks noChangeShapeType="1"/>
              </p:cNvSpPr>
              <p:nvPr/>
            </p:nvSpPr>
            <p:spPr bwMode="auto">
              <a:xfrm>
                <a:off x="1830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1" name="Line 82"/>
              <p:cNvSpPr>
                <a:spLocks noChangeShapeType="1"/>
              </p:cNvSpPr>
              <p:nvPr/>
            </p:nvSpPr>
            <p:spPr bwMode="auto">
              <a:xfrm>
                <a:off x="1885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2" name="Line 83"/>
              <p:cNvSpPr>
                <a:spLocks noChangeShapeType="1"/>
              </p:cNvSpPr>
              <p:nvPr/>
            </p:nvSpPr>
            <p:spPr bwMode="auto">
              <a:xfrm>
                <a:off x="1938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3" name="Line 84"/>
              <p:cNvSpPr>
                <a:spLocks noChangeShapeType="1"/>
              </p:cNvSpPr>
              <p:nvPr/>
            </p:nvSpPr>
            <p:spPr bwMode="auto">
              <a:xfrm>
                <a:off x="1991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4" name="Line 85"/>
              <p:cNvSpPr>
                <a:spLocks noChangeShapeType="1"/>
              </p:cNvSpPr>
              <p:nvPr/>
            </p:nvSpPr>
            <p:spPr bwMode="auto">
              <a:xfrm>
                <a:off x="2045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5" name="Line 86"/>
              <p:cNvSpPr>
                <a:spLocks noChangeShapeType="1"/>
              </p:cNvSpPr>
              <p:nvPr/>
            </p:nvSpPr>
            <p:spPr bwMode="auto">
              <a:xfrm>
                <a:off x="2098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6" name="Line 87"/>
              <p:cNvSpPr>
                <a:spLocks noChangeShapeType="1"/>
              </p:cNvSpPr>
              <p:nvPr/>
            </p:nvSpPr>
            <p:spPr bwMode="auto">
              <a:xfrm>
                <a:off x="2151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7" name="Line 88"/>
              <p:cNvSpPr>
                <a:spLocks noChangeShapeType="1"/>
              </p:cNvSpPr>
              <p:nvPr/>
            </p:nvSpPr>
            <p:spPr bwMode="auto">
              <a:xfrm>
                <a:off x="2205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8" name="Line 89"/>
              <p:cNvSpPr>
                <a:spLocks noChangeShapeType="1"/>
              </p:cNvSpPr>
              <p:nvPr/>
            </p:nvSpPr>
            <p:spPr bwMode="auto">
              <a:xfrm>
                <a:off x="2258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69" name="Line 90"/>
              <p:cNvSpPr>
                <a:spLocks noChangeShapeType="1"/>
              </p:cNvSpPr>
              <p:nvPr/>
            </p:nvSpPr>
            <p:spPr bwMode="auto">
              <a:xfrm>
                <a:off x="2312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0" name="Line 91"/>
              <p:cNvSpPr>
                <a:spLocks noChangeShapeType="1"/>
              </p:cNvSpPr>
              <p:nvPr/>
            </p:nvSpPr>
            <p:spPr bwMode="auto">
              <a:xfrm>
                <a:off x="2365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1" name="Line 92"/>
              <p:cNvSpPr>
                <a:spLocks noChangeShapeType="1"/>
              </p:cNvSpPr>
              <p:nvPr/>
            </p:nvSpPr>
            <p:spPr bwMode="auto">
              <a:xfrm>
                <a:off x="2418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2" name="Line 93"/>
              <p:cNvSpPr>
                <a:spLocks noChangeShapeType="1"/>
              </p:cNvSpPr>
              <p:nvPr/>
            </p:nvSpPr>
            <p:spPr bwMode="auto">
              <a:xfrm>
                <a:off x="2473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3" name="Line 94"/>
              <p:cNvSpPr>
                <a:spLocks noChangeShapeType="1"/>
              </p:cNvSpPr>
              <p:nvPr/>
            </p:nvSpPr>
            <p:spPr bwMode="auto">
              <a:xfrm>
                <a:off x="2526" y="2545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4" name="Line 95"/>
              <p:cNvSpPr>
                <a:spLocks noChangeShapeType="1"/>
              </p:cNvSpPr>
              <p:nvPr/>
            </p:nvSpPr>
            <p:spPr bwMode="auto">
              <a:xfrm>
                <a:off x="2579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5" name="Line 96"/>
              <p:cNvSpPr>
                <a:spLocks noChangeShapeType="1"/>
              </p:cNvSpPr>
              <p:nvPr/>
            </p:nvSpPr>
            <p:spPr bwMode="auto">
              <a:xfrm>
                <a:off x="2633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6" name="Line 97"/>
              <p:cNvSpPr>
                <a:spLocks noChangeShapeType="1"/>
              </p:cNvSpPr>
              <p:nvPr/>
            </p:nvSpPr>
            <p:spPr bwMode="auto">
              <a:xfrm>
                <a:off x="2686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7" name="Line 98"/>
              <p:cNvSpPr>
                <a:spLocks noChangeShapeType="1"/>
              </p:cNvSpPr>
              <p:nvPr/>
            </p:nvSpPr>
            <p:spPr bwMode="auto">
              <a:xfrm>
                <a:off x="2739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8" name="Line 99"/>
              <p:cNvSpPr>
                <a:spLocks noChangeShapeType="1"/>
              </p:cNvSpPr>
              <p:nvPr/>
            </p:nvSpPr>
            <p:spPr bwMode="auto">
              <a:xfrm>
                <a:off x="2793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79" name="Line 100"/>
              <p:cNvSpPr>
                <a:spLocks noChangeShapeType="1"/>
              </p:cNvSpPr>
              <p:nvPr/>
            </p:nvSpPr>
            <p:spPr bwMode="auto">
              <a:xfrm>
                <a:off x="2846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0" name="Line 101"/>
              <p:cNvSpPr>
                <a:spLocks noChangeShapeType="1"/>
              </p:cNvSpPr>
              <p:nvPr/>
            </p:nvSpPr>
            <p:spPr bwMode="auto">
              <a:xfrm>
                <a:off x="2899" y="2545"/>
                <a:ext cx="10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1" name="Line 102"/>
              <p:cNvSpPr>
                <a:spLocks noChangeShapeType="1"/>
              </p:cNvSpPr>
              <p:nvPr/>
            </p:nvSpPr>
            <p:spPr bwMode="auto">
              <a:xfrm>
                <a:off x="2953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2" name="Line 103"/>
              <p:cNvSpPr>
                <a:spLocks noChangeShapeType="1"/>
              </p:cNvSpPr>
              <p:nvPr/>
            </p:nvSpPr>
            <p:spPr bwMode="auto">
              <a:xfrm>
                <a:off x="3006" y="2545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3" name="Line 104"/>
              <p:cNvSpPr>
                <a:spLocks noChangeShapeType="1"/>
              </p:cNvSpPr>
              <p:nvPr/>
            </p:nvSpPr>
            <p:spPr bwMode="auto">
              <a:xfrm>
                <a:off x="3061" y="2545"/>
                <a:ext cx="3" cy="1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4" name="Line 105"/>
              <p:cNvSpPr>
                <a:spLocks noChangeShapeType="1"/>
              </p:cNvSpPr>
              <p:nvPr/>
            </p:nvSpPr>
            <p:spPr bwMode="auto">
              <a:xfrm flipH="1">
                <a:off x="2763" y="2545"/>
                <a:ext cx="325" cy="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5" name="Freeform 106"/>
              <p:cNvSpPr>
                <a:spLocks/>
              </p:cNvSpPr>
              <p:nvPr/>
            </p:nvSpPr>
            <p:spPr bwMode="auto">
              <a:xfrm flipV="1">
                <a:off x="2934" y="2505"/>
                <a:ext cx="154" cy="81"/>
              </a:xfrm>
              <a:custGeom>
                <a:avLst/>
                <a:gdLst>
                  <a:gd name="T0" fmla="*/ 0 w 241"/>
                  <a:gd name="T1" fmla="*/ 1 h 128"/>
                  <a:gd name="T2" fmla="*/ 1 w 241"/>
                  <a:gd name="T3" fmla="*/ 1 h 128"/>
                  <a:gd name="T4" fmla="*/ 0 w 241"/>
                  <a:gd name="T5" fmla="*/ 0 h 128"/>
                  <a:gd name="T6" fmla="*/ 0 60000 65536"/>
                  <a:gd name="T7" fmla="*/ 0 60000 65536"/>
                  <a:gd name="T8" fmla="*/ 0 60000 65536"/>
                  <a:gd name="T9" fmla="*/ 0 w 241"/>
                  <a:gd name="T10" fmla="*/ 0 h 128"/>
                  <a:gd name="T11" fmla="*/ 241 w 241"/>
                  <a:gd name="T12" fmla="*/ 128 h 1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1" h="128">
                    <a:moveTo>
                      <a:pt x="0" y="128"/>
                    </a:moveTo>
                    <a:lnTo>
                      <a:pt x="241" y="64"/>
                    </a:lnTo>
                    <a:lnTo>
                      <a:pt x="0" y="0"/>
                    </a:lnTo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6" name="Line 107"/>
              <p:cNvSpPr>
                <a:spLocks noChangeShapeType="1"/>
              </p:cNvSpPr>
              <p:nvPr/>
            </p:nvSpPr>
            <p:spPr bwMode="auto">
              <a:xfrm flipV="1">
                <a:off x="3629" y="2794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87" name="Text Box 108"/>
              <p:cNvSpPr txBox="1">
                <a:spLocks noChangeArrowheads="1"/>
              </p:cNvSpPr>
              <p:nvPr/>
            </p:nvSpPr>
            <p:spPr bwMode="auto">
              <a:xfrm>
                <a:off x="3119" y="2032"/>
                <a:ext cx="1018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de-DE" sz="1600">
                    <a:solidFill>
                      <a:schemeClr val="tx1"/>
                    </a:solidFill>
                  </a:rPr>
                  <a:t>Increase in</a:t>
                </a:r>
              </a:p>
              <a:p>
                <a:pPr eaLnBrk="0" hangingPunct="0"/>
                <a:r>
                  <a:rPr lang="en-GB" altLang="de-DE" sz="1600">
                    <a:solidFill>
                      <a:schemeClr val="tx1"/>
                    </a:solidFill>
                  </a:rPr>
                  <a:t>dose</a:t>
                </a:r>
              </a:p>
            </p:txBody>
          </p:sp>
        </p:grpSp>
      </p:grpSp>
      <p:cxnSp>
        <p:nvCxnSpPr>
          <p:cNvPr id="115" name="Gerade Verbindung mit Pfeil 114"/>
          <p:cNvCxnSpPr/>
          <p:nvPr/>
        </p:nvCxnSpPr>
        <p:spPr>
          <a:xfrm>
            <a:off x="2410691" y="3467595"/>
            <a:ext cx="0" cy="522514"/>
          </a:xfrm>
          <a:prstGeom prst="straightConnector1">
            <a:avLst/>
          </a:prstGeom>
          <a:ln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feld 115"/>
          <p:cNvSpPr txBox="1"/>
          <p:nvPr/>
        </p:nvSpPr>
        <p:spPr>
          <a:xfrm>
            <a:off x="1080656" y="4120738"/>
            <a:ext cx="2683823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fractionation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effect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7" name="Grafik 116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Proliferation </a:t>
            </a:r>
            <a:r>
              <a:rPr lang="de-AT" dirty="0" err="1" smtClean="0"/>
              <a:t>between</a:t>
            </a:r>
            <a:r>
              <a:rPr lang="de-AT" dirty="0" smtClean="0"/>
              <a:t> </a:t>
            </a:r>
            <a:r>
              <a:rPr lang="de-AT" dirty="0" err="1" smtClean="0"/>
              <a:t>fractions</a:t>
            </a:r>
            <a:r>
              <a:rPr lang="de-AT" dirty="0" smtClean="0"/>
              <a:t> – </a:t>
            </a:r>
            <a:r>
              <a:rPr lang="de-AT" dirty="0" err="1" smtClean="0"/>
              <a:t>increase</a:t>
            </a:r>
            <a:r>
              <a:rPr lang="de-AT" dirty="0" smtClean="0"/>
              <a:t> in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numbers</a:t>
            </a:r>
            <a:endParaRPr lang="de-AT" dirty="0" smtClean="0"/>
          </a:p>
          <a:p>
            <a:r>
              <a:rPr lang="de-AT" dirty="0" smtClean="0"/>
              <a:t> </a:t>
            </a:r>
            <a:r>
              <a:rPr lang="de-AT" dirty="0" err="1" smtClean="0"/>
              <a:t>Increased</a:t>
            </a:r>
            <a:r>
              <a:rPr lang="de-AT" dirty="0" smtClean="0"/>
              <a:t> </a:t>
            </a:r>
            <a:r>
              <a:rPr lang="de-AT" dirty="0" err="1" smtClean="0"/>
              <a:t>radiation</a:t>
            </a:r>
            <a:r>
              <a:rPr lang="de-AT" dirty="0" smtClean="0"/>
              <a:t> </a:t>
            </a:r>
            <a:r>
              <a:rPr lang="de-AT" dirty="0" err="1" smtClean="0"/>
              <a:t>tolerance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increasing</a:t>
            </a:r>
            <a:r>
              <a:rPr lang="de-AT" dirty="0" smtClean="0"/>
              <a:t> </a:t>
            </a:r>
            <a:r>
              <a:rPr lang="de-AT" dirty="0" err="1" smtClean="0"/>
              <a:t>treatment</a:t>
            </a:r>
            <a:r>
              <a:rPr lang="de-AT" dirty="0" smtClean="0"/>
              <a:t> time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Repopulation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grpSp>
        <p:nvGrpSpPr>
          <p:cNvPr id="8" name="Gruppieren 134"/>
          <p:cNvGrpSpPr>
            <a:grpSpLocks/>
          </p:cNvGrpSpPr>
          <p:nvPr/>
        </p:nvGrpSpPr>
        <p:grpSpPr bwMode="auto">
          <a:xfrm>
            <a:off x="2410381" y="3262710"/>
            <a:ext cx="4269590" cy="2949518"/>
            <a:chOff x="26333" y="1581150"/>
            <a:chExt cx="6214130" cy="4624686"/>
          </a:xfrm>
        </p:grpSpPr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5043488" y="3619500"/>
              <a:ext cx="873125" cy="2003425"/>
              <a:chOff x="3177" y="2489"/>
              <a:chExt cx="550" cy="1262"/>
            </a:xfrm>
          </p:grpSpPr>
          <p:grpSp>
            <p:nvGrpSpPr>
              <p:cNvPr id="110" name="Group 3"/>
              <p:cNvGrpSpPr>
                <a:grpSpLocks/>
              </p:cNvGrpSpPr>
              <p:nvPr/>
            </p:nvGrpSpPr>
            <p:grpSpPr bwMode="auto">
              <a:xfrm>
                <a:off x="3177" y="2489"/>
                <a:ext cx="77" cy="1262"/>
                <a:chOff x="3177" y="2489"/>
                <a:chExt cx="77" cy="1262"/>
              </a:xfrm>
            </p:grpSpPr>
            <p:sp>
              <p:nvSpPr>
                <p:cNvPr id="112" name="Line 4"/>
                <p:cNvSpPr>
                  <a:spLocks noChangeShapeType="1"/>
                </p:cNvSpPr>
                <p:nvPr/>
              </p:nvSpPr>
              <p:spPr bwMode="auto">
                <a:xfrm flipV="1">
                  <a:off x="3253" y="3693"/>
                  <a:ext cx="1" cy="58"/>
                </a:xfrm>
                <a:prstGeom prst="line">
                  <a:avLst/>
                </a:prstGeom>
                <a:noFill/>
                <a:ln w="317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3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3215" y="3688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4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3215" y="3638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5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3215" y="3589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6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215" y="3539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215" y="3490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215" y="3440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1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3215" y="3391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3215" y="3341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1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3215" y="3292"/>
                  <a:ext cx="1" cy="7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2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3215" y="3241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3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3215" y="3192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4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3215" y="3142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3215" y="3093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6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3215" y="3044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7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3215" y="2995"/>
                  <a:ext cx="1" cy="7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3215" y="2945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29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215" y="2896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0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215" y="2846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1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215" y="2797"/>
                  <a:ext cx="1" cy="7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2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3215" y="2746"/>
                  <a:ext cx="1" cy="9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3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215" y="2697"/>
                  <a:ext cx="1" cy="8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3215" y="2653"/>
                  <a:ext cx="1" cy="3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5" name="Line 27"/>
                <p:cNvSpPr>
                  <a:spLocks noChangeShapeType="1"/>
                </p:cNvSpPr>
                <p:nvPr/>
              </p:nvSpPr>
              <p:spPr bwMode="auto">
                <a:xfrm>
                  <a:off x="3215" y="2489"/>
                  <a:ext cx="1" cy="48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36" name="Freeform 28"/>
                <p:cNvSpPr>
                  <a:spLocks/>
                </p:cNvSpPr>
                <p:nvPr/>
              </p:nvSpPr>
              <p:spPr bwMode="auto">
                <a:xfrm flipV="1">
                  <a:off x="3177" y="2489"/>
                  <a:ext cx="76" cy="142"/>
                </a:xfrm>
                <a:custGeom>
                  <a:avLst/>
                  <a:gdLst>
                    <a:gd name="T0" fmla="*/ 0 w 128"/>
                    <a:gd name="T1" fmla="*/ 0 h 241"/>
                    <a:gd name="T2" fmla="*/ 1 w 128"/>
                    <a:gd name="T3" fmla="*/ 1 h 241"/>
                    <a:gd name="T4" fmla="*/ 1 w 128"/>
                    <a:gd name="T5" fmla="*/ 0 h 241"/>
                    <a:gd name="T6" fmla="*/ 0 60000 65536"/>
                    <a:gd name="T7" fmla="*/ 0 60000 65536"/>
                    <a:gd name="T8" fmla="*/ 0 60000 65536"/>
                    <a:gd name="T9" fmla="*/ 0 w 128"/>
                    <a:gd name="T10" fmla="*/ 0 h 241"/>
                    <a:gd name="T11" fmla="*/ 128 w 128"/>
                    <a:gd name="T12" fmla="*/ 241 h 24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8" h="241">
                      <a:moveTo>
                        <a:pt x="0" y="0"/>
                      </a:moveTo>
                      <a:lnTo>
                        <a:pt x="64" y="241"/>
                      </a:lnTo>
                      <a:lnTo>
                        <a:pt x="128" y="0"/>
                      </a:lnTo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</p:grpSp>
          <p:sp>
            <p:nvSpPr>
              <p:cNvPr id="111" name="Rectangle 29"/>
              <p:cNvSpPr>
                <a:spLocks noChangeArrowheads="1"/>
              </p:cNvSpPr>
              <p:nvPr/>
            </p:nvSpPr>
            <p:spPr bwMode="auto">
              <a:xfrm>
                <a:off x="3255" y="2756"/>
                <a:ext cx="47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altLang="de-DE" sz="1200">
                    <a:solidFill>
                      <a:schemeClr val="tx1"/>
                    </a:solidFill>
                  </a:rPr>
                  <a:t>Survival </a:t>
                </a:r>
              </a:p>
              <a:p>
                <a:pPr eaLnBrk="0" hangingPunct="0"/>
                <a:r>
                  <a:rPr lang="en-GB" altLang="de-DE" sz="1200">
                    <a:solidFill>
                      <a:schemeClr val="tx1"/>
                    </a:solidFill>
                  </a:rPr>
                  <a:t>gain</a:t>
                </a:r>
              </a:p>
            </p:txBody>
          </p:sp>
        </p:grp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490538" y="1612900"/>
              <a:ext cx="5748337" cy="3917950"/>
            </a:xfrm>
            <a:prstGeom prst="rect">
              <a:avLst/>
            </a:prstGeom>
            <a:noFill/>
            <a:ln w="1588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 altLang="de-DE" sz="1200"/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490538" y="5530850"/>
              <a:ext cx="5748337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2" name="Line 32"/>
            <p:cNvSpPr>
              <a:spLocks noChangeShapeType="1"/>
            </p:cNvSpPr>
            <p:nvPr/>
          </p:nvSpPr>
          <p:spPr bwMode="auto">
            <a:xfrm flipV="1">
              <a:off x="566738" y="5530850"/>
              <a:ext cx="1587" cy="920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3" name="Line 33"/>
            <p:cNvSpPr>
              <a:spLocks noChangeShapeType="1"/>
            </p:cNvSpPr>
            <p:nvPr/>
          </p:nvSpPr>
          <p:spPr bwMode="auto">
            <a:xfrm flipV="1">
              <a:off x="2101850" y="5530850"/>
              <a:ext cx="1588" cy="920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4" name="Line 34"/>
            <p:cNvSpPr>
              <a:spLocks noChangeShapeType="1"/>
            </p:cNvSpPr>
            <p:nvPr/>
          </p:nvSpPr>
          <p:spPr bwMode="auto">
            <a:xfrm flipV="1">
              <a:off x="3633788" y="5530850"/>
              <a:ext cx="0" cy="920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5" name="Line 35"/>
            <p:cNvSpPr>
              <a:spLocks noChangeShapeType="1"/>
            </p:cNvSpPr>
            <p:nvPr/>
          </p:nvSpPr>
          <p:spPr bwMode="auto">
            <a:xfrm flipV="1">
              <a:off x="1333500" y="5530850"/>
              <a:ext cx="1588" cy="4603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6" name="Line 36"/>
            <p:cNvSpPr>
              <a:spLocks noChangeShapeType="1"/>
            </p:cNvSpPr>
            <p:nvPr/>
          </p:nvSpPr>
          <p:spPr bwMode="auto">
            <a:xfrm flipV="1">
              <a:off x="2865438" y="5530850"/>
              <a:ext cx="1587" cy="4603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7" name="Line 37"/>
            <p:cNvSpPr>
              <a:spLocks noChangeShapeType="1"/>
            </p:cNvSpPr>
            <p:nvPr/>
          </p:nvSpPr>
          <p:spPr bwMode="auto">
            <a:xfrm flipV="1">
              <a:off x="4400550" y="5530850"/>
              <a:ext cx="1588" cy="4603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8" name="Line 38"/>
            <p:cNvSpPr>
              <a:spLocks noChangeShapeType="1"/>
            </p:cNvSpPr>
            <p:nvPr/>
          </p:nvSpPr>
          <p:spPr bwMode="auto">
            <a:xfrm flipV="1">
              <a:off x="5932488" y="5530850"/>
              <a:ext cx="1587" cy="4603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9" name="Line 39"/>
            <p:cNvSpPr>
              <a:spLocks noChangeShapeType="1"/>
            </p:cNvSpPr>
            <p:nvPr/>
          </p:nvSpPr>
          <p:spPr bwMode="auto">
            <a:xfrm>
              <a:off x="490538" y="1612900"/>
              <a:ext cx="574833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0" name="Rectangle 40"/>
            <p:cNvSpPr>
              <a:spLocks noChangeArrowheads="1"/>
            </p:cNvSpPr>
            <p:nvPr/>
          </p:nvSpPr>
          <p:spPr bwMode="auto">
            <a:xfrm rot="16200000">
              <a:off x="-1189701" y="3472794"/>
              <a:ext cx="2727065" cy="294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altLang="de-DE" sz="1600">
                  <a:solidFill>
                    <a:schemeClr val="tx1"/>
                  </a:solidFill>
                </a:rPr>
                <a:t>Surviving fraction</a:t>
              </a:r>
            </a:p>
          </p:txBody>
        </p:sp>
        <p:sp>
          <p:nvSpPr>
            <p:cNvPr id="21" name="Line 41"/>
            <p:cNvSpPr>
              <a:spLocks noChangeShapeType="1"/>
            </p:cNvSpPr>
            <p:nvPr/>
          </p:nvSpPr>
          <p:spPr bwMode="auto">
            <a:xfrm flipV="1">
              <a:off x="490538" y="1612900"/>
              <a:ext cx="1587" cy="391795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2" name="Line 42"/>
            <p:cNvSpPr>
              <a:spLocks noChangeShapeType="1"/>
            </p:cNvSpPr>
            <p:nvPr/>
          </p:nvSpPr>
          <p:spPr bwMode="auto">
            <a:xfrm>
              <a:off x="398463" y="5191125"/>
              <a:ext cx="92075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3" name="Line 43"/>
            <p:cNvSpPr>
              <a:spLocks noChangeShapeType="1"/>
            </p:cNvSpPr>
            <p:nvPr/>
          </p:nvSpPr>
          <p:spPr bwMode="auto">
            <a:xfrm>
              <a:off x="398463" y="1685925"/>
              <a:ext cx="92075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4" name="Line 44"/>
            <p:cNvSpPr>
              <a:spLocks noChangeShapeType="1"/>
            </p:cNvSpPr>
            <p:nvPr/>
          </p:nvSpPr>
          <p:spPr bwMode="auto">
            <a:xfrm>
              <a:off x="444500" y="5530850"/>
              <a:ext cx="46038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5" name="Line 45"/>
            <p:cNvSpPr>
              <a:spLocks noChangeShapeType="1"/>
            </p:cNvSpPr>
            <p:nvPr/>
          </p:nvSpPr>
          <p:spPr bwMode="auto">
            <a:xfrm>
              <a:off x="444500" y="5351463"/>
              <a:ext cx="4603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6" name="Line 46"/>
            <p:cNvSpPr>
              <a:spLocks noChangeShapeType="1"/>
            </p:cNvSpPr>
            <p:nvPr/>
          </p:nvSpPr>
          <p:spPr bwMode="auto">
            <a:xfrm>
              <a:off x="444500" y="4135438"/>
              <a:ext cx="4603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7" name="Line 47"/>
            <p:cNvSpPr>
              <a:spLocks noChangeShapeType="1"/>
            </p:cNvSpPr>
            <p:nvPr/>
          </p:nvSpPr>
          <p:spPr bwMode="auto">
            <a:xfrm>
              <a:off x="444500" y="3079750"/>
              <a:ext cx="46038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8" name="Line 48"/>
            <p:cNvSpPr>
              <a:spLocks noChangeShapeType="1"/>
            </p:cNvSpPr>
            <p:nvPr/>
          </p:nvSpPr>
          <p:spPr bwMode="auto">
            <a:xfrm>
              <a:off x="444500" y="2740025"/>
              <a:ext cx="46038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9" name="Line 49"/>
            <p:cNvSpPr>
              <a:spLocks noChangeShapeType="1"/>
            </p:cNvSpPr>
            <p:nvPr/>
          </p:nvSpPr>
          <p:spPr bwMode="auto">
            <a:xfrm>
              <a:off x="444500" y="2462213"/>
              <a:ext cx="46038" cy="158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0" name="Line 50"/>
            <p:cNvSpPr>
              <a:spLocks noChangeShapeType="1"/>
            </p:cNvSpPr>
            <p:nvPr/>
          </p:nvSpPr>
          <p:spPr bwMode="auto">
            <a:xfrm>
              <a:off x="444500" y="2227263"/>
              <a:ext cx="46038" cy="158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1" name="Line 51"/>
            <p:cNvSpPr>
              <a:spLocks noChangeShapeType="1"/>
            </p:cNvSpPr>
            <p:nvPr/>
          </p:nvSpPr>
          <p:spPr bwMode="auto">
            <a:xfrm>
              <a:off x="444500" y="2025650"/>
              <a:ext cx="46038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2" name="Line 52"/>
            <p:cNvSpPr>
              <a:spLocks noChangeShapeType="1"/>
            </p:cNvSpPr>
            <p:nvPr/>
          </p:nvSpPr>
          <p:spPr bwMode="auto">
            <a:xfrm>
              <a:off x="444500" y="1844675"/>
              <a:ext cx="46038" cy="15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3" name="Line 53"/>
            <p:cNvSpPr>
              <a:spLocks noChangeShapeType="1"/>
            </p:cNvSpPr>
            <p:nvPr/>
          </p:nvSpPr>
          <p:spPr bwMode="auto">
            <a:xfrm flipV="1">
              <a:off x="6238875" y="1612900"/>
              <a:ext cx="1588" cy="391795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4" name="Freeform 54"/>
            <p:cNvSpPr>
              <a:spLocks/>
            </p:cNvSpPr>
            <p:nvPr/>
          </p:nvSpPr>
          <p:spPr bwMode="auto">
            <a:xfrm flipV="1">
              <a:off x="566738" y="1685925"/>
              <a:ext cx="3984625" cy="3640138"/>
            </a:xfrm>
            <a:custGeom>
              <a:avLst/>
              <a:gdLst>
                <a:gd name="T0" fmla="*/ 0 w 4255"/>
                <a:gd name="T1" fmla="*/ 2147483647 h 3888"/>
                <a:gd name="T2" fmla="*/ 2147483647 w 4255"/>
                <a:gd name="T3" fmla="*/ 2147483647 h 3888"/>
                <a:gd name="T4" fmla="*/ 2147483647 w 4255"/>
                <a:gd name="T5" fmla="*/ 2147483647 h 3888"/>
                <a:gd name="T6" fmla="*/ 2147483647 w 4255"/>
                <a:gd name="T7" fmla="*/ 2147483647 h 3888"/>
                <a:gd name="T8" fmla="*/ 2147483647 w 4255"/>
                <a:gd name="T9" fmla="*/ 2147483647 h 3888"/>
                <a:gd name="T10" fmla="*/ 2147483647 w 4255"/>
                <a:gd name="T11" fmla="*/ 2147483647 h 3888"/>
                <a:gd name="T12" fmla="*/ 2147483647 w 4255"/>
                <a:gd name="T13" fmla="*/ 2147483647 h 3888"/>
                <a:gd name="T14" fmla="*/ 2147483647 w 4255"/>
                <a:gd name="T15" fmla="*/ 2147483647 h 3888"/>
                <a:gd name="T16" fmla="*/ 2147483647 w 4255"/>
                <a:gd name="T17" fmla="*/ 2147483647 h 3888"/>
                <a:gd name="T18" fmla="*/ 2147483647 w 4255"/>
                <a:gd name="T19" fmla="*/ 2147483647 h 3888"/>
                <a:gd name="T20" fmla="*/ 2147483647 w 4255"/>
                <a:gd name="T21" fmla="*/ 2147483647 h 3888"/>
                <a:gd name="T22" fmla="*/ 2147483647 w 4255"/>
                <a:gd name="T23" fmla="*/ 2147483647 h 3888"/>
                <a:gd name="T24" fmla="*/ 2147483647 w 4255"/>
                <a:gd name="T25" fmla="*/ 2147483647 h 3888"/>
                <a:gd name="T26" fmla="*/ 2147483647 w 4255"/>
                <a:gd name="T27" fmla="*/ 2147483647 h 3888"/>
                <a:gd name="T28" fmla="*/ 2147483647 w 4255"/>
                <a:gd name="T29" fmla="*/ 2147483647 h 3888"/>
                <a:gd name="T30" fmla="*/ 2147483647 w 4255"/>
                <a:gd name="T31" fmla="*/ 2147483647 h 3888"/>
                <a:gd name="T32" fmla="*/ 2147483647 w 4255"/>
                <a:gd name="T33" fmla="*/ 2147483647 h 3888"/>
                <a:gd name="T34" fmla="*/ 2147483647 w 4255"/>
                <a:gd name="T35" fmla="*/ 2147483647 h 3888"/>
                <a:gd name="T36" fmla="*/ 2147483647 w 4255"/>
                <a:gd name="T37" fmla="*/ 2147483647 h 3888"/>
                <a:gd name="T38" fmla="*/ 2147483647 w 4255"/>
                <a:gd name="T39" fmla="*/ 2147483647 h 3888"/>
                <a:gd name="T40" fmla="*/ 2147483647 w 4255"/>
                <a:gd name="T41" fmla="*/ 2147483647 h 3888"/>
                <a:gd name="T42" fmla="*/ 2147483647 w 4255"/>
                <a:gd name="T43" fmla="*/ 2147483647 h 3888"/>
                <a:gd name="T44" fmla="*/ 2147483647 w 4255"/>
                <a:gd name="T45" fmla="*/ 2147483647 h 3888"/>
                <a:gd name="T46" fmla="*/ 2147483647 w 4255"/>
                <a:gd name="T47" fmla="*/ 2147483647 h 3888"/>
                <a:gd name="T48" fmla="*/ 2147483647 w 4255"/>
                <a:gd name="T49" fmla="*/ 2147483647 h 3888"/>
                <a:gd name="T50" fmla="*/ 2147483647 w 4255"/>
                <a:gd name="T51" fmla="*/ 2147483647 h 3888"/>
                <a:gd name="T52" fmla="*/ 2147483647 w 4255"/>
                <a:gd name="T53" fmla="*/ 0 h 388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255"/>
                <a:gd name="T82" fmla="*/ 0 h 3888"/>
                <a:gd name="T83" fmla="*/ 4255 w 4255"/>
                <a:gd name="T84" fmla="*/ 3888 h 388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255" h="3888">
                  <a:moveTo>
                    <a:pt x="0" y="3888"/>
                  </a:moveTo>
                  <a:lnTo>
                    <a:pt x="164" y="3820"/>
                  </a:lnTo>
                  <a:lnTo>
                    <a:pt x="328" y="3745"/>
                  </a:lnTo>
                  <a:lnTo>
                    <a:pt x="491" y="3664"/>
                  </a:lnTo>
                  <a:lnTo>
                    <a:pt x="655" y="3576"/>
                  </a:lnTo>
                  <a:lnTo>
                    <a:pt x="819" y="3482"/>
                  </a:lnTo>
                  <a:lnTo>
                    <a:pt x="982" y="3381"/>
                  </a:lnTo>
                  <a:lnTo>
                    <a:pt x="1146" y="3274"/>
                  </a:lnTo>
                  <a:lnTo>
                    <a:pt x="1310" y="3160"/>
                  </a:lnTo>
                  <a:lnTo>
                    <a:pt x="1473" y="3040"/>
                  </a:lnTo>
                  <a:lnTo>
                    <a:pt x="1637" y="2913"/>
                  </a:lnTo>
                  <a:lnTo>
                    <a:pt x="1801" y="2780"/>
                  </a:lnTo>
                  <a:lnTo>
                    <a:pt x="1964" y="2640"/>
                  </a:lnTo>
                  <a:lnTo>
                    <a:pt x="2128" y="2493"/>
                  </a:lnTo>
                  <a:lnTo>
                    <a:pt x="2291" y="2341"/>
                  </a:lnTo>
                  <a:lnTo>
                    <a:pt x="2455" y="2181"/>
                  </a:lnTo>
                  <a:lnTo>
                    <a:pt x="2619" y="2016"/>
                  </a:lnTo>
                  <a:lnTo>
                    <a:pt x="2782" y="1843"/>
                  </a:lnTo>
                  <a:lnTo>
                    <a:pt x="2946" y="1664"/>
                  </a:lnTo>
                  <a:lnTo>
                    <a:pt x="3110" y="1479"/>
                  </a:lnTo>
                  <a:lnTo>
                    <a:pt x="3273" y="1287"/>
                  </a:lnTo>
                  <a:lnTo>
                    <a:pt x="3437" y="1089"/>
                  </a:lnTo>
                  <a:lnTo>
                    <a:pt x="3601" y="884"/>
                  </a:lnTo>
                  <a:lnTo>
                    <a:pt x="3764" y="673"/>
                  </a:lnTo>
                  <a:lnTo>
                    <a:pt x="3928" y="455"/>
                  </a:lnTo>
                  <a:lnTo>
                    <a:pt x="4092" y="231"/>
                  </a:lnTo>
                  <a:lnTo>
                    <a:pt x="425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5" name="Freeform 55"/>
            <p:cNvSpPr>
              <a:spLocks/>
            </p:cNvSpPr>
            <p:nvPr/>
          </p:nvSpPr>
          <p:spPr bwMode="auto">
            <a:xfrm flipV="1">
              <a:off x="2025650" y="2544763"/>
              <a:ext cx="1533525" cy="914400"/>
            </a:xfrm>
            <a:custGeom>
              <a:avLst/>
              <a:gdLst>
                <a:gd name="T0" fmla="*/ 0 w 1639"/>
                <a:gd name="T1" fmla="*/ 2147483647 h 975"/>
                <a:gd name="T2" fmla="*/ 2147483647 w 1639"/>
                <a:gd name="T3" fmla="*/ 2147483647 h 975"/>
                <a:gd name="T4" fmla="*/ 2147483647 w 1639"/>
                <a:gd name="T5" fmla="*/ 2147483647 h 975"/>
                <a:gd name="T6" fmla="*/ 2147483647 w 1639"/>
                <a:gd name="T7" fmla="*/ 2147483647 h 975"/>
                <a:gd name="T8" fmla="*/ 2147483647 w 1639"/>
                <a:gd name="T9" fmla="*/ 2147483647 h 975"/>
                <a:gd name="T10" fmla="*/ 2147483647 w 1639"/>
                <a:gd name="T11" fmla="*/ 2147483647 h 975"/>
                <a:gd name="T12" fmla="*/ 2147483647 w 1639"/>
                <a:gd name="T13" fmla="*/ 2147483647 h 975"/>
                <a:gd name="T14" fmla="*/ 2147483647 w 1639"/>
                <a:gd name="T15" fmla="*/ 2147483647 h 975"/>
                <a:gd name="T16" fmla="*/ 2147483647 w 1639"/>
                <a:gd name="T17" fmla="*/ 2147483647 h 975"/>
                <a:gd name="T18" fmla="*/ 2147483647 w 1639"/>
                <a:gd name="T19" fmla="*/ 2147483647 h 975"/>
                <a:gd name="T20" fmla="*/ 2147483647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6" name="Rectangle 56"/>
            <p:cNvSpPr>
              <a:spLocks noChangeArrowheads="1"/>
            </p:cNvSpPr>
            <p:nvPr/>
          </p:nvSpPr>
          <p:spPr bwMode="auto">
            <a:xfrm>
              <a:off x="536575" y="1581150"/>
              <a:ext cx="1535113" cy="391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 altLang="de-DE" sz="1200"/>
            </a:p>
          </p:txBody>
        </p:sp>
        <p:sp>
          <p:nvSpPr>
            <p:cNvPr id="37" name="Freeform 57"/>
            <p:cNvSpPr>
              <a:spLocks/>
            </p:cNvSpPr>
            <p:nvPr/>
          </p:nvSpPr>
          <p:spPr bwMode="auto">
            <a:xfrm flipV="1">
              <a:off x="536575" y="1654175"/>
              <a:ext cx="1535113" cy="914400"/>
            </a:xfrm>
            <a:custGeom>
              <a:avLst/>
              <a:gdLst>
                <a:gd name="T0" fmla="*/ 0 w 1639"/>
                <a:gd name="T1" fmla="*/ 2147483647 h 975"/>
                <a:gd name="T2" fmla="*/ 2147483647 w 1639"/>
                <a:gd name="T3" fmla="*/ 2147483647 h 975"/>
                <a:gd name="T4" fmla="*/ 2147483647 w 1639"/>
                <a:gd name="T5" fmla="*/ 2147483647 h 975"/>
                <a:gd name="T6" fmla="*/ 2147483647 w 1639"/>
                <a:gd name="T7" fmla="*/ 2147483647 h 975"/>
                <a:gd name="T8" fmla="*/ 2147483647 w 1639"/>
                <a:gd name="T9" fmla="*/ 2147483647 h 975"/>
                <a:gd name="T10" fmla="*/ 2147483647 w 1639"/>
                <a:gd name="T11" fmla="*/ 2147483647 h 975"/>
                <a:gd name="T12" fmla="*/ 2147483647 w 1639"/>
                <a:gd name="T13" fmla="*/ 2147483647 h 975"/>
                <a:gd name="T14" fmla="*/ 2147483647 w 1639"/>
                <a:gd name="T15" fmla="*/ 2147483647 h 975"/>
                <a:gd name="T16" fmla="*/ 2147483647 w 1639"/>
                <a:gd name="T17" fmla="*/ 2147483647 h 975"/>
                <a:gd name="T18" fmla="*/ 2147483647 w 1639"/>
                <a:gd name="T19" fmla="*/ 2147483647 h 975"/>
                <a:gd name="T20" fmla="*/ 2147483647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 flipV="1">
              <a:off x="3548063" y="3468688"/>
              <a:ext cx="1535112" cy="912812"/>
            </a:xfrm>
            <a:custGeom>
              <a:avLst/>
              <a:gdLst>
                <a:gd name="T0" fmla="*/ 0 w 1639"/>
                <a:gd name="T1" fmla="*/ 2147483647 h 975"/>
                <a:gd name="T2" fmla="*/ 2147483647 w 1639"/>
                <a:gd name="T3" fmla="*/ 2147483647 h 975"/>
                <a:gd name="T4" fmla="*/ 2147483647 w 1639"/>
                <a:gd name="T5" fmla="*/ 2147483647 h 975"/>
                <a:gd name="T6" fmla="*/ 2147483647 w 1639"/>
                <a:gd name="T7" fmla="*/ 2147483647 h 975"/>
                <a:gd name="T8" fmla="*/ 2147483647 w 1639"/>
                <a:gd name="T9" fmla="*/ 2147483647 h 975"/>
                <a:gd name="T10" fmla="*/ 2147483647 w 1639"/>
                <a:gd name="T11" fmla="*/ 2147483647 h 975"/>
                <a:gd name="T12" fmla="*/ 2147483647 w 1639"/>
                <a:gd name="T13" fmla="*/ 2147483647 h 975"/>
                <a:gd name="T14" fmla="*/ 2147483647 w 1639"/>
                <a:gd name="T15" fmla="*/ 2147483647 h 975"/>
                <a:gd name="T16" fmla="*/ 2147483647 w 1639"/>
                <a:gd name="T17" fmla="*/ 2147483647 h 975"/>
                <a:gd name="T18" fmla="*/ 2147483647 w 1639"/>
                <a:gd name="T19" fmla="*/ 2147483647 h 975"/>
                <a:gd name="T20" fmla="*/ 2147483647 w 1639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9"/>
                <a:gd name="T34" fmla="*/ 0 h 975"/>
                <a:gd name="T35" fmla="*/ 1639 w 1639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9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3" y="468"/>
                  </a:lnTo>
                  <a:lnTo>
                    <a:pt x="1147" y="361"/>
                  </a:lnTo>
                  <a:lnTo>
                    <a:pt x="1311" y="247"/>
                  </a:lnTo>
                  <a:lnTo>
                    <a:pt x="1475" y="127"/>
                  </a:lnTo>
                  <a:lnTo>
                    <a:pt x="1639" y="0"/>
                  </a:lnTo>
                </a:path>
              </a:pathLst>
            </a:cu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grpSp>
          <p:nvGrpSpPr>
            <p:cNvPr id="39" name="Group 59"/>
            <p:cNvGrpSpPr>
              <a:grpSpLocks/>
            </p:cNvGrpSpPr>
            <p:nvPr/>
          </p:nvGrpSpPr>
          <p:grpSpPr bwMode="auto">
            <a:xfrm>
              <a:off x="406400" y="2930526"/>
              <a:ext cx="5545138" cy="642938"/>
              <a:chOff x="256" y="2055"/>
              <a:chExt cx="3493" cy="405"/>
            </a:xfrm>
          </p:grpSpPr>
          <p:grpSp>
            <p:nvGrpSpPr>
              <p:cNvPr id="47" name="Group 60"/>
              <p:cNvGrpSpPr>
                <a:grpSpLocks/>
              </p:cNvGrpSpPr>
              <p:nvPr/>
            </p:nvGrpSpPr>
            <p:grpSpPr bwMode="auto">
              <a:xfrm>
                <a:off x="256" y="2385"/>
                <a:ext cx="2862" cy="75"/>
                <a:chOff x="256" y="2385"/>
                <a:chExt cx="2862" cy="75"/>
              </a:xfrm>
            </p:grpSpPr>
            <p:sp>
              <p:nvSpPr>
                <p:cNvPr id="49" name="Line 61"/>
                <p:cNvSpPr>
                  <a:spLocks noChangeShapeType="1"/>
                </p:cNvSpPr>
                <p:nvPr/>
              </p:nvSpPr>
              <p:spPr bwMode="auto">
                <a:xfrm>
                  <a:off x="280" y="2425"/>
                  <a:ext cx="29" cy="1"/>
                </a:xfrm>
                <a:prstGeom prst="line">
                  <a:avLst/>
                </a:prstGeom>
                <a:noFill/>
                <a:ln w="317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0" name="Line 62"/>
                <p:cNvSpPr>
                  <a:spLocks noChangeShapeType="1"/>
                </p:cNvSpPr>
                <p:nvPr/>
              </p:nvSpPr>
              <p:spPr bwMode="auto">
                <a:xfrm>
                  <a:off x="256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1" name="Line 63"/>
                <p:cNvSpPr>
                  <a:spLocks noChangeShapeType="1"/>
                </p:cNvSpPr>
                <p:nvPr/>
              </p:nvSpPr>
              <p:spPr bwMode="auto">
                <a:xfrm>
                  <a:off x="306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2" name="Line 64"/>
                <p:cNvSpPr>
                  <a:spLocks noChangeShapeType="1"/>
                </p:cNvSpPr>
                <p:nvPr/>
              </p:nvSpPr>
              <p:spPr bwMode="auto">
                <a:xfrm>
                  <a:off x="355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3" name="Line 65"/>
                <p:cNvSpPr>
                  <a:spLocks noChangeShapeType="1"/>
                </p:cNvSpPr>
                <p:nvPr/>
              </p:nvSpPr>
              <p:spPr bwMode="auto">
                <a:xfrm>
                  <a:off x="405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4" name="Line 66"/>
                <p:cNvSpPr>
                  <a:spLocks noChangeShapeType="1"/>
                </p:cNvSpPr>
                <p:nvPr/>
              </p:nvSpPr>
              <p:spPr bwMode="auto">
                <a:xfrm>
                  <a:off x="454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5" name="Line 67"/>
                <p:cNvSpPr>
                  <a:spLocks noChangeShapeType="1"/>
                </p:cNvSpPr>
                <p:nvPr/>
              </p:nvSpPr>
              <p:spPr bwMode="auto">
                <a:xfrm>
                  <a:off x="504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6" name="Line 68"/>
                <p:cNvSpPr>
                  <a:spLocks noChangeShapeType="1"/>
                </p:cNvSpPr>
                <p:nvPr/>
              </p:nvSpPr>
              <p:spPr bwMode="auto">
                <a:xfrm>
                  <a:off x="553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7" name="Line 69"/>
                <p:cNvSpPr>
                  <a:spLocks noChangeShapeType="1"/>
                </p:cNvSpPr>
                <p:nvPr/>
              </p:nvSpPr>
              <p:spPr bwMode="auto">
                <a:xfrm>
                  <a:off x="604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8" name="Line 70"/>
                <p:cNvSpPr>
                  <a:spLocks noChangeShapeType="1"/>
                </p:cNvSpPr>
                <p:nvPr/>
              </p:nvSpPr>
              <p:spPr bwMode="auto">
                <a:xfrm>
                  <a:off x="65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59" name="Line 71"/>
                <p:cNvSpPr>
                  <a:spLocks noChangeShapeType="1"/>
                </p:cNvSpPr>
                <p:nvPr/>
              </p:nvSpPr>
              <p:spPr bwMode="auto">
                <a:xfrm>
                  <a:off x="70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0" name="Line 72"/>
                <p:cNvSpPr>
                  <a:spLocks noChangeShapeType="1"/>
                </p:cNvSpPr>
                <p:nvPr/>
              </p:nvSpPr>
              <p:spPr bwMode="auto">
                <a:xfrm>
                  <a:off x="752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1" name="Line 73"/>
                <p:cNvSpPr>
                  <a:spLocks noChangeShapeType="1"/>
                </p:cNvSpPr>
                <p:nvPr/>
              </p:nvSpPr>
              <p:spPr bwMode="auto">
                <a:xfrm>
                  <a:off x="802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2" name="Line 74"/>
                <p:cNvSpPr>
                  <a:spLocks noChangeShapeType="1"/>
                </p:cNvSpPr>
                <p:nvPr/>
              </p:nvSpPr>
              <p:spPr bwMode="auto">
                <a:xfrm>
                  <a:off x="851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3" name="Line 75"/>
                <p:cNvSpPr>
                  <a:spLocks noChangeShapeType="1"/>
                </p:cNvSpPr>
                <p:nvPr/>
              </p:nvSpPr>
              <p:spPr bwMode="auto">
                <a:xfrm>
                  <a:off x="901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4" name="Line 76"/>
                <p:cNvSpPr>
                  <a:spLocks noChangeShapeType="1"/>
                </p:cNvSpPr>
                <p:nvPr/>
              </p:nvSpPr>
              <p:spPr bwMode="auto">
                <a:xfrm>
                  <a:off x="951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5" name="Line 77"/>
                <p:cNvSpPr>
                  <a:spLocks noChangeShapeType="1"/>
                </p:cNvSpPr>
                <p:nvPr/>
              </p:nvSpPr>
              <p:spPr bwMode="auto">
                <a:xfrm>
                  <a:off x="1000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6" name="Line 78"/>
                <p:cNvSpPr>
                  <a:spLocks noChangeShapeType="1"/>
                </p:cNvSpPr>
                <p:nvPr/>
              </p:nvSpPr>
              <p:spPr bwMode="auto">
                <a:xfrm>
                  <a:off x="1050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7" name="Line 79"/>
                <p:cNvSpPr>
                  <a:spLocks noChangeShapeType="1"/>
                </p:cNvSpPr>
                <p:nvPr/>
              </p:nvSpPr>
              <p:spPr bwMode="auto">
                <a:xfrm>
                  <a:off x="1099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8" name="Line 80"/>
                <p:cNvSpPr>
                  <a:spLocks noChangeShapeType="1"/>
                </p:cNvSpPr>
                <p:nvPr/>
              </p:nvSpPr>
              <p:spPr bwMode="auto">
                <a:xfrm>
                  <a:off x="1149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69" name="Line 81"/>
                <p:cNvSpPr>
                  <a:spLocks noChangeShapeType="1"/>
                </p:cNvSpPr>
                <p:nvPr/>
              </p:nvSpPr>
              <p:spPr bwMode="auto">
                <a:xfrm>
                  <a:off x="1198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0" name="Line 82"/>
                <p:cNvSpPr>
                  <a:spLocks noChangeShapeType="1"/>
                </p:cNvSpPr>
                <p:nvPr/>
              </p:nvSpPr>
              <p:spPr bwMode="auto">
                <a:xfrm>
                  <a:off x="1248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1" name="Line 83"/>
                <p:cNvSpPr>
                  <a:spLocks noChangeShapeType="1"/>
                </p:cNvSpPr>
                <p:nvPr/>
              </p:nvSpPr>
              <p:spPr bwMode="auto">
                <a:xfrm>
                  <a:off x="1297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2" name="Line 84"/>
                <p:cNvSpPr>
                  <a:spLocks noChangeShapeType="1"/>
                </p:cNvSpPr>
                <p:nvPr/>
              </p:nvSpPr>
              <p:spPr bwMode="auto">
                <a:xfrm>
                  <a:off x="1347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3" name="Line 85"/>
                <p:cNvSpPr>
                  <a:spLocks noChangeShapeType="1"/>
                </p:cNvSpPr>
                <p:nvPr/>
              </p:nvSpPr>
              <p:spPr bwMode="auto">
                <a:xfrm>
                  <a:off x="1396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4" name="Line 86"/>
                <p:cNvSpPr>
                  <a:spLocks noChangeShapeType="1"/>
                </p:cNvSpPr>
                <p:nvPr/>
              </p:nvSpPr>
              <p:spPr bwMode="auto">
                <a:xfrm>
                  <a:off x="1446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5" name="Line 87"/>
                <p:cNvSpPr>
                  <a:spLocks noChangeShapeType="1"/>
                </p:cNvSpPr>
                <p:nvPr/>
              </p:nvSpPr>
              <p:spPr bwMode="auto">
                <a:xfrm>
                  <a:off x="1495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6" name="Line 88"/>
                <p:cNvSpPr>
                  <a:spLocks noChangeShapeType="1"/>
                </p:cNvSpPr>
                <p:nvPr/>
              </p:nvSpPr>
              <p:spPr bwMode="auto">
                <a:xfrm>
                  <a:off x="1545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7" name="Line 89"/>
                <p:cNvSpPr>
                  <a:spLocks noChangeShapeType="1"/>
                </p:cNvSpPr>
                <p:nvPr/>
              </p:nvSpPr>
              <p:spPr bwMode="auto">
                <a:xfrm>
                  <a:off x="1594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8" name="Line 90"/>
                <p:cNvSpPr>
                  <a:spLocks noChangeShapeType="1"/>
                </p:cNvSpPr>
                <p:nvPr/>
              </p:nvSpPr>
              <p:spPr bwMode="auto">
                <a:xfrm>
                  <a:off x="1644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79" name="Line 91"/>
                <p:cNvSpPr>
                  <a:spLocks noChangeShapeType="1"/>
                </p:cNvSpPr>
                <p:nvPr/>
              </p:nvSpPr>
              <p:spPr bwMode="auto">
                <a:xfrm>
                  <a:off x="1694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0" name="Line 92"/>
                <p:cNvSpPr>
                  <a:spLocks noChangeShapeType="1"/>
                </p:cNvSpPr>
                <p:nvPr/>
              </p:nvSpPr>
              <p:spPr bwMode="auto">
                <a:xfrm>
                  <a:off x="1744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1" name="Line 93"/>
                <p:cNvSpPr>
                  <a:spLocks noChangeShapeType="1"/>
                </p:cNvSpPr>
                <p:nvPr/>
              </p:nvSpPr>
              <p:spPr bwMode="auto">
                <a:xfrm>
                  <a:off x="179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2" name="Line 94"/>
                <p:cNvSpPr>
                  <a:spLocks noChangeShapeType="1"/>
                </p:cNvSpPr>
                <p:nvPr/>
              </p:nvSpPr>
              <p:spPr bwMode="auto">
                <a:xfrm>
                  <a:off x="184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3" name="Line 95"/>
                <p:cNvSpPr>
                  <a:spLocks noChangeShapeType="1"/>
                </p:cNvSpPr>
                <p:nvPr/>
              </p:nvSpPr>
              <p:spPr bwMode="auto">
                <a:xfrm>
                  <a:off x="1892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4" name="Line 96"/>
                <p:cNvSpPr>
                  <a:spLocks noChangeShapeType="1"/>
                </p:cNvSpPr>
                <p:nvPr/>
              </p:nvSpPr>
              <p:spPr bwMode="auto">
                <a:xfrm>
                  <a:off x="1942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5" name="Line 97"/>
                <p:cNvSpPr>
                  <a:spLocks noChangeShapeType="1"/>
                </p:cNvSpPr>
                <p:nvPr/>
              </p:nvSpPr>
              <p:spPr bwMode="auto">
                <a:xfrm>
                  <a:off x="1991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6" name="Line 98"/>
                <p:cNvSpPr>
                  <a:spLocks noChangeShapeType="1"/>
                </p:cNvSpPr>
                <p:nvPr/>
              </p:nvSpPr>
              <p:spPr bwMode="auto">
                <a:xfrm>
                  <a:off x="2040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7" name="Line 99"/>
                <p:cNvSpPr>
                  <a:spLocks noChangeShapeType="1"/>
                </p:cNvSpPr>
                <p:nvPr/>
              </p:nvSpPr>
              <p:spPr bwMode="auto">
                <a:xfrm>
                  <a:off x="2090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8" name="Line 100"/>
                <p:cNvSpPr>
                  <a:spLocks noChangeShapeType="1"/>
                </p:cNvSpPr>
                <p:nvPr/>
              </p:nvSpPr>
              <p:spPr bwMode="auto">
                <a:xfrm>
                  <a:off x="2139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89" name="Line 101"/>
                <p:cNvSpPr>
                  <a:spLocks noChangeShapeType="1"/>
                </p:cNvSpPr>
                <p:nvPr/>
              </p:nvSpPr>
              <p:spPr bwMode="auto">
                <a:xfrm>
                  <a:off x="2189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0" name="Line 102"/>
                <p:cNvSpPr>
                  <a:spLocks noChangeShapeType="1"/>
                </p:cNvSpPr>
                <p:nvPr/>
              </p:nvSpPr>
              <p:spPr bwMode="auto">
                <a:xfrm>
                  <a:off x="2239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1" name="Line 103"/>
                <p:cNvSpPr>
                  <a:spLocks noChangeShapeType="1"/>
                </p:cNvSpPr>
                <p:nvPr/>
              </p:nvSpPr>
              <p:spPr bwMode="auto">
                <a:xfrm>
                  <a:off x="2289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2" name="Line 104"/>
                <p:cNvSpPr>
                  <a:spLocks noChangeShapeType="1"/>
                </p:cNvSpPr>
                <p:nvPr/>
              </p:nvSpPr>
              <p:spPr bwMode="auto">
                <a:xfrm>
                  <a:off x="2338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3" name="Line 105"/>
                <p:cNvSpPr>
                  <a:spLocks noChangeShapeType="1"/>
                </p:cNvSpPr>
                <p:nvPr/>
              </p:nvSpPr>
              <p:spPr bwMode="auto">
                <a:xfrm>
                  <a:off x="2388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4" name="Line 106"/>
                <p:cNvSpPr>
                  <a:spLocks noChangeShapeType="1"/>
                </p:cNvSpPr>
                <p:nvPr/>
              </p:nvSpPr>
              <p:spPr bwMode="auto">
                <a:xfrm>
                  <a:off x="2437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5" name="Line 107"/>
                <p:cNvSpPr>
                  <a:spLocks noChangeShapeType="1"/>
                </p:cNvSpPr>
                <p:nvPr/>
              </p:nvSpPr>
              <p:spPr bwMode="auto">
                <a:xfrm>
                  <a:off x="2487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6" name="Line 108"/>
                <p:cNvSpPr>
                  <a:spLocks noChangeShapeType="1"/>
                </p:cNvSpPr>
                <p:nvPr/>
              </p:nvSpPr>
              <p:spPr bwMode="auto">
                <a:xfrm>
                  <a:off x="2536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7" name="Line 109"/>
                <p:cNvSpPr>
                  <a:spLocks noChangeShapeType="1"/>
                </p:cNvSpPr>
                <p:nvPr/>
              </p:nvSpPr>
              <p:spPr bwMode="auto">
                <a:xfrm>
                  <a:off x="2586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8" name="Line 110"/>
                <p:cNvSpPr>
                  <a:spLocks noChangeShapeType="1"/>
                </p:cNvSpPr>
                <p:nvPr/>
              </p:nvSpPr>
              <p:spPr bwMode="auto">
                <a:xfrm>
                  <a:off x="2635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99" name="Line 111"/>
                <p:cNvSpPr>
                  <a:spLocks noChangeShapeType="1"/>
                </p:cNvSpPr>
                <p:nvPr/>
              </p:nvSpPr>
              <p:spPr bwMode="auto">
                <a:xfrm>
                  <a:off x="2685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0" name="Line 112"/>
                <p:cNvSpPr>
                  <a:spLocks noChangeShapeType="1"/>
                </p:cNvSpPr>
                <p:nvPr/>
              </p:nvSpPr>
              <p:spPr bwMode="auto">
                <a:xfrm>
                  <a:off x="2734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1" name="Line 113"/>
                <p:cNvSpPr>
                  <a:spLocks noChangeShapeType="1"/>
                </p:cNvSpPr>
                <p:nvPr/>
              </p:nvSpPr>
              <p:spPr bwMode="auto">
                <a:xfrm>
                  <a:off x="2784" y="2423"/>
                  <a:ext cx="7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2" name="Line 114"/>
                <p:cNvSpPr>
                  <a:spLocks noChangeShapeType="1"/>
                </p:cNvSpPr>
                <p:nvPr/>
              </p:nvSpPr>
              <p:spPr bwMode="auto">
                <a:xfrm>
                  <a:off x="283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3" name="Line 115"/>
                <p:cNvSpPr>
                  <a:spLocks noChangeShapeType="1"/>
                </p:cNvSpPr>
                <p:nvPr/>
              </p:nvSpPr>
              <p:spPr bwMode="auto">
                <a:xfrm>
                  <a:off x="2883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4" name="Line 116"/>
                <p:cNvSpPr>
                  <a:spLocks noChangeShapeType="1"/>
                </p:cNvSpPr>
                <p:nvPr/>
              </p:nvSpPr>
              <p:spPr bwMode="auto">
                <a:xfrm>
                  <a:off x="2932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5" name="Line 117"/>
                <p:cNvSpPr>
                  <a:spLocks noChangeShapeType="1"/>
                </p:cNvSpPr>
                <p:nvPr/>
              </p:nvSpPr>
              <p:spPr bwMode="auto">
                <a:xfrm>
                  <a:off x="2982" y="2423"/>
                  <a:ext cx="8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6" name="Line 118"/>
                <p:cNvSpPr>
                  <a:spLocks noChangeShapeType="1"/>
                </p:cNvSpPr>
                <p:nvPr/>
              </p:nvSpPr>
              <p:spPr bwMode="auto">
                <a:xfrm>
                  <a:off x="3031" y="2423"/>
                  <a:ext cx="9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7" name="Line 119"/>
                <p:cNvSpPr>
                  <a:spLocks noChangeShapeType="1"/>
                </p:cNvSpPr>
                <p:nvPr/>
              </p:nvSpPr>
              <p:spPr bwMode="auto">
                <a:xfrm>
                  <a:off x="3081" y="2423"/>
                  <a:ext cx="3" cy="0"/>
                </a:xfrm>
                <a:prstGeom prst="line">
                  <a:avLst/>
                </a:prstGeom>
                <a:noFill/>
                <a:ln w="158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8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2325" y="2423"/>
                  <a:ext cx="793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  <p:sp>
              <p:nvSpPr>
                <p:cNvPr id="109" name="Freeform 121"/>
                <p:cNvSpPr>
                  <a:spLocks/>
                </p:cNvSpPr>
                <p:nvPr/>
              </p:nvSpPr>
              <p:spPr bwMode="auto">
                <a:xfrm flipV="1">
                  <a:off x="2976" y="2385"/>
                  <a:ext cx="142" cy="75"/>
                </a:xfrm>
                <a:custGeom>
                  <a:avLst/>
                  <a:gdLst>
                    <a:gd name="T0" fmla="*/ 0 w 241"/>
                    <a:gd name="T1" fmla="*/ 1 h 128"/>
                    <a:gd name="T2" fmla="*/ 1 w 241"/>
                    <a:gd name="T3" fmla="*/ 1 h 128"/>
                    <a:gd name="T4" fmla="*/ 0 w 241"/>
                    <a:gd name="T5" fmla="*/ 0 h 128"/>
                    <a:gd name="T6" fmla="*/ 0 60000 65536"/>
                    <a:gd name="T7" fmla="*/ 0 60000 65536"/>
                    <a:gd name="T8" fmla="*/ 0 60000 65536"/>
                    <a:gd name="T9" fmla="*/ 0 w 241"/>
                    <a:gd name="T10" fmla="*/ 0 h 128"/>
                    <a:gd name="T11" fmla="*/ 241 w 241"/>
                    <a:gd name="T12" fmla="*/ 128 h 1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1" h="128">
                      <a:moveTo>
                        <a:pt x="0" y="128"/>
                      </a:moveTo>
                      <a:lnTo>
                        <a:pt x="241" y="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200"/>
                </a:p>
              </p:txBody>
            </p:sp>
          </p:grpSp>
          <p:sp>
            <p:nvSpPr>
              <p:cNvPr id="48" name="Rectangle 122"/>
              <p:cNvSpPr>
                <a:spLocks noChangeArrowheads="1"/>
              </p:cNvSpPr>
              <p:nvPr/>
            </p:nvSpPr>
            <p:spPr bwMode="auto">
              <a:xfrm>
                <a:off x="3142" y="2055"/>
                <a:ext cx="607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altLang="de-DE" sz="1200" dirty="0">
                    <a:solidFill>
                      <a:schemeClr val="tx1"/>
                    </a:solidFill>
                  </a:rPr>
                  <a:t>Increase in</a:t>
                </a:r>
              </a:p>
              <a:p>
                <a:pPr eaLnBrk="0" hangingPunct="0"/>
                <a:r>
                  <a:rPr lang="en-GB" altLang="de-DE" sz="1200" dirty="0">
                    <a:solidFill>
                      <a:schemeClr val="tx1"/>
                    </a:solidFill>
                  </a:rPr>
                  <a:t>dose</a:t>
                </a:r>
              </a:p>
            </p:txBody>
          </p:sp>
        </p:grpSp>
        <p:grpSp>
          <p:nvGrpSpPr>
            <p:cNvPr id="40" name="Group 123"/>
            <p:cNvGrpSpPr>
              <a:grpSpLocks/>
            </p:cNvGrpSpPr>
            <p:nvPr/>
          </p:nvGrpSpPr>
          <p:grpSpPr bwMode="auto">
            <a:xfrm>
              <a:off x="3559175" y="2665413"/>
              <a:ext cx="1544638" cy="914400"/>
              <a:chOff x="2242" y="1888"/>
              <a:chExt cx="973" cy="576"/>
            </a:xfrm>
          </p:grpSpPr>
          <p:sp>
            <p:nvSpPr>
              <p:cNvPr id="45" name="Line 124"/>
              <p:cNvSpPr>
                <a:spLocks noChangeShapeType="1"/>
              </p:cNvSpPr>
              <p:nvPr/>
            </p:nvSpPr>
            <p:spPr bwMode="auto">
              <a:xfrm>
                <a:off x="2242" y="1897"/>
                <a:ext cx="1" cy="234"/>
              </a:xfrm>
              <a:prstGeom prst="line">
                <a:avLst/>
              </a:prstGeom>
              <a:noFill/>
              <a:ln w="61913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46" name="Freeform 125"/>
              <p:cNvSpPr>
                <a:spLocks/>
              </p:cNvSpPr>
              <p:nvPr/>
            </p:nvSpPr>
            <p:spPr bwMode="auto">
              <a:xfrm flipV="1">
                <a:off x="2248" y="1888"/>
                <a:ext cx="967" cy="576"/>
              </a:xfrm>
              <a:custGeom>
                <a:avLst/>
                <a:gdLst>
                  <a:gd name="T0" fmla="*/ 0 w 1638"/>
                  <a:gd name="T1" fmla="*/ 1 h 975"/>
                  <a:gd name="T2" fmla="*/ 1 w 1638"/>
                  <a:gd name="T3" fmla="*/ 1 h 975"/>
                  <a:gd name="T4" fmla="*/ 1 w 1638"/>
                  <a:gd name="T5" fmla="*/ 1 h 975"/>
                  <a:gd name="T6" fmla="*/ 1 w 1638"/>
                  <a:gd name="T7" fmla="*/ 1 h 975"/>
                  <a:gd name="T8" fmla="*/ 1 w 1638"/>
                  <a:gd name="T9" fmla="*/ 1 h 975"/>
                  <a:gd name="T10" fmla="*/ 1 w 1638"/>
                  <a:gd name="T11" fmla="*/ 1 h 975"/>
                  <a:gd name="T12" fmla="*/ 1 w 1638"/>
                  <a:gd name="T13" fmla="*/ 1 h 975"/>
                  <a:gd name="T14" fmla="*/ 1 w 1638"/>
                  <a:gd name="T15" fmla="*/ 1 h 975"/>
                  <a:gd name="T16" fmla="*/ 1 w 1638"/>
                  <a:gd name="T17" fmla="*/ 1 h 975"/>
                  <a:gd name="T18" fmla="*/ 1 w 1638"/>
                  <a:gd name="T19" fmla="*/ 1 h 975"/>
                  <a:gd name="T20" fmla="*/ 1 w 1638"/>
                  <a:gd name="T21" fmla="*/ 0 h 9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38"/>
                  <a:gd name="T34" fmla="*/ 0 h 975"/>
                  <a:gd name="T35" fmla="*/ 1638 w 1638"/>
                  <a:gd name="T36" fmla="*/ 975 h 9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38" h="975">
                    <a:moveTo>
                      <a:pt x="0" y="975"/>
                    </a:moveTo>
                    <a:lnTo>
                      <a:pt x="163" y="907"/>
                    </a:lnTo>
                    <a:lnTo>
                      <a:pt x="327" y="832"/>
                    </a:lnTo>
                    <a:lnTo>
                      <a:pt x="491" y="751"/>
                    </a:lnTo>
                    <a:lnTo>
                      <a:pt x="655" y="663"/>
                    </a:lnTo>
                    <a:lnTo>
                      <a:pt x="819" y="569"/>
                    </a:lnTo>
                    <a:lnTo>
                      <a:pt x="982" y="468"/>
                    </a:lnTo>
                    <a:lnTo>
                      <a:pt x="1146" y="361"/>
                    </a:lnTo>
                    <a:lnTo>
                      <a:pt x="1310" y="247"/>
                    </a:lnTo>
                    <a:lnTo>
                      <a:pt x="1474" y="127"/>
                    </a:lnTo>
                    <a:lnTo>
                      <a:pt x="1638" y="0"/>
                    </a:lnTo>
                  </a:path>
                </a:pathLst>
              </a:custGeom>
              <a:noFill/>
              <a:ln w="317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1200"/>
              </a:p>
            </p:txBody>
          </p:sp>
        </p:grpSp>
        <p:sp>
          <p:nvSpPr>
            <p:cNvPr id="41" name="Line 126"/>
            <p:cNvSpPr>
              <a:spLocks noChangeShapeType="1"/>
            </p:cNvSpPr>
            <p:nvPr/>
          </p:nvSpPr>
          <p:spPr bwMode="auto">
            <a:xfrm>
              <a:off x="2051050" y="2141538"/>
              <a:ext cx="1588" cy="407987"/>
            </a:xfrm>
            <a:prstGeom prst="line">
              <a:avLst/>
            </a:prstGeom>
            <a:noFill/>
            <a:ln w="61913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2" name="Freeform 127"/>
            <p:cNvSpPr>
              <a:spLocks/>
            </p:cNvSpPr>
            <p:nvPr/>
          </p:nvSpPr>
          <p:spPr bwMode="auto">
            <a:xfrm flipV="1">
              <a:off x="2041525" y="2135188"/>
              <a:ext cx="1535113" cy="912812"/>
            </a:xfrm>
            <a:custGeom>
              <a:avLst/>
              <a:gdLst>
                <a:gd name="T0" fmla="*/ 0 w 1638"/>
                <a:gd name="T1" fmla="*/ 2147483647 h 975"/>
                <a:gd name="T2" fmla="*/ 2147483647 w 1638"/>
                <a:gd name="T3" fmla="*/ 2147483647 h 975"/>
                <a:gd name="T4" fmla="*/ 2147483647 w 1638"/>
                <a:gd name="T5" fmla="*/ 2147483647 h 975"/>
                <a:gd name="T6" fmla="*/ 2147483647 w 1638"/>
                <a:gd name="T7" fmla="*/ 2147483647 h 975"/>
                <a:gd name="T8" fmla="*/ 2147483647 w 1638"/>
                <a:gd name="T9" fmla="*/ 2147483647 h 975"/>
                <a:gd name="T10" fmla="*/ 2147483647 w 1638"/>
                <a:gd name="T11" fmla="*/ 2147483647 h 975"/>
                <a:gd name="T12" fmla="*/ 2147483647 w 1638"/>
                <a:gd name="T13" fmla="*/ 2147483647 h 975"/>
                <a:gd name="T14" fmla="*/ 2147483647 w 1638"/>
                <a:gd name="T15" fmla="*/ 2147483647 h 975"/>
                <a:gd name="T16" fmla="*/ 2147483647 w 1638"/>
                <a:gd name="T17" fmla="*/ 2147483647 h 975"/>
                <a:gd name="T18" fmla="*/ 2147483647 w 1638"/>
                <a:gd name="T19" fmla="*/ 2147483647 h 975"/>
                <a:gd name="T20" fmla="*/ 2147483647 w 1638"/>
                <a:gd name="T21" fmla="*/ 0 h 9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38"/>
                <a:gd name="T34" fmla="*/ 0 h 975"/>
                <a:gd name="T35" fmla="*/ 1638 w 1638"/>
                <a:gd name="T36" fmla="*/ 975 h 9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38" h="975">
                  <a:moveTo>
                    <a:pt x="0" y="975"/>
                  </a:moveTo>
                  <a:lnTo>
                    <a:pt x="163" y="907"/>
                  </a:lnTo>
                  <a:lnTo>
                    <a:pt x="327" y="832"/>
                  </a:lnTo>
                  <a:lnTo>
                    <a:pt x="491" y="751"/>
                  </a:lnTo>
                  <a:lnTo>
                    <a:pt x="655" y="663"/>
                  </a:lnTo>
                  <a:lnTo>
                    <a:pt x="819" y="569"/>
                  </a:lnTo>
                  <a:lnTo>
                    <a:pt x="982" y="468"/>
                  </a:lnTo>
                  <a:lnTo>
                    <a:pt x="1146" y="361"/>
                  </a:lnTo>
                  <a:lnTo>
                    <a:pt x="1310" y="247"/>
                  </a:lnTo>
                  <a:lnTo>
                    <a:pt x="1474" y="127"/>
                  </a:lnTo>
                  <a:lnTo>
                    <a:pt x="1638" y="0"/>
                  </a:lnTo>
                </a:path>
              </a:pathLst>
            </a:cu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4" name="Rectangle 129"/>
            <p:cNvSpPr>
              <a:spLocks noChangeArrowheads="1"/>
            </p:cNvSpPr>
            <p:nvPr/>
          </p:nvSpPr>
          <p:spPr bwMode="auto">
            <a:xfrm>
              <a:off x="3019426" y="5819775"/>
              <a:ext cx="597295" cy="386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altLang="de-DE" sz="1600">
                  <a:solidFill>
                    <a:schemeClr val="tx1"/>
                  </a:solidFill>
                </a:rPr>
                <a:t>Dose</a:t>
              </a:r>
            </a:p>
          </p:txBody>
        </p:sp>
      </p:grpSp>
      <p:pic>
        <p:nvPicPr>
          <p:cNvPr id="137" name="Grafik 136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Hypoxia</a:t>
            </a:r>
            <a:r>
              <a:rPr lang="de-AT" dirty="0" smtClean="0"/>
              <a:t>/</a:t>
            </a:r>
            <a:r>
              <a:rPr lang="de-AT" smtClean="0"/>
              <a:t>Reoxygenation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 cstate="print"/>
          <a:srcRect b="17293"/>
          <a:stretch>
            <a:fillRect/>
          </a:stretch>
        </p:blipFill>
        <p:spPr bwMode="auto">
          <a:xfrm>
            <a:off x="326447" y="1850943"/>
            <a:ext cx="4667250" cy="367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/>
        </p:nvSpPr>
        <p:spPr>
          <a:xfrm>
            <a:off x="0" y="5676408"/>
            <a:ext cx="1876301" cy="605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54622" t="83287" r="1360"/>
          <a:stretch>
            <a:fillRect/>
          </a:stretch>
        </p:blipFill>
        <p:spPr bwMode="auto">
          <a:xfrm>
            <a:off x="308758" y="5569528"/>
            <a:ext cx="2054432" cy="7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259" y="1888429"/>
            <a:ext cx="3609727" cy="391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uppieren 11"/>
          <p:cNvGrpSpPr/>
          <p:nvPr/>
        </p:nvGrpSpPr>
        <p:grpSpPr>
          <a:xfrm>
            <a:off x="6307329" y="321230"/>
            <a:ext cx="2636785" cy="2061610"/>
            <a:chOff x="3896925" y="2033845"/>
            <a:chExt cx="5085565" cy="4065313"/>
          </a:xfrm>
        </p:grpSpPr>
        <p:grpSp>
          <p:nvGrpSpPr>
            <p:cNvPr id="13" name="Gruppieren 61"/>
            <p:cNvGrpSpPr/>
            <p:nvPr/>
          </p:nvGrpSpPr>
          <p:grpSpPr>
            <a:xfrm>
              <a:off x="3896925" y="2033845"/>
              <a:ext cx="5085565" cy="4065313"/>
              <a:chOff x="3896925" y="2033845"/>
              <a:chExt cx="5085565" cy="4065313"/>
            </a:xfrm>
          </p:grpSpPr>
          <p:pic>
            <p:nvPicPr>
              <p:cNvPr id="15" name="Picture 4" descr="http://www.mdpi.com/proteomes/proteomes-01-00087/article_deploy/html/images/proteomes-01-00087-g002-1024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96925" y="2033845"/>
                <a:ext cx="5085565" cy="4065313"/>
              </a:xfrm>
              <a:prstGeom prst="rect">
                <a:avLst/>
              </a:prstGeom>
              <a:noFill/>
            </p:spPr>
          </p:pic>
          <p:sp>
            <p:nvSpPr>
              <p:cNvPr id="16" name="Rechteck 15"/>
              <p:cNvSpPr/>
              <p:nvPr/>
            </p:nvSpPr>
            <p:spPr bwMode="auto">
              <a:xfrm>
                <a:off x="7362310" y="2078850"/>
                <a:ext cx="1080120" cy="135015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4" name="Rechteck 13"/>
            <p:cNvSpPr/>
            <p:nvPr/>
          </p:nvSpPr>
          <p:spPr bwMode="auto">
            <a:xfrm>
              <a:off x="7587335" y="3293985"/>
              <a:ext cx="1080120" cy="189021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7" name="Textfeld 16"/>
          <p:cNvSpPr txBox="1"/>
          <p:nvPr/>
        </p:nvSpPr>
        <p:spPr>
          <a:xfrm>
            <a:off x="7303323" y="2576945"/>
            <a:ext cx="1626919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low</a:t>
            </a:r>
            <a:r>
              <a:rPr lang="de-AT" dirty="0" smtClean="0">
                <a:solidFill>
                  <a:schemeClr val="bg1"/>
                </a:solidFill>
              </a:rPr>
              <a:t> LET </a:t>
            </a:r>
            <a:r>
              <a:rPr lang="de-AT" dirty="0" err="1" smtClean="0">
                <a:solidFill>
                  <a:schemeClr val="bg1"/>
                </a:solidFill>
              </a:rPr>
              <a:t>irradiation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8" name="Grafik 17" descr="Logo_MedAustron_N_oT_RGB_Of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molecular</a:t>
            </a:r>
            <a:r>
              <a:rPr lang="de-AT" dirty="0" smtClean="0"/>
              <a:t> Radiopathology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9422" y="1947552"/>
            <a:ext cx="5463339" cy="414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8" descr="Logo_MedAustron_N_oT_RGB_Off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 rot="19785848">
            <a:off x="5200075" y="2321501"/>
            <a:ext cx="1911927" cy="1359759"/>
          </a:xfrm>
          <a:prstGeom prst="ellipse">
            <a:avLst/>
          </a:prstGeom>
          <a:solidFill>
            <a:srgbClr val="FFFF00">
              <a:alpha val="21000"/>
            </a:srgbClr>
          </a:solidFill>
          <a:ln w="952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/>
          <p:cNvSpPr/>
          <p:nvPr/>
        </p:nvSpPr>
        <p:spPr>
          <a:xfrm rot="19785848">
            <a:off x="1932381" y="4302701"/>
            <a:ext cx="1911927" cy="1359759"/>
          </a:xfrm>
          <a:prstGeom prst="ellipse">
            <a:avLst/>
          </a:prstGeom>
          <a:solidFill>
            <a:srgbClr val="FFFF00">
              <a:alpha val="21000"/>
            </a:srgbClr>
          </a:solidFill>
          <a:ln w="952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52401" y="305748"/>
            <a:ext cx="7886700" cy="972000"/>
          </a:xfrm>
        </p:spPr>
        <p:txBody>
          <a:bodyPr/>
          <a:lstStyle/>
          <a:p>
            <a:pPr algn="ctr"/>
            <a:r>
              <a:rPr lang="de-AT" dirty="0" smtClean="0"/>
              <a:t>Ion Beam </a:t>
            </a:r>
            <a:r>
              <a:rPr lang="de-AT" dirty="0" err="1" smtClean="0"/>
              <a:t>Radiobiology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r="786"/>
          <a:stretch>
            <a:fillRect/>
          </a:stretch>
        </p:blipFill>
        <p:spPr bwMode="auto">
          <a:xfrm>
            <a:off x="649803" y="1279809"/>
            <a:ext cx="7991475" cy="488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5474525" y="3384468"/>
            <a:ext cx="332509" cy="29688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Biologist´s</a:t>
            </a:r>
            <a:r>
              <a:rPr lang="de-AT" dirty="0" smtClean="0"/>
              <a:t> </a:t>
            </a:r>
            <a:r>
              <a:rPr lang="de-AT" dirty="0" err="1" smtClean="0"/>
              <a:t>point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view</a:t>
            </a:r>
            <a:r>
              <a:rPr lang="de-AT" dirty="0" smtClean="0"/>
              <a:t>: </a:t>
            </a:r>
            <a:r>
              <a:rPr lang="de-AT" dirty="0" err="1" smtClean="0"/>
              <a:t>Physical</a:t>
            </a:r>
            <a:r>
              <a:rPr lang="de-AT" dirty="0" smtClean="0"/>
              <a:t> Motivation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228600" y="1900238"/>
            <a:ext cx="4829175" cy="4162425"/>
          </a:xfrm>
        </p:spPr>
        <p:txBody>
          <a:bodyPr/>
          <a:lstStyle/>
          <a:p>
            <a:pPr marL="720725" lvl="1" indent="-457200">
              <a:buFont typeface="+mj-lt"/>
              <a:buAutoNum type="arabicPeriod"/>
            </a:pPr>
            <a:r>
              <a:rPr lang="de-AT" dirty="0" err="1" smtClean="0"/>
              <a:t>inverted</a:t>
            </a:r>
            <a:r>
              <a:rPr lang="de-AT" dirty="0" smtClean="0"/>
              <a:t> </a:t>
            </a:r>
            <a:r>
              <a:rPr lang="de-AT" dirty="0" err="1" smtClean="0"/>
              <a:t>depth</a:t>
            </a:r>
            <a:r>
              <a:rPr lang="de-AT" dirty="0" smtClean="0"/>
              <a:t> dose </a:t>
            </a:r>
            <a:r>
              <a:rPr lang="de-AT" dirty="0" err="1" smtClean="0"/>
              <a:t>profile</a:t>
            </a:r>
            <a:r>
              <a:rPr lang="de-AT" dirty="0" smtClean="0"/>
              <a:t> </a:t>
            </a:r>
          </a:p>
          <a:p>
            <a:pPr marL="885825" lvl="2" indent="-342900"/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h</a:t>
            </a:r>
            <a:r>
              <a:rPr lang="de-AT" dirty="0" err="1" smtClean="0"/>
              <a:t>ighest</a:t>
            </a:r>
            <a:r>
              <a:rPr lang="de-AT" dirty="0" smtClean="0"/>
              <a:t> dose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tumour</a:t>
            </a:r>
          </a:p>
          <a:p>
            <a:pPr marL="720725" lvl="1" indent="-457200">
              <a:buFont typeface="+mj-lt"/>
              <a:buAutoNum type="arabicPeriod"/>
            </a:pPr>
            <a:r>
              <a:rPr lang="de-AT" dirty="0" err="1" smtClean="0"/>
              <a:t>defined</a:t>
            </a:r>
            <a:r>
              <a:rPr lang="de-AT" dirty="0" smtClean="0"/>
              <a:t> </a:t>
            </a:r>
            <a:r>
              <a:rPr lang="de-AT" dirty="0" err="1" smtClean="0"/>
              <a:t>penetration</a:t>
            </a:r>
            <a:r>
              <a:rPr lang="de-AT" dirty="0" smtClean="0"/>
              <a:t> </a:t>
            </a:r>
            <a:r>
              <a:rPr lang="de-AT" dirty="0" err="1" smtClean="0"/>
              <a:t>depth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reduction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integral dose  </a:t>
            </a:r>
          </a:p>
          <a:p>
            <a:pPr marL="885825" lvl="2" indent="-342900"/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e</a:t>
            </a:r>
            <a:r>
              <a:rPr lang="de-AT" dirty="0" err="1" smtClean="0"/>
              <a:t>ffective</a:t>
            </a:r>
            <a:r>
              <a:rPr lang="de-AT" dirty="0" smtClean="0"/>
              <a:t> </a:t>
            </a:r>
            <a:r>
              <a:rPr lang="de-AT" dirty="0" err="1" smtClean="0"/>
              <a:t>sparing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NT</a:t>
            </a:r>
          </a:p>
          <a:p>
            <a:pPr marL="720725" lvl="1" indent="-457200">
              <a:buFont typeface="+mj-lt"/>
              <a:buAutoNum type="arabicPeriod"/>
            </a:pPr>
            <a:r>
              <a:rPr lang="de-AT" dirty="0" err="1" smtClean="0"/>
              <a:t>reduced</a:t>
            </a:r>
            <a:r>
              <a:rPr lang="de-AT" dirty="0" smtClean="0"/>
              <a:t> lateral </a:t>
            </a:r>
            <a:r>
              <a:rPr lang="de-AT" dirty="0" err="1" smtClean="0"/>
              <a:t>scatter</a:t>
            </a:r>
            <a:r>
              <a:rPr lang="de-AT" dirty="0" smtClean="0"/>
              <a:t> </a:t>
            </a:r>
          </a:p>
          <a:p>
            <a:pPr marL="885825" lvl="2" indent="-342900"/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h</a:t>
            </a:r>
            <a:r>
              <a:rPr lang="de-AT" dirty="0" err="1" smtClean="0"/>
              <a:t>igh</a:t>
            </a:r>
            <a:r>
              <a:rPr lang="de-AT" dirty="0" smtClean="0"/>
              <a:t> </a:t>
            </a:r>
            <a:r>
              <a:rPr lang="de-AT" dirty="0" err="1" smtClean="0"/>
              <a:t>conformity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smtClean="0"/>
              <a:t>Superior dose </a:t>
            </a:r>
            <a:r>
              <a:rPr lang="de-AT" dirty="0" err="1" smtClean="0"/>
              <a:t>distribution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4585066" y="1371600"/>
            <a:ext cx="4443549" cy="3167617"/>
            <a:chOff x="4419600" y="3511550"/>
            <a:chExt cx="4133850" cy="2755900"/>
          </a:xfrm>
        </p:grpSpPr>
        <p:pic>
          <p:nvPicPr>
            <p:cNvPr id="113666" name="Picture 2" descr="Related imag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9600" y="3511550"/>
              <a:ext cx="4133850" cy="2755900"/>
            </a:xfrm>
            <a:prstGeom prst="rect">
              <a:avLst/>
            </a:prstGeom>
            <a:noFill/>
          </p:spPr>
        </p:pic>
        <p:sp>
          <p:nvSpPr>
            <p:cNvPr id="10" name="Textfeld 9"/>
            <p:cNvSpPr txBox="1"/>
            <p:nvPr/>
          </p:nvSpPr>
          <p:spPr>
            <a:xfrm>
              <a:off x="5372100" y="3714750"/>
              <a:ext cx="12192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100" dirty="0" err="1" smtClean="0">
                  <a:solidFill>
                    <a:srgbClr val="339966"/>
                  </a:solidFill>
                </a:rPr>
                <a:t>photons</a:t>
              </a:r>
              <a:endParaRPr lang="en-GB" sz="1100" dirty="0">
                <a:solidFill>
                  <a:srgbClr val="339966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791324" y="3629025"/>
              <a:ext cx="8286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chemeClr val="accent5"/>
                  </a:solidFill>
                </a:rPr>
                <a:t>SOBP</a:t>
              </a:r>
              <a:endParaRPr lang="en-GB" sz="1100" dirty="0">
                <a:solidFill>
                  <a:schemeClr val="accent5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048374" y="4781550"/>
              <a:ext cx="8286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100" dirty="0" err="1" smtClean="0">
                  <a:solidFill>
                    <a:srgbClr val="EC9178"/>
                  </a:solidFill>
                </a:rPr>
                <a:t>pristine</a:t>
              </a:r>
              <a:r>
                <a:rPr lang="de-AT" sz="1100" dirty="0" smtClean="0">
                  <a:solidFill>
                    <a:srgbClr val="EC9178"/>
                  </a:solidFill>
                </a:rPr>
                <a:t> </a:t>
              </a:r>
              <a:r>
                <a:rPr lang="de-AT" sz="1100" dirty="0" err="1" smtClean="0">
                  <a:solidFill>
                    <a:srgbClr val="EC9178"/>
                  </a:solidFill>
                </a:rPr>
                <a:t>peaks</a:t>
              </a:r>
              <a:endParaRPr lang="en-GB" sz="1100" dirty="0">
                <a:solidFill>
                  <a:srgbClr val="EC9178"/>
                </a:solidFill>
              </a:endParaRPr>
            </a:p>
          </p:txBody>
        </p:sp>
      </p:grpSp>
      <p:cxnSp>
        <p:nvCxnSpPr>
          <p:cNvPr id="15" name="Gerade Verbindung 14"/>
          <p:cNvCxnSpPr/>
          <p:nvPr/>
        </p:nvCxnSpPr>
        <p:spPr>
          <a:xfrm>
            <a:off x="7134474" y="1777400"/>
            <a:ext cx="10240" cy="211028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8035470" y="1788348"/>
            <a:ext cx="10240" cy="211028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7134475" y="1802221"/>
            <a:ext cx="911235" cy="5145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 smtClean="0"/>
              <a:t>Tumour</a:t>
            </a:r>
            <a:endParaRPr lang="en-GB" sz="800" dirty="0"/>
          </a:p>
        </p:txBody>
      </p:sp>
      <p:sp>
        <p:nvSpPr>
          <p:cNvPr id="18" name="Ellipse 17"/>
          <p:cNvSpPr/>
          <p:nvPr/>
        </p:nvSpPr>
        <p:spPr>
          <a:xfrm>
            <a:off x="5393915" y="2710904"/>
            <a:ext cx="911235" cy="51455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 smtClean="0"/>
              <a:t>NT</a:t>
            </a:r>
            <a:endParaRPr lang="en-GB" sz="800" dirty="0"/>
          </a:p>
        </p:txBody>
      </p:sp>
      <p:sp>
        <p:nvSpPr>
          <p:cNvPr id="19" name="Ellipse 18"/>
          <p:cNvSpPr/>
          <p:nvPr/>
        </p:nvSpPr>
        <p:spPr>
          <a:xfrm>
            <a:off x="8158334" y="3247355"/>
            <a:ext cx="911235" cy="51455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 smtClean="0"/>
              <a:t>NT</a:t>
            </a:r>
            <a:endParaRPr lang="en-GB" sz="800" dirty="0"/>
          </a:p>
        </p:txBody>
      </p:sp>
      <p:sp>
        <p:nvSpPr>
          <p:cNvPr id="34" name="Textfeld 33"/>
          <p:cNvSpPr txBox="1"/>
          <p:nvPr/>
        </p:nvSpPr>
        <p:spPr>
          <a:xfrm>
            <a:off x="5470239" y="5118469"/>
            <a:ext cx="286702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rgbClr val="3366CC"/>
                </a:solidFill>
              </a:rPr>
              <a:t>reduced</a:t>
            </a:r>
            <a:r>
              <a:rPr lang="de-AT" dirty="0" smtClean="0">
                <a:solidFill>
                  <a:srgbClr val="3366CC"/>
                </a:solidFill>
              </a:rPr>
              <a:t> dose in </a:t>
            </a:r>
          </a:p>
          <a:p>
            <a:pPr algn="ctr"/>
            <a:r>
              <a:rPr lang="de-AT" dirty="0" err="1" smtClean="0">
                <a:solidFill>
                  <a:srgbClr val="3366CC"/>
                </a:solidFill>
              </a:rPr>
              <a:t>organs</a:t>
            </a:r>
            <a:r>
              <a:rPr lang="de-AT" dirty="0" smtClean="0">
                <a:solidFill>
                  <a:srgbClr val="3366CC"/>
                </a:solidFill>
              </a:rPr>
              <a:t> </a:t>
            </a:r>
            <a:r>
              <a:rPr lang="de-AT" dirty="0" err="1" smtClean="0">
                <a:solidFill>
                  <a:srgbClr val="3366CC"/>
                </a:solidFill>
              </a:rPr>
              <a:t>at</a:t>
            </a:r>
            <a:r>
              <a:rPr lang="de-AT" dirty="0" smtClean="0">
                <a:solidFill>
                  <a:srgbClr val="3366CC"/>
                </a:solidFill>
              </a:rPr>
              <a:t> </a:t>
            </a:r>
            <a:r>
              <a:rPr lang="de-AT" dirty="0" err="1" smtClean="0">
                <a:solidFill>
                  <a:srgbClr val="3366CC"/>
                </a:solidFill>
              </a:rPr>
              <a:t>risk</a:t>
            </a:r>
            <a:endParaRPr lang="en-GB" dirty="0">
              <a:solidFill>
                <a:srgbClr val="3366CC"/>
              </a:solidFill>
            </a:endParaRPr>
          </a:p>
        </p:txBody>
      </p:sp>
      <p:cxnSp>
        <p:nvCxnSpPr>
          <p:cNvPr id="43" name="Form 42"/>
          <p:cNvCxnSpPr/>
          <p:nvPr/>
        </p:nvCxnSpPr>
        <p:spPr>
          <a:xfrm>
            <a:off x="571500" y="4924425"/>
            <a:ext cx="4851105" cy="530077"/>
          </a:xfrm>
          <a:prstGeom prst="bentConnector3">
            <a:avLst>
              <a:gd name="adj1" fmla="val 27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Grafik 3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Biologist´s</a:t>
            </a:r>
            <a:r>
              <a:rPr lang="de-AT" dirty="0" smtClean="0"/>
              <a:t> </a:t>
            </a:r>
            <a:r>
              <a:rPr lang="de-AT" dirty="0" err="1" smtClean="0"/>
              <a:t>point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view</a:t>
            </a:r>
            <a:r>
              <a:rPr lang="de-AT" dirty="0" smtClean="0"/>
              <a:t>: Medical Motivation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3698" y="1456662"/>
            <a:ext cx="4374441" cy="45121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feld 10"/>
          <p:cNvSpPr txBox="1"/>
          <p:nvPr/>
        </p:nvSpPr>
        <p:spPr>
          <a:xfrm>
            <a:off x="0" y="6018028"/>
            <a:ext cx="3274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bg1">
                    <a:lumMod val="50000"/>
                  </a:schemeClr>
                </a:solidFill>
              </a:rPr>
              <a:t>Image: Dr. Markus Stock, MedAustron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Grafik 11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Ion Beam </a:t>
            </a:r>
            <a:r>
              <a:rPr lang="de-AT" dirty="0" err="1" smtClean="0"/>
              <a:t>Therpay</a:t>
            </a:r>
            <a:r>
              <a:rPr lang="de-AT" dirty="0" smtClean="0"/>
              <a:t>: Medical Motivation</a:t>
            </a:r>
            <a:endParaRPr lang="en-US" dirty="0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13"/>
          </p:nvPr>
        </p:nvSpPr>
        <p:spPr>
          <a:xfrm>
            <a:off x="596751" y="884219"/>
            <a:ext cx="7886700" cy="630237"/>
          </a:xfrm>
        </p:spPr>
        <p:txBody>
          <a:bodyPr/>
          <a:lstStyle/>
          <a:p>
            <a:r>
              <a:rPr lang="en-US" dirty="0" smtClean="0"/>
              <a:t>Photons vs. protons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/>
          <a:srcRect l="8631" r="9895"/>
          <a:stretch/>
        </p:blipFill>
        <p:spPr>
          <a:xfrm>
            <a:off x="4919290" y="2270278"/>
            <a:ext cx="3252024" cy="33491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/>
          <a:srcRect l="5105" r="7127"/>
          <a:stretch/>
        </p:blipFill>
        <p:spPr>
          <a:xfrm>
            <a:off x="680770" y="2270277"/>
            <a:ext cx="3341861" cy="33496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195310" y="4131635"/>
            <a:ext cx="516835" cy="21203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feil nach unten 4"/>
          <p:cNvSpPr/>
          <p:nvPr/>
        </p:nvSpPr>
        <p:spPr>
          <a:xfrm>
            <a:off x="2146460" y="1486792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0" name="Pfeil nach unten 9"/>
          <p:cNvSpPr/>
          <p:nvPr/>
        </p:nvSpPr>
        <p:spPr>
          <a:xfrm rot="1883696">
            <a:off x="3187861" y="1743066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3" name="Pfeil nach unten 12"/>
          <p:cNvSpPr/>
          <p:nvPr/>
        </p:nvSpPr>
        <p:spPr>
          <a:xfrm rot="3247366">
            <a:off x="3892415" y="2480382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4" name="Pfeil nach unten 13"/>
          <p:cNvSpPr/>
          <p:nvPr/>
        </p:nvSpPr>
        <p:spPr>
          <a:xfrm rot="5400000">
            <a:off x="4190187" y="3609677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5" name="Pfeil nach unten 14"/>
          <p:cNvSpPr/>
          <p:nvPr/>
        </p:nvSpPr>
        <p:spPr>
          <a:xfrm rot="7215255">
            <a:off x="3859924" y="4587810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6" name="Pfeil nach unten 15"/>
          <p:cNvSpPr/>
          <p:nvPr/>
        </p:nvSpPr>
        <p:spPr>
          <a:xfrm rot="8530439">
            <a:off x="3481671" y="5143199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7" name="Pfeil nach unten 16"/>
          <p:cNvSpPr/>
          <p:nvPr/>
        </p:nvSpPr>
        <p:spPr>
          <a:xfrm rot="10800000">
            <a:off x="2406893" y="5442936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8" name="Pfeil nach unten 17"/>
          <p:cNvSpPr/>
          <p:nvPr/>
        </p:nvSpPr>
        <p:spPr>
          <a:xfrm rot="12862267">
            <a:off x="1399360" y="5294523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9" name="Pfeil nach unten 18"/>
          <p:cNvSpPr/>
          <p:nvPr/>
        </p:nvSpPr>
        <p:spPr>
          <a:xfrm rot="14076672">
            <a:off x="859368" y="4832774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0" name="Pfeil nach unten 19"/>
          <p:cNvSpPr/>
          <p:nvPr/>
        </p:nvSpPr>
        <p:spPr>
          <a:xfrm rot="15226440">
            <a:off x="550554" y="4277954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1" name="Pfeil nach unten 20"/>
          <p:cNvSpPr/>
          <p:nvPr/>
        </p:nvSpPr>
        <p:spPr>
          <a:xfrm rot="16200000">
            <a:off x="464591" y="3787023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2" name="Pfeil nach unten 21"/>
          <p:cNvSpPr/>
          <p:nvPr/>
        </p:nvSpPr>
        <p:spPr>
          <a:xfrm rot="17323321">
            <a:off x="443523" y="3047176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3" name="Pfeil nach unten 22"/>
          <p:cNvSpPr/>
          <p:nvPr/>
        </p:nvSpPr>
        <p:spPr>
          <a:xfrm rot="18420000">
            <a:off x="685968" y="2352997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4" name="Pfeil nach unten 23"/>
          <p:cNvSpPr/>
          <p:nvPr/>
        </p:nvSpPr>
        <p:spPr>
          <a:xfrm rot="19128849">
            <a:off x="1105976" y="1743065"/>
            <a:ext cx="260433" cy="7834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4176465" y="3501472"/>
            <a:ext cx="905998" cy="443651"/>
          </a:xfrm>
          <a:prstGeom prst="rightArrow">
            <a:avLst/>
          </a:prstGeom>
          <a:solidFill>
            <a:srgbClr val="FFC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Pfeil nach rechts 24"/>
          <p:cNvSpPr/>
          <p:nvPr/>
        </p:nvSpPr>
        <p:spPr>
          <a:xfrm rot="10800000">
            <a:off x="8019419" y="3501472"/>
            <a:ext cx="905998" cy="443651"/>
          </a:xfrm>
          <a:prstGeom prst="rightArrow">
            <a:avLst/>
          </a:prstGeom>
          <a:solidFill>
            <a:srgbClr val="FFC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atumsplatzhalter 2"/>
          <p:cNvSpPr>
            <a:spLocks noGrp="1"/>
          </p:cNvSpPr>
          <p:nvPr>
            <p:ph type="dt" sz="half" idx="2"/>
          </p:nvPr>
        </p:nvSpPr>
        <p:spPr>
          <a:xfrm>
            <a:off x="4779287" y="6528894"/>
            <a:ext cx="3637668" cy="233363"/>
          </a:xfrm>
        </p:spPr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31" name="Textfeld 30"/>
          <p:cNvSpPr txBox="1"/>
          <p:nvPr/>
        </p:nvSpPr>
        <p:spPr>
          <a:xfrm>
            <a:off x="0" y="6018028"/>
            <a:ext cx="3274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bg1">
                    <a:lumMod val="50000"/>
                  </a:schemeClr>
                </a:solidFill>
              </a:rPr>
              <a:t>Image: Dr. Markus Stock, MedAustron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8376725" y="4465835"/>
            <a:ext cx="636300" cy="1794122"/>
            <a:chOff x="8376725" y="4465835"/>
            <a:chExt cx="636300" cy="17941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/>
            <a:srcRect l="38146" b="11706"/>
            <a:stretch/>
          </p:blipFill>
          <p:spPr>
            <a:xfrm>
              <a:off x="8376725" y="4465835"/>
              <a:ext cx="636300" cy="1794122"/>
            </a:xfrm>
            <a:prstGeom prst="rect">
              <a:avLst/>
            </a:prstGeom>
          </p:spPr>
        </p:pic>
        <p:sp>
          <p:nvSpPr>
            <p:cNvPr id="32" name="Rechteck 31"/>
            <p:cNvSpPr/>
            <p:nvPr/>
          </p:nvSpPr>
          <p:spPr>
            <a:xfrm>
              <a:off x="8846290" y="4848444"/>
              <a:ext cx="95694" cy="22328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3" name="Grafik 32" descr="Logo_MedAustron_N_oT_RGB_Of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564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5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6" grpId="0" animBg="1"/>
      <p:bldP spid="6" grpId="1" animBg="1"/>
      <p:bldP spid="25" grpId="0" animBg="1"/>
      <p:bldP spid="2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Ion Beam </a:t>
            </a:r>
            <a:r>
              <a:rPr lang="de-AT" dirty="0" err="1" smtClean="0"/>
              <a:t>Therapy</a:t>
            </a:r>
            <a:r>
              <a:rPr lang="de-AT" dirty="0" smtClean="0"/>
              <a:t>: Biological Motivation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38175" y="1966913"/>
            <a:ext cx="8362950" cy="4162425"/>
          </a:xfrm>
        </p:spPr>
        <p:txBody>
          <a:bodyPr>
            <a:normAutofit/>
          </a:bodyPr>
          <a:lstStyle/>
          <a:p>
            <a:r>
              <a:rPr lang="de-AT" sz="1800" dirty="0" err="1" smtClean="0"/>
              <a:t>Increased</a:t>
            </a:r>
            <a:r>
              <a:rPr lang="de-AT" sz="1800" dirty="0" smtClean="0"/>
              <a:t> relative </a:t>
            </a:r>
            <a:r>
              <a:rPr lang="de-AT" sz="1800" dirty="0" err="1" smtClean="0"/>
              <a:t>biological</a:t>
            </a:r>
            <a:r>
              <a:rPr lang="de-AT" sz="1800" dirty="0" smtClean="0"/>
              <a:t> </a:t>
            </a:r>
            <a:r>
              <a:rPr lang="de-AT" sz="1800" dirty="0" err="1" smtClean="0"/>
              <a:t>effectiveness</a:t>
            </a:r>
            <a:r>
              <a:rPr lang="de-AT" sz="1800" dirty="0" smtClean="0"/>
              <a:t> (RBE)</a:t>
            </a:r>
          </a:p>
          <a:p>
            <a:pPr lvl="1"/>
            <a:r>
              <a:rPr lang="de-AT" sz="1700" dirty="0" smtClean="0"/>
              <a:t>Proton RBE (</a:t>
            </a:r>
            <a:r>
              <a:rPr lang="de-AT" sz="1700" dirty="0" err="1" smtClean="0"/>
              <a:t>generic</a:t>
            </a:r>
            <a:r>
              <a:rPr lang="de-AT" sz="1700" dirty="0" smtClean="0"/>
              <a:t>): 1.1 </a:t>
            </a:r>
            <a:r>
              <a:rPr lang="de-AT" sz="1700" dirty="0" smtClean="0">
                <a:sym typeface="Wingdings" pitchFamily="2" charset="2"/>
              </a:rPr>
              <a:t> </a:t>
            </a:r>
            <a:r>
              <a:rPr lang="de-AT" sz="1700" dirty="0" err="1" smtClean="0">
                <a:sym typeface="Wingdings" pitchFamily="2" charset="2"/>
              </a:rPr>
              <a:t>clinically</a:t>
            </a:r>
            <a:r>
              <a:rPr lang="de-AT" sz="1700" dirty="0" smtClean="0">
                <a:sym typeface="Wingdings" pitchFamily="2" charset="2"/>
              </a:rPr>
              <a:t> </a:t>
            </a:r>
            <a:r>
              <a:rPr lang="de-AT" sz="1700" dirty="0" err="1" smtClean="0">
                <a:sym typeface="Wingdings" pitchFamily="2" charset="2"/>
              </a:rPr>
              <a:t>used</a:t>
            </a:r>
            <a:r>
              <a:rPr lang="de-AT" sz="1700" dirty="0" smtClean="0">
                <a:sym typeface="Wingdings" pitchFamily="2" charset="2"/>
              </a:rPr>
              <a:t> </a:t>
            </a:r>
            <a:endParaRPr lang="de-AT" sz="1700" dirty="0" smtClean="0"/>
          </a:p>
          <a:p>
            <a:pPr lvl="1"/>
            <a:r>
              <a:rPr lang="de-AT" sz="1700" dirty="0" smtClean="0"/>
              <a:t>Carbon RBE: </a:t>
            </a:r>
            <a:r>
              <a:rPr lang="de-AT" sz="1700" dirty="0" err="1" smtClean="0"/>
              <a:t>values</a:t>
            </a:r>
            <a:r>
              <a:rPr lang="de-AT" sz="1700" dirty="0" smtClean="0"/>
              <a:t> &gt;3 </a:t>
            </a:r>
            <a:r>
              <a:rPr lang="de-AT" sz="1700" dirty="0" err="1" smtClean="0"/>
              <a:t>reported</a:t>
            </a:r>
            <a:endParaRPr lang="en-GB" sz="17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Increased</a:t>
            </a:r>
            <a:r>
              <a:rPr lang="de-AT" dirty="0" smtClean="0"/>
              <a:t> </a:t>
            </a:r>
            <a:r>
              <a:rPr lang="de-AT" dirty="0" err="1" smtClean="0"/>
              <a:t>Effectiveness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46443" name="Picture 11" descr="Image result for cancer cell"/>
          <p:cNvPicPr>
            <a:picLocks noChangeAspect="1" noChangeArrowheads="1"/>
          </p:cNvPicPr>
          <p:nvPr/>
        </p:nvPicPr>
        <p:blipFill>
          <a:blip r:embed="rId2" cstate="print"/>
          <a:srcRect l="27062" r="24463"/>
          <a:stretch>
            <a:fillRect/>
          </a:stretch>
        </p:blipFill>
        <p:spPr bwMode="auto">
          <a:xfrm>
            <a:off x="742950" y="3614737"/>
            <a:ext cx="2390775" cy="24074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6441" name="Picture 9" descr="Image result for DNA double helix"/>
          <p:cNvPicPr>
            <a:picLocks noChangeAspect="1" noChangeArrowheads="1"/>
          </p:cNvPicPr>
          <p:nvPr/>
        </p:nvPicPr>
        <p:blipFill>
          <a:blip r:embed="rId3" cstate="print">
            <a:lum bright="-30000" contrast="40000"/>
          </a:blip>
          <a:srcRect/>
          <a:stretch>
            <a:fillRect/>
          </a:stretch>
        </p:blipFill>
        <p:spPr bwMode="auto">
          <a:xfrm rot="17524362" flipV="1">
            <a:off x="1003301" y="4702154"/>
            <a:ext cx="1778000" cy="376325"/>
          </a:xfrm>
          <a:prstGeom prst="rect">
            <a:avLst/>
          </a:prstGeom>
          <a:noFill/>
        </p:spPr>
      </p:pic>
      <p:sp>
        <p:nvSpPr>
          <p:cNvPr id="58" name="Textfeld 57"/>
          <p:cNvSpPr txBox="1"/>
          <p:nvPr/>
        </p:nvSpPr>
        <p:spPr>
          <a:xfrm rot="5400000">
            <a:off x="4044069" y="3053151"/>
            <a:ext cx="523220" cy="15803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AT" sz="1100" b="1" dirty="0" err="1" smtClean="0"/>
              <a:t>sparsly</a:t>
            </a:r>
            <a:r>
              <a:rPr lang="de-AT" sz="1100" b="1" dirty="0" smtClean="0"/>
              <a:t> vs. </a:t>
            </a:r>
            <a:r>
              <a:rPr lang="de-AT" sz="1100" b="1" dirty="0" err="1" smtClean="0"/>
              <a:t>densly</a:t>
            </a:r>
            <a:r>
              <a:rPr lang="de-AT" sz="1100" b="1" dirty="0" smtClean="0"/>
              <a:t> </a:t>
            </a:r>
            <a:r>
              <a:rPr lang="de-AT" sz="1100" b="1" dirty="0" err="1" smtClean="0"/>
              <a:t>ionizing</a:t>
            </a:r>
            <a:r>
              <a:rPr lang="de-AT" sz="1100" b="1" dirty="0" smtClean="0"/>
              <a:t> </a:t>
            </a:r>
            <a:r>
              <a:rPr lang="de-AT" sz="1100" b="1" dirty="0" err="1" smtClean="0"/>
              <a:t>irradiation</a:t>
            </a:r>
            <a:endParaRPr lang="en-GB" sz="1100" b="1" dirty="0"/>
          </a:p>
        </p:txBody>
      </p:sp>
      <p:grpSp>
        <p:nvGrpSpPr>
          <p:cNvPr id="7" name="Gruppieren 65"/>
          <p:cNvGrpSpPr/>
          <p:nvPr/>
        </p:nvGrpSpPr>
        <p:grpSpPr>
          <a:xfrm>
            <a:off x="1123950" y="4333875"/>
            <a:ext cx="1438275" cy="1076324"/>
            <a:chOff x="1123950" y="4333875"/>
            <a:chExt cx="1438275" cy="1076324"/>
          </a:xfrm>
        </p:grpSpPr>
        <p:grpSp>
          <p:nvGrpSpPr>
            <p:cNvPr id="8" name="Gruppieren 41"/>
            <p:cNvGrpSpPr/>
            <p:nvPr/>
          </p:nvGrpSpPr>
          <p:grpSpPr>
            <a:xfrm>
              <a:off x="1123950" y="4333875"/>
              <a:ext cx="1343025" cy="1076324"/>
              <a:chOff x="1114425" y="4324350"/>
              <a:chExt cx="1343025" cy="1076324"/>
            </a:xfrm>
          </p:grpSpPr>
          <p:sp>
            <p:nvSpPr>
              <p:cNvPr id="43" name="Explosion 2 42"/>
              <p:cNvSpPr/>
              <p:nvPr/>
            </p:nvSpPr>
            <p:spPr>
              <a:xfrm>
                <a:off x="1114425" y="432435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Explosion 2 43"/>
              <p:cNvSpPr/>
              <p:nvPr/>
            </p:nvSpPr>
            <p:spPr>
              <a:xfrm>
                <a:off x="1638300" y="43434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Explosion 2 44"/>
              <p:cNvSpPr/>
              <p:nvPr/>
            </p:nvSpPr>
            <p:spPr>
              <a:xfrm>
                <a:off x="2098824" y="43434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Explosion 2 45"/>
              <p:cNvSpPr/>
              <p:nvPr/>
            </p:nvSpPr>
            <p:spPr>
              <a:xfrm>
                <a:off x="1438275" y="433387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Explosion 2 46"/>
              <p:cNvSpPr/>
              <p:nvPr/>
            </p:nvSpPr>
            <p:spPr>
              <a:xfrm>
                <a:off x="1845634" y="43434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Explosion 2 47"/>
              <p:cNvSpPr/>
              <p:nvPr/>
            </p:nvSpPr>
            <p:spPr>
              <a:xfrm>
                <a:off x="2085975" y="52197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Explosion 2 48"/>
              <p:cNvSpPr/>
              <p:nvPr/>
            </p:nvSpPr>
            <p:spPr>
              <a:xfrm>
                <a:off x="1209675" y="478155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Explosion 2 49"/>
              <p:cNvSpPr/>
              <p:nvPr/>
            </p:nvSpPr>
            <p:spPr>
              <a:xfrm>
                <a:off x="1676400" y="48006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Explosion 2 50"/>
              <p:cNvSpPr/>
              <p:nvPr/>
            </p:nvSpPr>
            <p:spPr>
              <a:xfrm>
                <a:off x="2162175" y="48006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Explosion 2 51"/>
              <p:cNvSpPr/>
              <p:nvPr/>
            </p:nvSpPr>
            <p:spPr>
              <a:xfrm>
                <a:off x="1476375" y="481012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Explosion 2 52"/>
              <p:cNvSpPr/>
              <p:nvPr/>
            </p:nvSpPr>
            <p:spPr>
              <a:xfrm>
                <a:off x="1952625" y="48006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Explosion 2 53"/>
              <p:cNvSpPr/>
              <p:nvPr/>
            </p:nvSpPr>
            <p:spPr>
              <a:xfrm>
                <a:off x="1647825" y="52197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Explosion 2 54"/>
              <p:cNvSpPr/>
              <p:nvPr/>
            </p:nvSpPr>
            <p:spPr>
              <a:xfrm>
                <a:off x="1462865" y="523875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Explosion 2 55"/>
              <p:cNvSpPr/>
              <p:nvPr/>
            </p:nvSpPr>
            <p:spPr>
              <a:xfrm>
                <a:off x="1833893" y="523875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Explosion 2 56"/>
              <p:cNvSpPr/>
              <p:nvPr/>
            </p:nvSpPr>
            <p:spPr>
              <a:xfrm>
                <a:off x="2314575" y="522922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Explosion 2 58"/>
            <p:cNvSpPr/>
            <p:nvPr/>
          </p:nvSpPr>
          <p:spPr>
            <a:xfrm>
              <a:off x="1133475" y="5229225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Explosion 2 59"/>
            <p:cNvSpPr/>
            <p:nvPr/>
          </p:nvSpPr>
          <p:spPr>
            <a:xfrm>
              <a:off x="2324100" y="4362450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Explosion 2 60"/>
            <p:cNvSpPr/>
            <p:nvPr/>
          </p:nvSpPr>
          <p:spPr>
            <a:xfrm>
              <a:off x="2419350" y="4810125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uppieren 64"/>
          <p:cNvGrpSpPr/>
          <p:nvPr/>
        </p:nvGrpSpPr>
        <p:grpSpPr>
          <a:xfrm>
            <a:off x="1057275" y="4314825"/>
            <a:ext cx="1485900" cy="1171574"/>
            <a:chOff x="3333750" y="4181475"/>
            <a:chExt cx="1485900" cy="1171574"/>
          </a:xfrm>
        </p:grpSpPr>
        <p:grpSp>
          <p:nvGrpSpPr>
            <p:cNvPr id="10" name="Gruppieren 40"/>
            <p:cNvGrpSpPr/>
            <p:nvPr/>
          </p:nvGrpSpPr>
          <p:grpSpPr>
            <a:xfrm>
              <a:off x="3409950" y="4181475"/>
              <a:ext cx="1352550" cy="1171574"/>
              <a:chOff x="1114425" y="4324350"/>
              <a:chExt cx="1352550" cy="1171574"/>
            </a:xfrm>
          </p:grpSpPr>
          <p:sp>
            <p:nvSpPr>
              <p:cNvPr id="19" name="Explosion 2 18"/>
              <p:cNvSpPr/>
              <p:nvPr/>
            </p:nvSpPr>
            <p:spPr>
              <a:xfrm>
                <a:off x="1114425" y="432435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Explosion 2 20"/>
              <p:cNvSpPr/>
              <p:nvPr/>
            </p:nvSpPr>
            <p:spPr>
              <a:xfrm>
                <a:off x="1638300" y="43434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Explosion 2 22"/>
              <p:cNvSpPr/>
              <p:nvPr/>
            </p:nvSpPr>
            <p:spPr>
              <a:xfrm>
                <a:off x="2024393" y="43434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Explosion 2 25"/>
              <p:cNvSpPr/>
              <p:nvPr/>
            </p:nvSpPr>
            <p:spPr>
              <a:xfrm>
                <a:off x="1466850" y="456247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Explosion 2 27"/>
              <p:cNvSpPr/>
              <p:nvPr/>
            </p:nvSpPr>
            <p:spPr>
              <a:xfrm>
                <a:off x="1885950" y="458152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Explosion 2 28"/>
              <p:cNvSpPr/>
              <p:nvPr/>
            </p:nvSpPr>
            <p:spPr>
              <a:xfrm>
                <a:off x="2295525" y="45720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Explosion 2 29"/>
              <p:cNvSpPr/>
              <p:nvPr/>
            </p:nvSpPr>
            <p:spPr>
              <a:xfrm>
                <a:off x="1238250" y="481012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Explosion 2 31"/>
              <p:cNvSpPr/>
              <p:nvPr/>
            </p:nvSpPr>
            <p:spPr>
              <a:xfrm>
                <a:off x="1655134" y="48006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Explosion 2 33"/>
              <p:cNvSpPr/>
              <p:nvPr/>
            </p:nvSpPr>
            <p:spPr>
              <a:xfrm>
                <a:off x="2162175" y="48006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Explosion 2 34"/>
              <p:cNvSpPr/>
              <p:nvPr/>
            </p:nvSpPr>
            <p:spPr>
              <a:xfrm>
                <a:off x="1533525" y="50673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Explosion 2 35"/>
              <p:cNvSpPr/>
              <p:nvPr/>
            </p:nvSpPr>
            <p:spPr>
              <a:xfrm>
                <a:off x="1990725" y="50673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Explosion 2 36"/>
              <p:cNvSpPr/>
              <p:nvPr/>
            </p:nvSpPr>
            <p:spPr>
              <a:xfrm>
                <a:off x="2324100" y="507682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Explosion 2 37"/>
              <p:cNvSpPr/>
              <p:nvPr/>
            </p:nvSpPr>
            <p:spPr>
              <a:xfrm>
                <a:off x="1409700" y="532447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Explosion 2 38"/>
              <p:cNvSpPr/>
              <p:nvPr/>
            </p:nvSpPr>
            <p:spPr>
              <a:xfrm>
                <a:off x="1876425" y="5324475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Explosion 2 39"/>
              <p:cNvSpPr/>
              <p:nvPr/>
            </p:nvSpPr>
            <p:spPr>
              <a:xfrm>
                <a:off x="2247900" y="5334000"/>
                <a:ext cx="142875" cy="161924"/>
              </a:xfrm>
              <a:prstGeom prst="irregularSeal2">
                <a:avLst/>
              </a:prstGeom>
              <a:solidFill>
                <a:srgbClr val="FFC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Explosion 2 61"/>
            <p:cNvSpPr/>
            <p:nvPr/>
          </p:nvSpPr>
          <p:spPr>
            <a:xfrm>
              <a:off x="4676775" y="4191000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Explosion 2 62"/>
            <p:cNvSpPr/>
            <p:nvPr/>
          </p:nvSpPr>
          <p:spPr>
            <a:xfrm>
              <a:off x="3333750" y="4391025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Explosion 2 63"/>
            <p:cNvSpPr/>
            <p:nvPr/>
          </p:nvSpPr>
          <p:spPr>
            <a:xfrm>
              <a:off x="3409950" y="4905375"/>
              <a:ext cx="142875" cy="161924"/>
            </a:xfrm>
            <a:prstGeom prst="irregularSeal2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uppieren 67"/>
          <p:cNvGrpSpPr/>
          <p:nvPr/>
        </p:nvGrpSpPr>
        <p:grpSpPr>
          <a:xfrm>
            <a:off x="5267325" y="3352800"/>
            <a:ext cx="3714749" cy="2769162"/>
            <a:chOff x="5267325" y="3448050"/>
            <a:chExt cx="3714749" cy="2769162"/>
          </a:xfrm>
        </p:grpSpPr>
        <p:pic>
          <p:nvPicPr>
            <p:cNvPr id="146439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 r="49474"/>
            <a:stretch>
              <a:fillRect/>
            </a:stretch>
          </p:blipFill>
          <p:spPr bwMode="auto">
            <a:xfrm>
              <a:off x="5448299" y="3534546"/>
              <a:ext cx="3533775" cy="2682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Rechteck 66"/>
            <p:cNvSpPr/>
            <p:nvPr/>
          </p:nvSpPr>
          <p:spPr>
            <a:xfrm>
              <a:off x="5267325" y="3448050"/>
              <a:ext cx="457200" cy="314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feld 68"/>
          <p:cNvSpPr txBox="1"/>
          <p:nvPr/>
        </p:nvSpPr>
        <p:spPr>
          <a:xfrm>
            <a:off x="4676775" y="6038850"/>
            <a:ext cx="44672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dirty="0" err="1" smtClean="0"/>
              <a:t>Karger</a:t>
            </a:r>
            <a:r>
              <a:rPr lang="en-GB" sz="1050" dirty="0" smtClean="0"/>
              <a:t> and </a:t>
            </a:r>
            <a:r>
              <a:rPr lang="en-GB" sz="1050" dirty="0" err="1" smtClean="0"/>
              <a:t>Peschke</a:t>
            </a:r>
            <a:r>
              <a:rPr lang="en-GB" sz="1050" dirty="0" smtClean="0"/>
              <a:t> 2018 </a:t>
            </a:r>
            <a:r>
              <a:rPr lang="en-GB" sz="1050" i="1" dirty="0" smtClean="0"/>
              <a:t>Phys. Med. Biol. </a:t>
            </a:r>
            <a:r>
              <a:rPr lang="en-GB" sz="1050" b="1" i="1" dirty="0" smtClean="0"/>
              <a:t>63</a:t>
            </a:r>
            <a:endParaRPr lang="en-GB" sz="1050" dirty="0"/>
          </a:p>
        </p:txBody>
      </p:sp>
      <p:sp>
        <p:nvSpPr>
          <p:cNvPr id="70" name="Textfeld 69"/>
          <p:cNvSpPr txBox="1"/>
          <p:nvPr/>
        </p:nvSpPr>
        <p:spPr>
          <a:xfrm rot="5400000">
            <a:off x="3907043" y="4029465"/>
            <a:ext cx="692497" cy="21995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AT" sz="1100" b="1" dirty="0" smtClean="0"/>
              <a:t>same </a:t>
            </a:r>
            <a:r>
              <a:rPr lang="de-AT" sz="1100" b="1" dirty="0" err="1" smtClean="0"/>
              <a:t>physical</a:t>
            </a:r>
            <a:r>
              <a:rPr lang="de-AT" sz="1100" b="1" dirty="0" smtClean="0"/>
              <a:t> dose </a:t>
            </a:r>
            <a:r>
              <a:rPr lang="de-AT" sz="1100" b="1" dirty="0" err="1" smtClean="0"/>
              <a:t>results</a:t>
            </a:r>
            <a:r>
              <a:rPr lang="de-AT" sz="1100" b="1" dirty="0" smtClean="0"/>
              <a:t> in </a:t>
            </a:r>
            <a:r>
              <a:rPr lang="de-AT" sz="1100" b="1" dirty="0" err="1" smtClean="0"/>
              <a:t>increasingly</a:t>
            </a:r>
            <a:r>
              <a:rPr lang="de-AT" sz="1100" b="1" dirty="0" smtClean="0"/>
              <a:t> </a:t>
            </a:r>
            <a:r>
              <a:rPr lang="de-AT" sz="1100" b="1" dirty="0" err="1" smtClean="0"/>
              <a:t>complex</a:t>
            </a:r>
            <a:r>
              <a:rPr lang="de-AT" sz="1100" b="1" dirty="0" smtClean="0"/>
              <a:t> DNA </a:t>
            </a:r>
            <a:r>
              <a:rPr lang="de-AT" sz="1100" b="1" dirty="0" err="1" smtClean="0"/>
              <a:t>damage</a:t>
            </a:r>
            <a:r>
              <a:rPr lang="de-AT" sz="1100" b="1" dirty="0" smtClean="0"/>
              <a:t> </a:t>
            </a:r>
            <a:r>
              <a:rPr lang="de-AT" sz="1100" b="1" dirty="0" err="1" smtClean="0"/>
              <a:t>pattern</a:t>
            </a:r>
            <a:endParaRPr lang="en-GB" sz="1100" b="1" dirty="0"/>
          </a:p>
        </p:txBody>
      </p:sp>
      <p:cxnSp>
        <p:nvCxnSpPr>
          <p:cNvPr id="72" name="Gerade Verbindung mit Pfeil 71"/>
          <p:cNvCxnSpPr/>
          <p:nvPr/>
        </p:nvCxnSpPr>
        <p:spPr>
          <a:xfrm>
            <a:off x="4286250" y="4105275"/>
            <a:ext cx="0" cy="638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Grafik 64" descr="Logo_MedAustron_N_oT_RGB_Of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Ion Beam </a:t>
            </a:r>
            <a:r>
              <a:rPr lang="de-AT" dirty="0" err="1" smtClean="0"/>
              <a:t>Therapy</a:t>
            </a:r>
            <a:r>
              <a:rPr lang="de-AT" dirty="0" smtClean="0"/>
              <a:t>: </a:t>
            </a:r>
            <a:r>
              <a:rPr lang="de-AT" dirty="0" err="1" smtClean="0"/>
              <a:t>Indications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603250" y="1341437"/>
            <a:ext cx="5092699" cy="496728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AT" sz="1800" dirty="0" smtClean="0"/>
              <a:t>Tumours </a:t>
            </a:r>
            <a:r>
              <a:rPr lang="de-AT" sz="1800" dirty="0" err="1" smtClean="0"/>
              <a:t>close</a:t>
            </a:r>
            <a:r>
              <a:rPr lang="de-AT" sz="1800" dirty="0" smtClean="0"/>
              <a:t> </a:t>
            </a:r>
            <a:r>
              <a:rPr lang="de-AT" sz="1800" dirty="0" err="1" smtClean="0"/>
              <a:t>to</a:t>
            </a:r>
            <a:r>
              <a:rPr lang="de-AT" sz="1800" dirty="0" smtClean="0"/>
              <a:t> </a:t>
            </a:r>
            <a:r>
              <a:rPr lang="de-AT" sz="1800" dirty="0" err="1" smtClean="0"/>
              <a:t>critical</a:t>
            </a:r>
            <a:r>
              <a:rPr lang="de-AT" sz="1800" dirty="0" smtClean="0"/>
              <a:t> </a:t>
            </a:r>
            <a:r>
              <a:rPr lang="de-AT" sz="1800" dirty="0" err="1" smtClean="0"/>
              <a:t>organs</a:t>
            </a:r>
            <a:r>
              <a:rPr lang="de-AT" sz="1800" dirty="0" smtClean="0"/>
              <a:t> </a:t>
            </a:r>
            <a:r>
              <a:rPr lang="de-AT" sz="1800" dirty="0" err="1" smtClean="0"/>
              <a:t>at</a:t>
            </a:r>
            <a:r>
              <a:rPr lang="de-AT" sz="1800" dirty="0" smtClean="0"/>
              <a:t> </a:t>
            </a:r>
            <a:r>
              <a:rPr lang="de-AT" sz="1800" dirty="0" err="1" smtClean="0"/>
              <a:t>risk</a:t>
            </a:r>
            <a:endParaRPr lang="de-AT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1800" dirty="0" err="1" smtClean="0"/>
              <a:t>Pediatric</a:t>
            </a:r>
            <a:r>
              <a:rPr lang="de-AT" sz="1800" dirty="0" smtClean="0"/>
              <a:t> tumours  </a:t>
            </a:r>
          </a:p>
          <a:p>
            <a:pPr marL="736600" lvl="1" indent="-457200"/>
            <a:r>
              <a:rPr lang="de-AT" sz="1700" dirty="0" err="1" smtClean="0"/>
              <a:t>reduced</a:t>
            </a:r>
            <a:r>
              <a:rPr lang="de-AT" sz="1700" dirty="0" smtClean="0"/>
              <a:t> </a:t>
            </a:r>
            <a:r>
              <a:rPr lang="de-AT" sz="1700" dirty="0" err="1" smtClean="0"/>
              <a:t>risk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</a:t>
            </a:r>
            <a:r>
              <a:rPr lang="de-AT" sz="1700" dirty="0" err="1" smtClean="0"/>
              <a:t>secondary</a:t>
            </a:r>
            <a:r>
              <a:rPr lang="de-AT" sz="1700" dirty="0" smtClean="0"/>
              <a:t> tumours</a:t>
            </a:r>
          </a:p>
          <a:p>
            <a:pPr marL="736600" lvl="1" indent="-457200"/>
            <a:r>
              <a:rPr lang="de-AT" sz="1700" dirty="0" err="1" smtClean="0"/>
              <a:t>reduced</a:t>
            </a:r>
            <a:r>
              <a:rPr lang="de-AT" sz="1700" dirty="0" smtClean="0"/>
              <a:t> </a:t>
            </a:r>
            <a:r>
              <a:rPr lang="de-AT" sz="1700" dirty="0" err="1" smtClean="0"/>
              <a:t>developmental</a:t>
            </a:r>
            <a:r>
              <a:rPr lang="de-AT" sz="1700" dirty="0" smtClean="0"/>
              <a:t> </a:t>
            </a:r>
            <a:r>
              <a:rPr lang="de-AT" sz="1700" dirty="0" err="1" smtClean="0"/>
              <a:t>impairment</a:t>
            </a:r>
            <a:endParaRPr lang="de-AT" sz="17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1800" dirty="0" err="1" smtClean="0"/>
              <a:t>Reirradiations</a:t>
            </a:r>
            <a:endParaRPr lang="de-AT" sz="1800" dirty="0" smtClean="0"/>
          </a:p>
          <a:p>
            <a:pPr marL="736600" lvl="1" indent="-457200"/>
            <a:r>
              <a:rPr lang="de-AT" sz="1700" dirty="0" err="1" smtClean="0"/>
              <a:t>occult</a:t>
            </a:r>
            <a:r>
              <a:rPr lang="de-AT" sz="1700" dirty="0" smtClean="0"/>
              <a:t> irreversible </a:t>
            </a:r>
            <a:r>
              <a:rPr lang="de-AT" sz="1700" dirty="0" err="1" smtClean="0"/>
              <a:t>radiation</a:t>
            </a:r>
            <a:r>
              <a:rPr lang="de-AT" sz="1700" dirty="0" smtClean="0"/>
              <a:t> </a:t>
            </a:r>
            <a:r>
              <a:rPr lang="de-AT" sz="1700" dirty="0" err="1" smtClean="0"/>
              <a:t>injury</a:t>
            </a:r>
            <a:endParaRPr lang="de-AT" sz="17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1800" dirty="0" smtClean="0"/>
              <a:t>Resistent tumours – </a:t>
            </a:r>
            <a:r>
              <a:rPr lang="de-AT" sz="1800" dirty="0" err="1" smtClean="0"/>
              <a:t>increased</a:t>
            </a:r>
            <a:r>
              <a:rPr lang="de-AT" sz="1800" dirty="0" smtClean="0"/>
              <a:t> relative </a:t>
            </a:r>
            <a:r>
              <a:rPr lang="de-AT" sz="1800" dirty="0" err="1" smtClean="0"/>
              <a:t>biological</a:t>
            </a:r>
            <a:r>
              <a:rPr lang="de-AT" sz="1800" dirty="0" smtClean="0"/>
              <a:t> </a:t>
            </a:r>
            <a:r>
              <a:rPr lang="de-AT" sz="1800" dirty="0" err="1" smtClean="0"/>
              <a:t>effetiveness</a:t>
            </a:r>
            <a:r>
              <a:rPr lang="de-AT" sz="1800" dirty="0" smtClean="0"/>
              <a:t> (RBE)</a:t>
            </a:r>
            <a:endParaRPr lang="en-GB" sz="180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6296024" y="2695574"/>
            <a:ext cx="2657475" cy="1447801"/>
            <a:chOff x="685800" y="3181349"/>
            <a:chExt cx="3162300" cy="1833236"/>
          </a:xfrm>
        </p:grpSpPr>
        <p:pic>
          <p:nvPicPr>
            <p:cNvPr id="10" name="Picture 2" descr="Folie 32"/>
            <p:cNvPicPr>
              <a:picLocks noChangeAspect="1" noChangeArrowheads="1"/>
            </p:cNvPicPr>
            <p:nvPr/>
          </p:nvPicPr>
          <p:blipFill>
            <a:blip r:embed="rId3" cstate="print"/>
            <a:srcRect l="26271" t="2870" r="27119" b="3410"/>
            <a:stretch>
              <a:fillRect/>
            </a:stretch>
          </p:blipFill>
          <p:spPr bwMode="auto">
            <a:xfrm>
              <a:off x="715964" y="3193686"/>
              <a:ext cx="1027112" cy="154976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Picture 2" descr="28-05-03 Bild 16 K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82763" y="3181349"/>
              <a:ext cx="1009114" cy="156210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2" descr="28-05-03 Bild 22 K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38451" y="3190876"/>
              <a:ext cx="1008000" cy="156677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3" name="Textfeld 12"/>
            <p:cNvSpPr txBox="1"/>
            <p:nvPr/>
          </p:nvSpPr>
          <p:spPr>
            <a:xfrm>
              <a:off x="685800" y="4752975"/>
              <a:ext cx="31623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/>
                <a:t>growing</a:t>
              </a:r>
              <a:r>
                <a:rPr lang="de-AT" sz="1100" dirty="0" smtClean="0"/>
                <a:t> </a:t>
              </a:r>
              <a:r>
                <a:rPr lang="de-AT" sz="1100" dirty="0" err="1" smtClean="0"/>
                <a:t>bone</a:t>
              </a:r>
              <a:endParaRPr lang="en-GB" sz="1100" dirty="0"/>
            </a:p>
          </p:txBody>
        </p:sp>
      </p:grpSp>
      <p:pic>
        <p:nvPicPr>
          <p:cNvPr id="61444" name="Picture 4" descr="Related image"/>
          <p:cNvPicPr>
            <a:picLocks noChangeAspect="1" noChangeArrowheads="1"/>
          </p:cNvPicPr>
          <p:nvPr/>
        </p:nvPicPr>
        <p:blipFill>
          <a:blip r:embed="rId6" cstate="print"/>
          <a:srcRect l="36031"/>
          <a:stretch>
            <a:fillRect/>
          </a:stretch>
        </p:blipFill>
        <p:spPr bwMode="auto">
          <a:xfrm>
            <a:off x="7186681" y="4238626"/>
            <a:ext cx="1746312" cy="15811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Textfeld 19"/>
          <p:cNvSpPr txBox="1"/>
          <p:nvPr/>
        </p:nvSpPr>
        <p:spPr>
          <a:xfrm>
            <a:off x="7172325" y="583960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100" dirty="0" err="1" smtClean="0"/>
              <a:t>Osteosarcoma</a:t>
            </a:r>
            <a:endParaRPr lang="en-GB" sz="1100" dirty="0"/>
          </a:p>
        </p:txBody>
      </p:sp>
      <p:pic>
        <p:nvPicPr>
          <p:cNvPr id="17" name="Grafik 16" descr="Logo_MedAustron_N_oT_RGB_Off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348715" y="4922875"/>
            <a:ext cx="230726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accent5"/>
                </a:solidFill>
              </a:rPr>
              <a:t>depth</a:t>
            </a:r>
            <a:r>
              <a:rPr lang="de-AT" dirty="0" smtClean="0">
                <a:solidFill>
                  <a:schemeClr val="accent5"/>
                </a:solidFill>
              </a:rPr>
              <a:t> dose </a:t>
            </a:r>
            <a:r>
              <a:rPr lang="de-AT" dirty="0" err="1" smtClean="0">
                <a:solidFill>
                  <a:schemeClr val="accent5"/>
                </a:solidFill>
              </a:rPr>
              <a:t>profile</a:t>
            </a:r>
            <a:endParaRPr lang="en-GB" dirty="0">
              <a:solidFill>
                <a:schemeClr val="accent5"/>
              </a:solidFill>
            </a:endParaRPr>
          </a:p>
        </p:txBody>
      </p:sp>
      <p:cxnSp>
        <p:nvCxnSpPr>
          <p:cNvPr id="49" name="Form 48"/>
          <p:cNvCxnSpPr/>
          <p:nvPr/>
        </p:nvCxnSpPr>
        <p:spPr>
          <a:xfrm>
            <a:off x="170118" y="2418907"/>
            <a:ext cx="4136065" cy="2688634"/>
          </a:xfrm>
          <a:prstGeom prst="bentConnector3">
            <a:avLst>
              <a:gd name="adj1" fmla="val 386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Geschweifte Klammer links 51"/>
          <p:cNvSpPr/>
          <p:nvPr/>
        </p:nvSpPr>
        <p:spPr>
          <a:xfrm>
            <a:off x="159486" y="1477925"/>
            <a:ext cx="435935" cy="1860697"/>
          </a:xfrm>
          <a:prstGeom prst="leftBrace">
            <a:avLst>
              <a:gd name="adj1" fmla="val 8333"/>
              <a:gd name="adj2" fmla="val 505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Form 48"/>
          <p:cNvCxnSpPr/>
          <p:nvPr/>
        </p:nvCxnSpPr>
        <p:spPr>
          <a:xfrm>
            <a:off x="691116" y="4348720"/>
            <a:ext cx="3618610" cy="1496014"/>
          </a:xfrm>
          <a:prstGeom prst="bentConnector3">
            <a:avLst>
              <a:gd name="adj1" fmla="val 343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4352259" y="5660070"/>
            <a:ext cx="230726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accent5"/>
                </a:solidFill>
              </a:rPr>
              <a:t>increased</a:t>
            </a:r>
            <a:r>
              <a:rPr lang="de-AT" dirty="0" smtClean="0">
                <a:solidFill>
                  <a:schemeClr val="accent5"/>
                </a:solidFill>
              </a:rPr>
              <a:t> RBE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71" name="Picture 6"/>
          <p:cNvPicPr>
            <a:picLocks noChangeAspect="1"/>
          </p:cNvPicPr>
          <p:nvPr/>
        </p:nvPicPr>
        <p:blipFill rotWithShape="1">
          <a:blip r:embed="rId8" cstate="print"/>
          <a:srcRect l="8631" r="9895"/>
          <a:stretch/>
        </p:blipFill>
        <p:spPr>
          <a:xfrm>
            <a:off x="7641224" y="1227939"/>
            <a:ext cx="1311389" cy="13505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2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Contents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484500" y="1341437"/>
            <a:ext cx="8540750" cy="496728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AT" dirty="0" smtClean="0"/>
              <a:t>Basics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Radiobiology</a:t>
            </a:r>
            <a:endParaRPr lang="de-AT" dirty="0" smtClean="0"/>
          </a:p>
          <a:p>
            <a:pPr marL="736600" lvl="1" indent="-457200">
              <a:buFont typeface="+mj-lt"/>
              <a:buAutoNum type="arabicPeriod"/>
            </a:pPr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</a:p>
          <a:p>
            <a:pPr marL="736600" lvl="1" indent="-457200">
              <a:buFont typeface="+mj-lt"/>
              <a:buAutoNum type="arabicPeriod"/>
            </a:pPr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r>
              <a:rPr lang="de-AT" dirty="0" err="1" smtClean="0"/>
              <a:t>repair</a:t>
            </a:r>
            <a:endParaRPr lang="de-AT" dirty="0" smtClean="0"/>
          </a:p>
          <a:p>
            <a:pPr marL="736600" lvl="1" indent="-457200">
              <a:buFont typeface="+mj-lt"/>
              <a:buAutoNum type="arabicPeriod"/>
            </a:pPr>
            <a:r>
              <a:rPr lang="de-AT" dirty="0" err="1" smtClean="0"/>
              <a:t>Cellular</a:t>
            </a:r>
            <a:r>
              <a:rPr lang="de-AT" dirty="0" smtClean="0"/>
              <a:t> </a:t>
            </a:r>
            <a:r>
              <a:rPr lang="de-AT" dirty="0" err="1" smtClean="0"/>
              <a:t>survial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de-AT" dirty="0" smtClean="0"/>
          </a:p>
          <a:p>
            <a:pPr marL="457200" indent="-457200">
              <a:buFont typeface="+mj-lt"/>
              <a:buAutoNum type="arabicPeriod"/>
            </a:pPr>
            <a:r>
              <a:rPr lang="de-AT" dirty="0" smtClean="0"/>
              <a:t>Ion Beam </a:t>
            </a:r>
            <a:r>
              <a:rPr lang="de-AT" dirty="0" err="1" smtClean="0"/>
              <a:t>Radiobiology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MedAustron</a:t>
            </a:r>
          </a:p>
          <a:p>
            <a:pPr marL="736600" lvl="1" indent="-457200">
              <a:buFont typeface="+mj-lt"/>
              <a:buAutoNum type="arabicPeriod"/>
            </a:pPr>
            <a:r>
              <a:rPr lang="de-AT" dirty="0" smtClean="0"/>
              <a:t>Ion beam </a:t>
            </a:r>
            <a:r>
              <a:rPr lang="de-AT" dirty="0" err="1" smtClean="0"/>
              <a:t>therapy</a:t>
            </a:r>
            <a:r>
              <a:rPr lang="de-AT" dirty="0" smtClean="0"/>
              <a:t> </a:t>
            </a:r>
            <a:r>
              <a:rPr lang="de-AT" dirty="0" err="1" smtClean="0"/>
              <a:t>motivation</a:t>
            </a:r>
            <a:r>
              <a:rPr lang="de-AT" dirty="0" smtClean="0"/>
              <a:t> – a </a:t>
            </a:r>
            <a:r>
              <a:rPr lang="de-AT" dirty="0" err="1" smtClean="0"/>
              <a:t>biologist´s</a:t>
            </a:r>
            <a:r>
              <a:rPr lang="de-AT" dirty="0" smtClean="0"/>
              <a:t> </a:t>
            </a:r>
            <a:r>
              <a:rPr lang="de-AT" dirty="0" err="1" smtClean="0"/>
              <a:t>point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view</a:t>
            </a:r>
            <a:endParaRPr lang="de-AT" dirty="0" smtClean="0"/>
          </a:p>
          <a:p>
            <a:pPr marL="736600" lvl="1" indent="-457200">
              <a:buFont typeface="+mj-lt"/>
              <a:buAutoNum type="arabicPeriod"/>
            </a:pPr>
            <a:r>
              <a:rPr lang="de-AT" dirty="0" smtClean="0"/>
              <a:t>Focus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radiobiological</a:t>
            </a:r>
            <a:r>
              <a:rPr lang="de-AT" dirty="0" smtClean="0"/>
              <a:t>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MedAustron</a:t>
            </a:r>
          </a:p>
          <a:p>
            <a:pPr marL="1000125" lvl="2" indent="-457200">
              <a:buFont typeface="+mj-lt"/>
              <a:buAutoNum type="arabicPeriod"/>
            </a:pPr>
            <a:r>
              <a:rPr lang="de-AT" dirty="0" smtClean="0"/>
              <a:t>Relative Biological </a:t>
            </a:r>
            <a:r>
              <a:rPr lang="de-AT" dirty="0" err="1" smtClean="0"/>
              <a:t>Effectiveness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Particles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its</a:t>
            </a:r>
            <a:r>
              <a:rPr lang="de-AT" dirty="0" smtClean="0"/>
              <a:t> </a:t>
            </a:r>
            <a:r>
              <a:rPr lang="de-AT" dirty="0" err="1" smtClean="0"/>
              <a:t>Dependencies</a:t>
            </a:r>
            <a:endParaRPr lang="de-AT" dirty="0" smtClean="0"/>
          </a:p>
          <a:p>
            <a:pPr marL="1000125" lvl="2" indent="-457200">
              <a:buFont typeface="+mj-lt"/>
              <a:buAutoNum type="arabicPeriod"/>
            </a:pPr>
            <a:r>
              <a:rPr lang="de-AT" dirty="0" err="1" smtClean="0"/>
              <a:t>Synergistic</a:t>
            </a:r>
            <a:r>
              <a:rPr lang="de-AT" dirty="0" smtClean="0"/>
              <a:t> IBT </a:t>
            </a:r>
            <a:r>
              <a:rPr lang="de-AT" dirty="0" err="1" smtClean="0"/>
              <a:t>effects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combinations</a:t>
            </a:r>
            <a:endParaRPr lang="de-AT" dirty="0" smtClean="0"/>
          </a:p>
          <a:p>
            <a:pPr marL="1000125" lvl="2" indent="-457200">
              <a:buFont typeface="+mj-lt"/>
              <a:buAutoNum type="arabicPeriod"/>
            </a:pPr>
            <a:r>
              <a:rPr lang="de-AT" dirty="0" err="1" smtClean="0"/>
              <a:t>Advanced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culture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in vivo </a:t>
            </a:r>
            <a:r>
              <a:rPr lang="de-AT" dirty="0" err="1" smtClean="0"/>
              <a:t>models</a:t>
            </a:r>
            <a:r>
              <a:rPr lang="de-AT" dirty="0" smtClean="0"/>
              <a:t> </a:t>
            </a:r>
          </a:p>
        </p:txBody>
      </p:sp>
      <p:pic>
        <p:nvPicPr>
          <p:cNvPr id="8" name="Grafik 7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72034" name="AutoShape 2" descr="https://webmail.meduniwien.ac.at/?_task=mail&amp;_action=get&amp;_mbox=INBOX&amp;_uid=34762&amp;_token=Lu6DNBDuP75AezK0JaY0Z15pmPCNwpYm&amp;_part=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904" y="0"/>
            <a:ext cx="6905067" cy="618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hteck 20"/>
          <p:cNvSpPr/>
          <p:nvPr/>
        </p:nvSpPr>
        <p:spPr>
          <a:xfrm>
            <a:off x="2030681" y="795647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3738746" y="793668"/>
            <a:ext cx="831273" cy="11875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4591791" y="791689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7024254" y="825335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2022764" y="2022764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887683" y="2020787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6175169" y="2054433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hteck 27"/>
          <p:cNvSpPr/>
          <p:nvPr/>
        </p:nvSpPr>
        <p:spPr>
          <a:xfrm>
            <a:off x="5306292" y="3631871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6183086" y="3629891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hteck 29"/>
          <p:cNvSpPr/>
          <p:nvPr/>
        </p:nvSpPr>
        <p:spPr>
          <a:xfrm>
            <a:off x="7048005" y="3627912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hteck 30"/>
          <p:cNvSpPr/>
          <p:nvPr/>
        </p:nvSpPr>
        <p:spPr>
          <a:xfrm>
            <a:off x="1147946" y="2026723"/>
            <a:ext cx="831273" cy="11875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hteck 31"/>
          <p:cNvSpPr/>
          <p:nvPr/>
        </p:nvSpPr>
        <p:spPr>
          <a:xfrm>
            <a:off x="4566061" y="2036619"/>
            <a:ext cx="831273" cy="11875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hteck 32"/>
          <p:cNvSpPr/>
          <p:nvPr/>
        </p:nvSpPr>
        <p:spPr>
          <a:xfrm>
            <a:off x="2857996" y="3665518"/>
            <a:ext cx="831273" cy="1187532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557" name="AutoShape 5" descr="https://webmail.meduniwien.ac.at/?_task=mail&amp;_framed=1&amp;_action=get&amp;_mbox=INBOX&amp;_uid=34762&amp;_part=2&amp;_extwin=1&amp;_mimewarning=1&amp;_embed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1558" name="Picture 6" descr="C:\Users\SYLVIA~1\AppData\Local\Temp\Foto_Deycmar.jpg"/>
          <p:cNvPicPr>
            <a:picLocks noChangeAspect="1" noChangeArrowheads="1"/>
          </p:cNvPicPr>
          <p:nvPr/>
        </p:nvPicPr>
        <p:blipFill>
          <a:blip r:embed="rId3" cstate="print"/>
          <a:srcRect l="8042" r="13245"/>
          <a:stretch>
            <a:fillRect/>
          </a:stretch>
        </p:blipFill>
        <p:spPr bwMode="auto">
          <a:xfrm>
            <a:off x="3040084" y="3740727"/>
            <a:ext cx="617517" cy="784514"/>
          </a:xfrm>
          <a:prstGeom prst="rect">
            <a:avLst/>
          </a:prstGeom>
          <a:noFill/>
        </p:spPr>
      </p:pic>
      <p:sp>
        <p:nvSpPr>
          <p:cNvPr id="34" name="Rechteck 33"/>
          <p:cNvSpPr/>
          <p:nvPr/>
        </p:nvSpPr>
        <p:spPr>
          <a:xfrm>
            <a:off x="1145971" y="813498"/>
            <a:ext cx="831273" cy="11875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hteck 34"/>
          <p:cNvSpPr/>
          <p:nvPr/>
        </p:nvSpPr>
        <p:spPr>
          <a:xfrm>
            <a:off x="2889621" y="799648"/>
            <a:ext cx="831273" cy="11875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Timeline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Radiobiology</a:t>
            </a:r>
            <a:r>
              <a:rPr lang="de-AT" dirty="0" smtClean="0"/>
              <a:t> Research </a:t>
            </a:r>
            <a:r>
              <a:rPr lang="de-AT" dirty="0" err="1" smtClean="0"/>
              <a:t>at</a:t>
            </a:r>
            <a:r>
              <a:rPr lang="de-AT" dirty="0" smtClean="0"/>
              <a:t> MedAustron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22" name="Picture 2" descr="K:\MedAustron\Räume\MedAustron Fotos\10-NK-008a,b Strahlenbiologie + Molekularbiologie\IMG_4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3182265"/>
            <a:ext cx="1790700" cy="13434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3" descr="K:\MedAustron\Räume\MedAustron Fotos\20150227\DSC012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0671" y="4229100"/>
            <a:ext cx="1917959" cy="14384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7" name="Gruppieren 26"/>
          <p:cNvGrpSpPr/>
          <p:nvPr/>
        </p:nvGrpSpPr>
        <p:grpSpPr>
          <a:xfrm>
            <a:off x="3195637" y="3169720"/>
            <a:ext cx="1985963" cy="1935680"/>
            <a:chOff x="3271837" y="3226870"/>
            <a:chExt cx="2547937" cy="2588144"/>
          </a:xfrm>
        </p:grpSpPr>
        <p:pic>
          <p:nvPicPr>
            <p:cNvPr id="24" name="Picture 66" descr="53bp1&amp;gH2AX_2"/>
            <p:cNvPicPr>
              <a:picLocks noChangeAspect="1" noChangeArrowheads="1"/>
            </p:cNvPicPr>
            <p:nvPr/>
          </p:nvPicPr>
          <p:blipFill>
            <a:blip r:embed="rId4" cstate="print"/>
            <a:srcRect r="38310"/>
            <a:stretch>
              <a:fillRect/>
            </a:stretch>
          </p:blipFill>
          <p:spPr bwMode="auto">
            <a:xfrm>
              <a:off x="3271837" y="3226870"/>
              <a:ext cx="2547937" cy="25881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Rechteck 25"/>
            <p:cNvSpPr/>
            <p:nvPr/>
          </p:nvSpPr>
          <p:spPr>
            <a:xfrm>
              <a:off x="4543425" y="3228975"/>
              <a:ext cx="1129705" cy="3191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AT" sz="800" dirty="0" smtClean="0">
                  <a:solidFill>
                    <a:srgbClr val="00CC00"/>
                  </a:solidFill>
                  <a:latin typeface="Arial" pitchFamily="34" charset="0"/>
                  <a:cs typeface="Arial" pitchFamily="34" charset="0"/>
                </a:rPr>
                <a:t>53BP1</a:t>
              </a:r>
              <a:endParaRPr lang="en-GB" sz="800" dirty="0">
                <a:solidFill>
                  <a:srgbClr val="00CC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209550" y="1250823"/>
            <a:ext cx="8714994" cy="2328672"/>
            <a:chOff x="209550" y="2060448"/>
            <a:chExt cx="8714994" cy="2328672"/>
          </a:xfrm>
        </p:grpSpPr>
        <p:sp>
          <p:nvSpPr>
            <p:cNvPr id="7" name="Pfeil nach rechts 6"/>
            <p:cNvSpPr/>
            <p:nvPr/>
          </p:nvSpPr>
          <p:spPr>
            <a:xfrm>
              <a:off x="231648" y="2060448"/>
              <a:ext cx="8692896" cy="232867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09550" y="2200275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2015</a:t>
              </a:r>
              <a:endParaRPr lang="en-GB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028825" y="2200275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2016</a:t>
              </a:r>
              <a:endParaRPr lang="en-GB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143375" y="2171700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2017</a:t>
              </a:r>
              <a:endParaRPr lang="en-GB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115050" y="2171700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2018</a:t>
              </a:r>
              <a:endParaRPr lang="en-GB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09550" y="2562225"/>
              <a:ext cx="1885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err="1" smtClean="0"/>
                <a:t>equip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the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labs</a:t>
              </a:r>
              <a:endParaRPr lang="en-GB" sz="1400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819150" y="2895600"/>
              <a:ext cx="2019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err="1" smtClean="0"/>
                <a:t>commissioning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of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infrastructure</a:t>
              </a:r>
              <a:endParaRPr lang="en-GB" sz="14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305050" y="3219450"/>
              <a:ext cx="27051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err="1" smtClean="0"/>
                <a:t>implementation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of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methods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and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techniques</a:t>
              </a:r>
              <a:endParaRPr lang="en-GB" sz="14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600325" y="2600325"/>
              <a:ext cx="159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/>
                <a:t>10/16: </a:t>
              </a:r>
              <a:r>
                <a:rPr lang="de-AT" sz="1400" dirty="0" err="1" smtClean="0"/>
                <a:t>proton</a:t>
              </a:r>
              <a:r>
                <a:rPr lang="de-AT" sz="1400" dirty="0" smtClean="0"/>
                <a:t> beam in IR1</a:t>
              </a:r>
              <a:endParaRPr lang="en-GB" sz="1400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657724" y="2600325"/>
              <a:ext cx="29781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/>
                <a:t>04/17: </a:t>
              </a:r>
              <a:r>
                <a:rPr lang="de-AT" sz="1400" dirty="0" err="1" smtClean="0"/>
                <a:t>first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cell</a:t>
              </a:r>
              <a:r>
                <a:rPr lang="de-AT" sz="1400" dirty="0" smtClean="0"/>
                <a:t> </a:t>
              </a:r>
              <a:r>
                <a:rPr lang="de-AT" sz="1400" dirty="0" err="1" smtClean="0"/>
                <a:t>irradiations</a:t>
              </a:r>
              <a:r>
                <a:rPr lang="de-AT" sz="1400" dirty="0" smtClean="0"/>
                <a:t> in </a:t>
              </a:r>
              <a:r>
                <a:rPr lang="de-AT" sz="1400" dirty="0" smtClean="0"/>
                <a:t>IR1 </a:t>
              </a:r>
              <a:r>
                <a:rPr lang="de-AT" sz="1400" dirty="0" smtClean="0">
                  <a:sym typeface="Wingdings" pitchFamily="2" charset="2"/>
                </a:rPr>
                <a:t> RBE </a:t>
              </a:r>
              <a:r>
                <a:rPr lang="de-AT" sz="1400" dirty="0" err="1" smtClean="0">
                  <a:sym typeface="Wingdings" pitchFamily="2" charset="2"/>
                </a:rPr>
                <a:t>dependencies</a:t>
              </a:r>
              <a:endParaRPr lang="en-GB" sz="1400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115050" y="3143250"/>
              <a:ext cx="16097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/>
                <a:t>3D </a:t>
              </a:r>
              <a:r>
                <a:rPr lang="de-AT" sz="1400" dirty="0" err="1" smtClean="0"/>
                <a:t>models</a:t>
              </a:r>
              <a:endParaRPr lang="en-GB" sz="1400" dirty="0"/>
            </a:p>
          </p:txBody>
        </p:sp>
      </p:grpSp>
      <p:pic>
        <p:nvPicPr>
          <p:cNvPr id="94209" name="Picture 1" descr="C:\Users\SYLVIA~1\AppData\Local\Temp\IMG_42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0828" y="3288119"/>
            <a:ext cx="1995377" cy="1496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4210" name="Picture 2" descr="C:\Users\SYLVIA~1\AppData\Local\Temp\IMG_57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92185" y="4306187"/>
            <a:ext cx="1998917" cy="1499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Grafik 28" descr="Logo_MedAustron_N_oT_RGB_Off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Focus </a:t>
            </a:r>
            <a:r>
              <a:rPr lang="de-AT" dirty="0" err="1" smtClean="0"/>
              <a:t>of</a:t>
            </a:r>
            <a:r>
              <a:rPr lang="de-AT" dirty="0" smtClean="0"/>
              <a:t> Radiobiological Research </a:t>
            </a:r>
            <a:r>
              <a:rPr lang="de-AT" dirty="0" err="1" smtClean="0"/>
              <a:t>at</a:t>
            </a:r>
            <a:r>
              <a:rPr lang="de-AT" dirty="0" smtClean="0"/>
              <a:t> MedAustron I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628650" y="2014538"/>
            <a:ext cx="5143500" cy="4162425"/>
          </a:xfrm>
        </p:spPr>
        <p:txBody>
          <a:bodyPr/>
          <a:lstStyle/>
          <a:p>
            <a:r>
              <a:rPr lang="de-AT" dirty="0" err="1" smtClean="0"/>
              <a:t>Generic</a:t>
            </a:r>
            <a:r>
              <a:rPr lang="de-AT" dirty="0" smtClean="0"/>
              <a:t> RBE </a:t>
            </a:r>
            <a:r>
              <a:rPr lang="de-AT" dirty="0" err="1" smtClean="0"/>
              <a:t>for</a:t>
            </a:r>
            <a:r>
              <a:rPr lang="de-AT" dirty="0" smtClean="0"/>
              <a:t> PBT: 1.1</a:t>
            </a:r>
          </a:p>
          <a:p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endParaRPr lang="de-AT" dirty="0" smtClean="0"/>
          </a:p>
          <a:p>
            <a:pPr lvl="1"/>
            <a:r>
              <a:rPr lang="de-AT" b="1" dirty="0" err="1" smtClean="0"/>
              <a:t>Tissue</a:t>
            </a:r>
            <a:r>
              <a:rPr lang="de-AT" b="1" dirty="0" smtClean="0"/>
              <a:t> </a:t>
            </a:r>
            <a:r>
              <a:rPr lang="de-AT" b="1" dirty="0" err="1" smtClean="0"/>
              <a:t>Chracteristics</a:t>
            </a:r>
            <a:endParaRPr lang="de-AT" b="1" dirty="0" smtClean="0"/>
          </a:p>
          <a:p>
            <a:pPr lvl="1"/>
            <a:r>
              <a:rPr lang="de-AT" b="1" dirty="0" smtClean="0"/>
              <a:t>Linear </a:t>
            </a:r>
            <a:r>
              <a:rPr lang="de-AT" b="1" dirty="0" err="1" smtClean="0"/>
              <a:t>Energy</a:t>
            </a:r>
            <a:r>
              <a:rPr lang="de-AT" b="1" dirty="0" smtClean="0"/>
              <a:t> Transfer (LET)</a:t>
            </a:r>
          </a:p>
          <a:p>
            <a:pPr lvl="1">
              <a:buNone/>
            </a:pPr>
            <a:endParaRPr lang="de-AT" dirty="0"/>
          </a:p>
          <a:p>
            <a:pPr lvl="1"/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Challenging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RBE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5422669" y="1228725"/>
            <a:ext cx="3568931" cy="2433305"/>
            <a:chOff x="5937019" y="1591352"/>
            <a:chExt cx="3206981" cy="225165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37019" y="1591352"/>
              <a:ext cx="3206981" cy="2251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Gerade Verbindung 9"/>
            <p:cNvCxnSpPr/>
            <p:nvPr/>
          </p:nvCxnSpPr>
          <p:spPr>
            <a:xfrm flipV="1">
              <a:off x="6350960" y="2961610"/>
              <a:ext cx="2664000" cy="1063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0" name="AutoShape 2" descr="Image result for generic RBE 1.1"/>
          <p:cNvSpPr>
            <a:spLocks noChangeAspect="1" noChangeArrowheads="1"/>
          </p:cNvSpPr>
          <p:nvPr/>
        </p:nvSpPr>
        <p:spPr bwMode="auto">
          <a:xfrm>
            <a:off x="155575" y="-1004888"/>
            <a:ext cx="5076825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532" name="AutoShape 4" descr="Image result for generic RBE 1.1"/>
          <p:cNvSpPr>
            <a:spLocks noChangeAspect="1" noChangeArrowheads="1"/>
          </p:cNvSpPr>
          <p:nvPr/>
        </p:nvSpPr>
        <p:spPr bwMode="auto">
          <a:xfrm>
            <a:off x="155575" y="-1004888"/>
            <a:ext cx="5076825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feld 12"/>
          <p:cNvSpPr txBox="1"/>
          <p:nvPr/>
        </p:nvSpPr>
        <p:spPr>
          <a:xfrm>
            <a:off x="5867400" y="3781425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u="sng" dirty="0" smtClean="0"/>
              <a:t>RBE </a:t>
            </a:r>
            <a:r>
              <a:rPr lang="de-AT" sz="1600" u="sng" dirty="0" err="1" smtClean="0"/>
              <a:t>of</a:t>
            </a:r>
            <a:r>
              <a:rPr lang="de-AT" sz="1600" u="sng" dirty="0" smtClean="0"/>
              <a:t> </a:t>
            </a:r>
            <a:r>
              <a:rPr lang="de-AT" sz="1600" u="sng" dirty="0" err="1" smtClean="0"/>
              <a:t>protons</a:t>
            </a:r>
            <a:r>
              <a:rPr lang="de-AT" sz="1600" u="sng" dirty="0" smtClean="0"/>
              <a:t> relative </a:t>
            </a:r>
            <a:r>
              <a:rPr lang="de-AT" sz="1600" u="sng" dirty="0" err="1" smtClean="0"/>
              <a:t>to</a:t>
            </a:r>
            <a:r>
              <a:rPr lang="de-AT" sz="1600" u="sng" dirty="0" smtClean="0"/>
              <a:t> CO</a:t>
            </a:r>
            <a:r>
              <a:rPr lang="de-AT" sz="1600" u="sng" baseline="30000" dirty="0" smtClean="0"/>
              <a:t>60 </a:t>
            </a:r>
            <a:r>
              <a:rPr lang="de-AT" sz="1600" u="sng" dirty="0" smtClean="0"/>
              <a:t> </a:t>
            </a:r>
          </a:p>
          <a:p>
            <a:r>
              <a:rPr lang="de-AT" sz="1600" dirty="0" err="1" smtClean="0"/>
              <a:t>Mice</a:t>
            </a:r>
            <a:r>
              <a:rPr lang="de-AT" sz="1600" dirty="0" smtClean="0"/>
              <a:t> </a:t>
            </a:r>
            <a:r>
              <a:rPr lang="de-AT" sz="1600" dirty="0" err="1" smtClean="0"/>
              <a:t>data</a:t>
            </a:r>
            <a:r>
              <a:rPr lang="de-AT" sz="1600" dirty="0" smtClean="0"/>
              <a:t>: </a:t>
            </a:r>
            <a:r>
              <a:rPr lang="de-AT" sz="1600" dirty="0" err="1" smtClean="0"/>
              <a:t>crypt</a:t>
            </a:r>
            <a:r>
              <a:rPr lang="de-AT" sz="1600" dirty="0" smtClean="0"/>
              <a:t> </a:t>
            </a:r>
            <a:r>
              <a:rPr lang="de-AT" sz="1600" dirty="0" err="1" smtClean="0"/>
              <a:t>regeneration</a:t>
            </a:r>
            <a:r>
              <a:rPr lang="de-AT" sz="1600" dirty="0" smtClean="0"/>
              <a:t>, </a:t>
            </a:r>
            <a:r>
              <a:rPr lang="de-AT" sz="1600" dirty="0" err="1" smtClean="0"/>
              <a:t>lung</a:t>
            </a:r>
            <a:r>
              <a:rPr lang="de-AT" sz="1600" dirty="0" smtClean="0"/>
              <a:t> </a:t>
            </a:r>
            <a:r>
              <a:rPr lang="de-AT" sz="1600" dirty="0" err="1" smtClean="0"/>
              <a:t>tolerance</a:t>
            </a:r>
            <a:r>
              <a:rPr lang="de-AT" sz="1600" dirty="0" smtClean="0"/>
              <a:t>, </a:t>
            </a:r>
            <a:r>
              <a:rPr lang="de-AT" sz="1600" dirty="0" err="1" smtClean="0"/>
              <a:t>skin</a:t>
            </a:r>
            <a:r>
              <a:rPr lang="de-AT" sz="1600" dirty="0" smtClean="0"/>
              <a:t> </a:t>
            </a:r>
            <a:r>
              <a:rPr lang="de-AT" sz="1600" dirty="0" err="1" smtClean="0"/>
              <a:t>reaction</a:t>
            </a:r>
            <a:r>
              <a:rPr lang="de-AT" sz="1600" dirty="0" smtClean="0"/>
              <a:t>, </a:t>
            </a:r>
            <a:r>
              <a:rPr lang="de-AT" sz="1600" dirty="0" err="1" smtClean="0"/>
              <a:t>fibrosarcoma</a:t>
            </a:r>
            <a:endParaRPr lang="en-GB" sz="1600" baseline="30000" dirty="0"/>
          </a:p>
        </p:txBody>
      </p:sp>
      <p:sp>
        <p:nvSpPr>
          <p:cNvPr id="15" name="Textfeld 14"/>
          <p:cNvSpPr txBox="1"/>
          <p:nvPr/>
        </p:nvSpPr>
        <p:spPr>
          <a:xfrm>
            <a:off x="3533775" y="5996983"/>
            <a:ext cx="5610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i="1" dirty="0" err="1" smtClean="0"/>
              <a:t>Paganetti</a:t>
            </a:r>
            <a:r>
              <a:rPr lang="fr-FR" sz="1100" i="1" dirty="0" smtClean="0"/>
              <a:t> et al, </a:t>
            </a:r>
            <a:r>
              <a:rPr lang="en-GB" sz="1100" i="1" dirty="0" err="1" smtClean="0"/>
              <a:t>Int</a:t>
            </a:r>
            <a:r>
              <a:rPr lang="en-GB" sz="1100" i="1" dirty="0" smtClean="0"/>
              <a:t> J </a:t>
            </a:r>
            <a:r>
              <a:rPr lang="en-GB" sz="1100" i="1" dirty="0" err="1" smtClean="0"/>
              <a:t>Radiat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Oncol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Biol</a:t>
            </a:r>
            <a:r>
              <a:rPr lang="en-GB" sz="1100" i="1" dirty="0" smtClean="0"/>
              <a:t> Phys. 2002 ;53(2)</a:t>
            </a:r>
            <a:endParaRPr lang="en-GB" sz="1100" i="1" dirty="0"/>
          </a:p>
        </p:txBody>
      </p:sp>
      <p:pic>
        <p:nvPicPr>
          <p:cNvPr id="16" name="Grafik 15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RBE </a:t>
            </a:r>
            <a:r>
              <a:rPr lang="de-AT" dirty="0" err="1" smtClean="0"/>
              <a:t>Dependencies</a:t>
            </a:r>
            <a:r>
              <a:rPr lang="de-AT" dirty="0" smtClean="0"/>
              <a:t>: LET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AT" sz="1800" dirty="0" smtClean="0"/>
              <a:t>Development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implementation</a:t>
            </a:r>
            <a:r>
              <a:rPr lang="de-AT" sz="1800" dirty="0" smtClean="0"/>
              <a:t> </a:t>
            </a:r>
            <a:r>
              <a:rPr lang="de-AT" sz="1800" dirty="0" err="1" smtClean="0"/>
              <a:t>of</a:t>
            </a:r>
            <a:r>
              <a:rPr lang="de-AT" sz="1800" dirty="0" smtClean="0"/>
              <a:t> a </a:t>
            </a:r>
            <a:r>
              <a:rPr lang="de-AT" sz="1800" dirty="0" err="1" smtClean="0">
                <a:solidFill>
                  <a:schemeClr val="accent5"/>
                </a:solidFill>
              </a:rPr>
              <a:t>dedicated</a:t>
            </a:r>
            <a:r>
              <a:rPr lang="de-AT" sz="1800" dirty="0" smtClean="0">
                <a:solidFill>
                  <a:schemeClr val="accent5"/>
                </a:solidFill>
              </a:rPr>
              <a:t> </a:t>
            </a:r>
            <a:r>
              <a:rPr lang="de-AT" sz="1800" dirty="0" err="1" smtClean="0">
                <a:solidFill>
                  <a:schemeClr val="accent5"/>
                </a:solidFill>
              </a:rPr>
              <a:t>irradiation</a:t>
            </a:r>
            <a:r>
              <a:rPr lang="de-AT" sz="1800" dirty="0" smtClean="0">
                <a:solidFill>
                  <a:schemeClr val="accent5"/>
                </a:solidFill>
              </a:rPr>
              <a:t> </a:t>
            </a:r>
            <a:r>
              <a:rPr lang="de-AT" sz="1800" dirty="0" err="1" smtClean="0">
                <a:solidFill>
                  <a:schemeClr val="accent5"/>
                </a:solidFill>
              </a:rPr>
              <a:t>setup</a:t>
            </a:r>
            <a:r>
              <a:rPr lang="de-AT" sz="1800" dirty="0" smtClean="0">
                <a:solidFill>
                  <a:schemeClr val="accent5"/>
                </a:solidFill>
              </a:rPr>
              <a:t> </a:t>
            </a:r>
            <a:r>
              <a:rPr lang="de-AT" sz="1800" dirty="0" smtClean="0"/>
              <a:t>in </a:t>
            </a:r>
            <a:r>
              <a:rPr lang="de-AT" sz="1800" dirty="0" err="1" smtClean="0"/>
              <a:t>cooperation</a:t>
            </a:r>
            <a:r>
              <a:rPr lang="de-AT" sz="1800" dirty="0" smtClean="0"/>
              <a:t> </a:t>
            </a:r>
            <a:r>
              <a:rPr lang="de-AT" sz="1800" dirty="0" err="1" smtClean="0"/>
              <a:t>with</a:t>
            </a:r>
            <a:r>
              <a:rPr lang="de-AT" sz="1800" dirty="0" smtClean="0"/>
              <a:t> Medical Radiation </a:t>
            </a:r>
            <a:r>
              <a:rPr lang="de-AT" sz="1800" dirty="0" err="1" smtClean="0"/>
              <a:t>Physics</a:t>
            </a:r>
            <a:endParaRPr lang="de-AT" sz="1800" dirty="0" smtClean="0"/>
          </a:p>
          <a:p>
            <a:r>
              <a:rPr lang="de-AT" sz="1800" dirty="0" smtClean="0"/>
              <a:t>Key </a:t>
            </a:r>
            <a:r>
              <a:rPr lang="de-AT" sz="1800" dirty="0" err="1" smtClean="0"/>
              <a:t>requirement</a:t>
            </a:r>
            <a:r>
              <a:rPr lang="de-AT" sz="1800" dirty="0" smtClean="0"/>
              <a:t> 1:</a:t>
            </a:r>
          </a:p>
          <a:p>
            <a:pPr lvl="1"/>
            <a:r>
              <a:rPr lang="de-AT" sz="1700" dirty="0" err="1" smtClean="0"/>
              <a:t>Simultaneous</a:t>
            </a:r>
            <a:r>
              <a:rPr lang="de-AT" sz="1700" dirty="0" smtClean="0"/>
              <a:t> </a:t>
            </a:r>
            <a:r>
              <a:rPr lang="de-AT" sz="1700" dirty="0" err="1" smtClean="0"/>
              <a:t>irradiation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multiple </a:t>
            </a:r>
            <a:r>
              <a:rPr lang="de-AT" sz="1700" dirty="0" err="1" smtClean="0"/>
              <a:t>samples</a:t>
            </a:r>
            <a:r>
              <a:rPr lang="de-AT" sz="1700" dirty="0" smtClean="0"/>
              <a:t> </a:t>
            </a:r>
          </a:p>
          <a:p>
            <a:pPr lvl="2"/>
            <a:r>
              <a:rPr lang="de-AT" sz="1700" dirty="0" err="1" smtClean="0"/>
              <a:t>investigation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end-</a:t>
            </a:r>
            <a:r>
              <a:rPr lang="de-AT" sz="1700" dirty="0" err="1" smtClean="0"/>
              <a:t>of</a:t>
            </a:r>
            <a:r>
              <a:rPr lang="de-AT" sz="1700" dirty="0" smtClean="0"/>
              <a:t>-</a:t>
            </a:r>
            <a:r>
              <a:rPr lang="de-AT" sz="1700" dirty="0" err="1" smtClean="0"/>
              <a:t>range</a:t>
            </a:r>
            <a:r>
              <a:rPr lang="de-AT" sz="1700" dirty="0" smtClean="0"/>
              <a:t> </a:t>
            </a:r>
            <a:r>
              <a:rPr lang="de-AT" sz="1700" dirty="0" err="1" smtClean="0"/>
              <a:t>effects</a:t>
            </a:r>
            <a:r>
              <a:rPr lang="de-AT" sz="1700" dirty="0" smtClean="0"/>
              <a:t> (LET)</a:t>
            </a:r>
          </a:p>
          <a:p>
            <a:r>
              <a:rPr lang="de-AT" sz="1800" dirty="0" smtClean="0"/>
              <a:t>Key </a:t>
            </a:r>
            <a:r>
              <a:rPr lang="de-AT" sz="1800" dirty="0" err="1" smtClean="0"/>
              <a:t>Requirement</a:t>
            </a:r>
            <a:r>
              <a:rPr lang="de-AT" sz="1800" dirty="0" smtClean="0"/>
              <a:t> 2:</a:t>
            </a:r>
          </a:p>
          <a:p>
            <a:pPr lvl="1"/>
            <a:r>
              <a:rPr lang="de-AT" sz="1700" dirty="0" smtClean="0"/>
              <a:t>Variation </a:t>
            </a:r>
            <a:r>
              <a:rPr lang="de-AT" sz="1700" dirty="0" err="1" smtClean="0"/>
              <a:t>of</a:t>
            </a:r>
            <a:r>
              <a:rPr lang="de-AT" sz="1700" dirty="0" smtClean="0"/>
              <a:t> </a:t>
            </a:r>
            <a:r>
              <a:rPr lang="de-AT" sz="1700" dirty="0" err="1" smtClean="0"/>
              <a:t>target</a:t>
            </a:r>
            <a:r>
              <a:rPr lang="de-AT" sz="1700" dirty="0" smtClean="0"/>
              <a:t> </a:t>
            </a:r>
            <a:r>
              <a:rPr lang="de-AT" sz="1700" dirty="0" err="1" smtClean="0"/>
              <a:t>depth</a:t>
            </a:r>
            <a:r>
              <a:rPr lang="de-AT" sz="1700" dirty="0" smtClean="0"/>
              <a:t> </a:t>
            </a:r>
          </a:p>
          <a:p>
            <a:pPr lvl="2"/>
            <a:r>
              <a:rPr lang="de-AT" sz="1700" dirty="0" err="1" smtClean="0"/>
              <a:t>investigation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</a:t>
            </a:r>
            <a:r>
              <a:rPr lang="de-AT" sz="1700" dirty="0" err="1" smtClean="0"/>
              <a:t>target</a:t>
            </a:r>
            <a:r>
              <a:rPr lang="de-AT" sz="1700" dirty="0" smtClean="0"/>
              <a:t> </a:t>
            </a:r>
            <a:r>
              <a:rPr lang="de-AT" sz="1700" dirty="0" err="1" smtClean="0"/>
              <a:t>coverage</a:t>
            </a:r>
            <a:r>
              <a:rPr lang="de-AT" sz="1700" dirty="0" smtClean="0"/>
              <a:t> </a:t>
            </a:r>
            <a:r>
              <a:rPr lang="de-AT" sz="1700" dirty="0" err="1" smtClean="0"/>
              <a:t>energy</a:t>
            </a:r>
            <a:r>
              <a:rPr lang="de-AT" sz="1700" dirty="0" smtClean="0"/>
              <a:t> </a:t>
            </a:r>
            <a:r>
              <a:rPr lang="de-AT" sz="1700" dirty="0" err="1" smtClean="0"/>
              <a:t>effects</a:t>
            </a:r>
            <a:r>
              <a:rPr lang="de-AT" sz="1700" dirty="0" smtClean="0"/>
              <a:t> </a:t>
            </a:r>
            <a:endParaRPr lang="en-GB" sz="1700" dirty="0"/>
          </a:p>
        </p:txBody>
      </p:sp>
      <p:grpSp>
        <p:nvGrpSpPr>
          <p:cNvPr id="9" name="Gruppieren 55"/>
          <p:cNvGrpSpPr/>
          <p:nvPr/>
        </p:nvGrpSpPr>
        <p:grpSpPr>
          <a:xfrm>
            <a:off x="510356" y="4774018"/>
            <a:ext cx="2477385" cy="1477393"/>
            <a:chOff x="231919" y="1404486"/>
            <a:chExt cx="3334069" cy="1872208"/>
          </a:xfrm>
        </p:grpSpPr>
        <p:pic>
          <p:nvPicPr>
            <p:cNvPr id="12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1919" y="1404486"/>
              <a:ext cx="3334069" cy="18722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feld 14"/>
            <p:cNvSpPr txBox="1"/>
            <p:nvPr/>
          </p:nvSpPr>
          <p:spPr>
            <a:xfrm>
              <a:off x="767271" y="1886635"/>
              <a:ext cx="348345" cy="246221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endParaRPr lang="en-GB" sz="1000" b="1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911287" y="1886635"/>
              <a:ext cx="348345" cy="246221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endParaRPr lang="en-GB" sz="1000" b="1" dirty="0"/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6331898" y="4087333"/>
            <a:ext cx="2680305" cy="2152651"/>
            <a:chOff x="5311170" y="4076700"/>
            <a:chExt cx="2680305" cy="2152651"/>
          </a:xfrm>
        </p:grpSpPr>
        <p:grpSp>
          <p:nvGrpSpPr>
            <p:cNvPr id="10" name="Gruppieren 27"/>
            <p:cNvGrpSpPr/>
            <p:nvPr/>
          </p:nvGrpSpPr>
          <p:grpSpPr>
            <a:xfrm>
              <a:off x="5311170" y="4076700"/>
              <a:ext cx="2680305" cy="1069883"/>
              <a:chOff x="5833860" y="4622103"/>
              <a:chExt cx="3059620" cy="1315233"/>
            </a:xfrm>
          </p:grpSpPr>
          <p:pic>
            <p:nvPicPr>
              <p:cNvPr id="29" name="Picture 3" descr="\\10.2.78.72\ncrcommon\NCR\Transfer\sgr\box2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6095" r="20954" b="2020"/>
              <a:stretch>
                <a:fillRect/>
              </a:stretch>
            </p:blipFill>
            <p:spPr bwMode="auto">
              <a:xfrm rot="16200000">
                <a:off x="6706053" y="3749910"/>
                <a:ext cx="1315233" cy="305962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30" name="Rechteck 29"/>
              <p:cNvSpPr/>
              <p:nvPr/>
            </p:nvSpPr>
            <p:spPr>
              <a:xfrm flipV="1">
                <a:off x="6352011" y="5177422"/>
                <a:ext cx="45719" cy="190159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hteck 30"/>
              <p:cNvSpPr/>
              <p:nvPr/>
            </p:nvSpPr>
            <p:spPr>
              <a:xfrm flipH="1" flipV="1">
                <a:off x="6697954" y="5165229"/>
                <a:ext cx="45719" cy="199250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hteck 31"/>
              <p:cNvSpPr/>
              <p:nvPr/>
            </p:nvSpPr>
            <p:spPr>
              <a:xfrm flipH="1" flipV="1">
                <a:off x="6521170" y="5171325"/>
                <a:ext cx="45719" cy="199250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uppieren 35"/>
            <p:cNvGrpSpPr/>
            <p:nvPr/>
          </p:nvGrpSpPr>
          <p:grpSpPr>
            <a:xfrm>
              <a:off x="5311778" y="5162551"/>
              <a:ext cx="2679697" cy="1066800"/>
              <a:chOff x="5169059" y="4340352"/>
              <a:chExt cx="3070043" cy="1316736"/>
            </a:xfrm>
          </p:grpSpPr>
          <p:grpSp>
            <p:nvGrpSpPr>
              <p:cNvPr id="33" name="Gruppieren 13"/>
              <p:cNvGrpSpPr/>
              <p:nvPr/>
            </p:nvGrpSpPr>
            <p:grpSpPr>
              <a:xfrm>
                <a:off x="5169059" y="4340352"/>
                <a:ext cx="3070043" cy="1316736"/>
                <a:chOff x="5169059" y="4268344"/>
                <a:chExt cx="3070043" cy="1316736"/>
              </a:xfrm>
            </p:grpSpPr>
            <p:pic>
              <p:nvPicPr>
                <p:cNvPr id="37" name="Picture 1" descr="\\10.2.78.72\ncrcommon\NCR\Transfer\sgr\box3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4599" t="679" r="15897"/>
                <a:stretch>
                  <a:fillRect/>
                </a:stretch>
              </p:blipFill>
              <p:spPr bwMode="auto">
                <a:xfrm rot="16200000">
                  <a:off x="6045713" y="3391690"/>
                  <a:ext cx="1316736" cy="3070043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38" name="Rechteck 37"/>
                <p:cNvSpPr/>
                <p:nvPr/>
              </p:nvSpPr>
              <p:spPr>
                <a:xfrm flipV="1">
                  <a:off x="6182465" y="4797152"/>
                  <a:ext cx="45719" cy="183600"/>
                </a:xfrm>
                <a:prstGeom prst="rect">
                  <a:avLst/>
                </a:prstGeom>
                <a:solidFill>
                  <a:srgbClr val="CC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Rechteck 34"/>
              <p:cNvSpPr/>
              <p:nvPr/>
            </p:nvSpPr>
            <p:spPr>
              <a:xfrm flipV="1">
                <a:off x="6326481" y="4869160"/>
                <a:ext cx="45719" cy="183600"/>
              </a:xfrm>
              <a:prstGeom prst="rect">
                <a:avLst/>
              </a:prstGeom>
              <a:solidFill>
                <a:srgbClr val="CC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hteck 35"/>
              <p:cNvSpPr/>
              <p:nvPr/>
            </p:nvSpPr>
            <p:spPr>
              <a:xfrm flipV="1">
                <a:off x="6516216" y="4869160"/>
                <a:ext cx="39600" cy="183600"/>
              </a:xfrm>
              <a:prstGeom prst="rect">
                <a:avLst/>
              </a:prstGeom>
              <a:solidFill>
                <a:srgbClr val="CC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Textfeld 40"/>
            <p:cNvSpPr txBox="1"/>
            <p:nvPr/>
          </p:nvSpPr>
          <p:spPr>
            <a:xfrm>
              <a:off x="6131003" y="4181475"/>
              <a:ext cx="1346121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de-AT" sz="1200" b="1" dirty="0" smtClean="0">
                  <a:solidFill>
                    <a:srgbClr val="0000CC"/>
                  </a:solidFill>
                  <a:latin typeface="Calibri" pitchFamily="34" charset="0"/>
                </a:rPr>
                <a:t>66.5 – 135.6 </a:t>
              </a:r>
              <a:r>
                <a:rPr lang="de-AT" sz="1200" b="1" dirty="0" err="1" smtClean="0">
                  <a:solidFill>
                    <a:srgbClr val="0000CC"/>
                  </a:solidFill>
                  <a:latin typeface="Calibri" pitchFamily="34" charset="0"/>
                </a:rPr>
                <a:t>MeV</a:t>
              </a:r>
              <a:endParaRPr lang="en-GB" sz="1200" b="1" dirty="0">
                <a:solidFill>
                  <a:srgbClr val="0000CC"/>
                </a:solidFill>
                <a:latin typeface="Calibri" pitchFamily="34" charset="0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140528" y="5238750"/>
              <a:ext cx="1460421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de-AT" sz="1200" b="1" dirty="0" smtClean="0">
                  <a:solidFill>
                    <a:srgbClr val="FF0066"/>
                  </a:solidFill>
                  <a:latin typeface="Calibri" pitchFamily="34" charset="0"/>
                </a:rPr>
                <a:t>137.2 – 180.1 </a:t>
              </a:r>
              <a:r>
                <a:rPr lang="de-AT" sz="1200" b="1" dirty="0" err="1" smtClean="0">
                  <a:solidFill>
                    <a:srgbClr val="FF0066"/>
                  </a:solidFill>
                  <a:latin typeface="Calibri" pitchFamily="34" charset="0"/>
                </a:rPr>
                <a:t>MeV</a:t>
              </a:r>
              <a:endParaRPr lang="en-GB" sz="1200" b="1" dirty="0">
                <a:solidFill>
                  <a:srgbClr val="FF0066"/>
                </a:solidFill>
                <a:latin typeface="Calibri" pitchFamily="34" charset="0"/>
              </a:endParaRPr>
            </a:p>
          </p:txBody>
        </p:sp>
      </p:grpSp>
      <p:pic>
        <p:nvPicPr>
          <p:cNvPr id="90114" name="Picture 2" descr="C:\Users\SYLVIA~1\AppData\Local\Temp\IMG_5778.JPG"/>
          <p:cNvPicPr>
            <a:picLocks noChangeAspect="1" noChangeArrowheads="1"/>
          </p:cNvPicPr>
          <p:nvPr/>
        </p:nvPicPr>
        <p:blipFill>
          <a:blip r:embed="rId5" cstate="print"/>
          <a:srcRect l="50526" t="40800" b="22807"/>
          <a:stretch>
            <a:fillRect/>
          </a:stretch>
        </p:blipFill>
        <p:spPr bwMode="auto">
          <a:xfrm>
            <a:off x="3211033" y="4763385"/>
            <a:ext cx="2755958" cy="1520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0115" name="Picture 3" descr="C:\Users\SYLVIA~1\AppData\Local\Temp\IMG_58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2429" y="2328524"/>
            <a:ext cx="2055626" cy="1541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5" name="Grafik 44" descr="Logo_MedAustron_N_oT_RGB_Off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Dosimetry</a:t>
            </a:r>
            <a:r>
              <a:rPr lang="de-AT" dirty="0" smtClean="0"/>
              <a:t> </a:t>
            </a:r>
            <a:r>
              <a:rPr lang="de-AT" dirty="0" err="1" smtClean="0"/>
              <a:t>Aspects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149508" name="Picture 4" descr="C:\Users\SYLVIA~1\AppData\Local\Temp\IMG_49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50285" y="3214386"/>
            <a:ext cx="2394065" cy="1795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9506" name="Picture 2" descr="C:\Users\SYLVIA~1\AppData\Local\Temp\IMG_4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111" y="1286540"/>
            <a:ext cx="240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9507" name="Picture 3" descr="C:\Users\SYLVIA~1\AppData\Local\Temp\IMG_42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8055" y="1297171"/>
            <a:ext cx="2328530" cy="31047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9509" name="Picture 5" descr="C:\Users\SYLVIA~1\AppData\Local\Temp\IMG_49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0186" y="1297173"/>
            <a:ext cx="2324985" cy="1743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9510" name="Picture 6" descr="C:\Users\SYLVIA~1\AppData\Local\Temp\Biosetup_cell_irradiation_1.jpg"/>
          <p:cNvPicPr>
            <a:picLocks noChangeAspect="1" noChangeArrowheads="1"/>
          </p:cNvPicPr>
          <p:nvPr/>
        </p:nvPicPr>
        <p:blipFill>
          <a:blip r:embed="rId6" cstate="print"/>
          <a:srcRect r="26234"/>
          <a:stretch>
            <a:fillRect/>
          </a:stretch>
        </p:blipFill>
        <p:spPr bwMode="auto">
          <a:xfrm>
            <a:off x="669847" y="3280306"/>
            <a:ext cx="2424222" cy="18485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feld 11"/>
          <p:cNvSpPr txBox="1"/>
          <p:nvPr/>
        </p:nvSpPr>
        <p:spPr>
          <a:xfrm>
            <a:off x="648586" y="5178057"/>
            <a:ext cx="2307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/>
              <a:t>Range </a:t>
            </a:r>
            <a:r>
              <a:rPr lang="de-AT" sz="1600" dirty="0" err="1" smtClean="0"/>
              <a:t>measurements</a:t>
            </a:r>
            <a:r>
              <a:rPr lang="de-AT" sz="1600" dirty="0" smtClean="0"/>
              <a:t> </a:t>
            </a:r>
            <a:endParaRPr lang="en-GB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3278372" y="4543646"/>
            <a:ext cx="2307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err="1" smtClean="0"/>
              <a:t>Dosimetry</a:t>
            </a:r>
            <a:r>
              <a:rPr lang="de-AT" sz="1600" dirty="0" smtClean="0"/>
              <a:t>: </a:t>
            </a:r>
            <a:r>
              <a:rPr lang="de-AT" sz="1600" dirty="0" err="1" smtClean="0"/>
              <a:t>films</a:t>
            </a:r>
            <a:endParaRPr lang="en-GB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5844361" y="5004384"/>
            <a:ext cx="2555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err="1" smtClean="0"/>
              <a:t>Dosimetry</a:t>
            </a:r>
            <a:r>
              <a:rPr lang="de-AT" sz="1600" dirty="0" smtClean="0"/>
              <a:t>: Ionisation </a:t>
            </a:r>
            <a:r>
              <a:rPr lang="de-AT" sz="1600" dirty="0" err="1" smtClean="0"/>
              <a:t>chambers</a:t>
            </a:r>
            <a:endParaRPr lang="en-GB" sz="1600" dirty="0"/>
          </a:p>
        </p:txBody>
      </p:sp>
      <p:pic>
        <p:nvPicPr>
          <p:cNvPr id="15" name="Grafik 14" descr="Logo_MedAustron_N_oT_RGB_Off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The RBE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: an </a:t>
            </a:r>
            <a:r>
              <a:rPr lang="el-GR" dirty="0" smtClean="0"/>
              <a:t>α</a:t>
            </a:r>
            <a:r>
              <a:rPr lang="de-AT" dirty="0" smtClean="0"/>
              <a:t>/</a:t>
            </a:r>
            <a:r>
              <a:rPr lang="el-GR" dirty="0" smtClean="0"/>
              <a:t>β</a:t>
            </a:r>
            <a:r>
              <a:rPr lang="de-AT" dirty="0" smtClean="0"/>
              <a:t> – LET </a:t>
            </a:r>
            <a:r>
              <a:rPr lang="de-AT" dirty="0" err="1" smtClean="0"/>
              <a:t>relationship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Inhaltsplatzhalter 6" descr="190307CSAssay_Plot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98253" y="1365662"/>
            <a:ext cx="7531347" cy="4865264"/>
          </a:xfrm>
        </p:spPr>
      </p:pic>
      <p:pic>
        <p:nvPicPr>
          <p:cNvPr id="8" name="Grafik 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The RBE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: an </a:t>
            </a:r>
            <a:r>
              <a:rPr lang="el-GR" dirty="0" smtClean="0"/>
              <a:t>α</a:t>
            </a:r>
            <a:r>
              <a:rPr lang="de-AT" dirty="0" smtClean="0"/>
              <a:t>/</a:t>
            </a:r>
            <a:r>
              <a:rPr lang="el-GR" dirty="0" smtClean="0"/>
              <a:t>β</a:t>
            </a:r>
            <a:r>
              <a:rPr lang="de-AT" dirty="0" smtClean="0"/>
              <a:t> – LET </a:t>
            </a:r>
            <a:r>
              <a:rPr lang="de-AT" dirty="0" err="1" smtClean="0"/>
              <a:t>relationship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Inhaltsplatzhalter 6" descr="190307CSAssay_RBE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 t="5681" r="7930"/>
          <a:stretch>
            <a:fillRect/>
          </a:stretch>
        </p:blipFill>
        <p:spPr>
          <a:xfrm>
            <a:off x="344385" y="1469142"/>
            <a:ext cx="7517080" cy="4821823"/>
          </a:xfrm>
        </p:spPr>
      </p:pic>
      <p:pic>
        <p:nvPicPr>
          <p:cNvPr id="8" name="Grafik 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Focus </a:t>
            </a:r>
            <a:r>
              <a:rPr lang="de-AT" dirty="0" err="1" smtClean="0"/>
              <a:t>of</a:t>
            </a:r>
            <a:r>
              <a:rPr lang="de-AT" dirty="0" smtClean="0"/>
              <a:t> Radiobiological Research </a:t>
            </a:r>
            <a:r>
              <a:rPr lang="de-AT" dirty="0" err="1" smtClean="0"/>
              <a:t>at</a:t>
            </a:r>
            <a:r>
              <a:rPr lang="de-AT" dirty="0" smtClean="0"/>
              <a:t> MedAustron II</a:t>
            </a:r>
            <a:endParaRPr lang="en-GB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Identification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synergistic</a:t>
            </a:r>
            <a:r>
              <a:rPr lang="de-AT" dirty="0" smtClean="0"/>
              <a:t> </a:t>
            </a:r>
            <a:r>
              <a:rPr lang="de-AT" dirty="0" err="1" smtClean="0"/>
              <a:t>therapy</a:t>
            </a:r>
            <a:r>
              <a:rPr lang="de-AT" dirty="0" smtClean="0"/>
              <a:t> </a:t>
            </a:r>
            <a:r>
              <a:rPr lang="de-AT" dirty="0" err="1" smtClean="0"/>
              <a:t>mechanisms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448789" y="2149434"/>
            <a:ext cx="6697683" cy="95410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800" dirty="0" err="1" smtClean="0">
                <a:solidFill>
                  <a:schemeClr val="bg1"/>
                </a:solidFill>
              </a:rPr>
              <a:t>Targeting</a:t>
            </a:r>
            <a:r>
              <a:rPr lang="de-AT" sz="2800" dirty="0" smtClean="0">
                <a:solidFill>
                  <a:schemeClr val="bg1"/>
                </a:solidFill>
              </a:rPr>
              <a:t> </a:t>
            </a:r>
            <a:r>
              <a:rPr lang="de-AT" sz="2800" dirty="0" err="1" smtClean="0">
                <a:solidFill>
                  <a:schemeClr val="bg1"/>
                </a:solidFill>
              </a:rPr>
              <a:t>of</a:t>
            </a:r>
            <a:r>
              <a:rPr lang="de-AT" sz="2800" dirty="0" smtClean="0">
                <a:solidFill>
                  <a:schemeClr val="bg1"/>
                </a:solidFill>
              </a:rPr>
              <a:t> HSP90 in HNSCC </a:t>
            </a:r>
            <a:r>
              <a:rPr lang="de-AT" sz="2800" dirty="0" err="1" smtClean="0">
                <a:solidFill>
                  <a:schemeClr val="bg1"/>
                </a:solidFill>
              </a:rPr>
              <a:t>and</a:t>
            </a:r>
            <a:r>
              <a:rPr lang="de-AT" sz="2800" dirty="0" smtClean="0">
                <a:solidFill>
                  <a:schemeClr val="bg1"/>
                </a:solidFill>
              </a:rPr>
              <a:t> NSCLC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Picture 2" descr="http://cancerres.aacrjournals.org/content/canres/77/2/343/F7.large.jpg?width=800&amp;height=600&amp;carousel=1"/>
          <p:cNvPicPr>
            <a:picLocks noChangeAspect="1" noChangeArrowheads="1"/>
          </p:cNvPicPr>
          <p:nvPr/>
        </p:nvPicPr>
        <p:blipFill>
          <a:blip r:embed="rId2" cstate="print"/>
          <a:srcRect r="64783" b="81858"/>
          <a:stretch>
            <a:fillRect/>
          </a:stretch>
        </p:blipFill>
        <p:spPr bwMode="auto">
          <a:xfrm>
            <a:off x="927470" y="3136078"/>
            <a:ext cx="4463927" cy="1530928"/>
          </a:xfrm>
          <a:prstGeom prst="rect">
            <a:avLst/>
          </a:prstGeom>
          <a:noFill/>
        </p:spPr>
      </p:pic>
      <p:pic>
        <p:nvPicPr>
          <p:cNvPr id="11" name="Picture 2" descr="http://cancerres.aacrjournals.org/content/canres/77/2/343/F7.large.jpg?width=800&amp;height=600&amp;carousel=1"/>
          <p:cNvPicPr>
            <a:picLocks noChangeAspect="1" noChangeArrowheads="1"/>
          </p:cNvPicPr>
          <p:nvPr/>
        </p:nvPicPr>
        <p:blipFill>
          <a:blip r:embed="rId2" cstate="print"/>
          <a:srcRect l="57876" r="22689" b="68083"/>
          <a:stretch>
            <a:fillRect/>
          </a:stretch>
        </p:blipFill>
        <p:spPr bwMode="auto">
          <a:xfrm>
            <a:off x="5925787" y="3262279"/>
            <a:ext cx="2529444" cy="2765365"/>
          </a:xfrm>
          <a:prstGeom prst="rect">
            <a:avLst/>
          </a:prstGeom>
          <a:noFill/>
        </p:spPr>
      </p:pic>
      <p:pic>
        <p:nvPicPr>
          <p:cNvPr id="12" name="Picture 2" descr="http://cancerres.aacrjournals.org/content/canres/77/2/343/F7.large.jpg?width=800&amp;height=600&amp;carousel=1"/>
          <p:cNvPicPr>
            <a:picLocks noChangeAspect="1" noChangeArrowheads="1"/>
          </p:cNvPicPr>
          <p:nvPr/>
        </p:nvPicPr>
        <p:blipFill>
          <a:blip r:embed="rId2" cstate="print"/>
          <a:srcRect l="35233" r="41642" b="81858"/>
          <a:stretch>
            <a:fillRect/>
          </a:stretch>
        </p:blipFill>
        <p:spPr bwMode="auto">
          <a:xfrm>
            <a:off x="2588821" y="4713513"/>
            <a:ext cx="2931225" cy="1530928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5937662" y="3230088"/>
            <a:ext cx="4037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876795" y="3073729"/>
            <a:ext cx="4037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Grafik 14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Synergistic</a:t>
            </a:r>
            <a:r>
              <a:rPr lang="de-AT" dirty="0" smtClean="0"/>
              <a:t> </a:t>
            </a:r>
            <a:r>
              <a:rPr lang="de-AT" dirty="0" err="1" smtClean="0"/>
              <a:t>effect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HSP90 </a:t>
            </a:r>
            <a:r>
              <a:rPr lang="de-AT" dirty="0" err="1" smtClean="0"/>
              <a:t>inhibition</a:t>
            </a:r>
            <a:r>
              <a:rPr lang="de-AT" dirty="0" smtClean="0"/>
              <a:t> in NSCLC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8" name="Picture 13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6" y="1910639"/>
            <a:ext cx="7590376" cy="3160124"/>
          </a:xfrm>
          <a:prstGeom prst="rect">
            <a:avLst/>
          </a:prstGeom>
        </p:spPr>
      </p:pic>
      <p:pic>
        <p:nvPicPr>
          <p:cNvPr id="9" name="Grafik 8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Synergistic</a:t>
            </a:r>
            <a:r>
              <a:rPr lang="de-AT" dirty="0" smtClean="0"/>
              <a:t> </a:t>
            </a:r>
            <a:r>
              <a:rPr lang="de-AT" dirty="0" err="1" smtClean="0"/>
              <a:t>effects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IBT: </a:t>
            </a:r>
            <a:r>
              <a:rPr lang="de-AT" dirty="0" err="1" smtClean="0"/>
              <a:t>enhanced</a:t>
            </a:r>
            <a:r>
              <a:rPr lang="de-AT" dirty="0" smtClean="0"/>
              <a:t> immune </a:t>
            </a:r>
            <a:r>
              <a:rPr lang="de-AT" dirty="0" err="1" smtClean="0"/>
              <a:t>recognition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smtClean="0"/>
              <a:t>Hot vs. </a:t>
            </a:r>
            <a:r>
              <a:rPr lang="de-AT" dirty="0" err="1" smtClean="0"/>
              <a:t>cold</a:t>
            </a:r>
            <a:r>
              <a:rPr lang="de-AT" dirty="0" smtClean="0"/>
              <a:t> tumors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3886201" y="6020172"/>
            <a:ext cx="5257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050" i="1" dirty="0" smtClean="0"/>
              <a:t>Van der </a:t>
            </a:r>
            <a:r>
              <a:rPr lang="de-AT" sz="1050" i="1" dirty="0" err="1" smtClean="0"/>
              <a:t>Woude</a:t>
            </a:r>
            <a:r>
              <a:rPr lang="de-AT" sz="1050" i="1" dirty="0" smtClean="0"/>
              <a:t>, Trends </a:t>
            </a:r>
            <a:r>
              <a:rPr lang="de-AT" sz="1050" i="1" dirty="0" err="1" smtClean="0"/>
              <a:t>Cancer</a:t>
            </a:r>
            <a:r>
              <a:rPr lang="de-AT" sz="1050" i="1" dirty="0" smtClean="0"/>
              <a:t>. 2017</a:t>
            </a:r>
            <a:endParaRPr lang="en-GB" sz="1050" i="1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296885" y="2078183"/>
            <a:ext cx="9144000" cy="3705100"/>
            <a:chOff x="1864426" y="3319152"/>
            <a:chExt cx="6507996" cy="2234894"/>
          </a:xfrm>
        </p:grpSpPr>
        <p:pic>
          <p:nvPicPr>
            <p:cNvPr id="8" name="Picture 2" descr="https://www.researchgate.net/profile/Mark_Gorris/publication/320908092/figure/fig1/AS:558074417352704@1510066717280/Hot-versus-Cold-Tumors-Images-of-tumors-representing-three-patterns-of-T_W640.jpg"/>
            <p:cNvPicPr>
              <a:picLocks noChangeAspect="1" noChangeArrowheads="1"/>
            </p:cNvPicPr>
            <p:nvPr/>
          </p:nvPicPr>
          <p:blipFill>
            <a:blip r:embed="rId2" cstate="print"/>
            <a:srcRect t="53730"/>
            <a:stretch>
              <a:fillRect/>
            </a:stretch>
          </p:blipFill>
          <p:spPr bwMode="auto">
            <a:xfrm>
              <a:off x="2248582" y="3526972"/>
              <a:ext cx="4906615" cy="1543792"/>
            </a:xfrm>
            <a:prstGeom prst="rect">
              <a:avLst/>
            </a:prstGeom>
            <a:noFill/>
          </p:spPr>
        </p:pic>
        <p:sp>
          <p:nvSpPr>
            <p:cNvPr id="9" name="Textfeld 8"/>
            <p:cNvSpPr txBox="1"/>
            <p:nvPr/>
          </p:nvSpPr>
          <p:spPr>
            <a:xfrm>
              <a:off x="1864426" y="5070764"/>
              <a:ext cx="203067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smtClean="0"/>
                <a:t>Non Small </a:t>
              </a:r>
              <a:r>
                <a:rPr lang="de-AT" sz="1050" dirty="0" err="1" smtClean="0"/>
                <a:t>Cell</a:t>
              </a:r>
              <a:r>
                <a:rPr lang="de-AT" sz="1050" dirty="0" smtClean="0"/>
                <a:t> Lung </a:t>
              </a:r>
              <a:r>
                <a:rPr lang="de-AT" sz="1050" dirty="0" err="1" smtClean="0"/>
                <a:t>Cancer</a:t>
              </a:r>
              <a:endParaRPr lang="de-AT" sz="1050" dirty="0" smtClean="0"/>
            </a:p>
            <a:p>
              <a:pPr algn="ctr"/>
              <a:r>
                <a:rPr lang="de-AT" sz="1050" dirty="0" smtClean="0"/>
                <a:t>Squamous </a:t>
              </a:r>
              <a:r>
                <a:rPr lang="de-AT" sz="1050" dirty="0" err="1" smtClean="0"/>
                <a:t>Cell</a:t>
              </a:r>
              <a:r>
                <a:rPr lang="de-AT" sz="1050" dirty="0" smtClean="0"/>
                <a:t> </a:t>
              </a:r>
              <a:r>
                <a:rPr lang="de-AT" sz="1050" dirty="0" err="1" smtClean="0"/>
                <a:t>Carcinoma</a:t>
              </a:r>
              <a:endParaRPr lang="en-GB" sz="1050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857500" y="5092534"/>
              <a:ext cx="1652651" cy="250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smtClean="0"/>
                <a:t>Chondrosarcoma</a:t>
              </a:r>
            </a:p>
            <a:p>
              <a:pPr algn="ctr"/>
              <a:r>
                <a:rPr lang="de-AT" sz="1050" dirty="0" err="1" smtClean="0"/>
                <a:t>Osteosarcoma</a:t>
              </a:r>
              <a:endParaRPr lang="de-AT" sz="1050" dirty="0" smtClean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4805547" y="5292436"/>
              <a:ext cx="177140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 smtClean="0"/>
                <a:t>Pancreatic</a:t>
              </a:r>
              <a:r>
                <a:rPr lang="de-AT" sz="1050" dirty="0" smtClean="0"/>
                <a:t> </a:t>
              </a:r>
              <a:r>
                <a:rPr lang="de-AT" sz="1050" dirty="0" err="1" smtClean="0"/>
                <a:t>Cancer</a:t>
              </a:r>
              <a:endParaRPr lang="de-AT" sz="1050" dirty="0" smtClean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133599" y="3321132"/>
              <a:ext cx="177140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smtClean="0"/>
                <a:t>Hot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901044" y="3319152"/>
              <a:ext cx="157348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 smtClean="0"/>
                <a:t>Cold</a:t>
              </a:r>
              <a:endParaRPr lang="de-AT" sz="1050" dirty="0" smtClean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585360" y="3340923"/>
              <a:ext cx="157348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 smtClean="0"/>
                <a:t>Excluded</a:t>
              </a:r>
              <a:endParaRPr lang="de-AT" sz="1050" dirty="0" smtClean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208321" y="4595751"/>
              <a:ext cx="11641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i="1" dirty="0" smtClean="0">
                  <a:solidFill>
                    <a:srgbClr val="74B230"/>
                  </a:solidFill>
                </a:rPr>
                <a:t>immune </a:t>
              </a:r>
              <a:r>
                <a:rPr lang="de-AT" sz="1200" i="1" dirty="0" err="1" smtClean="0">
                  <a:solidFill>
                    <a:srgbClr val="74B230"/>
                  </a:solidFill>
                </a:rPr>
                <a:t>cells</a:t>
              </a:r>
              <a:endParaRPr lang="de-AT" sz="1200" i="1" dirty="0" smtClean="0">
                <a:solidFill>
                  <a:srgbClr val="74B230"/>
                </a:solidFill>
              </a:endParaRPr>
            </a:p>
            <a:p>
              <a:r>
                <a:rPr lang="de-AT" sz="1200" i="1" dirty="0" err="1" smtClean="0">
                  <a:solidFill>
                    <a:srgbClr val="290165"/>
                  </a:solidFill>
                </a:rPr>
                <a:t>tumor</a:t>
              </a:r>
              <a:endParaRPr lang="en-GB" sz="1200" i="1" dirty="0">
                <a:solidFill>
                  <a:srgbClr val="290165"/>
                </a:solidFill>
              </a:endParaRPr>
            </a:p>
          </p:txBody>
        </p:sp>
      </p:grpSp>
      <p:pic>
        <p:nvPicPr>
          <p:cNvPr id="18" name="Grafik 1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Chronology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Radiation </a:t>
            </a:r>
            <a:r>
              <a:rPr lang="de-AT" dirty="0" err="1" smtClean="0"/>
              <a:t>Effects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</a:t>
            </a:fld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 flipH="1">
            <a:off x="1146048" y="1194816"/>
            <a:ext cx="12192" cy="47792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733245" y="1199072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721743" y="1515375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721743" y="1886310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736127" y="2254360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727501" y="2573505"/>
            <a:ext cx="768790" cy="3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727501" y="2944440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741885" y="3312490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30377" y="3309574"/>
            <a:ext cx="789665" cy="36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718875" y="3625877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718875" y="3996812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733259" y="4364862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1134141" y="5422992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222267" y="106104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-15</a:t>
            </a:r>
            <a:endParaRPr lang="en-GB" sz="1200" dirty="0"/>
          </a:p>
        </p:txBody>
      </p:sp>
      <p:sp>
        <p:nvSpPr>
          <p:cNvPr id="41" name="Textfeld 40"/>
          <p:cNvSpPr txBox="1"/>
          <p:nvPr/>
        </p:nvSpPr>
        <p:spPr>
          <a:xfrm>
            <a:off x="207138" y="137734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-12</a:t>
            </a:r>
            <a:endParaRPr lang="en-GB" sz="1200" dirty="0"/>
          </a:p>
        </p:txBody>
      </p:sp>
      <p:sp>
        <p:nvSpPr>
          <p:cNvPr id="42" name="Textfeld 41"/>
          <p:cNvSpPr txBox="1"/>
          <p:nvPr/>
        </p:nvSpPr>
        <p:spPr>
          <a:xfrm>
            <a:off x="192394" y="1739659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-9</a:t>
            </a:r>
            <a:endParaRPr lang="en-GB" sz="1200" dirty="0"/>
          </a:p>
        </p:txBody>
      </p:sp>
      <p:sp>
        <p:nvSpPr>
          <p:cNvPr id="43" name="Textfeld 42"/>
          <p:cNvSpPr txBox="1"/>
          <p:nvPr/>
        </p:nvSpPr>
        <p:spPr>
          <a:xfrm>
            <a:off x="192393" y="2110592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-6</a:t>
            </a:r>
            <a:endParaRPr lang="en-GB" sz="1200" dirty="0"/>
          </a:p>
        </p:txBody>
      </p:sp>
      <p:sp>
        <p:nvSpPr>
          <p:cNvPr id="44" name="Textfeld 43"/>
          <p:cNvSpPr txBox="1"/>
          <p:nvPr/>
        </p:nvSpPr>
        <p:spPr>
          <a:xfrm>
            <a:off x="198151" y="2426886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-3</a:t>
            </a:r>
            <a:endParaRPr lang="en-GB" sz="1200" dirty="0"/>
          </a:p>
        </p:txBody>
      </p:sp>
      <p:sp>
        <p:nvSpPr>
          <p:cNvPr id="27" name="Textfeld 26"/>
          <p:cNvSpPr txBox="1"/>
          <p:nvPr/>
        </p:nvSpPr>
        <p:spPr>
          <a:xfrm>
            <a:off x="184298" y="2781167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0</a:t>
            </a:r>
            <a:endParaRPr lang="en-GB" sz="1200" dirty="0"/>
          </a:p>
        </p:txBody>
      </p:sp>
      <p:sp>
        <p:nvSpPr>
          <p:cNvPr id="29" name="Textfeld 28"/>
          <p:cNvSpPr txBox="1"/>
          <p:nvPr/>
        </p:nvSpPr>
        <p:spPr>
          <a:xfrm>
            <a:off x="170447" y="3182946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3</a:t>
            </a:r>
            <a:endParaRPr lang="en-GB" sz="1200" dirty="0"/>
          </a:p>
        </p:txBody>
      </p:sp>
      <p:sp>
        <p:nvSpPr>
          <p:cNvPr id="45" name="Textfeld 44"/>
          <p:cNvSpPr txBox="1"/>
          <p:nvPr/>
        </p:nvSpPr>
        <p:spPr>
          <a:xfrm>
            <a:off x="166255" y="3501610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6</a:t>
            </a:r>
            <a:endParaRPr lang="en-GB" sz="1200" dirty="0"/>
          </a:p>
        </p:txBody>
      </p:sp>
      <p:sp>
        <p:nvSpPr>
          <p:cNvPr id="47" name="Textfeld 46"/>
          <p:cNvSpPr txBox="1"/>
          <p:nvPr/>
        </p:nvSpPr>
        <p:spPr>
          <a:xfrm>
            <a:off x="161546" y="3830162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 </a:t>
            </a:r>
            <a:r>
              <a:rPr lang="de-AT" sz="1050" baseline="30000" dirty="0" smtClean="0"/>
              <a:t>9</a:t>
            </a:r>
            <a:endParaRPr lang="en-GB" sz="1200" dirty="0"/>
          </a:p>
        </p:txBody>
      </p:sp>
      <p:sp>
        <p:nvSpPr>
          <p:cNvPr id="50" name="Textfeld 49"/>
          <p:cNvSpPr txBox="1"/>
          <p:nvPr/>
        </p:nvSpPr>
        <p:spPr>
          <a:xfrm>
            <a:off x="1263973" y="5455093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100 </a:t>
            </a:r>
            <a:r>
              <a:rPr lang="de-AT" sz="1200" dirty="0" err="1" smtClean="0"/>
              <a:t>years</a:t>
            </a:r>
            <a:endParaRPr lang="en-GB" sz="1200" dirty="0"/>
          </a:p>
        </p:txBody>
      </p:sp>
      <p:sp>
        <p:nvSpPr>
          <p:cNvPr id="51" name="Textfeld 50"/>
          <p:cNvSpPr txBox="1"/>
          <p:nvPr/>
        </p:nvSpPr>
        <p:spPr>
          <a:xfrm>
            <a:off x="1888159" y="1211283"/>
            <a:ext cx="4346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Energy</a:t>
            </a:r>
            <a:r>
              <a:rPr lang="de-AT" sz="1400" dirty="0" smtClean="0"/>
              <a:t> </a:t>
            </a:r>
            <a:r>
              <a:rPr lang="de-AT" sz="1400" dirty="0" err="1" smtClean="0"/>
              <a:t>deposition</a:t>
            </a:r>
            <a:r>
              <a:rPr lang="de-AT" sz="1400" dirty="0" smtClean="0"/>
              <a:t> / </a:t>
            </a:r>
          </a:p>
          <a:p>
            <a:r>
              <a:rPr lang="de-AT" sz="1400" dirty="0" err="1" smtClean="0"/>
              <a:t>Excitation</a:t>
            </a:r>
            <a:r>
              <a:rPr lang="de-AT" sz="1400" dirty="0" smtClean="0"/>
              <a:t> </a:t>
            </a:r>
            <a:r>
              <a:rPr lang="de-AT" sz="1400" dirty="0" err="1" smtClean="0"/>
              <a:t>and</a:t>
            </a:r>
            <a:r>
              <a:rPr lang="de-AT" sz="1400" dirty="0" smtClean="0"/>
              <a:t> </a:t>
            </a:r>
            <a:r>
              <a:rPr lang="de-AT" sz="1400" dirty="0" err="1" smtClean="0"/>
              <a:t>Ionization</a:t>
            </a:r>
            <a:endParaRPr lang="en-GB" sz="1400" dirty="0"/>
          </a:p>
        </p:txBody>
      </p:sp>
      <p:sp>
        <p:nvSpPr>
          <p:cNvPr id="52" name="Textfeld 51"/>
          <p:cNvSpPr txBox="1"/>
          <p:nvPr/>
        </p:nvSpPr>
        <p:spPr>
          <a:xfrm>
            <a:off x="1898058" y="1731820"/>
            <a:ext cx="3445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Formation </a:t>
            </a:r>
            <a:r>
              <a:rPr lang="de-AT" sz="1400" dirty="0" err="1" smtClean="0"/>
              <a:t>of</a:t>
            </a:r>
            <a:r>
              <a:rPr lang="de-AT" sz="1400" dirty="0" smtClean="0"/>
              <a:t> </a:t>
            </a:r>
            <a:r>
              <a:rPr lang="de-AT" sz="1400" dirty="0" err="1" smtClean="0"/>
              <a:t>free</a:t>
            </a:r>
            <a:r>
              <a:rPr lang="de-AT" sz="1400" dirty="0" smtClean="0"/>
              <a:t> </a:t>
            </a:r>
            <a:r>
              <a:rPr lang="de-AT" sz="1400" dirty="0" err="1" smtClean="0"/>
              <a:t>radicals</a:t>
            </a:r>
            <a:r>
              <a:rPr lang="de-AT" sz="1400" dirty="0" smtClean="0"/>
              <a:t> / </a:t>
            </a:r>
          </a:p>
          <a:p>
            <a:r>
              <a:rPr lang="de-AT" sz="1400" dirty="0" err="1" smtClean="0"/>
              <a:t>chemical</a:t>
            </a:r>
            <a:r>
              <a:rPr lang="de-AT" sz="1400" dirty="0" smtClean="0"/>
              <a:t> </a:t>
            </a:r>
            <a:r>
              <a:rPr lang="de-AT" sz="1400" dirty="0" err="1" smtClean="0"/>
              <a:t>reactions</a:t>
            </a:r>
            <a:endParaRPr lang="en-GB" sz="1400" dirty="0"/>
          </a:p>
        </p:txBody>
      </p:sp>
      <p:sp>
        <p:nvSpPr>
          <p:cNvPr id="53" name="Textfeld 52"/>
          <p:cNvSpPr txBox="1"/>
          <p:nvPr/>
        </p:nvSpPr>
        <p:spPr>
          <a:xfrm>
            <a:off x="1907963" y="2311731"/>
            <a:ext cx="2838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DNA </a:t>
            </a:r>
            <a:r>
              <a:rPr lang="de-AT" sz="1400" dirty="0" err="1" smtClean="0"/>
              <a:t>damage</a:t>
            </a:r>
            <a:endParaRPr lang="en-GB" sz="1400" dirty="0"/>
          </a:p>
        </p:txBody>
      </p:sp>
      <p:sp>
        <p:nvSpPr>
          <p:cNvPr id="54" name="Textfeld 53"/>
          <p:cNvSpPr txBox="1"/>
          <p:nvPr/>
        </p:nvSpPr>
        <p:spPr>
          <a:xfrm>
            <a:off x="1943594" y="3273623"/>
            <a:ext cx="2838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Repair</a:t>
            </a:r>
            <a:endParaRPr lang="en-GB" sz="1400" dirty="0"/>
          </a:p>
        </p:txBody>
      </p:sp>
      <p:sp>
        <p:nvSpPr>
          <p:cNvPr id="55" name="Textfeld 54"/>
          <p:cNvSpPr txBox="1"/>
          <p:nvPr/>
        </p:nvSpPr>
        <p:spPr>
          <a:xfrm>
            <a:off x="1931704" y="3606136"/>
            <a:ext cx="2838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Cell</a:t>
            </a:r>
            <a:r>
              <a:rPr lang="de-AT" sz="1400" dirty="0" smtClean="0"/>
              <a:t> </a:t>
            </a:r>
            <a:r>
              <a:rPr lang="de-AT" sz="1400" dirty="0" err="1" smtClean="0"/>
              <a:t>death</a:t>
            </a:r>
            <a:r>
              <a:rPr lang="de-AT" sz="1400" dirty="0" smtClean="0"/>
              <a:t> / </a:t>
            </a:r>
            <a:r>
              <a:rPr lang="de-AT" sz="1400" dirty="0" err="1" smtClean="0"/>
              <a:t>mutations</a:t>
            </a:r>
            <a:endParaRPr lang="en-GB" sz="1400" dirty="0"/>
          </a:p>
        </p:txBody>
      </p:sp>
      <p:sp>
        <p:nvSpPr>
          <p:cNvPr id="56" name="Textfeld 55"/>
          <p:cNvSpPr txBox="1"/>
          <p:nvPr/>
        </p:nvSpPr>
        <p:spPr>
          <a:xfrm>
            <a:off x="1967338" y="4081150"/>
            <a:ext cx="2838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Promotion</a:t>
            </a:r>
            <a:endParaRPr lang="en-GB" sz="1400" dirty="0"/>
          </a:p>
        </p:txBody>
      </p:sp>
      <p:sp>
        <p:nvSpPr>
          <p:cNvPr id="57" name="Textfeld 56"/>
          <p:cNvSpPr txBox="1"/>
          <p:nvPr/>
        </p:nvSpPr>
        <p:spPr>
          <a:xfrm>
            <a:off x="1955465" y="4461163"/>
            <a:ext cx="2838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Teratogenesis</a:t>
            </a:r>
            <a:r>
              <a:rPr lang="de-AT" sz="1400" dirty="0" smtClean="0"/>
              <a:t> / </a:t>
            </a:r>
            <a:r>
              <a:rPr lang="de-AT" sz="1400" dirty="0" err="1" smtClean="0"/>
              <a:t>Cancer</a:t>
            </a:r>
            <a:r>
              <a:rPr lang="de-AT" sz="1400" dirty="0" smtClean="0"/>
              <a:t> </a:t>
            </a:r>
            <a:r>
              <a:rPr lang="de-AT" sz="1400" dirty="0" err="1" smtClean="0"/>
              <a:t>inductions</a:t>
            </a:r>
            <a:r>
              <a:rPr lang="de-AT" sz="1400" dirty="0" smtClean="0"/>
              <a:t> </a:t>
            </a:r>
            <a:endParaRPr lang="en-GB" sz="1400" dirty="0"/>
          </a:p>
        </p:txBody>
      </p:sp>
      <p:sp>
        <p:nvSpPr>
          <p:cNvPr id="58" name="Rechteck 57"/>
          <p:cNvSpPr/>
          <p:nvPr/>
        </p:nvSpPr>
        <p:spPr>
          <a:xfrm>
            <a:off x="5355771" y="3978234"/>
            <a:ext cx="1104406" cy="2161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Grafik 37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63" name="Runde Klammer rechts 62"/>
          <p:cNvSpPr/>
          <p:nvPr/>
        </p:nvSpPr>
        <p:spPr>
          <a:xfrm>
            <a:off x="6293905" y="1199407"/>
            <a:ext cx="380010" cy="451262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unde Klammer rechts 63"/>
          <p:cNvSpPr/>
          <p:nvPr/>
        </p:nvSpPr>
        <p:spPr>
          <a:xfrm>
            <a:off x="6303801" y="1755567"/>
            <a:ext cx="380010" cy="1047010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unde Klammer rechts 64"/>
          <p:cNvSpPr/>
          <p:nvPr/>
        </p:nvSpPr>
        <p:spPr>
          <a:xfrm>
            <a:off x="6301822" y="2893620"/>
            <a:ext cx="380010" cy="1013362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unde Klammer rechts 65"/>
          <p:cNvSpPr/>
          <p:nvPr/>
        </p:nvSpPr>
        <p:spPr>
          <a:xfrm>
            <a:off x="6311719" y="3984171"/>
            <a:ext cx="380010" cy="1585356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feld 66"/>
          <p:cNvSpPr txBox="1"/>
          <p:nvPr/>
        </p:nvSpPr>
        <p:spPr>
          <a:xfrm>
            <a:off x="6804544" y="1246908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physical</a:t>
            </a:r>
            <a:r>
              <a:rPr lang="de-AT" sz="1400" dirty="0" smtClean="0"/>
              <a:t> </a:t>
            </a:r>
            <a:r>
              <a:rPr lang="de-AT" sz="1400" dirty="0" err="1" smtClean="0"/>
              <a:t>phase</a:t>
            </a:r>
            <a:endParaRPr lang="en-GB" sz="1400" dirty="0"/>
          </a:p>
        </p:txBody>
      </p:sp>
      <p:sp>
        <p:nvSpPr>
          <p:cNvPr id="68" name="Textfeld 67"/>
          <p:cNvSpPr txBox="1"/>
          <p:nvPr/>
        </p:nvSpPr>
        <p:spPr>
          <a:xfrm>
            <a:off x="6790689" y="2088077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chemical</a:t>
            </a:r>
            <a:r>
              <a:rPr lang="de-AT" sz="1400" dirty="0" smtClean="0"/>
              <a:t> </a:t>
            </a:r>
            <a:r>
              <a:rPr lang="de-AT" sz="1400" dirty="0" err="1" smtClean="0"/>
              <a:t>phase</a:t>
            </a:r>
            <a:endParaRPr lang="en-GB" sz="1400" dirty="0"/>
          </a:p>
        </p:txBody>
      </p:sp>
      <p:sp>
        <p:nvSpPr>
          <p:cNvPr id="69" name="Textfeld 68"/>
          <p:cNvSpPr txBox="1"/>
          <p:nvPr/>
        </p:nvSpPr>
        <p:spPr>
          <a:xfrm>
            <a:off x="6956944" y="3192482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biological</a:t>
            </a:r>
            <a:r>
              <a:rPr lang="de-AT" sz="1400" dirty="0" smtClean="0"/>
              <a:t> </a:t>
            </a:r>
            <a:r>
              <a:rPr lang="de-AT" sz="1400" dirty="0" err="1" smtClean="0"/>
              <a:t>phase</a:t>
            </a:r>
            <a:endParaRPr lang="en-GB" sz="1400" dirty="0"/>
          </a:p>
        </p:txBody>
      </p:sp>
      <p:sp>
        <p:nvSpPr>
          <p:cNvPr id="70" name="Textfeld 69"/>
          <p:cNvSpPr txBox="1"/>
          <p:nvPr/>
        </p:nvSpPr>
        <p:spPr>
          <a:xfrm>
            <a:off x="6992570" y="4617521"/>
            <a:ext cx="155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medical</a:t>
            </a:r>
            <a:r>
              <a:rPr lang="de-AT" sz="1400" dirty="0" smtClean="0"/>
              <a:t> </a:t>
            </a:r>
            <a:r>
              <a:rPr lang="de-AT" sz="1400" dirty="0" err="1" smtClean="0"/>
              <a:t>effects</a:t>
            </a:r>
            <a:r>
              <a:rPr lang="de-AT" sz="1400" dirty="0" smtClean="0"/>
              <a:t> </a:t>
            </a:r>
            <a:endParaRPr lang="en-GB" sz="1400" dirty="0"/>
          </a:p>
        </p:txBody>
      </p:sp>
      <p:pic>
        <p:nvPicPr>
          <p:cNvPr id="46086" name="Picture 6" descr="https://www.researchgate.net/profile/Dirk_Muessig/publication/264422784/figure/fig5/AS:668974115201031@1536507266615/a-Direct-and-indirect-radiation-damage-to-the-DNA-Direct-damage-is-caused-by-energy_W640.jpg"/>
          <p:cNvPicPr>
            <a:picLocks noChangeAspect="1" noChangeArrowheads="1"/>
          </p:cNvPicPr>
          <p:nvPr/>
        </p:nvPicPr>
        <p:blipFill>
          <a:blip r:embed="rId3" cstate="print"/>
          <a:srcRect l="17880" t="3235" r="47798" b="52469"/>
          <a:stretch>
            <a:fillRect/>
          </a:stretch>
        </p:blipFill>
        <p:spPr bwMode="auto">
          <a:xfrm>
            <a:off x="5617029" y="1163781"/>
            <a:ext cx="640068" cy="486889"/>
          </a:xfrm>
          <a:prstGeom prst="rect">
            <a:avLst/>
          </a:prstGeom>
          <a:noFill/>
        </p:spPr>
      </p:pic>
      <p:pic>
        <p:nvPicPr>
          <p:cNvPr id="46088" name="Picture 8" descr="https://www.researchgate.net/profile/Dirk_Muessig/publication/264422784/figure/fig5/AS:668974115201031@1536507266615/a-Direct-and-indirect-radiation-damage-to-the-DNA-Direct-damage-is-caused-by-energy_W640.jpg"/>
          <p:cNvPicPr>
            <a:picLocks noChangeAspect="1" noChangeArrowheads="1"/>
          </p:cNvPicPr>
          <p:nvPr/>
        </p:nvPicPr>
        <p:blipFill>
          <a:blip r:embed="rId4" cstate="print"/>
          <a:srcRect l="58290" b="21985"/>
          <a:stretch>
            <a:fillRect/>
          </a:stretch>
        </p:blipFill>
        <p:spPr bwMode="auto">
          <a:xfrm rot="1632516">
            <a:off x="5347434" y="1708745"/>
            <a:ext cx="927233" cy="1057927"/>
          </a:xfrm>
          <a:prstGeom prst="rect">
            <a:avLst/>
          </a:prstGeom>
          <a:noFill/>
        </p:spPr>
      </p:pic>
      <p:pic>
        <p:nvPicPr>
          <p:cNvPr id="71" name="Picture 11" descr="Image result for cancer cell"/>
          <p:cNvPicPr>
            <a:picLocks noChangeAspect="1" noChangeArrowheads="1"/>
          </p:cNvPicPr>
          <p:nvPr/>
        </p:nvPicPr>
        <p:blipFill>
          <a:blip r:embed="rId5" cstate="print"/>
          <a:srcRect l="27062" r="24463"/>
          <a:stretch>
            <a:fillRect/>
          </a:stretch>
        </p:blipFill>
        <p:spPr bwMode="auto">
          <a:xfrm>
            <a:off x="5386202" y="3040083"/>
            <a:ext cx="803345" cy="808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6090" name="AutoShape 10" descr="Image result for pati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092" name="AutoShape 12" descr="Image result for patient icon free"/>
          <p:cNvSpPr>
            <a:spLocks noChangeAspect="1" noChangeArrowheads="1"/>
          </p:cNvSpPr>
          <p:nvPr/>
        </p:nvSpPr>
        <p:spPr bwMode="auto">
          <a:xfrm>
            <a:off x="155575" y="-2286000"/>
            <a:ext cx="4772025" cy="477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6094" name="Picture 14" descr="Related ima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2582" y="4013860"/>
            <a:ext cx="1441142" cy="1441143"/>
          </a:xfrm>
          <a:prstGeom prst="rect">
            <a:avLst/>
          </a:prstGeom>
          <a:noFill/>
        </p:spPr>
      </p:pic>
      <p:sp>
        <p:nvSpPr>
          <p:cNvPr id="85" name="Textfeld 84"/>
          <p:cNvSpPr txBox="1"/>
          <p:nvPr/>
        </p:nvSpPr>
        <p:spPr>
          <a:xfrm>
            <a:off x="1273869" y="2614911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 </a:t>
            </a:r>
            <a:r>
              <a:rPr lang="de-AT" sz="1200" dirty="0" err="1" smtClean="0"/>
              <a:t>ms</a:t>
            </a:r>
            <a:endParaRPr lang="en-GB" sz="1200" dirty="0"/>
          </a:p>
        </p:txBody>
      </p:sp>
      <p:sp>
        <p:nvSpPr>
          <p:cNvPr id="88" name="Textfeld 87"/>
          <p:cNvSpPr txBox="1"/>
          <p:nvPr/>
        </p:nvSpPr>
        <p:spPr>
          <a:xfrm>
            <a:off x="1319391" y="3349202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 s</a:t>
            </a:r>
            <a:endParaRPr lang="en-GB" sz="1200" dirty="0"/>
          </a:p>
        </p:txBody>
      </p:sp>
      <p:cxnSp>
        <p:nvCxnSpPr>
          <p:cNvPr id="89" name="Gerade Verbindung 88"/>
          <p:cNvCxnSpPr/>
          <p:nvPr/>
        </p:nvCxnSpPr>
        <p:spPr>
          <a:xfrm>
            <a:off x="1167787" y="3877220"/>
            <a:ext cx="422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1305536" y="3905362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 </a:t>
            </a:r>
            <a:r>
              <a:rPr lang="de-AT" sz="1200" dirty="0" err="1" smtClean="0"/>
              <a:t>year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Immune System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Response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86201" y="6020172"/>
            <a:ext cx="5257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i="1" dirty="0" smtClean="0"/>
              <a:t>Macmillan , Nature Reviews Cancer,2004</a:t>
            </a:r>
            <a:endParaRPr lang="en-GB" sz="1050" i="1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818119" y="1280556"/>
            <a:ext cx="5758337" cy="4003965"/>
            <a:chOff x="1913122" y="2064327"/>
            <a:chExt cx="5758337" cy="4003965"/>
          </a:xfrm>
        </p:grpSpPr>
        <p:pic>
          <p:nvPicPr>
            <p:cNvPr id="152580" name="Picture 4" descr="Fig6"/>
            <p:cNvPicPr>
              <a:picLocks noChangeAspect="1" noChangeArrowheads="1"/>
            </p:cNvPicPr>
            <p:nvPr/>
          </p:nvPicPr>
          <p:blipFill>
            <a:blip r:embed="rId2" cstate="print"/>
            <a:srcRect t="1147" b="4876"/>
            <a:stretch>
              <a:fillRect/>
            </a:stretch>
          </p:blipFill>
          <p:spPr bwMode="auto">
            <a:xfrm>
              <a:off x="1913122" y="2505694"/>
              <a:ext cx="5715000" cy="3562598"/>
            </a:xfrm>
            <a:prstGeom prst="rect">
              <a:avLst/>
            </a:prstGeom>
            <a:noFill/>
          </p:spPr>
        </p:pic>
        <p:sp>
          <p:nvSpPr>
            <p:cNvPr id="12" name="Textfeld 11"/>
            <p:cNvSpPr txBox="1"/>
            <p:nvPr/>
          </p:nvSpPr>
          <p:spPr>
            <a:xfrm>
              <a:off x="2743200" y="2066306"/>
              <a:ext cx="2006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err="1" smtClean="0"/>
                <a:t>Innate</a:t>
              </a:r>
              <a:r>
                <a:rPr lang="de-AT" dirty="0" smtClean="0"/>
                <a:t> </a:t>
              </a:r>
              <a:r>
                <a:rPr lang="de-AT" dirty="0" err="1" smtClean="0"/>
                <a:t>Immunity</a:t>
              </a:r>
              <a:r>
                <a:rPr lang="de-AT" dirty="0" smtClean="0"/>
                <a:t> </a:t>
              </a:r>
              <a:endParaRPr lang="en-GB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985656" y="2064327"/>
              <a:ext cx="2685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Adaptive </a:t>
              </a:r>
              <a:r>
                <a:rPr lang="de-AT" dirty="0" err="1" smtClean="0"/>
                <a:t>Immunity</a:t>
              </a:r>
              <a:r>
                <a:rPr lang="de-AT" dirty="0" smtClean="0"/>
                <a:t> </a:t>
              </a:r>
              <a:endParaRPr lang="en-GB" dirty="0"/>
            </a:p>
          </p:txBody>
        </p:sp>
      </p:grpSp>
      <p:sp>
        <p:nvSpPr>
          <p:cNvPr id="15" name="Rechteck 14"/>
          <p:cNvSpPr/>
          <p:nvPr/>
        </p:nvSpPr>
        <p:spPr>
          <a:xfrm>
            <a:off x="1721922" y="1591294"/>
            <a:ext cx="890649" cy="415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4973782" y="1684318"/>
            <a:ext cx="999506" cy="322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1531917" y="5248894"/>
            <a:ext cx="670955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Identify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and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destroy</a:t>
            </a:r>
            <a:r>
              <a:rPr lang="de-AT" dirty="0" smtClean="0">
                <a:solidFill>
                  <a:schemeClr val="bg1"/>
                </a:solidFill>
              </a:rPr>
              <a:t> non-</a:t>
            </a:r>
            <a:r>
              <a:rPr lang="de-AT" dirty="0" err="1" smtClean="0">
                <a:solidFill>
                  <a:schemeClr val="bg1"/>
                </a:solidFill>
              </a:rPr>
              <a:t>self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antigen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presenting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cells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8" name="Grafik 1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Mechanisms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Immune </a:t>
            </a:r>
            <a:r>
              <a:rPr lang="de-AT" dirty="0" err="1" smtClean="0"/>
              <a:t>Escape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Grafik 7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124849" y="5637488"/>
            <a:ext cx="18766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100" i="1" dirty="0" err="1" smtClean="0"/>
              <a:t>Baetty</a:t>
            </a:r>
            <a:r>
              <a:rPr lang="de-AT" sz="1100" i="1" dirty="0" smtClean="0"/>
              <a:t> </a:t>
            </a:r>
            <a:r>
              <a:rPr lang="de-AT" sz="1100" i="1" dirty="0" err="1" smtClean="0"/>
              <a:t>and</a:t>
            </a:r>
            <a:r>
              <a:rPr lang="de-AT" sz="1100" i="1" dirty="0" smtClean="0"/>
              <a:t> </a:t>
            </a:r>
            <a:r>
              <a:rPr lang="de-AT" sz="1100" i="1" dirty="0" err="1" smtClean="0"/>
              <a:t>Gladney</a:t>
            </a:r>
            <a:r>
              <a:rPr lang="de-AT" sz="1100" i="1" dirty="0" smtClean="0"/>
              <a:t>,</a:t>
            </a:r>
            <a:r>
              <a:rPr lang="en-GB" sz="1100" i="1" dirty="0" smtClean="0"/>
              <a:t> </a:t>
            </a:r>
          </a:p>
          <a:p>
            <a:pPr algn="r"/>
            <a:r>
              <a:rPr lang="en-GB" sz="1100" i="1" dirty="0" err="1" smtClean="0"/>
              <a:t>Clin</a:t>
            </a:r>
            <a:r>
              <a:rPr lang="en-GB" sz="1100" i="1" dirty="0" smtClean="0"/>
              <a:t> Cancer Res 2015; 21(4); 687–92.</a:t>
            </a:r>
            <a:r>
              <a:rPr lang="de-AT" sz="1100" i="1" dirty="0" smtClean="0"/>
              <a:t> </a:t>
            </a:r>
            <a:endParaRPr lang="en-GB" sz="1100" i="1" dirty="0"/>
          </a:p>
        </p:txBody>
      </p:sp>
      <p:pic>
        <p:nvPicPr>
          <p:cNvPr id="13314" name="Picture 2" descr="http://clincancerres.aacrjournals.org/content/clincanres/21/4/687/F1.large.jpg?width=800&amp;height=600&amp;carousel=1"/>
          <p:cNvPicPr>
            <a:picLocks noChangeAspect="1" noChangeArrowheads="1"/>
          </p:cNvPicPr>
          <p:nvPr/>
        </p:nvPicPr>
        <p:blipFill>
          <a:blip r:embed="rId3" cstate="print"/>
          <a:srcRect b="21257"/>
          <a:stretch>
            <a:fillRect/>
          </a:stretch>
        </p:blipFill>
        <p:spPr bwMode="auto">
          <a:xfrm>
            <a:off x="1711244" y="1069776"/>
            <a:ext cx="5271447" cy="3355331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237506" y="3075716"/>
            <a:ext cx="1733797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chemeClr val="bg1"/>
                </a:solidFill>
              </a:rPr>
              <a:t>Loss </a:t>
            </a:r>
            <a:r>
              <a:rPr lang="de-AT" sz="1200" dirty="0" err="1" smtClean="0">
                <a:solidFill>
                  <a:schemeClr val="bg1"/>
                </a:solidFill>
              </a:rPr>
              <a:t>of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antigens</a:t>
            </a:r>
            <a:r>
              <a:rPr lang="de-AT" sz="1200" dirty="0" smtClean="0">
                <a:solidFill>
                  <a:schemeClr val="bg1"/>
                </a:solidFill>
              </a:rPr>
              <a:t> = </a:t>
            </a:r>
            <a:r>
              <a:rPr lang="de-AT" sz="1200" dirty="0" err="1" smtClean="0">
                <a:solidFill>
                  <a:schemeClr val="bg1"/>
                </a:solidFill>
              </a:rPr>
              <a:t>loss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of</a:t>
            </a:r>
            <a:r>
              <a:rPr lang="de-AT" sz="1200" dirty="0" smtClean="0">
                <a:solidFill>
                  <a:schemeClr val="bg1"/>
                </a:solidFill>
              </a:rPr>
              <a:t> immune </a:t>
            </a:r>
            <a:r>
              <a:rPr lang="de-AT" sz="1200" dirty="0" err="1" smtClean="0">
                <a:solidFill>
                  <a:schemeClr val="bg1"/>
                </a:solidFill>
              </a:rPr>
              <a:t>recoginition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77590" y="4332519"/>
            <a:ext cx="1947553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1200" dirty="0" err="1" smtClean="0">
                <a:solidFill>
                  <a:schemeClr val="bg1"/>
                </a:solidFill>
              </a:rPr>
              <a:t>Upregulation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of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immuneinhibitory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antigens</a:t>
            </a:r>
            <a:r>
              <a:rPr lang="de-AT" sz="1200" dirty="0" smtClean="0">
                <a:solidFill>
                  <a:schemeClr val="bg1"/>
                </a:solidFill>
              </a:rPr>
              <a:t>= </a:t>
            </a:r>
          </a:p>
          <a:p>
            <a:pPr algn="ctr"/>
            <a:r>
              <a:rPr lang="de-AT" sz="1200" dirty="0" smtClean="0">
                <a:solidFill>
                  <a:schemeClr val="bg1"/>
                </a:solidFill>
              </a:rPr>
              <a:t>immune </a:t>
            </a:r>
            <a:r>
              <a:rPr lang="de-AT" sz="1200" dirty="0" err="1" smtClean="0">
                <a:solidFill>
                  <a:schemeClr val="bg1"/>
                </a:solidFill>
              </a:rPr>
              <a:t>escape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5" name="Picture 2" descr="http://clincancerres.aacrjournals.org/content/clincanres/21/4/687/F1.large.jpg?width=800&amp;height=600&amp;carousel=1"/>
          <p:cNvPicPr>
            <a:picLocks noChangeAspect="1" noChangeArrowheads="1"/>
          </p:cNvPicPr>
          <p:nvPr/>
        </p:nvPicPr>
        <p:blipFill>
          <a:blip r:embed="rId3" cstate="print"/>
          <a:srcRect t="77778" b="-22368"/>
          <a:stretch>
            <a:fillRect/>
          </a:stretch>
        </p:blipFill>
        <p:spPr bwMode="auto">
          <a:xfrm>
            <a:off x="1934896" y="5201400"/>
            <a:ext cx="5271447" cy="1900051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6873834" y="2931235"/>
            <a:ext cx="1807028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chemeClr val="bg1"/>
                </a:solidFill>
              </a:rPr>
              <a:t>immune </a:t>
            </a:r>
            <a:r>
              <a:rPr lang="de-AT" sz="1200" dirty="0" err="1" smtClean="0">
                <a:solidFill>
                  <a:schemeClr val="bg1"/>
                </a:solidFill>
              </a:rPr>
              <a:t>privilege</a:t>
            </a:r>
            <a:r>
              <a:rPr lang="de-AT" sz="1200" dirty="0" smtClean="0">
                <a:solidFill>
                  <a:schemeClr val="bg1"/>
                </a:solidFill>
              </a:rPr>
              <a:t> =</a:t>
            </a:r>
          </a:p>
          <a:p>
            <a:pPr algn="ctr"/>
            <a:r>
              <a:rPr lang="de-AT" sz="1200" dirty="0" smtClean="0">
                <a:solidFill>
                  <a:schemeClr val="bg1"/>
                </a:solidFill>
              </a:rPr>
              <a:t>no immune </a:t>
            </a:r>
            <a:r>
              <a:rPr lang="de-AT" sz="1200" dirty="0" err="1" smtClean="0">
                <a:solidFill>
                  <a:schemeClr val="bg1"/>
                </a:solidFill>
              </a:rPr>
              <a:t>cells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within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or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close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to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the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tumor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Stimulation </a:t>
            </a:r>
            <a:r>
              <a:rPr lang="de-AT" dirty="0" err="1" smtClean="0"/>
              <a:t>of</a:t>
            </a:r>
            <a:r>
              <a:rPr lang="de-AT" dirty="0" smtClean="0"/>
              <a:t> immune </a:t>
            </a:r>
            <a:r>
              <a:rPr lang="de-AT" dirty="0" err="1" smtClean="0"/>
              <a:t>recoginition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radiotherapy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9506" name="AutoShape 2" descr="Image result for immunogenic cell death"/>
          <p:cNvSpPr>
            <a:spLocks noChangeAspect="1" noChangeArrowheads="1"/>
          </p:cNvSpPr>
          <p:nvPr/>
        </p:nvSpPr>
        <p:spPr bwMode="auto">
          <a:xfrm>
            <a:off x="155575" y="-2033588"/>
            <a:ext cx="7143750" cy="4238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pic>
        <p:nvPicPr>
          <p:cNvPr id="12290" name="Picture 2" descr="https://ars.els-cdn.com/content/image/1-s2.0-S1556086415350899-g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1273" y="1454252"/>
            <a:ext cx="5377678" cy="3883351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4132614" y="6017499"/>
            <a:ext cx="5011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100" i="1" dirty="0" smtClean="0"/>
              <a:t>Daly et al, </a:t>
            </a:r>
            <a:r>
              <a:rPr lang="en-GB" sz="1100" i="1" dirty="0" err="1" smtClean="0"/>
              <a:t>J.Thor.Oncol</a:t>
            </a:r>
            <a:r>
              <a:rPr lang="en-GB" sz="1100" i="1" dirty="0" smtClean="0"/>
              <a:t> 2015; 10(12); 1685-93.</a:t>
            </a:r>
            <a:r>
              <a:rPr lang="de-AT" sz="1100" i="1" dirty="0" smtClean="0"/>
              <a:t> </a:t>
            </a:r>
            <a:endParaRPr lang="en-GB" sz="1100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3144982" y="5603183"/>
            <a:ext cx="3101438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000" dirty="0" smtClean="0">
                <a:solidFill>
                  <a:schemeClr val="bg1"/>
                </a:solidFill>
              </a:rPr>
              <a:t>in situ </a:t>
            </a:r>
            <a:r>
              <a:rPr lang="de-AT" sz="2000" dirty="0" err="1" smtClean="0">
                <a:solidFill>
                  <a:schemeClr val="bg1"/>
                </a:solidFill>
              </a:rPr>
              <a:t>vaccine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Stimulation </a:t>
            </a:r>
            <a:r>
              <a:rPr lang="de-AT" dirty="0" err="1" smtClean="0"/>
              <a:t>of</a:t>
            </a:r>
            <a:r>
              <a:rPr lang="de-AT" dirty="0" smtClean="0"/>
              <a:t> immune </a:t>
            </a:r>
            <a:r>
              <a:rPr lang="de-AT" dirty="0" err="1" smtClean="0"/>
              <a:t>recoginition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radiotherapy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9506" name="AutoShape 2" descr="Image result for immunogenic cell death"/>
          <p:cNvSpPr>
            <a:spLocks noChangeAspect="1" noChangeArrowheads="1"/>
          </p:cNvSpPr>
          <p:nvPr/>
        </p:nvSpPr>
        <p:spPr bwMode="auto">
          <a:xfrm>
            <a:off x="155575" y="-2033588"/>
            <a:ext cx="7143750" cy="4238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132614" y="6017499"/>
            <a:ext cx="5011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100" i="1" dirty="0" err="1" smtClean="0"/>
              <a:t>Rodrigez</a:t>
            </a:r>
            <a:r>
              <a:rPr lang="de-AT" sz="1100" i="1" dirty="0" smtClean="0"/>
              <a:t>-Ruiz et al, </a:t>
            </a:r>
            <a:r>
              <a:rPr lang="en-GB" sz="1100" i="1" dirty="0" smtClean="0"/>
              <a:t>Cancer Res 2016; 76(20)</a:t>
            </a:r>
            <a:r>
              <a:rPr lang="de-AT" sz="1100" i="1" dirty="0" smtClean="0"/>
              <a:t> </a:t>
            </a:r>
            <a:endParaRPr lang="en-GB" sz="1100" i="1" dirty="0"/>
          </a:p>
        </p:txBody>
      </p:sp>
      <p:pic>
        <p:nvPicPr>
          <p:cNvPr id="71682" name="Picture 2" descr="http://cancerres.aacrjournals.org/content/canres/76/20/5994/F2.large.jpg?width=800&amp;height=600&amp;carousel=1"/>
          <p:cNvPicPr>
            <a:picLocks noChangeAspect="1" noChangeArrowheads="1"/>
          </p:cNvPicPr>
          <p:nvPr/>
        </p:nvPicPr>
        <p:blipFill>
          <a:blip r:embed="rId3" cstate="print"/>
          <a:srcRect l="2608" b="29939"/>
          <a:stretch>
            <a:fillRect/>
          </a:stretch>
        </p:blipFill>
        <p:spPr bwMode="auto">
          <a:xfrm>
            <a:off x="344384" y="1390403"/>
            <a:ext cx="4833094" cy="4784766"/>
          </a:xfrm>
          <a:prstGeom prst="rect">
            <a:avLst/>
          </a:prstGeom>
          <a:noFill/>
        </p:spPr>
      </p:pic>
      <p:pic>
        <p:nvPicPr>
          <p:cNvPr id="11" name="Picture 2" descr="http://cancerres.aacrjournals.org/content/canres/76/20/5994/F2.large.jpg?width=800&amp;height=600&amp;carousel=1"/>
          <p:cNvPicPr>
            <a:picLocks noChangeAspect="1" noChangeArrowheads="1"/>
          </p:cNvPicPr>
          <p:nvPr/>
        </p:nvPicPr>
        <p:blipFill>
          <a:blip r:embed="rId3" cstate="print"/>
          <a:srcRect l="21553" t="69220" r="19101"/>
          <a:stretch>
            <a:fillRect/>
          </a:stretch>
        </p:blipFill>
        <p:spPr bwMode="auto">
          <a:xfrm>
            <a:off x="5367647" y="1401288"/>
            <a:ext cx="2945080" cy="2102056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5237018" y="4465123"/>
            <a:ext cx="3040083" cy="101566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 smtClean="0">
                <a:solidFill>
                  <a:schemeClr val="bg1"/>
                </a:solidFill>
              </a:rPr>
              <a:t>enhanced</a:t>
            </a:r>
            <a:r>
              <a:rPr lang="de-AT" sz="2000" dirty="0" smtClean="0">
                <a:solidFill>
                  <a:schemeClr val="bg1"/>
                </a:solidFill>
              </a:rPr>
              <a:t> </a:t>
            </a:r>
            <a:r>
              <a:rPr lang="de-AT" sz="2000" dirty="0" err="1" smtClean="0">
                <a:solidFill>
                  <a:schemeClr val="bg1"/>
                </a:solidFill>
              </a:rPr>
              <a:t>effect</a:t>
            </a:r>
            <a:r>
              <a:rPr lang="de-AT" sz="2000" dirty="0" smtClean="0">
                <a:solidFill>
                  <a:schemeClr val="bg1"/>
                </a:solidFill>
              </a:rPr>
              <a:t> </a:t>
            </a:r>
            <a:r>
              <a:rPr lang="de-AT" sz="2000" dirty="0" err="1" smtClean="0">
                <a:solidFill>
                  <a:schemeClr val="bg1"/>
                </a:solidFill>
              </a:rPr>
              <a:t>of</a:t>
            </a:r>
            <a:r>
              <a:rPr lang="de-AT" sz="2000" dirty="0" smtClean="0">
                <a:solidFill>
                  <a:schemeClr val="bg1"/>
                </a:solidFill>
              </a:rPr>
              <a:t> </a:t>
            </a:r>
            <a:r>
              <a:rPr lang="de-AT" sz="2000" dirty="0" err="1" smtClean="0">
                <a:solidFill>
                  <a:schemeClr val="bg1"/>
                </a:solidFill>
              </a:rPr>
              <a:t>particle</a:t>
            </a:r>
            <a:r>
              <a:rPr lang="de-AT" sz="2000" dirty="0" smtClean="0">
                <a:solidFill>
                  <a:schemeClr val="bg1"/>
                </a:solidFill>
              </a:rPr>
              <a:t> </a:t>
            </a:r>
            <a:r>
              <a:rPr lang="de-AT" sz="2000" dirty="0" err="1" smtClean="0">
                <a:solidFill>
                  <a:schemeClr val="bg1"/>
                </a:solidFill>
              </a:rPr>
              <a:t>radiotherapy</a:t>
            </a:r>
            <a:r>
              <a:rPr lang="de-AT" sz="2000" dirty="0" smtClean="0">
                <a:solidFill>
                  <a:schemeClr val="bg1"/>
                </a:solidFill>
              </a:rPr>
              <a:t>?</a:t>
            </a:r>
          </a:p>
          <a:p>
            <a:pPr algn="ctr"/>
            <a:endParaRPr lang="en-GB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 3D World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4516" name="Picture 4" descr="Image result for flatland nov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1409700"/>
            <a:ext cx="3171825" cy="4762500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 b="62058"/>
          <a:stretch>
            <a:fillRect/>
          </a:stretch>
        </p:blipFill>
        <p:spPr bwMode="auto">
          <a:xfrm>
            <a:off x="3484908" y="1390649"/>
            <a:ext cx="4262022" cy="19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 t="37634"/>
          <a:stretch>
            <a:fillRect/>
          </a:stretch>
        </p:blipFill>
        <p:spPr bwMode="auto">
          <a:xfrm>
            <a:off x="3618258" y="3390900"/>
            <a:ext cx="360477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390707" y="6005623"/>
            <a:ext cx="37532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100" i="1" dirty="0" smtClean="0"/>
              <a:t>Baker </a:t>
            </a:r>
            <a:r>
              <a:rPr lang="de-AT" sz="1100" i="1" dirty="0" err="1" smtClean="0"/>
              <a:t>and</a:t>
            </a:r>
            <a:r>
              <a:rPr lang="de-AT" sz="1100" i="1" dirty="0" smtClean="0"/>
              <a:t> Chen, </a:t>
            </a:r>
            <a:r>
              <a:rPr lang="en-GB" sz="1100" i="1" dirty="0" smtClean="0"/>
              <a:t>J Cell </a:t>
            </a:r>
            <a:r>
              <a:rPr lang="en-GB" sz="1100" i="1" dirty="0" err="1" smtClean="0"/>
              <a:t>Sci</a:t>
            </a:r>
            <a:r>
              <a:rPr lang="en-GB" sz="1100" i="1" dirty="0" smtClean="0"/>
              <a:t> 2012 125: 3015-3024</a:t>
            </a:r>
            <a:r>
              <a:rPr lang="de-AT" sz="1100" i="1" dirty="0" smtClean="0"/>
              <a:t> </a:t>
            </a:r>
            <a:endParaRPr lang="en-GB" sz="1100" i="1" dirty="0"/>
          </a:p>
        </p:txBody>
      </p:sp>
      <p:pic>
        <p:nvPicPr>
          <p:cNvPr id="14" name="Grafik 13" descr="Logo_MedAustron_N_oT_RGB_Off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Focus </a:t>
            </a:r>
            <a:r>
              <a:rPr lang="de-AT" dirty="0" err="1" smtClean="0"/>
              <a:t>of</a:t>
            </a:r>
            <a:r>
              <a:rPr lang="de-AT" dirty="0" smtClean="0"/>
              <a:t> Radiobiological Research </a:t>
            </a:r>
            <a:r>
              <a:rPr lang="de-AT" dirty="0" err="1" smtClean="0"/>
              <a:t>at</a:t>
            </a:r>
            <a:r>
              <a:rPr lang="de-AT" dirty="0" smtClean="0"/>
              <a:t> MedAustron III</a:t>
            </a:r>
            <a:endParaRPr lang="en-GB" dirty="0"/>
          </a:p>
        </p:txBody>
      </p:sp>
      <p:sp>
        <p:nvSpPr>
          <p:cNvPr id="15" name="Inhaltsplatzhalt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Advanced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Culture </a:t>
            </a:r>
            <a:r>
              <a:rPr lang="de-AT" dirty="0" err="1" smtClean="0"/>
              <a:t>models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53524" y="3791449"/>
            <a:ext cx="22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Squamous </a:t>
            </a:r>
            <a:r>
              <a:rPr lang="de-AT" sz="1200" dirty="0" err="1" smtClean="0"/>
              <a:t>cell</a:t>
            </a:r>
            <a:r>
              <a:rPr lang="de-AT" sz="1200" dirty="0" smtClean="0"/>
              <a:t> </a:t>
            </a:r>
            <a:r>
              <a:rPr lang="de-AT" sz="1200" dirty="0" err="1" smtClean="0"/>
              <a:t>carcinoma</a:t>
            </a:r>
            <a:r>
              <a:rPr lang="de-AT" sz="1200" dirty="0" smtClean="0"/>
              <a:t> </a:t>
            </a:r>
            <a:r>
              <a:rPr lang="de-AT" sz="1200" dirty="0" err="1" smtClean="0"/>
              <a:t>cells</a:t>
            </a:r>
            <a:r>
              <a:rPr lang="de-AT" sz="1200" dirty="0" smtClean="0"/>
              <a:t> 2D</a:t>
            </a:r>
            <a:endParaRPr lang="en-GB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2577545" y="3809935"/>
            <a:ext cx="2247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SCC 3D</a:t>
            </a:r>
            <a:endParaRPr lang="en-GB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4726380" y="3762016"/>
            <a:ext cx="2414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SCC 3D + ECM </a:t>
            </a:r>
            <a:r>
              <a:rPr lang="de-AT" sz="1200" dirty="0" err="1" smtClean="0"/>
              <a:t>mimetic</a:t>
            </a:r>
            <a:endParaRPr lang="en-GB" sz="1200" dirty="0"/>
          </a:p>
        </p:txBody>
      </p:sp>
      <p:pic>
        <p:nvPicPr>
          <p:cNvPr id="1026" name="Picture 2" descr="C:\Users\Zeiss\Desktop\Jessica_FaDuSpheroids\KW14\FaDu_Day2.tiff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794" y="2071940"/>
            <a:ext cx="2195568" cy="1641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eiss\Desktop\Jessica_FaDuSpheroids\KW14\Day3_5000C_Pl2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832" y="2048010"/>
            <a:ext cx="2196831" cy="1642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Zeiss\Desktop\Petra\FaDu_day3_5T.tiff"/>
          <p:cNvPicPr>
            <a:picLocks noChangeAspect="1" noChangeArrowheads="1"/>
          </p:cNvPicPr>
          <p:nvPr/>
        </p:nvPicPr>
        <p:blipFill>
          <a:blip r:embed="rId4" cstate="print">
            <a:lum bright="-1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551" y="2059879"/>
            <a:ext cx="2196830" cy="164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 descr="UTC_24h_1.tif"/>
          <p:cNvPicPr>
            <a:picLocks noChangeAspect="1"/>
          </p:cNvPicPr>
          <p:nvPr/>
        </p:nvPicPr>
        <p:blipFill>
          <a:blip r:embed="rId5" cstate="print"/>
          <a:srcRect l="15107" t="12183" r="8850" b="14213"/>
          <a:stretch>
            <a:fillRect/>
          </a:stretch>
        </p:blipFill>
        <p:spPr>
          <a:xfrm>
            <a:off x="7053529" y="2030680"/>
            <a:ext cx="1903693" cy="16506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Textfeld 19"/>
          <p:cNvSpPr txBox="1"/>
          <p:nvPr/>
        </p:nvSpPr>
        <p:spPr>
          <a:xfrm>
            <a:off x="6792391" y="3737683"/>
            <a:ext cx="2375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SCC 3D + ECM </a:t>
            </a:r>
            <a:r>
              <a:rPr lang="de-AT" sz="1200" dirty="0" err="1" smtClean="0"/>
              <a:t>mimetic</a:t>
            </a:r>
            <a:r>
              <a:rPr lang="de-AT" sz="1200" dirty="0" smtClean="0"/>
              <a:t> </a:t>
            </a:r>
          </a:p>
          <a:p>
            <a:pPr algn="ctr"/>
            <a:r>
              <a:rPr lang="de-AT" sz="1200" dirty="0" smtClean="0"/>
              <a:t>+ </a:t>
            </a:r>
            <a:r>
              <a:rPr lang="de-AT" sz="1200" dirty="0" err="1" smtClean="0"/>
              <a:t>fibroblasts</a:t>
            </a:r>
            <a:endParaRPr lang="en-GB" sz="1200" dirty="0"/>
          </a:p>
        </p:txBody>
      </p:sp>
      <p:pic>
        <p:nvPicPr>
          <p:cNvPr id="21" name="Grafik 20" descr="Logo_MedAustron_N_oT_RGB_Offi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581891" y="4488874"/>
            <a:ext cx="7920841" cy="175432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head</a:t>
            </a:r>
            <a:r>
              <a:rPr lang="de-AT" dirty="0" smtClean="0">
                <a:solidFill>
                  <a:schemeClr val="bg1"/>
                </a:solidFill>
              </a:rPr>
              <a:t>-</a:t>
            </a:r>
            <a:r>
              <a:rPr lang="de-AT" dirty="0" err="1" smtClean="0">
                <a:solidFill>
                  <a:schemeClr val="bg1"/>
                </a:solidFill>
              </a:rPr>
              <a:t>and</a:t>
            </a:r>
            <a:r>
              <a:rPr lang="de-AT" dirty="0" smtClean="0">
                <a:solidFill>
                  <a:schemeClr val="bg1"/>
                </a:solidFill>
              </a:rPr>
              <a:t>-neck squamous </a:t>
            </a:r>
            <a:r>
              <a:rPr lang="de-AT" dirty="0" err="1" smtClean="0">
                <a:solidFill>
                  <a:schemeClr val="bg1"/>
                </a:solidFill>
              </a:rPr>
              <a:t>cell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carcinoma</a:t>
            </a:r>
            <a:endParaRPr lang="de-AT" dirty="0" smtClean="0">
              <a:solidFill>
                <a:schemeClr val="bg1"/>
              </a:solidFill>
            </a:endParaRPr>
          </a:p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prostate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carcinoma</a:t>
            </a:r>
            <a:endParaRPr lang="de-AT" dirty="0" smtClean="0">
              <a:solidFill>
                <a:schemeClr val="bg1"/>
              </a:solidFill>
            </a:endParaRPr>
          </a:p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pancreatic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ductal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adenocarcinoma</a:t>
            </a:r>
            <a:endParaRPr lang="de-AT" dirty="0" smtClean="0">
              <a:solidFill>
                <a:schemeClr val="bg1"/>
              </a:solidFill>
            </a:endParaRPr>
          </a:p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osteosarcoma</a:t>
            </a:r>
            <a:endParaRPr lang="de-AT" dirty="0" smtClean="0">
              <a:solidFill>
                <a:schemeClr val="bg1"/>
              </a:solidFill>
            </a:endParaRPr>
          </a:p>
          <a:p>
            <a:pPr algn="ctr"/>
            <a:r>
              <a:rPr lang="de-AT" dirty="0" err="1" smtClean="0">
                <a:solidFill>
                  <a:schemeClr val="bg1"/>
                </a:solidFill>
              </a:rPr>
              <a:t>chondrosarcoma</a:t>
            </a:r>
            <a:endParaRPr lang="de-AT" dirty="0" smtClean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Advances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Culture Models:</a:t>
            </a:r>
            <a:br>
              <a:rPr lang="de-AT" dirty="0" smtClean="0"/>
            </a:br>
            <a:r>
              <a:rPr lang="de-AT" dirty="0" err="1" smtClean="0"/>
              <a:t>Multicellular</a:t>
            </a:r>
            <a:r>
              <a:rPr lang="de-AT" dirty="0" smtClean="0"/>
              <a:t> Tumor </a:t>
            </a:r>
            <a:r>
              <a:rPr lang="de-AT" dirty="0" err="1" smtClean="0"/>
              <a:t>Spheroids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791162" y="6467415"/>
            <a:ext cx="3637668" cy="233363"/>
          </a:xfrm>
        </p:spPr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Grafik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496" y="1913418"/>
            <a:ext cx="1013345" cy="742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 descr="C:\Users\Zeiss\Desktop\prostate spheroids\Du145_5000cells_day4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3162" y="1764396"/>
            <a:ext cx="1023601" cy="765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Zeiss\Desktop\Petra\Du145_Metacel_5T1_day3.tiff"/>
          <p:cNvPicPr>
            <a:picLocks noChangeAspect="1" noChangeArrowheads="1"/>
          </p:cNvPicPr>
          <p:nvPr/>
        </p:nvPicPr>
        <p:blipFill>
          <a:blip r:embed="rId4" cstate="print">
            <a:lum bright="-10000" contrast="-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6648" y="1575663"/>
            <a:ext cx="1032790" cy="772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winkliges Dreieck 13"/>
          <p:cNvSpPr/>
          <p:nvPr/>
        </p:nvSpPr>
        <p:spPr>
          <a:xfrm flipH="1">
            <a:off x="619124" y="2228850"/>
            <a:ext cx="7839075" cy="571499"/>
          </a:xfrm>
          <a:prstGeom prst="rtTriangl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3971172" y="2501964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400" dirty="0" err="1" smtClean="0">
                <a:solidFill>
                  <a:schemeClr val="bg1"/>
                </a:solidFill>
              </a:rPr>
              <a:t>biological</a:t>
            </a:r>
            <a:r>
              <a:rPr lang="de-AT" sz="1400" dirty="0" smtClean="0">
                <a:solidFill>
                  <a:schemeClr val="bg1"/>
                </a:solidFill>
              </a:rPr>
              <a:t> </a:t>
            </a:r>
            <a:r>
              <a:rPr lang="de-AT" sz="1400" dirty="0" err="1" smtClean="0">
                <a:solidFill>
                  <a:schemeClr val="bg1"/>
                </a:solidFill>
              </a:rPr>
              <a:t>function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23118" y="284797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>
                <a:solidFill>
                  <a:srgbClr val="FFC000"/>
                </a:solidFill>
              </a:rPr>
              <a:t>Low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716466" y="2847975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>
                <a:solidFill>
                  <a:srgbClr val="C00000"/>
                </a:solidFill>
              </a:rPr>
              <a:t>High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20" name="Picture 7" descr="C:\Users\Zeiss\Desktop\Petra\FaDu_day3_5T.tiff"/>
          <p:cNvPicPr>
            <a:picLocks noChangeAspect="1" noChangeArrowheads="1"/>
          </p:cNvPicPr>
          <p:nvPr/>
        </p:nvPicPr>
        <p:blipFill>
          <a:blip r:embed="rId5" cstate="print">
            <a:lum bright="-1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21" t="26704" r="31016" b="26133"/>
          <a:stretch>
            <a:fillRect/>
          </a:stretch>
        </p:blipFill>
        <p:spPr bwMode="auto">
          <a:xfrm>
            <a:off x="619124" y="3457574"/>
            <a:ext cx="2695575" cy="25109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llipse 21"/>
          <p:cNvSpPr/>
          <p:nvPr/>
        </p:nvSpPr>
        <p:spPr>
          <a:xfrm>
            <a:off x="1590675" y="4371975"/>
            <a:ext cx="676275" cy="6572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lipse 22"/>
          <p:cNvSpPr/>
          <p:nvPr/>
        </p:nvSpPr>
        <p:spPr>
          <a:xfrm>
            <a:off x="1123950" y="3867150"/>
            <a:ext cx="1581150" cy="16383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Gerade Verbindung mit Pfeil 26"/>
          <p:cNvCxnSpPr/>
          <p:nvPr/>
        </p:nvCxnSpPr>
        <p:spPr>
          <a:xfrm flipH="1" flipV="1">
            <a:off x="2171700" y="4981575"/>
            <a:ext cx="1464742" cy="10968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636441" y="5905500"/>
            <a:ext cx="2859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hypoxic</a:t>
            </a:r>
            <a:r>
              <a:rPr lang="de-AT" sz="1400" dirty="0" smtClean="0"/>
              <a:t>/</a:t>
            </a:r>
            <a:r>
              <a:rPr lang="de-AT" sz="1400" dirty="0" err="1" smtClean="0"/>
              <a:t>necrotic</a:t>
            </a:r>
            <a:r>
              <a:rPr lang="de-AT" sz="1400" dirty="0" smtClean="0"/>
              <a:t> </a:t>
            </a:r>
            <a:r>
              <a:rPr lang="de-AT" sz="1400" dirty="0" err="1" smtClean="0"/>
              <a:t>core</a:t>
            </a:r>
            <a:endParaRPr lang="en-GB" sz="1400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 flipV="1">
            <a:off x="2600326" y="5057775"/>
            <a:ext cx="1142999" cy="6667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3722166" y="5553075"/>
            <a:ext cx="1783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quiescent</a:t>
            </a:r>
            <a:r>
              <a:rPr lang="de-AT" sz="1400" dirty="0" smtClean="0"/>
              <a:t> </a:t>
            </a:r>
            <a:r>
              <a:rPr lang="de-AT" sz="1400" dirty="0" err="1" smtClean="0"/>
              <a:t>zone</a:t>
            </a:r>
            <a:endParaRPr lang="en-GB" sz="1400" dirty="0"/>
          </a:p>
        </p:txBody>
      </p:sp>
      <p:cxnSp>
        <p:nvCxnSpPr>
          <p:cNvPr id="36" name="Gerade Verbindung mit Pfeil 35"/>
          <p:cNvCxnSpPr/>
          <p:nvPr/>
        </p:nvCxnSpPr>
        <p:spPr>
          <a:xfrm flipH="1" flipV="1">
            <a:off x="2771776" y="4962528"/>
            <a:ext cx="1019174" cy="45719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3798365" y="5229225"/>
            <a:ext cx="2288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proliferating</a:t>
            </a:r>
            <a:r>
              <a:rPr lang="de-AT" sz="1400" dirty="0" smtClean="0"/>
              <a:t> </a:t>
            </a:r>
            <a:r>
              <a:rPr lang="de-AT" sz="1400" dirty="0" err="1" smtClean="0"/>
              <a:t>region</a:t>
            </a:r>
            <a:endParaRPr lang="en-GB" sz="1400" dirty="0"/>
          </a:p>
        </p:txBody>
      </p:sp>
      <p:sp>
        <p:nvSpPr>
          <p:cNvPr id="40" name="Rechtwinkliges Dreieck 39"/>
          <p:cNvSpPr/>
          <p:nvPr/>
        </p:nvSpPr>
        <p:spPr>
          <a:xfrm flipH="1">
            <a:off x="1933572" y="4362449"/>
            <a:ext cx="1047752" cy="133351"/>
          </a:xfrm>
          <a:prstGeom prst="rtTriangl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Gerade Verbindung mit Pfeil 40"/>
          <p:cNvCxnSpPr/>
          <p:nvPr/>
        </p:nvCxnSpPr>
        <p:spPr>
          <a:xfrm flipH="1" flipV="1">
            <a:off x="2990850" y="4429125"/>
            <a:ext cx="893240" cy="14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3865040" y="4257675"/>
            <a:ext cx="2288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gradients</a:t>
            </a:r>
            <a:r>
              <a:rPr lang="de-AT" sz="1400" dirty="0" smtClean="0"/>
              <a:t> </a:t>
            </a:r>
            <a:r>
              <a:rPr lang="de-AT" sz="1400" dirty="0" err="1" smtClean="0"/>
              <a:t>of</a:t>
            </a:r>
            <a:r>
              <a:rPr lang="de-AT" sz="1400" dirty="0" smtClean="0"/>
              <a:t> </a:t>
            </a:r>
            <a:endParaRPr lang="en-GB" sz="1400" dirty="0"/>
          </a:p>
        </p:txBody>
      </p:sp>
      <p:sp>
        <p:nvSpPr>
          <p:cNvPr id="46" name="Geschweifte Klammer links 45"/>
          <p:cNvSpPr/>
          <p:nvPr/>
        </p:nvSpPr>
        <p:spPr>
          <a:xfrm>
            <a:off x="5067300" y="4276725"/>
            <a:ext cx="371475" cy="723900"/>
          </a:xfrm>
          <a:prstGeom prst="leftBrace">
            <a:avLst>
              <a:gd name="adj1" fmla="val 8333"/>
              <a:gd name="adj2" fmla="val 205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feld 55"/>
          <p:cNvSpPr txBox="1"/>
          <p:nvPr/>
        </p:nvSpPr>
        <p:spPr>
          <a:xfrm>
            <a:off x="5534025" y="4152900"/>
            <a:ext cx="17621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 smtClean="0"/>
              <a:t>oxygen</a:t>
            </a:r>
            <a:endParaRPr lang="de-AT" sz="1400" dirty="0" smtClean="0"/>
          </a:p>
          <a:p>
            <a:r>
              <a:rPr lang="de-AT" sz="1400" dirty="0" err="1" smtClean="0"/>
              <a:t>nutrients</a:t>
            </a:r>
            <a:endParaRPr lang="de-AT" sz="1400" dirty="0" smtClean="0"/>
          </a:p>
          <a:p>
            <a:r>
              <a:rPr lang="de-AT" sz="1400" dirty="0" err="1" smtClean="0"/>
              <a:t>metabolites</a:t>
            </a:r>
            <a:endParaRPr lang="de-AT" sz="1400" dirty="0" smtClean="0"/>
          </a:p>
          <a:p>
            <a:r>
              <a:rPr lang="de-AT" sz="1400" dirty="0" err="1" smtClean="0"/>
              <a:t>drugs</a:t>
            </a:r>
            <a:endParaRPr lang="de-AT" sz="1400" dirty="0" smtClean="0"/>
          </a:p>
          <a:p>
            <a:endParaRPr lang="en-GB" sz="1400" dirty="0"/>
          </a:p>
        </p:txBody>
      </p:sp>
      <p:pic>
        <p:nvPicPr>
          <p:cNvPr id="30" name="Grafik 29" descr="UTC_24h_1.tif"/>
          <p:cNvPicPr>
            <a:picLocks noChangeAspect="1"/>
          </p:cNvPicPr>
          <p:nvPr/>
        </p:nvPicPr>
        <p:blipFill>
          <a:blip r:embed="rId6" cstate="print"/>
          <a:srcRect l="15107" t="12183" r="8850" b="14213"/>
          <a:stretch>
            <a:fillRect/>
          </a:stretch>
        </p:blipFill>
        <p:spPr>
          <a:xfrm>
            <a:off x="7166346" y="1446028"/>
            <a:ext cx="1010350" cy="797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Grafik 30" descr="Logo_MedAustron_N_oT_RGB_Off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/>
      <p:bldP spid="46" grpId="0" animBg="1"/>
      <p:bldP spid="5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="" xmlns:a16="http://schemas.microsoft.com/office/drawing/2014/main" id="{52B6AE83-4F0D-4F61-97BD-9B30D25C8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Focus </a:t>
            </a:r>
            <a:r>
              <a:rPr lang="de-AT" dirty="0" err="1" smtClean="0"/>
              <a:t>of</a:t>
            </a:r>
            <a:r>
              <a:rPr lang="de-AT" dirty="0" smtClean="0"/>
              <a:t> Radiobiological Research </a:t>
            </a:r>
            <a:br>
              <a:rPr lang="de-AT" dirty="0" smtClean="0"/>
            </a:br>
            <a:r>
              <a:rPr lang="de-AT" dirty="0" err="1" smtClean="0"/>
              <a:t>at</a:t>
            </a:r>
            <a:r>
              <a:rPr lang="de-AT" dirty="0" smtClean="0"/>
              <a:t> MedAustron IV</a:t>
            </a:r>
            <a:endParaRPr lang="de-AT" dirty="0"/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EA175103-F9F3-4E7F-8F7A-2DEA3937E9B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1600" u="sng" dirty="0"/>
          </a:p>
          <a:p>
            <a:pPr marL="0" indent="0" algn="ctr">
              <a:buNone/>
            </a:pPr>
            <a:endParaRPr lang="de-DE" sz="1600" u="sng" dirty="0"/>
          </a:p>
          <a:p>
            <a:pPr marL="0" indent="0" algn="ctr">
              <a:buNone/>
            </a:pPr>
            <a:endParaRPr lang="en-US" sz="1600" u="sng" dirty="0"/>
          </a:p>
          <a:p>
            <a:pPr marL="0" indent="0" algn="ctr">
              <a:buNone/>
            </a:pPr>
            <a:endParaRPr lang="en-US" sz="1600" u="sng" dirty="0"/>
          </a:p>
          <a:p>
            <a:pPr marL="0" indent="0" algn="ctr">
              <a:buNone/>
            </a:pPr>
            <a:endParaRPr lang="en-US" sz="1600" u="sng" dirty="0" smtClean="0"/>
          </a:p>
          <a:p>
            <a:pPr marL="0" indent="0" algn="ctr">
              <a:buNone/>
            </a:pPr>
            <a:endParaRPr lang="en-US" sz="1600" u="sng" dirty="0" smtClean="0"/>
          </a:p>
          <a:p>
            <a:pPr marL="0" indent="0" algn="ctr">
              <a:buNone/>
            </a:pPr>
            <a:r>
              <a:rPr lang="de-DE" sz="1600" u="sng" dirty="0" smtClean="0"/>
              <a:t>Tumor-</a:t>
            </a:r>
            <a:r>
              <a:rPr lang="de-DE" sz="1600" u="sng" dirty="0" err="1" smtClean="0"/>
              <a:t>stroma</a:t>
            </a:r>
            <a:r>
              <a:rPr lang="de-DE" sz="1600" u="sng" dirty="0" smtClean="0"/>
              <a:t> </a:t>
            </a:r>
            <a:r>
              <a:rPr lang="de-DE" sz="1600" u="sng" dirty="0"/>
              <a:t>interactions affect:</a:t>
            </a:r>
          </a:p>
          <a:p>
            <a:pPr marL="0" indent="0" algn="ctr">
              <a:buNone/>
            </a:pPr>
            <a:r>
              <a:rPr lang="de-DE" sz="1400" dirty="0"/>
              <a:t>Tumor </a:t>
            </a:r>
            <a:r>
              <a:rPr lang="en-US" sz="1400" dirty="0"/>
              <a:t>growth</a:t>
            </a:r>
            <a:r>
              <a:rPr lang="de-DE" sz="1400" dirty="0"/>
              <a:t>, hypoxia, </a:t>
            </a:r>
            <a:r>
              <a:rPr lang="de-DE" sz="1400" dirty="0" err="1" smtClean="0"/>
              <a:t>aggressiveness</a:t>
            </a:r>
            <a:r>
              <a:rPr lang="de-DE" sz="1400" dirty="0" smtClean="0"/>
              <a:t>, immune </a:t>
            </a:r>
            <a:r>
              <a:rPr lang="de-DE" sz="1400" dirty="0" err="1" smtClean="0"/>
              <a:t>phenotype</a:t>
            </a:r>
            <a:r>
              <a:rPr lang="en-US" sz="1400" dirty="0" smtClean="0"/>
              <a:t> </a:t>
            </a:r>
            <a:endParaRPr lang="en-US" sz="1400" dirty="0"/>
          </a:p>
          <a:p>
            <a:pPr marL="0" indent="0" algn="ctr">
              <a:buNone/>
            </a:pP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b="1" dirty="0"/>
              <a:t>Therapy resistance and relapse</a:t>
            </a:r>
          </a:p>
        </p:txBody>
      </p:sp>
      <p:sp>
        <p:nvSpPr>
          <p:cNvPr id="40" name="Foliennummernplatzhalt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Effect of particle beams on the tumor microenvironment/</a:t>
            </a:r>
            <a:r>
              <a:rPr lang="en-US" dirty="0" err="1" smtClean="0"/>
              <a:t>stroma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330666" y="1746138"/>
            <a:ext cx="453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+mj-lt"/>
              </a:rPr>
              <a:t>Pancreatic</a:t>
            </a:r>
            <a:r>
              <a:rPr lang="de-DE" sz="1600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ductal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adenocarcinoma</a:t>
            </a:r>
            <a:r>
              <a:rPr lang="de-DE" dirty="0">
                <a:latin typeface="+mj-lt"/>
              </a:rPr>
              <a:t> (PDAC)</a:t>
            </a:r>
            <a:endParaRPr lang="en-US" sz="1600" dirty="0">
              <a:latin typeface="+mj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471973" y="1753510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+mj-lt"/>
              </a:rPr>
              <a:t>Osteosarcoma</a:t>
            </a:r>
            <a:r>
              <a:rPr lang="de-DE" dirty="0">
                <a:latin typeface="+mj-lt"/>
              </a:rPr>
              <a:t> (OS)</a:t>
            </a:r>
            <a:endParaRPr lang="en-US" sz="1600" dirty="0">
              <a:latin typeface="+mj-lt"/>
            </a:endParaRPr>
          </a:p>
        </p:txBody>
      </p:sp>
      <p:grpSp>
        <p:nvGrpSpPr>
          <p:cNvPr id="3" name="Gruppieren 37"/>
          <p:cNvGrpSpPr/>
          <p:nvPr/>
        </p:nvGrpSpPr>
        <p:grpSpPr>
          <a:xfrm>
            <a:off x="359039" y="2410430"/>
            <a:ext cx="3754581" cy="1871743"/>
            <a:chOff x="212735" y="2093348"/>
            <a:chExt cx="3754581" cy="187174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3762" y="2093348"/>
              <a:ext cx="1783554" cy="173341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4" name="Gruppieren 35"/>
            <p:cNvGrpSpPr/>
            <p:nvPr/>
          </p:nvGrpSpPr>
          <p:grpSpPr>
            <a:xfrm>
              <a:off x="212735" y="2093348"/>
              <a:ext cx="2047355" cy="1871743"/>
              <a:chOff x="212735" y="2093348"/>
              <a:chExt cx="2047355" cy="1871743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811" y="2093348"/>
                <a:ext cx="1761431" cy="171250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26" name="Textfeld 25"/>
              <p:cNvSpPr txBox="1"/>
              <p:nvPr/>
            </p:nvSpPr>
            <p:spPr>
              <a:xfrm>
                <a:off x="212735" y="3765036"/>
                <a:ext cx="204735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Christine A </a:t>
                </a:r>
                <a:r>
                  <a:rPr lang="en-US" sz="700" dirty="0" err="1"/>
                  <a:t>Iacobuzio</a:t>
                </a:r>
                <a:r>
                  <a:rPr lang="en-US" sz="700" dirty="0"/>
                  <a:t>-Donahue; Gut (2011)</a:t>
                </a:r>
              </a:p>
            </p:txBody>
          </p:sp>
        </p:grpSp>
      </p:grpSp>
      <p:grpSp>
        <p:nvGrpSpPr>
          <p:cNvPr id="5" name="Gruppieren 36"/>
          <p:cNvGrpSpPr/>
          <p:nvPr/>
        </p:nvGrpSpPr>
        <p:grpSpPr>
          <a:xfrm>
            <a:off x="4441521" y="2396571"/>
            <a:ext cx="4231218" cy="2167717"/>
            <a:chOff x="4441521" y="2086863"/>
            <a:chExt cx="4231218" cy="2167717"/>
          </a:xfrm>
        </p:grpSpPr>
        <p:grpSp>
          <p:nvGrpSpPr>
            <p:cNvPr id="8" name="Gruppieren 33"/>
            <p:cNvGrpSpPr/>
            <p:nvPr/>
          </p:nvGrpSpPr>
          <p:grpSpPr>
            <a:xfrm>
              <a:off x="4498258" y="2086863"/>
              <a:ext cx="4174481" cy="1733103"/>
              <a:chOff x="4498258" y="2086863"/>
              <a:chExt cx="4174481" cy="1733103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12355" t="14283" r="29542" b="19588"/>
              <a:stretch/>
            </p:blipFill>
            <p:spPr bwMode="auto">
              <a:xfrm>
                <a:off x="6599903" y="2086863"/>
                <a:ext cx="2072836" cy="17250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grpSp>
            <p:nvGrpSpPr>
              <p:cNvPr id="11" name="Gruppieren 31"/>
              <p:cNvGrpSpPr/>
              <p:nvPr/>
            </p:nvGrpSpPr>
            <p:grpSpPr>
              <a:xfrm>
                <a:off x="4498258" y="2086863"/>
                <a:ext cx="2890684" cy="1733103"/>
                <a:chOff x="4498258" y="2086863"/>
                <a:chExt cx="2890684" cy="1733103"/>
              </a:xfrm>
            </p:grpSpPr>
            <p:pic>
              <p:nvPicPr>
                <p:cNvPr id="1031" name="Picture 7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 t="15645" r="50855" b="24504"/>
                <a:stretch/>
              </p:blipFill>
              <p:spPr bwMode="auto">
                <a:xfrm>
                  <a:off x="4498258" y="2086863"/>
                  <a:ext cx="2029029" cy="173310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cxnSp>
              <p:nvCxnSpPr>
                <p:cNvPr id="10" name="Gerade Verbindung mit Pfeil 9"/>
                <p:cNvCxnSpPr/>
                <p:nvPr/>
              </p:nvCxnSpPr>
              <p:spPr>
                <a:xfrm flipH="1">
                  <a:off x="6312309" y="2101647"/>
                  <a:ext cx="25808" cy="398207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 Verbindung mit Pfeil 22"/>
                <p:cNvCxnSpPr/>
                <p:nvPr/>
              </p:nvCxnSpPr>
              <p:spPr>
                <a:xfrm>
                  <a:off x="5904270" y="2086863"/>
                  <a:ext cx="0" cy="427739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 Verbindung mit Pfeil 24"/>
                <p:cNvCxnSpPr/>
                <p:nvPr/>
              </p:nvCxnSpPr>
              <p:spPr>
                <a:xfrm>
                  <a:off x="6916993" y="2101647"/>
                  <a:ext cx="471949" cy="501444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" name="Textfeld 21"/>
            <p:cNvSpPr txBox="1"/>
            <p:nvPr/>
          </p:nvSpPr>
          <p:spPr>
            <a:xfrm>
              <a:off x="6682219" y="3946803"/>
              <a:ext cx="18549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>
                  <a:latin typeface="+mj-lt"/>
                </a:rPr>
                <a:t>Malignant</a:t>
              </a:r>
              <a:r>
                <a:rPr lang="de-DE" sz="1400" b="1" dirty="0">
                  <a:latin typeface="+mj-lt"/>
                </a:rPr>
                <a:t> </a:t>
              </a:r>
              <a:r>
                <a:rPr lang="de-DE" sz="1400" b="1" dirty="0" err="1">
                  <a:latin typeface="+mj-lt"/>
                </a:rPr>
                <a:t>osteoid</a:t>
              </a:r>
              <a:endParaRPr lang="en-US" sz="1400" b="1" dirty="0">
                <a:latin typeface="+mj-lt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6527232" y="3771592"/>
              <a:ext cx="12923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Klein, </a:t>
              </a:r>
              <a:r>
                <a:rPr lang="en-US" sz="700" dirty="0" err="1"/>
                <a:t>Siegal</a:t>
              </a:r>
              <a:r>
                <a:rPr lang="en-US" sz="700" dirty="0"/>
                <a:t>; AJCP (2006)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441521" y="3788128"/>
              <a:ext cx="11144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Yale Histology (2018)</a:t>
              </a:r>
            </a:p>
          </p:txBody>
        </p:sp>
      </p:grpSp>
      <p:sp>
        <p:nvSpPr>
          <p:cNvPr id="45" name="Textfeld 44"/>
          <p:cNvSpPr txBox="1"/>
          <p:nvPr/>
        </p:nvSpPr>
        <p:spPr>
          <a:xfrm>
            <a:off x="443115" y="2168348"/>
            <a:ext cx="2443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+mj-lt"/>
              </a:rPr>
              <a:t>normal </a:t>
            </a:r>
            <a:r>
              <a:rPr lang="de-DE" sz="1200" dirty="0" err="1">
                <a:latin typeface="+mj-lt"/>
              </a:rPr>
              <a:t>pancreatic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duct</a:t>
            </a:r>
            <a:r>
              <a:rPr lang="de-DE" sz="1200" dirty="0">
                <a:latin typeface="+mj-lt"/>
              </a:rPr>
              <a:t> 	PDAC</a:t>
            </a:r>
            <a:endParaRPr lang="en-US" sz="1100" dirty="0">
              <a:latin typeface="+mj-lt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513006" y="2153564"/>
            <a:ext cx="3147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+mj-lt"/>
              </a:rPr>
              <a:t>normal </a:t>
            </a:r>
            <a:r>
              <a:rPr lang="de-DE" sz="1200" dirty="0" err="1">
                <a:latin typeface="+mj-lt"/>
              </a:rPr>
              <a:t>bone</a:t>
            </a:r>
            <a:r>
              <a:rPr lang="de-DE" sz="1200" dirty="0">
                <a:latin typeface="+mj-lt"/>
              </a:rPr>
              <a:t> tissue  	     </a:t>
            </a:r>
            <a:r>
              <a:rPr lang="de-DE" sz="1200" dirty="0" err="1">
                <a:latin typeface="+mj-lt"/>
              </a:rPr>
              <a:t>osteosarcoma</a:t>
            </a:r>
            <a:endParaRPr lang="en-US" sz="1100" dirty="0">
              <a:latin typeface="+mj-lt"/>
            </a:endParaRPr>
          </a:p>
        </p:txBody>
      </p:sp>
      <p:pic>
        <p:nvPicPr>
          <p:cNvPr id="30" name="Grafik 29" descr="Logo_MedAustron_N_oT_RGB_Offi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20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5430EFE-CB86-4CA5-988B-F2DC1222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In vivo </a:t>
            </a:r>
            <a:r>
              <a:rPr lang="de-AT" dirty="0" err="1"/>
              <a:t>studies</a:t>
            </a:r>
            <a:r>
              <a:rPr lang="de-AT" dirty="0"/>
              <a:t>  </a:t>
            </a:r>
            <a:br>
              <a:rPr lang="de-AT" dirty="0"/>
            </a:br>
            <a:endParaRPr lang="en-US" sz="20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794" y="1274508"/>
            <a:ext cx="4174103" cy="307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3233177" y="840042"/>
            <a:ext cx="267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Heterogeneous</a:t>
            </a:r>
            <a:r>
              <a:rPr lang="de-DE" dirty="0"/>
              <a:t> tumor </a:t>
            </a:r>
            <a:endParaRPr lang="en-US" dirty="0"/>
          </a:p>
        </p:txBody>
      </p:sp>
      <p:sp>
        <p:nvSpPr>
          <p:cNvPr id="12" name="Ellipse 11"/>
          <p:cNvSpPr/>
          <p:nvPr/>
        </p:nvSpPr>
        <p:spPr>
          <a:xfrm>
            <a:off x="188161" y="2212020"/>
            <a:ext cx="2249129" cy="102224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+mj-lt"/>
              </a:rPr>
              <a:t>Biological </a:t>
            </a:r>
            <a:r>
              <a:rPr lang="en-US" b="1" dirty="0">
                <a:latin typeface="+mj-lt"/>
              </a:rPr>
              <a:t>targeting</a:t>
            </a:r>
          </a:p>
        </p:txBody>
      </p:sp>
      <p:sp>
        <p:nvSpPr>
          <p:cNvPr id="17" name="Ellipse 16"/>
          <p:cNvSpPr/>
          <p:nvPr/>
        </p:nvSpPr>
        <p:spPr>
          <a:xfrm>
            <a:off x="6670771" y="2140768"/>
            <a:ext cx="2249129" cy="102224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+mj-lt"/>
              </a:rPr>
              <a:t>Dose painting</a:t>
            </a:r>
            <a:endParaRPr lang="en-US" b="1" dirty="0">
              <a:latin typeface="+mj-lt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675432" y="4401786"/>
            <a:ext cx="6273954" cy="613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Beneficial effect of particle beam therapy?</a:t>
            </a:r>
          </a:p>
        </p:txBody>
      </p:sp>
      <p:sp>
        <p:nvSpPr>
          <p:cNvPr id="23" name="Pfeil nach rechts 22"/>
          <p:cNvSpPr/>
          <p:nvPr/>
        </p:nvSpPr>
        <p:spPr>
          <a:xfrm>
            <a:off x="848037" y="4539125"/>
            <a:ext cx="1327355" cy="3392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feld 23"/>
          <p:cNvSpPr txBox="1"/>
          <p:nvPr/>
        </p:nvSpPr>
        <p:spPr>
          <a:xfrm>
            <a:off x="2484794" y="4134719"/>
            <a:ext cx="13548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MRC cancer unit (2018)</a:t>
            </a:r>
          </a:p>
        </p:txBody>
      </p:sp>
      <p:sp>
        <p:nvSpPr>
          <p:cNvPr id="26" name="Fußzeilenplatzhalter 25"/>
          <p:cNvSpPr>
            <a:spLocks noGrp="1"/>
          </p:cNvSpPr>
          <p:nvPr>
            <p:ph type="ftr" sz="quarter" idx="4294967295"/>
          </p:nvPr>
        </p:nvSpPr>
        <p:spPr>
          <a:xfrm>
            <a:off x="4791162" y="6484384"/>
            <a:ext cx="3637668" cy="226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800" b="1" dirty="0" smtClean="0">
                <a:solidFill>
                  <a:prstClr val="white"/>
                </a:solidFill>
              </a:rPr>
              <a:t>OMA / April 1</a:t>
            </a:r>
            <a:r>
              <a:rPr lang="en-US" sz="800" b="1" baseline="30000" dirty="0" smtClean="0">
                <a:solidFill>
                  <a:prstClr val="white"/>
                </a:solidFill>
              </a:rPr>
              <a:t>st </a:t>
            </a:r>
            <a:r>
              <a:rPr lang="en-US" sz="800" b="1" dirty="0" smtClean="0">
                <a:solidFill>
                  <a:prstClr val="white"/>
                </a:solidFill>
              </a:rPr>
              <a:t> 2019 / Sylvia Gruber</a:t>
            </a:r>
            <a:endParaRPr lang="en-GB" sz="800" b="1" dirty="0">
              <a:solidFill>
                <a:prstClr val="white"/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6623-0915-4074-A446-E7FDAA637A24}" type="slidenum">
              <a:rPr lang="de-AT" smtClean="0"/>
              <a:pPr/>
              <a:t>38</a:t>
            </a:fld>
            <a:endParaRPr lang="de-AT"/>
          </a:p>
        </p:txBody>
      </p:sp>
      <p:pic>
        <p:nvPicPr>
          <p:cNvPr id="18" name="Grafik 17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01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5CDF7AE4-8760-4CEA-8947-22D3D7C9E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Xenograft model (nude mice)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="" xmlns:a16="http://schemas.microsoft.com/office/drawing/2014/main" id="{DE3C6C13-0EDD-4594-BD9B-DFC40C09AEE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298" y="3825081"/>
            <a:ext cx="3008872" cy="22659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0" y="4638082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Alginate transplantation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273" y="3829751"/>
            <a:ext cx="3101994" cy="22613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4263916" y="1215841"/>
            <a:ext cx="47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Heterogeneous cell suspension or </a:t>
            </a:r>
          </a:p>
          <a:p>
            <a:r>
              <a:rPr lang="en-US" b="1" dirty="0">
                <a:latin typeface="+mj-lt"/>
              </a:rPr>
              <a:t>spheroid injection 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39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001" t="3600" r="25577" b="17111"/>
          <a:stretch/>
        </p:blipFill>
        <p:spPr>
          <a:xfrm>
            <a:off x="457370" y="1064219"/>
            <a:ext cx="3401442" cy="26418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Fußzeilenplatzhalter 25"/>
          <p:cNvSpPr txBox="1">
            <a:spLocks/>
          </p:cNvSpPr>
          <p:nvPr/>
        </p:nvSpPr>
        <p:spPr>
          <a:xfrm>
            <a:off x="4791162" y="6484384"/>
            <a:ext cx="3637668" cy="2262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OMA / April 1</a:t>
            </a:r>
            <a:r>
              <a:rPr kumimoji="0" lang="en-US" sz="800" b="1" i="0" u="none" strike="noStrike" kern="1200" cap="none" spc="0" normalizeH="0" baseline="3000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 </a:t>
            </a: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2019 / Sylvia Gruber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Grafik 13" descr="Logo_MedAustron_N_oT_RGB_Of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1065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DNA </a:t>
            </a:r>
            <a:r>
              <a:rPr lang="de-AT" dirty="0" err="1" smtClean="0"/>
              <a:t>damage</a:t>
            </a:r>
            <a:endParaRPr lang="en-GB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Direct</a:t>
            </a:r>
            <a:r>
              <a:rPr lang="de-AT" dirty="0" smtClean="0"/>
              <a:t> vs. </a:t>
            </a:r>
            <a:r>
              <a:rPr lang="de-AT" dirty="0" err="1" smtClean="0"/>
              <a:t>indirect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16738" name="Picture 2" descr="Image result for direct vs. indirect dna da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224" y="1733798"/>
            <a:ext cx="7375884" cy="4528576"/>
          </a:xfrm>
          <a:prstGeom prst="rect">
            <a:avLst/>
          </a:prstGeom>
          <a:noFill/>
        </p:spPr>
      </p:pic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70017" y="2185060"/>
            <a:ext cx="1615044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>
                <a:solidFill>
                  <a:schemeClr val="bg1"/>
                </a:solidFill>
              </a:rPr>
              <a:t>High-LET IR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956963" y="2254333"/>
            <a:ext cx="1615044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>
                <a:solidFill>
                  <a:schemeClr val="bg1"/>
                </a:solidFill>
              </a:rPr>
              <a:t>Low-LET IR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5911" y="1199409"/>
            <a:ext cx="1853902" cy="123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de-AT" sz="1800" u="sng" dirty="0" err="1" smtClean="0"/>
              <a:t>Colleagues</a:t>
            </a:r>
            <a:r>
              <a:rPr lang="de-AT" sz="1800" u="sng" dirty="0" smtClean="0"/>
              <a:t> </a:t>
            </a:r>
            <a:r>
              <a:rPr lang="de-AT" sz="1800" u="sng" dirty="0" err="1" smtClean="0"/>
              <a:t>and</a:t>
            </a:r>
            <a:r>
              <a:rPr lang="de-AT" sz="1800" u="sng" dirty="0" smtClean="0"/>
              <a:t> </a:t>
            </a:r>
            <a:r>
              <a:rPr lang="de-AT" sz="1800" u="sng" dirty="0" err="1" smtClean="0"/>
              <a:t>Advisors</a:t>
            </a:r>
            <a:endParaRPr lang="de-AT" sz="1800" u="sng" dirty="0" smtClean="0"/>
          </a:p>
          <a:p>
            <a:r>
              <a:rPr lang="de-AT" sz="1800" dirty="0" err="1" smtClean="0"/>
              <a:t>Radiobiology</a:t>
            </a:r>
            <a:r>
              <a:rPr lang="de-AT" sz="1800" dirty="0" smtClean="0"/>
              <a:t> Team MedAustron</a:t>
            </a:r>
          </a:p>
          <a:p>
            <a:pPr lvl="1"/>
            <a:r>
              <a:rPr lang="de-AT" sz="1700" dirty="0" smtClean="0"/>
              <a:t>Elisabeth Mara: RBE </a:t>
            </a:r>
            <a:r>
              <a:rPr lang="de-AT" sz="1700" dirty="0" err="1" smtClean="0"/>
              <a:t>dependencies</a:t>
            </a:r>
            <a:r>
              <a:rPr lang="de-AT" sz="1700" dirty="0" smtClean="0"/>
              <a:t> /3D </a:t>
            </a:r>
            <a:r>
              <a:rPr lang="de-AT" sz="1700" dirty="0" err="1" smtClean="0"/>
              <a:t>Pancreatic</a:t>
            </a:r>
            <a:r>
              <a:rPr lang="de-AT" sz="1700" dirty="0" smtClean="0"/>
              <a:t> </a:t>
            </a:r>
            <a:r>
              <a:rPr lang="de-AT" sz="1700" dirty="0" err="1" smtClean="0"/>
              <a:t>cancer</a:t>
            </a:r>
            <a:r>
              <a:rPr lang="de-AT" sz="1700" dirty="0" smtClean="0"/>
              <a:t> model</a:t>
            </a:r>
          </a:p>
          <a:p>
            <a:pPr lvl="1"/>
            <a:r>
              <a:rPr lang="de-AT" sz="1700" dirty="0" smtClean="0"/>
              <a:t>Simon </a:t>
            </a:r>
            <a:r>
              <a:rPr lang="de-AT" sz="1700" dirty="0" err="1" smtClean="0"/>
              <a:t>Deycmar</a:t>
            </a:r>
            <a:r>
              <a:rPr lang="de-AT" sz="1700" dirty="0" smtClean="0"/>
              <a:t>: </a:t>
            </a:r>
            <a:r>
              <a:rPr lang="de-AT" sz="1700" dirty="0" err="1" smtClean="0"/>
              <a:t>synergistic</a:t>
            </a:r>
            <a:r>
              <a:rPr lang="de-AT" sz="1700" dirty="0" smtClean="0"/>
              <a:t> </a:t>
            </a:r>
            <a:r>
              <a:rPr lang="de-AT" sz="1700" dirty="0" err="1" smtClean="0"/>
              <a:t>mechanisms</a:t>
            </a:r>
            <a:endParaRPr lang="de-AT" sz="1700" dirty="0" smtClean="0"/>
          </a:p>
          <a:p>
            <a:pPr lvl="1"/>
            <a:r>
              <a:rPr lang="de-AT" sz="1700" dirty="0" smtClean="0"/>
              <a:t>Jakob Kowaliuk / Susanna Zakaria: in vivo </a:t>
            </a:r>
            <a:r>
              <a:rPr lang="de-AT" sz="1700" dirty="0" err="1" smtClean="0"/>
              <a:t>studies</a:t>
            </a:r>
            <a:r>
              <a:rPr lang="de-AT" sz="1700" dirty="0" smtClean="0"/>
              <a:t> </a:t>
            </a:r>
          </a:p>
          <a:p>
            <a:r>
              <a:rPr lang="de-AT" sz="1800" dirty="0" smtClean="0"/>
              <a:t>Prof. Dietmar Georg – Head </a:t>
            </a:r>
            <a:r>
              <a:rPr lang="de-AT" sz="1800" dirty="0" err="1" smtClean="0"/>
              <a:t>of</a:t>
            </a:r>
            <a:r>
              <a:rPr lang="de-AT" sz="1800" dirty="0" smtClean="0"/>
              <a:t> Medical </a:t>
            </a:r>
            <a:r>
              <a:rPr lang="de-AT" sz="1800" dirty="0" err="1" smtClean="0"/>
              <a:t>Physics</a:t>
            </a:r>
            <a:r>
              <a:rPr lang="de-AT" sz="1800" dirty="0" smtClean="0"/>
              <a:t>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Oncotechnology</a:t>
            </a:r>
            <a:endParaRPr lang="de-AT" sz="1800" dirty="0" smtClean="0"/>
          </a:p>
          <a:p>
            <a:r>
              <a:rPr lang="de-AT" sz="1800" dirty="0" smtClean="0"/>
              <a:t>Medical </a:t>
            </a:r>
            <a:r>
              <a:rPr lang="de-AT" sz="1800" dirty="0" err="1" smtClean="0"/>
              <a:t>Physics</a:t>
            </a:r>
            <a:r>
              <a:rPr lang="de-AT" sz="1800" dirty="0" smtClean="0"/>
              <a:t>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Oncotechnology</a:t>
            </a:r>
            <a:r>
              <a:rPr lang="de-AT" sz="1800" dirty="0" smtClean="0"/>
              <a:t> Team</a:t>
            </a:r>
          </a:p>
          <a:p>
            <a:r>
              <a:rPr lang="de-AT" sz="1800" dirty="0" smtClean="0"/>
              <a:t>Dr. Thomas Schreiner – </a:t>
            </a:r>
            <a:r>
              <a:rPr lang="de-AT" sz="1800" dirty="0" err="1" smtClean="0"/>
              <a:t>Coordinator</a:t>
            </a:r>
            <a:r>
              <a:rPr lang="de-AT" sz="1800" dirty="0" smtClean="0"/>
              <a:t> Non Clinical Research MedAustron</a:t>
            </a:r>
          </a:p>
          <a:p>
            <a:r>
              <a:rPr lang="de-AT" sz="1800" dirty="0" smtClean="0"/>
              <a:t>Prof. Eugen Hug – Medical </a:t>
            </a:r>
            <a:r>
              <a:rPr lang="de-AT" sz="1800" dirty="0" err="1" smtClean="0"/>
              <a:t>Director</a:t>
            </a:r>
            <a:r>
              <a:rPr lang="de-AT" sz="1800" dirty="0" smtClean="0"/>
              <a:t> MedAustron</a:t>
            </a:r>
          </a:p>
          <a:p>
            <a:endParaRPr lang="en-GB" dirty="0"/>
          </a:p>
        </p:txBody>
      </p:sp>
      <p:pic>
        <p:nvPicPr>
          <p:cNvPr id="6" name="Grafik 5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5813" y="5577987"/>
            <a:ext cx="2116156" cy="563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Grafik 6" descr="KL_EN_Radiotherapy.png"/>
          <p:cNvPicPr>
            <a:picLocks noChangeAspect="1"/>
          </p:cNvPicPr>
          <p:nvPr/>
        </p:nvPicPr>
        <p:blipFill>
          <a:blip r:embed="rId4" cstate="print"/>
          <a:srcRect t="17560" r="30633" b="18402"/>
          <a:stretch>
            <a:fillRect/>
          </a:stretch>
        </p:blipFill>
        <p:spPr>
          <a:xfrm>
            <a:off x="5797893" y="127591"/>
            <a:ext cx="3122823" cy="808074"/>
          </a:xfrm>
          <a:prstGeom prst="rect">
            <a:avLst/>
          </a:prstGeom>
        </p:spPr>
      </p:pic>
      <p:sp>
        <p:nvSpPr>
          <p:cNvPr id="12" name="Fußzeilenplatzhalter 25"/>
          <p:cNvSpPr>
            <a:spLocks noGrp="1"/>
          </p:cNvSpPr>
          <p:nvPr>
            <p:ph type="ftr" sz="quarter" idx="4294967295"/>
          </p:nvPr>
        </p:nvSpPr>
        <p:spPr>
          <a:xfrm>
            <a:off x="4791162" y="6484384"/>
            <a:ext cx="3637668" cy="226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800" b="1" dirty="0" smtClean="0">
                <a:solidFill>
                  <a:prstClr val="white"/>
                </a:solidFill>
              </a:rPr>
              <a:t>OMA / April 1</a:t>
            </a:r>
            <a:r>
              <a:rPr lang="en-US" sz="800" b="1" baseline="30000" dirty="0" smtClean="0">
                <a:solidFill>
                  <a:prstClr val="white"/>
                </a:solidFill>
              </a:rPr>
              <a:t>st </a:t>
            </a:r>
            <a:r>
              <a:rPr lang="en-US" sz="800" b="1" dirty="0" smtClean="0">
                <a:solidFill>
                  <a:prstClr val="white"/>
                </a:solidFill>
              </a:rPr>
              <a:t> 2019 / Sylvia Gruber</a:t>
            </a:r>
            <a:endParaRPr lang="en-GB" sz="8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05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– 1 Gy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hteck 8"/>
          <p:cNvSpPr/>
          <p:nvPr/>
        </p:nvSpPr>
        <p:spPr bwMode="auto">
          <a:xfrm>
            <a:off x="701570" y="1268760"/>
            <a:ext cx="8055895" cy="49955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251520" y="1043735"/>
            <a:ext cx="3743680" cy="4914938"/>
            <a:chOff x="161510" y="1043735"/>
            <a:chExt cx="3743680" cy="4914938"/>
          </a:xfrm>
        </p:grpSpPr>
        <p:pic>
          <p:nvPicPr>
            <p:cNvPr id="11" name="Picture 4" descr="http://www.biologie-schule.de/img/dna.gif"/>
            <p:cNvPicPr>
              <a:picLocks noChangeAspect="1" noChangeArrowheads="1"/>
            </p:cNvPicPr>
            <p:nvPr/>
          </p:nvPicPr>
          <p:blipFill>
            <a:blip r:embed="rId2" cstate="print"/>
            <a:srcRect l="42954"/>
            <a:stretch>
              <a:fillRect/>
            </a:stretch>
          </p:blipFill>
          <p:spPr bwMode="auto">
            <a:xfrm>
              <a:off x="161510" y="1088740"/>
              <a:ext cx="1530170" cy="2804266"/>
            </a:xfrm>
            <a:prstGeom prst="rect">
              <a:avLst/>
            </a:prstGeom>
            <a:noFill/>
          </p:spPr>
        </p:pic>
        <p:pic>
          <p:nvPicPr>
            <p:cNvPr id="12" name="Picture 4" descr="http://upload.wikimedia.org/wikipedia/commons/thumb/e/e7/DNA_simple.svg/2000px-DNA_simple.svg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826695" y="1043735"/>
              <a:ext cx="2078495" cy="4914938"/>
            </a:xfrm>
            <a:prstGeom prst="rect">
              <a:avLst/>
            </a:prstGeom>
            <a:noFill/>
          </p:spPr>
        </p:pic>
        <p:sp>
          <p:nvSpPr>
            <p:cNvPr id="13" name="Explosion 1 12"/>
            <p:cNvSpPr/>
            <p:nvPr/>
          </p:nvSpPr>
          <p:spPr bwMode="auto">
            <a:xfrm>
              <a:off x="2591780" y="1718810"/>
              <a:ext cx="675075" cy="405045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Ellipse 13"/>
            <p:cNvSpPr/>
            <p:nvPr/>
          </p:nvSpPr>
          <p:spPr bwMode="auto">
            <a:xfrm>
              <a:off x="1826695" y="2483895"/>
              <a:ext cx="990110" cy="765085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sz="12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Histon</a:t>
              </a:r>
              <a:endParaRPr kumimoji="0" lang="de-AT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" name="Explosion 1 14"/>
            <p:cNvSpPr/>
            <p:nvPr/>
          </p:nvSpPr>
          <p:spPr bwMode="auto">
            <a:xfrm>
              <a:off x="2096725" y="2438890"/>
              <a:ext cx="675075" cy="405045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" name="Explosion 1 15"/>
            <p:cNvSpPr/>
            <p:nvPr/>
          </p:nvSpPr>
          <p:spPr bwMode="auto">
            <a:xfrm>
              <a:off x="2951820" y="3293985"/>
              <a:ext cx="675075" cy="405045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" name="Explosion 1 16"/>
            <p:cNvSpPr/>
            <p:nvPr/>
          </p:nvSpPr>
          <p:spPr bwMode="auto">
            <a:xfrm>
              <a:off x="1781690" y="3969060"/>
              <a:ext cx="675075" cy="405045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" name="Explosion 1 17"/>
            <p:cNvSpPr/>
            <p:nvPr/>
          </p:nvSpPr>
          <p:spPr bwMode="auto">
            <a:xfrm>
              <a:off x="1826695" y="5049180"/>
              <a:ext cx="675075" cy="405045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211960" y="1400798"/>
            <a:ext cx="427547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chemeClr val="tx1"/>
                </a:solidFill>
              </a:rPr>
              <a:t>base damage</a:t>
            </a:r>
            <a:endParaRPr lang="en-GB" altLang="de-DE" sz="1600" dirty="0">
              <a:solidFill>
                <a:schemeClr val="tx1"/>
              </a:solidFill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211960" y="4194085"/>
            <a:ext cx="427547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chemeClr val="tx1"/>
                </a:solidFill>
              </a:rPr>
              <a:t>single strand breaks</a:t>
            </a:r>
            <a:endParaRPr lang="en-GB" altLang="de-DE" sz="1600" dirty="0"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211960" y="4952443"/>
            <a:ext cx="427547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de-AT" altLang="de-DE" dirty="0" smtClean="0"/>
              <a:t>double </a:t>
            </a:r>
            <a:r>
              <a:rPr lang="de-AT" altLang="de-DE" dirty="0" err="1" smtClean="0"/>
              <a:t>strand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breaks</a:t>
            </a:r>
            <a:r>
              <a:rPr lang="de-AT" altLang="de-DE" dirty="0" smtClean="0"/>
              <a:t> </a:t>
            </a:r>
            <a:endParaRPr lang="en-GB" altLang="de-DE" sz="1600" dirty="0">
              <a:solidFill>
                <a:schemeClr val="tx1"/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093207" y="2289053"/>
            <a:ext cx="427547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chemeClr val="tx1"/>
                </a:solidFill>
              </a:rPr>
              <a:t>DNA-protein crosslinks</a:t>
            </a:r>
            <a:endParaRPr lang="en-GB" altLang="de-DE" sz="1800" dirty="0">
              <a:solidFill>
                <a:schemeClr val="tx1"/>
              </a:solidFill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481871" y="1800215"/>
            <a:ext cx="279523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rgbClr val="FF0000"/>
                </a:solidFill>
              </a:rPr>
              <a:t>4000-5000 </a:t>
            </a:r>
            <a:r>
              <a:rPr lang="en-GB" altLang="de-DE" dirty="0" smtClean="0">
                <a:solidFill>
                  <a:srgbClr val="FF0000"/>
                </a:solidFill>
              </a:rPr>
              <a:t>incidents</a:t>
            </a:r>
            <a:r>
              <a:rPr lang="en-GB" altLang="de-DE" sz="1800" dirty="0" smtClean="0">
                <a:solidFill>
                  <a:srgbClr val="FF0000"/>
                </a:solidFill>
              </a:rPr>
              <a:t> </a:t>
            </a:r>
            <a:endParaRPr lang="en-GB" altLang="de-DE" sz="1600" dirty="0">
              <a:solidFill>
                <a:srgbClr val="FF0000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6354260" y="4497244"/>
            <a:ext cx="1751203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rgbClr val="FF0000"/>
                </a:solidFill>
              </a:rPr>
              <a:t>1000 SSB</a:t>
            </a:r>
            <a:endParaRPr lang="en-GB" altLang="de-DE" sz="1600" dirty="0">
              <a:solidFill>
                <a:srgbClr val="FF0000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6181728" y="5291229"/>
            <a:ext cx="1751203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rgbClr val="FF0000"/>
                </a:solidFill>
              </a:rPr>
              <a:t>30- 60 DSB</a:t>
            </a:r>
            <a:endParaRPr lang="en-GB" altLang="de-DE" sz="1600" dirty="0">
              <a:solidFill>
                <a:srgbClr val="FF0000"/>
              </a:solidFill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052497" y="2603230"/>
            <a:ext cx="253107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rgbClr val="FF0000"/>
                </a:solidFill>
              </a:rPr>
              <a:t>150 crosslinks</a:t>
            </a:r>
            <a:endParaRPr lang="en-GB" altLang="de-DE" sz="1600" dirty="0">
              <a:solidFill>
                <a:srgbClr val="FF0000"/>
              </a:solidFill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247075" y="3640571"/>
            <a:ext cx="3731672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rgbClr val="FF0000"/>
                </a:solidFill>
              </a:rPr>
              <a:t>800 – 1500 changes</a:t>
            </a:r>
            <a:endParaRPr lang="en-GB" altLang="de-DE" sz="1600" dirty="0">
              <a:solidFill>
                <a:srgbClr val="FF0000"/>
              </a:solidFill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211960" y="3332263"/>
            <a:ext cx="427547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/>
            <a:r>
              <a:rPr lang="en-GB" altLang="de-DE" sz="1800" dirty="0" smtClean="0">
                <a:solidFill>
                  <a:schemeClr val="tx1"/>
                </a:solidFill>
              </a:rPr>
              <a:t>sugar changes</a:t>
            </a:r>
            <a:endParaRPr lang="en-GB" altLang="de-DE" sz="1600" dirty="0">
              <a:solidFill>
                <a:schemeClr val="tx1"/>
              </a:solidFill>
            </a:endParaRPr>
          </a:p>
        </p:txBody>
      </p:sp>
      <p:sp>
        <p:nvSpPr>
          <p:cNvPr id="29" name="Explosion 1 28"/>
          <p:cNvSpPr/>
          <p:nvPr/>
        </p:nvSpPr>
        <p:spPr bwMode="auto">
          <a:xfrm>
            <a:off x="3311860" y="4869160"/>
            <a:ext cx="675075" cy="405045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" name="Grafik 29" descr="Logo_MedAustron_N_oT_RGB_Off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r>
              <a:rPr lang="de-AT" dirty="0" err="1" smtClean="0"/>
              <a:t>repair</a:t>
            </a:r>
            <a:r>
              <a:rPr lang="de-AT" dirty="0" smtClean="0"/>
              <a:t> – Single Strand Breaks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472625" y="1092062"/>
            <a:ext cx="3849997" cy="283867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AT" dirty="0" err="1" smtClean="0">
                <a:solidFill>
                  <a:schemeClr val="accent2"/>
                </a:solidFill>
                <a:latin typeface="+mj-lt"/>
              </a:rPr>
              <a:t>Baseexcision</a:t>
            </a:r>
            <a:r>
              <a:rPr lang="de-AT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dirty="0" err="1" smtClean="0">
                <a:solidFill>
                  <a:schemeClr val="accent2"/>
                </a:solidFill>
                <a:latin typeface="+mj-lt"/>
              </a:rPr>
              <a:t>repair</a:t>
            </a:r>
            <a:r>
              <a:rPr lang="de-AT" dirty="0" smtClean="0">
                <a:solidFill>
                  <a:schemeClr val="accent2"/>
                </a:solidFill>
                <a:latin typeface="+mj-lt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de-AT" dirty="0" err="1" smtClean="0"/>
              <a:t>base</a:t>
            </a:r>
            <a:r>
              <a:rPr lang="de-AT" dirty="0" smtClean="0"/>
              <a:t>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AT" dirty="0" err="1" smtClean="0"/>
              <a:t>induction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SSB</a:t>
            </a:r>
          </a:p>
          <a:p>
            <a:pPr>
              <a:lnSpc>
                <a:spcPct val="100000"/>
              </a:lnSpc>
            </a:pPr>
            <a:r>
              <a:rPr lang="de-AT" dirty="0" err="1" smtClean="0"/>
              <a:t>synthesis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missing</a:t>
            </a:r>
            <a:r>
              <a:rPr lang="de-AT" dirty="0" smtClean="0"/>
              <a:t> </a:t>
            </a:r>
            <a:r>
              <a:rPr lang="de-AT" dirty="0" err="1" smtClean="0"/>
              <a:t>bases</a:t>
            </a:r>
            <a:endParaRPr lang="de-AT" dirty="0" smtClean="0"/>
          </a:p>
          <a:p>
            <a:pPr>
              <a:lnSpc>
                <a:spcPct val="100000"/>
              </a:lnSpc>
            </a:pPr>
            <a:r>
              <a:rPr lang="de-AT" dirty="0" err="1" smtClean="0"/>
              <a:t>annealing</a:t>
            </a:r>
            <a:endParaRPr lang="de-AT" dirty="0" smtClean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pic>
        <p:nvPicPr>
          <p:cNvPr id="12" name="Picture 4" descr="http://www.intechopen.com/source/html/19301/media/image1.jpg"/>
          <p:cNvPicPr>
            <a:picLocks noChangeAspect="1" noChangeArrowheads="1"/>
          </p:cNvPicPr>
          <p:nvPr/>
        </p:nvPicPr>
        <p:blipFill>
          <a:blip r:embed="rId2" cstate="print"/>
          <a:srcRect b="26166"/>
          <a:stretch>
            <a:fillRect/>
          </a:stretch>
        </p:blipFill>
        <p:spPr bwMode="auto">
          <a:xfrm>
            <a:off x="4320976" y="1078755"/>
            <a:ext cx="4680520" cy="4654603"/>
          </a:xfrm>
          <a:prstGeom prst="rect">
            <a:avLst/>
          </a:prstGeom>
          <a:noFill/>
        </p:spPr>
      </p:pic>
      <p:sp>
        <p:nvSpPr>
          <p:cNvPr id="14" name="Rechteck 13"/>
          <p:cNvSpPr/>
          <p:nvPr/>
        </p:nvSpPr>
        <p:spPr>
          <a:xfrm>
            <a:off x="4391980" y="599428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Journal of Biological Chemistry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285, 9762-9769, March 26, 2010</a:t>
            </a:r>
            <a:endParaRPr kumimoji="0" lang="de-AT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Inhaltsplatzhalter 5"/>
          <p:cNvSpPr txBox="1">
            <a:spLocks/>
          </p:cNvSpPr>
          <p:nvPr/>
        </p:nvSpPr>
        <p:spPr>
          <a:xfrm>
            <a:off x="435020" y="3417647"/>
            <a:ext cx="3849997" cy="283867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AT" sz="2000" dirty="0" smtClean="0">
                <a:solidFill>
                  <a:schemeClr val="accent2"/>
                </a:solidFill>
                <a:latin typeface="+mj-lt"/>
              </a:rPr>
              <a:t>N</a:t>
            </a:r>
            <a:r>
              <a:rPr lang="de-AT" sz="2000" dirty="0" err="1" smtClean="0">
                <a:solidFill>
                  <a:schemeClr val="accent2"/>
                </a:solidFill>
                <a:latin typeface="+mj-lt"/>
              </a:rPr>
              <a:t>ucleotideexcision</a:t>
            </a:r>
            <a:r>
              <a:rPr lang="de-AT" sz="20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de-AT" sz="2000" dirty="0" err="1" smtClean="0">
                <a:solidFill>
                  <a:schemeClr val="accent2"/>
                </a:solidFill>
                <a:latin typeface="+mj-lt"/>
              </a:rPr>
              <a:t>repair</a:t>
            </a:r>
            <a:r>
              <a:rPr lang="de-AT" sz="2000" dirty="0" smtClean="0">
                <a:solidFill>
                  <a:schemeClr val="accent2"/>
                </a:solidFill>
                <a:latin typeface="+mj-lt"/>
              </a:rPr>
              <a:t> </a:t>
            </a: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bulky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lesions</a:t>
            </a: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induction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SSB</a:t>
            </a: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AT" sz="2000" dirty="0" err="1" smtClean="0"/>
              <a:t>excision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20-30 BP </a:t>
            </a: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synthesis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bases</a:t>
            </a: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A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annealing</a:t>
            </a: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28650" y="365125"/>
            <a:ext cx="8372846" cy="972000"/>
          </a:xfrm>
        </p:spPr>
        <p:txBody>
          <a:bodyPr/>
          <a:lstStyle/>
          <a:p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r>
              <a:rPr lang="de-AT" dirty="0" err="1" smtClean="0"/>
              <a:t>repair</a:t>
            </a:r>
            <a:r>
              <a:rPr lang="de-AT" dirty="0" smtClean="0"/>
              <a:t> – Double Strand Breaks</a:t>
            </a:r>
            <a:endParaRPr lang="en-GB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28650" y="2014538"/>
            <a:ext cx="4073979" cy="41624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if</a:t>
            </a:r>
            <a:r>
              <a:rPr lang="de-AT" dirty="0" smtClean="0"/>
              <a:t> DSB </a:t>
            </a:r>
            <a:r>
              <a:rPr lang="de-AT" dirty="0" err="1" smtClean="0"/>
              <a:t>occurs</a:t>
            </a:r>
            <a:r>
              <a:rPr lang="de-AT" dirty="0" smtClean="0"/>
              <a:t> </a:t>
            </a:r>
            <a:r>
              <a:rPr lang="de-AT" dirty="0" err="1" smtClean="0"/>
              <a:t>between</a:t>
            </a:r>
            <a:r>
              <a:rPr lang="de-AT" dirty="0" smtClean="0"/>
              <a:t> 2 </a:t>
            </a:r>
            <a:r>
              <a:rPr lang="de-AT" dirty="0" err="1" smtClean="0"/>
              <a:t>repetetive</a:t>
            </a:r>
            <a:r>
              <a:rPr lang="de-AT" dirty="0" smtClean="0"/>
              <a:t> </a:t>
            </a:r>
            <a:r>
              <a:rPr lang="de-AT" dirty="0" err="1" smtClean="0"/>
              <a:t>sequences</a:t>
            </a:r>
            <a:r>
              <a:rPr lang="de-AT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AT" dirty="0" err="1" smtClean="0"/>
              <a:t>generation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ESB</a:t>
            </a:r>
          </a:p>
          <a:p>
            <a:pPr>
              <a:lnSpc>
                <a:spcPct val="100000"/>
              </a:lnSpc>
            </a:pPr>
            <a:r>
              <a:rPr lang="de-AT" dirty="0" err="1" smtClean="0"/>
              <a:t>annealing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complementary</a:t>
            </a:r>
            <a:r>
              <a:rPr lang="de-AT" dirty="0" smtClean="0"/>
              <a:t> </a:t>
            </a:r>
            <a:r>
              <a:rPr lang="de-AT" dirty="0" err="1" smtClean="0"/>
              <a:t>sequences</a:t>
            </a:r>
            <a:endParaRPr lang="de-AT" dirty="0" smtClean="0"/>
          </a:p>
          <a:p>
            <a:pPr>
              <a:lnSpc>
                <a:spcPct val="100000"/>
              </a:lnSpc>
            </a:pPr>
            <a:r>
              <a:rPr lang="de-AT" dirty="0" err="1" smtClean="0"/>
              <a:t>romoval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tails</a:t>
            </a:r>
            <a:r>
              <a:rPr lang="de-AT" dirty="0" smtClean="0"/>
              <a:t> </a:t>
            </a:r>
            <a:endParaRPr lang="en-GB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smtClean="0"/>
              <a:t>Single Strand </a:t>
            </a:r>
            <a:r>
              <a:rPr lang="de-AT" dirty="0" err="1" smtClean="0"/>
              <a:t>Annealing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0" name="Picture 2" descr="http://mmbr.asm.org/content/66/4/630/F13.large.jpg"/>
          <p:cNvPicPr>
            <a:picLocks noChangeAspect="1" noChangeArrowheads="1"/>
          </p:cNvPicPr>
          <p:nvPr/>
        </p:nvPicPr>
        <p:blipFill>
          <a:blip r:embed="rId2" cstate="print"/>
          <a:srcRect t="6385" r="47573"/>
          <a:stretch>
            <a:fillRect/>
          </a:stretch>
        </p:blipFill>
        <p:spPr bwMode="auto">
          <a:xfrm>
            <a:off x="5057676" y="1260665"/>
            <a:ext cx="3645405" cy="4618915"/>
          </a:xfrm>
          <a:prstGeom prst="rect">
            <a:avLst/>
          </a:prstGeom>
          <a:noFill/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824413" y="6036188"/>
            <a:ext cx="4319587" cy="1612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100" b="1" i="1" dirty="0" err="1" smtClean="0">
                <a:solidFill>
                  <a:srgbClr val="000000"/>
                </a:solidFill>
                <a:latin typeface="Arial" pitchFamily="34" charset="0"/>
                <a:ea typeface="msgothic" charset="0"/>
                <a:cs typeface="Arial" pitchFamily="34" charset="0"/>
              </a:rPr>
              <a:t>Microbiol</a:t>
            </a:r>
            <a:r>
              <a:rPr lang="en-GB" sz="1100" b="1" i="1" dirty="0">
                <a:solidFill>
                  <a:srgbClr val="000000"/>
                </a:solidFill>
                <a:latin typeface="Arial" pitchFamily="34" charset="0"/>
                <a:ea typeface="msgothic" charset="0"/>
                <a:cs typeface="Arial" pitchFamily="34" charset="0"/>
              </a:rPr>
              <a:t>. Mol. Biol. Rev. 2002;66:630-670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95647" y="4975761"/>
            <a:ext cx="2291937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 smtClean="0"/>
              <a:t>error</a:t>
            </a:r>
            <a:r>
              <a:rPr lang="de-AT" sz="2000" dirty="0" smtClean="0"/>
              <a:t> </a:t>
            </a:r>
            <a:r>
              <a:rPr lang="de-AT" sz="2000" dirty="0" err="1" smtClean="0"/>
              <a:t>prone</a:t>
            </a:r>
            <a:r>
              <a:rPr lang="de-AT" sz="2000" dirty="0" smtClean="0"/>
              <a:t> </a:t>
            </a:r>
            <a:endParaRPr lang="en-GB" sz="2000" dirty="0"/>
          </a:p>
        </p:txBody>
      </p:sp>
      <p:pic>
        <p:nvPicPr>
          <p:cNvPr id="12" name="Grafik 11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DNA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r>
              <a:rPr lang="de-AT" dirty="0" err="1" smtClean="0"/>
              <a:t>repair</a:t>
            </a:r>
            <a:r>
              <a:rPr lang="de-AT" dirty="0" smtClean="0"/>
              <a:t> – Double Strand Breaks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 smtClean="0"/>
              <a:t>Nonhomologous</a:t>
            </a:r>
            <a:r>
              <a:rPr lang="de-AT" dirty="0" smtClean="0"/>
              <a:t> </a:t>
            </a:r>
            <a:r>
              <a:rPr lang="de-AT" dirty="0" err="1" smtClean="0"/>
              <a:t>endjoining</a:t>
            </a:r>
            <a:endParaRPr lang="en-GB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629842" y="2200759"/>
            <a:ext cx="2445867" cy="3988904"/>
          </a:xfrm>
        </p:spPr>
        <p:txBody>
          <a:bodyPr/>
          <a:lstStyle/>
          <a:p>
            <a:r>
              <a:rPr lang="de-AT" dirty="0" smtClean="0"/>
              <a:t>&gt;80 % </a:t>
            </a:r>
            <a:r>
              <a:rPr lang="de-AT" dirty="0" err="1" smtClean="0"/>
              <a:t>of</a:t>
            </a:r>
            <a:r>
              <a:rPr lang="de-AT" dirty="0" smtClean="0"/>
              <a:t> DSB</a:t>
            </a:r>
          </a:p>
          <a:p>
            <a:r>
              <a:rPr lang="de-AT" dirty="0" smtClean="0"/>
              <a:t>G0 </a:t>
            </a:r>
            <a:r>
              <a:rPr lang="de-AT" dirty="0" err="1" smtClean="0"/>
              <a:t>and</a:t>
            </a:r>
            <a:r>
              <a:rPr lang="de-AT" dirty="0" smtClean="0"/>
              <a:t> G1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cycle</a:t>
            </a:r>
            <a:r>
              <a:rPr lang="de-AT" dirty="0" smtClean="0"/>
              <a:t> </a:t>
            </a:r>
            <a:r>
              <a:rPr lang="de-AT" dirty="0" err="1" smtClean="0"/>
              <a:t>phase</a:t>
            </a:r>
            <a:r>
              <a:rPr lang="de-AT" dirty="0" smtClean="0"/>
              <a:t>  </a:t>
            </a:r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err="1" smtClean="0"/>
              <a:t>Homologous</a:t>
            </a:r>
            <a:r>
              <a:rPr lang="de-AT" dirty="0" smtClean="0"/>
              <a:t> </a:t>
            </a:r>
            <a:r>
              <a:rPr lang="de-AT" dirty="0" err="1" smtClean="0"/>
              <a:t>recombination</a:t>
            </a:r>
            <a:endParaRPr lang="en-GB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4"/>
          </p:nvPr>
        </p:nvSpPr>
        <p:spPr>
          <a:xfrm>
            <a:off x="4785755" y="2200759"/>
            <a:ext cx="2232561" cy="3988904"/>
          </a:xfrm>
        </p:spPr>
        <p:txBody>
          <a:bodyPr/>
          <a:lstStyle/>
          <a:p>
            <a:r>
              <a:rPr lang="de-AT" dirty="0" smtClean="0"/>
              <a:t>&lt; 20% </a:t>
            </a:r>
            <a:r>
              <a:rPr lang="de-AT" dirty="0" err="1" smtClean="0"/>
              <a:t>of</a:t>
            </a:r>
            <a:r>
              <a:rPr lang="de-AT" dirty="0" smtClean="0"/>
              <a:t> DSB</a:t>
            </a:r>
          </a:p>
          <a:p>
            <a:r>
              <a:rPr lang="de-AT" dirty="0" smtClean="0"/>
              <a:t>S </a:t>
            </a:r>
            <a:r>
              <a:rPr lang="de-AT" dirty="0" err="1" smtClean="0"/>
              <a:t>and</a:t>
            </a:r>
            <a:r>
              <a:rPr lang="de-AT" dirty="0" smtClean="0"/>
              <a:t> G2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cycle</a:t>
            </a:r>
            <a:r>
              <a:rPr lang="de-AT" dirty="0" smtClean="0"/>
              <a:t> </a:t>
            </a:r>
            <a:r>
              <a:rPr lang="de-AT" dirty="0" err="1" smtClean="0"/>
              <a:t>phase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2" name="Picture 4" descr="Unfortunately we are unable to provide accessible alternative text for this. If you require assistance to access this image, please contact help@nature.com or the author"/>
          <p:cNvPicPr>
            <a:picLocks noChangeAspect="1" noChangeArrowheads="1"/>
          </p:cNvPicPr>
          <p:nvPr/>
        </p:nvPicPr>
        <p:blipFill>
          <a:blip r:embed="rId2" cstate="print"/>
          <a:srcRect r="54248"/>
          <a:stretch>
            <a:fillRect/>
          </a:stretch>
        </p:blipFill>
        <p:spPr bwMode="auto">
          <a:xfrm>
            <a:off x="6881269" y="1961310"/>
            <a:ext cx="1811469" cy="4281255"/>
          </a:xfrm>
          <a:prstGeom prst="rect">
            <a:avLst/>
          </a:prstGeom>
          <a:noFill/>
        </p:spPr>
      </p:pic>
      <p:pic>
        <p:nvPicPr>
          <p:cNvPr id="13" name="Picture 4" descr="Unfortunately we are unable to provide accessible alternative text for this. If you require assistance to access this image, please contact help@nature.com or the author"/>
          <p:cNvPicPr>
            <a:picLocks noChangeAspect="1" noChangeArrowheads="1"/>
          </p:cNvPicPr>
          <p:nvPr/>
        </p:nvPicPr>
        <p:blipFill>
          <a:blip r:embed="rId2" cstate="print"/>
          <a:srcRect l="47602"/>
          <a:stretch>
            <a:fillRect/>
          </a:stretch>
        </p:blipFill>
        <p:spPr bwMode="auto">
          <a:xfrm>
            <a:off x="2612567" y="2006833"/>
            <a:ext cx="2074591" cy="4281255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558141" y="4963885"/>
            <a:ext cx="2291937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 smtClean="0"/>
              <a:t>error</a:t>
            </a:r>
            <a:r>
              <a:rPr lang="de-AT" sz="2000" dirty="0" smtClean="0"/>
              <a:t> </a:t>
            </a:r>
            <a:r>
              <a:rPr lang="de-AT" sz="2000" dirty="0" err="1" smtClean="0"/>
              <a:t>prone</a:t>
            </a:r>
            <a:r>
              <a:rPr lang="de-AT" sz="2000" dirty="0" smtClean="0"/>
              <a:t> </a:t>
            </a:r>
            <a:endParaRPr lang="en-GB" sz="2000" dirty="0"/>
          </a:p>
        </p:txBody>
      </p:sp>
      <p:sp>
        <p:nvSpPr>
          <p:cNvPr id="15" name="Textfeld 14"/>
          <p:cNvSpPr txBox="1"/>
          <p:nvPr/>
        </p:nvSpPr>
        <p:spPr>
          <a:xfrm>
            <a:off x="4771899" y="4985655"/>
            <a:ext cx="2291937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 smtClean="0"/>
              <a:t>error</a:t>
            </a:r>
            <a:r>
              <a:rPr lang="de-AT" sz="2000" dirty="0" smtClean="0"/>
              <a:t> </a:t>
            </a:r>
            <a:r>
              <a:rPr lang="de-AT" sz="2000" dirty="0" err="1" smtClean="0"/>
              <a:t>free</a:t>
            </a:r>
            <a:r>
              <a:rPr lang="de-AT" sz="2000" dirty="0" smtClean="0"/>
              <a:t> </a:t>
            </a:r>
            <a:endParaRPr lang="en-GB" sz="2000" dirty="0"/>
          </a:p>
        </p:txBody>
      </p:sp>
      <p:sp>
        <p:nvSpPr>
          <p:cNvPr id="16" name="Rechteck 15"/>
          <p:cNvSpPr/>
          <p:nvPr/>
        </p:nvSpPr>
        <p:spPr>
          <a:xfrm>
            <a:off x="451262" y="1900054"/>
            <a:ext cx="4227616" cy="437011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4712524" y="1898073"/>
            <a:ext cx="4227616" cy="437011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695699" y="1995055"/>
            <a:ext cx="368135" cy="190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6778832" y="1933697"/>
            <a:ext cx="368135" cy="190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Grafik 19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Survival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r>
              <a:rPr lang="de-AT" dirty="0" smtClean="0"/>
              <a:t> </a:t>
            </a:r>
            <a:endParaRPr lang="en-GB" dirty="0"/>
          </a:p>
        </p:txBody>
      </p:sp>
      <p:sp>
        <p:nvSpPr>
          <p:cNvPr id="20" name="Inhaltsplatzhalt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09D1-9D44-46E9-90D5-584F6311654E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err="1" smtClean="0"/>
              <a:t>Intrinsic</a:t>
            </a:r>
            <a:r>
              <a:rPr lang="de-AT" dirty="0" smtClean="0"/>
              <a:t> Radiosensitivity</a:t>
            </a:r>
            <a:endParaRPr lang="en-GB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OMA / April 1</a:t>
            </a:r>
            <a:r>
              <a:rPr lang="en-US" baseline="30000" dirty="0" smtClean="0"/>
              <a:t>st </a:t>
            </a:r>
            <a:r>
              <a:rPr lang="en-US" dirty="0" smtClean="0"/>
              <a:t> 2019 / Sylvia Gruber</a:t>
            </a:r>
            <a:endParaRPr lang="en-GB" dirty="0"/>
          </a:p>
        </p:txBody>
      </p:sp>
      <p:pic>
        <p:nvPicPr>
          <p:cNvPr id="18" name="Inhaltsplatzhalt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752" y="1841021"/>
            <a:ext cx="7912100" cy="3911399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3533775" y="5996983"/>
            <a:ext cx="5610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i="1" dirty="0" err="1" smtClean="0"/>
              <a:t>Kozono</a:t>
            </a:r>
            <a:r>
              <a:rPr lang="fr-FR" sz="1100" i="1" dirty="0" smtClean="0"/>
              <a:t> et al, </a:t>
            </a:r>
            <a:r>
              <a:rPr lang="en-US" sz="1100" i="1" dirty="0" err="1" smtClean="0"/>
              <a:t>Oncol</a:t>
            </a:r>
            <a:r>
              <a:rPr lang="en-US" sz="1100" i="1" dirty="0" smtClean="0"/>
              <a:t>. Rep. </a:t>
            </a:r>
            <a:r>
              <a:rPr lang="en-US" sz="1100" i="1" dirty="0"/>
              <a:t>2013 Oct;30(4):1601-8</a:t>
            </a:r>
            <a:r>
              <a:rPr lang="en-US" sz="1100" dirty="0"/>
              <a:t>.</a:t>
            </a:r>
            <a:endParaRPr lang="en-GB" sz="1100" i="1" dirty="0"/>
          </a:p>
        </p:txBody>
      </p:sp>
      <p:pic>
        <p:nvPicPr>
          <p:cNvPr id="10" name="Grafik 9" descr="Logo_MedAustron_N_oT_RGB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825" y="0"/>
            <a:ext cx="1400175" cy="37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Uni Wien_EN_4-3">
  <a:themeElements>
    <a:clrScheme name="MedUni Wien">
      <a:dk1>
        <a:sysClr val="windowText" lastClr="000000"/>
      </a:dk1>
      <a:lt1>
        <a:sysClr val="window" lastClr="FFFFFF"/>
      </a:lt1>
      <a:dk2>
        <a:srgbClr val="757070"/>
      </a:dk2>
      <a:lt2>
        <a:srgbClr val="FDD8C9"/>
      </a:lt2>
      <a:accent1>
        <a:srgbClr val="111D4E"/>
      </a:accent1>
      <a:accent2>
        <a:srgbClr val="5FB4E5"/>
      </a:accent2>
      <a:accent3>
        <a:srgbClr val="3CBFAE"/>
      </a:accent3>
      <a:accent4>
        <a:srgbClr val="F0A794"/>
      </a:accent4>
      <a:accent5>
        <a:srgbClr val="4472C4"/>
      </a:accent5>
      <a:accent6>
        <a:srgbClr val="70AD47"/>
      </a:accent6>
      <a:hlink>
        <a:srgbClr val="111D4E"/>
      </a:hlink>
      <a:folHlink>
        <a:srgbClr val="00297A"/>
      </a:folHlink>
    </a:clrScheme>
    <a:fontScheme name="MedUni Wien">
      <a:majorFont>
        <a:latin typeface="Georgia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dUni-en-4-3.potx" id="{AF153C12-51B5-4AE6-A95A-A12B59EBC812}" vid="{BBF1C129-AFE5-40F4-A8FD-24F5F333134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MedUni Wien_EN_4-3</Template>
  <TotalTime>0</TotalTime>
  <Words>1555</Words>
  <Application>Microsoft Office PowerPoint</Application>
  <PresentationFormat>Bildschirmpräsentation (4:3)</PresentationFormat>
  <Paragraphs>384</Paragraphs>
  <Slides>40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MedUni Wien_EN_4-3</vt:lpstr>
      <vt:lpstr>Radiobiology I  Research and Lab Environment</vt:lpstr>
      <vt:lpstr>Contents</vt:lpstr>
      <vt:lpstr>Chronology of Radiation Effects</vt:lpstr>
      <vt:lpstr>DNA damage</vt:lpstr>
      <vt:lpstr>DNA damage – 1 Gy</vt:lpstr>
      <vt:lpstr>DNA damage repair – Single Strand Breaks </vt:lpstr>
      <vt:lpstr>DNA damage repair – Double Strand Breaks</vt:lpstr>
      <vt:lpstr>DNA damage repair – Double Strand Breaks</vt:lpstr>
      <vt:lpstr>Survival influencing factors </vt:lpstr>
      <vt:lpstr>Survival influencing factors</vt:lpstr>
      <vt:lpstr>Survival influencing factors</vt:lpstr>
      <vt:lpstr>Survival influencing factors</vt:lpstr>
      <vt:lpstr>Survival influencing factors</vt:lpstr>
      <vt:lpstr>Ion Beam Radiobiology</vt:lpstr>
      <vt:lpstr>Biologist´s point of view: Physical Motivation</vt:lpstr>
      <vt:lpstr>Biologist´s point of view: Medical Motivation</vt:lpstr>
      <vt:lpstr>Ion Beam Therpay: Medical Motivation</vt:lpstr>
      <vt:lpstr>Ion Beam Therapy: Biological Motivation</vt:lpstr>
      <vt:lpstr>Ion Beam Therapy: Indications</vt:lpstr>
      <vt:lpstr>Folie 20</vt:lpstr>
      <vt:lpstr>Timeline of Radiobiology Research at MedAustron </vt:lpstr>
      <vt:lpstr>Focus of Radiobiological Research at MedAustron I</vt:lpstr>
      <vt:lpstr>RBE Dependencies: LET</vt:lpstr>
      <vt:lpstr>Dosimetry Aspects</vt:lpstr>
      <vt:lpstr>The RBE of protons: an α/β – LET relationship</vt:lpstr>
      <vt:lpstr>The RBE of protons: an α/β – LET relationship</vt:lpstr>
      <vt:lpstr>Focus of Radiobiological Research at MedAustron II</vt:lpstr>
      <vt:lpstr>Synergistic effect of HSP90 inhibition in NSCLC</vt:lpstr>
      <vt:lpstr>Synergistic effects of IBT: enhanced immune recognition</vt:lpstr>
      <vt:lpstr>Immune System Function and Response</vt:lpstr>
      <vt:lpstr>Mechanisms of Immune Escape</vt:lpstr>
      <vt:lpstr>Stimulation of immune recoginition with radiotherapy</vt:lpstr>
      <vt:lpstr>Stimulation of immune recoginition with radiotherapy</vt:lpstr>
      <vt:lpstr>A 3D World</vt:lpstr>
      <vt:lpstr>Focus of Radiobiological Research at MedAustron III</vt:lpstr>
      <vt:lpstr>Advances Cell Culture Models: Multicellular Tumor Spheroids</vt:lpstr>
      <vt:lpstr>Focus of Radiobiological Research  at MedAustron IV</vt:lpstr>
      <vt:lpstr>In vivo studies   </vt:lpstr>
      <vt:lpstr>Xenograft model (nude mice)</vt:lpstr>
      <vt:lpstr>Folie 40</vt:lpstr>
    </vt:vector>
  </TitlesOfParts>
  <Company>Frost-RL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with a blue background</dc:title>
  <dc:creator>Sylvia Gruber</dc:creator>
  <cp:lastModifiedBy>Sylvia Gruber</cp:lastModifiedBy>
  <cp:revision>182</cp:revision>
  <cp:lastPrinted>2016-07-07T12:58:37Z</cp:lastPrinted>
  <dcterms:created xsi:type="dcterms:W3CDTF">2017-09-27T12:26:53Z</dcterms:created>
  <dcterms:modified xsi:type="dcterms:W3CDTF">2019-04-01T09:42:14Z</dcterms:modified>
</cp:coreProperties>
</file>