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handoutMasterIdLst>
    <p:handoutMasterId r:id="rId56"/>
  </p:handoutMasterIdLst>
  <p:sldIdLst>
    <p:sldId id="256" r:id="rId2"/>
    <p:sldId id="415" r:id="rId3"/>
    <p:sldId id="420" r:id="rId4"/>
    <p:sldId id="419" r:id="rId5"/>
    <p:sldId id="416" r:id="rId6"/>
    <p:sldId id="418" r:id="rId7"/>
    <p:sldId id="422" r:id="rId8"/>
    <p:sldId id="423" r:id="rId9"/>
    <p:sldId id="424" r:id="rId10"/>
    <p:sldId id="425" r:id="rId11"/>
    <p:sldId id="426" r:id="rId12"/>
    <p:sldId id="428" r:id="rId13"/>
    <p:sldId id="429" r:id="rId14"/>
    <p:sldId id="430" r:id="rId15"/>
    <p:sldId id="431" r:id="rId16"/>
    <p:sldId id="360" r:id="rId17"/>
    <p:sldId id="432" r:id="rId18"/>
    <p:sldId id="433" r:id="rId19"/>
    <p:sldId id="436" r:id="rId20"/>
    <p:sldId id="437" r:id="rId21"/>
    <p:sldId id="434" r:id="rId22"/>
    <p:sldId id="435" r:id="rId23"/>
    <p:sldId id="372" r:id="rId24"/>
    <p:sldId id="373" r:id="rId25"/>
    <p:sldId id="439" r:id="rId26"/>
    <p:sldId id="443" r:id="rId27"/>
    <p:sldId id="440" r:id="rId28"/>
    <p:sldId id="441" r:id="rId29"/>
    <p:sldId id="442" r:id="rId30"/>
    <p:sldId id="451" r:id="rId31"/>
    <p:sldId id="450" r:id="rId32"/>
    <p:sldId id="449" r:id="rId33"/>
    <p:sldId id="448" r:id="rId34"/>
    <p:sldId id="444" r:id="rId35"/>
    <p:sldId id="408" r:id="rId36"/>
    <p:sldId id="326" r:id="rId37"/>
    <p:sldId id="365" r:id="rId38"/>
    <p:sldId id="386" r:id="rId39"/>
    <p:sldId id="382" r:id="rId40"/>
    <p:sldId id="403" r:id="rId41"/>
    <p:sldId id="399" r:id="rId42"/>
    <p:sldId id="362" r:id="rId43"/>
    <p:sldId id="389" r:id="rId44"/>
    <p:sldId id="413" r:id="rId45"/>
    <p:sldId id="388" r:id="rId46"/>
    <p:sldId id="401" r:id="rId47"/>
    <p:sldId id="402" r:id="rId48"/>
    <p:sldId id="351" r:id="rId49"/>
    <p:sldId id="447" r:id="rId50"/>
    <p:sldId id="352" r:id="rId51"/>
    <p:sldId id="400" r:id="rId52"/>
    <p:sldId id="445" r:id="rId53"/>
    <p:sldId id="390"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ugo Palmans" initials="H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CC"/>
    <a:srgbClr val="000000"/>
    <a:srgbClr val="CC00CC"/>
    <a:srgbClr val="FF00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50" autoAdjust="0"/>
    <p:restoredTop sz="94139" autoAdjust="0"/>
  </p:normalViewPr>
  <p:slideViewPr>
    <p:cSldViewPr>
      <p:cViewPr>
        <p:scale>
          <a:sx n="80" d="100"/>
          <a:sy n="80" d="100"/>
        </p:scale>
        <p:origin x="-852" y="372"/>
      </p:cViewPr>
      <p:guideLst>
        <p:guide orient="horz" pos="2160"/>
        <p:guide pos="2880"/>
      </p:guideLst>
    </p:cSldViewPr>
  </p:slideViewPr>
  <p:outlineViewPr>
    <p:cViewPr>
      <p:scale>
        <a:sx n="33" d="100"/>
        <a:sy n="33" d="100"/>
      </p:scale>
      <p:origin x="0" y="0"/>
    </p:cViewPr>
    <p:sldLst>
      <p:sld r:id="rId1" collapse="1"/>
    </p:sldLst>
  </p:outlin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1FB1602-D963-4933-8FE7-A942E26CBA8C}" type="datetimeFigureOut">
              <a:rPr lang="en-GB" smtClean="0"/>
              <a:t>01/04/2019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D9AFD2-FF06-4C48-B119-FC1C198087D1}" type="slidenum">
              <a:rPr lang="en-GB" smtClean="0"/>
              <a:t>‹#›</a:t>
            </a:fld>
            <a:endParaRPr lang="en-GB"/>
          </a:p>
        </p:txBody>
      </p:sp>
    </p:spTree>
    <p:extLst>
      <p:ext uri="{BB962C8B-B14F-4D97-AF65-F5344CB8AC3E}">
        <p14:creationId xmlns:p14="http://schemas.microsoft.com/office/powerpoint/2010/main" val="7205866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3CF58A-ADBD-4475-B9B6-63DA48C905FA}" type="datetimeFigureOut">
              <a:rPr lang="en-GB" smtClean="0"/>
              <a:t>01/04/2019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6C7FF-12CF-4022-B51B-1125BF652EF4}" type="slidenum">
              <a:rPr lang="en-GB" smtClean="0"/>
              <a:t>‹#›</a:t>
            </a:fld>
            <a:endParaRPr lang="en-GB"/>
          </a:p>
        </p:txBody>
      </p:sp>
    </p:spTree>
    <p:extLst>
      <p:ext uri="{BB962C8B-B14F-4D97-AF65-F5344CB8AC3E}">
        <p14:creationId xmlns:p14="http://schemas.microsoft.com/office/powerpoint/2010/main" val="825400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1182688" y="711200"/>
            <a:ext cx="4537075" cy="34036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7107" name="Rectangle 3"/>
          <p:cNvSpPr>
            <a:spLocks noGrp="1" noChangeArrowheads="1"/>
          </p:cNvSpPr>
          <p:nvPr>
            <p:ph type="body" idx="1"/>
          </p:nvPr>
        </p:nvSpPr>
        <p:spPr bwMode="auto">
          <a:xfrm>
            <a:off x="941595" y="4327338"/>
            <a:ext cx="5019284" cy="411600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8038" tIns="44019" rIns="88038" bIns="44019"/>
          <a:lstStyle/>
          <a:p>
            <a:endParaRPr lang="en-GB"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GB"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GB"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GB"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1026"/>
          <p:cNvSpPr>
            <a:spLocks noGrp="1" noRot="1" noChangeAspect="1" noChangeArrowheads="1" noTextEdit="1"/>
          </p:cNvSpPr>
          <p:nvPr>
            <p:ph type="sldImg"/>
          </p:nvPr>
        </p:nvSpPr>
        <p:spPr>
          <a:ln/>
        </p:spPr>
      </p:sp>
      <p:sp>
        <p:nvSpPr>
          <p:cNvPr id="148483" name="Rectangle 1027"/>
          <p:cNvSpPr>
            <a:spLocks noGrp="1" noChangeArrowheads="1"/>
          </p:cNvSpPr>
          <p:nvPr>
            <p:ph type="body" idx="1"/>
          </p:nvPr>
        </p:nvSpPr>
        <p:spPr/>
        <p:txBody>
          <a:bodyPr/>
          <a:lstStyle/>
          <a:p>
            <a:endParaRPr lang="en-GB"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GB"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p:txBody>
          <a:bodyPr/>
          <a:lstStyle/>
          <a:p>
            <a:endParaRPr lang="en-GB"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r>
              <a:rPr lang="en-GB" altLang="en-US"/>
              <a:t>With graphite calorimetry the thermal diffusivity is such that any temperature distribution in a small single block is levelled out within less than a second. For this reason a sample (core) is normally separated by one or more vacuum gaps from the graphite phantom as is illustrated here in a new calorimeter dedicated for proton dosimetry which is under development at NPL. The main concern with graphite calorimetry is, however, the conversion from dose to graphite to dose to water, the quantity of interest.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n-GB"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C6C7FF-12CF-4022-B51B-1125BF652EF4}" type="slidenum">
              <a:rPr lang="en-GB" smtClean="0"/>
              <a:t>24</a:t>
            </a:fld>
            <a:endParaRPr lang="en-GB"/>
          </a:p>
        </p:txBody>
      </p:sp>
    </p:spTree>
    <p:extLst>
      <p:ext uri="{BB962C8B-B14F-4D97-AF65-F5344CB8AC3E}">
        <p14:creationId xmlns:p14="http://schemas.microsoft.com/office/powerpoint/2010/main" val="1394899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GB"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GB"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5291138" y="404813"/>
            <a:ext cx="3384550" cy="720725"/>
            <a:chOff x="930" y="391"/>
            <a:chExt cx="3169" cy="674"/>
          </a:xfrm>
        </p:grpSpPr>
        <p:sp>
          <p:nvSpPr>
            <p:cNvPr id="5" name="AutoShape 3"/>
            <p:cNvSpPr>
              <a:spLocks noChangeAspect="1" noChangeArrowheads="1" noTextEdit="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dirty="0"/>
            </a:p>
          </p:txBody>
        </p:sp>
        <p:sp>
          <p:nvSpPr>
            <p:cNvPr id="6" name="Rectangle 5"/>
            <p:cNvSpPr>
              <a:spLocks noChangeArrowheads="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lstStyle/>
            <a:p>
              <a:endParaRPr lang="de-AT" dirty="0">
                <a:latin typeface="Verdana" pitchFamily="34" charset="0"/>
              </a:endParaRPr>
            </a:p>
          </p:txBody>
        </p:sp>
        <p:sp>
          <p:nvSpPr>
            <p:cNvPr id="7" name="Freeform 6"/>
            <p:cNvSpPr>
              <a:spLocks/>
            </p:cNvSpPr>
            <p:nvPr/>
          </p:nvSpPr>
          <p:spPr bwMode="auto">
            <a:xfrm>
              <a:off x="1160" y="970"/>
              <a:ext cx="2680" cy="95"/>
            </a:xfrm>
            <a:custGeom>
              <a:avLst/>
              <a:gdLst>
                <a:gd name="T0" fmla="*/ 2633 w 5360"/>
                <a:gd name="T1" fmla="*/ 0 h 191"/>
                <a:gd name="T2" fmla="*/ 2648 w 5360"/>
                <a:gd name="T3" fmla="*/ 3 h 191"/>
                <a:gd name="T4" fmla="*/ 2661 w 5360"/>
                <a:gd name="T5" fmla="*/ 10 h 191"/>
                <a:gd name="T6" fmla="*/ 2672 w 5360"/>
                <a:gd name="T7" fmla="*/ 20 h 191"/>
                <a:gd name="T8" fmla="*/ 2679 w 5360"/>
                <a:gd name="T9" fmla="*/ 33 h 191"/>
                <a:gd name="T10" fmla="*/ 2680 w 5360"/>
                <a:gd name="T11" fmla="*/ 48 h 191"/>
                <a:gd name="T12" fmla="*/ 2679 w 5360"/>
                <a:gd name="T13" fmla="*/ 63 h 191"/>
                <a:gd name="T14" fmla="*/ 2672 w 5360"/>
                <a:gd name="T15" fmla="*/ 76 h 191"/>
                <a:gd name="T16" fmla="*/ 2661 w 5360"/>
                <a:gd name="T17" fmla="*/ 87 h 191"/>
                <a:gd name="T18" fmla="*/ 2648 w 5360"/>
                <a:gd name="T19" fmla="*/ 93 h 191"/>
                <a:gd name="T20" fmla="*/ 2633 w 5360"/>
                <a:gd name="T21" fmla="*/ 95 h 191"/>
                <a:gd name="T22" fmla="*/ 2618 w 5360"/>
                <a:gd name="T23" fmla="*/ 93 h 191"/>
                <a:gd name="T24" fmla="*/ 2605 w 5360"/>
                <a:gd name="T25" fmla="*/ 86 h 191"/>
                <a:gd name="T26" fmla="*/ 2595 w 5360"/>
                <a:gd name="T27" fmla="*/ 75 h 191"/>
                <a:gd name="T28" fmla="*/ 2588 w 5360"/>
                <a:gd name="T29" fmla="*/ 63 h 191"/>
                <a:gd name="T30" fmla="*/ 0 w 5360"/>
                <a:gd name="T31" fmla="*/ 49 h 191"/>
                <a:gd name="T32" fmla="*/ 2588 w 5360"/>
                <a:gd name="T33" fmla="*/ 33 h 191"/>
                <a:gd name="T34" fmla="*/ 2595 w 5360"/>
                <a:gd name="T35" fmla="*/ 20 h 191"/>
                <a:gd name="T36" fmla="*/ 2606 w 5360"/>
                <a:gd name="T37" fmla="*/ 10 h 191"/>
                <a:gd name="T38" fmla="*/ 2618 w 5360"/>
                <a:gd name="T39" fmla="*/ 3 h 191"/>
                <a:gd name="T40" fmla="*/ 2633 w 5360"/>
                <a:gd name="T41" fmla="*/ 0 h 1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360" h="191">
                  <a:moveTo>
                    <a:pt x="5266" y="0"/>
                  </a:moveTo>
                  <a:lnTo>
                    <a:pt x="5295" y="6"/>
                  </a:lnTo>
                  <a:lnTo>
                    <a:pt x="5322" y="20"/>
                  </a:lnTo>
                  <a:lnTo>
                    <a:pt x="5343" y="41"/>
                  </a:lnTo>
                  <a:lnTo>
                    <a:pt x="5357" y="66"/>
                  </a:lnTo>
                  <a:lnTo>
                    <a:pt x="5360" y="97"/>
                  </a:lnTo>
                  <a:lnTo>
                    <a:pt x="5357" y="126"/>
                  </a:lnTo>
                  <a:lnTo>
                    <a:pt x="5343" y="152"/>
                  </a:lnTo>
                  <a:lnTo>
                    <a:pt x="5322" y="174"/>
                  </a:lnTo>
                  <a:lnTo>
                    <a:pt x="5295" y="187"/>
                  </a:lnTo>
                  <a:lnTo>
                    <a:pt x="5266" y="191"/>
                  </a:lnTo>
                  <a:lnTo>
                    <a:pt x="5236" y="187"/>
                  </a:lnTo>
                  <a:lnTo>
                    <a:pt x="5209" y="172"/>
                  </a:lnTo>
                  <a:lnTo>
                    <a:pt x="5190" y="151"/>
                  </a:lnTo>
                  <a:lnTo>
                    <a:pt x="5176" y="126"/>
                  </a:lnTo>
                  <a:lnTo>
                    <a:pt x="0" y="99"/>
                  </a:lnTo>
                  <a:lnTo>
                    <a:pt x="5176" y="66"/>
                  </a:lnTo>
                  <a:lnTo>
                    <a:pt x="5190" y="41"/>
                  </a:lnTo>
                  <a:lnTo>
                    <a:pt x="5211" y="20"/>
                  </a:lnTo>
                  <a:lnTo>
                    <a:pt x="5236" y="6"/>
                  </a:lnTo>
                  <a:lnTo>
                    <a:pt x="5266"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8" name="Freeform 7"/>
            <p:cNvSpPr>
              <a:spLocks/>
            </p:cNvSpPr>
            <p:nvPr/>
          </p:nvSpPr>
          <p:spPr bwMode="auto">
            <a:xfrm>
              <a:off x="3775" y="392"/>
              <a:ext cx="324" cy="380"/>
            </a:xfrm>
            <a:custGeom>
              <a:avLst/>
              <a:gdLst>
                <a:gd name="T0" fmla="*/ 257 w 647"/>
                <a:gd name="T1" fmla="*/ 0 h 761"/>
                <a:gd name="T2" fmla="*/ 257 w 647"/>
                <a:gd name="T3" fmla="*/ 3 h 761"/>
                <a:gd name="T4" fmla="*/ 259 w 647"/>
                <a:gd name="T5" fmla="*/ 9 h 761"/>
                <a:gd name="T6" fmla="*/ 262 w 647"/>
                <a:gd name="T7" fmla="*/ 20 h 761"/>
                <a:gd name="T8" fmla="*/ 265 w 647"/>
                <a:gd name="T9" fmla="*/ 34 h 761"/>
                <a:gd name="T10" fmla="*/ 269 w 647"/>
                <a:gd name="T11" fmla="*/ 52 h 761"/>
                <a:gd name="T12" fmla="*/ 274 w 647"/>
                <a:gd name="T13" fmla="*/ 71 h 761"/>
                <a:gd name="T14" fmla="*/ 279 w 647"/>
                <a:gd name="T15" fmla="*/ 93 h 761"/>
                <a:gd name="T16" fmla="*/ 283 w 647"/>
                <a:gd name="T17" fmla="*/ 117 h 761"/>
                <a:gd name="T18" fmla="*/ 288 w 647"/>
                <a:gd name="T19" fmla="*/ 141 h 761"/>
                <a:gd name="T20" fmla="*/ 294 w 647"/>
                <a:gd name="T21" fmla="*/ 168 h 761"/>
                <a:gd name="T22" fmla="*/ 299 w 647"/>
                <a:gd name="T23" fmla="*/ 195 h 761"/>
                <a:gd name="T24" fmla="*/ 303 w 647"/>
                <a:gd name="T25" fmla="*/ 222 h 761"/>
                <a:gd name="T26" fmla="*/ 307 w 647"/>
                <a:gd name="T27" fmla="*/ 248 h 761"/>
                <a:gd name="T28" fmla="*/ 311 w 647"/>
                <a:gd name="T29" fmla="*/ 272 h 761"/>
                <a:gd name="T30" fmla="*/ 315 w 647"/>
                <a:gd name="T31" fmla="*/ 294 h 761"/>
                <a:gd name="T32" fmla="*/ 318 w 647"/>
                <a:gd name="T33" fmla="*/ 314 h 761"/>
                <a:gd name="T34" fmla="*/ 320 w 647"/>
                <a:gd name="T35" fmla="*/ 329 h 761"/>
                <a:gd name="T36" fmla="*/ 322 w 647"/>
                <a:gd name="T37" fmla="*/ 341 h 761"/>
                <a:gd name="T38" fmla="*/ 323 w 647"/>
                <a:gd name="T39" fmla="*/ 349 h 761"/>
                <a:gd name="T40" fmla="*/ 324 w 647"/>
                <a:gd name="T41" fmla="*/ 352 h 761"/>
                <a:gd name="T42" fmla="*/ 49 w 647"/>
                <a:gd name="T43" fmla="*/ 380 h 761"/>
                <a:gd name="T44" fmla="*/ 49 w 647"/>
                <a:gd name="T45" fmla="*/ 377 h 761"/>
                <a:gd name="T46" fmla="*/ 48 w 647"/>
                <a:gd name="T47" fmla="*/ 368 h 761"/>
                <a:gd name="T48" fmla="*/ 46 w 647"/>
                <a:gd name="T49" fmla="*/ 354 h 761"/>
                <a:gd name="T50" fmla="*/ 44 w 647"/>
                <a:gd name="T51" fmla="*/ 336 h 761"/>
                <a:gd name="T52" fmla="*/ 41 w 647"/>
                <a:gd name="T53" fmla="*/ 314 h 761"/>
                <a:gd name="T54" fmla="*/ 39 w 647"/>
                <a:gd name="T55" fmla="*/ 289 h 761"/>
                <a:gd name="T56" fmla="*/ 36 w 647"/>
                <a:gd name="T57" fmla="*/ 262 h 761"/>
                <a:gd name="T58" fmla="*/ 32 w 647"/>
                <a:gd name="T59" fmla="*/ 233 h 761"/>
                <a:gd name="T60" fmla="*/ 28 w 647"/>
                <a:gd name="T61" fmla="*/ 203 h 761"/>
                <a:gd name="T62" fmla="*/ 24 w 647"/>
                <a:gd name="T63" fmla="*/ 174 h 761"/>
                <a:gd name="T64" fmla="*/ 20 w 647"/>
                <a:gd name="T65" fmla="*/ 144 h 761"/>
                <a:gd name="T66" fmla="*/ 16 w 647"/>
                <a:gd name="T67" fmla="*/ 116 h 761"/>
                <a:gd name="T68" fmla="*/ 13 w 647"/>
                <a:gd name="T69" fmla="*/ 92 h 761"/>
                <a:gd name="T70" fmla="*/ 10 w 647"/>
                <a:gd name="T71" fmla="*/ 71 h 761"/>
                <a:gd name="T72" fmla="*/ 6 w 647"/>
                <a:gd name="T73" fmla="*/ 52 h 761"/>
                <a:gd name="T74" fmla="*/ 4 w 647"/>
                <a:gd name="T75" fmla="*/ 36 h 761"/>
                <a:gd name="T76" fmla="*/ 2 w 647"/>
                <a:gd name="T77" fmla="*/ 25 h 761"/>
                <a:gd name="T78" fmla="*/ 0 w 647"/>
                <a:gd name="T79" fmla="*/ 17 h 761"/>
                <a:gd name="T80" fmla="*/ 0 w 647"/>
                <a:gd name="T81" fmla="*/ 15 h 761"/>
                <a:gd name="T82" fmla="*/ 2 w 647"/>
                <a:gd name="T83" fmla="*/ 14 h 761"/>
                <a:gd name="T84" fmla="*/ 10 w 647"/>
                <a:gd name="T85" fmla="*/ 14 h 761"/>
                <a:gd name="T86" fmla="*/ 20 w 647"/>
                <a:gd name="T87" fmla="*/ 14 h 761"/>
                <a:gd name="T88" fmla="*/ 35 w 647"/>
                <a:gd name="T89" fmla="*/ 13 h 761"/>
                <a:gd name="T90" fmla="*/ 53 w 647"/>
                <a:gd name="T91" fmla="*/ 12 h 761"/>
                <a:gd name="T92" fmla="*/ 75 w 647"/>
                <a:gd name="T93" fmla="*/ 10 h 761"/>
                <a:gd name="T94" fmla="*/ 98 w 647"/>
                <a:gd name="T95" fmla="*/ 9 h 761"/>
                <a:gd name="T96" fmla="*/ 123 w 647"/>
                <a:gd name="T97" fmla="*/ 8 h 761"/>
                <a:gd name="T98" fmla="*/ 148 w 647"/>
                <a:gd name="T99" fmla="*/ 6 h 761"/>
                <a:gd name="T100" fmla="*/ 172 w 647"/>
                <a:gd name="T101" fmla="*/ 5 h 761"/>
                <a:gd name="T102" fmla="*/ 194 w 647"/>
                <a:gd name="T103" fmla="*/ 4 h 761"/>
                <a:gd name="T104" fmla="*/ 215 w 647"/>
                <a:gd name="T105" fmla="*/ 3 h 761"/>
                <a:gd name="T106" fmla="*/ 233 w 647"/>
                <a:gd name="T107" fmla="*/ 2 h 761"/>
                <a:gd name="T108" fmla="*/ 246 w 647"/>
                <a:gd name="T109" fmla="*/ 1 h 761"/>
                <a:gd name="T110" fmla="*/ 254 w 647"/>
                <a:gd name="T111" fmla="*/ 1 h 761"/>
                <a:gd name="T112" fmla="*/ 257 w 647"/>
                <a:gd name="T113" fmla="*/ 0 h 76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761">
                  <a:moveTo>
                    <a:pt x="514" y="0"/>
                  </a:moveTo>
                  <a:lnTo>
                    <a:pt x="514" y="6"/>
                  </a:lnTo>
                  <a:lnTo>
                    <a:pt x="518" y="19"/>
                  </a:lnTo>
                  <a:lnTo>
                    <a:pt x="524" y="40"/>
                  </a:lnTo>
                  <a:lnTo>
                    <a:pt x="530" y="69"/>
                  </a:lnTo>
                  <a:lnTo>
                    <a:pt x="538" y="104"/>
                  </a:lnTo>
                  <a:lnTo>
                    <a:pt x="547" y="142"/>
                  </a:lnTo>
                  <a:lnTo>
                    <a:pt x="557" y="187"/>
                  </a:lnTo>
                  <a:lnTo>
                    <a:pt x="566" y="235"/>
                  </a:lnTo>
                  <a:lnTo>
                    <a:pt x="576" y="283"/>
                  </a:lnTo>
                  <a:lnTo>
                    <a:pt x="587" y="337"/>
                  </a:lnTo>
                  <a:lnTo>
                    <a:pt x="597" y="391"/>
                  </a:lnTo>
                  <a:lnTo>
                    <a:pt x="605" y="445"/>
                  </a:lnTo>
                  <a:lnTo>
                    <a:pt x="614" y="497"/>
                  </a:lnTo>
                  <a:lnTo>
                    <a:pt x="622" y="545"/>
                  </a:lnTo>
                  <a:lnTo>
                    <a:pt x="630" y="589"/>
                  </a:lnTo>
                  <a:lnTo>
                    <a:pt x="635" y="628"/>
                  </a:lnTo>
                  <a:lnTo>
                    <a:pt x="639" y="658"/>
                  </a:lnTo>
                  <a:lnTo>
                    <a:pt x="643" y="683"/>
                  </a:lnTo>
                  <a:lnTo>
                    <a:pt x="645" y="699"/>
                  </a:lnTo>
                  <a:lnTo>
                    <a:pt x="647" y="705"/>
                  </a:lnTo>
                  <a:lnTo>
                    <a:pt x="98" y="761"/>
                  </a:lnTo>
                  <a:lnTo>
                    <a:pt x="98" y="755"/>
                  </a:lnTo>
                  <a:lnTo>
                    <a:pt x="96" y="737"/>
                  </a:lnTo>
                  <a:lnTo>
                    <a:pt x="92" y="709"/>
                  </a:lnTo>
                  <a:lnTo>
                    <a:pt x="88" y="672"/>
                  </a:lnTo>
                  <a:lnTo>
                    <a:pt x="82" y="628"/>
                  </a:lnTo>
                  <a:lnTo>
                    <a:pt x="77" y="579"/>
                  </a:lnTo>
                  <a:lnTo>
                    <a:pt x="71" y="524"/>
                  </a:lnTo>
                  <a:lnTo>
                    <a:pt x="63" y="466"/>
                  </a:lnTo>
                  <a:lnTo>
                    <a:pt x="55" y="406"/>
                  </a:lnTo>
                  <a:lnTo>
                    <a:pt x="48" y="348"/>
                  </a:lnTo>
                  <a:lnTo>
                    <a:pt x="40" y="289"/>
                  </a:lnTo>
                  <a:lnTo>
                    <a:pt x="32" y="233"/>
                  </a:lnTo>
                  <a:lnTo>
                    <a:pt x="25" y="185"/>
                  </a:lnTo>
                  <a:lnTo>
                    <a:pt x="19" y="142"/>
                  </a:lnTo>
                  <a:lnTo>
                    <a:pt x="11" y="104"/>
                  </a:lnTo>
                  <a:lnTo>
                    <a:pt x="7" y="73"/>
                  </a:lnTo>
                  <a:lnTo>
                    <a:pt x="4" y="50"/>
                  </a:lnTo>
                  <a:lnTo>
                    <a:pt x="0" y="35"/>
                  </a:lnTo>
                  <a:lnTo>
                    <a:pt x="0" y="31"/>
                  </a:lnTo>
                  <a:lnTo>
                    <a:pt x="4" y="29"/>
                  </a:lnTo>
                  <a:lnTo>
                    <a:pt x="19" y="29"/>
                  </a:lnTo>
                  <a:lnTo>
                    <a:pt x="40" y="29"/>
                  </a:lnTo>
                  <a:lnTo>
                    <a:pt x="69" y="27"/>
                  </a:lnTo>
                  <a:lnTo>
                    <a:pt x="105" y="25"/>
                  </a:lnTo>
                  <a:lnTo>
                    <a:pt x="150" y="21"/>
                  </a:lnTo>
                  <a:lnTo>
                    <a:pt x="196" y="19"/>
                  </a:lnTo>
                  <a:lnTo>
                    <a:pt x="246" y="17"/>
                  </a:lnTo>
                  <a:lnTo>
                    <a:pt x="296" y="13"/>
                  </a:lnTo>
                  <a:lnTo>
                    <a:pt x="344" y="11"/>
                  </a:lnTo>
                  <a:lnTo>
                    <a:pt x="388" y="8"/>
                  </a:lnTo>
                  <a:lnTo>
                    <a:pt x="430" y="6"/>
                  </a:lnTo>
                  <a:lnTo>
                    <a:pt x="465" y="4"/>
                  </a:lnTo>
                  <a:lnTo>
                    <a:pt x="491" y="2"/>
                  </a:lnTo>
                  <a:lnTo>
                    <a:pt x="507" y="2"/>
                  </a:lnTo>
                  <a:lnTo>
                    <a:pt x="514"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9" name="Freeform 8"/>
            <p:cNvSpPr>
              <a:spLocks/>
            </p:cNvSpPr>
            <p:nvPr/>
          </p:nvSpPr>
          <p:spPr bwMode="auto">
            <a:xfrm>
              <a:off x="3826" y="439"/>
              <a:ext cx="211" cy="193"/>
            </a:xfrm>
            <a:custGeom>
              <a:avLst/>
              <a:gdLst>
                <a:gd name="T0" fmla="*/ 176 w 420"/>
                <a:gd name="T1" fmla="*/ 3 h 386"/>
                <a:gd name="T2" fmla="*/ 180 w 420"/>
                <a:gd name="T3" fmla="*/ 21 h 386"/>
                <a:gd name="T4" fmla="*/ 188 w 420"/>
                <a:gd name="T5" fmla="*/ 50 h 386"/>
                <a:gd name="T6" fmla="*/ 196 w 420"/>
                <a:gd name="T7" fmla="*/ 87 h 386"/>
                <a:gd name="T8" fmla="*/ 202 w 420"/>
                <a:gd name="T9" fmla="*/ 125 h 386"/>
                <a:gd name="T10" fmla="*/ 207 w 420"/>
                <a:gd name="T11" fmla="*/ 155 h 386"/>
                <a:gd name="T12" fmla="*/ 210 w 420"/>
                <a:gd name="T13" fmla="*/ 174 h 386"/>
                <a:gd name="T14" fmla="*/ 150 w 420"/>
                <a:gd name="T15" fmla="*/ 181 h 386"/>
                <a:gd name="T16" fmla="*/ 146 w 420"/>
                <a:gd name="T17" fmla="*/ 175 h 386"/>
                <a:gd name="T18" fmla="*/ 131 w 420"/>
                <a:gd name="T19" fmla="*/ 156 h 386"/>
                <a:gd name="T20" fmla="*/ 112 w 420"/>
                <a:gd name="T21" fmla="*/ 132 h 386"/>
                <a:gd name="T22" fmla="*/ 97 w 420"/>
                <a:gd name="T23" fmla="*/ 115 h 386"/>
                <a:gd name="T24" fmla="*/ 83 w 420"/>
                <a:gd name="T25" fmla="*/ 98 h 386"/>
                <a:gd name="T26" fmla="*/ 73 w 420"/>
                <a:gd name="T27" fmla="*/ 85 h 386"/>
                <a:gd name="T28" fmla="*/ 72 w 420"/>
                <a:gd name="T29" fmla="*/ 87 h 386"/>
                <a:gd name="T30" fmla="*/ 76 w 420"/>
                <a:gd name="T31" fmla="*/ 107 h 386"/>
                <a:gd name="T32" fmla="*/ 81 w 420"/>
                <a:gd name="T33" fmla="*/ 138 h 386"/>
                <a:gd name="T34" fmla="*/ 85 w 420"/>
                <a:gd name="T35" fmla="*/ 166 h 386"/>
                <a:gd name="T36" fmla="*/ 87 w 420"/>
                <a:gd name="T37" fmla="*/ 184 h 386"/>
                <a:gd name="T38" fmla="*/ 85 w 420"/>
                <a:gd name="T39" fmla="*/ 187 h 386"/>
                <a:gd name="T40" fmla="*/ 66 w 420"/>
                <a:gd name="T41" fmla="*/ 189 h 386"/>
                <a:gd name="T42" fmla="*/ 44 w 420"/>
                <a:gd name="T43" fmla="*/ 191 h 386"/>
                <a:gd name="T44" fmla="*/ 30 w 420"/>
                <a:gd name="T45" fmla="*/ 193 h 386"/>
                <a:gd name="T46" fmla="*/ 27 w 420"/>
                <a:gd name="T47" fmla="*/ 190 h 386"/>
                <a:gd name="T48" fmla="*/ 25 w 420"/>
                <a:gd name="T49" fmla="*/ 172 h 386"/>
                <a:gd name="T50" fmla="*/ 20 w 420"/>
                <a:gd name="T51" fmla="*/ 142 h 386"/>
                <a:gd name="T52" fmla="*/ 15 w 420"/>
                <a:gd name="T53" fmla="*/ 104 h 386"/>
                <a:gd name="T54" fmla="*/ 9 w 420"/>
                <a:gd name="T55" fmla="*/ 67 h 386"/>
                <a:gd name="T56" fmla="*/ 4 w 420"/>
                <a:gd name="T57" fmla="*/ 35 h 386"/>
                <a:gd name="T58" fmla="*/ 1 w 420"/>
                <a:gd name="T59" fmla="*/ 16 h 386"/>
                <a:gd name="T60" fmla="*/ 62 w 420"/>
                <a:gd name="T61" fmla="*/ 9 h 386"/>
                <a:gd name="T62" fmla="*/ 67 w 420"/>
                <a:gd name="T63" fmla="*/ 14 h 386"/>
                <a:gd name="T64" fmla="*/ 79 w 420"/>
                <a:gd name="T65" fmla="*/ 28 h 386"/>
                <a:gd name="T66" fmla="*/ 95 w 420"/>
                <a:gd name="T67" fmla="*/ 47 h 386"/>
                <a:gd name="T68" fmla="*/ 113 w 420"/>
                <a:gd name="T69" fmla="*/ 67 h 386"/>
                <a:gd name="T70" fmla="*/ 127 w 420"/>
                <a:gd name="T71" fmla="*/ 84 h 386"/>
                <a:gd name="T72" fmla="*/ 137 w 420"/>
                <a:gd name="T73" fmla="*/ 95 h 386"/>
                <a:gd name="T74" fmla="*/ 138 w 420"/>
                <a:gd name="T75" fmla="*/ 94 h 386"/>
                <a:gd name="T76" fmla="*/ 135 w 420"/>
                <a:gd name="T77" fmla="*/ 78 h 386"/>
                <a:gd name="T78" fmla="*/ 130 w 420"/>
                <a:gd name="T79" fmla="*/ 55 h 386"/>
                <a:gd name="T80" fmla="*/ 125 w 420"/>
                <a:gd name="T81" fmla="*/ 30 h 386"/>
                <a:gd name="T82" fmla="*/ 122 w 420"/>
                <a:gd name="T83" fmla="*/ 12 h 386"/>
                <a:gd name="T84" fmla="*/ 120 w 420"/>
                <a:gd name="T85" fmla="*/ 5 h 3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20" h="386">
                  <a:moveTo>
                    <a:pt x="349" y="0"/>
                  </a:moveTo>
                  <a:lnTo>
                    <a:pt x="351" y="6"/>
                  </a:lnTo>
                  <a:lnTo>
                    <a:pt x="355" y="20"/>
                  </a:lnTo>
                  <a:lnTo>
                    <a:pt x="359" y="41"/>
                  </a:lnTo>
                  <a:lnTo>
                    <a:pt x="366" y="68"/>
                  </a:lnTo>
                  <a:lnTo>
                    <a:pt x="374" y="100"/>
                  </a:lnTo>
                  <a:lnTo>
                    <a:pt x="382" y="137"/>
                  </a:lnTo>
                  <a:lnTo>
                    <a:pt x="390" y="174"/>
                  </a:lnTo>
                  <a:lnTo>
                    <a:pt x="397" y="212"/>
                  </a:lnTo>
                  <a:lnTo>
                    <a:pt x="403" y="249"/>
                  </a:lnTo>
                  <a:lnTo>
                    <a:pt x="409" y="282"/>
                  </a:lnTo>
                  <a:lnTo>
                    <a:pt x="413" y="310"/>
                  </a:lnTo>
                  <a:lnTo>
                    <a:pt x="416" y="334"/>
                  </a:lnTo>
                  <a:lnTo>
                    <a:pt x="418" y="347"/>
                  </a:lnTo>
                  <a:lnTo>
                    <a:pt x="420" y="353"/>
                  </a:lnTo>
                  <a:lnTo>
                    <a:pt x="299" y="362"/>
                  </a:lnTo>
                  <a:lnTo>
                    <a:pt x="297" y="359"/>
                  </a:lnTo>
                  <a:lnTo>
                    <a:pt x="290" y="349"/>
                  </a:lnTo>
                  <a:lnTo>
                    <a:pt x="276" y="332"/>
                  </a:lnTo>
                  <a:lnTo>
                    <a:pt x="261" y="312"/>
                  </a:lnTo>
                  <a:lnTo>
                    <a:pt x="242" y="289"/>
                  </a:lnTo>
                  <a:lnTo>
                    <a:pt x="222" y="264"/>
                  </a:lnTo>
                  <a:lnTo>
                    <a:pt x="209" y="249"/>
                  </a:lnTo>
                  <a:lnTo>
                    <a:pt x="194" y="230"/>
                  </a:lnTo>
                  <a:lnTo>
                    <a:pt x="178" y="210"/>
                  </a:lnTo>
                  <a:lnTo>
                    <a:pt x="165" y="195"/>
                  </a:lnTo>
                  <a:lnTo>
                    <a:pt x="153" y="179"/>
                  </a:lnTo>
                  <a:lnTo>
                    <a:pt x="146" y="170"/>
                  </a:lnTo>
                  <a:lnTo>
                    <a:pt x="144" y="168"/>
                  </a:lnTo>
                  <a:lnTo>
                    <a:pt x="144" y="174"/>
                  </a:lnTo>
                  <a:lnTo>
                    <a:pt x="148" y="189"/>
                  </a:lnTo>
                  <a:lnTo>
                    <a:pt x="151" y="214"/>
                  </a:lnTo>
                  <a:lnTo>
                    <a:pt x="155" y="243"/>
                  </a:lnTo>
                  <a:lnTo>
                    <a:pt x="161" y="276"/>
                  </a:lnTo>
                  <a:lnTo>
                    <a:pt x="165" y="305"/>
                  </a:lnTo>
                  <a:lnTo>
                    <a:pt x="169" y="332"/>
                  </a:lnTo>
                  <a:lnTo>
                    <a:pt x="172" y="355"/>
                  </a:lnTo>
                  <a:lnTo>
                    <a:pt x="174" y="368"/>
                  </a:lnTo>
                  <a:lnTo>
                    <a:pt x="174" y="374"/>
                  </a:lnTo>
                  <a:lnTo>
                    <a:pt x="169" y="374"/>
                  </a:lnTo>
                  <a:lnTo>
                    <a:pt x="153" y="376"/>
                  </a:lnTo>
                  <a:lnTo>
                    <a:pt x="132" y="378"/>
                  </a:lnTo>
                  <a:lnTo>
                    <a:pt x="107" y="380"/>
                  </a:lnTo>
                  <a:lnTo>
                    <a:pt x="88" y="382"/>
                  </a:lnTo>
                  <a:lnTo>
                    <a:pt x="71" y="384"/>
                  </a:lnTo>
                  <a:lnTo>
                    <a:pt x="59" y="386"/>
                  </a:lnTo>
                  <a:lnTo>
                    <a:pt x="55" y="386"/>
                  </a:lnTo>
                  <a:lnTo>
                    <a:pt x="53" y="380"/>
                  </a:lnTo>
                  <a:lnTo>
                    <a:pt x="51" y="366"/>
                  </a:lnTo>
                  <a:lnTo>
                    <a:pt x="50" y="343"/>
                  </a:lnTo>
                  <a:lnTo>
                    <a:pt x="46" y="316"/>
                  </a:lnTo>
                  <a:lnTo>
                    <a:pt x="40" y="283"/>
                  </a:lnTo>
                  <a:lnTo>
                    <a:pt x="36" y="247"/>
                  </a:lnTo>
                  <a:lnTo>
                    <a:pt x="30" y="208"/>
                  </a:lnTo>
                  <a:lnTo>
                    <a:pt x="25" y="170"/>
                  </a:lnTo>
                  <a:lnTo>
                    <a:pt x="17" y="133"/>
                  </a:lnTo>
                  <a:lnTo>
                    <a:pt x="11" y="99"/>
                  </a:lnTo>
                  <a:lnTo>
                    <a:pt x="7" y="70"/>
                  </a:lnTo>
                  <a:lnTo>
                    <a:pt x="3" y="47"/>
                  </a:lnTo>
                  <a:lnTo>
                    <a:pt x="2" y="31"/>
                  </a:lnTo>
                  <a:lnTo>
                    <a:pt x="0" y="25"/>
                  </a:lnTo>
                  <a:lnTo>
                    <a:pt x="124" y="18"/>
                  </a:lnTo>
                  <a:lnTo>
                    <a:pt x="126" y="20"/>
                  </a:lnTo>
                  <a:lnTo>
                    <a:pt x="134" y="27"/>
                  </a:lnTo>
                  <a:lnTo>
                    <a:pt x="144" y="41"/>
                  </a:lnTo>
                  <a:lnTo>
                    <a:pt x="157" y="56"/>
                  </a:lnTo>
                  <a:lnTo>
                    <a:pt x="172" y="74"/>
                  </a:lnTo>
                  <a:lnTo>
                    <a:pt x="190" y="93"/>
                  </a:lnTo>
                  <a:lnTo>
                    <a:pt x="207" y="114"/>
                  </a:lnTo>
                  <a:lnTo>
                    <a:pt x="224" y="133"/>
                  </a:lnTo>
                  <a:lnTo>
                    <a:pt x="240" y="152"/>
                  </a:lnTo>
                  <a:lnTo>
                    <a:pt x="253" y="168"/>
                  </a:lnTo>
                  <a:lnTo>
                    <a:pt x="265" y="181"/>
                  </a:lnTo>
                  <a:lnTo>
                    <a:pt x="272" y="189"/>
                  </a:lnTo>
                  <a:lnTo>
                    <a:pt x="274" y="193"/>
                  </a:lnTo>
                  <a:lnTo>
                    <a:pt x="274" y="187"/>
                  </a:lnTo>
                  <a:lnTo>
                    <a:pt x="272" y="176"/>
                  </a:lnTo>
                  <a:lnTo>
                    <a:pt x="269" y="156"/>
                  </a:lnTo>
                  <a:lnTo>
                    <a:pt x="265" y="135"/>
                  </a:lnTo>
                  <a:lnTo>
                    <a:pt x="259" y="110"/>
                  </a:lnTo>
                  <a:lnTo>
                    <a:pt x="253" y="83"/>
                  </a:lnTo>
                  <a:lnTo>
                    <a:pt x="249" y="60"/>
                  </a:lnTo>
                  <a:lnTo>
                    <a:pt x="245" y="41"/>
                  </a:lnTo>
                  <a:lnTo>
                    <a:pt x="242" y="23"/>
                  </a:lnTo>
                  <a:lnTo>
                    <a:pt x="240" y="14"/>
                  </a:lnTo>
                  <a:lnTo>
                    <a:pt x="238" y="10"/>
                  </a:lnTo>
                  <a:lnTo>
                    <a:pt x="349"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0" name="Freeform 9"/>
            <p:cNvSpPr>
              <a:spLocks/>
            </p:cNvSpPr>
            <p:nvPr/>
          </p:nvSpPr>
          <p:spPr bwMode="auto">
            <a:xfrm>
              <a:off x="3998" y="404"/>
              <a:ext cx="27" cy="25"/>
            </a:xfrm>
            <a:custGeom>
              <a:avLst/>
              <a:gdLst>
                <a:gd name="T0" fmla="*/ 11 w 52"/>
                <a:gd name="T1" fmla="*/ 0 h 50"/>
                <a:gd name="T2" fmla="*/ 17 w 52"/>
                <a:gd name="T3" fmla="*/ 9 h 50"/>
                <a:gd name="T4" fmla="*/ 27 w 52"/>
                <a:gd name="T5" fmla="*/ 8 h 50"/>
                <a:gd name="T6" fmla="*/ 20 w 52"/>
                <a:gd name="T7" fmla="*/ 15 h 50"/>
                <a:gd name="T8" fmla="*/ 26 w 52"/>
                <a:gd name="T9" fmla="*/ 23 h 50"/>
                <a:gd name="T10" fmla="*/ 16 w 52"/>
                <a:gd name="T11" fmla="*/ 18 h 50"/>
                <a:gd name="T12" fmla="*/ 9 w 52"/>
                <a:gd name="T13" fmla="*/ 25 h 50"/>
                <a:gd name="T14" fmla="*/ 10 w 52"/>
                <a:gd name="T15" fmla="*/ 15 h 50"/>
                <a:gd name="T16" fmla="*/ 0 w 52"/>
                <a:gd name="T17" fmla="*/ 10 h 50"/>
                <a:gd name="T18" fmla="*/ 11 w 52"/>
                <a:gd name="T19" fmla="*/ 9 h 50"/>
                <a:gd name="T20" fmla="*/ 11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1" name="Freeform 10"/>
            <p:cNvSpPr>
              <a:spLocks/>
            </p:cNvSpPr>
            <p:nvPr/>
          </p:nvSpPr>
          <p:spPr bwMode="auto">
            <a:xfrm>
              <a:off x="3998" y="404"/>
              <a:ext cx="27" cy="25"/>
            </a:xfrm>
            <a:custGeom>
              <a:avLst/>
              <a:gdLst>
                <a:gd name="T0" fmla="*/ 11 w 52"/>
                <a:gd name="T1" fmla="*/ 0 h 50"/>
                <a:gd name="T2" fmla="*/ 17 w 52"/>
                <a:gd name="T3" fmla="*/ 9 h 50"/>
                <a:gd name="T4" fmla="*/ 27 w 52"/>
                <a:gd name="T5" fmla="*/ 8 h 50"/>
                <a:gd name="T6" fmla="*/ 20 w 52"/>
                <a:gd name="T7" fmla="*/ 15 h 50"/>
                <a:gd name="T8" fmla="*/ 26 w 52"/>
                <a:gd name="T9" fmla="*/ 23 h 50"/>
                <a:gd name="T10" fmla="*/ 16 w 52"/>
                <a:gd name="T11" fmla="*/ 18 h 50"/>
                <a:gd name="T12" fmla="*/ 9 w 52"/>
                <a:gd name="T13" fmla="*/ 25 h 50"/>
                <a:gd name="T14" fmla="*/ 10 w 52"/>
                <a:gd name="T15" fmla="*/ 15 h 50"/>
                <a:gd name="T16" fmla="*/ 0 w 52"/>
                <a:gd name="T17" fmla="*/ 10 h 50"/>
                <a:gd name="T18" fmla="*/ 11 w 52"/>
                <a:gd name="T19" fmla="*/ 9 h 50"/>
                <a:gd name="T20" fmla="*/ 11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2" name="Freeform 11"/>
            <p:cNvSpPr>
              <a:spLocks noEditPoints="1"/>
            </p:cNvSpPr>
            <p:nvPr/>
          </p:nvSpPr>
          <p:spPr bwMode="auto">
            <a:xfrm>
              <a:off x="1936" y="547"/>
              <a:ext cx="1739" cy="344"/>
            </a:xfrm>
            <a:custGeom>
              <a:avLst/>
              <a:gdLst>
                <a:gd name="T0" fmla="*/ 1282 w 3476"/>
                <a:gd name="T1" fmla="*/ 125 h 687"/>
                <a:gd name="T2" fmla="*/ 1264 w 3476"/>
                <a:gd name="T3" fmla="*/ 207 h 687"/>
                <a:gd name="T4" fmla="*/ 1282 w 3476"/>
                <a:gd name="T5" fmla="*/ 287 h 687"/>
                <a:gd name="T6" fmla="*/ 1352 w 3476"/>
                <a:gd name="T7" fmla="*/ 312 h 687"/>
                <a:gd name="T8" fmla="*/ 1398 w 3476"/>
                <a:gd name="T9" fmla="*/ 258 h 687"/>
                <a:gd name="T10" fmla="*/ 1402 w 3476"/>
                <a:gd name="T11" fmla="*/ 175 h 687"/>
                <a:gd name="T12" fmla="*/ 1375 w 3476"/>
                <a:gd name="T13" fmla="*/ 111 h 687"/>
                <a:gd name="T14" fmla="*/ 401 w 3476"/>
                <a:gd name="T15" fmla="*/ 74 h 687"/>
                <a:gd name="T16" fmla="*/ 427 w 3476"/>
                <a:gd name="T17" fmla="*/ 306 h 687"/>
                <a:gd name="T18" fmla="*/ 516 w 3476"/>
                <a:gd name="T19" fmla="*/ 303 h 687"/>
                <a:gd name="T20" fmla="*/ 532 w 3476"/>
                <a:gd name="T21" fmla="*/ 335 h 687"/>
                <a:gd name="T22" fmla="*/ 409 w 3476"/>
                <a:gd name="T23" fmla="*/ 338 h 687"/>
                <a:gd name="T24" fmla="*/ 352 w 3476"/>
                <a:gd name="T25" fmla="*/ 277 h 687"/>
                <a:gd name="T26" fmla="*/ 1179 w 3476"/>
                <a:gd name="T27" fmla="*/ 103 h 687"/>
                <a:gd name="T28" fmla="*/ 1110 w 3476"/>
                <a:gd name="T29" fmla="*/ 339 h 687"/>
                <a:gd name="T30" fmla="*/ 1101 w 3476"/>
                <a:gd name="T31" fmla="*/ 75 h 687"/>
                <a:gd name="T32" fmla="*/ 1656 w 3476"/>
                <a:gd name="T33" fmla="*/ 71 h 687"/>
                <a:gd name="T34" fmla="*/ 1729 w 3476"/>
                <a:gd name="T35" fmla="*/ 111 h 687"/>
                <a:gd name="T36" fmla="*/ 1690 w 3476"/>
                <a:gd name="T37" fmla="*/ 339 h 687"/>
                <a:gd name="T38" fmla="*/ 1677 w 3476"/>
                <a:gd name="T39" fmla="*/ 114 h 687"/>
                <a:gd name="T40" fmla="*/ 1607 w 3476"/>
                <a:gd name="T41" fmla="*/ 98 h 687"/>
                <a:gd name="T42" fmla="*/ 1519 w 3476"/>
                <a:gd name="T43" fmla="*/ 339 h 687"/>
                <a:gd name="T44" fmla="*/ 1629 w 3476"/>
                <a:gd name="T45" fmla="*/ 70 h 687"/>
                <a:gd name="T46" fmla="*/ 1411 w 3476"/>
                <a:gd name="T47" fmla="*/ 96 h 687"/>
                <a:gd name="T48" fmla="*/ 1452 w 3476"/>
                <a:gd name="T49" fmla="*/ 184 h 687"/>
                <a:gd name="T50" fmla="*/ 1434 w 3476"/>
                <a:gd name="T51" fmla="*/ 288 h 687"/>
                <a:gd name="T52" fmla="*/ 1358 w 3476"/>
                <a:gd name="T53" fmla="*/ 342 h 687"/>
                <a:gd name="T54" fmla="*/ 1257 w 3476"/>
                <a:gd name="T55" fmla="*/ 318 h 687"/>
                <a:gd name="T56" fmla="*/ 1216 w 3476"/>
                <a:gd name="T57" fmla="*/ 229 h 687"/>
                <a:gd name="T58" fmla="*/ 1238 w 3476"/>
                <a:gd name="T59" fmla="*/ 117 h 687"/>
                <a:gd name="T60" fmla="*/ 1334 w 3476"/>
                <a:gd name="T61" fmla="*/ 70 h 687"/>
                <a:gd name="T62" fmla="*/ 791 w 3476"/>
                <a:gd name="T63" fmla="*/ 87 h 687"/>
                <a:gd name="T64" fmla="*/ 728 w 3476"/>
                <a:gd name="T65" fmla="*/ 98 h 687"/>
                <a:gd name="T66" fmla="*/ 678 w 3476"/>
                <a:gd name="T67" fmla="*/ 129 h 687"/>
                <a:gd name="T68" fmla="*/ 701 w 3476"/>
                <a:gd name="T69" fmla="*/ 176 h 687"/>
                <a:gd name="T70" fmla="*/ 782 w 3476"/>
                <a:gd name="T71" fmla="*/ 217 h 687"/>
                <a:gd name="T72" fmla="*/ 799 w 3476"/>
                <a:gd name="T73" fmla="*/ 282 h 687"/>
                <a:gd name="T74" fmla="*/ 725 w 3476"/>
                <a:gd name="T75" fmla="*/ 340 h 687"/>
                <a:gd name="T76" fmla="*/ 621 w 3476"/>
                <a:gd name="T77" fmla="*/ 325 h 687"/>
                <a:gd name="T78" fmla="*/ 694 w 3476"/>
                <a:gd name="T79" fmla="*/ 312 h 687"/>
                <a:gd name="T80" fmla="*/ 751 w 3476"/>
                <a:gd name="T81" fmla="*/ 266 h 687"/>
                <a:gd name="T82" fmla="*/ 716 w 3476"/>
                <a:gd name="T83" fmla="*/ 222 h 687"/>
                <a:gd name="T84" fmla="*/ 639 w 3476"/>
                <a:gd name="T85" fmla="*/ 176 h 687"/>
                <a:gd name="T86" fmla="*/ 638 w 3476"/>
                <a:gd name="T87" fmla="*/ 110 h 687"/>
                <a:gd name="T88" fmla="*/ 720 w 3476"/>
                <a:gd name="T89" fmla="*/ 70 h 687"/>
                <a:gd name="T90" fmla="*/ 141 w 3476"/>
                <a:gd name="T91" fmla="*/ 83 h 687"/>
                <a:gd name="T92" fmla="*/ 156 w 3476"/>
                <a:gd name="T93" fmla="*/ 52 h 687"/>
                <a:gd name="T94" fmla="*/ 178 w 3476"/>
                <a:gd name="T95" fmla="*/ 1 h 687"/>
                <a:gd name="T96" fmla="*/ 48 w 3476"/>
                <a:gd name="T97" fmla="*/ 339 h 687"/>
                <a:gd name="T98" fmla="*/ 984 w 3476"/>
                <a:gd name="T99" fmla="*/ 74 h 687"/>
                <a:gd name="T100" fmla="*/ 935 w 3476"/>
                <a:gd name="T101" fmla="*/ 293 h 687"/>
                <a:gd name="T102" fmla="*/ 974 w 3476"/>
                <a:gd name="T103" fmla="*/ 311 h 687"/>
                <a:gd name="T104" fmla="*/ 969 w 3476"/>
                <a:gd name="T105" fmla="*/ 340 h 687"/>
                <a:gd name="T106" fmla="*/ 899 w 3476"/>
                <a:gd name="T107" fmla="*/ 320 h 687"/>
                <a:gd name="T108" fmla="*/ 881 w 3476"/>
                <a:gd name="T109" fmla="*/ 101 h 687"/>
                <a:gd name="T110" fmla="*/ 931 w 3476"/>
                <a:gd name="T111" fmla="*/ 0 h 68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476" h="687">
                  <a:moveTo>
                    <a:pt x="2668" y="194"/>
                  </a:moveTo>
                  <a:lnTo>
                    <a:pt x="2631" y="198"/>
                  </a:lnTo>
                  <a:lnTo>
                    <a:pt x="2602" y="210"/>
                  </a:lnTo>
                  <a:lnTo>
                    <a:pt x="2579" y="227"/>
                  </a:lnTo>
                  <a:lnTo>
                    <a:pt x="2562" y="250"/>
                  </a:lnTo>
                  <a:lnTo>
                    <a:pt x="2548" y="277"/>
                  </a:lnTo>
                  <a:lnTo>
                    <a:pt x="2539" y="308"/>
                  </a:lnTo>
                  <a:lnTo>
                    <a:pt x="2533" y="343"/>
                  </a:lnTo>
                  <a:lnTo>
                    <a:pt x="2529" y="377"/>
                  </a:lnTo>
                  <a:lnTo>
                    <a:pt x="2527" y="414"/>
                  </a:lnTo>
                  <a:lnTo>
                    <a:pt x="2529" y="449"/>
                  </a:lnTo>
                  <a:lnTo>
                    <a:pt x="2533" y="483"/>
                  </a:lnTo>
                  <a:lnTo>
                    <a:pt x="2539" y="516"/>
                  </a:lnTo>
                  <a:lnTo>
                    <a:pt x="2548" y="547"/>
                  </a:lnTo>
                  <a:lnTo>
                    <a:pt x="2562" y="574"/>
                  </a:lnTo>
                  <a:lnTo>
                    <a:pt x="2581" y="595"/>
                  </a:lnTo>
                  <a:lnTo>
                    <a:pt x="2604" y="612"/>
                  </a:lnTo>
                  <a:lnTo>
                    <a:pt x="2633" y="624"/>
                  </a:lnTo>
                  <a:lnTo>
                    <a:pt x="2668" y="628"/>
                  </a:lnTo>
                  <a:lnTo>
                    <a:pt x="2702" y="624"/>
                  </a:lnTo>
                  <a:lnTo>
                    <a:pt x="2731" y="612"/>
                  </a:lnTo>
                  <a:lnTo>
                    <a:pt x="2754" y="595"/>
                  </a:lnTo>
                  <a:lnTo>
                    <a:pt x="2771" y="572"/>
                  </a:lnTo>
                  <a:lnTo>
                    <a:pt x="2785" y="547"/>
                  </a:lnTo>
                  <a:lnTo>
                    <a:pt x="2794" y="516"/>
                  </a:lnTo>
                  <a:lnTo>
                    <a:pt x="2800" y="483"/>
                  </a:lnTo>
                  <a:lnTo>
                    <a:pt x="2804" y="449"/>
                  </a:lnTo>
                  <a:lnTo>
                    <a:pt x="2804" y="414"/>
                  </a:lnTo>
                  <a:lnTo>
                    <a:pt x="2804" y="381"/>
                  </a:lnTo>
                  <a:lnTo>
                    <a:pt x="2802" y="350"/>
                  </a:lnTo>
                  <a:lnTo>
                    <a:pt x="2796" y="320"/>
                  </a:lnTo>
                  <a:lnTo>
                    <a:pt x="2790" y="291"/>
                  </a:lnTo>
                  <a:lnTo>
                    <a:pt x="2779" y="264"/>
                  </a:lnTo>
                  <a:lnTo>
                    <a:pt x="2765" y="241"/>
                  </a:lnTo>
                  <a:lnTo>
                    <a:pt x="2748" y="221"/>
                  </a:lnTo>
                  <a:lnTo>
                    <a:pt x="2725" y="206"/>
                  </a:lnTo>
                  <a:lnTo>
                    <a:pt x="2698" y="196"/>
                  </a:lnTo>
                  <a:lnTo>
                    <a:pt x="2668" y="194"/>
                  </a:lnTo>
                  <a:close/>
                  <a:moveTo>
                    <a:pt x="701" y="148"/>
                  </a:moveTo>
                  <a:lnTo>
                    <a:pt x="801" y="148"/>
                  </a:lnTo>
                  <a:lnTo>
                    <a:pt x="801" y="518"/>
                  </a:lnTo>
                  <a:lnTo>
                    <a:pt x="803" y="547"/>
                  </a:lnTo>
                  <a:lnTo>
                    <a:pt x="812" y="574"/>
                  </a:lnTo>
                  <a:lnTo>
                    <a:pt x="829" y="595"/>
                  </a:lnTo>
                  <a:lnTo>
                    <a:pt x="853" y="612"/>
                  </a:lnTo>
                  <a:lnTo>
                    <a:pt x="883" y="624"/>
                  </a:lnTo>
                  <a:lnTo>
                    <a:pt x="922" y="628"/>
                  </a:lnTo>
                  <a:lnTo>
                    <a:pt x="966" y="624"/>
                  </a:lnTo>
                  <a:lnTo>
                    <a:pt x="1000" y="618"/>
                  </a:lnTo>
                  <a:lnTo>
                    <a:pt x="1031" y="605"/>
                  </a:lnTo>
                  <a:lnTo>
                    <a:pt x="1031" y="148"/>
                  </a:lnTo>
                  <a:lnTo>
                    <a:pt x="1131" y="148"/>
                  </a:lnTo>
                  <a:lnTo>
                    <a:pt x="1131" y="645"/>
                  </a:lnTo>
                  <a:lnTo>
                    <a:pt x="1100" y="659"/>
                  </a:lnTo>
                  <a:lnTo>
                    <a:pt x="1064" y="670"/>
                  </a:lnTo>
                  <a:lnTo>
                    <a:pt x="1022" y="680"/>
                  </a:lnTo>
                  <a:lnTo>
                    <a:pt x="972" y="686"/>
                  </a:lnTo>
                  <a:lnTo>
                    <a:pt x="916" y="687"/>
                  </a:lnTo>
                  <a:lnTo>
                    <a:pt x="864" y="686"/>
                  </a:lnTo>
                  <a:lnTo>
                    <a:pt x="818" y="676"/>
                  </a:lnTo>
                  <a:lnTo>
                    <a:pt x="781" y="660"/>
                  </a:lnTo>
                  <a:lnTo>
                    <a:pt x="751" y="641"/>
                  </a:lnTo>
                  <a:lnTo>
                    <a:pt x="728" y="616"/>
                  </a:lnTo>
                  <a:lnTo>
                    <a:pt x="712" y="587"/>
                  </a:lnTo>
                  <a:lnTo>
                    <a:pt x="703" y="553"/>
                  </a:lnTo>
                  <a:lnTo>
                    <a:pt x="701" y="516"/>
                  </a:lnTo>
                  <a:lnTo>
                    <a:pt x="701" y="148"/>
                  </a:lnTo>
                  <a:close/>
                  <a:moveTo>
                    <a:pt x="2324" y="139"/>
                  </a:moveTo>
                  <a:lnTo>
                    <a:pt x="2379" y="141"/>
                  </a:lnTo>
                  <a:lnTo>
                    <a:pt x="2356" y="206"/>
                  </a:lnTo>
                  <a:lnTo>
                    <a:pt x="2318" y="198"/>
                  </a:lnTo>
                  <a:lnTo>
                    <a:pt x="2281" y="198"/>
                  </a:lnTo>
                  <a:lnTo>
                    <a:pt x="2247" y="204"/>
                  </a:lnTo>
                  <a:lnTo>
                    <a:pt x="2218" y="216"/>
                  </a:lnTo>
                  <a:lnTo>
                    <a:pt x="2218" y="678"/>
                  </a:lnTo>
                  <a:lnTo>
                    <a:pt x="2118" y="678"/>
                  </a:lnTo>
                  <a:lnTo>
                    <a:pt x="2118" y="177"/>
                  </a:lnTo>
                  <a:lnTo>
                    <a:pt x="2143" y="166"/>
                  </a:lnTo>
                  <a:lnTo>
                    <a:pt x="2172" y="158"/>
                  </a:lnTo>
                  <a:lnTo>
                    <a:pt x="2201" y="150"/>
                  </a:lnTo>
                  <a:lnTo>
                    <a:pt x="2235" y="144"/>
                  </a:lnTo>
                  <a:lnTo>
                    <a:pt x="2276" y="141"/>
                  </a:lnTo>
                  <a:lnTo>
                    <a:pt x="2324" y="139"/>
                  </a:lnTo>
                  <a:close/>
                  <a:moveTo>
                    <a:pt x="3257" y="139"/>
                  </a:moveTo>
                  <a:lnTo>
                    <a:pt x="3311" y="142"/>
                  </a:lnTo>
                  <a:lnTo>
                    <a:pt x="3353" y="150"/>
                  </a:lnTo>
                  <a:lnTo>
                    <a:pt x="3390" y="162"/>
                  </a:lnTo>
                  <a:lnTo>
                    <a:pt x="3418" y="179"/>
                  </a:lnTo>
                  <a:lnTo>
                    <a:pt x="3442" y="198"/>
                  </a:lnTo>
                  <a:lnTo>
                    <a:pt x="3457" y="221"/>
                  </a:lnTo>
                  <a:lnTo>
                    <a:pt x="3468" y="245"/>
                  </a:lnTo>
                  <a:lnTo>
                    <a:pt x="3474" y="270"/>
                  </a:lnTo>
                  <a:lnTo>
                    <a:pt x="3476" y="297"/>
                  </a:lnTo>
                  <a:lnTo>
                    <a:pt x="3476" y="678"/>
                  </a:lnTo>
                  <a:lnTo>
                    <a:pt x="3378" y="678"/>
                  </a:lnTo>
                  <a:lnTo>
                    <a:pt x="3378" y="298"/>
                  </a:lnTo>
                  <a:lnTo>
                    <a:pt x="3376" y="279"/>
                  </a:lnTo>
                  <a:lnTo>
                    <a:pt x="3372" y="260"/>
                  </a:lnTo>
                  <a:lnTo>
                    <a:pt x="3365" y="243"/>
                  </a:lnTo>
                  <a:lnTo>
                    <a:pt x="3353" y="227"/>
                  </a:lnTo>
                  <a:lnTo>
                    <a:pt x="3336" y="214"/>
                  </a:lnTo>
                  <a:lnTo>
                    <a:pt x="3315" y="204"/>
                  </a:lnTo>
                  <a:lnTo>
                    <a:pt x="3286" y="196"/>
                  </a:lnTo>
                  <a:lnTo>
                    <a:pt x="3249" y="194"/>
                  </a:lnTo>
                  <a:lnTo>
                    <a:pt x="3213" y="196"/>
                  </a:lnTo>
                  <a:lnTo>
                    <a:pt x="3184" y="200"/>
                  </a:lnTo>
                  <a:lnTo>
                    <a:pt x="3159" y="206"/>
                  </a:lnTo>
                  <a:lnTo>
                    <a:pt x="3134" y="214"/>
                  </a:lnTo>
                  <a:lnTo>
                    <a:pt x="3134" y="678"/>
                  </a:lnTo>
                  <a:lnTo>
                    <a:pt x="3036" y="678"/>
                  </a:lnTo>
                  <a:lnTo>
                    <a:pt x="3036" y="175"/>
                  </a:lnTo>
                  <a:lnTo>
                    <a:pt x="3080" y="160"/>
                  </a:lnTo>
                  <a:lnTo>
                    <a:pt x="3130" y="148"/>
                  </a:lnTo>
                  <a:lnTo>
                    <a:pt x="3190" y="141"/>
                  </a:lnTo>
                  <a:lnTo>
                    <a:pt x="3257" y="139"/>
                  </a:lnTo>
                  <a:close/>
                  <a:moveTo>
                    <a:pt x="2666" y="139"/>
                  </a:moveTo>
                  <a:lnTo>
                    <a:pt x="2714" y="142"/>
                  </a:lnTo>
                  <a:lnTo>
                    <a:pt x="2754" y="152"/>
                  </a:lnTo>
                  <a:lnTo>
                    <a:pt x="2790" y="168"/>
                  </a:lnTo>
                  <a:lnTo>
                    <a:pt x="2821" y="191"/>
                  </a:lnTo>
                  <a:lnTo>
                    <a:pt x="2848" y="218"/>
                  </a:lnTo>
                  <a:lnTo>
                    <a:pt x="2867" y="248"/>
                  </a:lnTo>
                  <a:lnTo>
                    <a:pt x="2885" y="285"/>
                  </a:lnTo>
                  <a:lnTo>
                    <a:pt x="2894" y="323"/>
                  </a:lnTo>
                  <a:lnTo>
                    <a:pt x="2902" y="368"/>
                  </a:lnTo>
                  <a:lnTo>
                    <a:pt x="2904" y="414"/>
                  </a:lnTo>
                  <a:lnTo>
                    <a:pt x="2902" y="458"/>
                  </a:lnTo>
                  <a:lnTo>
                    <a:pt x="2894" y="501"/>
                  </a:lnTo>
                  <a:lnTo>
                    <a:pt x="2885" y="541"/>
                  </a:lnTo>
                  <a:lnTo>
                    <a:pt x="2867" y="576"/>
                  </a:lnTo>
                  <a:lnTo>
                    <a:pt x="2848" y="608"/>
                  </a:lnTo>
                  <a:lnTo>
                    <a:pt x="2821" y="635"/>
                  </a:lnTo>
                  <a:lnTo>
                    <a:pt x="2790" y="657"/>
                  </a:lnTo>
                  <a:lnTo>
                    <a:pt x="2754" y="674"/>
                  </a:lnTo>
                  <a:lnTo>
                    <a:pt x="2714" y="684"/>
                  </a:lnTo>
                  <a:lnTo>
                    <a:pt x="2668" y="687"/>
                  </a:lnTo>
                  <a:lnTo>
                    <a:pt x="2620" y="684"/>
                  </a:lnTo>
                  <a:lnTo>
                    <a:pt x="2579" y="674"/>
                  </a:lnTo>
                  <a:lnTo>
                    <a:pt x="2543" y="657"/>
                  </a:lnTo>
                  <a:lnTo>
                    <a:pt x="2512" y="635"/>
                  </a:lnTo>
                  <a:lnTo>
                    <a:pt x="2485" y="608"/>
                  </a:lnTo>
                  <a:lnTo>
                    <a:pt x="2464" y="576"/>
                  </a:lnTo>
                  <a:lnTo>
                    <a:pt x="2449" y="541"/>
                  </a:lnTo>
                  <a:lnTo>
                    <a:pt x="2437" y="501"/>
                  </a:lnTo>
                  <a:lnTo>
                    <a:pt x="2431" y="458"/>
                  </a:lnTo>
                  <a:lnTo>
                    <a:pt x="2429" y="414"/>
                  </a:lnTo>
                  <a:lnTo>
                    <a:pt x="2431" y="362"/>
                  </a:lnTo>
                  <a:lnTo>
                    <a:pt x="2439" y="316"/>
                  </a:lnTo>
                  <a:lnTo>
                    <a:pt x="2454" y="271"/>
                  </a:lnTo>
                  <a:lnTo>
                    <a:pt x="2474" y="233"/>
                  </a:lnTo>
                  <a:lnTo>
                    <a:pt x="2500" y="200"/>
                  </a:lnTo>
                  <a:lnTo>
                    <a:pt x="2531" y="175"/>
                  </a:lnTo>
                  <a:lnTo>
                    <a:pt x="2570" y="156"/>
                  </a:lnTo>
                  <a:lnTo>
                    <a:pt x="2614" y="142"/>
                  </a:lnTo>
                  <a:lnTo>
                    <a:pt x="2666" y="139"/>
                  </a:lnTo>
                  <a:close/>
                  <a:moveTo>
                    <a:pt x="1440" y="139"/>
                  </a:moveTo>
                  <a:lnTo>
                    <a:pt x="1484" y="141"/>
                  </a:lnTo>
                  <a:lnTo>
                    <a:pt x="1523" y="148"/>
                  </a:lnTo>
                  <a:lnTo>
                    <a:pt x="1555" y="160"/>
                  </a:lnTo>
                  <a:lnTo>
                    <a:pt x="1582" y="173"/>
                  </a:lnTo>
                  <a:lnTo>
                    <a:pt x="1557" y="225"/>
                  </a:lnTo>
                  <a:lnTo>
                    <a:pt x="1540" y="216"/>
                  </a:lnTo>
                  <a:lnTo>
                    <a:pt x="1517" y="206"/>
                  </a:lnTo>
                  <a:lnTo>
                    <a:pt x="1488" y="200"/>
                  </a:lnTo>
                  <a:lnTo>
                    <a:pt x="1456" y="196"/>
                  </a:lnTo>
                  <a:lnTo>
                    <a:pt x="1425" y="200"/>
                  </a:lnTo>
                  <a:lnTo>
                    <a:pt x="1400" y="208"/>
                  </a:lnTo>
                  <a:lnTo>
                    <a:pt x="1379" y="221"/>
                  </a:lnTo>
                  <a:lnTo>
                    <a:pt x="1365" y="239"/>
                  </a:lnTo>
                  <a:lnTo>
                    <a:pt x="1356" y="258"/>
                  </a:lnTo>
                  <a:lnTo>
                    <a:pt x="1354" y="279"/>
                  </a:lnTo>
                  <a:lnTo>
                    <a:pt x="1358" y="304"/>
                  </a:lnTo>
                  <a:lnTo>
                    <a:pt x="1367" y="323"/>
                  </a:lnTo>
                  <a:lnTo>
                    <a:pt x="1383" y="339"/>
                  </a:lnTo>
                  <a:lnTo>
                    <a:pt x="1402" y="352"/>
                  </a:lnTo>
                  <a:lnTo>
                    <a:pt x="1427" y="364"/>
                  </a:lnTo>
                  <a:lnTo>
                    <a:pt x="1456" y="375"/>
                  </a:lnTo>
                  <a:lnTo>
                    <a:pt x="1500" y="393"/>
                  </a:lnTo>
                  <a:lnTo>
                    <a:pt x="1536" y="412"/>
                  </a:lnTo>
                  <a:lnTo>
                    <a:pt x="1563" y="433"/>
                  </a:lnTo>
                  <a:lnTo>
                    <a:pt x="1582" y="456"/>
                  </a:lnTo>
                  <a:lnTo>
                    <a:pt x="1594" y="479"/>
                  </a:lnTo>
                  <a:lnTo>
                    <a:pt x="1602" y="505"/>
                  </a:lnTo>
                  <a:lnTo>
                    <a:pt x="1604" y="530"/>
                  </a:lnTo>
                  <a:lnTo>
                    <a:pt x="1598" y="564"/>
                  </a:lnTo>
                  <a:lnTo>
                    <a:pt x="1584" y="595"/>
                  </a:lnTo>
                  <a:lnTo>
                    <a:pt x="1561" y="624"/>
                  </a:lnTo>
                  <a:lnTo>
                    <a:pt x="1531" y="649"/>
                  </a:lnTo>
                  <a:lnTo>
                    <a:pt x="1494" y="668"/>
                  </a:lnTo>
                  <a:lnTo>
                    <a:pt x="1450" y="680"/>
                  </a:lnTo>
                  <a:lnTo>
                    <a:pt x="1398" y="686"/>
                  </a:lnTo>
                  <a:lnTo>
                    <a:pt x="1352" y="682"/>
                  </a:lnTo>
                  <a:lnTo>
                    <a:pt x="1308" y="676"/>
                  </a:lnTo>
                  <a:lnTo>
                    <a:pt x="1271" y="664"/>
                  </a:lnTo>
                  <a:lnTo>
                    <a:pt x="1242" y="649"/>
                  </a:lnTo>
                  <a:lnTo>
                    <a:pt x="1269" y="591"/>
                  </a:lnTo>
                  <a:lnTo>
                    <a:pt x="1290" y="603"/>
                  </a:lnTo>
                  <a:lnTo>
                    <a:pt x="1317" y="614"/>
                  </a:lnTo>
                  <a:lnTo>
                    <a:pt x="1350" y="620"/>
                  </a:lnTo>
                  <a:lnTo>
                    <a:pt x="1388" y="624"/>
                  </a:lnTo>
                  <a:lnTo>
                    <a:pt x="1427" y="618"/>
                  </a:lnTo>
                  <a:lnTo>
                    <a:pt x="1458" y="607"/>
                  </a:lnTo>
                  <a:lnTo>
                    <a:pt x="1481" y="585"/>
                  </a:lnTo>
                  <a:lnTo>
                    <a:pt x="1496" y="560"/>
                  </a:lnTo>
                  <a:lnTo>
                    <a:pt x="1502" y="531"/>
                  </a:lnTo>
                  <a:lnTo>
                    <a:pt x="1498" y="506"/>
                  </a:lnTo>
                  <a:lnTo>
                    <a:pt x="1490" y="485"/>
                  </a:lnTo>
                  <a:lnTo>
                    <a:pt x="1477" y="470"/>
                  </a:lnTo>
                  <a:lnTo>
                    <a:pt x="1456" y="454"/>
                  </a:lnTo>
                  <a:lnTo>
                    <a:pt x="1431" y="443"/>
                  </a:lnTo>
                  <a:lnTo>
                    <a:pt x="1402" y="431"/>
                  </a:lnTo>
                  <a:lnTo>
                    <a:pt x="1356" y="414"/>
                  </a:lnTo>
                  <a:lnTo>
                    <a:pt x="1321" y="395"/>
                  </a:lnTo>
                  <a:lnTo>
                    <a:pt x="1294" y="374"/>
                  </a:lnTo>
                  <a:lnTo>
                    <a:pt x="1277" y="352"/>
                  </a:lnTo>
                  <a:lnTo>
                    <a:pt x="1265" y="329"/>
                  </a:lnTo>
                  <a:lnTo>
                    <a:pt x="1260" y="306"/>
                  </a:lnTo>
                  <a:lnTo>
                    <a:pt x="1258" y="283"/>
                  </a:lnTo>
                  <a:lnTo>
                    <a:pt x="1264" y="250"/>
                  </a:lnTo>
                  <a:lnTo>
                    <a:pt x="1275" y="219"/>
                  </a:lnTo>
                  <a:lnTo>
                    <a:pt x="1296" y="193"/>
                  </a:lnTo>
                  <a:lnTo>
                    <a:pt x="1323" y="169"/>
                  </a:lnTo>
                  <a:lnTo>
                    <a:pt x="1356" y="152"/>
                  </a:lnTo>
                  <a:lnTo>
                    <a:pt x="1396" y="142"/>
                  </a:lnTo>
                  <a:lnTo>
                    <a:pt x="1440" y="139"/>
                  </a:lnTo>
                  <a:close/>
                  <a:moveTo>
                    <a:pt x="305" y="83"/>
                  </a:moveTo>
                  <a:lnTo>
                    <a:pt x="303" y="89"/>
                  </a:lnTo>
                  <a:lnTo>
                    <a:pt x="301" y="104"/>
                  </a:lnTo>
                  <a:lnTo>
                    <a:pt x="294" y="131"/>
                  </a:lnTo>
                  <a:lnTo>
                    <a:pt x="282" y="166"/>
                  </a:lnTo>
                  <a:lnTo>
                    <a:pt x="188" y="422"/>
                  </a:lnTo>
                  <a:lnTo>
                    <a:pt x="420" y="422"/>
                  </a:lnTo>
                  <a:lnTo>
                    <a:pt x="330" y="166"/>
                  </a:lnTo>
                  <a:lnTo>
                    <a:pt x="319" y="131"/>
                  </a:lnTo>
                  <a:lnTo>
                    <a:pt x="311" y="104"/>
                  </a:lnTo>
                  <a:lnTo>
                    <a:pt x="309" y="89"/>
                  </a:lnTo>
                  <a:lnTo>
                    <a:pt x="307" y="83"/>
                  </a:lnTo>
                  <a:lnTo>
                    <a:pt x="305" y="83"/>
                  </a:lnTo>
                  <a:close/>
                  <a:moveTo>
                    <a:pt x="263" y="2"/>
                  </a:moveTo>
                  <a:lnTo>
                    <a:pt x="355" y="2"/>
                  </a:lnTo>
                  <a:lnTo>
                    <a:pt x="618" y="678"/>
                  </a:lnTo>
                  <a:lnTo>
                    <a:pt x="511" y="678"/>
                  </a:lnTo>
                  <a:lnTo>
                    <a:pt x="438" y="476"/>
                  </a:lnTo>
                  <a:lnTo>
                    <a:pt x="171" y="476"/>
                  </a:lnTo>
                  <a:lnTo>
                    <a:pt x="96" y="678"/>
                  </a:lnTo>
                  <a:lnTo>
                    <a:pt x="0" y="678"/>
                  </a:lnTo>
                  <a:lnTo>
                    <a:pt x="263" y="2"/>
                  </a:lnTo>
                  <a:close/>
                  <a:moveTo>
                    <a:pt x="1861" y="0"/>
                  </a:moveTo>
                  <a:lnTo>
                    <a:pt x="1861" y="148"/>
                  </a:lnTo>
                  <a:lnTo>
                    <a:pt x="1966" y="148"/>
                  </a:lnTo>
                  <a:lnTo>
                    <a:pt x="1966" y="202"/>
                  </a:lnTo>
                  <a:lnTo>
                    <a:pt x="1861" y="202"/>
                  </a:lnTo>
                  <a:lnTo>
                    <a:pt x="1861" y="547"/>
                  </a:lnTo>
                  <a:lnTo>
                    <a:pt x="1863" y="566"/>
                  </a:lnTo>
                  <a:lnTo>
                    <a:pt x="1869" y="585"/>
                  </a:lnTo>
                  <a:lnTo>
                    <a:pt x="1878" y="601"/>
                  </a:lnTo>
                  <a:lnTo>
                    <a:pt x="1894" y="612"/>
                  </a:lnTo>
                  <a:lnTo>
                    <a:pt x="1913" y="620"/>
                  </a:lnTo>
                  <a:lnTo>
                    <a:pt x="1938" y="624"/>
                  </a:lnTo>
                  <a:lnTo>
                    <a:pt x="1947" y="622"/>
                  </a:lnTo>
                  <a:lnTo>
                    <a:pt x="1957" y="622"/>
                  </a:lnTo>
                  <a:lnTo>
                    <a:pt x="1966" y="620"/>
                  </a:lnTo>
                  <a:lnTo>
                    <a:pt x="1966" y="674"/>
                  </a:lnTo>
                  <a:lnTo>
                    <a:pt x="1953" y="678"/>
                  </a:lnTo>
                  <a:lnTo>
                    <a:pt x="1936" y="680"/>
                  </a:lnTo>
                  <a:lnTo>
                    <a:pt x="1913" y="682"/>
                  </a:lnTo>
                  <a:lnTo>
                    <a:pt x="1874" y="680"/>
                  </a:lnTo>
                  <a:lnTo>
                    <a:pt x="1844" y="670"/>
                  </a:lnTo>
                  <a:lnTo>
                    <a:pt x="1817" y="657"/>
                  </a:lnTo>
                  <a:lnTo>
                    <a:pt x="1796" y="639"/>
                  </a:lnTo>
                  <a:lnTo>
                    <a:pt x="1780" y="620"/>
                  </a:lnTo>
                  <a:lnTo>
                    <a:pt x="1771" y="597"/>
                  </a:lnTo>
                  <a:lnTo>
                    <a:pt x="1763" y="574"/>
                  </a:lnTo>
                  <a:lnTo>
                    <a:pt x="1761" y="549"/>
                  </a:lnTo>
                  <a:lnTo>
                    <a:pt x="1761" y="202"/>
                  </a:lnTo>
                  <a:lnTo>
                    <a:pt x="1692" y="202"/>
                  </a:lnTo>
                  <a:lnTo>
                    <a:pt x="1692" y="148"/>
                  </a:lnTo>
                  <a:lnTo>
                    <a:pt x="1761" y="148"/>
                  </a:lnTo>
                  <a:lnTo>
                    <a:pt x="1761" y="27"/>
                  </a:lnTo>
                  <a:lnTo>
                    <a:pt x="1861" y="0"/>
                  </a:lnTo>
                  <a:close/>
                </a:path>
              </a:pathLst>
            </a:custGeom>
            <a:solidFill>
              <a:srgbClr val="89A9B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3" name="Freeform 12"/>
            <p:cNvSpPr>
              <a:spLocks noEditPoints="1"/>
            </p:cNvSpPr>
            <p:nvPr/>
          </p:nvSpPr>
          <p:spPr bwMode="auto">
            <a:xfrm>
              <a:off x="930" y="501"/>
              <a:ext cx="956" cy="390"/>
            </a:xfrm>
            <a:custGeom>
              <a:avLst/>
              <a:gdLst>
                <a:gd name="T0" fmla="*/ 512 w 1911"/>
                <a:gd name="T1" fmla="*/ 157 h 779"/>
                <a:gd name="T2" fmla="*/ 480 w 1911"/>
                <a:gd name="T3" fmla="*/ 221 h 779"/>
                <a:gd name="T4" fmla="*/ 619 w 1911"/>
                <a:gd name="T5" fmla="*/ 184 h 779"/>
                <a:gd name="T6" fmla="*/ 573 w 1911"/>
                <a:gd name="T7" fmla="*/ 145 h 779"/>
                <a:gd name="T8" fmla="*/ 828 w 1911"/>
                <a:gd name="T9" fmla="*/ 150 h 779"/>
                <a:gd name="T10" fmla="*/ 784 w 1911"/>
                <a:gd name="T11" fmla="*/ 199 h 779"/>
                <a:gd name="T12" fmla="*/ 776 w 1911"/>
                <a:gd name="T13" fmla="*/ 273 h 779"/>
                <a:gd name="T14" fmla="*/ 800 w 1911"/>
                <a:gd name="T15" fmla="*/ 337 h 779"/>
                <a:gd name="T16" fmla="*/ 863 w 1911"/>
                <a:gd name="T17" fmla="*/ 361 h 779"/>
                <a:gd name="T18" fmla="*/ 907 w 1911"/>
                <a:gd name="T19" fmla="*/ 148 h 779"/>
                <a:gd name="T20" fmla="*/ 580 w 1911"/>
                <a:gd name="T21" fmla="*/ 117 h 779"/>
                <a:gd name="T22" fmla="*/ 648 w 1911"/>
                <a:gd name="T23" fmla="*/ 155 h 779"/>
                <a:gd name="T24" fmla="*/ 672 w 1911"/>
                <a:gd name="T25" fmla="*/ 245 h 779"/>
                <a:gd name="T26" fmla="*/ 502 w 1911"/>
                <a:gd name="T27" fmla="*/ 329 h 779"/>
                <a:gd name="T28" fmla="*/ 574 w 1911"/>
                <a:gd name="T29" fmla="*/ 358 h 779"/>
                <a:gd name="T30" fmla="*/ 648 w 1911"/>
                <a:gd name="T31" fmla="*/ 343 h 779"/>
                <a:gd name="T32" fmla="*/ 599 w 1911"/>
                <a:gd name="T33" fmla="*/ 388 h 779"/>
                <a:gd name="T34" fmla="*/ 505 w 1911"/>
                <a:gd name="T35" fmla="*/ 377 h 779"/>
                <a:gd name="T36" fmla="*/ 449 w 1911"/>
                <a:gd name="T37" fmla="*/ 324 h 779"/>
                <a:gd name="T38" fmla="*/ 436 w 1911"/>
                <a:gd name="T39" fmla="*/ 223 h 779"/>
                <a:gd name="T40" fmla="*/ 477 w 1911"/>
                <a:gd name="T41" fmla="*/ 143 h 779"/>
                <a:gd name="T42" fmla="*/ 557 w 1911"/>
                <a:gd name="T43" fmla="*/ 116 h 779"/>
                <a:gd name="T44" fmla="*/ 184 w 1911"/>
                <a:gd name="T45" fmla="*/ 306 h 779"/>
                <a:gd name="T46" fmla="*/ 190 w 1911"/>
                <a:gd name="T47" fmla="*/ 329 h 779"/>
                <a:gd name="T48" fmla="*/ 201 w 1911"/>
                <a:gd name="T49" fmla="*/ 292 h 779"/>
                <a:gd name="T50" fmla="*/ 333 w 1911"/>
                <a:gd name="T51" fmla="*/ 385 h 779"/>
                <a:gd name="T52" fmla="*/ 327 w 1911"/>
                <a:gd name="T53" fmla="*/ 339 h 779"/>
                <a:gd name="T54" fmla="*/ 316 w 1911"/>
                <a:gd name="T55" fmla="*/ 245 h 779"/>
                <a:gd name="T56" fmla="*/ 306 w 1911"/>
                <a:gd name="T57" fmla="*/ 158 h 779"/>
                <a:gd name="T58" fmla="*/ 302 w 1911"/>
                <a:gd name="T59" fmla="*/ 117 h 779"/>
                <a:gd name="T60" fmla="*/ 299 w 1911"/>
                <a:gd name="T61" fmla="*/ 92 h 779"/>
                <a:gd name="T62" fmla="*/ 292 w 1911"/>
                <a:gd name="T63" fmla="*/ 120 h 779"/>
                <a:gd name="T64" fmla="*/ 281 w 1911"/>
                <a:gd name="T65" fmla="*/ 155 h 779"/>
                <a:gd name="T66" fmla="*/ 256 w 1911"/>
                <a:gd name="T67" fmla="*/ 233 h 779"/>
                <a:gd name="T68" fmla="*/ 226 w 1911"/>
                <a:gd name="T69" fmla="*/ 324 h 779"/>
                <a:gd name="T70" fmla="*/ 207 w 1911"/>
                <a:gd name="T71" fmla="*/ 381 h 779"/>
                <a:gd name="T72" fmla="*/ 167 w 1911"/>
                <a:gd name="T73" fmla="*/ 373 h 779"/>
                <a:gd name="T74" fmla="*/ 145 w 1911"/>
                <a:gd name="T75" fmla="*/ 302 h 779"/>
                <a:gd name="T76" fmla="*/ 115 w 1911"/>
                <a:gd name="T77" fmla="*/ 211 h 779"/>
                <a:gd name="T78" fmla="*/ 93 w 1911"/>
                <a:gd name="T79" fmla="*/ 143 h 779"/>
                <a:gd name="T80" fmla="*/ 84 w 1911"/>
                <a:gd name="T81" fmla="*/ 109 h 779"/>
                <a:gd name="T82" fmla="*/ 78 w 1911"/>
                <a:gd name="T83" fmla="*/ 92 h 779"/>
                <a:gd name="T84" fmla="*/ 75 w 1911"/>
                <a:gd name="T85" fmla="*/ 132 h 779"/>
                <a:gd name="T86" fmla="*/ 70 w 1911"/>
                <a:gd name="T87" fmla="*/ 175 h 779"/>
                <a:gd name="T88" fmla="*/ 59 w 1911"/>
                <a:gd name="T89" fmla="*/ 269 h 779"/>
                <a:gd name="T90" fmla="*/ 48 w 1911"/>
                <a:gd name="T91" fmla="*/ 356 h 779"/>
                <a:gd name="T92" fmla="*/ 0 w 1911"/>
                <a:gd name="T93" fmla="*/ 385 h 779"/>
                <a:gd name="T94" fmla="*/ 956 w 1911"/>
                <a:gd name="T95" fmla="*/ 371 h 779"/>
                <a:gd name="T96" fmla="*/ 860 w 1911"/>
                <a:gd name="T97" fmla="*/ 390 h 779"/>
                <a:gd name="T98" fmla="*/ 768 w 1911"/>
                <a:gd name="T99" fmla="*/ 361 h 779"/>
                <a:gd name="T100" fmla="*/ 728 w 1911"/>
                <a:gd name="T101" fmla="*/ 282 h 779"/>
                <a:gd name="T102" fmla="*/ 744 w 1911"/>
                <a:gd name="T103" fmla="*/ 182 h 779"/>
                <a:gd name="T104" fmla="*/ 810 w 1911"/>
                <a:gd name="T105" fmla="*/ 125 h 779"/>
                <a:gd name="T106" fmla="*/ 907 w 1911"/>
                <a:gd name="T107" fmla="*/ 124 h 7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11" h="779">
                  <a:moveTo>
                    <a:pt x="1110" y="286"/>
                  </a:moveTo>
                  <a:lnTo>
                    <a:pt x="1077" y="290"/>
                  </a:lnTo>
                  <a:lnTo>
                    <a:pt x="1049" y="298"/>
                  </a:lnTo>
                  <a:lnTo>
                    <a:pt x="1024" y="313"/>
                  </a:lnTo>
                  <a:lnTo>
                    <a:pt x="1001" y="335"/>
                  </a:lnTo>
                  <a:lnTo>
                    <a:pt x="981" y="363"/>
                  </a:lnTo>
                  <a:lnTo>
                    <a:pt x="968" y="400"/>
                  </a:lnTo>
                  <a:lnTo>
                    <a:pt x="960" y="442"/>
                  </a:lnTo>
                  <a:lnTo>
                    <a:pt x="958" y="493"/>
                  </a:lnTo>
                  <a:lnTo>
                    <a:pt x="1250" y="452"/>
                  </a:lnTo>
                  <a:lnTo>
                    <a:pt x="1246" y="406"/>
                  </a:lnTo>
                  <a:lnTo>
                    <a:pt x="1237" y="367"/>
                  </a:lnTo>
                  <a:lnTo>
                    <a:pt x="1222" y="337"/>
                  </a:lnTo>
                  <a:lnTo>
                    <a:pt x="1202" y="315"/>
                  </a:lnTo>
                  <a:lnTo>
                    <a:pt x="1175" y="298"/>
                  </a:lnTo>
                  <a:lnTo>
                    <a:pt x="1145" y="290"/>
                  </a:lnTo>
                  <a:lnTo>
                    <a:pt x="1110" y="286"/>
                  </a:lnTo>
                  <a:close/>
                  <a:moveTo>
                    <a:pt x="1736" y="286"/>
                  </a:moveTo>
                  <a:lnTo>
                    <a:pt x="1694" y="290"/>
                  </a:lnTo>
                  <a:lnTo>
                    <a:pt x="1656" y="300"/>
                  </a:lnTo>
                  <a:lnTo>
                    <a:pt x="1625" y="317"/>
                  </a:lnTo>
                  <a:lnTo>
                    <a:pt x="1602" y="340"/>
                  </a:lnTo>
                  <a:lnTo>
                    <a:pt x="1583" y="367"/>
                  </a:lnTo>
                  <a:lnTo>
                    <a:pt x="1567" y="398"/>
                  </a:lnTo>
                  <a:lnTo>
                    <a:pt x="1558" y="433"/>
                  </a:lnTo>
                  <a:lnTo>
                    <a:pt x="1552" y="469"/>
                  </a:lnTo>
                  <a:lnTo>
                    <a:pt x="1550" y="506"/>
                  </a:lnTo>
                  <a:lnTo>
                    <a:pt x="1552" y="546"/>
                  </a:lnTo>
                  <a:lnTo>
                    <a:pt x="1558" y="583"/>
                  </a:lnTo>
                  <a:lnTo>
                    <a:pt x="1567" y="618"/>
                  </a:lnTo>
                  <a:lnTo>
                    <a:pt x="1583" y="648"/>
                  </a:lnTo>
                  <a:lnTo>
                    <a:pt x="1600" y="674"/>
                  </a:lnTo>
                  <a:lnTo>
                    <a:pt x="1625" y="695"/>
                  </a:lnTo>
                  <a:lnTo>
                    <a:pt x="1652" y="710"/>
                  </a:lnTo>
                  <a:lnTo>
                    <a:pt x="1686" y="720"/>
                  </a:lnTo>
                  <a:lnTo>
                    <a:pt x="1725" y="722"/>
                  </a:lnTo>
                  <a:lnTo>
                    <a:pt x="1761" y="720"/>
                  </a:lnTo>
                  <a:lnTo>
                    <a:pt x="1790" y="716"/>
                  </a:lnTo>
                  <a:lnTo>
                    <a:pt x="1813" y="708"/>
                  </a:lnTo>
                  <a:lnTo>
                    <a:pt x="1813" y="296"/>
                  </a:lnTo>
                  <a:lnTo>
                    <a:pt x="1775" y="288"/>
                  </a:lnTo>
                  <a:lnTo>
                    <a:pt x="1736" y="286"/>
                  </a:lnTo>
                  <a:close/>
                  <a:moveTo>
                    <a:pt x="1114" y="231"/>
                  </a:moveTo>
                  <a:lnTo>
                    <a:pt x="1160" y="234"/>
                  </a:lnTo>
                  <a:lnTo>
                    <a:pt x="1202" y="242"/>
                  </a:lnTo>
                  <a:lnTo>
                    <a:pt x="1239" y="260"/>
                  </a:lnTo>
                  <a:lnTo>
                    <a:pt x="1270" y="281"/>
                  </a:lnTo>
                  <a:lnTo>
                    <a:pt x="1296" y="310"/>
                  </a:lnTo>
                  <a:lnTo>
                    <a:pt x="1318" y="344"/>
                  </a:lnTo>
                  <a:lnTo>
                    <a:pt x="1333" y="387"/>
                  </a:lnTo>
                  <a:lnTo>
                    <a:pt x="1343" y="435"/>
                  </a:lnTo>
                  <a:lnTo>
                    <a:pt x="1344" y="489"/>
                  </a:lnTo>
                  <a:lnTo>
                    <a:pt x="962" y="537"/>
                  </a:lnTo>
                  <a:lnTo>
                    <a:pt x="970" y="585"/>
                  </a:lnTo>
                  <a:lnTo>
                    <a:pt x="985" y="625"/>
                  </a:lnTo>
                  <a:lnTo>
                    <a:pt x="1004" y="658"/>
                  </a:lnTo>
                  <a:lnTo>
                    <a:pt x="1031" y="683"/>
                  </a:lnTo>
                  <a:lnTo>
                    <a:pt x="1064" y="702"/>
                  </a:lnTo>
                  <a:lnTo>
                    <a:pt x="1102" y="712"/>
                  </a:lnTo>
                  <a:lnTo>
                    <a:pt x="1147" y="716"/>
                  </a:lnTo>
                  <a:lnTo>
                    <a:pt x="1195" y="714"/>
                  </a:lnTo>
                  <a:lnTo>
                    <a:pt x="1237" y="706"/>
                  </a:lnTo>
                  <a:lnTo>
                    <a:pt x="1270" y="697"/>
                  </a:lnTo>
                  <a:lnTo>
                    <a:pt x="1296" y="685"/>
                  </a:lnTo>
                  <a:lnTo>
                    <a:pt x="1323" y="743"/>
                  </a:lnTo>
                  <a:lnTo>
                    <a:pt x="1291" y="756"/>
                  </a:lnTo>
                  <a:lnTo>
                    <a:pt x="1248" y="768"/>
                  </a:lnTo>
                  <a:lnTo>
                    <a:pt x="1197" y="776"/>
                  </a:lnTo>
                  <a:lnTo>
                    <a:pt x="1139" y="779"/>
                  </a:lnTo>
                  <a:lnTo>
                    <a:pt x="1093" y="776"/>
                  </a:lnTo>
                  <a:lnTo>
                    <a:pt x="1051" y="768"/>
                  </a:lnTo>
                  <a:lnTo>
                    <a:pt x="1010" y="754"/>
                  </a:lnTo>
                  <a:lnTo>
                    <a:pt x="976" y="737"/>
                  </a:lnTo>
                  <a:lnTo>
                    <a:pt x="945" y="712"/>
                  </a:lnTo>
                  <a:lnTo>
                    <a:pt x="918" y="681"/>
                  </a:lnTo>
                  <a:lnTo>
                    <a:pt x="897" y="647"/>
                  </a:lnTo>
                  <a:lnTo>
                    <a:pt x="882" y="604"/>
                  </a:lnTo>
                  <a:lnTo>
                    <a:pt x="872" y="556"/>
                  </a:lnTo>
                  <a:lnTo>
                    <a:pt x="868" y="504"/>
                  </a:lnTo>
                  <a:lnTo>
                    <a:pt x="872" y="446"/>
                  </a:lnTo>
                  <a:lnTo>
                    <a:pt x="883" y="396"/>
                  </a:lnTo>
                  <a:lnTo>
                    <a:pt x="901" y="352"/>
                  </a:lnTo>
                  <a:lnTo>
                    <a:pt x="924" y="315"/>
                  </a:lnTo>
                  <a:lnTo>
                    <a:pt x="953" y="285"/>
                  </a:lnTo>
                  <a:lnTo>
                    <a:pt x="985" y="261"/>
                  </a:lnTo>
                  <a:lnTo>
                    <a:pt x="1024" y="244"/>
                  </a:lnTo>
                  <a:lnTo>
                    <a:pt x="1068" y="234"/>
                  </a:lnTo>
                  <a:lnTo>
                    <a:pt x="1114" y="231"/>
                  </a:lnTo>
                  <a:close/>
                  <a:moveTo>
                    <a:pt x="92" y="94"/>
                  </a:moveTo>
                  <a:lnTo>
                    <a:pt x="202" y="94"/>
                  </a:lnTo>
                  <a:lnTo>
                    <a:pt x="357" y="581"/>
                  </a:lnTo>
                  <a:lnTo>
                    <a:pt x="367" y="612"/>
                  </a:lnTo>
                  <a:lnTo>
                    <a:pt x="373" y="637"/>
                  </a:lnTo>
                  <a:lnTo>
                    <a:pt x="376" y="652"/>
                  </a:lnTo>
                  <a:lnTo>
                    <a:pt x="378" y="658"/>
                  </a:lnTo>
                  <a:lnTo>
                    <a:pt x="380" y="658"/>
                  </a:lnTo>
                  <a:lnTo>
                    <a:pt x="382" y="652"/>
                  </a:lnTo>
                  <a:lnTo>
                    <a:pt x="384" y="637"/>
                  </a:lnTo>
                  <a:lnTo>
                    <a:pt x="392" y="614"/>
                  </a:lnTo>
                  <a:lnTo>
                    <a:pt x="401" y="583"/>
                  </a:lnTo>
                  <a:lnTo>
                    <a:pt x="561" y="94"/>
                  </a:lnTo>
                  <a:lnTo>
                    <a:pt x="670" y="94"/>
                  </a:lnTo>
                  <a:lnTo>
                    <a:pt x="762" y="770"/>
                  </a:lnTo>
                  <a:lnTo>
                    <a:pt x="665" y="770"/>
                  </a:lnTo>
                  <a:lnTo>
                    <a:pt x="665" y="762"/>
                  </a:lnTo>
                  <a:lnTo>
                    <a:pt x="661" y="743"/>
                  </a:lnTo>
                  <a:lnTo>
                    <a:pt x="659" y="714"/>
                  </a:lnTo>
                  <a:lnTo>
                    <a:pt x="653" y="677"/>
                  </a:lnTo>
                  <a:lnTo>
                    <a:pt x="649" y="635"/>
                  </a:lnTo>
                  <a:lnTo>
                    <a:pt x="643" y="587"/>
                  </a:lnTo>
                  <a:lnTo>
                    <a:pt x="638" y="539"/>
                  </a:lnTo>
                  <a:lnTo>
                    <a:pt x="632" y="489"/>
                  </a:lnTo>
                  <a:lnTo>
                    <a:pt x="626" y="439"/>
                  </a:lnTo>
                  <a:lnTo>
                    <a:pt x="620" y="392"/>
                  </a:lnTo>
                  <a:lnTo>
                    <a:pt x="615" y="352"/>
                  </a:lnTo>
                  <a:lnTo>
                    <a:pt x="611" y="315"/>
                  </a:lnTo>
                  <a:lnTo>
                    <a:pt x="607" y="288"/>
                  </a:lnTo>
                  <a:lnTo>
                    <a:pt x="605" y="271"/>
                  </a:lnTo>
                  <a:lnTo>
                    <a:pt x="605" y="263"/>
                  </a:lnTo>
                  <a:lnTo>
                    <a:pt x="603" y="234"/>
                  </a:lnTo>
                  <a:lnTo>
                    <a:pt x="601" y="208"/>
                  </a:lnTo>
                  <a:lnTo>
                    <a:pt x="599" y="190"/>
                  </a:lnTo>
                  <a:lnTo>
                    <a:pt x="599" y="184"/>
                  </a:lnTo>
                  <a:lnTo>
                    <a:pt x="597" y="184"/>
                  </a:lnTo>
                  <a:lnTo>
                    <a:pt x="595" y="188"/>
                  </a:lnTo>
                  <a:lnTo>
                    <a:pt x="593" y="200"/>
                  </a:lnTo>
                  <a:lnTo>
                    <a:pt x="590" y="217"/>
                  </a:lnTo>
                  <a:lnTo>
                    <a:pt x="584" y="240"/>
                  </a:lnTo>
                  <a:lnTo>
                    <a:pt x="576" y="263"/>
                  </a:lnTo>
                  <a:lnTo>
                    <a:pt x="574" y="269"/>
                  </a:lnTo>
                  <a:lnTo>
                    <a:pt x="568" y="285"/>
                  </a:lnTo>
                  <a:lnTo>
                    <a:pt x="561" y="310"/>
                  </a:lnTo>
                  <a:lnTo>
                    <a:pt x="551" y="340"/>
                  </a:lnTo>
                  <a:lnTo>
                    <a:pt x="538" y="379"/>
                  </a:lnTo>
                  <a:lnTo>
                    <a:pt x="524" y="421"/>
                  </a:lnTo>
                  <a:lnTo>
                    <a:pt x="511" y="466"/>
                  </a:lnTo>
                  <a:lnTo>
                    <a:pt x="496" y="512"/>
                  </a:lnTo>
                  <a:lnTo>
                    <a:pt x="480" y="558"/>
                  </a:lnTo>
                  <a:lnTo>
                    <a:pt x="465" y="604"/>
                  </a:lnTo>
                  <a:lnTo>
                    <a:pt x="451" y="647"/>
                  </a:lnTo>
                  <a:lnTo>
                    <a:pt x="438" y="685"/>
                  </a:lnTo>
                  <a:lnTo>
                    <a:pt x="428" y="718"/>
                  </a:lnTo>
                  <a:lnTo>
                    <a:pt x="419" y="745"/>
                  </a:lnTo>
                  <a:lnTo>
                    <a:pt x="413" y="762"/>
                  </a:lnTo>
                  <a:lnTo>
                    <a:pt x="411" y="770"/>
                  </a:lnTo>
                  <a:lnTo>
                    <a:pt x="342" y="770"/>
                  </a:lnTo>
                  <a:lnTo>
                    <a:pt x="340" y="762"/>
                  </a:lnTo>
                  <a:lnTo>
                    <a:pt x="334" y="745"/>
                  </a:lnTo>
                  <a:lnTo>
                    <a:pt x="327" y="720"/>
                  </a:lnTo>
                  <a:lnTo>
                    <a:pt x="315" y="685"/>
                  </a:lnTo>
                  <a:lnTo>
                    <a:pt x="303" y="647"/>
                  </a:lnTo>
                  <a:lnTo>
                    <a:pt x="290" y="604"/>
                  </a:lnTo>
                  <a:lnTo>
                    <a:pt x="275" y="560"/>
                  </a:lnTo>
                  <a:lnTo>
                    <a:pt x="259" y="512"/>
                  </a:lnTo>
                  <a:lnTo>
                    <a:pt x="244" y="466"/>
                  </a:lnTo>
                  <a:lnTo>
                    <a:pt x="230" y="421"/>
                  </a:lnTo>
                  <a:lnTo>
                    <a:pt x="217" y="379"/>
                  </a:lnTo>
                  <a:lnTo>
                    <a:pt x="204" y="340"/>
                  </a:lnTo>
                  <a:lnTo>
                    <a:pt x="194" y="310"/>
                  </a:lnTo>
                  <a:lnTo>
                    <a:pt x="186" y="285"/>
                  </a:lnTo>
                  <a:lnTo>
                    <a:pt x="181" y="269"/>
                  </a:lnTo>
                  <a:lnTo>
                    <a:pt x="179" y="263"/>
                  </a:lnTo>
                  <a:lnTo>
                    <a:pt x="173" y="240"/>
                  </a:lnTo>
                  <a:lnTo>
                    <a:pt x="167" y="217"/>
                  </a:lnTo>
                  <a:lnTo>
                    <a:pt x="161" y="200"/>
                  </a:lnTo>
                  <a:lnTo>
                    <a:pt x="159" y="188"/>
                  </a:lnTo>
                  <a:lnTo>
                    <a:pt x="157" y="184"/>
                  </a:lnTo>
                  <a:lnTo>
                    <a:pt x="156" y="184"/>
                  </a:lnTo>
                  <a:lnTo>
                    <a:pt x="156" y="192"/>
                  </a:lnTo>
                  <a:lnTo>
                    <a:pt x="156" y="209"/>
                  </a:lnTo>
                  <a:lnTo>
                    <a:pt x="154" y="234"/>
                  </a:lnTo>
                  <a:lnTo>
                    <a:pt x="150" y="263"/>
                  </a:lnTo>
                  <a:lnTo>
                    <a:pt x="150" y="269"/>
                  </a:lnTo>
                  <a:lnTo>
                    <a:pt x="148" y="286"/>
                  </a:lnTo>
                  <a:lnTo>
                    <a:pt x="144" y="315"/>
                  </a:lnTo>
                  <a:lnTo>
                    <a:pt x="140" y="350"/>
                  </a:lnTo>
                  <a:lnTo>
                    <a:pt x="134" y="392"/>
                  </a:lnTo>
                  <a:lnTo>
                    <a:pt x="129" y="439"/>
                  </a:lnTo>
                  <a:lnTo>
                    <a:pt x="123" y="487"/>
                  </a:lnTo>
                  <a:lnTo>
                    <a:pt x="117" y="537"/>
                  </a:lnTo>
                  <a:lnTo>
                    <a:pt x="111" y="587"/>
                  </a:lnTo>
                  <a:lnTo>
                    <a:pt x="106" y="633"/>
                  </a:lnTo>
                  <a:lnTo>
                    <a:pt x="100" y="675"/>
                  </a:lnTo>
                  <a:lnTo>
                    <a:pt x="96" y="712"/>
                  </a:lnTo>
                  <a:lnTo>
                    <a:pt x="92" y="741"/>
                  </a:lnTo>
                  <a:lnTo>
                    <a:pt x="90" y="760"/>
                  </a:lnTo>
                  <a:lnTo>
                    <a:pt x="88" y="770"/>
                  </a:lnTo>
                  <a:lnTo>
                    <a:pt x="0" y="770"/>
                  </a:lnTo>
                  <a:lnTo>
                    <a:pt x="92" y="94"/>
                  </a:lnTo>
                  <a:close/>
                  <a:moveTo>
                    <a:pt x="1813" y="0"/>
                  </a:moveTo>
                  <a:lnTo>
                    <a:pt x="1911" y="0"/>
                  </a:lnTo>
                  <a:lnTo>
                    <a:pt x="1911" y="741"/>
                  </a:lnTo>
                  <a:lnTo>
                    <a:pt x="1875" y="756"/>
                  </a:lnTo>
                  <a:lnTo>
                    <a:pt x="1832" y="768"/>
                  </a:lnTo>
                  <a:lnTo>
                    <a:pt x="1780" y="776"/>
                  </a:lnTo>
                  <a:lnTo>
                    <a:pt x="1719" y="779"/>
                  </a:lnTo>
                  <a:lnTo>
                    <a:pt x="1665" y="776"/>
                  </a:lnTo>
                  <a:lnTo>
                    <a:pt x="1615" y="764"/>
                  </a:lnTo>
                  <a:lnTo>
                    <a:pt x="1573" y="745"/>
                  </a:lnTo>
                  <a:lnTo>
                    <a:pt x="1536" y="722"/>
                  </a:lnTo>
                  <a:lnTo>
                    <a:pt x="1506" y="689"/>
                  </a:lnTo>
                  <a:lnTo>
                    <a:pt x="1483" y="652"/>
                  </a:lnTo>
                  <a:lnTo>
                    <a:pt x="1465" y="612"/>
                  </a:lnTo>
                  <a:lnTo>
                    <a:pt x="1456" y="564"/>
                  </a:lnTo>
                  <a:lnTo>
                    <a:pt x="1452" y="514"/>
                  </a:lnTo>
                  <a:lnTo>
                    <a:pt x="1456" y="458"/>
                  </a:lnTo>
                  <a:lnTo>
                    <a:pt x="1467" y="408"/>
                  </a:lnTo>
                  <a:lnTo>
                    <a:pt x="1487" y="363"/>
                  </a:lnTo>
                  <a:lnTo>
                    <a:pt x="1512" y="325"/>
                  </a:lnTo>
                  <a:lnTo>
                    <a:pt x="1542" y="294"/>
                  </a:lnTo>
                  <a:lnTo>
                    <a:pt x="1579" y="269"/>
                  </a:lnTo>
                  <a:lnTo>
                    <a:pt x="1619" y="250"/>
                  </a:lnTo>
                  <a:lnTo>
                    <a:pt x="1665" y="240"/>
                  </a:lnTo>
                  <a:lnTo>
                    <a:pt x="1717" y="236"/>
                  </a:lnTo>
                  <a:lnTo>
                    <a:pt x="1765" y="238"/>
                  </a:lnTo>
                  <a:lnTo>
                    <a:pt x="1813" y="248"/>
                  </a:lnTo>
                  <a:lnTo>
                    <a:pt x="1813"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grpSp>
      <p:sp>
        <p:nvSpPr>
          <p:cNvPr id="15" name="Textfeld 14"/>
          <p:cNvSpPr txBox="1"/>
          <p:nvPr/>
        </p:nvSpPr>
        <p:spPr>
          <a:xfrm>
            <a:off x="8100392" y="6094877"/>
            <a:ext cx="899592" cy="261610"/>
          </a:xfrm>
          <a:prstGeom prst="rect">
            <a:avLst/>
          </a:prstGeom>
          <a:noFill/>
        </p:spPr>
        <p:txBody>
          <a:bodyPr wrap="square" rtlCol="0">
            <a:spAutoFit/>
          </a:bodyPr>
          <a:lstStyle/>
          <a:p>
            <a:pPr algn="r"/>
            <a:fld id="{633134DC-43F4-456E-8AE9-011B02EC357E}" type="slidenum">
              <a:rPr lang="de-AT" sz="1100" b="0" i="0" smtClean="0">
                <a:solidFill>
                  <a:srgbClr val="8297AC"/>
                </a:solidFill>
                <a:latin typeface="+mn-lt"/>
              </a:rPr>
              <a:pPr algn="r"/>
              <a:t>‹#›</a:t>
            </a:fld>
            <a:endParaRPr lang="de-AT" sz="900" b="0" i="0" dirty="0">
              <a:solidFill>
                <a:srgbClr val="8297AC"/>
              </a:solidFill>
              <a:latin typeface="+mn-lt"/>
            </a:endParaRPr>
          </a:p>
        </p:txBody>
      </p:sp>
      <p:pic>
        <p:nvPicPr>
          <p:cNvPr id="14" name="Picture 3079" descr="npl_blue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520" y="548680"/>
            <a:ext cx="1857360" cy="438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54283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6372225" y="404813"/>
            <a:ext cx="1862138" cy="395287"/>
            <a:chOff x="930" y="391"/>
            <a:chExt cx="3169" cy="674"/>
          </a:xfrm>
        </p:grpSpPr>
        <p:sp>
          <p:nvSpPr>
            <p:cNvPr id="4" name="AutoShape 3"/>
            <p:cNvSpPr>
              <a:spLocks noChangeAspect="1" noChangeArrowheads="1" noTextEdit="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dirty="0"/>
            </a:p>
          </p:txBody>
        </p:sp>
        <p:sp>
          <p:nvSpPr>
            <p:cNvPr id="5" name="Rectangle 5"/>
            <p:cNvSpPr>
              <a:spLocks noChangeArrowheads="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lstStyle/>
            <a:p>
              <a:endParaRPr lang="de-AT" dirty="0">
                <a:latin typeface="Verdana" pitchFamily="34" charset="0"/>
              </a:endParaRPr>
            </a:p>
          </p:txBody>
        </p:sp>
        <p:sp>
          <p:nvSpPr>
            <p:cNvPr id="6" name="Freeform 6"/>
            <p:cNvSpPr>
              <a:spLocks/>
            </p:cNvSpPr>
            <p:nvPr/>
          </p:nvSpPr>
          <p:spPr bwMode="auto">
            <a:xfrm>
              <a:off x="1160" y="970"/>
              <a:ext cx="2680" cy="95"/>
            </a:xfrm>
            <a:custGeom>
              <a:avLst/>
              <a:gdLst>
                <a:gd name="T0" fmla="*/ 2633 w 5360"/>
                <a:gd name="T1" fmla="*/ 0 h 191"/>
                <a:gd name="T2" fmla="*/ 2648 w 5360"/>
                <a:gd name="T3" fmla="*/ 3 h 191"/>
                <a:gd name="T4" fmla="*/ 2661 w 5360"/>
                <a:gd name="T5" fmla="*/ 10 h 191"/>
                <a:gd name="T6" fmla="*/ 2672 w 5360"/>
                <a:gd name="T7" fmla="*/ 20 h 191"/>
                <a:gd name="T8" fmla="*/ 2679 w 5360"/>
                <a:gd name="T9" fmla="*/ 33 h 191"/>
                <a:gd name="T10" fmla="*/ 2680 w 5360"/>
                <a:gd name="T11" fmla="*/ 48 h 191"/>
                <a:gd name="T12" fmla="*/ 2679 w 5360"/>
                <a:gd name="T13" fmla="*/ 63 h 191"/>
                <a:gd name="T14" fmla="*/ 2672 w 5360"/>
                <a:gd name="T15" fmla="*/ 76 h 191"/>
                <a:gd name="T16" fmla="*/ 2661 w 5360"/>
                <a:gd name="T17" fmla="*/ 87 h 191"/>
                <a:gd name="T18" fmla="*/ 2648 w 5360"/>
                <a:gd name="T19" fmla="*/ 93 h 191"/>
                <a:gd name="T20" fmla="*/ 2633 w 5360"/>
                <a:gd name="T21" fmla="*/ 95 h 191"/>
                <a:gd name="T22" fmla="*/ 2618 w 5360"/>
                <a:gd name="T23" fmla="*/ 93 h 191"/>
                <a:gd name="T24" fmla="*/ 2605 w 5360"/>
                <a:gd name="T25" fmla="*/ 86 h 191"/>
                <a:gd name="T26" fmla="*/ 2595 w 5360"/>
                <a:gd name="T27" fmla="*/ 75 h 191"/>
                <a:gd name="T28" fmla="*/ 2588 w 5360"/>
                <a:gd name="T29" fmla="*/ 63 h 191"/>
                <a:gd name="T30" fmla="*/ 0 w 5360"/>
                <a:gd name="T31" fmla="*/ 49 h 191"/>
                <a:gd name="T32" fmla="*/ 2588 w 5360"/>
                <a:gd name="T33" fmla="*/ 33 h 191"/>
                <a:gd name="T34" fmla="*/ 2595 w 5360"/>
                <a:gd name="T35" fmla="*/ 20 h 191"/>
                <a:gd name="T36" fmla="*/ 2606 w 5360"/>
                <a:gd name="T37" fmla="*/ 10 h 191"/>
                <a:gd name="T38" fmla="*/ 2618 w 5360"/>
                <a:gd name="T39" fmla="*/ 3 h 191"/>
                <a:gd name="T40" fmla="*/ 2633 w 5360"/>
                <a:gd name="T41" fmla="*/ 0 h 1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360" h="191">
                  <a:moveTo>
                    <a:pt x="5266" y="0"/>
                  </a:moveTo>
                  <a:lnTo>
                    <a:pt x="5295" y="6"/>
                  </a:lnTo>
                  <a:lnTo>
                    <a:pt x="5322" y="20"/>
                  </a:lnTo>
                  <a:lnTo>
                    <a:pt x="5343" y="41"/>
                  </a:lnTo>
                  <a:lnTo>
                    <a:pt x="5357" y="66"/>
                  </a:lnTo>
                  <a:lnTo>
                    <a:pt x="5360" y="97"/>
                  </a:lnTo>
                  <a:lnTo>
                    <a:pt x="5357" y="126"/>
                  </a:lnTo>
                  <a:lnTo>
                    <a:pt x="5343" y="152"/>
                  </a:lnTo>
                  <a:lnTo>
                    <a:pt x="5322" y="174"/>
                  </a:lnTo>
                  <a:lnTo>
                    <a:pt x="5295" y="187"/>
                  </a:lnTo>
                  <a:lnTo>
                    <a:pt x="5266" y="191"/>
                  </a:lnTo>
                  <a:lnTo>
                    <a:pt x="5236" y="187"/>
                  </a:lnTo>
                  <a:lnTo>
                    <a:pt x="5209" y="172"/>
                  </a:lnTo>
                  <a:lnTo>
                    <a:pt x="5190" y="151"/>
                  </a:lnTo>
                  <a:lnTo>
                    <a:pt x="5176" y="126"/>
                  </a:lnTo>
                  <a:lnTo>
                    <a:pt x="0" y="99"/>
                  </a:lnTo>
                  <a:lnTo>
                    <a:pt x="5176" y="66"/>
                  </a:lnTo>
                  <a:lnTo>
                    <a:pt x="5190" y="41"/>
                  </a:lnTo>
                  <a:lnTo>
                    <a:pt x="5211" y="20"/>
                  </a:lnTo>
                  <a:lnTo>
                    <a:pt x="5236" y="6"/>
                  </a:lnTo>
                  <a:lnTo>
                    <a:pt x="5266"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7" name="Freeform 7"/>
            <p:cNvSpPr>
              <a:spLocks/>
            </p:cNvSpPr>
            <p:nvPr/>
          </p:nvSpPr>
          <p:spPr bwMode="auto">
            <a:xfrm>
              <a:off x="3775" y="394"/>
              <a:ext cx="324" cy="379"/>
            </a:xfrm>
            <a:custGeom>
              <a:avLst/>
              <a:gdLst>
                <a:gd name="T0" fmla="*/ 257 w 647"/>
                <a:gd name="T1" fmla="*/ 0 h 761"/>
                <a:gd name="T2" fmla="*/ 257 w 647"/>
                <a:gd name="T3" fmla="*/ 3 h 761"/>
                <a:gd name="T4" fmla="*/ 259 w 647"/>
                <a:gd name="T5" fmla="*/ 9 h 761"/>
                <a:gd name="T6" fmla="*/ 262 w 647"/>
                <a:gd name="T7" fmla="*/ 20 h 761"/>
                <a:gd name="T8" fmla="*/ 265 w 647"/>
                <a:gd name="T9" fmla="*/ 34 h 761"/>
                <a:gd name="T10" fmla="*/ 269 w 647"/>
                <a:gd name="T11" fmla="*/ 52 h 761"/>
                <a:gd name="T12" fmla="*/ 274 w 647"/>
                <a:gd name="T13" fmla="*/ 71 h 761"/>
                <a:gd name="T14" fmla="*/ 279 w 647"/>
                <a:gd name="T15" fmla="*/ 93 h 761"/>
                <a:gd name="T16" fmla="*/ 283 w 647"/>
                <a:gd name="T17" fmla="*/ 117 h 761"/>
                <a:gd name="T18" fmla="*/ 288 w 647"/>
                <a:gd name="T19" fmla="*/ 141 h 761"/>
                <a:gd name="T20" fmla="*/ 294 w 647"/>
                <a:gd name="T21" fmla="*/ 168 h 761"/>
                <a:gd name="T22" fmla="*/ 299 w 647"/>
                <a:gd name="T23" fmla="*/ 195 h 761"/>
                <a:gd name="T24" fmla="*/ 303 w 647"/>
                <a:gd name="T25" fmla="*/ 222 h 761"/>
                <a:gd name="T26" fmla="*/ 307 w 647"/>
                <a:gd name="T27" fmla="*/ 248 h 761"/>
                <a:gd name="T28" fmla="*/ 311 w 647"/>
                <a:gd name="T29" fmla="*/ 271 h 761"/>
                <a:gd name="T30" fmla="*/ 315 w 647"/>
                <a:gd name="T31" fmla="*/ 293 h 761"/>
                <a:gd name="T32" fmla="*/ 318 w 647"/>
                <a:gd name="T33" fmla="*/ 313 h 761"/>
                <a:gd name="T34" fmla="*/ 320 w 647"/>
                <a:gd name="T35" fmla="*/ 328 h 761"/>
                <a:gd name="T36" fmla="*/ 322 w 647"/>
                <a:gd name="T37" fmla="*/ 340 h 761"/>
                <a:gd name="T38" fmla="*/ 323 w 647"/>
                <a:gd name="T39" fmla="*/ 348 h 761"/>
                <a:gd name="T40" fmla="*/ 324 w 647"/>
                <a:gd name="T41" fmla="*/ 351 h 761"/>
                <a:gd name="T42" fmla="*/ 49 w 647"/>
                <a:gd name="T43" fmla="*/ 379 h 761"/>
                <a:gd name="T44" fmla="*/ 49 w 647"/>
                <a:gd name="T45" fmla="*/ 376 h 761"/>
                <a:gd name="T46" fmla="*/ 48 w 647"/>
                <a:gd name="T47" fmla="*/ 367 h 761"/>
                <a:gd name="T48" fmla="*/ 46 w 647"/>
                <a:gd name="T49" fmla="*/ 353 h 761"/>
                <a:gd name="T50" fmla="*/ 44 w 647"/>
                <a:gd name="T51" fmla="*/ 335 h 761"/>
                <a:gd name="T52" fmla="*/ 41 w 647"/>
                <a:gd name="T53" fmla="*/ 313 h 761"/>
                <a:gd name="T54" fmla="*/ 39 w 647"/>
                <a:gd name="T55" fmla="*/ 288 h 761"/>
                <a:gd name="T56" fmla="*/ 36 w 647"/>
                <a:gd name="T57" fmla="*/ 261 h 761"/>
                <a:gd name="T58" fmla="*/ 32 w 647"/>
                <a:gd name="T59" fmla="*/ 232 h 761"/>
                <a:gd name="T60" fmla="*/ 28 w 647"/>
                <a:gd name="T61" fmla="*/ 202 h 761"/>
                <a:gd name="T62" fmla="*/ 24 w 647"/>
                <a:gd name="T63" fmla="*/ 173 h 761"/>
                <a:gd name="T64" fmla="*/ 20 w 647"/>
                <a:gd name="T65" fmla="*/ 144 h 761"/>
                <a:gd name="T66" fmla="*/ 16 w 647"/>
                <a:gd name="T67" fmla="*/ 116 h 761"/>
                <a:gd name="T68" fmla="*/ 13 w 647"/>
                <a:gd name="T69" fmla="*/ 92 h 761"/>
                <a:gd name="T70" fmla="*/ 10 w 647"/>
                <a:gd name="T71" fmla="*/ 71 h 761"/>
                <a:gd name="T72" fmla="*/ 6 w 647"/>
                <a:gd name="T73" fmla="*/ 52 h 761"/>
                <a:gd name="T74" fmla="*/ 4 w 647"/>
                <a:gd name="T75" fmla="*/ 36 h 761"/>
                <a:gd name="T76" fmla="*/ 2 w 647"/>
                <a:gd name="T77" fmla="*/ 25 h 761"/>
                <a:gd name="T78" fmla="*/ 0 w 647"/>
                <a:gd name="T79" fmla="*/ 17 h 761"/>
                <a:gd name="T80" fmla="*/ 0 w 647"/>
                <a:gd name="T81" fmla="*/ 15 h 761"/>
                <a:gd name="T82" fmla="*/ 2 w 647"/>
                <a:gd name="T83" fmla="*/ 14 h 761"/>
                <a:gd name="T84" fmla="*/ 10 w 647"/>
                <a:gd name="T85" fmla="*/ 14 h 761"/>
                <a:gd name="T86" fmla="*/ 20 w 647"/>
                <a:gd name="T87" fmla="*/ 14 h 761"/>
                <a:gd name="T88" fmla="*/ 35 w 647"/>
                <a:gd name="T89" fmla="*/ 13 h 761"/>
                <a:gd name="T90" fmla="*/ 53 w 647"/>
                <a:gd name="T91" fmla="*/ 12 h 761"/>
                <a:gd name="T92" fmla="*/ 75 w 647"/>
                <a:gd name="T93" fmla="*/ 10 h 761"/>
                <a:gd name="T94" fmla="*/ 98 w 647"/>
                <a:gd name="T95" fmla="*/ 9 h 761"/>
                <a:gd name="T96" fmla="*/ 123 w 647"/>
                <a:gd name="T97" fmla="*/ 8 h 761"/>
                <a:gd name="T98" fmla="*/ 148 w 647"/>
                <a:gd name="T99" fmla="*/ 6 h 761"/>
                <a:gd name="T100" fmla="*/ 172 w 647"/>
                <a:gd name="T101" fmla="*/ 5 h 761"/>
                <a:gd name="T102" fmla="*/ 194 w 647"/>
                <a:gd name="T103" fmla="*/ 4 h 761"/>
                <a:gd name="T104" fmla="*/ 215 w 647"/>
                <a:gd name="T105" fmla="*/ 3 h 761"/>
                <a:gd name="T106" fmla="*/ 233 w 647"/>
                <a:gd name="T107" fmla="*/ 2 h 761"/>
                <a:gd name="T108" fmla="*/ 246 w 647"/>
                <a:gd name="T109" fmla="*/ 1 h 761"/>
                <a:gd name="T110" fmla="*/ 254 w 647"/>
                <a:gd name="T111" fmla="*/ 1 h 761"/>
                <a:gd name="T112" fmla="*/ 257 w 647"/>
                <a:gd name="T113" fmla="*/ 0 h 76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761">
                  <a:moveTo>
                    <a:pt x="514" y="0"/>
                  </a:moveTo>
                  <a:lnTo>
                    <a:pt x="514" y="6"/>
                  </a:lnTo>
                  <a:lnTo>
                    <a:pt x="518" y="19"/>
                  </a:lnTo>
                  <a:lnTo>
                    <a:pt x="524" y="40"/>
                  </a:lnTo>
                  <a:lnTo>
                    <a:pt x="530" y="69"/>
                  </a:lnTo>
                  <a:lnTo>
                    <a:pt x="538" y="104"/>
                  </a:lnTo>
                  <a:lnTo>
                    <a:pt x="547" y="142"/>
                  </a:lnTo>
                  <a:lnTo>
                    <a:pt x="557" y="187"/>
                  </a:lnTo>
                  <a:lnTo>
                    <a:pt x="566" y="235"/>
                  </a:lnTo>
                  <a:lnTo>
                    <a:pt x="576" y="283"/>
                  </a:lnTo>
                  <a:lnTo>
                    <a:pt x="587" y="337"/>
                  </a:lnTo>
                  <a:lnTo>
                    <a:pt x="597" y="391"/>
                  </a:lnTo>
                  <a:lnTo>
                    <a:pt x="605" y="445"/>
                  </a:lnTo>
                  <a:lnTo>
                    <a:pt x="614" y="497"/>
                  </a:lnTo>
                  <a:lnTo>
                    <a:pt x="622" y="545"/>
                  </a:lnTo>
                  <a:lnTo>
                    <a:pt x="630" y="589"/>
                  </a:lnTo>
                  <a:lnTo>
                    <a:pt x="635" y="628"/>
                  </a:lnTo>
                  <a:lnTo>
                    <a:pt x="639" y="658"/>
                  </a:lnTo>
                  <a:lnTo>
                    <a:pt x="643" y="683"/>
                  </a:lnTo>
                  <a:lnTo>
                    <a:pt x="645" y="699"/>
                  </a:lnTo>
                  <a:lnTo>
                    <a:pt x="647" y="705"/>
                  </a:lnTo>
                  <a:lnTo>
                    <a:pt x="98" y="761"/>
                  </a:lnTo>
                  <a:lnTo>
                    <a:pt x="98" y="755"/>
                  </a:lnTo>
                  <a:lnTo>
                    <a:pt x="96" y="737"/>
                  </a:lnTo>
                  <a:lnTo>
                    <a:pt x="92" y="709"/>
                  </a:lnTo>
                  <a:lnTo>
                    <a:pt x="88" y="672"/>
                  </a:lnTo>
                  <a:lnTo>
                    <a:pt x="82" y="628"/>
                  </a:lnTo>
                  <a:lnTo>
                    <a:pt x="77" y="579"/>
                  </a:lnTo>
                  <a:lnTo>
                    <a:pt x="71" y="524"/>
                  </a:lnTo>
                  <a:lnTo>
                    <a:pt x="63" y="466"/>
                  </a:lnTo>
                  <a:lnTo>
                    <a:pt x="55" y="406"/>
                  </a:lnTo>
                  <a:lnTo>
                    <a:pt x="48" y="348"/>
                  </a:lnTo>
                  <a:lnTo>
                    <a:pt x="40" y="289"/>
                  </a:lnTo>
                  <a:lnTo>
                    <a:pt x="32" y="233"/>
                  </a:lnTo>
                  <a:lnTo>
                    <a:pt x="25" y="185"/>
                  </a:lnTo>
                  <a:lnTo>
                    <a:pt x="19" y="142"/>
                  </a:lnTo>
                  <a:lnTo>
                    <a:pt x="11" y="104"/>
                  </a:lnTo>
                  <a:lnTo>
                    <a:pt x="7" y="73"/>
                  </a:lnTo>
                  <a:lnTo>
                    <a:pt x="4" y="50"/>
                  </a:lnTo>
                  <a:lnTo>
                    <a:pt x="0" y="35"/>
                  </a:lnTo>
                  <a:lnTo>
                    <a:pt x="0" y="31"/>
                  </a:lnTo>
                  <a:lnTo>
                    <a:pt x="4" y="29"/>
                  </a:lnTo>
                  <a:lnTo>
                    <a:pt x="19" y="29"/>
                  </a:lnTo>
                  <a:lnTo>
                    <a:pt x="40" y="29"/>
                  </a:lnTo>
                  <a:lnTo>
                    <a:pt x="69" y="27"/>
                  </a:lnTo>
                  <a:lnTo>
                    <a:pt x="105" y="25"/>
                  </a:lnTo>
                  <a:lnTo>
                    <a:pt x="150" y="21"/>
                  </a:lnTo>
                  <a:lnTo>
                    <a:pt x="196" y="19"/>
                  </a:lnTo>
                  <a:lnTo>
                    <a:pt x="246" y="17"/>
                  </a:lnTo>
                  <a:lnTo>
                    <a:pt x="296" y="13"/>
                  </a:lnTo>
                  <a:lnTo>
                    <a:pt x="344" y="11"/>
                  </a:lnTo>
                  <a:lnTo>
                    <a:pt x="388" y="8"/>
                  </a:lnTo>
                  <a:lnTo>
                    <a:pt x="430" y="6"/>
                  </a:lnTo>
                  <a:lnTo>
                    <a:pt x="465" y="4"/>
                  </a:lnTo>
                  <a:lnTo>
                    <a:pt x="491" y="2"/>
                  </a:lnTo>
                  <a:lnTo>
                    <a:pt x="507" y="2"/>
                  </a:lnTo>
                  <a:lnTo>
                    <a:pt x="514"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8" name="Freeform 8"/>
            <p:cNvSpPr>
              <a:spLocks/>
            </p:cNvSpPr>
            <p:nvPr/>
          </p:nvSpPr>
          <p:spPr bwMode="auto">
            <a:xfrm>
              <a:off x="3826" y="437"/>
              <a:ext cx="211" cy="195"/>
            </a:xfrm>
            <a:custGeom>
              <a:avLst/>
              <a:gdLst>
                <a:gd name="T0" fmla="*/ 176 w 420"/>
                <a:gd name="T1" fmla="*/ 3 h 386"/>
                <a:gd name="T2" fmla="*/ 180 w 420"/>
                <a:gd name="T3" fmla="*/ 21 h 386"/>
                <a:gd name="T4" fmla="*/ 188 w 420"/>
                <a:gd name="T5" fmla="*/ 51 h 386"/>
                <a:gd name="T6" fmla="*/ 196 w 420"/>
                <a:gd name="T7" fmla="*/ 88 h 386"/>
                <a:gd name="T8" fmla="*/ 202 w 420"/>
                <a:gd name="T9" fmla="*/ 126 h 386"/>
                <a:gd name="T10" fmla="*/ 207 w 420"/>
                <a:gd name="T11" fmla="*/ 157 h 386"/>
                <a:gd name="T12" fmla="*/ 210 w 420"/>
                <a:gd name="T13" fmla="*/ 175 h 386"/>
                <a:gd name="T14" fmla="*/ 150 w 420"/>
                <a:gd name="T15" fmla="*/ 183 h 386"/>
                <a:gd name="T16" fmla="*/ 146 w 420"/>
                <a:gd name="T17" fmla="*/ 176 h 386"/>
                <a:gd name="T18" fmla="*/ 131 w 420"/>
                <a:gd name="T19" fmla="*/ 158 h 386"/>
                <a:gd name="T20" fmla="*/ 112 w 420"/>
                <a:gd name="T21" fmla="*/ 133 h 386"/>
                <a:gd name="T22" fmla="*/ 97 w 420"/>
                <a:gd name="T23" fmla="*/ 116 h 386"/>
                <a:gd name="T24" fmla="*/ 83 w 420"/>
                <a:gd name="T25" fmla="*/ 99 h 386"/>
                <a:gd name="T26" fmla="*/ 73 w 420"/>
                <a:gd name="T27" fmla="*/ 86 h 386"/>
                <a:gd name="T28" fmla="*/ 72 w 420"/>
                <a:gd name="T29" fmla="*/ 88 h 386"/>
                <a:gd name="T30" fmla="*/ 76 w 420"/>
                <a:gd name="T31" fmla="*/ 108 h 386"/>
                <a:gd name="T32" fmla="*/ 81 w 420"/>
                <a:gd name="T33" fmla="*/ 139 h 386"/>
                <a:gd name="T34" fmla="*/ 85 w 420"/>
                <a:gd name="T35" fmla="*/ 168 h 386"/>
                <a:gd name="T36" fmla="*/ 87 w 420"/>
                <a:gd name="T37" fmla="*/ 186 h 386"/>
                <a:gd name="T38" fmla="*/ 85 w 420"/>
                <a:gd name="T39" fmla="*/ 189 h 386"/>
                <a:gd name="T40" fmla="*/ 66 w 420"/>
                <a:gd name="T41" fmla="*/ 191 h 386"/>
                <a:gd name="T42" fmla="*/ 44 w 420"/>
                <a:gd name="T43" fmla="*/ 193 h 386"/>
                <a:gd name="T44" fmla="*/ 30 w 420"/>
                <a:gd name="T45" fmla="*/ 195 h 386"/>
                <a:gd name="T46" fmla="*/ 27 w 420"/>
                <a:gd name="T47" fmla="*/ 192 h 386"/>
                <a:gd name="T48" fmla="*/ 25 w 420"/>
                <a:gd name="T49" fmla="*/ 173 h 386"/>
                <a:gd name="T50" fmla="*/ 20 w 420"/>
                <a:gd name="T51" fmla="*/ 143 h 386"/>
                <a:gd name="T52" fmla="*/ 15 w 420"/>
                <a:gd name="T53" fmla="*/ 105 h 386"/>
                <a:gd name="T54" fmla="*/ 9 w 420"/>
                <a:gd name="T55" fmla="*/ 67 h 386"/>
                <a:gd name="T56" fmla="*/ 4 w 420"/>
                <a:gd name="T57" fmla="*/ 35 h 386"/>
                <a:gd name="T58" fmla="*/ 1 w 420"/>
                <a:gd name="T59" fmla="*/ 16 h 386"/>
                <a:gd name="T60" fmla="*/ 62 w 420"/>
                <a:gd name="T61" fmla="*/ 9 h 386"/>
                <a:gd name="T62" fmla="*/ 67 w 420"/>
                <a:gd name="T63" fmla="*/ 14 h 386"/>
                <a:gd name="T64" fmla="*/ 79 w 420"/>
                <a:gd name="T65" fmla="*/ 28 h 386"/>
                <a:gd name="T66" fmla="*/ 95 w 420"/>
                <a:gd name="T67" fmla="*/ 47 h 386"/>
                <a:gd name="T68" fmla="*/ 113 w 420"/>
                <a:gd name="T69" fmla="*/ 67 h 386"/>
                <a:gd name="T70" fmla="*/ 127 w 420"/>
                <a:gd name="T71" fmla="*/ 85 h 386"/>
                <a:gd name="T72" fmla="*/ 137 w 420"/>
                <a:gd name="T73" fmla="*/ 95 h 386"/>
                <a:gd name="T74" fmla="*/ 138 w 420"/>
                <a:gd name="T75" fmla="*/ 94 h 386"/>
                <a:gd name="T76" fmla="*/ 135 w 420"/>
                <a:gd name="T77" fmla="*/ 79 h 386"/>
                <a:gd name="T78" fmla="*/ 130 w 420"/>
                <a:gd name="T79" fmla="*/ 56 h 386"/>
                <a:gd name="T80" fmla="*/ 125 w 420"/>
                <a:gd name="T81" fmla="*/ 30 h 386"/>
                <a:gd name="T82" fmla="*/ 122 w 420"/>
                <a:gd name="T83" fmla="*/ 12 h 386"/>
                <a:gd name="T84" fmla="*/ 120 w 420"/>
                <a:gd name="T85" fmla="*/ 5 h 3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20" h="386">
                  <a:moveTo>
                    <a:pt x="349" y="0"/>
                  </a:moveTo>
                  <a:lnTo>
                    <a:pt x="351" y="6"/>
                  </a:lnTo>
                  <a:lnTo>
                    <a:pt x="355" y="20"/>
                  </a:lnTo>
                  <a:lnTo>
                    <a:pt x="359" y="41"/>
                  </a:lnTo>
                  <a:lnTo>
                    <a:pt x="366" y="68"/>
                  </a:lnTo>
                  <a:lnTo>
                    <a:pt x="374" y="100"/>
                  </a:lnTo>
                  <a:lnTo>
                    <a:pt x="382" y="137"/>
                  </a:lnTo>
                  <a:lnTo>
                    <a:pt x="390" y="174"/>
                  </a:lnTo>
                  <a:lnTo>
                    <a:pt x="397" y="212"/>
                  </a:lnTo>
                  <a:lnTo>
                    <a:pt x="403" y="249"/>
                  </a:lnTo>
                  <a:lnTo>
                    <a:pt x="409" y="282"/>
                  </a:lnTo>
                  <a:lnTo>
                    <a:pt x="413" y="310"/>
                  </a:lnTo>
                  <a:lnTo>
                    <a:pt x="416" y="334"/>
                  </a:lnTo>
                  <a:lnTo>
                    <a:pt x="418" y="347"/>
                  </a:lnTo>
                  <a:lnTo>
                    <a:pt x="420" y="353"/>
                  </a:lnTo>
                  <a:lnTo>
                    <a:pt x="299" y="362"/>
                  </a:lnTo>
                  <a:lnTo>
                    <a:pt x="297" y="359"/>
                  </a:lnTo>
                  <a:lnTo>
                    <a:pt x="290" y="349"/>
                  </a:lnTo>
                  <a:lnTo>
                    <a:pt x="276" y="332"/>
                  </a:lnTo>
                  <a:lnTo>
                    <a:pt x="261" y="312"/>
                  </a:lnTo>
                  <a:lnTo>
                    <a:pt x="242" y="289"/>
                  </a:lnTo>
                  <a:lnTo>
                    <a:pt x="222" y="264"/>
                  </a:lnTo>
                  <a:lnTo>
                    <a:pt x="209" y="249"/>
                  </a:lnTo>
                  <a:lnTo>
                    <a:pt x="194" y="230"/>
                  </a:lnTo>
                  <a:lnTo>
                    <a:pt x="178" y="210"/>
                  </a:lnTo>
                  <a:lnTo>
                    <a:pt x="165" y="195"/>
                  </a:lnTo>
                  <a:lnTo>
                    <a:pt x="153" y="179"/>
                  </a:lnTo>
                  <a:lnTo>
                    <a:pt x="146" y="170"/>
                  </a:lnTo>
                  <a:lnTo>
                    <a:pt x="144" y="168"/>
                  </a:lnTo>
                  <a:lnTo>
                    <a:pt x="144" y="174"/>
                  </a:lnTo>
                  <a:lnTo>
                    <a:pt x="148" y="189"/>
                  </a:lnTo>
                  <a:lnTo>
                    <a:pt x="151" y="214"/>
                  </a:lnTo>
                  <a:lnTo>
                    <a:pt x="155" y="243"/>
                  </a:lnTo>
                  <a:lnTo>
                    <a:pt x="161" y="276"/>
                  </a:lnTo>
                  <a:lnTo>
                    <a:pt x="165" y="305"/>
                  </a:lnTo>
                  <a:lnTo>
                    <a:pt x="169" y="332"/>
                  </a:lnTo>
                  <a:lnTo>
                    <a:pt x="172" y="355"/>
                  </a:lnTo>
                  <a:lnTo>
                    <a:pt x="174" y="368"/>
                  </a:lnTo>
                  <a:lnTo>
                    <a:pt x="174" y="374"/>
                  </a:lnTo>
                  <a:lnTo>
                    <a:pt x="169" y="374"/>
                  </a:lnTo>
                  <a:lnTo>
                    <a:pt x="153" y="376"/>
                  </a:lnTo>
                  <a:lnTo>
                    <a:pt x="132" y="378"/>
                  </a:lnTo>
                  <a:lnTo>
                    <a:pt x="107" y="380"/>
                  </a:lnTo>
                  <a:lnTo>
                    <a:pt x="88" y="382"/>
                  </a:lnTo>
                  <a:lnTo>
                    <a:pt x="71" y="384"/>
                  </a:lnTo>
                  <a:lnTo>
                    <a:pt x="59" y="386"/>
                  </a:lnTo>
                  <a:lnTo>
                    <a:pt x="55" y="386"/>
                  </a:lnTo>
                  <a:lnTo>
                    <a:pt x="53" y="380"/>
                  </a:lnTo>
                  <a:lnTo>
                    <a:pt x="51" y="366"/>
                  </a:lnTo>
                  <a:lnTo>
                    <a:pt x="50" y="343"/>
                  </a:lnTo>
                  <a:lnTo>
                    <a:pt x="46" y="316"/>
                  </a:lnTo>
                  <a:lnTo>
                    <a:pt x="40" y="283"/>
                  </a:lnTo>
                  <a:lnTo>
                    <a:pt x="36" y="247"/>
                  </a:lnTo>
                  <a:lnTo>
                    <a:pt x="30" y="208"/>
                  </a:lnTo>
                  <a:lnTo>
                    <a:pt x="25" y="170"/>
                  </a:lnTo>
                  <a:lnTo>
                    <a:pt x="17" y="133"/>
                  </a:lnTo>
                  <a:lnTo>
                    <a:pt x="11" y="99"/>
                  </a:lnTo>
                  <a:lnTo>
                    <a:pt x="7" y="70"/>
                  </a:lnTo>
                  <a:lnTo>
                    <a:pt x="3" y="47"/>
                  </a:lnTo>
                  <a:lnTo>
                    <a:pt x="2" y="31"/>
                  </a:lnTo>
                  <a:lnTo>
                    <a:pt x="0" y="25"/>
                  </a:lnTo>
                  <a:lnTo>
                    <a:pt x="124" y="18"/>
                  </a:lnTo>
                  <a:lnTo>
                    <a:pt x="126" y="20"/>
                  </a:lnTo>
                  <a:lnTo>
                    <a:pt x="134" y="27"/>
                  </a:lnTo>
                  <a:lnTo>
                    <a:pt x="144" y="41"/>
                  </a:lnTo>
                  <a:lnTo>
                    <a:pt x="157" y="56"/>
                  </a:lnTo>
                  <a:lnTo>
                    <a:pt x="172" y="74"/>
                  </a:lnTo>
                  <a:lnTo>
                    <a:pt x="190" y="93"/>
                  </a:lnTo>
                  <a:lnTo>
                    <a:pt x="207" y="114"/>
                  </a:lnTo>
                  <a:lnTo>
                    <a:pt x="224" y="133"/>
                  </a:lnTo>
                  <a:lnTo>
                    <a:pt x="240" y="152"/>
                  </a:lnTo>
                  <a:lnTo>
                    <a:pt x="253" y="168"/>
                  </a:lnTo>
                  <a:lnTo>
                    <a:pt x="265" y="181"/>
                  </a:lnTo>
                  <a:lnTo>
                    <a:pt x="272" y="189"/>
                  </a:lnTo>
                  <a:lnTo>
                    <a:pt x="274" y="193"/>
                  </a:lnTo>
                  <a:lnTo>
                    <a:pt x="274" y="187"/>
                  </a:lnTo>
                  <a:lnTo>
                    <a:pt x="272" y="176"/>
                  </a:lnTo>
                  <a:lnTo>
                    <a:pt x="269" y="156"/>
                  </a:lnTo>
                  <a:lnTo>
                    <a:pt x="265" y="135"/>
                  </a:lnTo>
                  <a:lnTo>
                    <a:pt x="259" y="110"/>
                  </a:lnTo>
                  <a:lnTo>
                    <a:pt x="253" y="83"/>
                  </a:lnTo>
                  <a:lnTo>
                    <a:pt x="249" y="60"/>
                  </a:lnTo>
                  <a:lnTo>
                    <a:pt x="245" y="41"/>
                  </a:lnTo>
                  <a:lnTo>
                    <a:pt x="242" y="23"/>
                  </a:lnTo>
                  <a:lnTo>
                    <a:pt x="240" y="14"/>
                  </a:lnTo>
                  <a:lnTo>
                    <a:pt x="238" y="10"/>
                  </a:lnTo>
                  <a:lnTo>
                    <a:pt x="349"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9" name="Freeform 9"/>
            <p:cNvSpPr>
              <a:spLocks/>
            </p:cNvSpPr>
            <p:nvPr/>
          </p:nvSpPr>
          <p:spPr bwMode="auto">
            <a:xfrm>
              <a:off x="3999" y="405"/>
              <a:ext cx="24" cy="24"/>
            </a:xfrm>
            <a:custGeom>
              <a:avLst/>
              <a:gdLst>
                <a:gd name="T0" fmla="*/ 10 w 52"/>
                <a:gd name="T1" fmla="*/ 0 h 50"/>
                <a:gd name="T2" fmla="*/ 15 w 52"/>
                <a:gd name="T3" fmla="*/ 8 h 50"/>
                <a:gd name="T4" fmla="*/ 24 w 52"/>
                <a:gd name="T5" fmla="*/ 7 h 50"/>
                <a:gd name="T6" fmla="*/ 18 w 52"/>
                <a:gd name="T7" fmla="*/ 14 h 50"/>
                <a:gd name="T8" fmla="*/ 23 w 52"/>
                <a:gd name="T9" fmla="*/ 22 h 50"/>
                <a:gd name="T10" fmla="*/ 14 w 52"/>
                <a:gd name="T11" fmla="*/ 17 h 50"/>
                <a:gd name="T12" fmla="*/ 8 w 52"/>
                <a:gd name="T13" fmla="*/ 24 h 50"/>
                <a:gd name="T14" fmla="*/ 9 w 52"/>
                <a:gd name="T15" fmla="*/ 14 h 50"/>
                <a:gd name="T16" fmla="*/ 0 w 52"/>
                <a:gd name="T17" fmla="*/ 9 h 50"/>
                <a:gd name="T18" fmla="*/ 10 w 52"/>
                <a:gd name="T19" fmla="*/ 8 h 50"/>
                <a:gd name="T20" fmla="*/ 10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0" name="Freeform 10"/>
            <p:cNvSpPr>
              <a:spLocks/>
            </p:cNvSpPr>
            <p:nvPr/>
          </p:nvSpPr>
          <p:spPr bwMode="auto">
            <a:xfrm>
              <a:off x="3999" y="405"/>
              <a:ext cx="24" cy="24"/>
            </a:xfrm>
            <a:custGeom>
              <a:avLst/>
              <a:gdLst>
                <a:gd name="T0" fmla="*/ 10 w 52"/>
                <a:gd name="T1" fmla="*/ 0 h 50"/>
                <a:gd name="T2" fmla="*/ 15 w 52"/>
                <a:gd name="T3" fmla="*/ 8 h 50"/>
                <a:gd name="T4" fmla="*/ 24 w 52"/>
                <a:gd name="T5" fmla="*/ 7 h 50"/>
                <a:gd name="T6" fmla="*/ 18 w 52"/>
                <a:gd name="T7" fmla="*/ 14 h 50"/>
                <a:gd name="T8" fmla="*/ 23 w 52"/>
                <a:gd name="T9" fmla="*/ 22 h 50"/>
                <a:gd name="T10" fmla="*/ 14 w 52"/>
                <a:gd name="T11" fmla="*/ 17 h 50"/>
                <a:gd name="T12" fmla="*/ 8 w 52"/>
                <a:gd name="T13" fmla="*/ 24 h 50"/>
                <a:gd name="T14" fmla="*/ 9 w 52"/>
                <a:gd name="T15" fmla="*/ 14 h 50"/>
                <a:gd name="T16" fmla="*/ 0 w 52"/>
                <a:gd name="T17" fmla="*/ 9 h 50"/>
                <a:gd name="T18" fmla="*/ 10 w 52"/>
                <a:gd name="T19" fmla="*/ 8 h 50"/>
                <a:gd name="T20" fmla="*/ 10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1" name="Freeform 11"/>
            <p:cNvSpPr>
              <a:spLocks noEditPoints="1"/>
            </p:cNvSpPr>
            <p:nvPr/>
          </p:nvSpPr>
          <p:spPr bwMode="auto">
            <a:xfrm>
              <a:off x="1935" y="548"/>
              <a:ext cx="1740" cy="344"/>
            </a:xfrm>
            <a:custGeom>
              <a:avLst/>
              <a:gdLst>
                <a:gd name="T0" fmla="*/ 1282 w 3476"/>
                <a:gd name="T1" fmla="*/ 125 h 687"/>
                <a:gd name="T2" fmla="*/ 1265 w 3476"/>
                <a:gd name="T3" fmla="*/ 207 h 687"/>
                <a:gd name="T4" fmla="*/ 1282 w 3476"/>
                <a:gd name="T5" fmla="*/ 287 h 687"/>
                <a:gd name="T6" fmla="*/ 1353 w 3476"/>
                <a:gd name="T7" fmla="*/ 312 h 687"/>
                <a:gd name="T8" fmla="*/ 1399 w 3476"/>
                <a:gd name="T9" fmla="*/ 258 h 687"/>
                <a:gd name="T10" fmla="*/ 1403 w 3476"/>
                <a:gd name="T11" fmla="*/ 175 h 687"/>
                <a:gd name="T12" fmla="*/ 1376 w 3476"/>
                <a:gd name="T13" fmla="*/ 111 h 687"/>
                <a:gd name="T14" fmla="*/ 401 w 3476"/>
                <a:gd name="T15" fmla="*/ 74 h 687"/>
                <a:gd name="T16" fmla="*/ 427 w 3476"/>
                <a:gd name="T17" fmla="*/ 306 h 687"/>
                <a:gd name="T18" fmla="*/ 516 w 3476"/>
                <a:gd name="T19" fmla="*/ 303 h 687"/>
                <a:gd name="T20" fmla="*/ 533 w 3476"/>
                <a:gd name="T21" fmla="*/ 335 h 687"/>
                <a:gd name="T22" fmla="*/ 409 w 3476"/>
                <a:gd name="T23" fmla="*/ 338 h 687"/>
                <a:gd name="T24" fmla="*/ 352 w 3476"/>
                <a:gd name="T25" fmla="*/ 277 h 687"/>
                <a:gd name="T26" fmla="*/ 1179 w 3476"/>
                <a:gd name="T27" fmla="*/ 103 h 687"/>
                <a:gd name="T28" fmla="*/ 1110 w 3476"/>
                <a:gd name="T29" fmla="*/ 339 h 687"/>
                <a:gd name="T30" fmla="*/ 1102 w 3476"/>
                <a:gd name="T31" fmla="*/ 75 h 687"/>
                <a:gd name="T32" fmla="*/ 1657 w 3476"/>
                <a:gd name="T33" fmla="*/ 71 h 687"/>
                <a:gd name="T34" fmla="*/ 1730 w 3476"/>
                <a:gd name="T35" fmla="*/ 111 h 687"/>
                <a:gd name="T36" fmla="*/ 1691 w 3476"/>
                <a:gd name="T37" fmla="*/ 339 h 687"/>
                <a:gd name="T38" fmla="*/ 1678 w 3476"/>
                <a:gd name="T39" fmla="*/ 114 h 687"/>
                <a:gd name="T40" fmla="*/ 1608 w 3476"/>
                <a:gd name="T41" fmla="*/ 98 h 687"/>
                <a:gd name="T42" fmla="*/ 1520 w 3476"/>
                <a:gd name="T43" fmla="*/ 339 h 687"/>
                <a:gd name="T44" fmla="*/ 1630 w 3476"/>
                <a:gd name="T45" fmla="*/ 70 h 687"/>
                <a:gd name="T46" fmla="*/ 1412 w 3476"/>
                <a:gd name="T47" fmla="*/ 96 h 687"/>
                <a:gd name="T48" fmla="*/ 1453 w 3476"/>
                <a:gd name="T49" fmla="*/ 184 h 687"/>
                <a:gd name="T50" fmla="*/ 1435 w 3476"/>
                <a:gd name="T51" fmla="*/ 288 h 687"/>
                <a:gd name="T52" fmla="*/ 1359 w 3476"/>
                <a:gd name="T53" fmla="*/ 342 h 687"/>
                <a:gd name="T54" fmla="*/ 1257 w 3476"/>
                <a:gd name="T55" fmla="*/ 318 h 687"/>
                <a:gd name="T56" fmla="*/ 1217 w 3476"/>
                <a:gd name="T57" fmla="*/ 229 h 687"/>
                <a:gd name="T58" fmla="*/ 1238 w 3476"/>
                <a:gd name="T59" fmla="*/ 117 h 687"/>
                <a:gd name="T60" fmla="*/ 1335 w 3476"/>
                <a:gd name="T61" fmla="*/ 70 h 687"/>
                <a:gd name="T62" fmla="*/ 792 w 3476"/>
                <a:gd name="T63" fmla="*/ 87 h 687"/>
                <a:gd name="T64" fmla="*/ 729 w 3476"/>
                <a:gd name="T65" fmla="*/ 98 h 687"/>
                <a:gd name="T66" fmla="*/ 679 w 3476"/>
                <a:gd name="T67" fmla="*/ 129 h 687"/>
                <a:gd name="T68" fmla="*/ 702 w 3476"/>
                <a:gd name="T69" fmla="*/ 176 h 687"/>
                <a:gd name="T70" fmla="*/ 782 w 3476"/>
                <a:gd name="T71" fmla="*/ 217 h 687"/>
                <a:gd name="T72" fmla="*/ 800 w 3476"/>
                <a:gd name="T73" fmla="*/ 282 h 687"/>
                <a:gd name="T74" fmla="*/ 726 w 3476"/>
                <a:gd name="T75" fmla="*/ 340 h 687"/>
                <a:gd name="T76" fmla="*/ 622 w 3476"/>
                <a:gd name="T77" fmla="*/ 325 h 687"/>
                <a:gd name="T78" fmla="*/ 695 w 3476"/>
                <a:gd name="T79" fmla="*/ 312 h 687"/>
                <a:gd name="T80" fmla="*/ 752 w 3476"/>
                <a:gd name="T81" fmla="*/ 266 h 687"/>
                <a:gd name="T82" fmla="*/ 716 w 3476"/>
                <a:gd name="T83" fmla="*/ 222 h 687"/>
                <a:gd name="T84" fmla="*/ 639 w 3476"/>
                <a:gd name="T85" fmla="*/ 176 h 687"/>
                <a:gd name="T86" fmla="*/ 638 w 3476"/>
                <a:gd name="T87" fmla="*/ 110 h 687"/>
                <a:gd name="T88" fmla="*/ 721 w 3476"/>
                <a:gd name="T89" fmla="*/ 70 h 687"/>
                <a:gd name="T90" fmla="*/ 141 w 3476"/>
                <a:gd name="T91" fmla="*/ 83 h 687"/>
                <a:gd name="T92" fmla="*/ 156 w 3476"/>
                <a:gd name="T93" fmla="*/ 52 h 687"/>
                <a:gd name="T94" fmla="*/ 178 w 3476"/>
                <a:gd name="T95" fmla="*/ 1 h 687"/>
                <a:gd name="T96" fmla="*/ 48 w 3476"/>
                <a:gd name="T97" fmla="*/ 339 h 687"/>
                <a:gd name="T98" fmla="*/ 984 w 3476"/>
                <a:gd name="T99" fmla="*/ 74 h 687"/>
                <a:gd name="T100" fmla="*/ 936 w 3476"/>
                <a:gd name="T101" fmla="*/ 293 h 687"/>
                <a:gd name="T102" fmla="*/ 975 w 3476"/>
                <a:gd name="T103" fmla="*/ 311 h 687"/>
                <a:gd name="T104" fmla="*/ 969 w 3476"/>
                <a:gd name="T105" fmla="*/ 340 h 687"/>
                <a:gd name="T106" fmla="*/ 899 w 3476"/>
                <a:gd name="T107" fmla="*/ 320 h 687"/>
                <a:gd name="T108" fmla="*/ 882 w 3476"/>
                <a:gd name="T109" fmla="*/ 101 h 687"/>
                <a:gd name="T110" fmla="*/ 932 w 3476"/>
                <a:gd name="T111" fmla="*/ 0 h 68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476" h="687">
                  <a:moveTo>
                    <a:pt x="2668" y="194"/>
                  </a:moveTo>
                  <a:lnTo>
                    <a:pt x="2631" y="198"/>
                  </a:lnTo>
                  <a:lnTo>
                    <a:pt x="2602" y="210"/>
                  </a:lnTo>
                  <a:lnTo>
                    <a:pt x="2579" y="227"/>
                  </a:lnTo>
                  <a:lnTo>
                    <a:pt x="2562" y="250"/>
                  </a:lnTo>
                  <a:lnTo>
                    <a:pt x="2548" y="277"/>
                  </a:lnTo>
                  <a:lnTo>
                    <a:pt x="2539" y="308"/>
                  </a:lnTo>
                  <a:lnTo>
                    <a:pt x="2533" y="343"/>
                  </a:lnTo>
                  <a:lnTo>
                    <a:pt x="2529" y="377"/>
                  </a:lnTo>
                  <a:lnTo>
                    <a:pt x="2527" y="414"/>
                  </a:lnTo>
                  <a:lnTo>
                    <a:pt x="2529" y="449"/>
                  </a:lnTo>
                  <a:lnTo>
                    <a:pt x="2533" y="483"/>
                  </a:lnTo>
                  <a:lnTo>
                    <a:pt x="2539" y="516"/>
                  </a:lnTo>
                  <a:lnTo>
                    <a:pt x="2548" y="547"/>
                  </a:lnTo>
                  <a:lnTo>
                    <a:pt x="2562" y="574"/>
                  </a:lnTo>
                  <a:lnTo>
                    <a:pt x="2581" y="595"/>
                  </a:lnTo>
                  <a:lnTo>
                    <a:pt x="2604" y="612"/>
                  </a:lnTo>
                  <a:lnTo>
                    <a:pt x="2633" y="624"/>
                  </a:lnTo>
                  <a:lnTo>
                    <a:pt x="2668" y="628"/>
                  </a:lnTo>
                  <a:lnTo>
                    <a:pt x="2702" y="624"/>
                  </a:lnTo>
                  <a:lnTo>
                    <a:pt x="2731" y="612"/>
                  </a:lnTo>
                  <a:lnTo>
                    <a:pt x="2754" y="595"/>
                  </a:lnTo>
                  <a:lnTo>
                    <a:pt x="2771" y="572"/>
                  </a:lnTo>
                  <a:lnTo>
                    <a:pt x="2785" y="547"/>
                  </a:lnTo>
                  <a:lnTo>
                    <a:pt x="2794" y="516"/>
                  </a:lnTo>
                  <a:lnTo>
                    <a:pt x="2800" y="483"/>
                  </a:lnTo>
                  <a:lnTo>
                    <a:pt x="2804" y="449"/>
                  </a:lnTo>
                  <a:lnTo>
                    <a:pt x="2804" y="414"/>
                  </a:lnTo>
                  <a:lnTo>
                    <a:pt x="2804" y="381"/>
                  </a:lnTo>
                  <a:lnTo>
                    <a:pt x="2802" y="350"/>
                  </a:lnTo>
                  <a:lnTo>
                    <a:pt x="2796" y="320"/>
                  </a:lnTo>
                  <a:lnTo>
                    <a:pt x="2790" y="291"/>
                  </a:lnTo>
                  <a:lnTo>
                    <a:pt x="2779" y="264"/>
                  </a:lnTo>
                  <a:lnTo>
                    <a:pt x="2765" y="241"/>
                  </a:lnTo>
                  <a:lnTo>
                    <a:pt x="2748" y="221"/>
                  </a:lnTo>
                  <a:lnTo>
                    <a:pt x="2725" y="206"/>
                  </a:lnTo>
                  <a:lnTo>
                    <a:pt x="2698" y="196"/>
                  </a:lnTo>
                  <a:lnTo>
                    <a:pt x="2668" y="194"/>
                  </a:lnTo>
                  <a:close/>
                  <a:moveTo>
                    <a:pt x="701" y="148"/>
                  </a:moveTo>
                  <a:lnTo>
                    <a:pt x="801" y="148"/>
                  </a:lnTo>
                  <a:lnTo>
                    <a:pt x="801" y="518"/>
                  </a:lnTo>
                  <a:lnTo>
                    <a:pt x="803" y="547"/>
                  </a:lnTo>
                  <a:lnTo>
                    <a:pt x="812" y="574"/>
                  </a:lnTo>
                  <a:lnTo>
                    <a:pt x="829" y="595"/>
                  </a:lnTo>
                  <a:lnTo>
                    <a:pt x="853" y="612"/>
                  </a:lnTo>
                  <a:lnTo>
                    <a:pt x="883" y="624"/>
                  </a:lnTo>
                  <a:lnTo>
                    <a:pt x="922" y="628"/>
                  </a:lnTo>
                  <a:lnTo>
                    <a:pt x="966" y="624"/>
                  </a:lnTo>
                  <a:lnTo>
                    <a:pt x="1000" y="618"/>
                  </a:lnTo>
                  <a:lnTo>
                    <a:pt x="1031" y="605"/>
                  </a:lnTo>
                  <a:lnTo>
                    <a:pt x="1031" y="148"/>
                  </a:lnTo>
                  <a:lnTo>
                    <a:pt x="1131" y="148"/>
                  </a:lnTo>
                  <a:lnTo>
                    <a:pt x="1131" y="645"/>
                  </a:lnTo>
                  <a:lnTo>
                    <a:pt x="1100" y="659"/>
                  </a:lnTo>
                  <a:lnTo>
                    <a:pt x="1064" y="670"/>
                  </a:lnTo>
                  <a:lnTo>
                    <a:pt x="1022" y="680"/>
                  </a:lnTo>
                  <a:lnTo>
                    <a:pt x="972" y="686"/>
                  </a:lnTo>
                  <a:lnTo>
                    <a:pt x="916" y="687"/>
                  </a:lnTo>
                  <a:lnTo>
                    <a:pt x="864" y="686"/>
                  </a:lnTo>
                  <a:lnTo>
                    <a:pt x="818" y="676"/>
                  </a:lnTo>
                  <a:lnTo>
                    <a:pt x="781" y="660"/>
                  </a:lnTo>
                  <a:lnTo>
                    <a:pt x="751" y="641"/>
                  </a:lnTo>
                  <a:lnTo>
                    <a:pt x="728" y="616"/>
                  </a:lnTo>
                  <a:lnTo>
                    <a:pt x="712" y="587"/>
                  </a:lnTo>
                  <a:lnTo>
                    <a:pt x="703" y="553"/>
                  </a:lnTo>
                  <a:lnTo>
                    <a:pt x="701" y="516"/>
                  </a:lnTo>
                  <a:lnTo>
                    <a:pt x="701" y="148"/>
                  </a:lnTo>
                  <a:close/>
                  <a:moveTo>
                    <a:pt x="2324" y="139"/>
                  </a:moveTo>
                  <a:lnTo>
                    <a:pt x="2379" y="141"/>
                  </a:lnTo>
                  <a:lnTo>
                    <a:pt x="2356" y="206"/>
                  </a:lnTo>
                  <a:lnTo>
                    <a:pt x="2318" y="198"/>
                  </a:lnTo>
                  <a:lnTo>
                    <a:pt x="2281" y="198"/>
                  </a:lnTo>
                  <a:lnTo>
                    <a:pt x="2247" y="204"/>
                  </a:lnTo>
                  <a:lnTo>
                    <a:pt x="2218" y="216"/>
                  </a:lnTo>
                  <a:lnTo>
                    <a:pt x="2218" y="678"/>
                  </a:lnTo>
                  <a:lnTo>
                    <a:pt x="2118" y="678"/>
                  </a:lnTo>
                  <a:lnTo>
                    <a:pt x="2118" y="177"/>
                  </a:lnTo>
                  <a:lnTo>
                    <a:pt x="2143" y="166"/>
                  </a:lnTo>
                  <a:lnTo>
                    <a:pt x="2172" y="158"/>
                  </a:lnTo>
                  <a:lnTo>
                    <a:pt x="2201" y="150"/>
                  </a:lnTo>
                  <a:lnTo>
                    <a:pt x="2235" y="144"/>
                  </a:lnTo>
                  <a:lnTo>
                    <a:pt x="2276" y="141"/>
                  </a:lnTo>
                  <a:lnTo>
                    <a:pt x="2324" y="139"/>
                  </a:lnTo>
                  <a:close/>
                  <a:moveTo>
                    <a:pt x="3257" y="139"/>
                  </a:moveTo>
                  <a:lnTo>
                    <a:pt x="3311" y="142"/>
                  </a:lnTo>
                  <a:lnTo>
                    <a:pt x="3353" y="150"/>
                  </a:lnTo>
                  <a:lnTo>
                    <a:pt x="3390" y="162"/>
                  </a:lnTo>
                  <a:lnTo>
                    <a:pt x="3418" y="179"/>
                  </a:lnTo>
                  <a:lnTo>
                    <a:pt x="3442" y="198"/>
                  </a:lnTo>
                  <a:lnTo>
                    <a:pt x="3457" y="221"/>
                  </a:lnTo>
                  <a:lnTo>
                    <a:pt x="3468" y="245"/>
                  </a:lnTo>
                  <a:lnTo>
                    <a:pt x="3474" y="270"/>
                  </a:lnTo>
                  <a:lnTo>
                    <a:pt x="3476" y="297"/>
                  </a:lnTo>
                  <a:lnTo>
                    <a:pt x="3476" y="678"/>
                  </a:lnTo>
                  <a:lnTo>
                    <a:pt x="3378" y="678"/>
                  </a:lnTo>
                  <a:lnTo>
                    <a:pt x="3378" y="298"/>
                  </a:lnTo>
                  <a:lnTo>
                    <a:pt x="3376" y="279"/>
                  </a:lnTo>
                  <a:lnTo>
                    <a:pt x="3372" y="260"/>
                  </a:lnTo>
                  <a:lnTo>
                    <a:pt x="3365" y="243"/>
                  </a:lnTo>
                  <a:lnTo>
                    <a:pt x="3353" y="227"/>
                  </a:lnTo>
                  <a:lnTo>
                    <a:pt x="3336" y="214"/>
                  </a:lnTo>
                  <a:lnTo>
                    <a:pt x="3315" y="204"/>
                  </a:lnTo>
                  <a:lnTo>
                    <a:pt x="3286" y="196"/>
                  </a:lnTo>
                  <a:lnTo>
                    <a:pt x="3249" y="194"/>
                  </a:lnTo>
                  <a:lnTo>
                    <a:pt x="3213" y="196"/>
                  </a:lnTo>
                  <a:lnTo>
                    <a:pt x="3184" y="200"/>
                  </a:lnTo>
                  <a:lnTo>
                    <a:pt x="3159" y="206"/>
                  </a:lnTo>
                  <a:lnTo>
                    <a:pt x="3134" y="214"/>
                  </a:lnTo>
                  <a:lnTo>
                    <a:pt x="3134" y="678"/>
                  </a:lnTo>
                  <a:lnTo>
                    <a:pt x="3036" y="678"/>
                  </a:lnTo>
                  <a:lnTo>
                    <a:pt x="3036" y="175"/>
                  </a:lnTo>
                  <a:lnTo>
                    <a:pt x="3080" y="160"/>
                  </a:lnTo>
                  <a:lnTo>
                    <a:pt x="3130" y="148"/>
                  </a:lnTo>
                  <a:lnTo>
                    <a:pt x="3190" y="141"/>
                  </a:lnTo>
                  <a:lnTo>
                    <a:pt x="3257" y="139"/>
                  </a:lnTo>
                  <a:close/>
                  <a:moveTo>
                    <a:pt x="2666" y="139"/>
                  </a:moveTo>
                  <a:lnTo>
                    <a:pt x="2714" y="142"/>
                  </a:lnTo>
                  <a:lnTo>
                    <a:pt x="2754" y="152"/>
                  </a:lnTo>
                  <a:lnTo>
                    <a:pt x="2790" y="168"/>
                  </a:lnTo>
                  <a:lnTo>
                    <a:pt x="2821" y="191"/>
                  </a:lnTo>
                  <a:lnTo>
                    <a:pt x="2848" y="218"/>
                  </a:lnTo>
                  <a:lnTo>
                    <a:pt x="2867" y="248"/>
                  </a:lnTo>
                  <a:lnTo>
                    <a:pt x="2885" y="285"/>
                  </a:lnTo>
                  <a:lnTo>
                    <a:pt x="2894" y="323"/>
                  </a:lnTo>
                  <a:lnTo>
                    <a:pt x="2902" y="368"/>
                  </a:lnTo>
                  <a:lnTo>
                    <a:pt x="2904" y="414"/>
                  </a:lnTo>
                  <a:lnTo>
                    <a:pt x="2902" y="458"/>
                  </a:lnTo>
                  <a:lnTo>
                    <a:pt x="2894" y="501"/>
                  </a:lnTo>
                  <a:lnTo>
                    <a:pt x="2885" y="541"/>
                  </a:lnTo>
                  <a:lnTo>
                    <a:pt x="2867" y="576"/>
                  </a:lnTo>
                  <a:lnTo>
                    <a:pt x="2848" y="608"/>
                  </a:lnTo>
                  <a:lnTo>
                    <a:pt x="2821" y="635"/>
                  </a:lnTo>
                  <a:lnTo>
                    <a:pt x="2790" y="657"/>
                  </a:lnTo>
                  <a:lnTo>
                    <a:pt x="2754" y="674"/>
                  </a:lnTo>
                  <a:lnTo>
                    <a:pt x="2714" y="684"/>
                  </a:lnTo>
                  <a:lnTo>
                    <a:pt x="2668" y="687"/>
                  </a:lnTo>
                  <a:lnTo>
                    <a:pt x="2620" y="684"/>
                  </a:lnTo>
                  <a:lnTo>
                    <a:pt x="2579" y="674"/>
                  </a:lnTo>
                  <a:lnTo>
                    <a:pt x="2543" y="657"/>
                  </a:lnTo>
                  <a:lnTo>
                    <a:pt x="2512" y="635"/>
                  </a:lnTo>
                  <a:lnTo>
                    <a:pt x="2485" y="608"/>
                  </a:lnTo>
                  <a:lnTo>
                    <a:pt x="2464" y="576"/>
                  </a:lnTo>
                  <a:lnTo>
                    <a:pt x="2449" y="541"/>
                  </a:lnTo>
                  <a:lnTo>
                    <a:pt x="2437" y="501"/>
                  </a:lnTo>
                  <a:lnTo>
                    <a:pt x="2431" y="458"/>
                  </a:lnTo>
                  <a:lnTo>
                    <a:pt x="2429" y="414"/>
                  </a:lnTo>
                  <a:lnTo>
                    <a:pt x="2431" y="362"/>
                  </a:lnTo>
                  <a:lnTo>
                    <a:pt x="2439" y="316"/>
                  </a:lnTo>
                  <a:lnTo>
                    <a:pt x="2454" y="271"/>
                  </a:lnTo>
                  <a:lnTo>
                    <a:pt x="2474" y="233"/>
                  </a:lnTo>
                  <a:lnTo>
                    <a:pt x="2500" y="200"/>
                  </a:lnTo>
                  <a:lnTo>
                    <a:pt x="2531" y="175"/>
                  </a:lnTo>
                  <a:lnTo>
                    <a:pt x="2570" y="156"/>
                  </a:lnTo>
                  <a:lnTo>
                    <a:pt x="2614" y="142"/>
                  </a:lnTo>
                  <a:lnTo>
                    <a:pt x="2666" y="139"/>
                  </a:lnTo>
                  <a:close/>
                  <a:moveTo>
                    <a:pt x="1440" y="139"/>
                  </a:moveTo>
                  <a:lnTo>
                    <a:pt x="1484" y="141"/>
                  </a:lnTo>
                  <a:lnTo>
                    <a:pt x="1523" y="148"/>
                  </a:lnTo>
                  <a:lnTo>
                    <a:pt x="1555" y="160"/>
                  </a:lnTo>
                  <a:lnTo>
                    <a:pt x="1582" y="173"/>
                  </a:lnTo>
                  <a:lnTo>
                    <a:pt x="1557" y="225"/>
                  </a:lnTo>
                  <a:lnTo>
                    <a:pt x="1540" y="216"/>
                  </a:lnTo>
                  <a:lnTo>
                    <a:pt x="1517" y="206"/>
                  </a:lnTo>
                  <a:lnTo>
                    <a:pt x="1488" y="200"/>
                  </a:lnTo>
                  <a:lnTo>
                    <a:pt x="1456" y="196"/>
                  </a:lnTo>
                  <a:lnTo>
                    <a:pt x="1425" y="200"/>
                  </a:lnTo>
                  <a:lnTo>
                    <a:pt x="1400" y="208"/>
                  </a:lnTo>
                  <a:lnTo>
                    <a:pt x="1379" y="221"/>
                  </a:lnTo>
                  <a:lnTo>
                    <a:pt x="1365" y="239"/>
                  </a:lnTo>
                  <a:lnTo>
                    <a:pt x="1356" y="258"/>
                  </a:lnTo>
                  <a:lnTo>
                    <a:pt x="1354" y="279"/>
                  </a:lnTo>
                  <a:lnTo>
                    <a:pt x="1358" y="304"/>
                  </a:lnTo>
                  <a:lnTo>
                    <a:pt x="1367" y="323"/>
                  </a:lnTo>
                  <a:lnTo>
                    <a:pt x="1383" y="339"/>
                  </a:lnTo>
                  <a:lnTo>
                    <a:pt x="1402" y="352"/>
                  </a:lnTo>
                  <a:lnTo>
                    <a:pt x="1427" y="364"/>
                  </a:lnTo>
                  <a:lnTo>
                    <a:pt x="1456" y="375"/>
                  </a:lnTo>
                  <a:lnTo>
                    <a:pt x="1500" y="393"/>
                  </a:lnTo>
                  <a:lnTo>
                    <a:pt x="1536" y="412"/>
                  </a:lnTo>
                  <a:lnTo>
                    <a:pt x="1563" y="433"/>
                  </a:lnTo>
                  <a:lnTo>
                    <a:pt x="1582" y="456"/>
                  </a:lnTo>
                  <a:lnTo>
                    <a:pt x="1594" y="479"/>
                  </a:lnTo>
                  <a:lnTo>
                    <a:pt x="1602" y="505"/>
                  </a:lnTo>
                  <a:lnTo>
                    <a:pt x="1604" y="530"/>
                  </a:lnTo>
                  <a:lnTo>
                    <a:pt x="1598" y="564"/>
                  </a:lnTo>
                  <a:lnTo>
                    <a:pt x="1584" y="595"/>
                  </a:lnTo>
                  <a:lnTo>
                    <a:pt x="1561" y="624"/>
                  </a:lnTo>
                  <a:lnTo>
                    <a:pt x="1531" y="649"/>
                  </a:lnTo>
                  <a:lnTo>
                    <a:pt x="1494" y="668"/>
                  </a:lnTo>
                  <a:lnTo>
                    <a:pt x="1450" y="680"/>
                  </a:lnTo>
                  <a:lnTo>
                    <a:pt x="1398" y="686"/>
                  </a:lnTo>
                  <a:lnTo>
                    <a:pt x="1352" y="682"/>
                  </a:lnTo>
                  <a:lnTo>
                    <a:pt x="1308" y="676"/>
                  </a:lnTo>
                  <a:lnTo>
                    <a:pt x="1271" y="664"/>
                  </a:lnTo>
                  <a:lnTo>
                    <a:pt x="1242" y="649"/>
                  </a:lnTo>
                  <a:lnTo>
                    <a:pt x="1269" y="591"/>
                  </a:lnTo>
                  <a:lnTo>
                    <a:pt x="1290" y="603"/>
                  </a:lnTo>
                  <a:lnTo>
                    <a:pt x="1317" y="614"/>
                  </a:lnTo>
                  <a:lnTo>
                    <a:pt x="1350" y="620"/>
                  </a:lnTo>
                  <a:lnTo>
                    <a:pt x="1388" y="624"/>
                  </a:lnTo>
                  <a:lnTo>
                    <a:pt x="1427" y="618"/>
                  </a:lnTo>
                  <a:lnTo>
                    <a:pt x="1458" y="607"/>
                  </a:lnTo>
                  <a:lnTo>
                    <a:pt x="1481" y="585"/>
                  </a:lnTo>
                  <a:lnTo>
                    <a:pt x="1496" y="560"/>
                  </a:lnTo>
                  <a:lnTo>
                    <a:pt x="1502" y="531"/>
                  </a:lnTo>
                  <a:lnTo>
                    <a:pt x="1498" y="506"/>
                  </a:lnTo>
                  <a:lnTo>
                    <a:pt x="1490" y="485"/>
                  </a:lnTo>
                  <a:lnTo>
                    <a:pt x="1477" y="470"/>
                  </a:lnTo>
                  <a:lnTo>
                    <a:pt x="1456" y="454"/>
                  </a:lnTo>
                  <a:lnTo>
                    <a:pt x="1431" y="443"/>
                  </a:lnTo>
                  <a:lnTo>
                    <a:pt x="1402" y="431"/>
                  </a:lnTo>
                  <a:lnTo>
                    <a:pt x="1356" y="414"/>
                  </a:lnTo>
                  <a:lnTo>
                    <a:pt x="1321" y="395"/>
                  </a:lnTo>
                  <a:lnTo>
                    <a:pt x="1294" y="374"/>
                  </a:lnTo>
                  <a:lnTo>
                    <a:pt x="1277" y="352"/>
                  </a:lnTo>
                  <a:lnTo>
                    <a:pt x="1265" y="329"/>
                  </a:lnTo>
                  <a:lnTo>
                    <a:pt x="1260" y="306"/>
                  </a:lnTo>
                  <a:lnTo>
                    <a:pt x="1258" y="283"/>
                  </a:lnTo>
                  <a:lnTo>
                    <a:pt x="1264" y="250"/>
                  </a:lnTo>
                  <a:lnTo>
                    <a:pt x="1275" y="219"/>
                  </a:lnTo>
                  <a:lnTo>
                    <a:pt x="1296" y="193"/>
                  </a:lnTo>
                  <a:lnTo>
                    <a:pt x="1323" y="169"/>
                  </a:lnTo>
                  <a:lnTo>
                    <a:pt x="1356" y="152"/>
                  </a:lnTo>
                  <a:lnTo>
                    <a:pt x="1396" y="142"/>
                  </a:lnTo>
                  <a:lnTo>
                    <a:pt x="1440" y="139"/>
                  </a:lnTo>
                  <a:close/>
                  <a:moveTo>
                    <a:pt x="305" y="83"/>
                  </a:moveTo>
                  <a:lnTo>
                    <a:pt x="303" y="89"/>
                  </a:lnTo>
                  <a:lnTo>
                    <a:pt x="301" y="104"/>
                  </a:lnTo>
                  <a:lnTo>
                    <a:pt x="294" y="131"/>
                  </a:lnTo>
                  <a:lnTo>
                    <a:pt x="282" y="166"/>
                  </a:lnTo>
                  <a:lnTo>
                    <a:pt x="188" y="422"/>
                  </a:lnTo>
                  <a:lnTo>
                    <a:pt x="420" y="422"/>
                  </a:lnTo>
                  <a:lnTo>
                    <a:pt x="330" y="166"/>
                  </a:lnTo>
                  <a:lnTo>
                    <a:pt x="319" y="131"/>
                  </a:lnTo>
                  <a:lnTo>
                    <a:pt x="311" y="104"/>
                  </a:lnTo>
                  <a:lnTo>
                    <a:pt x="309" y="89"/>
                  </a:lnTo>
                  <a:lnTo>
                    <a:pt x="307" y="83"/>
                  </a:lnTo>
                  <a:lnTo>
                    <a:pt x="305" y="83"/>
                  </a:lnTo>
                  <a:close/>
                  <a:moveTo>
                    <a:pt x="263" y="2"/>
                  </a:moveTo>
                  <a:lnTo>
                    <a:pt x="355" y="2"/>
                  </a:lnTo>
                  <a:lnTo>
                    <a:pt x="618" y="678"/>
                  </a:lnTo>
                  <a:lnTo>
                    <a:pt x="511" y="678"/>
                  </a:lnTo>
                  <a:lnTo>
                    <a:pt x="438" y="476"/>
                  </a:lnTo>
                  <a:lnTo>
                    <a:pt x="171" y="476"/>
                  </a:lnTo>
                  <a:lnTo>
                    <a:pt x="96" y="678"/>
                  </a:lnTo>
                  <a:lnTo>
                    <a:pt x="0" y="678"/>
                  </a:lnTo>
                  <a:lnTo>
                    <a:pt x="263" y="2"/>
                  </a:lnTo>
                  <a:close/>
                  <a:moveTo>
                    <a:pt x="1861" y="0"/>
                  </a:moveTo>
                  <a:lnTo>
                    <a:pt x="1861" y="148"/>
                  </a:lnTo>
                  <a:lnTo>
                    <a:pt x="1966" y="148"/>
                  </a:lnTo>
                  <a:lnTo>
                    <a:pt x="1966" y="202"/>
                  </a:lnTo>
                  <a:lnTo>
                    <a:pt x="1861" y="202"/>
                  </a:lnTo>
                  <a:lnTo>
                    <a:pt x="1861" y="547"/>
                  </a:lnTo>
                  <a:lnTo>
                    <a:pt x="1863" y="566"/>
                  </a:lnTo>
                  <a:lnTo>
                    <a:pt x="1869" y="585"/>
                  </a:lnTo>
                  <a:lnTo>
                    <a:pt x="1878" y="601"/>
                  </a:lnTo>
                  <a:lnTo>
                    <a:pt x="1894" y="612"/>
                  </a:lnTo>
                  <a:lnTo>
                    <a:pt x="1913" y="620"/>
                  </a:lnTo>
                  <a:lnTo>
                    <a:pt x="1938" y="624"/>
                  </a:lnTo>
                  <a:lnTo>
                    <a:pt x="1947" y="622"/>
                  </a:lnTo>
                  <a:lnTo>
                    <a:pt x="1957" y="622"/>
                  </a:lnTo>
                  <a:lnTo>
                    <a:pt x="1966" y="620"/>
                  </a:lnTo>
                  <a:lnTo>
                    <a:pt x="1966" y="674"/>
                  </a:lnTo>
                  <a:lnTo>
                    <a:pt x="1953" y="678"/>
                  </a:lnTo>
                  <a:lnTo>
                    <a:pt x="1936" y="680"/>
                  </a:lnTo>
                  <a:lnTo>
                    <a:pt x="1913" y="682"/>
                  </a:lnTo>
                  <a:lnTo>
                    <a:pt x="1874" y="680"/>
                  </a:lnTo>
                  <a:lnTo>
                    <a:pt x="1844" y="670"/>
                  </a:lnTo>
                  <a:lnTo>
                    <a:pt x="1817" y="657"/>
                  </a:lnTo>
                  <a:lnTo>
                    <a:pt x="1796" y="639"/>
                  </a:lnTo>
                  <a:lnTo>
                    <a:pt x="1780" y="620"/>
                  </a:lnTo>
                  <a:lnTo>
                    <a:pt x="1771" y="597"/>
                  </a:lnTo>
                  <a:lnTo>
                    <a:pt x="1763" y="574"/>
                  </a:lnTo>
                  <a:lnTo>
                    <a:pt x="1761" y="549"/>
                  </a:lnTo>
                  <a:lnTo>
                    <a:pt x="1761" y="202"/>
                  </a:lnTo>
                  <a:lnTo>
                    <a:pt x="1692" y="202"/>
                  </a:lnTo>
                  <a:lnTo>
                    <a:pt x="1692" y="148"/>
                  </a:lnTo>
                  <a:lnTo>
                    <a:pt x="1761" y="148"/>
                  </a:lnTo>
                  <a:lnTo>
                    <a:pt x="1761" y="27"/>
                  </a:lnTo>
                  <a:lnTo>
                    <a:pt x="1861" y="0"/>
                  </a:lnTo>
                  <a:close/>
                </a:path>
              </a:pathLst>
            </a:custGeom>
            <a:solidFill>
              <a:srgbClr val="89A9B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2" name="Freeform 12"/>
            <p:cNvSpPr>
              <a:spLocks noEditPoints="1"/>
            </p:cNvSpPr>
            <p:nvPr/>
          </p:nvSpPr>
          <p:spPr bwMode="auto">
            <a:xfrm>
              <a:off x="930" y="502"/>
              <a:ext cx="956" cy="390"/>
            </a:xfrm>
            <a:custGeom>
              <a:avLst/>
              <a:gdLst>
                <a:gd name="T0" fmla="*/ 512 w 1911"/>
                <a:gd name="T1" fmla="*/ 157 h 779"/>
                <a:gd name="T2" fmla="*/ 480 w 1911"/>
                <a:gd name="T3" fmla="*/ 221 h 779"/>
                <a:gd name="T4" fmla="*/ 619 w 1911"/>
                <a:gd name="T5" fmla="*/ 184 h 779"/>
                <a:gd name="T6" fmla="*/ 573 w 1911"/>
                <a:gd name="T7" fmla="*/ 145 h 779"/>
                <a:gd name="T8" fmla="*/ 828 w 1911"/>
                <a:gd name="T9" fmla="*/ 150 h 779"/>
                <a:gd name="T10" fmla="*/ 784 w 1911"/>
                <a:gd name="T11" fmla="*/ 199 h 779"/>
                <a:gd name="T12" fmla="*/ 776 w 1911"/>
                <a:gd name="T13" fmla="*/ 273 h 779"/>
                <a:gd name="T14" fmla="*/ 800 w 1911"/>
                <a:gd name="T15" fmla="*/ 337 h 779"/>
                <a:gd name="T16" fmla="*/ 863 w 1911"/>
                <a:gd name="T17" fmla="*/ 361 h 779"/>
                <a:gd name="T18" fmla="*/ 907 w 1911"/>
                <a:gd name="T19" fmla="*/ 148 h 779"/>
                <a:gd name="T20" fmla="*/ 580 w 1911"/>
                <a:gd name="T21" fmla="*/ 117 h 779"/>
                <a:gd name="T22" fmla="*/ 648 w 1911"/>
                <a:gd name="T23" fmla="*/ 155 h 779"/>
                <a:gd name="T24" fmla="*/ 672 w 1911"/>
                <a:gd name="T25" fmla="*/ 245 h 779"/>
                <a:gd name="T26" fmla="*/ 502 w 1911"/>
                <a:gd name="T27" fmla="*/ 329 h 779"/>
                <a:gd name="T28" fmla="*/ 574 w 1911"/>
                <a:gd name="T29" fmla="*/ 358 h 779"/>
                <a:gd name="T30" fmla="*/ 648 w 1911"/>
                <a:gd name="T31" fmla="*/ 343 h 779"/>
                <a:gd name="T32" fmla="*/ 599 w 1911"/>
                <a:gd name="T33" fmla="*/ 388 h 779"/>
                <a:gd name="T34" fmla="*/ 505 w 1911"/>
                <a:gd name="T35" fmla="*/ 377 h 779"/>
                <a:gd name="T36" fmla="*/ 449 w 1911"/>
                <a:gd name="T37" fmla="*/ 324 h 779"/>
                <a:gd name="T38" fmla="*/ 436 w 1911"/>
                <a:gd name="T39" fmla="*/ 223 h 779"/>
                <a:gd name="T40" fmla="*/ 477 w 1911"/>
                <a:gd name="T41" fmla="*/ 143 h 779"/>
                <a:gd name="T42" fmla="*/ 557 w 1911"/>
                <a:gd name="T43" fmla="*/ 116 h 779"/>
                <a:gd name="T44" fmla="*/ 184 w 1911"/>
                <a:gd name="T45" fmla="*/ 306 h 779"/>
                <a:gd name="T46" fmla="*/ 190 w 1911"/>
                <a:gd name="T47" fmla="*/ 329 h 779"/>
                <a:gd name="T48" fmla="*/ 201 w 1911"/>
                <a:gd name="T49" fmla="*/ 292 h 779"/>
                <a:gd name="T50" fmla="*/ 333 w 1911"/>
                <a:gd name="T51" fmla="*/ 385 h 779"/>
                <a:gd name="T52" fmla="*/ 327 w 1911"/>
                <a:gd name="T53" fmla="*/ 339 h 779"/>
                <a:gd name="T54" fmla="*/ 316 w 1911"/>
                <a:gd name="T55" fmla="*/ 245 h 779"/>
                <a:gd name="T56" fmla="*/ 306 w 1911"/>
                <a:gd name="T57" fmla="*/ 158 h 779"/>
                <a:gd name="T58" fmla="*/ 302 w 1911"/>
                <a:gd name="T59" fmla="*/ 117 h 779"/>
                <a:gd name="T60" fmla="*/ 299 w 1911"/>
                <a:gd name="T61" fmla="*/ 92 h 779"/>
                <a:gd name="T62" fmla="*/ 292 w 1911"/>
                <a:gd name="T63" fmla="*/ 120 h 779"/>
                <a:gd name="T64" fmla="*/ 281 w 1911"/>
                <a:gd name="T65" fmla="*/ 155 h 779"/>
                <a:gd name="T66" fmla="*/ 256 w 1911"/>
                <a:gd name="T67" fmla="*/ 233 h 779"/>
                <a:gd name="T68" fmla="*/ 226 w 1911"/>
                <a:gd name="T69" fmla="*/ 324 h 779"/>
                <a:gd name="T70" fmla="*/ 207 w 1911"/>
                <a:gd name="T71" fmla="*/ 381 h 779"/>
                <a:gd name="T72" fmla="*/ 167 w 1911"/>
                <a:gd name="T73" fmla="*/ 373 h 779"/>
                <a:gd name="T74" fmla="*/ 145 w 1911"/>
                <a:gd name="T75" fmla="*/ 302 h 779"/>
                <a:gd name="T76" fmla="*/ 115 w 1911"/>
                <a:gd name="T77" fmla="*/ 211 h 779"/>
                <a:gd name="T78" fmla="*/ 93 w 1911"/>
                <a:gd name="T79" fmla="*/ 143 h 779"/>
                <a:gd name="T80" fmla="*/ 84 w 1911"/>
                <a:gd name="T81" fmla="*/ 109 h 779"/>
                <a:gd name="T82" fmla="*/ 78 w 1911"/>
                <a:gd name="T83" fmla="*/ 92 h 779"/>
                <a:gd name="T84" fmla="*/ 75 w 1911"/>
                <a:gd name="T85" fmla="*/ 132 h 779"/>
                <a:gd name="T86" fmla="*/ 70 w 1911"/>
                <a:gd name="T87" fmla="*/ 175 h 779"/>
                <a:gd name="T88" fmla="*/ 59 w 1911"/>
                <a:gd name="T89" fmla="*/ 269 h 779"/>
                <a:gd name="T90" fmla="*/ 48 w 1911"/>
                <a:gd name="T91" fmla="*/ 356 h 779"/>
                <a:gd name="T92" fmla="*/ 0 w 1911"/>
                <a:gd name="T93" fmla="*/ 385 h 779"/>
                <a:gd name="T94" fmla="*/ 956 w 1911"/>
                <a:gd name="T95" fmla="*/ 371 h 779"/>
                <a:gd name="T96" fmla="*/ 860 w 1911"/>
                <a:gd name="T97" fmla="*/ 390 h 779"/>
                <a:gd name="T98" fmla="*/ 768 w 1911"/>
                <a:gd name="T99" fmla="*/ 361 h 779"/>
                <a:gd name="T100" fmla="*/ 728 w 1911"/>
                <a:gd name="T101" fmla="*/ 282 h 779"/>
                <a:gd name="T102" fmla="*/ 744 w 1911"/>
                <a:gd name="T103" fmla="*/ 182 h 779"/>
                <a:gd name="T104" fmla="*/ 810 w 1911"/>
                <a:gd name="T105" fmla="*/ 125 h 779"/>
                <a:gd name="T106" fmla="*/ 907 w 1911"/>
                <a:gd name="T107" fmla="*/ 124 h 7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11" h="779">
                  <a:moveTo>
                    <a:pt x="1110" y="286"/>
                  </a:moveTo>
                  <a:lnTo>
                    <a:pt x="1077" y="290"/>
                  </a:lnTo>
                  <a:lnTo>
                    <a:pt x="1049" y="298"/>
                  </a:lnTo>
                  <a:lnTo>
                    <a:pt x="1024" y="313"/>
                  </a:lnTo>
                  <a:lnTo>
                    <a:pt x="1001" y="335"/>
                  </a:lnTo>
                  <a:lnTo>
                    <a:pt x="981" y="363"/>
                  </a:lnTo>
                  <a:lnTo>
                    <a:pt x="968" y="400"/>
                  </a:lnTo>
                  <a:lnTo>
                    <a:pt x="960" y="442"/>
                  </a:lnTo>
                  <a:lnTo>
                    <a:pt x="958" y="493"/>
                  </a:lnTo>
                  <a:lnTo>
                    <a:pt x="1250" y="452"/>
                  </a:lnTo>
                  <a:lnTo>
                    <a:pt x="1246" y="406"/>
                  </a:lnTo>
                  <a:lnTo>
                    <a:pt x="1237" y="367"/>
                  </a:lnTo>
                  <a:lnTo>
                    <a:pt x="1222" y="337"/>
                  </a:lnTo>
                  <a:lnTo>
                    <a:pt x="1202" y="315"/>
                  </a:lnTo>
                  <a:lnTo>
                    <a:pt x="1175" y="298"/>
                  </a:lnTo>
                  <a:lnTo>
                    <a:pt x="1145" y="290"/>
                  </a:lnTo>
                  <a:lnTo>
                    <a:pt x="1110" y="286"/>
                  </a:lnTo>
                  <a:close/>
                  <a:moveTo>
                    <a:pt x="1736" y="286"/>
                  </a:moveTo>
                  <a:lnTo>
                    <a:pt x="1694" y="290"/>
                  </a:lnTo>
                  <a:lnTo>
                    <a:pt x="1656" y="300"/>
                  </a:lnTo>
                  <a:lnTo>
                    <a:pt x="1625" y="317"/>
                  </a:lnTo>
                  <a:lnTo>
                    <a:pt x="1602" y="340"/>
                  </a:lnTo>
                  <a:lnTo>
                    <a:pt x="1583" y="367"/>
                  </a:lnTo>
                  <a:lnTo>
                    <a:pt x="1567" y="398"/>
                  </a:lnTo>
                  <a:lnTo>
                    <a:pt x="1558" y="433"/>
                  </a:lnTo>
                  <a:lnTo>
                    <a:pt x="1552" y="469"/>
                  </a:lnTo>
                  <a:lnTo>
                    <a:pt x="1550" y="506"/>
                  </a:lnTo>
                  <a:lnTo>
                    <a:pt x="1552" y="546"/>
                  </a:lnTo>
                  <a:lnTo>
                    <a:pt x="1558" y="583"/>
                  </a:lnTo>
                  <a:lnTo>
                    <a:pt x="1567" y="618"/>
                  </a:lnTo>
                  <a:lnTo>
                    <a:pt x="1583" y="648"/>
                  </a:lnTo>
                  <a:lnTo>
                    <a:pt x="1600" y="674"/>
                  </a:lnTo>
                  <a:lnTo>
                    <a:pt x="1625" y="695"/>
                  </a:lnTo>
                  <a:lnTo>
                    <a:pt x="1652" y="710"/>
                  </a:lnTo>
                  <a:lnTo>
                    <a:pt x="1686" y="720"/>
                  </a:lnTo>
                  <a:lnTo>
                    <a:pt x="1725" y="722"/>
                  </a:lnTo>
                  <a:lnTo>
                    <a:pt x="1761" y="720"/>
                  </a:lnTo>
                  <a:lnTo>
                    <a:pt x="1790" y="716"/>
                  </a:lnTo>
                  <a:lnTo>
                    <a:pt x="1813" y="708"/>
                  </a:lnTo>
                  <a:lnTo>
                    <a:pt x="1813" y="296"/>
                  </a:lnTo>
                  <a:lnTo>
                    <a:pt x="1775" y="288"/>
                  </a:lnTo>
                  <a:lnTo>
                    <a:pt x="1736" y="286"/>
                  </a:lnTo>
                  <a:close/>
                  <a:moveTo>
                    <a:pt x="1114" y="231"/>
                  </a:moveTo>
                  <a:lnTo>
                    <a:pt x="1160" y="234"/>
                  </a:lnTo>
                  <a:lnTo>
                    <a:pt x="1202" y="242"/>
                  </a:lnTo>
                  <a:lnTo>
                    <a:pt x="1239" y="260"/>
                  </a:lnTo>
                  <a:lnTo>
                    <a:pt x="1270" y="281"/>
                  </a:lnTo>
                  <a:lnTo>
                    <a:pt x="1296" y="310"/>
                  </a:lnTo>
                  <a:lnTo>
                    <a:pt x="1318" y="344"/>
                  </a:lnTo>
                  <a:lnTo>
                    <a:pt x="1333" y="387"/>
                  </a:lnTo>
                  <a:lnTo>
                    <a:pt x="1343" y="435"/>
                  </a:lnTo>
                  <a:lnTo>
                    <a:pt x="1344" y="489"/>
                  </a:lnTo>
                  <a:lnTo>
                    <a:pt x="962" y="537"/>
                  </a:lnTo>
                  <a:lnTo>
                    <a:pt x="970" y="585"/>
                  </a:lnTo>
                  <a:lnTo>
                    <a:pt x="985" y="625"/>
                  </a:lnTo>
                  <a:lnTo>
                    <a:pt x="1004" y="658"/>
                  </a:lnTo>
                  <a:lnTo>
                    <a:pt x="1031" y="683"/>
                  </a:lnTo>
                  <a:lnTo>
                    <a:pt x="1064" y="702"/>
                  </a:lnTo>
                  <a:lnTo>
                    <a:pt x="1102" y="712"/>
                  </a:lnTo>
                  <a:lnTo>
                    <a:pt x="1147" y="716"/>
                  </a:lnTo>
                  <a:lnTo>
                    <a:pt x="1195" y="714"/>
                  </a:lnTo>
                  <a:lnTo>
                    <a:pt x="1237" y="706"/>
                  </a:lnTo>
                  <a:lnTo>
                    <a:pt x="1270" y="697"/>
                  </a:lnTo>
                  <a:lnTo>
                    <a:pt x="1296" y="685"/>
                  </a:lnTo>
                  <a:lnTo>
                    <a:pt x="1323" y="743"/>
                  </a:lnTo>
                  <a:lnTo>
                    <a:pt x="1291" y="756"/>
                  </a:lnTo>
                  <a:lnTo>
                    <a:pt x="1248" y="768"/>
                  </a:lnTo>
                  <a:lnTo>
                    <a:pt x="1197" y="776"/>
                  </a:lnTo>
                  <a:lnTo>
                    <a:pt x="1139" y="779"/>
                  </a:lnTo>
                  <a:lnTo>
                    <a:pt x="1093" y="776"/>
                  </a:lnTo>
                  <a:lnTo>
                    <a:pt x="1051" y="768"/>
                  </a:lnTo>
                  <a:lnTo>
                    <a:pt x="1010" y="754"/>
                  </a:lnTo>
                  <a:lnTo>
                    <a:pt x="976" y="737"/>
                  </a:lnTo>
                  <a:lnTo>
                    <a:pt x="945" y="712"/>
                  </a:lnTo>
                  <a:lnTo>
                    <a:pt x="918" y="681"/>
                  </a:lnTo>
                  <a:lnTo>
                    <a:pt x="897" y="647"/>
                  </a:lnTo>
                  <a:lnTo>
                    <a:pt x="882" y="604"/>
                  </a:lnTo>
                  <a:lnTo>
                    <a:pt x="872" y="556"/>
                  </a:lnTo>
                  <a:lnTo>
                    <a:pt x="868" y="504"/>
                  </a:lnTo>
                  <a:lnTo>
                    <a:pt x="872" y="446"/>
                  </a:lnTo>
                  <a:lnTo>
                    <a:pt x="883" y="396"/>
                  </a:lnTo>
                  <a:lnTo>
                    <a:pt x="901" y="352"/>
                  </a:lnTo>
                  <a:lnTo>
                    <a:pt x="924" y="315"/>
                  </a:lnTo>
                  <a:lnTo>
                    <a:pt x="953" y="285"/>
                  </a:lnTo>
                  <a:lnTo>
                    <a:pt x="985" y="261"/>
                  </a:lnTo>
                  <a:lnTo>
                    <a:pt x="1024" y="244"/>
                  </a:lnTo>
                  <a:lnTo>
                    <a:pt x="1068" y="234"/>
                  </a:lnTo>
                  <a:lnTo>
                    <a:pt x="1114" y="231"/>
                  </a:lnTo>
                  <a:close/>
                  <a:moveTo>
                    <a:pt x="92" y="94"/>
                  </a:moveTo>
                  <a:lnTo>
                    <a:pt x="202" y="94"/>
                  </a:lnTo>
                  <a:lnTo>
                    <a:pt x="357" y="581"/>
                  </a:lnTo>
                  <a:lnTo>
                    <a:pt x="367" y="612"/>
                  </a:lnTo>
                  <a:lnTo>
                    <a:pt x="373" y="637"/>
                  </a:lnTo>
                  <a:lnTo>
                    <a:pt x="376" y="652"/>
                  </a:lnTo>
                  <a:lnTo>
                    <a:pt x="378" y="658"/>
                  </a:lnTo>
                  <a:lnTo>
                    <a:pt x="380" y="658"/>
                  </a:lnTo>
                  <a:lnTo>
                    <a:pt x="382" y="652"/>
                  </a:lnTo>
                  <a:lnTo>
                    <a:pt x="384" y="637"/>
                  </a:lnTo>
                  <a:lnTo>
                    <a:pt x="392" y="614"/>
                  </a:lnTo>
                  <a:lnTo>
                    <a:pt x="401" y="583"/>
                  </a:lnTo>
                  <a:lnTo>
                    <a:pt x="561" y="94"/>
                  </a:lnTo>
                  <a:lnTo>
                    <a:pt x="670" y="94"/>
                  </a:lnTo>
                  <a:lnTo>
                    <a:pt x="762" y="770"/>
                  </a:lnTo>
                  <a:lnTo>
                    <a:pt x="665" y="770"/>
                  </a:lnTo>
                  <a:lnTo>
                    <a:pt x="665" y="762"/>
                  </a:lnTo>
                  <a:lnTo>
                    <a:pt x="661" y="743"/>
                  </a:lnTo>
                  <a:lnTo>
                    <a:pt x="659" y="714"/>
                  </a:lnTo>
                  <a:lnTo>
                    <a:pt x="653" y="677"/>
                  </a:lnTo>
                  <a:lnTo>
                    <a:pt x="649" y="635"/>
                  </a:lnTo>
                  <a:lnTo>
                    <a:pt x="643" y="587"/>
                  </a:lnTo>
                  <a:lnTo>
                    <a:pt x="638" y="539"/>
                  </a:lnTo>
                  <a:lnTo>
                    <a:pt x="632" y="489"/>
                  </a:lnTo>
                  <a:lnTo>
                    <a:pt x="626" y="439"/>
                  </a:lnTo>
                  <a:lnTo>
                    <a:pt x="620" y="392"/>
                  </a:lnTo>
                  <a:lnTo>
                    <a:pt x="615" y="352"/>
                  </a:lnTo>
                  <a:lnTo>
                    <a:pt x="611" y="315"/>
                  </a:lnTo>
                  <a:lnTo>
                    <a:pt x="607" y="288"/>
                  </a:lnTo>
                  <a:lnTo>
                    <a:pt x="605" y="271"/>
                  </a:lnTo>
                  <a:lnTo>
                    <a:pt x="605" y="263"/>
                  </a:lnTo>
                  <a:lnTo>
                    <a:pt x="603" y="234"/>
                  </a:lnTo>
                  <a:lnTo>
                    <a:pt x="601" y="208"/>
                  </a:lnTo>
                  <a:lnTo>
                    <a:pt x="599" y="190"/>
                  </a:lnTo>
                  <a:lnTo>
                    <a:pt x="599" y="184"/>
                  </a:lnTo>
                  <a:lnTo>
                    <a:pt x="597" y="184"/>
                  </a:lnTo>
                  <a:lnTo>
                    <a:pt x="595" y="188"/>
                  </a:lnTo>
                  <a:lnTo>
                    <a:pt x="593" y="200"/>
                  </a:lnTo>
                  <a:lnTo>
                    <a:pt x="590" y="217"/>
                  </a:lnTo>
                  <a:lnTo>
                    <a:pt x="584" y="240"/>
                  </a:lnTo>
                  <a:lnTo>
                    <a:pt x="576" y="263"/>
                  </a:lnTo>
                  <a:lnTo>
                    <a:pt x="574" y="269"/>
                  </a:lnTo>
                  <a:lnTo>
                    <a:pt x="568" y="285"/>
                  </a:lnTo>
                  <a:lnTo>
                    <a:pt x="561" y="310"/>
                  </a:lnTo>
                  <a:lnTo>
                    <a:pt x="551" y="340"/>
                  </a:lnTo>
                  <a:lnTo>
                    <a:pt x="538" y="379"/>
                  </a:lnTo>
                  <a:lnTo>
                    <a:pt x="524" y="421"/>
                  </a:lnTo>
                  <a:lnTo>
                    <a:pt x="511" y="466"/>
                  </a:lnTo>
                  <a:lnTo>
                    <a:pt x="496" y="512"/>
                  </a:lnTo>
                  <a:lnTo>
                    <a:pt x="480" y="558"/>
                  </a:lnTo>
                  <a:lnTo>
                    <a:pt x="465" y="604"/>
                  </a:lnTo>
                  <a:lnTo>
                    <a:pt x="451" y="647"/>
                  </a:lnTo>
                  <a:lnTo>
                    <a:pt x="438" y="685"/>
                  </a:lnTo>
                  <a:lnTo>
                    <a:pt x="428" y="718"/>
                  </a:lnTo>
                  <a:lnTo>
                    <a:pt x="419" y="745"/>
                  </a:lnTo>
                  <a:lnTo>
                    <a:pt x="413" y="762"/>
                  </a:lnTo>
                  <a:lnTo>
                    <a:pt x="411" y="770"/>
                  </a:lnTo>
                  <a:lnTo>
                    <a:pt x="342" y="770"/>
                  </a:lnTo>
                  <a:lnTo>
                    <a:pt x="340" y="762"/>
                  </a:lnTo>
                  <a:lnTo>
                    <a:pt x="334" y="745"/>
                  </a:lnTo>
                  <a:lnTo>
                    <a:pt x="327" y="720"/>
                  </a:lnTo>
                  <a:lnTo>
                    <a:pt x="315" y="685"/>
                  </a:lnTo>
                  <a:lnTo>
                    <a:pt x="303" y="647"/>
                  </a:lnTo>
                  <a:lnTo>
                    <a:pt x="290" y="604"/>
                  </a:lnTo>
                  <a:lnTo>
                    <a:pt x="275" y="560"/>
                  </a:lnTo>
                  <a:lnTo>
                    <a:pt x="259" y="512"/>
                  </a:lnTo>
                  <a:lnTo>
                    <a:pt x="244" y="466"/>
                  </a:lnTo>
                  <a:lnTo>
                    <a:pt x="230" y="421"/>
                  </a:lnTo>
                  <a:lnTo>
                    <a:pt x="217" y="379"/>
                  </a:lnTo>
                  <a:lnTo>
                    <a:pt x="204" y="340"/>
                  </a:lnTo>
                  <a:lnTo>
                    <a:pt x="194" y="310"/>
                  </a:lnTo>
                  <a:lnTo>
                    <a:pt x="186" y="285"/>
                  </a:lnTo>
                  <a:lnTo>
                    <a:pt x="181" y="269"/>
                  </a:lnTo>
                  <a:lnTo>
                    <a:pt x="179" y="263"/>
                  </a:lnTo>
                  <a:lnTo>
                    <a:pt x="173" y="240"/>
                  </a:lnTo>
                  <a:lnTo>
                    <a:pt x="167" y="217"/>
                  </a:lnTo>
                  <a:lnTo>
                    <a:pt x="161" y="200"/>
                  </a:lnTo>
                  <a:lnTo>
                    <a:pt x="159" y="188"/>
                  </a:lnTo>
                  <a:lnTo>
                    <a:pt x="157" y="184"/>
                  </a:lnTo>
                  <a:lnTo>
                    <a:pt x="156" y="184"/>
                  </a:lnTo>
                  <a:lnTo>
                    <a:pt x="156" y="192"/>
                  </a:lnTo>
                  <a:lnTo>
                    <a:pt x="156" y="209"/>
                  </a:lnTo>
                  <a:lnTo>
                    <a:pt x="154" y="234"/>
                  </a:lnTo>
                  <a:lnTo>
                    <a:pt x="150" y="263"/>
                  </a:lnTo>
                  <a:lnTo>
                    <a:pt x="150" y="269"/>
                  </a:lnTo>
                  <a:lnTo>
                    <a:pt x="148" y="286"/>
                  </a:lnTo>
                  <a:lnTo>
                    <a:pt x="144" y="315"/>
                  </a:lnTo>
                  <a:lnTo>
                    <a:pt x="140" y="350"/>
                  </a:lnTo>
                  <a:lnTo>
                    <a:pt x="134" y="392"/>
                  </a:lnTo>
                  <a:lnTo>
                    <a:pt x="129" y="439"/>
                  </a:lnTo>
                  <a:lnTo>
                    <a:pt x="123" y="487"/>
                  </a:lnTo>
                  <a:lnTo>
                    <a:pt x="117" y="537"/>
                  </a:lnTo>
                  <a:lnTo>
                    <a:pt x="111" y="587"/>
                  </a:lnTo>
                  <a:lnTo>
                    <a:pt x="106" y="633"/>
                  </a:lnTo>
                  <a:lnTo>
                    <a:pt x="100" y="675"/>
                  </a:lnTo>
                  <a:lnTo>
                    <a:pt x="96" y="712"/>
                  </a:lnTo>
                  <a:lnTo>
                    <a:pt x="92" y="741"/>
                  </a:lnTo>
                  <a:lnTo>
                    <a:pt x="90" y="760"/>
                  </a:lnTo>
                  <a:lnTo>
                    <a:pt x="88" y="770"/>
                  </a:lnTo>
                  <a:lnTo>
                    <a:pt x="0" y="770"/>
                  </a:lnTo>
                  <a:lnTo>
                    <a:pt x="92" y="94"/>
                  </a:lnTo>
                  <a:close/>
                  <a:moveTo>
                    <a:pt x="1813" y="0"/>
                  </a:moveTo>
                  <a:lnTo>
                    <a:pt x="1911" y="0"/>
                  </a:lnTo>
                  <a:lnTo>
                    <a:pt x="1911" y="741"/>
                  </a:lnTo>
                  <a:lnTo>
                    <a:pt x="1875" y="756"/>
                  </a:lnTo>
                  <a:lnTo>
                    <a:pt x="1832" y="768"/>
                  </a:lnTo>
                  <a:lnTo>
                    <a:pt x="1780" y="776"/>
                  </a:lnTo>
                  <a:lnTo>
                    <a:pt x="1719" y="779"/>
                  </a:lnTo>
                  <a:lnTo>
                    <a:pt x="1665" y="776"/>
                  </a:lnTo>
                  <a:lnTo>
                    <a:pt x="1615" y="764"/>
                  </a:lnTo>
                  <a:lnTo>
                    <a:pt x="1573" y="745"/>
                  </a:lnTo>
                  <a:lnTo>
                    <a:pt x="1536" y="722"/>
                  </a:lnTo>
                  <a:lnTo>
                    <a:pt x="1506" y="689"/>
                  </a:lnTo>
                  <a:lnTo>
                    <a:pt x="1483" y="652"/>
                  </a:lnTo>
                  <a:lnTo>
                    <a:pt x="1465" y="612"/>
                  </a:lnTo>
                  <a:lnTo>
                    <a:pt x="1456" y="564"/>
                  </a:lnTo>
                  <a:lnTo>
                    <a:pt x="1452" y="514"/>
                  </a:lnTo>
                  <a:lnTo>
                    <a:pt x="1456" y="458"/>
                  </a:lnTo>
                  <a:lnTo>
                    <a:pt x="1467" y="408"/>
                  </a:lnTo>
                  <a:lnTo>
                    <a:pt x="1487" y="363"/>
                  </a:lnTo>
                  <a:lnTo>
                    <a:pt x="1512" y="325"/>
                  </a:lnTo>
                  <a:lnTo>
                    <a:pt x="1542" y="294"/>
                  </a:lnTo>
                  <a:lnTo>
                    <a:pt x="1579" y="269"/>
                  </a:lnTo>
                  <a:lnTo>
                    <a:pt x="1619" y="250"/>
                  </a:lnTo>
                  <a:lnTo>
                    <a:pt x="1665" y="240"/>
                  </a:lnTo>
                  <a:lnTo>
                    <a:pt x="1717" y="236"/>
                  </a:lnTo>
                  <a:lnTo>
                    <a:pt x="1765" y="238"/>
                  </a:lnTo>
                  <a:lnTo>
                    <a:pt x="1813" y="248"/>
                  </a:lnTo>
                  <a:lnTo>
                    <a:pt x="1813"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grpSp>
      <p:pic>
        <p:nvPicPr>
          <p:cNvPr id="13" name="Picture 3079" descr="npl_blue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4689" y="488972"/>
            <a:ext cx="1096992" cy="25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5602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67544" y="2132856"/>
            <a:ext cx="8352928" cy="1143000"/>
          </a:xfrm>
        </p:spPr>
        <p:txBody>
          <a:bodyPr/>
          <a:lstStyle>
            <a:lvl1pPr algn="l">
              <a:defRPr>
                <a:latin typeface="Comic Sans MS" panose="030F0702030302020204" pitchFamily="66" charset="0"/>
              </a:defRPr>
            </a:lvl1pPr>
          </a:lstStyle>
          <a:p>
            <a:r>
              <a:rPr lang="en-US" smtClean="0"/>
              <a:t>Click to edit Master title style</a:t>
            </a:r>
            <a:endParaRPr lang="de-AT" dirty="0"/>
          </a:p>
        </p:txBody>
      </p:sp>
      <p:sp>
        <p:nvSpPr>
          <p:cNvPr id="3" name="Inhaltsplatzhalter 2"/>
          <p:cNvSpPr>
            <a:spLocks noGrp="1"/>
          </p:cNvSpPr>
          <p:nvPr>
            <p:ph idx="1"/>
          </p:nvPr>
        </p:nvSpPr>
        <p:spPr>
          <a:xfrm>
            <a:off x="3476022" y="3861048"/>
            <a:ext cx="5344450" cy="1080120"/>
          </a:xfrm>
        </p:spPr>
        <p:txBody>
          <a:bodyPr/>
          <a:lstStyle>
            <a:lvl1pPr marL="0" indent="0">
              <a:tabLst/>
              <a:defRPr sz="2200">
                <a:latin typeface="Comic Sans MS" panose="030F0702030302020204" pitchFamily="66" charset="0"/>
              </a:defRPr>
            </a:lvl1pPr>
            <a:lvl2pPr marL="0" indent="623888" defTabSz="1058863">
              <a:spcBef>
                <a:spcPts val="528"/>
              </a:spcBef>
              <a:buSzPct val="75000"/>
              <a:buFontTx/>
              <a:buBlip>
                <a:blip r:embed="rId2"/>
              </a:buBlip>
              <a:defRPr sz="2200"/>
            </a:lvl2pPr>
            <a:lvl3pPr marL="0" indent="623888">
              <a:buSzPct val="75000"/>
              <a:defRPr sz="2200"/>
            </a:lvl3pPr>
            <a:lvl4pPr marL="0" indent="623888">
              <a:buSzPct val="75000"/>
              <a:defRPr sz="2200"/>
            </a:lvl4pPr>
            <a:lvl5pPr marL="0" indent="623888">
              <a:buSzPct val="75000"/>
              <a:defRPr sz="2200"/>
            </a:lvl5pPr>
          </a:lstStyle>
          <a:p>
            <a:pPr lvl="0"/>
            <a:r>
              <a:rPr lang="en-US" dirty="0" smtClean="0"/>
              <a:t>Click to edit Master text styles</a:t>
            </a:r>
          </a:p>
        </p:txBody>
      </p:sp>
      <p:grpSp>
        <p:nvGrpSpPr>
          <p:cNvPr id="18" name="Group 4"/>
          <p:cNvGrpSpPr>
            <a:grpSpLocks noChangeAspect="1"/>
          </p:cNvGrpSpPr>
          <p:nvPr/>
        </p:nvGrpSpPr>
        <p:grpSpPr bwMode="auto">
          <a:xfrm>
            <a:off x="5291138" y="404813"/>
            <a:ext cx="3384550" cy="720725"/>
            <a:chOff x="930" y="391"/>
            <a:chExt cx="3169" cy="674"/>
          </a:xfrm>
        </p:grpSpPr>
        <p:sp>
          <p:nvSpPr>
            <p:cNvPr id="19" name="AutoShape 3"/>
            <p:cNvSpPr>
              <a:spLocks noChangeAspect="1" noChangeArrowheads="1" noTextEdit="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a:p>
          </p:txBody>
        </p:sp>
        <p:sp>
          <p:nvSpPr>
            <p:cNvPr id="20" name="Rectangle 5"/>
            <p:cNvSpPr>
              <a:spLocks noChangeArrowheads="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lstStyle/>
            <a:p>
              <a:endParaRPr lang="de-AT">
                <a:latin typeface="Verdana" pitchFamily="34" charset="0"/>
              </a:endParaRPr>
            </a:p>
          </p:txBody>
        </p:sp>
        <p:sp>
          <p:nvSpPr>
            <p:cNvPr id="21" name="Freeform 6"/>
            <p:cNvSpPr>
              <a:spLocks/>
            </p:cNvSpPr>
            <p:nvPr/>
          </p:nvSpPr>
          <p:spPr bwMode="auto">
            <a:xfrm>
              <a:off x="1160" y="970"/>
              <a:ext cx="2680" cy="95"/>
            </a:xfrm>
            <a:custGeom>
              <a:avLst/>
              <a:gdLst>
                <a:gd name="T0" fmla="*/ 2633 w 5360"/>
                <a:gd name="T1" fmla="*/ 0 h 191"/>
                <a:gd name="T2" fmla="*/ 2648 w 5360"/>
                <a:gd name="T3" fmla="*/ 3 h 191"/>
                <a:gd name="T4" fmla="*/ 2661 w 5360"/>
                <a:gd name="T5" fmla="*/ 10 h 191"/>
                <a:gd name="T6" fmla="*/ 2672 w 5360"/>
                <a:gd name="T7" fmla="*/ 20 h 191"/>
                <a:gd name="T8" fmla="*/ 2679 w 5360"/>
                <a:gd name="T9" fmla="*/ 33 h 191"/>
                <a:gd name="T10" fmla="*/ 2680 w 5360"/>
                <a:gd name="T11" fmla="*/ 48 h 191"/>
                <a:gd name="T12" fmla="*/ 2679 w 5360"/>
                <a:gd name="T13" fmla="*/ 63 h 191"/>
                <a:gd name="T14" fmla="*/ 2672 w 5360"/>
                <a:gd name="T15" fmla="*/ 76 h 191"/>
                <a:gd name="T16" fmla="*/ 2661 w 5360"/>
                <a:gd name="T17" fmla="*/ 87 h 191"/>
                <a:gd name="T18" fmla="*/ 2648 w 5360"/>
                <a:gd name="T19" fmla="*/ 93 h 191"/>
                <a:gd name="T20" fmla="*/ 2633 w 5360"/>
                <a:gd name="T21" fmla="*/ 95 h 191"/>
                <a:gd name="T22" fmla="*/ 2618 w 5360"/>
                <a:gd name="T23" fmla="*/ 93 h 191"/>
                <a:gd name="T24" fmla="*/ 2605 w 5360"/>
                <a:gd name="T25" fmla="*/ 86 h 191"/>
                <a:gd name="T26" fmla="*/ 2595 w 5360"/>
                <a:gd name="T27" fmla="*/ 75 h 191"/>
                <a:gd name="T28" fmla="*/ 2588 w 5360"/>
                <a:gd name="T29" fmla="*/ 63 h 191"/>
                <a:gd name="T30" fmla="*/ 0 w 5360"/>
                <a:gd name="T31" fmla="*/ 49 h 191"/>
                <a:gd name="T32" fmla="*/ 2588 w 5360"/>
                <a:gd name="T33" fmla="*/ 33 h 191"/>
                <a:gd name="T34" fmla="*/ 2595 w 5360"/>
                <a:gd name="T35" fmla="*/ 20 h 191"/>
                <a:gd name="T36" fmla="*/ 2606 w 5360"/>
                <a:gd name="T37" fmla="*/ 10 h 191"/>
                <a:gd name="T38" fmla="*/ 2618 w 5360"/>
                <a:gd name="T39" fmla="*/ 3 h 191"/>
                <a:gd name="T40" fmla="*/ 2633 w 5360"/>
                <a:gd name="T41" fmla="*/ 0 h 1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360" h="191">
                  <a:moveTo>
                    <a:pt x="5266" y="0"/>
                  </a:moveTo>
                  <a:lnTo>
                    <a:pt x="5295" y="6"/>
                  </a:lnTo>
                  <a:lnTo>
                    <a:pt x="5322" y="20"/>
                  </a:lnTo>
                  <a:lnTo>
                    <a:pt x="5343" y="41"/>
                  </a:lnTo>
                  <a:lnTo>
                    <a:pt x="5357" y="66"/>
                  </a:lnTo>
                  <a:lnTo>
                    <a:pt x="5360" y="97"/>
                  </a:lnTo>
                  <a:lnTo>
                    <a:pt x="5357" y="126"/>
                  </a:lnTo>
                  <a:lnTo>
                    <a:pt x="5343" y="152"/>
                  </a:lnTo>
                  <a:lnTo>
                    <a:pt x="5322" y="174"/>
                  </a:lnTo>
                  <a:lnTo>
                    <a:pt x="5295" y="187"/>
                  </a:lnTo>
                  <a:lnTo>
                    <a:pt x="5266" y="191"/>
                  </a:lnTo>
                  <a:lnTo>
                    <a:pt x="5236" y="187"/>
                  </a:lnTo>
                  <a:lnTo>
                    <a:pt x="5209" y="172"/>
                  </a:lnTo>
                  <a:lnTo>
                    <a:pt x="5190" y="151"/>
                  </a:lnTo>
                  <a:lnTo>
                    <a:pt x="5176" y="126"/>
                  </a:lnTo>
                  <a:lnTo>
                    <a:pt x="0" y="99"/>
                  </a:lnTo>
                  <a:lnTo>
                    <a:pt x="5176" y="66"/>
                  </a:lnTo>
                  <a:lnTo>
                    <a:pt x="5190" y="41"/>
                  </a:lnTo>
                  <a:lnTo>
                    <a:pt x="5211" y="20"/>
                  </a:lnTo>
                  <a:lnTo>
                    <a:pt x="5236" y="6"/>
                  </a:lnTo>
                  <a:lnTo>
                    <a:pt x="5266"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2" name="Freeform 7"/>
            <p:cNvSpPr>
              <a:spLocks/>
            </p:cNvSpPr>
            <p:nvPr/>
          </p:nvSpPr>
          <p:spPr bwMode="auto">
            <a:xfrm>
              <a:off x="3775" y="392"/>
              <a:ext cx="324" cy="380"/>
            </a:xfrm>
            <a:custGeom>
              <a:avLst/>
              <a:gdLst>
                <a:gd name="T0" fmla="*/ 257 w 647"/>
                <a:gd name="T1" fmla="*/ 0 h 761"/>
                <a:gd name="T2" fmla="*/ 257 w 647"/>
                <a:gd name="T3" fmla="*/ 3 h 761"/>
                <a:gd name="T4" fmla="*/ 259 w 647"/>
                <a:gd name="T5" fmla="*/ 9 h 761"/>
                <a:gd name="T6" fmla="*/ 262 w 647"/>
                <a:gd name="T7" fmla="*/ 20 h 761"/>
                <a:gd name="T8" fmla="*/ 265 w 647"/>
                <a:gd name="T9" fmla="*/ 34 h 761"/>
                <a:gd name="T10" fmla="*/ 269 w 647"/>
                <a:gd name="T11" fmla="*/ 52 h 761"/>
                <a:gd name="T12" fmla="*/ 274 w 647"/>
                <a:gd name="T13" fmla="*/ 71 h 761"/>
                <a:gd name="T14" fmla="*/ 279 w 647"/>
                <a:gd name="T15" fmla="*/ 93 h 761"/>
                <a:gd name="T16" fmla="*/ 283 w 647"/>
                <a:gd name="T17" fmla="*/ 117 h 761"/>
                <a:gd name="T18" fmla="*/ 288 w 647"/>
                <a:gd name="T19" fmla="*/ 141 h 761"/>
                <a:gd name="T20" fmla="*/ 294 w 647"/>
                <a:gd name="T21" fmla="*/ 168 h 761"/>
                <a:gd name="T22" fmla="*/ 299 w 647"/>
                <a:gd name="T23" fmla="*/ 195 h 761"/>
                <a:gd name="T24" fmla="*/ 303 w 647"/>
                <a:gd name="T25" fmla="*/ 222 h 761"/>
                <a:gd name="T26" fmla="*/ 307 w 647"/>
                <a:gd name="T27" fmla="*/ 248 h 761"/>
                <a:gd name="T28" fmla="*/ 311 w 647"/>
                <a:gd name="T29" fmla="*/ 272 h 761"/>
                <a:gd name="T30" fmla="*/ 315 w 647"/>
                <a:gd name="T31" fmla="*/ 294 h 761"/>
                <a:gd name="T32" fmla="*/ 318 w 647"/>
                <a:gd name="T33" fmla="*/ 314 h 761"/>
                <a:gd name="T34" fmla="*/ 320 w 647"/>
                <a:gd name="T35" fmla="*/ 329 h 761"/>
                <a:gd name="T36" fmla="*/ 322 w 647"/>
                <a:gd name="T37" fmla="*/ 341 h 761"/>
                <a:gd name="T38" fmla="*/ 323 w 647"/>
                <a:gd name="T39" fmla="*/ 349 h 761"/>
                <a:gd name="T40" fmla="*/ 324 w 647"/>
                <a:gd name="T41" fmla="*/ 352 h 761"/>
                <a:gd name="T42" fmla="*/ 49 w 647"/>
                <a:gd name="T43" fmla="*/ 380 h 761"/>
                <a:gd name="T44" fmla="*/ 49 w 647"/>
                <a:gd name="T45" fmla="*/ 377 h 761"/>
                <a:gd name="T46" fmla="*/ 48 w 647"/>
                <a:gd name="T47" fmla="*/ 368 h 761"/>
                <a:gd name="T48" fmla="*/ 46 w 647"/>
                <a:gd name="T49" fmla="*/ 354 h 761"/>
                <a:gd name="T50" fmla="*/ 44 w 647"/>
                <a:gd name="T51" fmla="*/ 336 h 761"/>
                <a:gd name="T52" fmla="*/ 41 w 647"/>
                <a:gd name="T53" fmla="*/ 314 h 761"/>
                <a:gd name="T54" fmla="*/ 39 w 647"/>
                <a:gd name="T55" fmla="*/ 289 h 761"/>
                <a:gd name="T56" fmla="*/ 36 w 647"/>
                <a:gd name="T57" fmla="*/ 262 h 761"/>
                <a:gd name="T58" fmla="*/ 32 w 647"/>
                <a:gd name="T59" fmla="*/ 233 h 761"/>
                <a:gd name="T60" fmla="*/ 28 w 647"/>
                <a:gd name="T61" fmla="*/ 203 h 761"/>
                <a:gd name="T62" fmla="*/ 24 w 647"/>
                <a:gd name="T63" fmla="*/ 174 h 761"/>
                <a:gd name="T64" fmla="*/ 20 w 647"/>
                <a:gd name="T65" fmla="*/ 144 h 761"/>
                <a:gd name="T66" fmla="*/ 16 w 647"/>
                <a:gd name="T67" fmla="*/ 116 h 761"/>
                <a:gd name="T68" fmla="*/ 13 w 647"/>
                <a:gd name="T69" fmla="*/ 92 h 761"/>
                <a:gd name="T70" fmla="*/ 10 w 647"/>
                <a:gd name="T71" fmla="*/ 71 h 761"/>
                <a:gd name="T72" fmla="*/ 6 w 647"/>
                <a:gd name="T73" fmla="*/ 52 h 761"/>
                <a:gd name="T74" fmla="*/ 4 w 647"/>
                <a:gd name="T75" fmla="*/ 36 h 761"/>
                <a:gd name="T76" fmla="*/ 2 w 647"/>
                <a:gd name="T77" fmla="*/ 25 h 761"/>
                <a:gd name="T78" fmla="*/ 0 w 647"/>
                <a:gd name="T79" fmla="*/ 17 h 761"/>
                <a:gd name="T80" fmla="*/ 0 w 647"/>
                <a:gd name="T81" fmla="*/ 15 h 761"/>
                <a:gd name="T82" fmla="*/ 2 w 647"/>
                <a:gd name="T83" fmla="*/ 14 h 761"/>
                <a:gd name="T84" fmla="*/ 10 w 647"/>
                <a:gd name="T85" fmla="*/ 14 h 761"/>
                <a:gd name="T86" fmla="*/ 20 w 647"/>
                <a:gd name="T87" fmla="*/ 14 h 761"/>
                <a:gd name="T88" fmla="*/ 35 w 647"/>
                <a:gd name="T89" fmla="*/ 13 h 761"/>
                <a:gd name="T90" fmla="*/ 53 w 647"/>
                <a:gd name="T91" fmla="*/ 12 h 761"/>
                <a:gd name="T92" fmla="*/ 75 w 647"/>
                <a:gd name="T93" fmla="*/ 10 h 761"/>
                <a:gd name="T94" fmla="*/ 98 w 647"/>
                <a:gd name="T95" fmla="*/ 9 h 761"/>
                <a:gd name="T96" fmla="*/ 123 w 647"/>
                <a:gd name="T97" fmla="*/ 8 h 761"/>
                <a:gd name="T98" fmla="*/ 148 w 647"/>
                <a:gd name="T99" fmla="*/ 6 h 761"/>
                <a:gd name="T100" fmla="*/ 172 w 647"/>
                <a:gd name="T101" fmla="*/ 5 h 761"/>
                <a:gd name="T102" fmla="*/ 194 w 647"/>
                <a:gd name="T103" fmla="*/ 4 h 761"/>
                <a:gd name="T104" fmla="*/ 215 w 647"/>
                <a:gd name="T105" fmla="*/ 3 h 761"/>
                <a:gd name="T106" fmla="*/ 233 w 647"/>
                <a:gd name="T107" fmla="*/ 2 h 761"/>
                <a:gd name="T108" fmla="*/ 246 w 647"/>
                <a:gd name="T109" fmla="*/ 1 h 761"/>
                <a:gd name="T110" fmla="*/ 254 w 647"/>
                <a:gd name="T111" fmla="*/ 1 h 761"/>
                <a:gd name="T112" fmla="*/ 257 w 647"/>
                <a:gd name="T113" fmla="*/ 0 h 76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761">
                  <a:moveTo>
                    <a:pt x="514" y="0"/>
                  </a:moveTo>
                  <a:lnTo>
                    <a:pt x="514" y="6"/>
                  </a:lnTo>
                  <a:lnTo>
                    <a:pt x="518" y="19"/>
                  </a:lnTo>
                  <a:lnTo>
                    <a:pt x="524" y="40"/>
                  </a:lnTo>
                  <a:lnTo>
                    <a:pt x="530" y="69"/>
                  </a:lnTo>
                  <a:lnTo>
                    <a:pt x="538" y="104"/>
                  </a:lnTo>
                  <a:lnTo>
                    <a:pt x="547" y="142"/>
                  </a:lnTo>
                  <a:lnTo>
                    <a:pt x="557" y="187"/>
                  </a:lnTo>
                  <a:lnTo>
                    <a:pt x="566" y="235"/>
                  </a:lnTo>
                  <a:lnTo>
                    <a:pt x="576" y="283"/>
                  </a:lnTo>
                  <a:lnTo>
                    <a:pt x="587" y="337"/>
                  </a:lnTo>
                  <a:lnTo>
                    <a:pt x="597" y="391"/>
                  </a:lnTo>
                  <a:lnTo>
                    <a:pt x="605" y="445"/>
                  </a:lnTo>
                  <a:lnTo>
                    <a:pt x="614" y="497"/>
                  </a:lnTo>
                  <a:lnTo>
                    <a:pt x="622" y="545"/>
                  </a:lnTo>
                  <a:lnTo>
                    <a:pt x="630" y="589"/>
                  </a:lnTo>
                  <a:lnTo>
                    <a:pt x="635" y="628"/>
                  </a:lnTo>
                  <a:lnTo>
                    <a:pt x="639" y="658"/>
                  </a:lnTo>
                  <a:lnTo>
                    <a:pt x="643" y="683"/>
                  </a:lnTo>
                  <a:lnTo>
                    <a:pt x="645" y="699"/>
                  </a:lnTo>
                  <a:lnTo>
                    <a:pt x="647" y="705"/>
                  </a:lnTo>
                  <a:lnTo>
                    <a:pt x="98" y="761"/>
                  </a:lnTo>
                  <a:lnTo>
                    <a:pt x="98" y="755"/>
                  </a:lnTo>
                  <a:lnTo>
                    <a:pt x="96" y="737"/>
                  </a:lnTo>
                  <a:lnTo>
                    <a:pt x="92" y="709"/>
                  </a:lnTo>
                  <a:lnTo>
                    <a:pt x="88" y="672"/>
                  </a:lnTo>
                  <a:lnTo>
                    <a:pt x="82" y="628"/>
                  </a:lnTo>
                  <a:lnTo>
                    <a:pt x="77" y="579"/>
                  </a:lnTo>
                  <a:lnTo>
                    <a:pt x="71" y="524"/>
                  </a:lnTo>
                  <a:lnTo>
                    <a:pt x="63" y="466"/>
                  </a:lnTo>
                  <a:lnTo>
                    <a:pt x="55" y="406"/>
                  </a:lnTo>
                  <a:lnTo>
                    <a:pt x="48" y="348"/>
                  </a:lnTo>
                  <a:lnTo>
                    <a:pt x="40" y="289"/>
                  </a:lnTo>
                  <a:lnTo>
                    <a:pt x="32" y="233"/>
                  </a:lnTo>
                  <a:lnTo>
                    <a:pt x="25" y="185"/>
                  </a:lnTo>
                  <a:lnTo>
                    <a:pt x="19" y="142"/>
                  </a:lnTo>
                  <a:lnTo>
                    <a:pt x="11" y="104"/>
                  </a:lnTo>
                  <a:lnTo>
                    <a:pt x="7" y="73"/>
                  </a:lnTo>
                  <a:lnTo>
                    <a:pt x="4" y="50"/>
                  </a:lnTo>
                  <a:lnTo>
                    <a:pt x="0" y="35"/>
                  </a:lnTo>
                  <a:lnTo>
                    <a:pt x="0" y="31"/>
                  </a:lnTo>
                  <a:lnTo>
                    <a:pt x="4" y="29"/>
                  </a:lnTo>
                  <a:lnTo>
                    <a:pt x="19" y="29"/>
                  </a:lnTo>
                  <a:lnTo>
                    <a:pt x="40" y="29"/>
                  </a:lnTo>
                  <a:lnTo>
                    <a:pt x="69" y="27"/>
                  </a:lnTo>
                  <a:lnTo>
                    <a:pt x="105" y="25"/>
                  </a:lnTo>
                  <a:lnTo>
                    <a:pt x="150" y="21"/>
                  </a:lnTo>
                  <a:lnTo>
                    <a:pt x="196" y="19"/>
                  </a:lnTo>
                  <a:lnTo>
                    <a:pt x="246" y="17"/>
                  </a:lnTo>
                  <a:lnTo>
                    <a:pt x="296" y="13"/>
                  </a:lnTo>
                  <a:lnTo>
                    <a:pt x="344" y="11"/>
                  </a:lnTo>
                  <a:lnTo>
                    <a:pt x="388" y="8"/>
                  </a:lnTo>
                  <a:lnTo>
                    <a:pt x="430" y="6"/>
                  </a:lnTo>
                  <a:lnTo>
                    <a:pt x="465" y="4"/>
                  </a:lnTo>
                  <a:lnTo>
                    <a:pt x="491" y="2"/>
                  </a:lnTo>
                  <a:lnTo>
                    <a:pt x="507" y="2"/>
                  </a:lnTo>
                  <a:lnTo>
                    <a:pt x="514"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3" name="Freeform 8"/>
            <p:cNvSpPr>
              <a:spLocks/>
            </p:cNvSpPr>
            <p:nvPr/>
          </p:nvSpPr>
          <p:spPr bwMode="auto">
            <a:xfrm>
              <a:off x="3826" y="439"/>
              <a:ext cx="211" cy="193"/>
            </a:xfrm>
            <a:custGeom>
              <a:avLst/>
              <a:gdLst>
                <a:gd name="T0" fmla="*/ 176 w 420"/>
                <a:gd name="T1" fmla="*/ 3 h 386"/>
                <a:gd name="T2" fmla="*/ 180 w 420"/>
                <a:gd name="T3" fmla="*/ 21 h 386"/>
                <a:gd name="T4" fmla="*/ 188 w 420"/>
                <a:gd name="T5" fmla="*/ 50 h 386"/>
                <a:gd name="T6" fmla="*/ 196 w 420"/>
                <a:gd name="T7" fmla="*/ 87 h 386"/>
                <a:gd name="T8" fmla="*/ 202 w 420"/>
                <a:gd name="T9" fmla="*/ 125 h 386"/>
                <a:gd name="T10" fmla="*/ 207 w 420"/>
                <a:gd name="T11" fmla="*/ 155 h 386"/>
                <a:gd name="T12" fmla="*/ 210 w 420"/>
                <a:gd name="T13" fmla="*/ 174 h 386"/>
                <a:gd name="T14" fmla="*/ 150 w 420"/>
                <a:gd name="T15" fmla="*/ 181 h 386"/>
                <a:gd name="T16" fmla="*/ 146 w 420"/>
                <a:gd name="T17" fmla="*/ 175 h 386"/>
                <a:gd name="T18" fmla="*/ 131 w 420"/>
                <a:gd name="T19" fmla="*/ 156 h 386"/>
                <a:gd name="T20" fmla="*/ 112 w 420"/>
                <a:gd name="T21" fmla="*/ 132 h 386"/>
                <a:gd name="T22" fmla="*/ 97 w 420"/>
                <a:gd name="T23" fmla="*/ 115 h 386"/>
                <a:gd name="T24" fmla="*/ 83 w 420"/>
                <a:gd name="T25" fmla="*/ 98 h 386"/>
                <a:gd name="T26" fmla="*/ 73 w 420"/>
                <a:gd name="T27" fmla="*/ 85 h 386"/>
                <a:gd name="T28" fmla="*/ 72 w 420"/>
                <a:gd name="T29" fmla="*/ 87 h 386"/>
                <a:gd name="T30" fmla="*/ 76 w 420"/>
                <a:gd name="T31" fmla="*/ 107 h 386"/>
                <a:gd name="T32" fmla="*/ 81 w 420"/>
                <a:gd name="T33" fmla="*/ 138 h 386"/>
                <a:gd name="T34" fmla="*/ 85 w 420"/>
                <a:gd name="T35" fmla="*/ 166 h 386"/>
                <a:gd name="T36" fmla="*/ 87 w 420"/>
                <a:gd name="T37" fmla="*/ 184 h 386"/>
                <a:gd name="T38" fmla="*/ 85 w 420"/>
                <a:gd name="T39" fmla="*/ 187 h 386"/>
                <a:gd name="T40" fmla="*/ 66 w 420"/>
                <a:gd name="T41" fmla="*/ 189 h 386"/>
                <a:gd name="T42" fmla="*/ 44 w 420"/>
                <a:gd name="T43" fmla="*/ 191 h 386"/>
                <a:gd name="T44" fmla="*/ 30 w 420"/>
                <a:gd name="T45" fmla="*/ 193 h 386"/>
                <a:gd name="T46" fmla="*/ 27 w 420"/>
                <a:gd name="T47" fmla="*/ 190 h 386"/>
                <a:gd name="T48" fmla="*/ 25 w 420"/>
                <a:gd name="T49" fmla="*/ 172 h 386"/>
                <a:gd name="T50" fmla="*/ 20 w 420"/>
                <a:gd name="T51" fmla="*/ 142 h 386"/>
                <a:gd name="T52" fmla="*/ 15 w 420"/>
                <a:gd name="T53" fmla="*/ 104 h 386"/>
                <a:gd name="T54" fmla="*/ 9 w 420"/>
                <a:gd name="T55" fmla="*/ 67 h 386"/>
                <a:gd name="T56" fmla="*/ 4 w 420"/>
                <a:gd name="T57" fmla="*/ 35 h 386"/>
                <a:gd name="T58" fmla="*/ 1 w 420"/>
                <a:gd name="T59" fmla="*/ 16 h 386"/>
                <a:gd name="T60" fmla="*/ 62 w 420"/>
                <a:gd name="T61" fmla="*/ 9 h 386"/>
                <a:gd name="T62" fmla="*/ 67 w 420"/>
                <a:gd name="T63" fmla="*/ 14 h 386"/>
                <a:gd name="T64" fmla="*/ 79 w 420"/>
                <a:gd name="T65" fmla="*/ 28 h 386"/>
                <a:gd name="T66" fmla="*/ 95 w 420"/>
                <a:gd name="T67" fmla="*/ 47 h 386"/>
                <a:gd name="T68" fmla="*/ 113 w 420"/>
                <a:gd name="T69" fmla="*/ 67 h 386"/>
                <a:gd name="T70" fmla="*/ 127 w 420"/>
                <a:gd name="T71" fmla="*/ 84 h 386"/>
                <a:gd name="T72" fmla="*/ 137 w 420"/>
                <a:gd name="T73" fmla="*/ 95 h 386"/>
                <a:gd name="T74" fmla="*/ 138 w 420"/>
                <a:gd name="T75" fmla="*/ 94 h 386"/>
                <a:gd name="T76" fmla="*/ 135 w 420"/>
                <a:gd name="T77" fmla="*/ 78 h 386"/>
                <a:gd name="T78" fmla="*/ 130 w 420"/>
                <a:gd name="T79" fmla="*/ 55 h 386"/>
                <a:gd name="T80" fmla="*/ 125 w 420"/>
                <a:gd name="T81" fmla="*/ 30 h 386"/>
                <a:gd name="T82" fmla="*/ 122 w 420"/>
                <a:gd name="T83" fmla="*/ 12 h 386"/>
                <a:gd name="T84" fmla="*/ 120 w 420"/>
                <a:gd name="T85" fmla="*/ 5 h 3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20" h="386">
                  <a:moveTo>
                    <a:pt x="349" y="0"/>
                  </a:moveTo>
                  <a:lnTo>
                    <a:pt x="351" y="6"/>
                  </a:lnTo>
                  <a:lnTo>
                    <a:pt x="355" y="20"/>
                  </a:lnTo>
                  <a:lnTo>
                    <a:pt x="359" y="41"/>
                  </a:lnTo>
                  <a:lnTo>
                    <a:pt x="366" y="68"/>
                  </a:lnTo>
                  <a:lnTo>
                    <a:pt x="374" y="100"/>
                  </a:lnTo>
                  <a:lnTo>
                    <a:pt x="382" y="137"/>
                  </a:lnTo>
                  <a:lnTo>
                    <a:pt x="390" y="174"/>
                  </a:lnTo>
                  <a:lnTo>
                    <a:pt x="397" y="212"/>
                  </a:lnTo>
                  <a:lnTo>
                    <a:pt x="403" y="249"/>
                  </a:lnTo>
                  <a:lnTo>
                    <a:pt x="409" y="282"/>
                  </a:lnTo>
                  <a:lnTo>
                    <a:pt x="413" y="310"/>
                  </a:lnTo>
                  <a:lnTo>
                    <a:pt x="416" y="334"/>
                  </a:lnTo>
                  <a:lnTo>
                    <a:pt x="418" y="347"/>
                  </a:lnTo>
                  <a:lnTo>
                    <a:pt x="420" y="353"/>
                  </a:lnTo>
                  <a:lnTo>
                    <a:pt x="299" y="362"/>
                  </a:lnTo>
                  <a:lnTo>
                    <a:pt x="297" y="359"/>
                  </a:lnTo>
                  <a:lnTo>
                    <a:pt x="290" y="349"/>
                  </a:lnTo>
                  <a:lnTo>
                    <a:pt x="276" y="332"/>
                  </a:lnTo>
                  <a:lnTo>
                    <a:pt x="261" y="312"/>
                  </a:lnTo>
                  <a:lnTo>
                    <a:pt x="242" y="289"/>
                  </a:lnTo>
                  <a:lnTo>
                    <a:pt x="222" y="264"/>
                  </a:lnTo>
                  <a:lnTo>
                    <a:pt x="209" y="249"/>
                  </a:lnTo>
                  <a:lnTo>
                    <a:pt x="194" y="230"/>
                  </a:lnTo>
                  <a:lnTo>
                    <a:pt x="178" y="210"/>
                  </a:lnTo>
                  <a:lnTo>
                    <a:pt x="165" y="195"/>
                  </a:lnTo>
                  <a:lnTo>
                    <a:pt x="153" y="179"/>
                  </a:lnTo>
                  <a:lnTo>
                    <a:pt x="146" y="170"/>
                  </a:lnTo>
                  <a:lnTo>
                    <a:pt x="144" y="168"/>
                  </a:lnTo>
                  <a:lnTo>
                    <a:pt x="144" y="174"/>
                  </a:lnTo>
                  <a:lnTo>
                    <a:pt x="148" y="189"/>
                  </a:lnTo>
                  <a:lnTo>
                    <a:pt x="151" y="214"/>
                  </a:lnTo>
                  <a:lnTo>
                    <a:pt x="155" y="243"/>
                  </a:lnTo>
                  <a:lnTo>
                    <a:pt x="161" y="276"/>
                  </a:lnTo>
                  <a:lnTo>
                    <a:pt x="165" y="305"/>
                  </a:lnTo>
                  <a:lnTo>
                    <a:pt x="169" y="332"/>
                  </a:lnTo>
                  <a:lnTo>
                    <a:pt x="172" y="355"/>
                  </a:lnTo>
                  <a:lnTo>
                    <a:pt x="174" y="368"/>
                  </a:lnTo>
                  <a:lnTo>
                    <a:pt x="174" y="374"/>
                  </a:lnTo>
                  <a:lnTo>
                    <a:pt x="169" y="374"/>
                  </a:lnTo>
                  <a:lnTo>
                    <a:pt x="153" y="376"/>
                  </a:lnTo>
                  <a:lnTo>
                    <a:pt x="132" y="378"/>
                  </a:lnTo>
                  <a:lnTo>
                    <a:pt x="107" y="380"/>
                  </a:lnTo>
                  <a:lnTo>
                    <a:pt x="88" y="382"/>
                  </a:lnTo>
                  <a:lnTo>
                    <a:pt x="71" y="384"/>
                  </a:lnTo>
                  <a:lnTo>
                    <a:pt x="59" y="386"/>
                  </a:lnTo>
                  <a:lnTo>
                    <a:pt x="55" y="386"/>
                  </a:lnTo>
                  <a:lnTo>
                    <a:pt x="53" y="380"/>
                  </a:lnTo>
                  <a:lnTo>
                    <a:pt x="51" y="366"/>
                  </a:lnTo>
                  <a:lnTo>
                    <a:pt x="50" y="343"/>
                  </a:lnTo>
                  <a:lnTo>
                    <a:pt x="46" y="316"/>
                  </a:lnTo>
                  <a:lnTo>
                    <a:pt x="40" y="283"/>
                  </a:lnTo>
                  <a:lnTo>
                    <a:pt x="36" y="247"/>
                  </a:lnTo>
                  <a:lnTo>
                    <a:pt x="30" y="208"/>
                  </a:lnTo>
                  <a:lnTo>
                    <a:pt x="25" y="170"/>
                  </a:lnTo>
                  <a:lnTo>
                    <a:pt x="17" y="133"/>
                  </a:lnTo>
                  <a:lnTo>
                    <a:pt x="11" y="99"/>
                  </a:lnTo>
                  <a:lnTo>
                    <a:pt x="7" y="70"/>
                  </a:lnTo>
                  <a:lnTo>
                    <a:pt x="3" y="47"/>
                  </a:lnTo>
                  <a:lnTo>
                    <a:pt x="2" y="31"/>
                  </a:lnTo>
                  <a:lnTo>
                    <a:pt x="0" y="25"/>
                  </a:lnTo>
                  <a:lnTo>
                    <a:pt x="124" y="18"/>
                  </a:lnTo>
                  <a:lnTo>
                    <a:pt x="126" y="20"/>
                  </a:lnTo>
                  <a:lnTo>
                    <a:pt x="134" y="27"/>
                  </a:lnTo>
                  <a:lnTo>
                    <a:pt x="144" y="41"/>
                  </a:lnTo>
                  <a:lnTo>
                    <a:pt x="157" y="56"/>
                  </a:lnTo>
                  <a:lnTo>
                    <a:pt x="172" y="74"/>
                  </a:lnTo>
                  <a:lnTo>
                    <a:pt x="190" y="93"/>
                  </a:lnTo>
                  <a:lnTo>
                    <a:pt x="207" y="114"/>
                  </a:lnTo>
                  <a:lnTo>
                    <a:pt x="224" y="133"/>
                  </a:lnTo>
                  <a:lnTo>
                    <a:pt x="240" y="152"/>
                  </a:lnTo>
                  <a:lnTo>
                    <a:pt x="253" y="168"/>
                  </a:lnTo>
                  <a:lnTo>
                    <a:pt x="265" y="181"/>
                  </a:lnTo>
                  <a:lnTo>
                    <a:pt x="272" y="189"/>
                  </a:lnTo>
                  <a:lnTo>
                    <a:pt x="274" y="193"/>
                  </a:lnTo>
                  <a:lnTo>
                    <a:pt x="274" y="187"/>
                  </a:lnTo>
                  <a:lnTo>
                    <a:pt x="272" y="176"/>
                  </a:lnTo>
                  <a:lnTo>
                    <a:pt x="269" y="156"/>
                  </a:lnTo>
                  <a:lnTo>
                    <a:pt x="265" y="135"/>
                  </a:lnTo>
                  <a:lnTo>
                    <a:pt x="259" y="110"/>
                  </a:lnTo>
                  <a:lnTo>
                    <a:pt x="253" y="83"/>
                  </a:lnTo>
                  <a:lnTo>
                    <a:pt x="249" y="60"/>
                  </a:lnTo>
                  <a:lnTo>
                    <a:pt x="245" y="41"/>
                  </a:lnTo>
                  <a:lnTo>
                    <a:pt x="242" y="23"/>
                  </a:lnTo>
                  <a:lnTo>
                    <a:pt x="240" y="14"/>
                  </a:lnTo>
                  <a:lnTo>
                    <a:pt x="238" y="10"/>
                  </a:lnTo>
                  <a:lnTo>
                    <a:pt x="349"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4" name="Freeform 9"/>
            <p:cNvSpPr>
              <a:spLocks/>
            </p:cNvSpPr>
            <p:nvPr/>
          </p:nvSpPr>
          <p:spPr bwMode="auto">
            <a:xfrm>
              <a:off x="3998" y="404"/>
              <a:ext cx="27" cy="25"/>
            </a:xfrm>
            <a:custGeom>
              <a:avLst/>
              <a:gdLst>
                <a:gd name="T0" fmla="*/ 11 w 52"/>
                <a:gd name="T1" fmla="*/ 0 h 50"/>
                <a:gd name="T2" fmla="*/ 17 w 52"/>
                <a:gd name="T3" fmla="*/ 9 h 50"/>
                <a:gd name="T4" fmla="*/ 27 w 52"/>
                <a:gd name="T5" fmla="*/ 8 h 50"/>
                <a:gd name="T6" fmla="*/ 20 w 52"/>
                <a:gd name="T7" fmla="*/ 15 h 50"/>
                <a:gd name="T8" fmla="*/ 26 w 52"/>
                <a:gd name="T9" fmla="*/ 23 h 50"/>
                <a:gd name="T10" fmla="*/ 16 w 52"/>
                <a:gd name="T11" fmla="*/ 18 h 50"/>
                <a:gd name="T12" fmla="*/ 9 w 52"/>
                <a:gd name="T13" fmla="*/ 25 h 50"/>
                <a:gd name="T14" fmla="*/ 10 w 52"/>
                <a:gd name="T15" fmla="*/ 15 h 50"/>
                <a:gd name="T16" fmla="*/ 0 w 52"/>
                <a:gd name="T17" fmla="*/ 10 h 50"/>
                <a:gd name="T18" fmla="*/ 11 w 52"/>
                <a:gd name="T19" fmla="*/ 9 h 50"/>
                <a:gd name="T20" fmla="*/ 11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5" name="Freeform 10"/>
            <p:cNvSpPr>
              <a:spLocks/>
            </p:cNvSpPr>
            <p:nvPr/>
          </p:nvSpPr>
          <p:spPr bwMode="auto">
            <a:xfrm>
              <a:off x="3998" y="404"/>
              <a:ext cx="27" cy="25"/>
            </a:xfrm>
            <a:custGeom>
              <a:avLst/>
              <a:gdLst>
                <a:gd name="T0" fmla="*/ 11 w 52"/>
                <a:gd name="T1" fmla="*/ 0 h 50"/>
                <a:gd name="T2" fmla="*/ 17 w 52"/>
                <a:gd name="T3" fmla="*/ 9 h 50"/>
                <a:gd name="T4" fmla="*/ 27 w 52"/>
                <a:gd name="T5" fmla="*/ 8 h 50"/>
                <a:gd name="T6" fmla="*/ 20 w 52"/>
                <a:gd name="T7" fmla="*/ 15 h 50"/>
                <a:gd name="T8" fmla="*/ 26 w 52"/>
                <a:gd name="T9" fmla="*/ 23 h 50"/>
                <a:gd name="T10" fmla="*/ 16 w 52"/>
                <a:gd name="T11" fmla="*/ 18 h 50"/>
                <a:gd name="T12" fmla="*/ 9 w 52"/>
                <a:gd name="T13" fmla="*/ 25 h 50"/>
                <a:gd name="T14" fmla="*/ 10 w 52"/>
                <a:gd name="T15" fmla="*/ 15 h 50"/>
                <a:gd name="T16" fmla="*/ 0 w 52"/>
                <a:gd name="T17" fmla="*/ 10 h 50"/>
                <a:gd name="T18" fmla="*/ 11 w 52"/>
                <a:gd name="T19" fmla="*/ 9 h 50"/>
                <a:gd name="T20" fmla="*/ 11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6" name="Freeform 11"/>
            <p:cNvSpPr>
              <a:spLocks noEditPoints="1"/>
            </p:cNvSpPr>
            <p:nvPr/>
          </p:nvSpPr>
          <p:spPr bwMode="auto">
            <a:xfrm>
              <a:off x="1936" y="547"/>
              <a:ext cx="1739" cy="344"/>
            </a:xfrm>
            <a:custGeom>
              <a:avLst/>
              <a:gdLst>
                <a:gd name="T0" fmla="*/ 1282 w 3476"/>
                <a:gd name="T1" fmla="*/ 125 h 687"/>
                <a:gd name="T2" fmla="*/ 1264 w 3476"/>
                <a:gd name="T3" fmla="*/ 207 h 687"/>
                <a:gd name="T4" fmla="*/ 1282 w 3476"/>
                <a:gd name="T5" fmla="*/ 287 h 687"/>
                <a:gd name="T6" fmla="*/ 1352 w 3476"/>
                <a:gd name="T7" fmla="*/ 312 h 687"/>
                <a:gd name="T8" fmla="*/ 1398 w 3476"/>
                <a:gd name="T9" fmla="*/ 258 h 687"/>
                <a:gd name="T10" fmla="*/ 1402 w 3476"/>
                <a:gd name="T11" fmla="*/ 175 h 687"/>
                <a:gd name="T12" fmla="*/ 1375 w 3476"/>
                <a:gd name="T13" fmla="*/ 111 h 687"/>
                <a:gd name="T14" fmla="*/ 401 w 3476"/>
                <a:gd name="T15" fmla="*/ 74 h 687"/>
                <a:gd name="T16" fmla="*/ 427 w 3476"/>
                <a:gd name="T17" fmla="*/ 306 h 687"/>
                <a:gd name="T18" fmla="*/ 516 w 3476"/>
                <a:gd name="T19" fmla="*/ 303 h 687"/>
                <a:gd name="T20" fmla="*/ 532 w 3476"/>
                <a:gd name="T21" fmla="*/ 335 h 687"/>
                <a:gd name="T22" fmla="*/ 409 w 3476"/>
                <a:gd name="T23" fmla="*/ 338 h 687"/>
                <a:gd name="T24" fmla="*/ 352 w 3476"/>
                <a:gd name="T25" fmla="*/ 277 h 687"/>
                <a:gd name="T26" fmla="*/ 1179 w 3476"/>
                <a:gd name="T27" fmla="*/ 103 h 687"/>
                <a:gd name="T28" fmla="*/ 1110 w 3476"/>
                <a:gd name="T29" fmla="*/ 339 h 687"/>
                <a:gd name="T30" fmla="*/ 1101 w 3476"/>
                <a:gd name="T31" fmla="*/ 75 h 687"/>
                <a:gd name="T32" fmla="*/ 1656 w 3476"/>
                <a:gd name="T33" fmla="*/ 71 h 687"/>
                <a:gd name="T34" fmla="*/ 1729 w 3476"/>
                <a:gd name="T35" fmla="*/ 111 h 687"/>
                <a:gd name="T36" fmla="*/ 1690 w 3476"/>
                <a:gd name="T37" fmla="*/ 339 h 687"/>
                <a:gd name="T38" fmla="*/ 1677 w 3476"/>
                <a:gd name="T39" fmla="*/ 114 h 687"/>
                <a:gd name="T40" fmla="*/ 1607 w 3476"/>
                <a:gd name="T41" fmla="*/ 98 h 687"/>
                <a:gd name="T42" fmla="*/ 1519 w 3476"/>
                <a:gd name="T43" fmla="*/ 339 h 687"/>
                <a:gd name="T44" fmla="*/ 1629 w 3476"/>
                <a:gd name="T45" fmla="*/ 70 h 687"/>
                <a:gd name="T46" fmla="*/ 1411 w 3476"/>
                <a:gd name="T47" fmla="*/ 96 h 687"/>
                <a:gd name="T48" fmla="*/ 1452 w 3476"/>
                <a:gd name="T49" fmla="*/ 184 h 687"/>
                <a:gd name="T50" fmla="*/ 1434 w 3476"/>
                <a:gd name="T51" fmla="*/ 288 h 687"/>
                <a:gd name="T52" fmla="*/ 1358 w 3476"/>
                <a:gd name="T53" fmla="*/ 342 h 687"/>
                <a:gd name="T54" fmla="*/ 1257 w 3476"/>
                <a:gd name="T55" fmla="*/ 318 h 687"/>
                <a:gd name="T56" fmla="*/ 1216 w 3476"/>
                <a:gd name="T57" fmla="*/ 229 h 687"/>
                <a:gd name="T58" fmla="*/ 1238 w 3476"/>
                <a:gd name="T59" fmla="*/ 117 h 687"/>
                <a:gd name="T60" fmla="*/ 1334 w 3476"/>
                <a:gd name="T61" fmla="*/ 70 h 687"/>
                <a:gd name="T62" fmla="*/ 791 w 3476"/>
                <a:gd name="T63" fmla="*/ 87 h 687"/>
                <a:gd name="T64" fmla="*/ 728 w 3476"/>
                <a:gd name="T65" fmla="*/ 98 h 687"/>
                <a:gd name="T66" fmla="*/ 678 w 3476"/>
                <a:gd name="T67" fmla="*/ 129 h 687"/>
                <a:gd name="T68" fmla="*/ 701 w 3476"/>
                <a:gd name="T69" fmla="*/ 176 h 687"/>
                <a:gd name="T70" fmla="*/ 782 w 3476"/>
                <a:gd name="T71" fmla="*/ 217 h 687"/>
                <a:gd name="T72" fmla="*/ 799 w 3476"/>
                <a:gd name="T73" fmla="*/ 282 h 687"/>
                <a:gd name="T74" fmla="*/ 725 w 3476"/>
                <a:gd name="T75" fmla="*/ 340 h 687"/>
                <a:gd name="T76" fmla="*/ 621 w 3476"/>
                <a:gd name="T77" fmla="*/ 325 h 687"/>
                <a:gd name="T78" fmla="*/ 694 w 3476"/>
                <a:gd name="T79" fmla="*/ 312 h 687"/>
                <a:gd name="T80" fmla="*/ 751 w 3476"/>
                <a:gd name="T81" fmla="*/ 266 h 687"/>
                <a:gd name="T82" fmla="*/ 716 w 3476"/>
                <a:gd name="T83" fmla="*/ 222 h 687"/>
                <a:gd name="T84" fmla="*/ 639 w 3476"/>
                <a:gd name="T85" fmla="*/ 176 h 687"/>
                <a:gd name="T86" fmla="*/ 638 w 3476"/>
                <a:gd name="T87" fmla="*/ 110 h 687"/>
                <a:gd name="T88" fmla="*/ 720 w 3476"/>
                <a:gd name="T89" fmla="*/ 70 h 687"/>
                <a:gd name="T90" fmla="*/ 141 w 3476"/>
                <a:gd name="T91" fmla="*/ 83 h 687"/>
                <a:gd name="T92" fmla="*/ 156 w 3476"/>
                <a:gd name="T93" fmla="*/ 52 h 687"/>
                <a:gd name="T94" fmla="*/ 178 w 3476"/>
                <a:gd name="T95" fmla="*/ 1 h 687"/>
                <a:gd name="T96" fmla="*/ 48 w 3476"/>
                <a:gd name="T97" fmla="*/ 339 h 687"/>
                <a:gd name="T98" fmla="*/ 984 w 3476"/>
                <a:gd name="T99" fmla="*/ 74 h 687"/>
                <a:gd name="T100" fmla="*/ 935 w 3476"/>
                <a:gd name="T101" fmla="*/ 293 h 687"/>
                <a:gd name="T102" fmla="*/ 974 w 3476"/>
                <a:gd name="T103" fmla="*/ 311 h 687"/>
                <a:gd name="T104" fmla="*/ 969 w 3476"/>
                <a:gd name="T105" fmla="*/ 340 h 687"/>
                <a:gd name="T106" fmla="*/ 899 w 3476"/>
                <a:gd name="T107" fmla="*/ 320 h 687"/>
                <a:gd name="T108" fmla="*/ 881 w 3476"/>
                <a:gd name="T109" fmla="*/ 101 h 687"/>
                <a:gd name="T110" fmla="*/ 931 w 3476"/>
                <a:gd name="T111" fmla="*/ 0 h 68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476" h="687">
                  <a:moveTo>
                    <a:pt x="2668" y="194"/>
                  </a:moveTo>
                  <a:lnTo>
                    <a:pt x="2631" y="198"/>
                  </a:lnTo>
                  <a:lnTo>
                    <a:pt x="2602" y="210"/>
                  </a:lnTo>
                  <a:lnTo>
                    <a:pt x="2579" y="227"/>
                  </a:lnTo>
                  <a:lnTo>
                    <a:pt x="2562" y="250"/>
                  </a:lnTo>
                  <a:lnTo>
                    <a:pt x="2548" y="277"/>
                  </a:lnTo>
                  <a:lnTo>
                    <a:pt x="2539" y="308"/>
                  </a:lnTo>
                  <a:lnTo>
                    <a:pt x="2533" y="343"/>
                  </a:lnTo>
                  <a:lnTo>
                    <a:pt x="2529" y="377"/>
                  </a:lnTo>
                  <a:lnTo>
                    <a:pt x="2527" y="414"/>
                  </a:lnTo>
                  <a:lnTo>
                    <a:pt x="2529" y="449"/>
                  </a:lnTo>
                  <a:lnTo>
                    <a:pt x="2533" y="483"/>
                  </a:lnTo>
                  <a:lnTo>
                    <a:pt x="2539" y="516"/>
                  </a:lnTo>
                  <a:lnTo>
                    <a:pt x="2548" y="547"/>
                  </a:lnTo>
                  <a:lnTo>
                    <a:pt x="2562" y="574"/>
                  </a:lnTo>
                  <a:lnTo>
                    <a:pt x="2581" y="595"/>
                  </a:lnTo>
                  <a:lnTo>
                    <a:pt x="2604" y="612"/>
                  </a:lnTo>
                  <a:lnTo>
                    <a:pt x="2633" y="624"/>
                  </a:lnTo>
                  <a:lnTo>
                    <a:pt x="2668" y="628"/>
                  </a:lnTo>
                  <a:lnTo>
                    <a:pt x="2702" y="624"/>
                  </a:lnTo>
                  <a:lnTo>
                    <a:pt x="2731" y="612"/>
                  </a:lnTo>
                  <a:lnTo>
                    <a:pt x="2754" y="595"/>
                  </a:lnTo>
                  <a:lnTo>
                    <a:pt x="2771" y="572"/>
                  </a:lnTo>
                  <a:lnTo>
                    <a:pt x="2785" y="547"/>
                  </a:lnTo>
                  <a:lnTo>
                    <a:pt x="2794" y="516"/>
                  </a:lnTo>
                  <a:lnTo>
                    <a:pt x="2800" y="483"/>
                  </a:lnTo>
                  <a:lnTo>
                    <a:pt x="2804" y="449"/>
                  </a:lnTo>
                  <a:lnTo>
                    <a:pt x="2804" y="414"/>
                  </a:lnTo>
                  <a:lnTo>
                    <a:pt x="2804" y="381"/>
                  </a:lnTo>
                  <a:lnTo>
                    <a:pt x="2802" y="350"/>
                  </a:lnTo>
                  <a:lnTo>
                    <a:pt x="2796" y="320"/>
                  </a:lnTo>
                  <a:lnTo>
                    <a:pt x="2790" y="291"/>
                  </a:lnTo>
                  <a:lnTo>
                    <a:pt x="2779" y="264"/>
                  </a:lnTo>
                  <a:lnTo>
                    <a:pt x="2765" y="241"/>
                  </a:lnTo>
                  <a:lnTo>
                    <a:pt x="2748" y="221"/>
                  </a:lnTo>
                  <a:lnTo>
                    <a:pt x="2725" y="206"/>
                  </a:lnTo>
                  <a:lnTo>
                    <a:pt x="2698" y="196"/>
                  </a:lnTo>
                  <a:lnTo>
                    <a:pt x="2668" y="194"/>
                  </a:lnTo>
                  <a:close/>
                  <a:moveTo>
                    <a:pt x="701" y="148"/>
                  </a:moveTo>
                  <a:lnTo>
                    <a:pt x="801" y="148"/>
                  </a:lnTo>
                  <a:lnTo>
                    <a:pt x="801" y="518"/>
                  </a:lnTo>
                  <a:lnTo>
                    <a:pt x="803" y="547"/>
                  </a:lnTo>
                  <a:lnTo>
                    <a:pt x="812" y="574"/>
                  </a:lnTo>
                  <a:lnTo>
                    <a:pt x="829" y="595"/>
                  </a:lnTo>
                  <a:lnTo>
                    <a:pt x="853" y="612"/>
                  </a:lnTo>
                  <a:lnTo>
                    <a:pt x="883" y="624"/>
                  </a:lnTo>
                  <a:lnTo>
                    <a:pt x="922" y="628"/>
                  </a:lnTo>
                  <a:lnTo>
                    <a:pt x="966" y="624"/>
                  </a:lnTo>
                  <a:lnTo>
                    <a:pt x="1000" y="618"/>
                  </a:lnTo>
                  <a:lnTo>
                    <a:pt x="1031" y="605"/>
                  </a:lnTo>
                  <a:lnTo>
                    <a:pt x="1031" y="148"/>
                  </a:lnTo>
                  <a:lnTo>
                    <a:pt x="1131" y="148"/>
                  </a:lnTo>
                  <a:lnTo>
                    <a:pt x="1131" y="645"/>
                  </a:lnTo>
                  <a:lnTo>
                    <a:pt x="1100" y="659"/>
                  </a:lnTo>
                  <a:lnTo>
                    <a:pt x="1064" y="670"/>
                  </a:lnTo>
                  <a:lnTo>
                    <a:pt x="1022" y="680"/>
                  </a:lnTo>
                  <a:lnTo>
                    <a:pt x="972" y="686"/>
                  </a:lnTo>
                  <a:lnTo>
                    <a:pt x="916" y="687"/>
                  </a:lnTo>
                  <a:lnTo>
                    <a:pt x="864" y="686"/>
                  </a:lnTo>
                  <a:lnTo>
                    <a:pt x="818" y="676"/>
                  </a:lnTo>
                  <a:lnTo>
                    <a:pt x="781" y="660"/>
                  </a:lnTo>
                  <a:lnTo>
                    <a:pt x="751" y="641"/>
                  </a:lnTo>
                  <a:lnTo>
                    <a:pt x="728" y="616"/>
                  </a:lnTo>
                  <a:lnTo>
                    <a:pt x="712" y="587"/>
                  </a:lnTo>
                  <a:lnTo>
                    <a:pt x="703" y="553"/>
                  </a:lnTo>
                  <a:lnTo>
                    <a:pt x="701" y="516"/>
                  </a:lnTo>
                  <a:lnTo>
                    <a:pt x="701" y="148"/>
                  </a:lnTo>
                  <a:close/>
                  <a:moveTo>
                    <a:pt x="2324" y="139"/>
                  </a:moveTo>
                  <a:lnTo>
                    <a:pt x="2379" y="141"/>
                  </a:lnTo>
                  <a:lnTo>
                    <a:pt x="2356" y="206"/>
                  </a:lnTo>
                  <a:lnTo>
                    <a:pt x="2318" y="198"/>
                  </a:lnTo>
                  <a:lnTo>
                    <a:pt x="2281" y="198"/>
                  </a:lnTo>
                  <a:lnTo>
                    <a:pt x="2247" y="204"/>
                  </a:lnTo>
                  <a:lnTo>
                    <a:pt x="2218" y="216"/>
                  </a:lnTo>
                  <a:lnTo>
                    <a:pt x="2218" y="678"/>
                  </a:lnTo>
                  <a:lnTo>
                    <a:pt x="2118" y="678"/>
                  </a:lnTo>
                  <a:lnTo>
                    <a:pt x="2118" y="177"/>
                  </a:lnTo>
                  <a:lnTo>
                    <a:pt x="2143" y="166"/>
                  </a:lnTo>
                  <a:lnTo>
                    <a:pt x="2172" y="158"/>
                  </a:lnTo>
                  <a:lnTo>
                    <a:pt x="2201" y="150"/>
                  </a:lnTo>
                  <a:lnTo>
                    <a:pt x="2235" y="144"/>
                  </a:lnTo>
                  <a:lnTo>
                    <a:pt x="2276" y="141"/>
                  </a:lnTo>
                  <a:lnTo>
                    <a:pt x="2324" y="139"/>
                  </a:lnTo>
                  <a:close/>
                  <a:moveTo>
                    <a:pt x="3257" y="139"/>
                  </a:moveTo>
                  <a:lnTo>
                    <a:pt x="3311" y="142"/>
                  </a:lnTo>
                  <a:lnTo>
                    <a:pt x="3353" y="150"/>
                  </a:lnTo>
                  <a:lnTo>
                    <a:pt x="3390" y="162"/>
                  </a:lnTo>
                  <a:lnTo>
                    <a:pt x="3418" y="179"/>
                  </a:lnTo>
                  <a:lnTo>
                    <a:pt x="3442" y="198"/>
                  </a:lnTo>
                  <a:lnTo>
                    <a:pt x="3457" y="221"/>
                  </a:lnTo>
                  <a:lnTo>
                    <a:pt x="3468" y="245"/>
                  </a:lnTo>
                  <a:lnTo>
                    <a:pt x="3474" y="270"/>
                  </a:lnTo>
                  <a:lnTo>
                    <a:pt x="3476" y="297"/>
                  </a:lnTo>
                  <a:lnTo>
                    <a:pt x="3476" y="678"/>
                  </a:lnTo>
                  <a:lnTo>
                    <a:pt x="3378" y="678"/>
                  </a:lnTo>
                  <a:lnTo>
                    <a:pt x="3378" y="298"/>
                  </a:lnTo>
                  <a:lnTo>
                    <a:pt x="3376" y="279"/>
                  </a:lnTo>
                  <a:lnTo>
                    <a:pt x="3372" y="260"/>
                  </a:lnTo>
                  <a:lnTo>
                    <a:pt x="3365" y="243"/>
                  </a:lnTo>
                  <a:lnTo>
                    <a:pt x="3353" y="227"/>
                  </a:lnTo>
                  <a:lnTo>
                    <a:pt x="3336" y="214"/>
                  </a:lnTo>
                  <a:lnTo>
                    <a:pt x="3315" y="204"/>
                  </a:lnTo>
                  <a:lnTo>
                    <a:pt x="3286" y="196"/>
                  </a:lnTo>
                  <a:lnTo>
                    <a:pt x="3249" y="194"/>
                  </a:lnTo>
                  <a:lnTo>
                    <a:pt x="3213" y="196"/>
                  </a:lnTo>
                  <a:lnTo>
                    <a:pt x="3184" y="200"/>
                  </a:lnTo>
                  <a:lnTo>
                    <a:pt x="3159" y="206"/>
                  </a:lnTo>
                  <a:lnTo>
                    <a:pt x="3134" y="214"/>
                  </a:lnTo>
                  <a:lnTo>
                    <a:pt x="3134" y="678"/>
                  </a:lnTo>
                  <a:lnTo>
                    <a:pt x="3036" y="678"/>
                  </a:lnTo>
                  <a:lnTo>
                    <a:pt x="3036" y="175"/>
                  </a:lnTo>
                  <a:lnTo>
                    <a:pt x="3080" y="160"/>
                  </a:lnTo>
                  <a:lnTo>
                    <a:pt x="3130" y="148"/>
                  </a:lnTo>
                  <a:lnTo>
                    <a:pt x="3190" y="141"/>
                  </a:lnTo>
                  <a:lnTo>
                    <a:pt x="3257" y="139"/>
                  </a:lnTo>
                  <a:close/>
                  <a:moveTo>
                    <a:pt x="2666" y="139"/>
                  </a:moveTo>
                  <a:lnTo>
                    <a:pt x="2714" y="142"/>
                  </a:lnTo>
                  <a:lnTo>
                    <a:pt x="2754" y="152"/>
                  </a:lnTo>
                  <a:lnTo>
                    <a:pt x="2790" y="168"/>
                  </a:lnTo>
                  <a:lnTo>
                    <a:pt x="2821" y="191"/>
                  </a:lnTo>
                  <a:lnTo>
                    <a:pt x="2848" y="218"/>
                  </a:lnTo>
                  <a:lnTo>
                    <a:pt x="2867" y="248"/>
                  </a:lnTo>
                  <a:lnTo>
                    <a:pt x="2885" y="285"/>
                  </a:lnTo>
                  <a:lnTo>
                    <a:pt x="2894" y="323"/>
                  </a:lnTo>
                  <a:lnTo>
                    <a:pt x="2902" y="368"/>
                  </a:lnTo>
                  <a:lnTo>
                    <a:pt x="2904" y="414"/>
                  </a:lnTo>
                  <a:lnTo>
                    <a:pt x="2902" y="458"/>
                  </a:lnTo>
                  <a:lnTo>
                    <a:pt x="2894" y="501"/>
                  </a:lnTo>
                  <a:lnTo>
                    <a:pt x="2885" y="541"/>
                  </a:lnTo>
                  <a:lnTo>
                    <a:pt x="2867" y="576"/>
                  </a:lnTo>
                  <a:lnTo>
                    <a:pt x="2848" y="608"/>
                  </a:lnTo>
                  <a:lnTo>
                    <a:pt x="2821" y="635"/>
                  </a:lnTo>
                  <a:lnTo>
                    <a:pt x="2790" y="657"/>
                  </a:lnTo>
                  <a:lnTo>
                    <a:pt x="2754" y="674"/>
                  </a:lnTo>
                  <a:lnTo>
                    <a:pt x="2714" y="684"/>
                  </a:lnTo>
                  <a:lnTo>
                    <a:pt x="2668" y="687"/>
                  </a:lnTo>
                  <a:lnTo>
                    <a:pt x="2620" y="684"/>
                  </a:lnTo>
                  <a:lnTo>
                    <a:pt x="2579" y="674"/>
                  </a:lnTo>
                  <a:lnTo>
                    <a:pt x="2543" y="657"/>
                  </a:lnTo>
                  <a:lnTo>
                    <a:pt x="2512" y="635"/>
                  </a:lnTo>
                  <a:lnTo>
                    <a:pt x="2485" y="608"/>
                  </a:lnTo>
                  <a:lnTo>
                    <a:pt x="2464" y="576"/>
                  </a:lnTo>
                  <a:lnTo>
                    <a:pt x="2449" y="541"/>
                  </a:lnTo>
                  <a:lnTo>
                    <a:pt x="2437" y="501"/>
                  </a:lnTo>
                  <a:lnTo>
                    <a:pt x="2431" y="458"/>
                  </a:lnTo>
                  <a:lnTo>
                    <a:pt x="2429" y="414"/>
                  </a:lnTo>
                  <a:lnTo>
                    <a:pt x="2431" y="362"/>
                  </a:lnTo>
                  <a:lnTo>
                    <a:pt x="2439" y="316"/>
                  </a:lnTo>
                  <a:lnTo>
                    <a:pt x="2454" y="271"/>
                  </a:lnTo>
                  <a:lnTo>
                    <a:pt x="2474" y="233"/>
                  </a:lnTo>
                  <a:lnTo>
                    <a:pt x="2500" y="200"/>
                  </a:lnTo>
                  <a:lnTo>
                    <a:pt x="2531" y="175"/>
                  </a:lnTo>
                  <a:lnTo>
                    <a:pt x="2570" y="156"/>
                  </a:lnTo>
                  <a:lnTo>
                    <a:pt x="2614" y="142"/>
                  </a:lnTo>
                  <a:lnTo>
                    <a:pt x="2666" y="139"/>
                  </a:lnTo>
                  <a:close/>
                  <a:moveTo>
                    <a:pt x="1440" y="139"/>
                  </a:moveTo>
                  <a:lnTo>
                    <a:pt x="1484" y="141"/>
                  </a:lnTo>
                  <a:lnTo>
                    <a:pt x="1523" y="148"/>
                  </a:lnTo>
                  <a:lnTo>
                    <a:pt x="1555" y="160"/>
                  </a:lnTo>
                  <a:lnTo>
                    <a:pt x="1582" y="173"/>
                  </a:lnTo>
                  <a:lnTo>
                    <a:pt x="1557" y="225"/>
                  </a:lnTo>
                  <a:lnTo>
                    <a:pt x="1540" y="216"/>
                  </a:lnTo>
                  <a:lnTo>
                    <a:pt x="1517" y="206"/>
                  </a:lnTo>
                  <a:lnTo>
                    <a:pt x="1488" y="200"/>
                  </a:lnTo>
                  <a:lnTo>
                    <a:pt x="1456" y="196"/>
                  </a:lnTo>
                  <a:lnTo>
                    <a:pt x="1425" y="200"/>
                  </a:lnTo>
                  <a:lnTo>
                    <a:pt x="1400" y="208"/>
                  </a:lnTo>
                  <a:lnTo>
                    <a:pt x="1379" y="221"/>
                  </a:lnTo>
                  <a:lnTo>
                    <a:pt x="1365" y="239"/>
                  </a:lnTo>
                  <a:lnTo>
                    <a:pt x="1356" y="258"/>
                  </a:lnTo>
                  <a:lnTo>
                    <a:pt x="1354" y="279"/>
                  </a:lnTo>
                  <a:lnTo>
                    <a:pt x="1358" y="304"/>
                  </a:lnTo>
                  <a:lnTo>
                    <a:pt x="1367" y="323"/>
                  </a:lnTo>
                  <a:lnTo>
                    <a:pt x="1383" y="339"/>
                  </a:lnTo>
                  <a:lnTo>
                    <a:pt x="1402" y="352"/>
                  </a:lnTo>
                  <a:lnTo>
                    <a:pt x="1427" y="364"/>
                  </a:lnTo>
                  <a:lnTo>
                    <a:pt x="1456" y="375"/>
                  </a:lnTo>
                  <a:lnTo>
                    <a:pt x="1500" y="393"/>
                  </a:lnTo>
                  <a:lnTo>
                    <a:pt x="1536" y="412"/>
                  </a:lnTo>
                  <a:lnTo>
                    <a:pt x="1563" y="433"/>
                  </a:lnTo>
                  <a:lnTo>
                    <a:pt x="1582" y="456"/>
                  </a:lnTo>
                  <a:lnTo>
                    <a:pt x="1594" y="479"/>
                  </a:lnTo>
                  <a:lnTo>
                    <a:pt x="1602" y="505"/>
                  </a:lnTo>
                  <a:lnTo>
                    <a:pt x="1604" y="530"/>
                  </a:lnTo>
                  <a:lnTo>
                    <a:pt x="1598" y="564"/>
                  </a:lnTo>
                  <a:lnTo>
                    <a:pt x="1584" y="595"/>
                  </a:lnTo>
                  <a:lnTo>
                    <a:pt x="1561" y="624"/>
                  </a:lnTo>
                  <a:lnTo>
                    <a:pt x="1531" y="649"/>
                  </a:lnTo>
                  <a:lnTo>
                    <a:pt x="1494" y="668"/>
                  </a:lnTo>
                  <a:lnTo>
                    <a:pt x="1450" y="680"/>
                  </a:lnTo>
                  <a:lnTo>
                    <a:pt x="1398" y="686"/>
                  </a:lnTo>
                  <a:lnTo>
                    <a:pt x="1352" y="682"/>
                  </a:lnTo>
                  <a:lnTo>
                    <a:pt x="1308" y="676"/>
                  </a:lnTo>
                  <a:lnTo>
                    <a:pt x="1271" y="664"/>
                  </a:lnTo>
                  <a:lnTo>
                    <a:pt x="1242" y="649"/>
                  </a:lnTo>
                  <a:lnTo>
                    <a:pt x="1269" y="591"/>
                  </a:lnTo>
                  <a:lnTo>
                    <a:pt x="1290" y="603"/>
                  </a:lnTo>
                  <a:lnTo>
                    <a:pt x="1317" y="614"/>
                  </a:lnTo>
                  <a:lnTo>
                    <a:pt x="1350" y="620"/>
                  </a:lnTo>
                  <a:lnTo>
                    <a:pt x="1388" y="624"/>
                  </a:lnTo>
                  <a:lnTo>
                    <a:pt x="1427" y="618"/>
                  </a:lnTo>
                  <a:lnTo>
                    <a:pt x="1458" y="607"/>
                  </a:lnTo>
                  <a:lnTo>
                    <a:pt x="1481" y="585"/>
                  </a:lnTo>
                  <a:lnTo>
                    <a:pt x="1496" y="560"/>
                  </a:lnTo>
                  <a:lnTo>
                    <a:pt x="1502" y="531"/>
                  </a:lnTo>
                  <a:lnTo>
                    <a:pt x="1498" y="506"/>
                  </a:lnTo>
                  <a:lnTo>
                    <a:pt x="1490" y="485"/>
                  </a:lnTo>
                  <a:lnTo>
                    <a:pt x="1477" y="470"/>
                  </a:lnTo>
                  <a:lnTo>
                    <a:pt x="1456" y="454"/>
                  </a:lnTo>
                  <a:lnTo>
                    <a:pt x="1431" y="443"/>
                  </a:lnTo>
                  <a:lnTo>
                    <a:pt x="1402" y="431"/>
                  </a:lnTo>
                  <a:lnTo>
                    <a:pt x="1356" y="414"/>
                  </a:lnTo>
                  <a:lnTo>
                    <a:pt x="1321" y="395"/>
                  </a:lnTo>
                  <a:lnTo>
                    <a:pt x="1294" y="374"/>
                  </a:lnTo>
                  <a:lnTo>
                    <a:pt x="1277" y="352"/>
                  </a:lnTo>
                  <a:lnTo>
                    <a:pt x="1265" y="329"/>
                  </a:lnTo>
                  <a:lnTo>
                    <a:pt x="1260" y="306"/>
                  </a:lnTo>
                  <a:lnTo>
                    <a:pt x="1258" y="283"/>
                  </a:lnTo>
                  <a:lnTo>
                    <a:pt x="1264" y="250"/>
                  </a:lnTo>
                  <a:lnTo>
                    <a:pt x="1275" y="219"/>
                  </a:lnTo>
                  <a:lnTo>
                    <a:pt x="1296" y="193"/>
                  </a:lnTo>
                  <a:lnTo>
                    <a:pt x="1323" y="169"/>
                  </a:lnTo>
                  <a:lnTo>
                    <a:pt x="1356" y="152"/>
                  </a:lnTo>
                  <a:lnTo>
                    <a:pt x="1396" y="142"/>
                  </a:lnTo>
                  <a:lnTo>
                    <a:pt x="1440" y="139"/>
                  </a:lnTo>
                  <a:close/>
                  <a:moveTo>
                    <a:pt x="305" y="83"/>
                  </a:moveTo>
                  <a:lnTo>
                    <a:pt x="303" y="89"/>
                  </a:lnTo>
                  <a:lnTo>
                    <a:pt x="301" y="104"/>
                  </a:lnTo>
                  <a:lnTo>
                    <a:pt x="294" y="131"/>
                  </a:lnTo>
                  <a:lnTo>
                    <a:pt x="282" y="166"/>
                  </a:lnTo>
                  <a:lnTo>
                    <a:pt x="188" y="422"/>
                  </a:lnTo>
                  <a:lnTo>
                    <a:pt x="420" y="422"/>
                  </a:lnTo>
                  <a:lnTo>
                    <a:pt x="330" y="166"/>
                  </a:lnTo>
                  <a:lnTo>
                    <a:pt x="319" y="131"/>
                  </a:lnTo>
                  <a:lnTo>
                    <a:pt x="311" y="104"/>
                  </a:lnTo>
                  <a:lnTo>
                    <a:pt x="309" y="89"/>
                  </a:lnTo>
                  <a:lnTo>
                    <a:pt x="307" y="83"/>
                  </a:lnTo>
                  <a:lnTo>
                    <a:pt x="305" y="83"/>
                  </a:lnTo>
                  <a:close/>
                  <a:moveTo>
                    <a:pt x="263" y="2"/>
                  </a:moveTo>
                  <a:lnTo>
                    <a:pt x="355" y="2"/>
                  </a:lnTo>
                  <a:lnTo>
                    <a:pt x="618" y="678"/>
                  </a:lnTo>
                  <a:lnTo>
                    <a:pt x="511" y="678"/>
                  </a:lnTo>
                  <a:lnTo>
                    <a:pt x="438" y="476"/>
                  </a:lnTo>
                  <a:lnTo>
                    <a:pt x="171" y="476"/>
                  </a:lnTo>
                  <a:lnTo>
                    <a:pt x="96" y="678"/>
                  </a:lnTo>
                  <a:lnTo>
                    <a:pt x="0" y="678"/>
                  </a:lnTo>
                  <a:lnTo>
                    <a:pt x="263" y="2"/>
                  </a:lnTo>
                  <a:close/>
                  <a:moveTo>
                    <a:pt x="1861" y="0"/>
                  </a:moveTo>
                  <a:lnTo>
                    <a:pt x="1861" y="148"/>
                  </a:lnTo>
                  <a:lnTo>
                    <a:pt x="1966" y="148"/>
                  </a:lnTo>
                  <a:lnTo>
                    <a:pt x="1966" y="202"/>
                  </a:lnTo>
                  <a:lnTo>
                    <a:pt x="1861" y="202"/>
                  </a:lnTo>
                  <a:lnTo>
                    <a:pt x="1861" y="547"/>
                  </a:lnTo>
                  <a:lnTo>
                    <a:pt x="1863" y="566"/>
                  </a:lnTo>
                  <a:lnTo>
                    <a:pt x="1869" y="585"/>
                  </a:lnTo>
                  <a:lnTo>
                    <a:pt x="1878" y="601"/>
                  </a:lnTo>
                  <a:lnTo>
                    <a:pt x="1894" y="612"/>
                  </a:lnTo>
                  <a:lnTo>
                    <a:pt x="1913" y="620"/>
                  </a:lnTo>
                  <a:lnTo>
                    <a:pt x="1938" y="624"/>
                  </a:lnTo>
                  <a:lnTo>
                    <a:pt x="1947" y="622"/>
                  </a:lnTo>
                  <a:lnTo>
                    <a:pt x="1957" y="622"/>
                  </a:lnTo>
                  <a:lnTo>
                    <a:pt x="1966" y="620"/>
                  </a:lnTo>
                  <a:lnTo>
                    <a:pt x="1966" y="674"/>
                  </a:lnTo>
                  <a:lnTo>
                    <a:pt x="1953" y="678"/>
                  </a:lnTo>
                  <a:lnTo>
                    <a:pt x="1936" y="680"/>
                  </a:lnTo>
                  <a:lnTo>
                    <a:pt x="1913" y="682"/>
                  </a:lnTo>
                  <a:lnTo>
                    <a:pt x="1874" y="680"/>
                  </a:lnTo>
                  <a:lnTo>
                    <a:pt x="1844" y="670"/>
                  </a:lnTo>
                  <a:lnTo>
                    <a:pt x="1817" y="657"/>
                  </a:lnTo>
                  <a:lnTo>
                    <a:pt x="1796" y="639"/>
                  </a:lnTo>
                  <a:lnTo>
                    <a:pt x="1780" y="620"/>
                  </a:lnTo>
                  <a:lnTo>
                    <a:pt x="1771" y="597"/>
                  </a:lnTo>
                  <a:lnTo>
                    <a:pt x="1763" y="574"/>
                  </a:lnTo>
                  <a:lnTo>
                    <a:pt x="1761" y="549"/>
                  </a:lnTo>
                  <a:lnTo>
                    <a:pt x="1761" y="202"/>
                  </a:lnTo>
                  <a:lnTo>
                    <a:pt x="1692" y="202"/>
                  </a:lnTo>
                  <a:lnTo>
                    <a:pt x="1692" y="148"/>
                  </a:lnTo>
                  <a:lnTo>
                    <a:pt x="1761" y="148"/>
                  </a:lnTo>
                  <a:lnTo>
                    <a:pt x="1761" y="27"/>
                  </a:lnTo>
                  <a:lnTo>
                    <a:pt x="1861" y="0"/>
                  </a:lnTo>
                  <a:close/>
                </a:path>
              </a:pathLst>
            </a:custGeom>
            <a:solidFill>
              <a:srgbClr val="89A9B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7" name="Freeform 12"/>
            <p:cNvSpPr>
              <a:spLocks noEditPoints="1"/>
            </p:cNvSpPr>
            <p:nvPr/>
          </p:nvSpPr>
          <p:spPr bwMode="auto">
            <a:xfrm>
              <a:off x="930" y="501"/>
              <a:ext cx="956" cy="390"/>
            </a:xfrm>
            <a:custGeom>
              <a:avLst/>
              <a:gdLst>
                <a:gd name="T0" fmla="*/ 512 w 1911"/>
                <a:gd name="T1" fmla="*/ 157 h 779"/>
                <a:gd name="T2" fmla="*/ 480 w 1911"/>
                <a:gd name="T3" fmla="*/ 221 h 779"/>
                <a:gd name="T4" fmla="*/ 619 w 1911"/>
                <a:gd name="T5" fmla="*/ 184 h 779"/>
                <a:gd name="T6" fmla="*/ 573 w 1911"/>
                <a:gd name="T7" fmla="*/ 145 h 779"/>
                <a:gd name="T8" fmla="*/ 828 w 1911"/>
                <a:gd name="T9" fmla="*/ 150 h 779"/>
                <a:gd name="T10" fmla="*/ 784 w 1911"/>
                <a:gd name="T11" fmla="*/ 199 h 779"/>
                <a:gd name="T12" fmla="*/ 776 w 1911"/>
                <a:gd name="T13" fmla="*/ 273 h 779"/>
                <a:gd name="T14" fmla="*/ 800 w 1911"/>
                <a:gd name="T15" fmla="*/ 337 h 779"/>
                <a:gd name="T16" fmla="*/ 863 w 1911"/>
                <a:gd name="T17" fmla="*/ 361 h 779"/>
                <a:gd name="T18" fmla="*/ 907 w 1911"/>
                <a:gd name="T19" fmla="*/ 148 h 779"/>
                <a:gd name="T20" fmla="*/ 580 w 1911"/>
                <a:gd name="T21" fmla="*/ 117 h 779"/>
                <a:gd name="T22" fmla="*/ 648 w 1911"/>
                <a:gd name="T23" fmla="*/ 155 h 779"/>
                <a:gd name="T24" fmla="*/ 672 w 1911"/>
                <a:gd name="T25" fmla="*/ 245 h 779"/>
                <a:gd name="T26" fmla="*/ 502 w 1911"/>
                <a:gd name="T27" fmla="*/ 329 h 779"/>
                <a:gd name="T28" fmla="*/ 574 w 1911"/>
                <a:gd name="T29" fmla="*/ 358 h 779"/>
                <a:gd name="T30" fmla="*/ 648 w 1911"/>
                <a:gd name="T31" fmla="*/ 343 h 779"/>
                <a:gd name="T32" fmla="*/ 599 w 1911"/>
                <a:gd name="T33" fmla="*/ 388 h 779"/>
                <a:gd name="T34" fmla="*/ 505 w 1911"/>
                <a:gd name="T35" fmla="*/ 377 h 779"/>
                <a:gd name="T36" fmla="*/ 449 w 1911"/>
                <a:gd name="T37" fmla="*/ 324 h 779"/>
                <a:gd name="T38" fmla="*/ 436 w 1911"/>
                <a:gd name="T39" fmla="*/ 223 h 779"/>
                <a:gd name="T40" fmla="*/ 477 w 1911"/>
                <a:gd name="T41" fmla="*/ 143 h 779"/>
                <a:gd name="T42" fmla="*/ 557 w 1911"/>
                <a:gd name="T43" fmla="*/ 116 h 779"/>
                <a:gd name="T44" fmla="*/ 184 w 1911"/>
                <a:gd name="T45" fmla="*/ 306 h 779"/>
                <a:gd name="T46" fmla="*/ 190 w 1911"/>
                <a:gd name="T47" fmla="*/ 329 h 779"/>
                <a:gd name="T48" fmla="*/ 201 w 1911"/>
                <a:gd name="T49" fmla="*/ 292 h 779"/>
                <a:gd name="T50" fmla="*/ 333 w 1911"/>
                <a:gd name="T51" fmla="*/ 385 h 779"/>
                <a:gd name="T52" fmla="*/ 327 w 1911"/>
                <a:gd name="T53" fmla="*/ 339 h 779"/>
                <a:gd name="T54" fmla="*/ 316 w 1911"/>
                <a:gd name="T55" fmla="*/ 245 h 779"/>
                <a:gd name="T56" fmla="*/ 306 w 1911"/>
                <a:gd name="T57" fmla="*/ 158 h 779"/>
                <a:gd name="T58" fmla="*/ 302 w 1911"/>
                <a:gd name="T59" fmla="*/ 117 h 779"/>
                <a:gd name="T60" fmla="*/ 299 w 1911"/>
                <a:gd name="T61" fmla="*/ 92 h 779"/>
                <a:gd name="T62" fmla="*/ 292 w 1911"/>
                <a:gd name="T63" fmla="*/ 120 h 779"/>
                <a:gd name="T64" fmla="*/ 281 w 1911"/>
                <a:gd name="T65" fmla="*/ 155 h 779"/>
                <a:gd name="T66" fmla="*/ 256 w 1911"/>
                <a:gd name="T67" fmla="*/ 233 h 779"/>
                <a:gd name="T68" fmla="*/ 226 w 1911"/>
                <a:gd name="T69" fmla="*/ 324 h 779"/>
                <a:gd name="T70" fmla="*/ 207 w 1911"/>
                <a:gd name="T71" fmla="*/ 381 h 779"/>
                <a:gd name="T72" fmla="*/ 167 w 1911"/>
                <a:gd name="T73" fmla="*/ 373 h 779"/>
                <a:gd name="T74" fmla="*/ 145 w 1911"/>
                <a:gd name="T75" fmla="*/ 302 h 779"/>
                <a:gd name="T76" fmla="*/ 115 w 1911"/>
                <a:gd name="T77" fmla="*/ 211 h 779"/>
                <a:gd name="T78" fmla="*/ 93 w 1911"/>
                <a:gd name="T79" fmla="*/ 143 h 779"/>
                <a:gd name="T80" fmla="*/ 84 w 1911"/>
                <a:gd name="T81" fmla="*/ 109 h 779"/>
                <a:gd name="T82" fmla="*/ 78 w 1911"/>
                <a:gd name="T83" fmla="*/ 92 h 779"/>
                <a:gd name="T84" fmla="*/ 75 w 1911"/>
                <a:gd name="T85" fmla="*/ 132 h 779"/>
                <a:gd name="T86" fmla="*/ 70 w 1911"/>
                <a:gd name="T87" fmla="*/ 175 h 779"/>
                <a:gd name="T88" fmla="*/ 59 w 1911"/>
                <a:gd name="T89" fmla="*/ 269 h 779"/>
                <a:gd name="T90" fmla="*/ 48 w 1911"/>
                <a:gd name="T91" fmla="*/ 356 h 779"/>
                <a:gd name="T92" fmla="*/ 0 w 1911"/>
                <a:gd name="T93" fmla="*/ 385 h 779"/>
                <a:gd name="T94" fmla="*/ 956 w 1911"/>
                <a:gd name="T95" fmla="*/ 371 h 779"/>
                <a:gd name="T96" fmla="*/ 860 w 1911"/>
                <a:gd name="T97" fmla="*/ 390 h 779"/>
                <a:gd name="T98" fmla="*/ 768 w 1911"/>
                <a:gd name="T99" fmla="*/ 361 h 779"/>
                <a:gd name="T100" fmla="*/ 728 w 1911"/>
                <a:gd name="T101" fmla="*/ 282 h 779"/>
                <a:gd name="T102" fmla="*/ 744 w 1911"/>
                <a:gd name="T103" fmla="*/ 182 h 779"/>
                <a:gd name="T104" fmla="*/ 810 w 1911"/>
                <a:gd name="T105" fmla="*/ 125 h 779"/>
                <a:gd name="T106" fmla="*/ 907 w 1911"/>
                <a:gd name="T107" fmla="*/ 124 h 7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11" h="779">
                  <a:moveTo>
                    <a:pt x="1110" y="286"/>
                  </a:moveTo>
                  <a:lnTo>
                    <a:pt x="1077" y="290"/>
                  </a:lnTo>
                  <a:lnTo>
                    <a:pt x="1049" y="298"/>
                  </a:lnTo>
                  <a:lnTo>
                    <a:pt x="1024" y="313"/>
                  </a:lnTo>
                  <a:lnTo>
                    <a:pt x="1001" y="335"/>
                  </a:lnTo>
                  <a:lnTo>
                    <a:pt x="981" y="363"/>
                  </a:lnTo>
                  <a:lnTo>
                    <a:pt x="968" y="400"/>
                  </a:lnTo>
                  <a:lnTo>
                    <a:pt x="960" y="442"/>
                  </a:lnTo>
                  <a:lnTo>
                    <a:pt x="958" y="493"/>
                  </a:lnTo>
                  <a:lnTo>
                    <a:pt x="1250" y="452"/>
                  </a:lnTo>
                  <a:lnTo>
                    <a:pt x="1246" y="406"/>
                  </a:lnTo>
                  <a:lnTo>
                    <a:pt x="1237" y="367"/>
                  </a:lnTo>
                  <a:lnTo>
                    <a:pt x="1222" y="337"/>
                  </a:lnTo>
                  <a:lnTo>
                    <a:pt x="1202" y="315"/>
                  </a:lnTo>
                  <a:lnTo>
                    <a:pt x="1175" y="298"/>
                  </a:lnTo>
                  <a:lnTo>
                    <a:pt x="1145" y="290"/>
                  </a:lnTo>
                  <a:lnTo>
                    <a:pt x="1110" y="286"/>
                  </a:lnTo>
                  <a:close/>
                  <a:moveTo>
                    <a:pt x="1736" y="286"/>
                  </a:moveTo>
                  <a:lnTo>
                    <a:pt x="1694" y="290"/>
                  </a:lnTo>
                  <a:lnTo>
                    <a:pt x="1656" y="300"/>
                  </a:lnTo>
                  <a:lnTo>
                    <a:pt x="1625" y="317"/>
                  </a:lnTo>
                  <a:lnTo>
                    <a:pt x="1602" y="340"/>
                  </a:lnTo>
                  <a:lnTo>
                    <a:pt x="1583" y="367"/>
                  </a:lnTo>
                  <a:lnTo>
                    <a:pt x="1567" y="398"/>
                  </a:lnTo>
                  <a:lnTo>
                    <a:pt x="1558" y="433"/>
                  </a:lnTo>
                  <a:lnTo>
                    <a:pt x="1552" y="469"/>
                  </a:lnTo>
                  <a:lnTo>
                    <a:pt x="1550" y="506"/>
                  </a:lnTo>
                  <a:lnTo>
                    <a:pt x="1552" y="546"/>
                  </a:lnTo>
                  <a:lnTo>
                    <a:pt x="1558" y="583"/>
                  </a:lnTo>
                  <a:lnTo>
                    <a:pt x="1567" y="618"/>
                  </a:lnTo>
                  <a:lnTo>
                    <a:pt x="1583" y="648"/>
                  </a:lnTo>
                  <a:lnTo>
                    <a:pt x="1600" y="674"/>
                  </a:lnTo>
                  <a:lnTo>
                    <a:pt x="1625" y="695"/>
                  </a:lnTo>
                  <a:lnTo>
                    <a:pt x="1652" y="710"/>
                  </a:lnTo>
                  <a:lnTo>
                    <a:pt x="1686" y="720"/>
                  </a:lnTo>
                  <a:lnTo>
                    <a:pt x="1725" y="722"/>
                  </a:lnTo>
                  <a:lnTo>
                    <a:pt x="1761" y="720"/>
                  </a:lnTo>
                  <a:lnTo>
                    <a:pt x="1790" y="716"/>
                  </a:lnTo>
                  <a:lnTo>
                    <a:pt x="1813" y="708"/>
                  </a:lnTo>
                  <a:lnTo>
                    <a:pt x="1813" y="296"/>
                  </a:lnTo>
                  <a:lnTo>
                    <a:pt x="1775" y="288"/>
                  </a:lnTo>
                  <a:lnTo>
                    <a:pt x="1736" y="286"/>
                  </a:lnTo>
                  <a:close/>
                  <a:moveTo>
                    <a:pt x="1114" y="231"/>
                  </a:moveTo>
                  <a:lnTo>
                    <a:pt x="1160" y="234"/>
                  </a:lnTo>
                  <a:lnTo>
                    <a:pt x="1202" y="242"/>
                  </a:lnTo>
                  <a:lnTo>
                    <a:pt x="1239" y="260"/>
                  </a:lnTo>
                  <a:lnTo>
                    <a:pt x="1270" y="281"/>
                  </a:lnTo>
                  <a:lnTo>
                    <a:pt x="1296" y="310"/>
                  </a:lnTo>
                  <a:lnTo>
                    <a:pt x="1318" y="344"/>
                  </a:lnTo>
                  <a:lnTo>
                    <a:pt x="1333" y="387"/>
                  </a:lnTo>
                  <a:lnTo>
                    <a:pt x="1343" y="435"/>
                  </a:lnTo>
                  <a:lnTo>
                    <a:pt x="1344" y="489"/>
                  </a:lnTo>
                  <a:lnTo>
                    <a:pt x="962" y="537"/>
                  </a:lnTo>
                  <a:lnTo>
                    <a:pt x="970" y="585"/>
                  </a:lnTo>
                  <a:lnTo>
                    <a:pt x="985" y="625"/>
                  </a:lnTo>
                  <a:lnTo>
                    <a:pt x="1004" y="658"/>
                  </a:lnTo>
                  <a:lnTo>
                    <a:pt x="1031" y="683"/>
                  </a:lnTo>
                  <a:lnTo>
                    <a:pt x="1064" y="702"/>
                  </a:lnTo>
                  <a:lnTo>
                    <a:pt x="1102" y="712"/>
                  </a:lnTo>
                  <a:lnTo>
                    <a:pt x="1147" y="716"/>
                  </a:lnTo>
                  <a:lnTo>
                    <a:pt x="1195" y="714"/>
                  </a:lnTo>
                  <a:lnTo>
                    <a:pt x="1237" y="706"/>
                  </a:lnTo>
                  <a:lnTo>
                    <a:pt x="1270" y="697"/>
                  </a:lnTo>
                  <a:lnTo>
                    <a:pt x="1296" y="685"/>
                  </a:lnTo>
                  <a:lnTo>
                    <a:pt x="1323" y="743"/>
                  </a:lnTo>
                  <a:lnTo>
                    <a:pt x="1291" y="756"/>
                  </a:lnTo>
                  <a:lnTo>
                    <a:pt x="1248" y="768"/>
                  </a:lnTo>
                  <a:lnTo>
                    <a:pt x="1197" y="776"/>
                  </a:lnTo>
                  <a:lnTo>
                    <a:pt x="1139" y="779"/>
                  </a:lnTo>
                  <a:lnTo>
                    <a:pt x="1093" y="776"/>
                  </a:lnTo>
                  <a:lnTo>
                    <a:pt x="1051" y="768"/>
                  </a:lnTo>
                  <a:lnTo>
                    <a:pt x="1010" y="754"/>
                  </a:lnTo>
                  <a:lnTo>
                    <a:pt x="976" y="737"/>
                  </a:lnTo>
                  <a:lnTo>
                    <a:pt x="945" y="712"/>
                  </a:lnTo>
                  <a:lnTo>
                    <a:pt x="918" y="681"/>
                  </a:lnTo>
                  <a:lnTo>
                    <a:pt x="897" y="647"/>
                  </a:lnTo>
                  <a:lnTo>
                    <a:pt x="882" y="604"/>
                  </a:lnTo>
                  <a:lnTo>
                    <a:pt x="872" y="556"/>
                  </a:lnTo>
                  <a:lnTo>
                    <a:pt x="868" y="504"/>
                  </a:lnTo>
                  <a:lnTo>
                    <a:pt x="872" y="446"/>
                  </a:lnTo>
                  <a:lnTo>
                    <a:pt x="883" y="396"/>
                  </a:lnTo>
                  <a:lnTo>
                    <a:pt x="901" y="352"/>
                  </a:lnTo>
                  <a:lnTo>
                    <a:pt x="924" y="315"/>
                  </a:lnTo>
                  <a:lnTo>
                    <a:pt x="953" y="285"/>
                  </a:lnTo>
                  <a:lnTo>
                    <a:pt x="985" y="261"/>
                  </a:lnTo>
                  <a:lnTo>
                    <a:pt x="1024" y="244"/>
                  </a:lnTo>
                  <a:lnTo>
                    <a:pt x="1068" y="234"/>
                  </a:lnTo>
                  <a:lnTo>
                    <a:pt x="1114" y="231"/>
                  </a:lnTo>
                  <a:close/>
                  <a:moveTo>
                    <a:pt x="92" y="94"/>
                  </a:moveTo>
                  <a:lnTo>
                    <a:pt x="202" y="94"/>
                  </a:lnTo>
                  <a:lnTo>
                    <a:pt x="357" y="581"/>
                  </a:lnTo>
                  <a:lnTo>
                    <a:pt x="367" y="612"/>
                  </a:lnTo>
                  <a:lnTo>
                    <a:pt x="373" y="637"/>
                  </a:lnTo>
                  <a:lnTo>
                    <a:pt x="376" y="652"/>
                  </a:lnTo>
                  <a:lnTo>
                    <a:pt x="378" y="658"/>
                  </a:lnTo>
                  <a:lnTo>
                    <a:pt x="380" y="658"/>
                  </a:lnTo>
                  <a:lnTo>
                    <a:pt x="382" y="652"/>
                  </a:lnTo>
                  <a:lnTo>
                    <a:pt x="384" y="637"/>
                  </a:lnTo>
                  <a:lnTo>
                    <a:pt x="392" y="614"/>
                  </a:lnTo>
                  <a:lnTo>
                    <a:pt x="401" y="583"/>
                  </a:lnTo>
                  <a:lnTo>
                    <a:pt x="561" y="94"/>
                  </a:lnTo>
                  <a:lnTo>
                    <a:pt x="670" y="94"/>
                  </a:lnTo>
                  <a:lnTo>
                    <a:pt x="762" y="770"/>
                  </a:lnTo>
                  <a:lnTo>
                    <a:pt x="665" y="770"/>
                  </a:lnTo>
                  <a:lnTo>
                    <a:pt x="665" y="762"/>
                  </a:lnTo>
                  <a:lnTo>
                    <a:pt x="661" y="743"/>
                  </a:lnTo>
                  <a:lnTo>
                    <a:pt x="659" y="714"/>
                  </a:lnTo>
                  <a:lnTo>
                    <a:pt x="653" y="677"/>
                  </a:lnTo>
                  <a:lnTo>
                    <a:pt x="649" y="635"/>
                  </a:lnTo>
                  <a:lnTo>
                    <a:pt x="643" y="587"/>
                  </a:lnTo>
                  <a:lnTo>
                    <a:pt x="638" y="539"/>
                  </a:lnTo>
                  <a:lnTo>
                    <a:pt x="632" y="489"/>
                  </a:lnTo>
                  <a:lnTo>
                    <a:pt x="626" y="439"/>
                  </a:lnTo>
                  <a:lnTo>
                    <a:pt x="620" y="392"/>
                  </a:lnTo>
                  <a:lnTo>
                    <a:pt x="615" y="352"/>
                  </a:lnTo>
                  <a:lnTo>
                    <a:pt x="611" y="315"/>
                  </a:lnTo>
                  <a:lnTo>
                    <a:pt x="607" y="288"/>
                  </a:lnTo>
                  <a:lnTo>
                    <a:pt x="605" y="271"/>
                  </a:lnTo>
                  <a:lnTo>
                    <a:pt x="605" y="263"/>
                  </a:lnTo>
                  <a:lnTo>
                    <a:pt x="603" y="234"/>
                  </a:lnTo>
                  <a:lnTo>
                    <a:pt x="601" y="208"/>
                  </a:lnTo>
                  <a:lnTo>
                    <a:pt x="599" y="190"/>
                  </a:lnTo>
                  <a:lnTo>
                    <a:pt x="599" y="184"/>
                  </a:lnTo>
                  <a:lnTo>
                    <a:pt x="597" y="184"/>
                  </a:lnTo>
                  <a:lnTo>
                    <a:pt x="595" y="188"/>
                  </a:lnTo>
                  <a:lnTo>
                    <a:pt x="593" y="200"/>
                  </a:lnTo>
                  <a:lnTo>
                    <a:pt x="590" y="217"/>
                  </a:lnTo>
                  <a:lnTo>
                    <a:pt x="584" y="240"/>
                  </a:lnTo>
                  <a:lnTo>
                    <a:pt x="576" y="263"/>
                  </a:lnTo>
                  <a:lnTo>
                    <a:pt x="574" y="269"/>
                  </a:lnTo>
                  <a:lnTo>
                    <a:pt x="568" y="285"/>
                  </a:lnTo>
                  <a:lnTo>
                    <a:pt x="561" y="310"/>
                  </a:lnTo>
                  <a:lnTo>
                    <a:pt x="551" y="340"/>
                  </a:lnTo>
                  <a:lnTo>
                    <a:pt x="538" y="379"/>
                  </a:lnTo>
                  <a:lnTo>
                    <a:pt x="524" y="421"/>
                  </a:lnTo>
                  <a:lnTo>
                    <a:pt x="511" y="466"/>
                  </a:lnTo>
                  <a:lnTo>
                    <a:pt x="496" y="512"/>
                  </a:lnTo>
                  <a:lnTo>
                    <a:pt x="480" y="558"/>
                  </a:lnTo>
                  <a:lnTo>
                    <a:pt x="465" y="604"/>
                  </a:lnTo>
                  <a:lnTo>
                    <a:pt x="451" y="647"/>
                  </a:lnTo>
                  <a:lnTo>
                    <a:pt x="438" y="685"/>
                  </a:lnTo>
                  <a:lnTo>
                    <a:pt x="428" y="718"/>
                  </a:lnTo>
                  <a:lnTo>
                    <a:pt x="419" y="745"/>
                  </a:lnTo>
                  <a:lnTo>
                    <a:pt x="413" y="762"/>
                  </a:lnTo>
                  <a:lnTo>
                    <a:pt x="411" y="770"/>
                  </a:lnTo>
                  <a:lnTo>
                    <a:pt x="342" y="770"/>
                  </a:lnTo>
                  <a:lnTo>
                    <a:pt x="340" y="762"/>
                  </a:lnTo>
                  <a:lnTo>
                    <a:pt x="334" y="745"/>
                  </a:lnTo>
                  <a:lnTo>
                    <a:pt x="327" y="720"/>
                  </a:lnTo>
                  <a:lnTo>
                    <a:pt x="315" y="685"/>
                  </a:lnTo>
                  <a:lnTo>
                    <a:pt x="303" y="647"/>
                  </a:lnTo>
                  <a:lnTo>
                    <a:pt x="290" y="604"/>
                  </a:lnTo>
                  <a:lnTo>
                    <a:pt x="275" y="560"/>
                  </a:lnTo>
                  <a:lnTo>
                    <a:pt x="259" y="512"/>
                  </a:lnTo>
                  <a:lnTo>
                    <a:pt x="244" y="466"/>
                  </a:lnTo>
                  <a:lnTo>
                    <a:pt x="230" y="421"/>
                  </a:lnTo>
                  <a:lnTo>
                    <a:pt x="217" y="379"/>
                  </a:lnTo>
                  <a:lnTo>
                    <a:pt x="204" y="340"/>
                  </a:lnTo>
                  <a:lnTo>
                    <a:pt x="194" y="310"/>
                  </a:lnTo>
                  <a:lnTo>
                    <a:pt x="186" y="285"/>
                  </a:lnTo>
                  <a:lnTo>
                    <a:pt x="181" y="269"/>
                  </a:lnTo>
                  <a:lnTo>
                    <a:pt x="179" y="263"/>
                  </a:lnTo>
                  <a:lnTo>
                    <a:pt x="173" y="240"/>
                  </a:lnTo>
                  <a:lnTo>
                    <a:pt x="167" y="217"/>
                  </a:lnTo>
                  <a:lnTo>
                    <a:pt x="161" y="200"/>
                  </a:lnTo>
                  <a:lnTo>
                    <a:pt x="159" y="188"/>
                  </a:lnTo>
                  <a:lnTo>
                    <a:pt x="157" y="184"/>
                  </a:lnTo>
                  <a:lnTo>
                    <a:pt x="156" y="184"/>
                  </a:lnTo>
                  <a:lnTo>
                    <a:pt x="156" y="192"/>
                  </a:lnTo>
                  <a:lnTo>
                    <a:pt x="156" y="209"/>
                  </a:lnTo>
                  <a:lnTo>
                    <a:pt x="154" y="234"/>
                  </a:lnTo>
                  <a:lnTo>
                    <a:pt x="150" y="263"/>
                  </a:lnTo>
                  <a:lnTo>
                    <a:pt x="150" y="269"/>
                  </a:lnTo>
                  <a:lnTo>
                    <a:pt x="148" y="286"/>
                  </a:lnTo>
                  <a:lnTo>
                    <a:pt x="144" y="315"/>
                  </a:lnTo>
                  <a:lnTo>
                    <a:pt x="140" y="350"/>
                  </a:lnTo>
                  <a:lnTo>
                    <a:pt x="134" y="392"/>
                  </a:lnTo>
                  <a:lnTo>
                    <a:pt x="129" y="439"/>
                  </a:lnTo>
                  <a:lnTo>
                    <a:pt x="123" y="487"/>
                  </a:lnTo>
                  <a:lnTo>
                    <a:pt x="117" y="537"/>
                  </a:lnTo>
                  <a:lnTo>
                    <a:pt x="111" y="587"/>
                  </a:lnTo>
                  <a:lnTo>
                    <a:pt x="106" y="633"/>
                  </a:lnTo>
                  <a:lnTo>
                    <a:pt x="100" y="675"/>
                  </a:lnTo>
                  <a:lnTo>
                    <a:pt x="96" y="712"/>
                  </a:lnTo>
                  <a:lnTo>
                    <a:pt x="92" y="741"/>
                  </a:lnTo>
                  <a:lnTo>
                    <a:pt x="90" y="760"/>
                  </a:lnTo>
                  <a:lnTo>
                    <a:pt x="88" y="770"/>
                  </a:lnTo>
                  <a:lnTo>
                    <a:pt x="0" y="770"/>
                  </a:lnTo>
                  <a:lnTo>
                    <a:pt x="92" y="94"/>
                  </a:lnTo>
                  <a:close/>
                  <a:moveTo>
                    <a:pt x="1813" y="0"/>
                  </a:moveTo>
                  <a:lnTo>
                    <a:pt x="1911" y="0"/>
                  </a:lnTo>
                  <a:lnTo>
                    <a:pt x="1911" y="741"/>
                  </a:lnTo>
                  <a:lnTo>
                    <a:pt x="1875" y="756"/>
                  </a:lnTo>
                  <a:lnTo>
                    <a:pt x="1832" y="768"/>
                  </a:lnTo>
                  <a:lnTo>
                    <a:pt x="1780" y="776"/>
                  </a:lnTo>
                  <a:lnTo>
                    <a:pt x="1719" y="779"/>
                  </a:lnTo>
                  <a:lnTo>
                    <a:pt x="1665" y="776"/>
                  </a:lnTo>
                  <a:lnTo>
                    <a:pt x="1615" y="764"/>
                  </a:lnTo>
                  <a:lnTo>
                    <a:pt x="1573" y="745"/>
                  </a:lnTo>
                  <a:lnTo>
                    <a:pt x="1536" y="722"/>
                  </a:lnTo>
                  <a:lnTo>
                    <a:pt x="1506" y="689"/>
                  </a:lnTo>
                  <a:lnTo>
                    <a:pt x="1483" y="652"/>
                  </a:lnTo>
                  <a:lnTo>
                    <a:pt x="1465" y="612"/>
                  </a:lnTo>
                  <a:lnTo>
                    <a:pt x="1456" y="564"/>
                  </a:lnTo>
                  <a:lnTo>
                    <a:pt x="1452" y="514"/>
                  </a:lnTo>
                  <a:lnTo>
                    <a:pt x="1456" y="458"/>
                  </a:lnTo>
                  <a:lnTo>
                    <a:pt x="1467" y="408"/>
                  </a:lnTo>
                  <a:lnTo>
                    <a:pt x="1487" y="363"/>
                  </a:lnTo>
                  <a:lnTo>
                    <a:pt x="1512" y="325"/>
                  </a:lnTo>
                  <a:lnTo>
                    <a:pt x="1542" y="294"/>
                  </a:lnTo>
                  <a:lnTo>
                    <a:pt x="1579" y="269"/>
                  </a:lnTo>
                  <a:lnTo>
                    <a:pt x="1619" y="250"/>
                  </a:lnTo>
                  <a:lnTo>
                    <a:pt x="1665" y="240"/>
                  </a:lnTo>
                  <a:lnTo>
                    <a:pt x="1717" y="236"/>
                  </a:lnTo>
                  <a:lnTo>
                    <a:pt x="1765" y="238"/>
                  </a:lnTo>
                  <a:lnTo>
                    <a:pt x="1813" y="248"/>
                  </a:lnTo>
                  <a:lnTo>
                    <a:pt x="1813"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grpSp>
      <p:sp>
        <p:nvSpPr>
          <p:cNvPr id="28" name="Textfeld 27"/>
          <p:cNvSpPr txBox="1"/>
          <p:nvPr/>
        </p:nvSpPr>
        <p:spPr>
          <a:xfrm>
            <a:off x="8100392" y="6094877"/>
            <a:ext cx="899592" cy="261610"/>
          </a:xfrm>
          <a:prstGeom prst="rect">
            <a:avLst/>
          </a:prstGeom>
          <a:noFill/>
        </p:spPr>
        <p:txBody>
          <a:bodyPr wrap="square" rtlCol="0">
            <a:spAutoFit/>
          </a:bodyPr>
          <a:lstStyle/>
          <a:p>
            <a:pPr algn="r"/>
            <a:fld id="{633134DC-43F4-456E-8AE9-011B02EC357E}" type="slidenum">
              <a:rPr lang="de-AT" sz="1100" b="0" i="0" smtClean="0">
                <a:solidFill>
                  <a:srgbClr val="8297AC"/>
                </a:solidFill>
                <a:latin typeface="+mn-lt"/>
              </a:rPr>
              <a:pPr algn="r"/>
              <a:t>‹#›</a:t>
            </a:fld>
            <a:endParaRPr lang="de-AT" sz="900" b="0" i="0" dirty="0">
              <a:solidFill>
                <a:srgbClr val="8297AC"/>
              </a:solidFill>
              <a:latin typeface="+mn-lt"/>
            </a:endParaRPr>
          </a:p>
        </p:txBody>
      </p:sp>
      <p:pic>
        <p:nvPicPr>
          <p:cNvPr id="17" name="Picture 3079" descr="npl_blue_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51520" y="548680"/>
            <a:ext cx="1857360" cy="438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64587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6804248" y="386631"/>
            <a:ext cx="1862138" cy="395287"/>
            <a:chOff x="930" y="391"/>
            <a:chExt cx="3169" cy="674"/>
          </a:xfrm>
        </p:grpSpPr>
        <p:sp>
          <p:nvSpPr>
            <p:cNvPr id="5" name="AutoShape 3"/>
            <p:cNvSpPr>
              <a:spLocks noChangeAspect="1" noChangeArrowheads="1" noTextEdit="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a:p>
          </p:txBody>
        </p:sp>
        <p:sp>
          <p:nvSpPr>
            <p:cNvPr id="6" name="Rectangle 5"/>
            <p:cNvSpPr>
              <a:spLocks noChangeArrowheads="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lstStyle/>
            <a:p>
              <a:endParaRPr lang="de-AT">
                <a:latin typeface="Verdana" pitchFamily="34" charset="0"/>
              </a:endParaRPr>
            </a:p>
          </p:txBody>
        </p:sp>
        <p:sp>
          <p:nvSpPr>
            <p:cNvPr id="7" name="Freeform 6"/>
            <p:cNvSpPr>
              <a:spLocks/>
            </p:cNvSpPr>
            <p:nvPr/>
          </p:nvSpPr>
          <p:spPr bwMode="auto">
            <a:xfrm>
              <a:off x="1160" y="970"/>
              <a:ext cx="2680" cy="95"/>
            </a:xfrm>
            <a:custGeom>
              <a:avLst/>
              <a:gdLst>
                <a:gd name="T0" fmla="*/ 2633 w 5360"/>
                <a:gd name="T1" fmla="*/ 0 h 191"/>
                <a:gd name="T2" fmla="*/ 2648 w 5360"/>
                <a:gd name="T3" fmla="*/ 3 h 191"/>
                <a:gd name="T4" fmla="*/ 2661 w 5360"/>
                <a:gd name="T5" fmla="*/ 10 h 191"/>
                <a:gd name="T6" fmla="*/ 2672 w 5360"/>
                <a:gd name="T7" fmla="*/ 20 h 191"/>
                <a:gd name="T8" fmla="*/ 2679 w 5360"/>
                <a:gd name="T9" fmla="*/ 33 h 191"/>
                <a:gd name="T10" fmla="*/ 2680 w 5360"/>
                <a:gd name="T11" fmla="*/ 48 h 191"/>
                <a:gd name="T12" fmla="*/ 2679 w 5360"/>
                <a:gd name="T13" fmla="*/ 63 h 191"/>
                <a:gd name="T14" fmla="*/ 2672 w 5360"/>
                <a:gd name="T15" fmla="*/ 76 h 191"/>
                <a:gd name="T16" fmla="*/ 2661 w 5360"/>
                <a:gd name="T17" fmla="*/ 87 h 191"/>
                <a:gd name="T18" fmla="*/ 2648 w 5360"/>
                <a:gd name="T19" fmla="*/ 93 h 191"/>
                <a:gd name="T20" fmla="*/ 2633 w 5360"/>
                <a:gd name="T21" fmla="*/ 95 h 191"/>
                <a:gd name="T22" fmla="*/ 2618 w 5360"/>
                <a:gd name="T23" fmla="*/ 93 h 191"/>
                <a:gd name="T24" fmla="*/ 2605 w 5360"/>
                <a:gd name="T25" fmla="*/ 86 h 191"/>
                <a:gd name="T26" fmla="*/ 2595 w 5360"/>
                <a:gd name="T27" fmla="*/ 75 h 191"/>
                <a:gd name="T28" fmla="*/ 2588 w 5360"/>
                <a:gd name="T29" fmla="*/ 63 h 191"/>
                <a:gd name="T30" fmla="*/ 0 w 5360"/>
                <a:gd name="T31" fmla="*/ 49 h 191"/>
                <a:gd name="T32" fmla="*/ 2588 w 5360"/>
                <a:gd name="T33" fmla="*/ 33 h 191"/>
                <a:gd name="T34" fmla="*/ 2595 w 5360"/>
                <a:gd name="T35" fmla="*/ 20 h 191"/>
                <a:gd name="T36" fmla="*/ 2606 w 5360"/>
                <a:gd name="T37" fmla="*/ 10 h 191"/>
                <a:gd name="T38" fmla="*/ 2618 w 5360"/>
                <a:gd name="T39" fmla="*/ 3 h 191"/>
                <a:gd name="T40" fmla="*/ 2633 w 5360"/>
                <a:gd name="T41" fmla="*/ 0 h 1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360" h="191">
                  <a:moveTo>
                    <a:pt x="5266" y="0"/>
                  </a:moveTo>
                  <a:lnTo>
                    <a:pt x="5295" y="6"/>
                  </a:lnTo>
                  <a:lnTo>
                    <a:pt x="5322" y="20"/>
                  </a:lnTo>
                  <a:lnTo>
                    <a:pt x="5343" y="41"/>
                  </a:lnTo>
                  <a:lnTo>
                    <a:pt x="5357" y="66"/>
                  </a:lnTo>
                  <a:lnTo>
                    <a:pt x="5360" y="97"/>
                  </a:lnTo>
                  <a:lnTo>
                    <a:pt x="5357" y="126"/>
                  </a:lnTo>
                  <a:lnTo>
                    <a:pt x="5343" y="152"/>
                  </a:lnTo>
                  <a:lnTo>
                    <a:pt x="5322" y="174"/>
                  </a:lnTo>
                  <a:lnTo>
                    <a:pt x="5295" y="187"/>
                  </a:lnTo>
                  <a:lnTo>
                    <a:pt x="5266" y="191"/>
                  </a:lnTo>
                  <a:lnTo>
                    <a:pt x="5236" y="187"/>
                  </a:lnTo>
                  <a:lnTo>
                    <a:pt x="5209" y="172"/>
                  </a:lnTo>
                  <a:lnTo>
                    <a:pt x="5190" y="151"/>
                  </a:lnTo>
                  <a:lnTo>
                    <a:pt x="5176" y="126"/>
                  </a:lnTo>
                  <a:lnTo>
                    <a:pt x="0" y="99"/>
                  </a:lnTo>
                  <a:lnTo>
                    <a:pt x="5176" y="66"/>
                  </a:lnTo>
                  <a:lnTo>
                    <a:pt x="5190" y="41"/>
                  </a:lnTo>
                  <a:lnTo>
                    <a:pt x="5211" y="20"/>
                  </a:lnTo>
                  <a:lnTo>
                    <a:pt x="5236" y="6"/>
                  </a:lnTo>
                  <a:lnTo>
                    <a:pt x="5266"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8" name="Freeform 7"/>
            <p:cNvSpPr>
              <a:spLocks/>
            </p:cNvSpPr>
            <p:nvPr/>
          </p:nvSpPr>
          <p:spPr bwMode="auto">
            <a:xfrm>
              <a:off x="3775" y="394"/>
              <a:ext cx="324" cy="379"/>
            </a:xfrm>
            <a:custGeom>
              <a:avLst/>
              <a:gdLst>
                <a:gd name="T0" fmla="*/ 257 w 647"/>
                <a:gd name="T1" fmla="*/ 0 h 761"/>
                <a:gd name="T2" fmla="*/ 257 w 647"/>
                <a:gd name="T3" fmla="*/ 3 h 761"/>
                <a:gd name="T4" fmla="*/ 259 w 647"/>
                <a:gd name="T5" fmla="*/ 9 h 761"/>
                <a:gd name="T6" fmla="*/ 262 w 647"/>
                <a:gd name="T7" fmla="*/ 20 h 761"/>
                <a:gd name="T8" fmla="*/ 265 w 647"/>
                <a:gd name="T9" fmla="*/ 34 h 761"/>
                <a:gd name="T10" fmla="*/ 269 w 647"/>
                <a:gd name="T11" fmla="*/ 52 h 761"/>
                <a:gd name="T12" fmla="*/ 274 w 647"/>
                <a:gd name="T13" fmla="*/ 71 h 761"/>
                <a:gd name="T14" fmla="*/ 279 w 647"/>
                <a:gd name="T15" fmla="*/ 93 h 761"/>
                <a:gd name="T16" fmla="*/ 283 w 647"/>
                <a:gd name="T17" fmla="*/ 117 h 761"/>
                <a:gd name="T18" fmla="*/ 288 w 647"/>
                <a:gd name="T19" fmla="*/ 141 h 761"/>
                <a:gd name="T20" fmla="*/ 294 w 647"/>
                <a:gd name="T21" fmla="*/ 168 h 761"/>
                <a:gd name="T22" fmla="*/ 299 w 647"/>
                <a:gd name="T23" fmla="*/ 195 h 761"/>
                <a:gd name="T24" fmla="*/ 303 w 647"/>
                <a:gd name="T25" fmla="*/ 222 h 761"/>
                <a:gd name="T26" fmla="*/ 307 w 647"/>
                <a:gd name="T27" fmla="*/ 248 h 761"/>
                <a:gd name="T28" fmla="*/ 311 w 647"/>
                <a:gd name="T29" fmla="*/ 271 h 761"/>
                <a:gd name="T30" fmla="*/ 315 w 647"/>
                <a:gd name="T31" fmla="*/ 293 h 761"/>
                <a:gd name="T32" fmla="*/ 318 w 647"/>
                <a:gd name="T33" fmla="*/ 313 h 761"/>
                <a:gd name="T34" fmla="*/ 320 w 647"/>
                <a:gd name="T35" fmla="*/ 328 h 761"/>
                <a:gd name="T36" fmla="*/ 322 w 647"/>
                <a:gd name="T37" fmla="*/ 340 h 761"/>
                <a:gd name="T38" fmla="*/ 323 w 647"/>
                <a:gd name="T39" fmla="*/ 348 h 761"/>
                <a:gd name="T40" fmla="*/ 324 w 647"/>
                <a:gd name="T41" fmla="*/ 351 h 761"/>
                <a:gd name="T42" fmla="*/ 49 w 647"/>
                <a:gd name="T43" fmla="*/ 379 h 761"/>
                <a:gd name="T44" fmla="*/ 49 w 647"/>
                <a:gd name="T45" fmla="*/ 376 h 761"/>
                <a:gd name="T46" fmla="*/ 48 w 647"/>
                <a:gd name="T47" fmla="*/ 367 h 761"/>
                <a:gd name="T48" fmla="*/ 46 w 647"/>
                <a:gd name="T49" fmla="*/ 353 h 761"/>
                <a:gd name="T50" fmla="*/ 44 w 647"/>
                <a:gd name="T51" fmla="*/ 335 h 761"/>
                <a:gd name="T52" fmla="*/ 41 w 647"/>
                <a:gd name="T53" fmla="*/ 313 h 761"/>
                <a:gd name="T54" fmla="*/ 39 w 647"/>
                <a:gd name="T55" fmla="*/ 288 h 761"/>
                <a:gd name="T56" fmla="*/ 36 w 647"/>
                <a:gd name="T57" fmla="*/ 261 h 761"/>
                <a:gd name="T58" fmla="*/ 32 w 647"/>
                <a:gd name="T59" fmla="*/ 232 h 761"/>
                <a:gd name="T60" fmla="*/ 28 w 647"/>
                <a:gd name="T61" fmla="*/ 202 h 761"/>
                <a:gd name="T62" fmla="*/ 24 w 647"/>
                <a:gd name="T63" fmla="*/ 173 h 761"/>
                <a:gd name="T64" fmla="*/ 20 w 647"/>
                <a:gd name="T65" fmla="*/ 144 h 761"/>
                <a:gd name="T66" fmla="*/ 16 w 647"/>
                <a:gd name="T67" fmla="*/ 116 h 761"/>
                <a:gd name="T68" fmla="*/ 13 w 647"/>
                <a:gd name="T69" fmla="*/ 92 h 761"/>
                <a:gd name="T70" fmla="*/ 10 w 647"/>
                <a:gd name="T71" fmla="*/ 71 h 761"/>
                <a:gd name="T72" fmla="*/ 6 w 647"/>
                <a:gd name="T73" fmla="*/ 52 h 761"/>
                <a:gd name="T74" fmla="*/ 4 w 647"/>
                <a:gd name="T75" fmla="*/ 36 h 761"/>
                <a:gd name="T76" fmla="*/ 2 w 647"/>
                <a:gd name="T77" fmla="*/ 25 h 761"/>
                <a:gd name="T78" fmla="*/ 0 w 647"/>
                <a:gd name="T79" fmla="*/ 17 h 761"/>
                <a:gd name="T80" fmla="*/ 0 w 647"/>
                <a:gd name="T81" fmla="*/ 15 h 761"/>
                <a:gd name="T82" fmla="*/ 2 w 647"/>
                <a:gd name="T83" fmla="*/ 14 h 761"/>
                <a:gd name="T84" fmla="*/ 10 w 647"/>
                <a:gd name="T85" fmla="*/ 14 h 761"/>
                <a:gd name="T86" fmla="*/ 20 w 647"/>
                <a:gd name="T87" fmla="*/ 14 h 761"/>
                <a:gd name="T88" fmla="*/ 35 w 647"/>
                <a:gd name="T89" fmla="*/ 13 h 761"/>
                <a:gd name="T90" fmla="*/ 53 w 647"/>
                <a:gd name="T91" fmla="*/ 12 h 761"/>
                <a:gd name="T92" fmla="*/ 75 w 647"/>
                <a:gd name="T93" fmla="*/ 10 h 761"/>
                <a:gd name="T94" fmla="*/ 98 w 647"/>
                <a:gd name="T95" fmla="*/ 9 h 761"/>
                <a:gd name="T96" fmla="*/ 123 w 647"/>
                <a:gd name="T97" fmla="*/ 8 h 761"/>
                <a:gd name="T98" fmla="*/ 148 w 647"/>
                <a:gd name="T99" fmla="*/ 6 h 761"/>
                <a:gd name="T100" fmla="*/ 172 w 647"/>
                <a:gd name="T101" fmla="*/ 5 h 761"/>
                <a:gd name="T102" fmla="*/ 194 w 647"/>
                <a:gd name="T103" fmla="*/ 4 h 761"/>
                <a:gd name="T104" fmla="*/ 215 w 647"/>
                <a:gd name="T105" fmla="*/ 3 h 761"/>
                <a:gd name="T106" fmla="*/ 233 w 647"/>
                <a:gd name="T107" fmla="*/ 2 h 761"/>
                <a:gd name="T108" fmla="*/ 246 w 647"/>
                <a:gd name="T109" fmla="*/ 1 h 761"/>
                <a:gd name="T110" fmla="*/ 254 w 647"/>
                <a:gd name="T111" fmla="*/ 1 h 761"/>
                <a:gd name="T112" fmla="*/ 257 w 647"/>
                <a:gd name="T113" fmla="*/ 0 h 76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761">
                  <a:moveTo>
                    <a:pt x="514" y="0"/>
                  </a:moveTo>
                  <a:lnTo>
                    <a:pt x="514" y="6"/>
                  </a:lnTo>
                  <a:lnTo>
                    <a:pt x="518" y="19"/>
                  </a:lnTo>
                  <a:lnTo>
                    <a:pt x="524" y="40"/>
                  </a:lnTo>
                  <a:lnTo>
                    <a:pt x="530" y="69"/>
                  </a:lnTo>
                  <a:lnTo>
                    <a:pt x="538" y="104"/>
                  </a:lnTo>
                  <a:lnTo>
                    <a:pt x="547" y="142"/>
                  </a:lnTo>
                  <a:lnTo>
                    <a:pt x="557" y="187"/>
                  </a:lnTo>
                  <a:lnTo>
                    <a:pt x="566" y="235"/>
                  </a:lnTo>
                  <a:lnTo>
                    <a:pt x="576" y="283"/>
                  </a:lnTo>
                  <a:lnTo>
                    <a:pt x="587" y="337"/>
                  </a:lnTo>
                  <a:lnTo>
                    <a:pt x="597" y="391"/>
                  </a:lnTo>
                  <a:lnTo>
                    <a:pt x="605" y="445"/>
                  </a:lnTo>
                  <a:lnTo>
                    <a:pt x="614" y="497"/>
                  </a:lnTo>
                  <a:lnTo>
                    <a:pt x="622" y="545"/>
                  </a:lnTo>
                  <a:lnTo>
                    <a:pt x="630" y="589"/>
                  </a:lnTo>
                  <a:lnTo>
                    <a:pt x="635" y="628"/>
                  </a:lnTo>
                  <a:lnTo>
                    <a:pt x="639" y="658"/>
                  </a:lnTo>
                  <a:lnTo>
                    <a:pt x="643" y="683"/>
                  </a:lnTo>
                  <a:lnTo>
                    <a:pt x="645" y="699"/>
                  </a:lnTo>
                  <a:lnTo>
                    <a:pt x="647" y="705"/>
                  </a:lnTo>
                  <a:lnTo>
                    <a:pt x="98" y="761"/>
                  </a:lnTo>
                  <a:lnTo>
                    <a:pt x="98" y="755"/>
                  </a:lnTo>
                  <a:lnTo>
                    <a:pt x="96" y="737"/>
                  </a:lnTo>
                  <a:lnTo>
                    <a:pt x="92" y="709"/>
                  </a:lnTo>
                  <a:lnTo>
                    <a:pt x="88" y="672"/>
                  </a:lnTo>
                  <a:lnTo>
                    <a:pt x="82" y="628"/>
                  </a:lnTo>
                  <a:lnTo>
                    <a:pt x="77" y="579"/>
                  </a:lnTo>
                  <a:lnTo>
                    <a:pt x="71" y="524"/>
                  </a:lnTo>
                  <a:lnTo>
                    <a:pt x="63" y="466"/>
                  </a:lnTo>
                  <a:lnTo>
                    <a:pt x="55" y="406"/>
                  </a:lnTo>
                  <a:lnTo>
                    <a:pt x="48" y="348"/>
                  </a:lnTo>
                  <a:lnTo>
                    <a:pt x="40" y="289"/>
                  </a:lnTo>
                  <a:lnTo>
                    <a:pt x="32" y="233"/>
                  </a:lnTo>
                  <a:lnTo>
                    <a:pt x="25" y="185"/>
                  </a:lnTo>
                  <a:lnTo>
                    <a:pt x="19" y="142"/>
                  </a:lnTo>
                  <a:lnTo>
                    <a:pt x="11" y="104"/>
                  </a:lnTo>
                  <a:lnTo>
                    <a:pt x="7" y="73"/>
                  </a:lnTo>
                  <a:lnTo>
                    <a:pt x="4" y="50"/>
                  </a:lnTo>
                  <a:lnTo>
                    <a:pt x="0" y="35"/>
                  </a:lnTo>
                  <a:lnTo>
                    <a:pt x="0" y="31"/>
                  </a:lnTo>
                  <a:lnTo>
                    <a:pt x="4" y="29"/>
                  </a:lnTo>
                  <a:lnTo>
                    <a:pt x="19" y="29"/>
                  </a:lnTo>
                  <a:lnTo>
                    <a:pt x="40" y="29"/>
                  </a:lnTo>
                  <a:lnTo>
                    <a:pt x="69" y="27"/>
                  </a:lnTo>
                  <a:lnTo>
                    <a:pt x="105" y="25"/>
                  </a:lnTo>
                  <a:lnTo>
                    <a:pt x="150" y="21"/>
                  </a:lnTo>
                  <a:lnTo>
                    <a:pt x="196" y="19"/>
                  </a:lnTo>
                  <a:lnTo>
                    <a:pt x="246" y="17"/>
                  </a:lnTo>
                  <a:lnTo>
                    <a:pt x="296" y="13"/>
                  </a:lnTo>
                  <a:lnTo>
                    <a:pt x="344" y="11"/>
                  </a:lnTo>
                  <a:lnTo>
                    <a:pt x="388" y="8"/>
                  </a:lnTo>
                  <a:lnTo>
                    <a:pt x="430" y="6"/>
                  </a:lnTo>
                  <a:lnTo>
                    <a:pt x="465" y="4"/>
                  </a:lnTo>
                  <a:lnTo>
                    <a:pt x="491" y="2"/>
                  </a:lnTo>
                  <a:lnTo>
                    <a:pt x="507" y="2"/>
                  </a:lnTo>
                  <a:lnTo>
                    <a:pt x="514"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9" name="Freeform 8"/>
            <p:cNvSpPr>
              <a:spLocks/>
            </p:cNvSpPr>
            <p:nvPr/>
          </p:nvSpPr>
          <p:spPr bwMode="auto">
            <a:xfrm>
              <a:off x="3826" y="437"/>
              <a:ext cx="211" cy="195"/>
            </a:xfrm>
            <a:custGeom>
              <a:avLst/>
              <a:gdLst>
                <a:gd name="T0" fmla="*/ 176 w 420"/>
                <a:gd name="T1" fmla="*/ 3 h 386"/>
                <a:gd name="T2" fmla="*/ 180 w 420"/>
                <a:gd name="T3" fmla="*/ 21 h 386"/>
                <a:gd name="T4" fmla="*/ 188 w 420"/>
                <a:gd name="T5" fmla="*/ 51 h 386"/>
                <a:gd name="T6" fmla="*/ 196 w 420"/>
                <a:gd name="T7" fmla="*/ 88 h 386"/>
                <a:gd name="T8" fmla="*/ 202 w 420"/>
                <a:gd name="T9" fmla="*/ 126 h 386"/>
                <a:gd name="T10" fmla="*/ 207 w 420"/>
                <a:gd name="T11" fmla="*/ 157 h 386"/>
                <a:gd name="T12" fmla="*/ 210 w 420"/>
                <a:gd name="T13" fmla="*/ 175 h 386"/>
                <a:gd name="T14" fmla="*/ 150 w 420"/>
                <a:gd name="T15" fmla="*/ 183 h 386"/>
                <a:gd name="T16" fmla="*/ 146 w 420"/>
                <a:gd name="T17" fmla="*/ 176 h 386"/>
                <a:gd name="T18" fmla="*/ 131 w 420"/>
                <a:gd name="T19" fmla="*/ 158 h 386"/>
                <a:gd name="T20" fmla="*/ 112 w 420"/>
                <a:gd name="T21" fmla="*/ 133 h 386"/>
                <a:gd name="T22" fmla="*/ 97 w 420"/>
                <a:gd name="T23" fmla="*/ 116 h 386"/>
                <a:gd name="T24" fmla="*/ 83 w 420"/>
                <a:gd name="T25" fmla="*/ 99 h 386"/>
                <a:gd name="T26" fmla="*/ 73 w 420"/>
                <a:gd name="T27" fmla="*/ 86 h 386"/>
                <a:gd name="T28" fmla="*/ 72 w 420"/>
                <a:gd name="T29" fmla="*/ 88 h 386"/>
                <a:gd name="T30" fmla="*/ 76 w 420"/>
                <a:gd name="T31" fmla="*/ 108 h 386"/>
                <a:gd name="T32" fmla="*/ 81 w 420"/>
                <a:gd name="T33" fmla="*/ 139 h 386"/>
                <a:gd name="T34" fmla="*/ 85 w 420"/>
                <a:gd name="T35" fmla="*/ 168 h 386"/>
                <a:gd name="T36" fmla="*/ 87 w 420"/>
                <a:gd name="T37" fmla="*/ 186 h 386"/>
                <a:gd name="T38" fmla="*/ 85 w 420"/>
                <a:gd name="T39" fmla="*/ 189 h 386"/>
                <a:gd name="T40" fmla="*/ 66 w 420"/>
                <a:gd name="T41" fmla="*/ 191 h 386"/>
                <a:gd name="T42" fmla="*/ 44 w 420"/>
                <a:gd name="T43" fmla="*/ 193 h 386"/>
                <a:gd name="T44" fmla="*/ 30 w 420"/>
                <a:gd name="T45" fmla="*/ 195 h 386"/>
                <a:gd name="T46" fmla="*/ 27 w 420"/>
                <a:gd name="T47" fmla="*/ 192 h 386"/>
                <a:gd name="T48" fmla="*/ 25 w 420"/>
                <a:gd name="T49" fmla="*/ 173 h 386"/>
                <a:gd name="T50" fmla="*/ 20 w 420"/>
                <a:gd name="T51" fmla="*/ 143 h 386"/>
                <a:gd name="T52" fmla="*/ 15 w 420"/>
                <a:gd name="T53" fmla="*/ 105 h 386"/>
                <a:gd name="T54" fmla="*/ 9 w 420"/>
                <a:gd name="T55" fmla="*/ 67 h 386"/>
                <a:gd name="T56" fmla="*/ 4 w 420"/>
                <a:gd name="T57" fmla="*/ 35 h 386"/>
                <a:gd name="T58" fmla="*/ 1 w 420"/>
                <a:gd name="T59" fmla="*/ 16 h 386"/>
                <a:gd name="T60" fmla="*/ 62 w 420"/>
                <a:gd name="T61" fmla="*/ 9 h 386"/>
                <a:gd name="T62" fmla="*/ 67 w 420"/>
                <a:gd name="T63" fmla="*/ 14 h 386"/>
                <a:gd name="T64" fmla="*/ 79 w 420"/>
                <a:gd name="T65" fmla="*/ 28 h 386"/>
                <a:gd name="T66" fmla="*/ 95 w 420"/>
                <a:gd name="T67" fmla="*/ 47 h 386"/>
                <a:gd name="T68" fmla="*/ 113 w 420"/>
                <a:gd name="T69" fmla="*/ 67 h 386"/>
                <a:gd name="T70" fmla="*/ 127 w 420"/>
                <a:gd name="T71" fmla="*/ 85 h 386"/>
                <a:gd name="T72" fmla="*/ 137 w 420"/>
                <a:gd name="T73" fmla="*/ 95 h 386"/>
                <a:gd name="T74" fmla="*/ 138 w 420"/>
                <a:gd name="T75" fmla="*/ 94 h 386"/>
                <a:gd name="T76" fmla="*/ 135 w 420"/>
                <a:gd name="T77" fmla="*/ 79 h 386"/>
                <a:gd name="T78" fmla="*/ 130 w 420"/>
                <a:gd name="T79" fmla="*/ 56 h 386"/>
                <a:gd name="T80" fmla="*/ 125 w 420"/>
                <a:gd name="T81" fmla="*/ 30 h 386"/>
                <a:gd name="T82" fmla="*/ 122 w 420"/>
                <a:gd name="T83" fmla="*/ 12 h 386"/>
                <a:gd name="T84" fmla="*/ 120 w 420"/>
                <a:gd name="T85" fmla="*/ 5 h 3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20" h="386">
                  <a:moveTo>
                    <a:pt x="349" y="0"/>
                  </a:moveTo>
                  <a:lnTo>
                    <a:pt x="351" y="6"/>
                  </a:lnTo>
                  <a:lnTo>
                    <a:pt x="355" y="20"/>
                  </a:lnTo>
                  <a:lnTo>
                    <a:pt x="359" y="41"/>
                  </a:lnTo>
                  <a:lnTo>
                    <a:pt x="366" y="68"/>
                  </a:lnTo>
                  <a:lnTo>
                    <a:pt x="374" y="100"/>
                  </a:lnTo>
                  <a:lnTo>
                    <a:pt x="382" y="137"/>
                  </a:lnTo>
                  <a:lnTo>
                    <a:pt x="390" y="174"/>
                  </a:lnTo>
                  <a:lnTo>
                    <a:pt x="397" y="212"/>
                  </a:lnTo>
                  <a:lnTo>
                    <a:pt x="403" y="249"/>
                  </a:lnTo>
                  <a:lnTo>
                    <a:pt x="409" y="282"/>
                  </a:lnTo>
                  <a:lnTo>
                    <a:pt x="413" y="310"/>
                  </a:lnTo>
                  <a:lnTo>
                    <a:pt x="416" y="334"/>
                  </a:lnTo>
                  <a:lnTo>
                    <a:pt x="418" y="347"/>
                  </a:lnTo>
                  <a:lnTo>
                    <a:pt x="420" y="353"/>
                  </a:lnTo>
                  <a:lnTo>
                    <a:pt x="299" y="362"/>
                  </a:lnTo>
                  <a:lnTo>
                    <a:pt x="297" y="359"/>
                  </a:lnTo>
                  <a:lnTo>
                    <a:pt x="290" y="349"/>
                  </a:lnTo>
                  <a:lnTo>
                    <a:pt x="276" y="332"/>
                  </a:lnTo>
                  <a:lnTo>
                    <a:pt x="261" y="312"/>
                  </a:lnTo>
                  <a:lnTo>
                    <a:pt x="242" y="289"/>
                  </a:lnTo>
                  <a:lnTo>
                    <a:pt x="222" y="264"/>
                  </a:lnTo>
                  <a:lnTo>
                    <a:pt x="209" y="249"/>
                  </a:lnTo>
                  <a:lnTo>
                    <a:pt x="194" y="230"/>
                  </a:lnTo>
                  <a:lnTo>
                    <a:pt x="178" y="210"/>
                  </a:lnTo>
                  <a:lnTo>
                    <a:pt x="165" y="195"/>
                  </a:lnTo>
                  <a:lnTo>
                    <a:pt x="153" y="179"/>
                  </a:lnTo>
                  <a:lnTo>
                    <a:pt x="146" y="170"/>
                  </a:lnTo>
                  <a:lnTo>
                    <a:pt x="144" y="168"/>
                  </a:lnTo>
                  <a:lnTo>
                    <a:pt x="144" y="174"/>
                  </a:lnTo>
                  <a:lnTo>
                    <a:pt x="148" y="189"/>
                  </a:lnTo>
                  <a:lnTo>
                    <a:pt x="151" y="214"/>
                  </a:lnTo>
                  <a:lnTo>
                    <a:pt x="155" y="243"/>
                  </a:lnTo>
                  <a:lnTo>
                    <a:pt x="161" y="276"/>
                  </a:lnTo>
                  <a:lnTo>
                    <a:pt x="165" y="305"/>
                  </a:lnTo>
                  <a:lnTo>
                    <a:pt x="169" y="332"/>
                  </a:lnTo>
                  <a:lnTo>
                    <a:pt x="172" y="355"/>
                  </a:lnTo>
                  <a:lnTo>
                    <a:pt x="174" y="368"/>
                  </a:lnTo>
                  <a:lnTo>
                    <a:pt x="174" y="374"/>
                  </a:lnTo>
                  <a:lnTo>
                    <a:pt x="169" y="374"/>
                  </a:lnTo>
                  <a:lnTo>
                    <a:pt x="153" y="376"/>
                  </a:lnTo>
                  <a:lnTo>
                    <a:pt x="132" y="378"/>
                  </a:lnTo>
                  <a:lnTo>
                    <a:pt x="107" y="380"/>
                  </a:lnTo>
                  <a:lnTo>
                    <a:pt x="88" y="382"/>
                  </a:lnTo>
                  <a:lnTo>
                    <a:pt x="71" y="384"/>
                  </a:lnTo>
                  <a:lnTo>
                    <a:pt x="59" y="386"/>
                  </a:lnTo>
                  <a:lnTo>
                    <a:pt x="55" y="386"/>
                  </a:lnTo>
                  <a:lnTo>
                    <a:pt x="53" y="380"/>
                  </a:lnTo>
                  <a:lnTo>
                    <a:pt x="51" y="366"/>
                  </a:lnTo>
                  <a:lnTo>
                    <a:pt x="50" y="343"/>
                  </a:lnTo>
                  <a:lnTo>
                    <a:pt x="46" y="316"/>
                  </a:lnTo>
                  <a:lnTo>
                    <a:pt x="40" y="283"/>
                  </a:lnTo>
                  <a:lnTo>
                    <a:pt x="36" y="247"/>
                  </a:lnTo>
                  <a:lnTo>
                    <a:pt x="30" y="208"/>
                  </a:lnTo>
                  <a:lnTo>
                    <a:pt x="25" y="170"/>
                  </a:lnTo>
                  <a:lnTo>
                    <a:pt x="17" y="133"/>
                  </a:lnTo>
                  <a:lnTo>
                    <a:pt x="11" y="99"/>
                  </a:lnTo>
                  <a:lnTo>
                    <a:pt x="7" y="70"/>
                  </a:lnTo>
                  <a:lnTo>
                    <a:pt x="3" y="47"/>
                  </a:lnTo>
                  <a:lnTo>
                    <a:pt x="2" y="31"/>
                  </a:lnTo>
                  <a:lnTo>
                    <a:pt x="0" y="25"/>
                  </a:lnTo>
                  <a:lnTo>
                    <a:pt x="124" y="18"/>
                  </a:lnTo>
                  <a:lnTo>
                    <a:pt x="126" y="20"/>
                  </a:lnTo>
                  <a:lnTo>
                    <a:pt x="134" y="27"/>
                  </a:lnTo>
                  <a:lnTo>
                    <a:pt x="144" y="41"/>
                  </a:lnTo>
                  <a:lnTo>
                    <a:pt x="157" y="56"/>
                  </a:lnTo>
                  <a:lnTo>
                    <a:pt x="172" y="74"/>
                  </a:lnTo>
                  <a:lnTo>
                    <a:pt x="190" y="93"/>
                  </a:lnTo>
                  <a:lnTo>
                    <a:pt x="207" y="114"/>
                  </a:lnTo>
                  <a:lnTo>
                    <a:pt x="224" y="133"/>
                  </a:lnTo>
                  <a:lnTo>
                    <a:pt x="240" y="152"/>
                  </a:lnTo>
                  <a:lnTo>
                    <a:pt x="253" y="168"/>
                  </a:lnTo>
                  <a:lnTo>
                    <a:pt x="265" y="181"/>
                  </a:lnTo>
                  <a:lnTo>
                    <a:pt x="272" y="189"/>
                  </a:lnTo>
                  <a:lnTo>
                    <a:pt x="274" y="193"/>
                  </a:lnTo>
                  <a:lnTo>
                    <a:pt x="274" y="187"/>
                  </a:lnTo>
                  <a:lnTo>
                    <a:pt x="272" y="176"/>
                  </a:lnTo>
                  <a:lnTo>
                    <a:pt x="269" y="156"/>
                  </a:lnTo>
                  <a:lnTo>
                    <a:pt x="265" y="135"/>
                  </a:lnTo>
                  <a:lnTo>
                    <a:pt x="259" y="110"/>
                  </a:lnTo>
                  <a:lnTo>
                    <a:pt x="253" y="83"/>
                  </a:lnTo>
                  <a:lnTo>
                    <a:pt x="249" y="60"/>
                  </a:lnTo>
                  <a:lnTo>
                    <a:pt x="245" y="41"/>
                  </a:lnTo>
                  <a:lnTo>
                    <a:pt x="242" y="23"/>
                  </a:lnTo>
                  <a:lnTo>
                    <a:pt x="240" y="14"/>
                  </a:lnTo>
                  <a:lnTo>
                    <a:pt x="238" y="10"/>
                  </a:lnTo>
                  <a:lnTo>
                    <a:pt x="349"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10" name="Freeform 9"/>
            <p:cNvSpPr>
              <a:spLocks/>
            </p:cNvSpPr>
            <p:nvPr/>
          </p:nvSpPr>
          <p:spPr bwMode="auto">
            <a:xfrm>
              <a:off x="3999" y="405"/>
              <a:ext cx="24" cy="24"/>
            </a:xfrm>
            <a:custGeom>
              <a:avLst/>
              <a:gdLst>
                <a:gd name="T0" fmla="*/ 10 w 52"/>
                <a:gd name="T1" fmla="*/ 0 h 50"/>
                <a:gd name="T2" fmla="*/ 15 w 52"/>
                <a:gd name="T3" fmla="*/ 8 h 50"/>
                <a:gd name="T4" fmla="*/ 24 w 52"/>
                <a:gd name="T5" fmla="*/ 7 h 50"/>
                <a:gd name="T6" fmla="*/ 18 w 52"/>
                <a:gd name="T7" fmla="*/ 14 h 50"/>
                <a:gd name="T8" fmla="*/ 23 w 52"/>
                <a:gd name="T9" fmla="*/ 22 h 50"/>
                <a:gd name="T10" fmla="*/ 14 w 52"/>
                <a:gd name="T11" fmla="*/ 17 h 50"/>
                <a:gd name="T12" fmla="*/ 8 w 52"/>
                <a:gd name="T13" fmla="*/ 24 h 50"/>
                <a:gd name="T14" fmla="*/ 9 w 52"/>
                <a:gd name="T15" fmla="*/ 14 h 50"/>
                <a:gd name="T16" fmla="*/ 0 w 52"/>
                <a:gd name="T17" fmla="*/ 9 h 50"/>
                <a:gd name="T18" fmla="*/ 10 w 52"/>
                <a:gd name="T19" fmla="*/ 8 h 50"/>
                <a:gd name="T20" fmla="*/ 10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11" name="Freeform 10"/>
            <p:cNvSpPr>
              <a:spLocks/>
            </p:cNvSpPr>
            <p:nvPr/>
          </p:nvSpPr>
          <p:spPr bwMode="auto">
            <a:xfrm>
              <a:off x="3999" y="405"/>
              <a:ext cx="24" cy="24"/>
            </a:xfrm>
            <a:custGeom>
              <a:avLst/>
              <a:gdLst>
                <a:gd name="T0" fmla="*/ 10 w 52"/>
                <a:gd name="T1" fmla="*/ 0 h 50"/>
                <a:gd name="T2" fmla="*/ 15 w 52"/>
                <a:gd name="T3" fmla="*/ 8 h 50"/>
                <a:gd name="T4" fmla="*/ 24 w 52"/>
                <a:gd name="T5" fmla="*/ 7 h 50"/>
                <a:gd name="T6" fmla="*/ 18 w 52"/>
                <a:gd name="T7" fmla="*/ 14 h 50"/>
                <a:gd name="T8" fmla="*/ 23 w 52"/>
                <a:gd name="T9" fmla="*/ 22 h 50"/>
                <a:gd name="T10" fmla="*/ 14 w 52"/>
                <a:gd name="T11" fmla="*/ 17 h 50"/>
                <a:gd name="T12" fmla="*/ 8 w 52"/>
                <a:gd name="T13" fmla="*/ 24 h 50"/>
                <a:gd name="T14" fmla="*/ 9 w 52"/>
                <a:gd name="T15" fmla="*/ 14 h 50"/>
                <a:gd name="T16" fmla="*/ 0 w 52"/>
                <a:gd name="T17" fmla="*/ 9 h 50"/>
                <a:gd name="T18" fmla="*/ 10 w 52"/>
                <a:gd name="T19" fmla="*/ 8 h 50"/>
                <a:gd name="T20" fmla="*/ 10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12" name="Freeform 11"/>
            <p:cNvSpPr>
              <a:spLocks noEditPoints="1"/>
            </p:cNvSpPr>
            <p:nvPr/>
          </p:nvSpPr>
          <p:spPr bwMode="auto">
            <a:xfrm>
              <a:off x="1935" y="548"/>
              <a:ext cx="1740" cy="344"/>
            </a:xfrm>
            <a:custGeom>
              <a:avLst/>
              <a:gdLst>
                <a:gd name="T0" fmla="*/ 1282 w 3476"/>
                <a:gd name="T1" fmla="*/ 125 h 687"/>
                <a:gd name="T2" fmla="*/ 1265 w 3476"/>
                <a:gd name="T3" fmla="*/ 207 h 687"/>
                <a:gd name="T4" fmla="*/ 1282 w 3476"/>
                <a:gd name="T5" fmla="*/ 287 h 687"/>
                <a:gd name="T6" fmla="*/ 1353 w 3476"/>
                <a:gd name="T7" fmla="*/ 312 h 687"/>
                <a:gd name="T8" fmla="*/ 1399 w 3476"/>
                <a:gd name="T9" fmla="*/ 258 h 687"/>
                <a:gd name="T10" fmla="*/ 1403 w 3476"/>
                <a:gd name="T11" fmla="*/ 175 h 687"/>
                <a:gd name="T12" fmla="*/ 1376 w 3476"/>
                <a:gd name="T13" fmla="*/ 111 h 687"/>
                <a:gd name="T14" fmla="*/ 401 w 3476"/>
                <a:gd name="T15" fmla="*/ 74 h 687"/>
                <a:gd name="T16" fmla="*/ 427 w 3476"/>
                <a:gd name="T17" fmla="*/ 306 h 687"/>
                <a:gd name="T18" fmla="*/ 516 w 3476"/>
                <a:gd name="T19" fmla="*/ 303 h 687"/>
                <a:gd name="T20" fmla="*/ 533 w 3476"/>
                <a:gd name="T21" fmla="*/ 335 h 687"/>
                <a:gd name="T22" fmla="*/ 409 w 3476"/>
                <a:gd name="T23" fmla="*/ 338 h 687"/>
                <a:gd name="T24" fmla="*/ 352 w 3476"/>
                <a:gd name="T25" fmla="*/ 277 h 687"/>
                <a:gd name="T26" fmla="*/ 1179 w 3476"/>
                <a:gd name="T27" fmla="*/ 103 h 687"/>
                <a:gd name="T28" fmla="*/ 1110 w 3476"/>
                <a:gd name="T29" fmla="*/ 339 h 687"/>
                <a:gd name="T30" fmla="*/ 1102 w 3476"/>
                <a:gd name="T31" fmla="*/ 75 h 687"/>
                <a:gd name="T32" fmla="*/ 1657 w 3476"/>
                <a:gd name="T33" fmla="*/ 71 h 687"/>
                <a:gd name="T34" fmla="*/ 1730 w 3476"/>
                <a:gd name="T35" fmla="*/ 111 h 687"/>
                <a:gd name="T36" fmla="*/ 1691 w 3476"/>
                <a:gd name="T37" fmla="*/ 339 h 687"/>
                <a:gd name="T38" fmla="*/ 1678 w 3476"/>
                <a:gd name="T39" fmla="*/ 114 h 687"/>
                <a:gd name="T40" fmla="*/ 1608 w 3476"/>
                <a:gd name="T41" fmla="*/ 98 h 687"/>
                <a:gd name="T42" fmla="*/ 1520 w 3476"/>
                <a:gd name="T43" fmla="*/ 339 h 687"/>
                <a:gd name="T44" fmla="*/ 1630 w 3476"/>
                <a:gd name="T45" fmla="*/ 70 h 687"/>
                <a:gd name="T46" fmla="*/ 1412 w 3476"/>
                <a:gd name="T47" fmla="*/ 96 h 687"/>
                <a:gd name="T48" fmla="*/ 1453 w 3476"/>
                <a:gd name="T49" fmla="*/ 184 h 687"/>
                <a:gd name="T50" fmla="*/ 1435 w 3476"/>
                <a:gd name="T51" fmla="*/ 288 h 687"/>
                <a:gd name="T52" fmla="*/ 1359 w 3476"/>
                <a:gd name="T53" fmla="*/ 342 h 687"/>
                <a:gd name="T54" fmla="*/ 1257 w 3476"/>
                <a:gd name="T55" fmla="*/ 318 h 687"/>
                <a:gd name="T56" fmla="*/ 1217 w 3476"/>
                <a:gd name="T57" fmla="*/ 229 h 687"/>
                <a:gd name="T58" fmla="*/ 1238 w 3476"/>
                <a:gd name="T59" fmla="*/ 117 h 687"/>
                <a:gd name="T60" fmla="*/ 1335 w 3476"/>
                <a:gd name="T61" fmla="*/ 70 h 687"/>
                <a:gd name="T62" fmla="*/ 792 w 3476"/>
                <a:gd name="T63" fmla="*/ 87 h 687"/>
                <a:gd name="T64" fmla="*/ 729 w 3476"/>
                <a:gd name="T65" fmla="*/ 98 h 687"/>
                <a:gd name="T66" fmla="*/ 679 w 3476"/>
                <a:gd name="T67" fmla="*/ 129 h 687"/>
                <a:gd name="T68" fmla="*/ 702 w 3476"/>
                <a:gd name="T69" fmla="*/ 176 h 687"/>
                <a:gd name="T70" fmla="*/ 782 w 3476"/>
                <a:gd name="T71" fmla="*/ 217 h 687"/>
                <a:gd name="T72" fmla="*/ 800 w 3476"/>
                <a:gd name="T73" fmla="*/ 282 h 687"/>
                <a:gd name="T74" fmla="*/ 726 w 3476"/>
                <a:gd name="T75" fmla="*/ 340 h 687"/>
                <a:gd name="T76" fmla="*/ 622 w 3476"/>
                <a:gd name="T77" fmla="*/ 325 h 687"/>
                <a:gd name="T78" fmla="*/ 695 w 3476"/>
                <a:gd name="T79" fmla="*/ 312 h 687"/>
                <a:gd name="T80" fmla="*/ 752 w 3476"/>
                <a:gd name="T81" fmla="*/ 266 h 687"/>
                <a:gd name="T82" fmla="*/ 716 w 3476"/>
                <a:gd name="T83" fmla="*/ 222 h 687"/>
                <a:gd name="T84" fmla="*/ 639 w 3476"/>
                <a:gd name="T85" fmla="*/ 176 h 687"/>
                <a:gd name="T86" fmla="*/ 638 w 3476"/>
                <a:gd name="T87" fmla="*/ 110 h 687"/>
                <a:gd name="T88" fmla="*/ 721 w 3476"/>
                <a:gd name="T89" fmla="*/ 70 h 687"/>
                <a:gd name="T90" fmla="*/ 141 w 3476"/>
                <a:gd name="T91" fmla="*/ 83 h 687"/>
                <a:gd name="T92" fmla="*/ 156 w 3476"/>
                <a:gd name="T93" fmla="*/ 52 h 687"/>
                <a:gd name="T94" fmla="*/ 178 w 3476"/>
                <a:gd name="T95" fmla="*/ 1 h 687"/>
                <a:gd name="T96" fmla="*/ 48 w 3476"/>
                <a:gd name="T97" fmla="*/ 339 h 687"/>
                <a:gd name="T98" fmla="*/ 984 w 3476"/>
                <a:gd name="T99" fmla="*/ 74 h 687"/>
                <a:gd name="T100" fmla="*/ 936 w 3476"/>
                <a:gd name="T101" fmla="*/ 293 h 687"/>
                <a:gd name="T102" fmla="*/ 975 w 3476"/>
                <a:gd name="T103" fmla="*/ 311 h 687"/>
                <a:gd name="T104" fmla="*/ 969 w 3476"/>
                <a:gd name="T105" fmla="*/ 340 h 687"/>
                <a:gd name="T106" fmla="*/ 899 w 3476"/>
                <a:gd name="T107" fmla="*/ 320 h 687"/>
                <a:gd name="T108" fmla="*/ 882 w 3476"/>
                <a:gd name="T109" fmla="*/ 101 h 687"/>
                <a:gd name="T110" fmla="*/ 932 w 3476"/>
                <a:gd name="T111" fmla="*/ 0 h 68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476" h="687">
                  <a:moveTo>
                    <a:pt x="2668" y="194"/>
                  </a:moveTo>
                  <a:lnTo>
                    <a:pt x="2631" y="198"/>
                  </a:lnTo>
                  <a:lnTo>
                    <a:pt x="2602" y="210"/>
                  </a:lnTo>
                  <a:lnTo>
                    <a:pt x="2579" y="227"/>
                  </a:lnTo>
                  <a:lnTo>
                    <a:pt x="2562" y="250"/>
                  </a:lnTo>
                  <a:lnTo>
                    <a:pt x="2548" y="277"/>
                  </a:lnTo>
                  <a:lnTo>
                    <a:pt x="2539" y="308"/>
                  </a:lnTo>
                  <a:lnTo>
                    <a:pt x="2533" y="343"/>
                  </a:lnTo>
                  <a:lnTo>
                    <a:pt x="2529" y="377"/>
                  </a:lnTo>
                  <a:lnTo>
                    <a:pt x="2527" y="414"/>
                  </a:lnTo>
                  <a:lnTo>
                    <a:pt x="2529" y="449"/>
                  </a:lnTo>
                  <a:lnTo>
                    <a:pt x="2533" y="483"/>
                  </a:lnTo>
                  <a:lnTo>
                    <a:pt x="2539" y="516"/>
                  </a:lnTo>
                  <a:lnTo>
                    <a:pt x="2548" y="547"/>
                  </a:lnTo>
                  <a:lnTo>
                    <a:pt x="2562" y="574"/>
                  </a:lnTo>
                  <a:lnTo>
                    <a:pt x="2581" y="595"/>
                  </a:lnTo>
                  <a:lnTo>
                    <a:pt x="2604" y="612"/>
                  </a:lnTo>
                  <a:lnTo>
                    <a:pt x="2633" y="624"/>
                  </a:lnTo>
                  <a:lnTo>
                    <a:pt x="2668" y="628"/>
                  </a:lnTo>
                  <a:lnTo>
                    <a:pt x="2702" y="624"/>
                  </a:lnTo>
                  <a:lnTo>
                    <a:pt x="2731" y="612"/>
                  </a:lnTo>
                  <a:lnTo>
                    <a:pt x="2754" y="595"/>
                  </a:lnTo>
                  <a:lnTo>
                    <a:pt x="2771" y="572"/>
                  </a:lnTo>
                  <a:lnTo>
                    <a:pt x="2785" y="547"/>
                  </a:lnTo>
                  <a:lnTo>
                    <a:pt x="2794" y="516"/>
                  </a:lnTo>
                  <a:lnTo>
                    <a:pt x="2800" y="483"/>
                  </a:lnTo>
                  <a:lnTo>
                    <a:pt x="2804" y="449"/>
                  </a:lnTo>
                  <a:lnTo>
                    <a:pt x="2804" y="414"/>
                  </a:lnTo>
                  <a:lnTo>
                    <a:pt x="2804" y="381"/>
                  </a:lnTo>
                  <a:lnTo>
                    <a:pt x="2802" y="350"/>
                  </a:lnTo>
                  <a:lnTo>
                    <a:pt x="2796" y="320"/>
                  </a:lnTo>
                  <a:lnTo>
                    <a:pt x="2790" y="291"/>
                  </a:lnTo>
                  <a:lnTo>
                    <a:pt x="2779" y="264"/>
                  </a:lnTo>
                  <a:lnTo>
                    <a:pt x="2765" y="241"/>
                  </a:lnTo>
                  <a:lnTo>
                    <a:pt x="2748" y="221"/>
                  </a:lnTo>
                  <a:lnTo>
                    <a:pt x="2725" y="206"/>
                  </a:lnTo>
                  <a:lnTo>
                    <a:pt x="2698" y="196"/>
                  </a:lnTo>
                  <a:lnTo>
                    <a:pt x="2668" y="194"/>
                  </a:lnTo>
                  <a:close/>
                  <a:moveTo>
                    <a:pt x="701" y="148"/>
                  </a:moveTo>
                  <a:lnTo>
                    <a:pt x="801" y="148"/>
                  </a:lnTo>
                  <a:lnTo>
                    <a:pt x="801" y="518"/>
                  </a:lnTo>
                  <a:lnTo>
                    <a:pt x="803" y="547"/>
                  </a:lnTo>
                  <a:lnTo>
                    <a:pt x="812" y="574"/>
                  </a:lnTo>
                  <a:lnTo>
                    <a:pt x="829" y="595"/>
                  </a:lnTo>
                  <a:lnTo>
                    <a:pt x="853" y="612"/>
                  </a:lnTo>
                  <a:lnTo>
                    <a:pt x="883" y="624"/>
                  </a:lnTo>
                  <a:lnTo>
                    <a:pt x="922" y="628"/>
                  </a:lnTo>
                  <a:lnTo>
                    <a:pt x="966" y="624"/>
                  </a:lnTo>
                  <a:lnTo>
                    <a:pt x="1000" y="618"/>
                  </a:lnTo>
                  <a:lnTo>
                    <a:pt x="1031" y="605"/>
                  </a:lnTo>
                  <a:lnTo>
                    <a:pt x="1031" y="148"/>
                  </a:lnTo>
                  <a:lnTo>
                    <a:pt x="1131" y="148"/>
                  </a:lnTo>
                  <a:lnTo>
                    <a:pt x="1131" y="645"/>
                  </a:lnTo>
                  <a:lnTo>
                    <a:pt x="1100" y="659"/>
                  </a:lnTo>
                  <a:lnTo>
                    <a:pt x="1064" y="670"/>
                  </a:lnTo>
                  <a:lnTo>
                    <a:pt x="1022" y="680"/>
                  </a:lnTo>
                  <a:lnTo>
                    <a:pt x="972" y="686"/>
                  </a:lnTo>
                  <a:lnTo>
                    <a:pt x="916" y="687"/>
                  </a:lnTo>
                  <a:lnTo>
                    <a:pt x="864" y="686"/>
                  </a:lnTo>
                  <a:lnTo>
                    <a:pt x="818" y="676"/>
                  </a:lnTo>
                  <a:lnTo>
                    <a:pt x="781" y="660"/>
                  </a:lnTo>
                  <a:lnTo>
                    <a:pt x="751" y="641"/>
                  </a:lnTo>
                  <a:lnTo>
                    <a:pt x="728" y="616"/>
                  </a:lnTo>
                  <a:lnTo>
                    <a:pt x="712" y="587"/>
                  </a:lnTo>
                  <a:lnTo>
                    <a:pt x="703" y="553"/>
                  </a:lnTo>
                  <a:lnTo>
                    <a:pt x="701" y="516"/>
                  </a:lnTo>
                  <a:lnTo>
                    <a:pt x="701" y="148"/>
                  </a:lnTo>
                  <a:close/>
                  <a:moveTo>
                    <a:pt x="2324" y="139"/>
                  </a:moveTo>
                  <a:lnTo>
                    <a:pt x="2379" y="141"/>
                  </a:lnTo>
                  <a:lnTo>
                    <a:pt x="2356" y="206"/>
                  </a:lnTo>
                  <a:lnTo>
                    <a:pt x="2318" y="198"/>
                  </a:lnTo>
                  <a:lnTo>
                    <a:pt x="2281" y="198"/>
                  </a:lnTo>
                  <a:lnTo>
                    <a:pt x="2247" y="204"/>
                  </a:lnTo>
                  <a:lnTo>
                    <a:pt x="2218" y="216"/>
                  </a:lnTo>
                  <a:lnTo>
                    <a:pt x="2218" y="678"/>
                  </a:lnTo>
                  <a:lnTo>
                    <a:pt x="2118" y="678"/>
                  </a:lnTo>
                  <a:lnTo>
                    <a:pt x="2118" y="177"/>
                  </a:lnTo>
                  <a:lnTo>
                    <a:pt x="2143" y="166"/>
                  </a:lnTo>
                  <a:lnTo>
                    <a:pt x="2172" y="158"/>
                  </a:lnTo>
                  <a:lnTo>
                    <a:pt x="2201" y="150"/>
                  </a:lnTo>
                  <a:lnTo>
                    <a:pt x="2235" y="144"/>
                  </a:lnTo>
                  <a:lnTo>
                    <a:pt x="2276" y="141"/>
                  </a:lnTo>
                  <a:lnTo>
                    <a:pt x="2324" y="139"/>
                  </a:lnTo>
                  <a:close/>
                  <a:moveTo>
                    <a:pt x="3257" y="139"/>
                  </a:moveTo>
                  <a:lnTo>
                    <a:pt x="3311" y="142"/>
                  </a:lnTo>
                  <a:lnTo>
                    <a:pt x="3353" y="150"/>
                  </a:lnTo>
                  <a:lnTo>
                    <a:pt x="3390" y="162"/>
                  </a:lnTo>
                  <a:lnTo>
                    <a:pt x="3418" y="179"/>
                  </a:lnTo>
                  <a:lnTo>
                    <a:pt x="3442" y="198"/>
                  </a:lnTo>
                  <a:lnTo>
                    <a:pt x="3457" y="221"/>
                  </a:lnTo>
                  <a:lnTo>
                    <a:pt x="3468" y="245"/>
                  </a:lnTo>
                  <a:lnTo>
                    <a:pt x="3474" y="270"/>
                  </a:lnTo>
                  <a:lnTo>
                    <a:pt x="3476" y="297"/>
                  </a:lnTo>
                  <a:lnTo>
                    <a:pt x="3476" y="678"/>
                  </a:lnTo>
                  <a:lnTo>
                    <a:pt x="3378" y="678"/>
                  </a:lnTo>
                  <a:lnTo>
                    <a:pt x="3378" y="298"/>
                  </a:lnTo>
                  <a:lnTo>
                    <a:pt x="3376" y="279"/>
                  </a:lnTo>
                  <a:lnTo>
                    <a:pt x="3372" y="260"/>
                  </a:lnTo>
                  <a:lnTo>
                    <a:pt x="3365" y="243"/>
                  </a:lnTo>
                  <a:lnTo>
                    <a:pt x="3353" y="227"/>
                  </a:lnTo>
                  <a:lnTo>
                    <a:pt x="3336" y="214"/>
                  </a:lnTo>
                  <a:lnTo>
                    <a:pt x="3315" y="204"/>
                  </a:lnTo>
                  <a:lnTo>
                    <a:pt x="3286" y="196"/>
                  </a:lnTo>
                  <a:lnTo>
                    <a:pt x="3249" y="194"/>
                  </a:lnTo>
                  <a:lnTo>
                    <a:pt x="3213" y="196"/>
                  </a:lnTo>
                  <a:lnTo>
                    <a:pt x="3184" y="200"/>
                  </a:lnTo>
                  <a:lnTo>
                    <a:pt x="3159" y="206"/>
                  </a:lnTo>
                  <a:lnTo>
                    <a:pt x="3134" y="214"/>
                  </a:lnTo>
                  <a:lnTo>
                    <a:pt x="3134" y="678"/>
                  </a:lnTo>
                  <a:lnTo>
                    <a:pt x="3036" y="678"/>
                  </a:lnTo>
                  <a:lnTo>
                    <a:pt x="3036" y="175"/>
                  </a:lnTo>
                  <a:lnTo>
                    <a:pt x="3080" y="160"/>
                  </a:lnTo>
                  <a:lnTo>
                    <a:pt x="3130" y="148"/>
                  </a:lnTo>
                  <a:lnTo>
                    <a:pt x="3190" y="141"/>
                  </a:lnTo>
                  <a:lnTo>
                    <a:pt x="3257" y="139"/>
                  </a:lnTo>
                  <a:close/>
                  <a:moveTo>
                    <a:pt x="2666" y="139"/>
                  </a:moveTo>
                  <a:lnTo>
                    <a:pt x="2714" y="142"/>
                  </a:lnTo>
                  <a:lnTo>
                    <a:pt x="2754" y="152"/>
                  </a:lnTo>
                  <a:lnTo>
                    <a:pt x="2790" y="168"/>
                  </a:lnTo>
                  <a:lnTo>
                    <a:pt x="2821" y="191"/>
                  </a:lnTo>
                  <a:lnTo>
                    <a:pt x="2848" y="218"/>
                  </a:lnTo>
                  <a:lnTo>
                    <a:pt x="2867" y="248"/>
                  </a:lnTo>
                  <a:lnTo>
                    <a:pt x="2885" y="285"/>
                  </a:lnTo>
                  <a:lnTo>
                    <a:pt x="2894" y="323"/>
                  </a:lnTo>
                  <a:lnTo>
                    <a:pt x="2902" y="368"/>
                  </a:lnTo>
                  <a:lnTo>
                    <a:pt x="2904" y="414"/>
                  </a:lnTo>
                  <a:lnTo>
                    <a:pt x="2902" y="458"/>
                  </a:lnTo>
                  <a:lnTo>
                    <a:pt x="2894" y="501"/>
                  </a:lnTo>
                  <a:lnTo>
                    <a:pt x="2885" y="541"/>
                  </a:lnTo>
                  <a:lnTo>
                    <a:pt x="2867" y="576"/>
                  </a:lnTo>
                  <a:lnTo>
                    <a:pt x="2848" y="608"/>
                  </a:lnTo>
                  <a:lnTo>
                    <a:pt x="2821" y="635"/>
                  </a:lnTo>
                  <a:lnTo>
                    <a:pt x="2790" y="657"/>
                  </a:lnTo>
                  <a:lnTo>
                    <a:pt x="2754" y="674"/>
                  </a:lnTo>
                  <a:lnTo>
                    <a:pt x="2714" y="684"/>
                  </a:lnTo>
                  <a:lnTo>
                    <a:pt x="2668" y="687"/>
                  </a:lnTo>
                  <a:lnTo>
                    <a:pt x="2620" y="684"/>
                  </a:lnTo>
                  <a:lnTo>
                    <a:pt x="2579" y="674"/>
                  </a:lnTo>
                  <a:lnTo>
                    <a:pt x="2543" y="657"/>
                  </a:lnTo>
                  <a:lnTo>
                    <a:pt x="2512" y="635"/>
                  </a:lnTo>
                  <a:lnTo>
                    <a:pt x="2485" y="608"/>
                  </a:lnTo>
                  <a:lnTo>
                    <a:pt x="2464" y="576"/>
                  </a:lnTo>
                  <a:lnTo>
                    <a:pt x="2449" y="541"/>
                  </a:lnTo>
                  <a:lnTo>
                    <a:pt x="2437" y="501"/>
                  </a:lnTo>
                  <a:lnTo>
                    <a:pt x="2431" y="458"/>
                  </a:lnTo>
                  <a:lnTo>
                    <a:pt x="2429" y="414"/>
                  </a:lnTo>
                  <a:lnTo>
                    <a:pt x="2431" y="362"/>
                  </a:lnTo>
                  <a:lnTo>
                    <a:pt x="2439" y="316"/>
                  </a:lnTo>
                  <a:lnTo>
                    <a:pt x="2454" y="271"/>
                  </a:lnTo>
                  <a:lnTo>
                    <a:pt x="2474" y="233"/>
                  </a:lnTo>
                  <a:lnTo>
                    <a:pt x="2500" y="200"/>
                  </a:lnTo>
                  <a:lnTo>
                    <a:pt x="2531" y="175"/>
                  </a:lnTo>
                  <a:lnTo>
                    <a:pt x="2570" y="156"/>
                  </a:lnTo>
                  <a:lnTo>
                    <a:pt x="2614" y="142"/>
                  </a:lnTo>
                  <a:lnTo>
                    <a:pt x="2666" y="139"/>
                  </a:lnTo>
                  <a:close/>
                  <a:moveTo>
                    <a:pt x="1440" y="139"/>
                  </a:moveTo>
                  <a:lnTo>
                    <a:pt x="1484" y="141"/>
                  </a:lnTo>
                  <a:lnTo>
                    <a:pt x="1523" y="148"/>
                  </a:lnTo>
                  <a:lnTo>
                    <a:pt x="1555" y="160"/>
                  </a:lnTo>
                  <a:lnTo>
                    <a:pt x="1582" y="173"/>
                  </a:lnTo>
                  <a:lnTo>
                    <a:pt x="1557" y="225"/>
                  </a:lnTo>
                  <a:lnTo>
                    <a:pt x="1540" y="216"/>
                  </a:lnTo>
                  <a:lnTo>
                    <a:pt x="1517" y="206"/>
                  </a:lnTo>
                  <a:lnTo>
                    <a:pt x="1488" y="200"/>
                  </a:lnTo>
                  <a:lnTo>
                    <a:pt x="1456" y="196"/>
                  </a:lnTo>
                  <a:lnTo>
                    <a:pt x="1425" y="200"/>
                  </a:lnTo>
                  <a:lnTo>
                    <a:pt x="1400" y="208"/>
                  </a:lnTo>
                  <a:lnTo>
                    <a:pt x="1379" y="221"/>
                  </a:lnTo>
                  <a:lnTo>
                    <a:pt x="1365" y="239"/>
                  </a:lnTo>
                  <a:lnTo>
                    <a:pt x="1356" y="258"/>
                  </a:lnTo>
                  <a:lnTo>
                    <a:pt x="1354" y="279"/>
                  </a:lnTo>
                  <a:lnTo>
                    <a:pt x="1358" y="304"/>
                  </a:lnTo>
                  <a:lnTo>
                    <a:pt x="1367" y="323"/>
                  </a:lnTo>
                  <a:lnTo>
                    <a:pt x="1383" y="339"/>
                  </a:lnTo>
                  <a:lnTo>
                    <a:pt x="1402" y="352"/>
                  </a:lnTo>
                  <a:lnTo>
                    <a:pt x="1427" y="364"/>
                  </a:lnTo>
                  <a:lnTo>
                    <a:pt x="1456" y="375"/>
                  </a:lnTo>
                  <a:lnTo>
                    <a:pt x="1500" y="393"/>
                  </a:lnTo>
                  <a:lnTo>
                    <a:pt x="1536" y="412"/>
                  </a:lnTo>
                  <a:lnTo>
                    <a:pt x="1563" y="433"/>
                  </a:lnTo>
                  <a:lnTo>
                    <a:pt x="1582" y="456"/>
                  </a:lnTo>
                  <a:lnTo>
                    <a:pt x="1594" y="479"/>
                  </a:lnTo>
                  <a:lnTo>
                    <a:pt x="1602" y="505"/>
                  </a:lnTo>
                  <a:lnTo>
                    <a:pt x="1604" y="530"/>
                  </a:lnTo>
                  <a:lnTo>
                    <a:pt x="1598" y="564"/>
                  </a:lnTo>
                  <a:lnTo>
                    <a:pt x="1584" y="595"/>
                  </a:lnTo>
                  <a:lnTo>
                    <a:pt x="1561" y="624"/>
                  </a:lnTo>
                  <a:lnTo>
                    <a:pt x="1531" y="649"/>
                  </a:lnTo>
                  <a:lnTo>
                    <a:pt x="1494" y="668"/>
                  </a:lnTo>
                  <a:lnTo>
                    <a:pt x="1450" y="680"/>
                  </a:lnTo>
                  <a:lnTo>
                    <a:pt x="1398" y="686"/>
                  </a:lnTo>
                  <a:lnTo>
                    <a:pt x="1352" y="682"/>
                  </a:lnTo>
                  <a:lnTo>
                    <a:pt x="1308" y="676"/>
                  </a:lnTo>
                  <a:lnTo>
                    <a:pt x="1271" y="664"/>
                  </a:lnTo>
                  <a:lnTo>
                    <a:pt x="1242" y="649"/>
                  </a:lnTo>
                  <a:lnTo>
                    <a:pt x="1269" y="591"/>
                  </a:lnTo>
                  <a:lnTo>
                    <a:pt x="1290" y="603"/>
                  </a:lnTo>
                  <a:lnTo>
                    <a:pt x="1317" y="614"/>
                  </a:lnTo>
                  <a:lnTo>
                    <a:pt x="1350" y="620"/>
                  </a:lnTo>
                  <a:lnTo>
                    <a:pt x="1388" y="624"/>
                  </a:lnTo>
                  <a:lnTo>
                    <a:pt x="1427" y="618"/>
                  </a:lnTo>
                  <a:lnTo>
                    <a:pt x="1458" y="607"/>
                  </a:lnTo>
                  <a:lnTo>
                    <a:pt x="1481" y="585"/>
                  </a:lnTo>
                  <a:lnTo>
                    <a:pt x="1496" y="560"/>
                  </a:lnTo>
                  <a:lnTo>
                    <a:pt x="1502" y="531"/>
                  </a:lnTo>
                  <a:lnTo>
                    <a:pt x="1498" y="506"/>
                  </a:lnTo>
                  <a:lnTo>
                    <a:pt x="1490" y="485"/>
                  </a:lnTo>
                  <a:lnTo>
                    <a:pt x="1477" y="470"/>
                  </a:lnTo>
                  <a:lnTo>
                    <a:pt x="1456" y="454"/>
                  </a:lnTo>
                  <a:lnTo>
                    <a:pt x="1431" y="443"/>
                  </a:lnTo>
                  <a:lnTo>
                    <a:pt x="1402" y="431"/>
                  </a:lnTo>
                  <a:lnTo>
                    <a:pt x="1356" y="414"/>
                  </a:lnTo>
                  <a:lnTo>
                    <a:pt x="1321" y="395"/>
                  </a:lnTo>
                  <a:lnTo>
                    <a:pt x="1294" y="374"/>
                  </a:lnTo>
                  <a:lnTo>
                    <a:pt x="1277" y="352"/>
                  </a:lnTo>
                  <a:lnTo>
                    <a:pt x="1265" y="329"/>
                  </a:lnTo>
                  <a:lnTo>
                    <a:pt x="1260" y="306"/>
                  </a:lnTo>
                  <a:lnTo>
                    <a:pt x="1258" y="283"/>
                  </a:lnTo>
                  <a:lnTo>
                    <a:pt x="1264" y="250"/>
                  </a:lnTo>
                  <a:lnTo>
                    <a:pt x="1275" y="219"/>
                  </a:lnTo>
                  <a:lnTo>
                    <a:pt x="1296" y="193"/>
                  </a:lnTo>
                  <a:lnTo>
                    <a:pt x="1323" y="169"/>
                  </a:lnTo>
                  <a:lnTo>
                    <a:pt x="1356" y="152"/>
                  </a:lnTo>
                  <a:lnTo>
                    <a:pt x="1396" y="142"/>
                  </a:lnTo>
                  <a:lnTo>
                    <a:pt x="1440" y="139"/>
                  </a:lnTo>
                  <a:close/>
                  <a:moveTo>
                    <a:pt x="305" y="83"/>
                  </a:moveTo>
                  <a:lnTo>
                    <a:pt x="303" y="89"/>
                  </a:lnTo>
                  <a:lnTo>
                    <a:pt x="301" y="104"/>
                  </a:lnTo>
                  <a:lnTo>
                    <a:pt x="294" y="131"/>
                  </a:lnTo>
                  <a:lnTo>
                    <a:pt x="282" y="166"/>
                  </a:lnTo>
                  <a:lnTo>
                    <a:pt x="188" y="422"/>
                  </a:lnTo>
                  <a:lnTo>
                    <a:pt x="420" y="422"/>
                  </a:lnTo>
                  <a:lnTo>
                    <a:pt x="330" y="166"/>
                  </a:lnTo>
                  <a:lnTo>
                    <a:pt x="319" y="131"/>
                  </a:lnTo>
                  <a:lnTo>
                    <a:pt x="311" y="104"/>
                  </a:lnTo>
                  <a:lnTo>
                    <a:pt x="309" y="89"/>
                  </a:lnTo>
                  <a:lnTo>
                    <a:pt x="307" y="83"/>
                  </a:lnTo>
                  <a:lnTo>
                    <a:pt x="305" y="83"/>
                  </a:lnTo>
                  <a:close/>
                  <a:moveTo>
                    <a:pt x="263" y="2"/>
                  </a:moveTo>
                  <a:lnTo>
                    <a:pt x="355" y="2"/>
                  </a:lnTo>
                  <a:lnTo>
                    <a:pt x="618" y="678"/>
                  </a:lnTo>
                  <a:lnTo>
                    <a:pt x="511" y="678"/>
                  </a:lnTo>
                  <a:lnTo>
                    <a:pt x="438" y="476"/>
                  </a:lnTo>
                  <a:lnTo>
                    <a:pt x="171" y="476"/>
                  </a:lnTo>
                  <a:lnTo>
                    <a:pt x="96" y="678"/>
                  </a:lnTo>
                  <a:lnTo>
                    <a:pt x="0" y="678"/>
                  </a:lnTo>
                  <a:lnTo>
                    <a:pt x="263" y="2"/>
                  </a:lnTo>
                  <a:close/>
                  <a:moveTo>
                    <a:pt x="1861" y="0"/>
                  </a:moveTo>
                  <a:lnTo>
                    <a:pt x="1861" y="148"/>
                  </a:lnTo>
                  <a:lnTo>
                    <a:pt x="1966" y="148"/>
                  </a:lnTo>
                  <a:lnTo>
                    <a:pt x="1966" y="202"/>
                  </a:lnTo>
                  <a:lnTo>
                    <a:pt x="1861" y="202"/>
                  </a:lnTo>
                  <a:lnTo>
                    <a:pt x="1861" y="547"/>
                  </a:lnTo>
                  <a:lnTo>
                    <a:pt x="1863" y="566"/>
                  </a:lnTo>
                  <a:lnTo>
                    <a:pt x="1869" y="585"/>
                  </a:lnTo>
                  <a:lnTo>
                    <a:pt x="1878" y="601"/>
                  </a:lnTo>
                  <a:lnTo>
                    <a:pt x="1894" y="612"/>
                  </a:lnTo>
                  <a:lnTo>
                    <a:pt x="1913" y="620"/>
                  </a:lnTo>
                  <a:lnTo>
                    <a:pt x="1938" y="624"/>
                  </a:lnTo>
                  <a:lnTo>
                    <a:pt x="1947" y="622"/>
                  </a:lnTo>
                  <a:lnTo>
                    <a:pt x="1957" y="622"/>
                  </a:lnTo>
                  <a:lnTo>
                    <a:pt x="1966" y="620"/>
                  </a:lnTo>
                  <a:lnTo>
                    <a:pt x="1966" y="674"/>
                  </a:lnTo>
                  <a:lnTo>
                    <a:pt x="1953" y="678"/>
                  </a:lnTo>
                  <a:lnTo>
                    <a:pt x="1936" y="680"/>
                  </a:lnTo>
                  <a:lnTo>
                    <a:pt x="1913" y="682"/>
                  </a:lnTo>
                  <a:lnTo>
                    <a:pt x="1874" y="680"/>
                  </a:lnTo>
                  <a:lnTo>
                    <a:pt x="1844" y="670"/>
                  </a:lnTo>
                  <a:lnTo>
                    <a:pt x="1817" y="657"/>
                  </a:lnTo>
                  <a:lnTo>
                    <a:pt x="1796" y="639"/>
                  </a:lnTo>
                  <a:lnTo>
                    <a:pt x="1780" y="620"/>
                  </a:lnTo>
                  <a:lnTo>
                    <a:pt x="1771" y="597"/>
                  </a:lnTo>
                  <a:lnTo>
                    <a:pt x="1763" y="574"/>
                  </a:lnTo>
                  <a:lnTo>
                    <a:pt x="1761" y="549"/>
                  </a:lnTo>
                  <a:lnTo>
                    <a:pt x="1761" y="202"/>
                  </a:lnTo>
                  <a:lnTo>
                    <a:pt x="1692" y="202"/>
                  </a:lnTo>
                  <a:lnTo>
                    <a:pt x="1692" y="148"/>
                  </a:lnTo>
                  <a:lnTo>
                    <a:pt x="1761" y="148"/>
                  </a:lnTo>
                  <a:lnTo>
                    <a:pt x="1761" y="27"/>
                  </a:lnTo>
                  <a:lnTo>
                    <a:pt x="1861" y="0"/>
                  </a:lnTo>
                  <a:close/>
                </a:path>
              </a:pathLst>
            </a:custGeom>
            <a:solidFill>
              <a:srgbClr val="89A9B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13" name="Freeform 12"/>
            <p:cNvSpPr>
              <a:spLocks noEditPoints="1"/>
            </p:cNvSpPr>
            <p:nvPr/>
          </p:nvSpPr>
          <p:spPr bwMode="auto">
            <a:xfrm>
              <a:off x="930" y="502"/>
              <a:ext cx="956" cy="390"/>
            </a:xfrm>
            <a:custGeom>
              <a:avLst/>
              <a:gdLst>
                <a:gd name="T0" fmla="*/ 512 w 1911"/>
                <a:gd name="T1" fmla="*/ 157 h 779"/>
                <a:gd name="T2" fmla="*/ 480 w 1911"/>
                <a:gd name="T3" fmla="*/ 221 h 779"/>
                <a:gd name="T4" fmla="*/ 619 w 1911"/>
                <a:gd name="T5" fmla="*/ 184 h 779"/>
                <a:gd name="T6" fmla="*/ 573 w 1911"/>
                <a:gd name="T7" fmla="*/ 145 h 779"/>
                <a:gd name="T8" fmla="*/ 828 w 1911"/>
                <a:gd name="T9" fmla="*/ 150 h 779"/>
                <a:gd name="T10" fmla="*/ 784 w 1911"/>
                <a:gd name="T11" fmla="*/ 199 h 779"/>
                <a:gd name="T12" fmla="*/ 776 w 1911"/>
                <a:gd name="T13" fmla="*/ 273 h 779"/>
                <a:gd name="T14" fmla="*/ 800 w 1911"/>
                <a:gd name="T15" fmla="*/ 337 h 779"/>
                <a:gd name="T16" fmla="*/ 863 w 1911"/>
                <a:gd name="T17" fmla="*/ 361 h 779"/>
                <a:gd name="T18" fmla="*/ 907 w 1911"/>
                <a:gd name="T19" fmla="*/ 148 h 779"/>
                <a:gd name="T20" fmla="*/ 580 w 1911"/>
                <a:gd name="T21" fmla="*/ 117 h 779"/>
                <a:gd name="T22" fmla="*/ 648 w 1911"/>
                <a:gd name="T23" fmla="*/ 155 h 779"/>
                <a:gd name="T24" fmla="*/ 672 w 1911"/>
                <a:gd name="T25" fmla="*/ 245 h 779"/>
                <a:gd name="T26" fmla="*/ 502 w 1911"/>
                <a:gd name="T27" fmla="*/ 329 h 779"/>
                <a:gd name="T28" fmla="*/ 574 w 1911"/>
                <a:gd name="T29" fmla="*/ 358 h 779"/>
                <a:gd name="T30" fmla="*/ 648 w 1911"/>
                <a:gd name="T31" fmla="*/ 343 h 779"/>
                <a:gd name="T32" fmla="*/ 599 w 1911"/>
                <a:gd name="T33" fmla="*/ 388 h 779"/>
                <a:gd name="T34" fmla="*/ 505 w 1911"/>
                <a:gd name="T35" fmla="*/ 377 h 779"/>
                <a:gd name="T36" fmla="*/ 449 w 1911"/>
                <a:gd name="T37" fmla="*/ 324 h 779"/>
                <a:gd name="T38" fmla="*/ 436 w 1911"/>
                <a:gd name="T39" fmla="*/ 223 h 779"/>
                <a:gd name="T40" fmla="*/ 477 w 1911"/>
                <a:gd name="T41" fmla="*/ 143 h 779"/>
                <a:gd name="T42" fmla="*/ 557 w 1911"/>
                <a:gd name="T43" fmla="*/ 116 h 779"/>
                <a:gd name="T44" fmla="*/ 184 w 1911"/>
                <a:gd name="T45" fmla="*/ 306 h 779"/>
                <a:gd name="T46" fmla="*/ 190 w 1911"/>
                <a:gd name="T47" fmla="*/ 329 h 779"/>
                <a:gd name="T48" fmla="*/ 201 w 1911"/>
                <a:gd name="T49" fmla="*/ 292 h 779"/>
                <a:gd name="T50" fmla="*/ 333 w 1911"/>
                <a:gd name="T51" fmla="*/ 385 h 779"/>
                <a:gd name="T52" fmla="*/ 327 w 1911"/>
                <a:gd name="T53" fmla="*/ 339 h 779"/>
                <a:gd name="T54" fmla="*/ 316 w 1911"/>
                <a:gd name="T55" fmla="*/ 245 h 779"/>
                <a:gd name="T56" fmla="*/ 306 w 1911"/>
                <a:gd name="T57" fmla="*/ 158 h 779"/>
                <a:gd name="T58" fmla="*/ 302 w 1911"/>
                <a:gd name="T59" fmla="*/ 117 h 779"/>
                <a:gd name="T60" fmla="*/ 299 w 1911"/>
                <a:gd name="T61" fmla="*/ 92 h 779"/>
                <a:gd name="T62" fmla="*/ 292 w 1911"/>
                <a:gd name="T63" fmla="*/ 120 h 779"/>
                <a:gd name="T64" fmla="*/ 281 w 1911"/>
                <a:gd name="T65" fmla="*/ 155 h 779"/>
                <a:gd name="T66" fmla="*/ 256 w 1911"/>
                <a:gd name="T67" fmla="*/ 233 h 779"/>
                <a:gd name="T68" fmla="*/ 226 w 1911"/>
                <a:gd name="T69" fmla="*/ 324 h 779"/>
                <a:gd name="T70" fmla="*/ 207 w 1911"/>
                <a:gd name="T71" fmla="*/ 381 h 779"/>
                <a:gd name="T72" fmla="*/ 167 w 1911"/>
                <a:gd name="T73" fmla="*/ 373 h 779"/>
                <a:gd name="T74" fmla="*/ 145 w 1911"/>
                <a:gd name="T75" fmla="*/ 302 h 779"/>
                <a:gd name="T76" fmla="*/ 115 w 1911"/>
                <a:gd name="T77" fmla="*/ 211 h 779"/>
                <a:gd name="T78" fmla="*/ 93 w 1911"/>
                <a:gd name="T79" fmla="*/ 143 h 779"/>
                <a:gd name="T80" fmla="*/ 84 w 1911"/>
                <a:gd name="T81" fmla="*/ 109 h 779"/>
                <a:gd name="T82" fmla="*/ 78 w 1911"/>
                <a:gd name="T83" fmla="*/ 92 h 779"/>
                <a:gd name="T84" fmla="*/ 75 w 1911"/>
                <a:gd name="T85" fmla="*/ 132 h 779"/>
                <a:gd name="T86" fmla="*/ 70 w 1911"/>
                <a:gd name="T87" fmla="*/ 175 h 779"/>
                <a:gd name="T88" fmla="*/ 59 w 1911"/>
                <a:gd name="T89" fmla="*/ 269 h 779"/>
                <a:gd name="T90" fmla="*/ 48 w 1911"/>
                <a:gd name="T91" fmla="*/ 356 h 779"/>
                <a:gd name="T92" fmla="*/ 0 w 1911"/>
                <a:gd name="T93" fmla="*/ 385 h 779"/>
                <a:gd name="T94" fmla="*/ 956 w 1911"/>
                <a:gd name="T95" fmla="*/ 371 h 779"/>
                <a:gd name="T96" fmla="*/ 860 w 1911"/>
                <a:gd name="T97" fmla="*/ 390 h 779"/>
                <a:gd name="T98" fmla="*/ 768 w 1911"/>
                <a:gd name="T99" fmla="*/ 361 h 779"/>
                <a:gd name="T100" fmla="*/ 728 w 1911"/>
                <a:gd name="T101" fmla="*/ 282 h 779"/>
                <a:gd name="T102" fmla="*/ 744 w 1911"/>
                <a:gd name="T103" fmla="*/ 182 h 779"/>
                <a:gd name="T104" fmla="*/ 810 w 1911"/>
                <a:gd name="T105" fmla="*/ 125 h 779"/>
                <a:gd name="T106" fmla="*/ 907 w 1911"/>
                <a:gd name="T107" fmla="*/ 124 h 7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11" h="779">
                  <a:moveTo>
                    <a:pt x="1110" y="286"/>
                  </a:moveTo>
                  <a:lnTo>
                    <a:pt x="1077" y="290"/>
                  </a:lnTo>
                  <a:lnTo>
                    <a:pt x="1049" y="298"/>
                  </a:lnTo>
                  <a:lnTo>
                    <a:pt x="1024" y="313"/>
                  </a:lnTo>
                  <a:lnTo>
                    <a:pt x="1001" y="335"/>
                  </a:lnTo>
                  <a:lnTo>
                    <a:pt x="981" y="363"/>
                  </a:lnTo>
                  <a:lnTo>
                    <a:pt x="968" y="400"/>
                  </a:lnTo>
                  <a:lnTo>
                    <a:pt x="960" y="442"/>
                  </a:lnTo>
                  <a:lnTo>
                    <a:pt x="958" y="493"/>
                  </a:lnTo>
                  <a:lnTo>
                    <a:pt x="1250" y="452"/>
                  </a:lnTo>
                  <a:lnTo>
                    <a:pt x="1246" y="406"/>
                  </a:lnTo>
                  <a:lnTo>
                    <a:pt x="1237" y="367"/>
                  </a:lnTo>
                  <a:lnTo>
                    <a:pt x="1222" y="337"/>
                  </a:lnTo>
                  <a:lnTo>
                    <a:pt x="1202" y="315"/>
                  </a:lnTo>
                  <a:lnTo>
                    <a:pt x="1175" y="298"/>
                  </a:lnTo>
                  <a:lnTo>
                    <a:pt x="1145" y="290"/>
                  </a:lnTo>
                  <a:lnTo>
                    <a:pt x="1110" y="286"/>
                  </a:lnTo>
                  <a:close/>
                  <a:moveTo>
                    <a:pt x="1736" y="286"/>
                  </a:moveTo>
                  <a:lnTo>
                    <a:pt x="1694" y="290"/>
                  </a:lnTo>
                  <a:lnTo>
                    <a:pt x="1656" y="300"/>
                  </a:lnTo>
                  <a:lnTo>
                    <a:pt x="1625" y="317"/>
                  </a:lnTo>
                  <a:lnTo>
                    <a:pt x="1602" y="340"/>
                  </a:lnTo>
                  <a:lnTo>
                    <a:pt x="1583" y="367"/>
                  </a:lnTo>
                  <a:lnTo>
                    <a:pt x="1567" y="398"/>
                  </a:lnTo>
                  <a:lnTo>
                    <a:pt x="1558" y="433"/>
                  </a:lnTo>
                  <a:lnTo>
                    <a:pt x="1552" y="469"/>
                  </a:lnTo>
                  <a:lnTo>
                    <a:pt x="1550" y="506"/>
                  </a:lnTo>
                  <a:lnTo>
                    <a:pt x="1552" y="546"/>
                  </a:lnTo>
                  <a:lnTo>
                    <a:pt x="1558" y="583"/>
                  </a:lnTo>
                  <a:lnTo>
                    <a:pt x="1567" y="618"/>
                  </a:lnTo>
                  <a:lnTo>
                    <a:pt x="1583" y="648"/>
                  </a:lnTo>
                  <a:lnTo>
                    <a:pt x="1600" y="674"/>
                  </a:lnTo>
                  <a:lnTo>
                    <a:pt x="1625" y="695"/>
                  </a:lnTo>
                  <a:lnTo>
                    <a:pt x="1652" y="710"/>
                  </a:lnTo>
                  <a:lnTo>
                    <a:pt x="1686" y="720"/>
                  </a:lnTo>
                  <a:lnTo>
                    <a:pt x="1725" y="722"/>
                  </a:lnTo>
                  <a:lnTo>
                    <a:pt x="1761" y="720"/>
                  </a:lnTo>
                  <a:lnTo>
                    <a:pt x="1790" y="716"/>
                  </a:lnTo>
                  <a:lnTo>
                    <a:pt x="1813" y="708"/>
                  </a:lnTo>
                  <a:lnTo>
                    <a:pt x="1813" y="296"/>
                  </a:lnTo>
                  <a:lnTo>
                    <a:pt x="1775" y="288"/>
                  </a:lnTo>
                  <a:lnTo>
                    <a:pt x="1736" y="286"/>
                  </a:lnTo>
                  <a:close/>
                  <a:moveTo>
                    <a:pt x="1114" y="231"/>
                  </a:moveTo>
                  <a:lnTo>
                    <a:pt x="1160" y="234"/>
                  </a:lnTo>
                  <a:lnTo>
                    <a:pt x="1202" y="242"/>
                  </a:lnTo>
                  <a:lnTo>
                    <a:pt x="1239" y="260"/>
                  </a:lnTo>
                  <a:lnTo>
                    <a:pt x="1270" y="281"/>
                  </a:lnTo>
                  <a:lnTo>
                    <a:pt x="1296" y="310"/>
                  </a:lnTo>
                  <a:lnTo>
                    <a:pt x="1318" y="344"/>
                  </a:lnTo>
                  <a:lnTo>
                    <a:pt x="1333" y="387"/>
                  </a:lnTo>
                  <a:lnTo>
                    <a:pt x="1343" y="435"/>
                  </a:lnTo>
                  <a:lnTo>
                    <a:pt x="1344" y="489"/>
                  </a:lnTo>
                  <a:lnTo>
                    <a:pt x="962" y="537"/>
                  </a:lnTo>
                  <a:lnTo>
                    <a:pt x="970" y="585"/>
                  </a:lnTo>
                  <a:lnTo>
                    <a:pt x="985" y="625"/>
                  </a:lnTo>
                  <a:lnTo>
                    <a:pt x="1004" y="658"/>
                  </a:lnTo>
                  <a:lnTo>
                    <a:pt x="1031" y="683"/>
                  </a:lnTo>
                  <a:lnTo>
                    <a:pt x="1064" y="702"/>
                  </a:lnTo>
                  <a:lnTo>
                    <a:pt x="1102" y="712"/>
                  </a:lnTo>
                  <a:lnTo>
                    <a:pt x="1147" y="716"/>
                  </a:lnTo>
                  <a:lnTo>
                    <a:pt x="1195" y="714"/>
                  </a:lnTo>
                  <a:lnTo>
                    <a:pt x="1237" y="706"/>
                  </a:lnTo>
                  <a:lnTo>
                    <a:pt x="1270" y="697"/>
                  </a:lnTo>
                  <a:lnTo>
                    <a:pt x="1296" y="685"/>
                  </a:lnTo>
                  <a:lnTo>
                    <a:pt x="1323" y="743"/>
                  </a:lnTo>
                  <a:lnTo>
                    <a:pt x="1291" y="756"/>
                  </a:lnTo>
                  <a:lnTo>
                    <a:pt x="1248" y="768"/>
                  </a:lnTo>
                  <a:lnTo>
                    <a:pt x="1197" y="776"/>
                  </a:lnTo>
                  <a:lnTo>
                    <a:pt x="1139" y="779"/>
                  </a:lnTo>
                  <a:lnTo>
                    <a:pt x="1093" y="776"/>
                  </a:lnTo>
                  <a:lnTo>
                    <a:pt x="1051" y="768"/>
                  </a:lnTo>
                  <a:lnTo>
                    <a:pt x="1010" y="754"/>
                  </a:lnTo>
                  <a:lnTo>
                    <a:pt x="976" y="737"/>
                  </a:lnTo>
                  <a:lnTo>
                    <a:pt x="945" y="712"/>
                  </a:lnTo>
                  <a:lnTo>
                    <a:pt x="918" y="681"/>
                  </a:lnTo>
                  <a:lnTo>
                    <a:pt x="897" y="647"/>
                  </a:lnTo>
                  <a:lnTo>
                    <a:pt x="882" y="604"/>
                  </a:lnTo>
                  <a:lnTo>
                    <a:pt x="872" y="556"/>
                  </a:lnTo>
                  <a:lnTo>
                    <a:pt x="868" y="504"/>
                  </a:lnTo>
                  <a:lnTo>
                    <a:pt x="872" y="446"/>
                  </a:lnTo>
                  <a:lnTo>
                    <a:pt x="883" y="396"/>
                  </a:lnTo>
                  <a:lnTo>
                    <a:pt x="901" y="352"/>
                  </a:lnTo>
                  <a:lnTo>
                    <a:pt x="924" y="315"/>
                  </a:lnTo>
                  <a:lnTo>
                    <a:pt x="953" y="285"/>
                  </a:lnTo>
                  <a:lnTo>
                    <a:pt x="985" y="261"/>
                  </a:lnTo>
                  <a:lnTo>
                    <a:pt x="1024" y="244"/>
                  </a:lnTo>
                  <a:lnTo>
                    <a:pt x="1068" y="234"/>
                  </a:lnTo>
                  <a:lnTo>
                    <a:pt x="1114" y="231"/>
                  </a:lnTo>
                  <a:close/>
                  <a:moveTo>
                    <a:pt x="92" y="94"/>
                  </a:moveTo>
                  <a:lnTo>
                    <a:pt x="202" y="94"/>
                  </a:lnTo>
                  <a:lnTo>
                    <a:pt x="357" y="581"/>
                  </a:lnTo>
                  <a:lnTo>
                    <a:pt x="367" y="612"/>
                  </a:lnTo>
                  <a:lnTo>
                    <a:pt x="373" y="637"/>
                  </a:lnTo>
                  <a:lnTo>
                    <a:pt x="376" y="652"/>
                  </a:lnTo>
                  <a:lnTo>
                    <a:pt x="378" y="658"/>
                  </a:lnTo>
                  <a:lnTo>
                    <a:pt x="380" y="658"/>
                  </a:lnTo>
                  <a:lnTo>
                    <a:pt x="382" y="652"/>
                  </a:lnTo>
                  <a:lnTo>
                    <a:pt x="384" y="637"/>
                  </a:lnTo>
                  <a:lnTo>
                    <a:pt x="392" y="614"/>
                  </a:lnTo>
                  <a:lnTo>
                    <a:pt x="401" y="583"/>
                  </a:lnTo>
                  <a:lnTo>
                    <a:pt x="561" y="94"/>
                  </a:lnTo>
                  <a:lnTo>
                    <a:pt x="670" y="94"/>
                  </a:lnTo>
                  <a:lnTo>
                    <a:pt x="762" y="770"/>
                  </a:lnTo>
                  <a:lnTo>
                    <a:pt x="665" y="770"/>
                  </a:lnTo>
                  <a:lnTo>
                    <a:pt x="665" y="762"/>
                  </a:lnTo>
                  <a:lnTo>
                    <a:pt x="661" y="743"/>
                  </a:lnTo>
                  <a:lnTo>
                    <a:pt x="659" y="714"/>
                  </a:lnTo>
                  <a:lnTo>
                    <a:pt x="653" y="677"/>
                  </a:lnTo>
                  <a:lnTo>
                    <a:pt x="649" y="635"/>
                  </a:lnTo>
                  <a:lnTo>
                    <a:pt x="643" y="587"/>
                  </a:lnTo>
                  <a:lnTo>
                    <a:pt x="638" y="539"/>
                  </a:lnTo>
                  <a:lnTo>
                    <a:pt x="632" y="489"/>
                  </a:lnTo>
                  <a:lnTo>
                    <a:pt x="626" y="439"/>
                  </a:lnTo>
                  <a:lnTo>
                    <a:pt x="620" y="392"/>
                  </a:lnTo>
                  <a:lnTo>
                    <a:pt x="615" y="352"/>
                  </a:lnTo>
                  <a:lnTo>
                    <a:pt x="611" y="315"/>
                  </a:lnTo>
                  <a:lnTo>
                    <a:pt x="607" y="288"/>
                  </a:lnTo>
                  <a:lnTo>
                    <a:pt x="605" y="271"/>
                  </a:lnTo>
                  <a:lnTo>
                    <a:pt x="605" y="263"/>
                  </a:lnTo>
                  <a:lnTo>
                    <a:pt x="603" y="234"/>
                  </a:lnTo>
                  <a:lnTo>
                    <a:pt x="601" y="208"/>
                  </a:lnTo>
                  <a:lnTo>
                    <a:pt x="599" y="190"/>
                  </a:lnTo>
                  <a:lnTo>
                    <a:pt x="599" y="184"/>
                  </a:lnTo>
                  <a:lnTo>
                    <a:pt x="597" y="184"/>
                  </a:lnTo>
                  <a:lnTo>
                    <a:pt x="595" y="188"/>
                  </a:lnTo>
                  <a:lnTo>
                    <a:pt x="593" y="200"/>
                  </a:lnTo>
                  <a:lnTo>
                    <a:pt x="590" y="217"/>
                  </a:lnTo>
                  <a:lnTo>
                    <a:pt x="584" y="240"/>
                  </a:lnTo>
                  <a:lnTo>
                    <a:pt x="576" y="263"/>
                  </a:lnTo>
                  <a:lnTo>
                    <a:pt x="574" y="269"/>
                  </a:lnTo>
                  <a:lnTo>
                    <a:pt x="568" y="285"/>
                  </a:lnTo>
                  <a:lnTo>
                    <a:pt x="561" y="310"/>
                  </a:lnTo>
                  <a:lnTo>
                    <a:pt x="551" y="340"/>
                  </a:lnTo>
                  <a:lnTo>
                    <a:pt x="538" y="379"/>
                  </a:lnTo>
                  <a:lnTo>
                    <a:pt x="524" y="421"/>
                  </a:lnTo>
                  <a:lnTo>
                    <a:pt x="511" y="466"/>
                  </a:lnTo>
                  <a:lnTo>
                    <a:pt x="496" y="512"/>
                  </a:lnTo>
                  <a:lnTo>
                    <a:pt x="480" y="558"/>
                  </a:lnTo>
                  <a:lnTo>
                    <a:pt x="465" y="604"/>
                  </a:lnTo>
                  <a:lnTo>
                    <a:pt x="451" y="647"/>
                  </a:lnTo>
                  <a:lnTo>
                    <a:pt x="438" y="685"/>
                  </a:lnTo>
                  <a:lnTo>
                    <a:pt x="428" y="718"/>
                  </a:lnTo>
                  <a:lnTo>
                    <a:pt x="419" y="745"/>
                  </a:lnTo>
                  <a:lnTo>
                    <a:pt x="413" y="762"/>
                  </a:lnTo>
                  <a:lnTo>
                    <a:pt x="411" y="770"/>
                  </a:lnTo>
                  <a:lnTo>
                    <a:pt x="342" y="770"/>
                  </a:lnTo>
                  <a:lnTo>
                    <a:pt x="340" y="762"/>
                  </a:lnTo>
                  <a:lnTo>
                    <a:pt x="334" y="745"/>
                  </a:lnTo>
                  <a:lnTo>
                    <a:pt x="327" y="720"/>
                  </a:lnTo>
                  <a:lnTo>
                    <a:pt x="315" y="685"/>
                  </a:lnTo>
                  <a:lnTo>
                    <a:pt x="303" y="647"/>
                  </a:lnTo>
                  <a:lnTo>
                    <a:pt x="290" y="604"/>
                  </a:lnTo>
                  <a:lnTo>
                    <a:pt x="275" y="560"/>
                  </a:lnTo>
                  <a:lnTo>
                    <a:pt x="259" y="512"/>
                  </a:lnTo>
                  <a:lnTo>
                    <a:pt x="244" y="466"/>
                  </a:lnTo>
                  <a:lnTo>
                    <a:pt x="230" y="421"/>
                  </a:lnTo>
                  <a:lnTo>
                    <a:pt x="217" y="379"/>
                  </a:lnTo>
                  <a:lnTo>
                    <a:pt x="204" y="340"/>
                  </a:lnTo>
                  <a:lnTo>
                    <a:pt x="194" y="310"/>
                  </a:lnTo>
                  <a:lnTo>
                    <a:pt x="186" y="285"/>
                  </a:lnTo>
                  <a:lnTo>
                    <a:pt x="181" y="269"/>
                  </a:lnTo>
                  <a:lnTo>
                    <a:pt x="179" y="263"/>
                  </a:lnTo>
                  <a:lnTo>
                    <a:pt x="173" y="240"/>
                  </a:lnTo>
                  <a:lnTo>
                    <a:pt x="167" y="217"/>
                  </a:lnTo>
                  <a:lnTo>
                    <a:pt x="161" y="200"/>
                  </a:lnTo>
                  <a:lnTo>
                    <a:pt x="159" y="188"/>
                  </a:lnTo>
                  <a:lnTo>
                    <a:pt x="157" y="184"/>
                  </a:lnTo>
                  <a:lnTo>
                    <a:pt x="156" y="184"/>
                  </a:lnTo>
                  <a:lnTo>
                    <a:pt x="156" y="192"/>
                  </a:lnTo>
                  <a:lnTo>
                    <a:pt x="156" y="209"/>
                  </a:lnTo>
                  <a:lnTo>
                    <a:pt x="154" y="234"/>
                  </a:lnTo>
                  <a:lnTo>
                    <a:pt x="150" y="263"/>
                  </a:lnTo>
                  <a:lnTo>
                    <a:pt x="150" y="269"/>
                  </a:lnTo>
                  <a:lnTo>
                    <a:pt x="148" y="286"/>
                  </a:lnTo>
                  <a:lnTo>
                    <a:pt x="144" y="315"/>
                  </a:lnTo>
                  <a:lnTo>
                    <a:pt x="140" y="350"/>
                  </a:lnTo>
                  <a:lnTo>
                    <a:pt x="134" y="392"/>
                  </a:lnTo>
                  <a:lnTo>
                    <a:pt x="129" y="439"/>
                  </a:lnTo>
                  <a:lnTo>
                    <a:pt x="123" y="487"/>
                  </a:lnTo>
                  <a:lnTo>
                    <a:pt x="117" y="537"/>
                  </a:lnTo>
                  <a:lnTo>
                    <a:pt x="111" y="587"/>
                  </a:lnTo>
                  <a:lnTo>
                    <a:pt x="106" y="633"/>
                  </a:lnTo>
                  <a:lnTo>
                    <a:pt x="100" y="675"/>
                  </a:lnTo>
                  <a:lnTo>
                    <a:pt x="96" y="712"/>
                  </a:lnTo>
                  <a:lnTo>
                    <a:pt x="92" y="741"/>
                  </a:lnTo>
                  <a:lnTo>
                    <a:pt x="90" y="760"/>
                  </a:lnTo>
                  <a:lnTo>
                    <a:pt x="88" y="770"/>
                  </a:lnTo>
                  <a:lnTo>
                    <a:pt x="0" y="770"/>
                  </a:lnTo>
                  <a:lnTo>
                    <a:pt x="92" y="94"/>
                  </a:lnTo>
                  <a:close/>
                  <a:moveTo>
                    <a:pt x="1813" y="0"/>
                  </a:moveTo>
                  <a:lnTo>
                    <a:pt x="1911" y="0"/>
                  </a:lnTo>
                  <a:lnTo>
                    <a:pt x="1911" y="741"/>
                  </a:lnTo>
                  <a:lnTo>
                    <a:pt x="1875" y="756"/>
                  </a:lnTo>
                  <a:lnTo>
                    <a:pt x="1832" y="768"/>
                  </a:lnTo>
                  <a:lnTo>
                    <a:pt x="1780" y="776"/>
                  </a:lnTo>
                  <a:lnTo>
                    <a:pt x="1719" y="779"/>
                  </a:lnTo>
                  <a:lnTo>
                    <a:pt x="1665" y="776"/>
                  </a:lnTo>
                  <a:lnTo>
                    <a:pt x="1615" y="764"/>
                  </a:lnTo>
                  <a:lnTo>
                    <a:pt x="1573" y="745"/>
                  </a:lnTo>
                  <a:lnTo>
                    <a:pt x="1536" y="722"/>
                  </a:lnTo>
                  <a:lnTo>
                    <a:pt x="1506" y="689"/>
                  </a:lnTo>
                  <a:lnTo>
                    <a:pt x="1483" y="652"/>
                  </a:lnTo>
                  <a:lnTo>
                    <a:pt x="1465" y="612"/>
                  </a:lnTo>
                  <a:lnTo>
                    <a:pt x="1456" y="564"/>
                  </a:lnTo>
                  <a:lnTo>
                    <a:pt x="1452" y="514"/>
                  </a:lnTo>
                  <a:lnTo>
                    <a:pt x="1456" y="458"/>
                  </a:lnTo>
                  <a:lnTo>
                    <a:pt x="1467" y="408"/>
                  </a:lnTo>
                  <a:lnTo>
                    <a:pt x="1487" y="363"/>
                  </a:lnTo>
                  <a:lnTo>
                    <a:pt x="1512" y="325"/>
                  </a:lnTo>
                  <a:lnTo>
                    <a:pt x="1542" y="294"/>
                  </a:lnTo>
                  <a:lnTo>
                    <a:pt x="1579" y="269"/>
                  </a:lnTo>
                  <a:lnTo>
                    <a:pt x="1619" y="250"/>
                  </a:lnTo>
                  <a:lnTo>
                    <a:pt x="1665" y="240"/>
                  </a:lnTo>
                  <a:lnTo>
                    <a:pt x="1717" y="236"/>
                  </a:lnTo>
                  <a:lnTo>
                    <a:pt x="1765" y="238"/>
                  </a:lnTo>
                  <a:lnTo>
                    <a:pt x="1813" y="248"/>
                  </a:lnTo>
                  <a:lnTo>
                    <a:pt x="1813"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grpSp>
      <p:sp>
        <p:nvSpPr>
          <p:cNvPr id="2" name="Titel 1"/>
          <p:cNvSpPr>
            <a:spLocks noGrp="1"/>
          </p:cNvSpPr>
          <p:nvPr>
            <p:ph type="title"/>
          </p:nvPr>
        </p:nvSpPr>
        <p:spPr>
          <a:xfrm>
            <a:off x="455719" y="908720"/>
            <a:ext cx="8229600" cy="1143000"/>
          </a:xfrm>
        </p:spPr>
        <p:txBody>
          <a:bodyPr/>
          <a:lstStyle>
            <a:lvl1pPr algn="l">
              <a:defRPr>
                <a:latin typeface="Comic Sans MS" panose="030F0702030302020204" pitchFamily="66" charset="0"/>
              </a:defRPr>
            </a:lvl1pPr>
          </a:lstStyle>
          <a:p>
            <a:r>
              <a:rPr lang="en-US" dirty="0" smtClean="0"/>
              <a:t>Click to edit Master title style</a:t>
            </a:r>
            <a:endParaRPr lang="de-AT" dirty="0"/>
          </a:p>
        </p:txBody>
      </p:sp>
      <p:sp>
        <p:nvSpPr>
          <p:cNvPr id="3" name="Inhaltsplatzhalter 2"/>
          <p:cNvSpPr>
            <a:spLocks noGrp="1"/>
          </p:cNvSpPr>
          <p:nvPr>
            <p:ph idx="1"/>
          </p:nvPr>
        </p:nvSpPr>
        <p:spPr>
          <a:xfrm>
            <a:off x="457200" y="2276872"/>
            <a:ext cx="8229600" cy="4392488"/>
          </a:xfrm>
        </p:spPr>
        <p:txBody>
          <a:bodyPr/>
          <a:lstStyle>
            <a:lvl1pPr marL="0" indent="0">
              <a:tabLst/>
              <a:defRPr sz="2200">
                <a:latin typeface="Comic Sans MS" panose="030F0702030302020204" pitchFamily="66" charset="0"/>
              </a:defRPr>
            </a:lvl1pPr>
            <a:lvl2pPr marL="0" indent="623888" defTabSz="1058863">
              <a:spcBef>
                <a:spcPts val="528"/>
              </a:spcBef>
              <a:buSzPct val="75000"/>
              <a:buFontTx/>
              <a:buBlip>
                <a:blip r:embed="rId2"/>
              </a:buBlip>
              <a:defRPr sz="2200">
                <a:latin typeface="Comic Sans MS" panose="030F0702030302020204" pitchFamily="66" charset="0"/>
              </a:defRPr>
            </a:lvl2pPr>
            <a:lvl3pPr marL="0" indent="623888">
              <a:buSzPct val="75000"/>
              <a:defRPr sz="2200">
                <a:latin typeface="Comic Sans MS" panose="030F0702030302020204" pitchFamily="66" charset="0"/>
              </a:defRPr>
            </a:lvl3pPr>
            <a:lvl4pPr marL="0" indent="623888">
              <a:buSzPct val="75000"/>
              <a:defRPr sz="2200">
                <a:latin typeface="Comic Sans MS" panose="030F0702030302020204" pitchFamily="66" charset="0"/>
              </a:defRPr>
            </a:lvl4pPr>
            <a:lvl5pPr marL="0" indent="623888">
              <a:buSzPct val="75000"/>
              <a:defRPr sz="2200">
                <a:latin typeface="Comic Sans MS" panose="030F0702030302020204" pitchFamily="66"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AT" dirty="0"/>
          </a:p>
        </p:txBody>
      </p:sp>
      <p:sp>
        <p:nvSpPr>
          <p:cNvPr id="18" name="Textfeld 17"/>
          <p:cNvSpPr txBox="1"/>
          <p:nvPr/>
        </p:nvSpPr>
        <p:spPr>
          <a:xfrm>
            <a:off x="8100392" y="6094877"/>
            <a:ext cx="899592" cy="261610"/>
          </a:xfrm>
          <a:prstGeom prst="rect">
            <a:avLst/>
          </a:prstGeom>
          <a:noFill/>
        </p:spPr>
        <p:txBody>
          <a:bodyPr wrap="square" rtlCol="0">
            <a:spAutoFit/>
          </a:bodyPr>
          <a:lstStyle/>
          <a:p>
            <a:pPr algn="r"/>
            <a:fld id="{633134DC-43F4-456E-8AE9-011B02EC357E}" type="slidenum">
              <a:rPr lang="de-AT" sz="1100" b="0" i="0" smtClean="0">
                <a:solidFill>
                  <a:srgbClr val="8297AC"/>
                </a:solidFill>
                <a:latin typeface="+mn-lt"/>
              </a:rPr>
              <a:pPr algn="r"/>
              <a:t>‹#›</a:t>
            </a:fld>
            <a:endParaRPr lang="de-AT" sz="900" b="0" i="0" dirty="0">
              <a:solidFill>
                <a:srgbClr val="8297AC"/>
              </a:solidFill>
              <a:latin typeface="+mn-lt"/>
            </a:endParaRPr>
          </a:p>
        </p:txBody>
      </p:sp>
      <p:pic>
        <p:nvPicPr>
          <p:cNvPr id="17" name="Picture 3079" descr="npl_blue_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4689" y="488972"/>
            <a:ext cx="1096992" cy="25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78337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04800" y="228600"/>
            <a:ext cx="8686800" cy="579438"/>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685800" y="1295400"/>
            <a:ext cx="3810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295400"/>
            <a:ext cx="3810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85800" y="3771900"/>
            <a:ext cx="3810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771900"/>
            <a:ext cx="3810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09248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6629400" y="152400"/>
            <a:ext cx="2362200" cy="381000"/>
          </a:xfrm>
          <a:prstGeom prst="rect">
            <a:avLst/>
          </a:prstGeom>
        </p:spPr>
        <p:txBody>
          <a:bodyPr/>
          <a:lstStyle>
            <a:lvl1pPr>
              <a:defRPr/>
            </a:lvl1pPr>
          </a:lstStyle>
          <a:p>
            <a:fld id="{D73AC791-7EE6-49BD-A032-0435AD6C51FA}" type="datetimeFigureOut">
              <a:rPr lang="en-US" altLang="en-US"/>
              <a:pPr/>
              <a:t>4/1/2019</a:t>
            </a:fld>
            <a:endParaRPr lang="en-GB" altLang="en-US"/>
          </a:p>
        </p:txBody>
      </p:sp>
      <p:sp>
        <p:nvSpPr>
          <p:cNvPr id="4" name="Slide Number Placeholder 3"/>
          <p:cNvSpPr>
            <a:spLocks noGrp="1"/>
          </p:cNvSpPr>
          <p:nvPr>
            <p:ph type="sldNum" sz="quarter" idx="11"/>
          </p:nvPr>
        </p:nvSpPr>
        <p:spPr>
          <a:xfrm>
            <a:off x="6553200" y="6477000"/>
            <a:ext cx="2438400" cy="304800"/>
          </a:xfrm>
          <a:prstGeom prst="rect">
            <a:avLst/>
          </a:prstGeom>
        </p:spPr>
        <p:txBody>
          <a:bodyPr/>
          <a:lstStyle>
            <a:lvl1pPr>
              <a:defRPr/>
            </a:lvl1pPr>
          </a:lstStyle>
          <a:p>
            <a:fld id="{28456351-6A42-491F-B797-FD0510EE2C91}" type="slidenum">
              <a:rPr lang="en-GB" altLang="en-US"/>
              <a:pPr/>
              <a:t>‹#›</a:t>
            </a:fld>
            <a:endParaRPr lang="en-GB" altLang="en-US" dirty="0"/>
          </a:p>
        </p:txBody>
      </p:sp>
    </p:spTree>
    <p:extLst>
      <p:ext uri="{BB962C8B-B14F-4D97-AF65-F5344CB8AC3E}">
        <p14:creationId xmlns:p14="http://schemas.microsoft.com/office/powerpoint/2010/main" val="1251551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579438"/>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295400"/>
            <a:ext cx="7772400" cy="4800600"/>
          </a:xfrm>
        </p:spPr>
        <p:txBody>
          <a:bodyPr/>
          <a:lstStyle/>
          <a:p>
            <a:endParaRPr lang="en-GB"/>
          </a:p>
        </p:txBody>
      </p:sp>
      <p:sp>
        <p:nvSpPr>
          <p:cNvPr id="4" name="Date Placeholder 3"/>
          <p:cNvSpPr>
            <a:spLocks noGrp="1"/>
          </p:cNvSpPr>
          <p:nvPr>
            <p:ph type="dt" sz="half" idx="10"/>
          </p:nvPr>
        </p:nvSpPr>
        <p:spPr>
          <a:xfrm>
            <a:off x="6629400" y="152400"/>
            <a:ext cx="2362200" cy="381000"/>
          </a:xfrm>
          <a:prstGeom prst="rect">
            <a:avLst/>
          </a:prstGeom>
        </p:spPr>
        <p:txBody>
          <a:bodyPr/>
          <a:lstStyle>
            <a:lvl1pPr>
              <a:defRPr/>
            </a:lvl1pPr>
          </a:lstStyle>
          <a:p>
            <a:fld id="{5939DB5B-272C-4947-92C7-DC3C20A50F3C}" type="datetimeFigureOut">
              <a:rPr lang="en-US" altLang="en-US"/>
              <a:pPr/>
              <a:t>4/1/2019</a:t>
            </a:fld>
            <a:endParaRPr lang="en-GB" altLang="en-US"/>
          </a:p>
        </p:txBody>
      </p:sp>
      <p:sp>
        <p:nvSpPr>
          <p:cNvPr id="5" name="Slide Number Placeholder 4"/>
          <p:cNvSpPr>
            <a:spLocks noGrp="1"/>
          </p:cNvSpPr>
          <p:nvPr>
            <p:ph type="sldNum" sz="quarter" idx="11"/>
          </p:nvPr>
        </p:nvSpPr>
        <p:spPr>
          <a:xfrm>
            <a:off x="6553200" y="6477000"/>
            <a:ext cx="2438400" cy="304800"/>
          </a:xfrm>
          <a:prstGeom prst="rect">
            <a:avLst/>
          </a:prstGeom>
        </p:spPr>
        <p:txBody>
          <a:bodyPr/>
          <a:lstStyle>
            <a:lvl1pPr>
              <a:defRPr/>
            </a:lvl1pPr>
          </a:lstStyle>
          <a:p>
            <a:fld id="{F81142D6-4DFF-4A5E-B3F4-BF3E573D5F42}" type="slidenum">
              <a:rPr lang="en-GB" altLang="en-US"/>
              <a:pPr/>
              <a:t>‹#›</a:t>
            </a:fld>
            <a:endParaRPr lang="en-GB" altLang="en-US"/>
          </a:p>
        </p:txBody>
      </p:sp>
    </p:spTree>
    <p:extLst>
      <p:ext uri="{BB962C8B-B14F-4D97-AF65-F5344CB8AC3E}">
        <p14:creationId xmlns:p14="http://schemas.microsoft.com/office/powerpoint/2010/main" val="2325481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9" name="Gerade Verbindung 8"/>
          <p:cNvCxnSpPr/>
          <p:nvPr/>
        </p:nvCxnSpPr>
        <p:spPr>
          <a:xfrm>
            <a:off x="32321" y="6716985"/>
            <a:ext cx="8604250" cy="0"/>
          </a:xfrm>
          <a:prstGeom prst="line">
            <a:avLst/>
          </a:prstGeom>
        </p:spPr>
        <p:style>
          <a:lnRef idx="1">
            <a:schemeClr val="accent1"/>
          </a:lnRef>
          <a:fillRef idx="0">
            <a:schemeClr val="accent1"/>
          </a:fillRef>
          <a:effectRef idx="0">
            <a:schemeClr val="accent1"/>
          </a:effectRef>
          <a:fontRef idx="minor">
            <a:schemeClr val="tx1"/>
          </a:fontRef>
        </p:style>
      </p:cxnSp>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endParaRPr lang="de-AT" smtClean="0"/>
          </a:p>
        </p:txBody>
      </p:sp>
      <p:sp>
        <p:nvSpPr>
          <p:cNvPr id="1027" name="Textplatzhalter 2"/>
          <p:cNvSpPr>
            <a:spLocks noGrp="1"/>
          </p:cNvSpPr>
          <p:nvPr>
            <p:ph type="body" idx="1"/>
          </p:nvPr>
        </p:nvSpPr>
        <p:spPr bwMode="auto">
          <a:xfrm>
            <a:off x="457200" y="1600200"/>
            <a:ext cx="8229600" cy="50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AT" dirty="0" smtClean="0"/>
          </a:p>
        </p:txBody>
      </p:sp>
      <p:pic>
        <p:nvPicPr>
          <p:cNvPr id="1030" name="Grafik 6" descr="headerimg.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91440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feld 1"/>
          <p:cNvSpPr txBox="1"/>
          <p:nvPr/>
        </p:nvSpPr>
        <p:spPr>
          <a:xfrm>
            <a:off x="7308304" y="6786000"/>
            <a:ext cx="1800200" cy="61555"/>
          </a:xfrm>
          <a:prstGeom prst="rect">
            <a:avLst/>
          </a:prstGeom>
          <a:noFill/>
        </p:spPr>
        <p:txBody>
          <a:bodyPr wrap="square" lIns="36000" tIns="0" rIns="36000" bIns="0" rtlCol="0">
            <a:spAutoFit/>
          </a:bodyPr>
          <a:lstStyle/>
          <a:p>
            <a:pPr algn="r"/>
            <a:r>
              <a:rPr lang="de-AT" sz="400" dirty="0" smtClean="0">
                <a:solidFill>
                  <a:schemeClr val="bg1">
                    <a:lumMod val="50000"/>
                  </a:schemeClr>
                </a:solidFill>
              </a:rPr>
              <a:t>Vorlage</a:t>
            </a:r>
            <a:r>
              <a:rPr lang="de-AT" sz="400" baseline="0" dirty="0" smtClean="0">
                <a:solidFill>
                  <a:schemeClr val="bg1">
                    <a:lumMod val="50000"/>
                  </a:schemeClr>
                </a:solidFill>
              </a:rPr>
              <a:t> / </a:t>
            </a:r>
            <a:r>
              <a:rPr lang="de-AT" sz="400" baseline="0" dirty="0" err="1" smtClean="0">
                <a:solidFill>
                  <a:schemeClr val="bg1">
                    <a:lumMod val="50000"/>
                  </a:schemeClr>
                </a:solidFill>
              </a:rPr>
              <a:t>template</a:t>
            </a:r>
            <a:r>
              <a:rPr lang="de-AT" sz="400" baseline="0" dirty="0" smtClean="0">
                <a:solidFill>
                  <a:schemeClr val="bg1">
                    <a:lumMod val="50000"/>
                  </a:schemeClr>
                </a:solidFill>
              </a:rPr>
              <a:t>. ZA000_10700_1310013, Vers4.0</a:t>
            </a:r>
            <a:endParaRPr lang="de-AT" sz="400" dirty="0">
              <a:solidFill>
                <a:schemeClr val="bg1">
                  <a:lumMod val="50000"/>
                </a:schemeClr>
              </a:solidFill>
            </a:endParaRPr>
          </a:p>
        </p:txBody>
      </p:sp>
      <p:sp>
        <p:nvSpPr>
          <p:cNvPr id="7" name="Textfeld 6"/>
          <p:cNvSpPr txBox="1"/>
          <p:nvPr/>
        </p:nvSpPr>
        <p:spPr>
          <a:xfrm>
            <a:off x="35496" y="6758812"/>
            <a:ext cx="6696744" cy="76944"/>
          </a:xfrm>
          <a:prstGeom prst="rect">
            <a:avLst/>
          </a:prstGeom>
          <a:noFill/>
        </p:spPr>
        <p:txBody>
          <a:bodyPr wrap="square" lIns="36000" tIns="0" rIns="36000" bIns="0" rtlCol="0">
            <a:spAutoFit/>
          </a:bodyPr>
          <a:lstStyle/>
          <a:p>
            <a:pPr algn="l"/>
            <a:r>
              <a:rPr lang="de-AT" sz="500" dirty="0" smtClean="0">
                <a:solidFill>
                  <a:schemeClr val="bg1">
                    <a:lumMod val="50000"/>
                  </a:schemeClr>
                </a:solidFill>
                <a:latin typeface="+mn-lt"/>
              </a:rPr>
              <a:t>Advanced School on Medical Accelerators and Particle Therapy, Vienna, 1-5</a:t>
            </a:r>
            <a:r>
              <a:rPr lang="de-AT" sz="500" baseline="0" dirty="0" smtClean="0">
                <a:solidFill>
                  <a:schemeClr val="bg1">
                    <a:lumMod val="50000"/>
                  </a:schemeClr>
                </a:solidFill>
                <a:latin typeface="+mn-lt"/>
              </a:rPr>
              <a:t> April 2019 </a:t>
            </a:r>
            <a:endParaRPr lang="de-AT" sz="400" dirty="0">
              <a:solidFill>
                <a:schemeClr val="bg1">
                  <a:lumMod val="50000"/>
                </a:schemeClr>
              </a:solidFill>
            </a:endParaRPr>
          </a:p>
        </p:txBody>
      </p:sp>
      <p:sp>
        <p:nvSpPr>
          <p:cNvPr id="8" name="hc"/>
          <p:cNvSpPr txBox="1"/>
          <p:nvPr/>
        </p:nvSpPr>
        <p:spPr>
          <a:xfrm>
            <a:off x="0" y="0"/>
            <a:ext cx="9144000" cy="246221"/>
          </a:xfrm>
          <a:prstGeom prst="rect">
            <a:avLst/>
          </a:prstGeom>
          <a:noFill/>
        </p:spPr>
        <p:txBody>
          <a:bodyPr vert="horz" wrap="square" rtlCol="0">
            <a:spAutoFit/>
          </a:bodyPr>
          <a:lstStyle/>
          <a:p>
            <a:pPr algn="ctr"/>
            <a:endParaRPr kumimoji="0" lang="en-GB" sz="1000" b="0" i="0" u="none" baseline="0">
              <a:solidFill>
                <a:srgbClr val="7F7F7F"/>
              </a:solidFill>
              <a:latin typeface="Arial"/>
            </a:endParaRPr>
          </a:p>
        </p:txBody>
      </p:sp>
      <p:sp>
        <p:nvSpPr>
          <p:cNvPr id="3" name="fc"/>
          <p:cNvSpPr txBox="1"/>
          <p:nvPr userDrawn="1"/>
        </p:nvSpPr>
        <p:spPr>
          <a:xfrm>
            <a:off x="0" y="6491288"/>
            <a:ext cx="9144000" cy="246221"/>
          </a:xfrm>
          <a:prstGeom prst="rect">
            <a:avLst/>
          </a:prstGeom>
          <a:noFill/>
        </p:spPr>
        <p:txBody>
          <a:bodyPr vert="horz" wrap="square" rtlCol="0">
            <a:spAutoFit/>
          </a:bodyPr>
          <a:lstStyle/>
          <a:p>
            <a:pPr algn="ctr"/>
            <a:endParaRPr kumimoji="0" lang="en-GB" sz="1000" b="0" i="0" u="none" baseline="0">
              <a:solidFill>
                <a:srgbClr val="7F7F7F"/>
              </a:solidFill>
              <a:latin typeface="Aria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Lst>
  <p:timing>
    <p:tnLst>
      <p:par>
        <p:cTn id="1" dur="indefinite" restart="never" nodeType="tmRoot"/>
      </p:par>
    </p:tnLst>
  </p:timing>
  <p:txStyles>
    <p:titleStyle>
      <a:lvl1pPr algn="l" rtl="0" eaLnBrk="1" fontAlgn="base" hangingPunct="1">
        <a:spcBef>
          <a:spcPct val="0"/>
        </a:spcBef>
        <a:spcAft>
          <a:spcPct val="0"/>
        </a:spcAft>
        <a:defRPr sz="3200" b="1" kern="1200">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Verdana" pitchFamily="34" charset="0"/>
        </a:defRPr>
      </a:lvl2pPr>
      <a:lvl3pPr algn="l" rtl="0" eaLnBrk="1" fontAlgn="base" hangingPunct="1">
        <a:spcBef>
          <a:spcPct val="0"/>
        </a:spcBef>
        <a:spcAft>
          <a:spcPct val="0"/>
        </a:spcAft>
        <a:defRPr sz="3200" b="1">
          <a:solidFill>
            <a:schemeClr val="tx1"/>
          </a:solidFill>
          <a:latin typeface="Verdana" pitchFamily="34" charset="0"/>
        </a:defRPr>
      </a:lvl3pPr>
      <a:lvl4pPr algn="l" rtl="0" eaLnBrk="1" fontAlgn="base" hangingPunct="1">
        <a:spcBef>
          <a:spcPct val="0"/>
        </a:spcBef>
        <a:spcAft>
          <a:spcPct val="0"/>
        </a:spcAft>
        <a:defRPr sz="3200" b="1">
          <a:solidFill>
            <a:schemeClr val="tx1"/>
          </a:solidFill>
          <a:latin typeface="Verdana" pitchFamily="34" charset="0"/>
        </a:defRPr>
      </a:lvl4pPr>
      <a:lvl5pPr algn="l" rtl="0" eaLnBrk="1" fontAlgn="base" hangingPunct="1">
        <a:spcBef>
          <a:spcPct val="0"/>
        </a:spcBef>
        <a:spcAft>
          <a:spcPct val="0"/>
        </a:spcAft>
        <a:defRPr sz="3200" b="1">
          <a:solidFill>
            <a:schemeClr val="tx1"/>
          </a:solidFill>
          <a:latin typeface="Verdana" pitchFamily="34" charset="0"/>
        </a:defRPr>
      </a:lvl5pPr>
      <a:lvl6pPr marL="457200" algn="ctr" rtl="0" eaLnBrk="1" fontAlgn="base" hangingPunct="1">
        <a:spcBef>
          <a:spcPct val="0"/>
        </a:spcBef>
        <a:spcAft>
          <a:spcPct val="0"/>
        </a:spcAft>
        <a:defRPr sz="3200" b="1">
          <a:solidFill>
            <a:schemeClr val="tx1"/>
          </a:solidFill>
          <a:latin typeface="Verdana" pitchFamily="34" charset="0"/>
        </a:defRPr>
      </a:lvl6pPr>
      <a:lvl7pPr marL="914400" algn="ctr" rtl="0" eaLnBrk="1" fontAlgn="base" hangingPunct="1">
        <a:spcBef>
          <a:spcPct val="0"/>
        </a:spcBef>
        <a:spcAft>
          <a:spcPct val="0"/>
        </a:spcAft>
        <a:defRPr sz="3200" b="1">
          <a:solidFill>
            <a:schemeClr val="tx1"/>
          </a:solidFill>
          <a:latin typeface="Verdana" pitchFamily="34" charset="0"/>
        </a:defRPr>
      </a:lvl7pPr>
      <a:lvl8pPr marL="1371600" algn="ctr" rtl="0" eaLnBrk="1" fontAlgn="base" hangingPunct="1">
        <a:spcBef>
          <a:spcPct val="0"/>
        </a:spcBef>
        <a:spcAft>
          <a:spcPct val="0"/>
        </a:spcAft>
        <a:defRPr sz="3200" b="1">
          <a:solidFill>
            <a:schemeClr val="tx1"/>
          </a:solidFill>
          <a:latin typeface="Verdana" pitchFamily="34" charset="0"/>
        </a:defRPr>
      </a:lvl8pPr>
      <a:lvl9pPr marL="1828800" algn="ctr" rtl="0" eaLnBrk="1" fontAlgn="base" hangingPunct="1">
        <a:spcBef>
          <a:spcPct val="0"/>
        </a:spcBef>
        <a:spcAft>
          <a:spcPct val="0"/>
        </a:spcAft>
        <a:defRPr sz="3200" b="1">
          <a:solidFill>
            <a:schemeClr val="tx1"/>
          </a:solidFill>
          <a:latin typeface="Verdana" pitchFamily="34" charset="0"/>
        </a:defRPr>
      </a:lvl9pPr>
    </p:titleStyle>
    <p:bodyStyle>
      <a:lvl1pPr algn="l" rtl="0" eaLnBrk="1" fontAlgn="base" hangingPunct="1">
        <a:spcBef>
          <a:spcPct val="20000"/>
        </a:spcBef>
        <a:spcAft>
          <a:spcPct val="0"/>
        </a:spcAft>
        <a:defRPr sz="3200" kern="1200">
          <a:solidFill>
            <a:schemeClr val="tx1"/>
          </a:solidFill>
          <a:latin typeface="+mn-lt"/>
          <a:ea typeface="+mn-ea"/>
          <a:cs typeface="+mn-cs"/>
        </a:defRPr>
      </a:lvl1pPr>
      <a:lvl2pPr marL="285750" indent="-285750" algn="l" rtl="0" eaLnBrk="1" fontAlgn="base" hangingPunct="1">
        <a:spcBef>
          <a:spcPct val="20000"/>
        </a:spcBef>
        <a:spcAft>
          <a:spcPct val="0"/>
        </a:spcAft>
        <a:buBlip>
          <a:blip r:embed="rId10"/>
        </a:buBlip>
        <a:defRPr sz="2800" kern="1200">
          <a:solidFill>
            <a:schemeClr val="tx1"/>
          </a:solidFill>
          <a:latin typeface="+mn-lt"/>
          <a:ea typeface="+mn-ea"/>
          <a:cs typeface="+mn-cs"/>
        </a:defRPr>
      </a:lvl2pPr>
      <a:lvl3pPr marL="622300" indent="-266700" algn="l" rtl="0" eaLnBrk="1" fontAlgn="base" hangingPunct="1">
        <a:spcBef>
          <a:spcPct val="20000"/>
        </a:spcBef>
        <a:spcAft>
          <a:spcPct val="0"/>
        </a:spcAft>
        <a:buBlip>
          <a:blip r:embed="rId10"/>
        </a:buBlip>
        <a:defRPr sz="2400" kern="1200">
          <a:solidFill>
            <a:schemeClr val="tx1"/>
          </a:solidFill>
          <a:latin typeface="+mn-lt"/>
          <a:ea typeface="+mn-ea"/>
          <a:cs typeface="+mn-cs"/>
        </a:defRPr>
      </a:lvl3pPr>
      <a:lvl4pPr marL="896938" indent="-228600" algn="l" rtl="0" eaLnBrk="1" fontAlgn="base" hangingPunct="1">
        <a:spcBef>
          <a:spcPct val="20000"/>
        </a:spcBef>
        <a:spcAft>
          <a:spcPct val="0"/>
        </a:spcAft>
        <a:buBlip>
          <a:blip r:embed="rId10"/>
        </a:buBlip>
        <a:defRPr sz="2000" kern="1200">
          <a:solidFill>
            <a:schemeClr val="tx1"/>
          </a:solidFill>
          <a:latin typeface="+mn-lt"/>
          <a:ea typeface="+mn-ea"/>
          <a:cs typeface="+mn-cs"/>
        </a:defRPr>
      </a:lvl4pPr>
      <a:lvl5pPr marL="1077913" indent="-228600" algn="l" rtl="0" eaLnBrk="1" fontAlgn="base" hangingPunct="1">
        <a:spcBef>
          <a:spcPct val="20000"/>
        </a:spcBef>
        <a:spcAft>
          <a:spcPct val="0"/>
        </a:spcAft>
        <a:buBlip>
          <a:blip r:embed="rId10"/>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13.wmf"/><Relationship Id="rId5" Type="http://schemas.openxmlformats.org/officeDocument/2006/relationships/oleObject" Target="../embeddings/oleObject2.bin"/><Relationship Id="rId4" Type="http://schemas.openxmlformats.org/officeDocument/2006/relationships/image" Target="../media/image14.wmf"/></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4.png"/><Relationship Id="rId1" Type="http://schemas.openxmlformats.org/officeDocument/2006/relationships/slideLayout" Target="../slideLayouts/slideLayout4.xml"/><Relationship Id="rId5" Type="http://schemas.openxmlformats.org/officeDocument/2006/relationships/image" Target="../media/image37.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0.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18.png"/><Relationship Id="rId4" Type="http://schemas.openxmlformats.org/officeDocument/2006/relationships/image" Target="../media/image1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22.png"/><Relationship Id="rId5" Type="http://schemas.openxmlformats.org/officeDocument/2006/relationships/oleObject" Target="../embeddings/oleObject5.bin"/><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2" Type="http://schemas.openxmlformats.org/officeDocument/2006/relationships/image" Target="../media/image410.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 Id="rId5" Type="http://schemas.openxmlformats.org/officeDocument/2006/relationships/image" Target="../media/image31.jpeg"/><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4.xml"/><Relationship Id="rId6" Type="http://schemas.openxmlformats.org/officeDocument/2006/relationships/image" Target="../media/image34.emf"/><Relationship Id="rId5" Type="http://schemas.openxmlformats.org/officeDocument/2006/relationships/image" Target="../media/image2.png"/><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5.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png"/><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1.bin"/><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4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1.jpeg"/></Relationships>
</file>

<file path=ppt/slides/_rels/slide4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52.jpeg"/><Relationship Id="rId4" Type="http://schemas.openxmlformats.org/officeDocument/2006/relationships/image" Target="../media/image51.jpeg"/></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emf"/><Relationship Id="rId1" Type="http://schemas.openxmlformats.org/officeDocument/2006/relationships/slideLayout" Target="../slideLayouts/slideLayout4.xml"/><Relationship Id="rId5" Type="http://schemas.openxmlformats.org/officeDocument/2006/relationships/image" Target="../media/image56.wmf"/><Relationship Id="rId4" Type="http://schemas.openxmlformats.org/officeDocument/2006/relationships/image" Target="../media/image55.png"/></Relationships>
</file>

<file path=ppt/slides/_rels/slide49.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png"/><Relationship Id="rId7" Type="http://schemas.openxmlformats.org/officeDocument/2006/relationships/image" Target="../media/image61.jpeg"/><Relationship Id="rId2" Type="http://schemas.openxmlformats.org/officeDocument/2006/relationships/image" Target="../media/image53.emf"/><Relationship Id="rId1" Type="http://schemas.openxmlformats.org/officeDocument/2006/relationships/slideLayout" Target="../slideLayouts/slideLayout4.xml"/><Relationship Id="rId6" Type="http://schemas.openxmlformats.org/officeDocument/2006/relationships/image" Target="../media/image60.tiff"/><Relationship Id="rId5" Type="http://schemas.openxmlformats.org/officeDocument/2006/relationships/image" Target="../media/image59.jpeg"/><Relationship Id="rId4" Type="http://schemas.openxmlformats.org/officeDocument/2006/relationships/image" Target="../media/image58.jpeg"/><Relationship Id="rId9" Type="http://schemas.openxmlformats.org/officeDocument/2006/relationships/image" Target="../media/image6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Dosimetry </a:t>
            </a:r>
            <a:r>
              <a:rPr lang="en-GB" dirty="0" smtClean="0"/>
              <a:t>of light-ion beams</a:t>
            </a:r>
            <a:endParaRPr lang="en-GB" dirty="0"/>
          </a:p>
        </p:txBody>
      </p:sp>
      <p:sp>
        <p:nvSpPr>
          <p:cNvPr id="3" name="Content Placeholder 2"/>
          <p:cNvSpPr>
            <a:spLocks noGrp="1"/>
          </p:cNvSpPr>
          <p:nvPr>
            <p:ph idx="1"/>
          </p:nvPr>
        </p:nvSpPr>
        <p:spPr>
          <a:xfrm>
            <a:off x="3476022" y="3861048"/>
            <a:ext cx="5344450" cy="1296144"/>
          </a:xfrm>
        </p:spPr>
        <p:txBody>
          <a:bodyPr/>
          <a:lstStyle/>
          <a:p>
            <a:r>
              <a:rPr lang="en-GB" dirty="0" smtClean="0"/>
              <a:t>Hugo Palmans</a:t>
            </a:r>
          </a:p>
          <a:p>
            <a:endParaRPr lang="en-GB" sz="1600" dirty="0" smtClean="0"/>
          </a:p>
          <a:p>
            <a:r>
              <a:rPr lang="en-GB" sz="1600" dirty="0" err="1" smtClean="0"/>
              <a:t>MedAustron</a:t>
            </a:r>
            <a:r>
              <a:rPr lang="en-GB" sz="1600" dirty="0"/>
              <a:t>, </a:t>
            </a:r>
            <a:r>
              <a:rPr lang="en-GB" sz="1600" dirty="0" smtClean="0"/>
              <a:t>Wiener </a:t>
            </a:r>
            <a:r>
              <a:rPr lang="en-GB" sz="1600" dirty="0"/>
              <a:t>Neustadt, Austria</a:t>
            </a:r>
          </a:p>
          <a:p>
            <a:r>
              <a:rPr lang="en-GB" sz="1600" dirty="0" smtClean="0"/>
              <a:t>and National </a:t>
            </a:r>
            <a:r>
              <a:rPr lang="en-GB" sz="1600" dirty="0"/>
              <a:t>Physical Laboratory</a:t>
            </a:r>
            <a:r>
              <a:rPr lang="en-GB" sz="1600" dirty="0" smtClean="0"/>
              <a:t>, Teddington, UK</a:t>
            </a:r>
            <a:endParaRPr lang="en-GB" sz="1600" dirty="0"/>
          </a:p>
          <a:p>
            <a:endParaRPr lang="en-GB" dirty="0"/>
          </a:p>
        </p:txBody>
      </p:sp>
    </p:spTree>
    <p:extLst>
      <p:ext uri="{BB962C8B-B14F-4D97-AF65-F5344CB8AC3E}">
        <p14:creationId xmlns:p14="http://schemas.microsoft.com/office/powerpoint/2010/main" val="1659054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p:txBody>
          <a:bodyPr/>
          <a:lstStyle/>
          <a:p>
            <a:r>
              <a:rPr lang="nl-BE" altLang="en-US" sz="2800" dirty="0">
                <a:sym typeface="Symbol" pitchFamily="18" charset="2"/>
              </a:rPr>
              <a:t>Water calorimeter – chemical heat defect</a:t>
            </a:r>
          </a:p>
        </p:txBody>
      </p:sp>
      <p:sp>
        <p:nvSpPr>
          <p:cNvPr id="413" name="Date Placeholder 3"/>
          <p:cNvSpPr>
            <a:spLocks noGrp="1"/>
          </p:cNvSpPr>
          <p:nvPr>
            <p:ph type="dt" sz="half" idx="4294967295"/>
          </p:nvPr>
        </p:nvSpPr>
        <p:spPr>
          <a:xfrm>
            <a:off x="6781800" y="152400"/>
            <a:ext cx="2362200" cy="381000"/>
          </a:xfrm>
          <a:prstGeom prst="rect">
            <a:avLst/>
          </a:prstGeom>
        </p:spPr>
        <p:txBody>
          <a:bodyPr/>
          <a:lstStyle/>
          <a:p>
            <a:r>
              <a:rPr lang="en-US" altLang="en-US"/>
              <a:t>080915</a:t>
            </a:r>
            <a:endParaRPr lang="en-GB" altLang="en-US"/>
          </a:p>
        </p:txBody>
      </p:sp>
      <p:grpSp>
        <p:nvGrpSpPr>
          <p:cNvPr id="4" name="Group 3"/>
          <p:cNvGrpSpPr/>
          <p:nvPr/>
        </p:nvGrpSpPr>
        <p:grpSpPr>
          <a:xfrm>
            <a:off x="3770313" y="1783741"/>
            <a:ext cx="5373687" cy="4320991"/>
            <a:chOff x="3770313" y="1503363"/>
            <a:chExt cx="5373687" cy="4601369"/>
          </a:xfrm>
        </p:grpSpPr>
        <p:sp>
          <p:nvSpPr>
            <p:cNvPr id="744452" name="Oval 4"/>
            <p:cNvSpPr>
              <a:spLocks noChangeArrowheads="1"/>
            </p:cNvSpPr>
            <p:nvPr/>
          </p:nvSpPr>
          <p:spPr bwMode="auto">
            <a:xfrm>
              <a:off x="3770313" y="3302001"/>
              <a:ext cx="186273" cy="206375"/>
            </a:xfrm>
            <a:prstGeom prst="ellipse">
              <a:avLst/>
            </a:prstGeom>
            <a:noFill/>
            <a:ln w="12700">
              <a:solidFill>
                <a:srgbClr val="F9FFC9"/>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53" name="Oval 5"/>
            <p:cNvSpPr>
              <a:spLocks noChangeArrowheads="1"/>
            </p:cNvSpPr>
            <p:nvPr/>
          </p:nvSpPr>
          <p:spPr bwMode="auto">
            <a:xfrm>
              <a:off x="4911939" y="1503363"/>
              <a:ext cx="4020387" cy="4330700"/>
            </a:xfrm>
            <a:prstGeom prst="ellipse">
              <a:avLst/>
            </a:prstGeom>
            <a:noFill/>
            <a:ln w="12700">
              <a:solidFill>
                <a:schemeClr val="tx1"/>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54" name="Line 6"/>
            <p:cNvSpPr>
              <a:spLocks noChangeShapeType="1"/>
            </p:cNvSpPr>
            <p:nvPr/>
          </p:nvSpPr>
          <p:spPr bwMode="auto">
            <a:xfrm>
              <a:off x="3816881" y="3505201"/>
              <a:ext cx="1971387" cy="1979613"/>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55" name="Line 7"/>
            <p:cNvSpPr>
              <a:spLocks noChangeShapeType="1"/>
            </p:cNvSpPr>
            <p:nvPr/>
          </p:nvSpPr>
          <p:spPr bwMode="auto">
            <a:xfrm flipV="1">
              <a:off x="3887439" y="1919288"/>
              <a:ext cx="1847205" cy="1387475"/>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56" name="Freeform 8"/>
            <p:cNvSpPr>
              <a:spLocks/>
            </p:cNvSpPr>
            <p:nvPr/>
          </p:nvSpPr>
          <p:spPr bwMode="auto">
            <a:xfrm rot="21295052">
              <a:off x="5788268" y="1870076"/>
              <a:ext cx="2005255" cy="1265238"/>
            </a:xfrm>
            <a:custGeom>
              <a:avLst/>
              <a:gdLst>
                <a:gd name="T0" fmla="*/ 0 w 1421"/>
                <a:gd name="T1" fmla="*/ 0 h 797"/>
                <a:gd name="T2" fmla="*/ 816 w 1421"/>
                <a:gd name="T3" fmla="*/ 288 h 797"/>
                <a:gd name="T4" fmla="*/ 1421 w 1421"/>
                <a:gd name="T5" fmla="*/ 797 h 797"/>
              </a:gdLst>
              <a:ahLst/>
              <a:cxnLst>
                <a:cxn ang="0">
                  <a:pos x="T0" y="T1"/>
                </a:cxn>
                <a:cxn ang="0">
                  <a:pos x="T2" y="T3"/>
                </a:cxn>
                <a:cxn ang="0">
                  <a:pos x="T4" y="T5"/>
                </a:cxn>
              </a:cxnLst>
              <a:rect l="0" t="0" r="r" b="b"/>
              <a:pathLst>
                <a:path w="1421" h="797">
                  <a:moveTo>
                    <a:pt x="0" y="0"/>
                  </a:moveTo>
                  <a:lnTo>
                    <a:pt x="816" y="288"/>
                  </a:lnTo>
                  <a:lnTo>
                    <a:pt x="1421" y="797"/>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57" name="Text Box 9"/>
            <p:cNvSpPr txBox="1">
              <a:spLocks noChangeArrowheads="1"/>
            </p:cNvSpPr>
            <p:nvPr/>
          </p:nvSpPr>
          <p:spPr bwMode="auto">
            <a:xfrm>
              <a:off x="6030987" y="3155951"/>
              <a:ext cx="2098391"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a:t>H</a:t>
              </a:r>
              <a:r>
                <a:rPr lang="en-US" altLang="en-US" baseline="-25000"/>
                <a:t>2</a:t>
              </a:r>
              <a:r>
                <a:rPr lang="en-US" altLang="en-US"/>
                <a:t>O</a:t>
              </a:r>
              <a:r>
                <a:rPr lang="en-US" altLang="en-US" sz="2800" baseline="30000"/>
                <a:t>+</a:t>
              </a:r>
              <a:r>
                <a:rPr lang="en-US" altLang="en-US"/>
                <a:t>   e</a:t>
              </a:r>
              <a:r>
                <a:rPr lang="en-US" altLang="en-US" sz="3600" baseline="30000"/>
                <a:t>-</a:t>
              </a:r>
              <a:r>
                <a:rPr lang="en-US" altLang="en-US"/>
                <a:t>   H</a:t>
              </a:r>
              <a:r>
                <a:rPr lang="en-US" altLang="en-US" baseline="-25000"/>
                <a:t>2</a:t>
              </a:r>
              <a:r>
                <a:rPr lang="en-US" altLang="en-US"/>
                <a:t>O*</a:t>
              </a:r>
            </a:p>
          </p:txBody>
        </p:sp>
        <p:sp>
          <p:nvSpPr>
            <p:cNvPr id="744458" name="Text Box 10"/>
            <p:cNvSpPr txBox="1">
              <a:spLocks noChangeArrowheads="1"/>
            </p:cNvSpPr>
            <p:nvPr/>
          </p:nvSpPr>
          <p:spPr bwMode="auto">
            <a:xfrm>
              <a:off x="5817902" y="4035426"/>
              <a:ext cx="2477992"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a:t>H</a:t>
              </a:r>
              <a:r>
                <a:rPr lang="en-US" altLang="en-US" baseline="-25000"/>
                <a:t>3</a:t>
              </a:r>
              <a:r>
                <a:rPr lang="en-US" altLang="en-US"/>
                <a:t>O</a:t>
              </a:r>
              <a:r>
                <a:rPr lang="en-US" altLang="en-US" sz="2800" baseline="30000"/>
                <a:t>+</a:t>
              </a:r>
              <a:r>
                <a:rPr lang="en-US" altLang="en-US"/>
                <a:t>  e</a:t>
              </a:r>
              <a:r>
                <a:rPr lang="en-US" altLang="en-US" sz="3600" baseline="30000"/>
                <a:t>-</a:t>
              </a:r>
              <a:r>
                <a:rPr lang="en-US" altLang="en-US" baseline="-25000"/>
                <a:t>aq</a:t>
              </a:r>
              <a:r>
                <a:rPr lang="en-US" altLang="en-US"/>
                <a:t>  H•  OH•</a:t>
              </a:r>
            </a:p>
            <a:p>
              <a:pPr algn="ctr"/>
              <a:r>
                <a:rPr lang="en-US" altLang="en-US" sz="1600"/>
                <a:t>          +</a:t>
              </a:r>
              <a:r>
                <a:rPr lang="en-US" altLang="en-US"/>
                <a:t>   </a:t>
              </a:r>
              <a:r>
                <a:rPr lang="en-US" altLang="en-US" sz="1600"/>
                <a:t>(10</a:t>
              </a:r>
              <a:r>
                <a:rPr lang="en-US" altLang="en-US" sz="1600" baseline="30000"/>
                <a:t>-7</a:t>
              </a:r>
              <a:r>
                <a:rPr lang="en-US" altLang="en-US" sz="1600"/>
                <a:t>s)</a:t>
              </a:r>
              <a:endParaRPr lang="en-US" altLang="en-US"/>
            </a:p>
            <a:p>
              <a:pPr algn="ctr"/>
              <a:r>
                <a:rPr lang="en-US" altLang="en-US"/>
                <a:t>H</a:t>
              </a:r>
              <a:r>
                <a:rPr lang="en-US" altLang="en-US" baseline="-25000"/>
                <a:t>2</a:t>
              </a:r>
              <a:r>
                <a:rPr lang="en-US" altLang="en-US"/>
                <a:t>  H</a:t>
              </a:r>
              <a:r>
                <a:rPr lang="en-US" altLang="en-US" baseline="-25000"/>
                <a:t>2</a:t>
              </a:r>
              <a:r>
                <a:rPr lang="en-US" altLang="en-US"/>
                <a:t>O</a:t>
              </a:r>
              <a:r>
                <a:rPr lang="en-US" altLang="en-US" baseline="-25000"/>
                <a:t>2</a:t>
              </a:r>
              <a:r>
                <a:rPr lang="en-US" altLang="en-US"/>
                <a:t>  OH</a:t>
              </a:r>
              <a:r>
                <a:rPr lang="en-US" altLang="en-US" sz="3600" baseline="30000"/>
                <a:t>-</a:t>
              </a:r>
              <a:endParaRPr lang="en-US" altLang="en-US"/>
            </a:p>
          </p:txBody>
        </p:sp>
        <p:sp>
          <p:nvSpPr>
            <p:cNvPr id="744459" name="Line 11"/>
            <p:cNvSpPr>
              <a:spLocks noChangeShapeType="1"/>
            </p:cNvSpPr>
            <p:nvPr/>
          </p:nvSpPr>
          <p:spPr bwMode="auto">
            <a:xfrm flipH="1">
              <a:off x="6979285" y="3640138"/>
              <a:ext cx="0" cy="365125"/>
            </a:xfrm>
            <a:prstGeom prst="line">
              <a:avLst/>
            </a:prstGeom>
            <a:noFill/>
            <a:ln w="76200" cmpd="tri">
              <a:solidFill>
                <a:schemeClr val="tx1"/>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60" name="Freeform 12"/>
            <p:cNvSpPr>
              <a:spLocks/>
            </p:cNvSpPr>
            <p:nvPr/>
          </p:nvSpPr>
          <p:spPr bwMode="auto">
            <a:xfrm rot="1712302">
              <a:off x="8239448" y="4757738"/>
              <a:ext cx="681589" cy="92075"/>
            </a:xfrm>
            <a:custGeom>
              <a:avLst/>
              <a:gdLst>
                <a:gd name="T0" fmla="*/ 0 w 483"/>
                <a:gd name="T1" fmla="*/ 44 h 58"/>
                <a:gd name="T2" fmla="*/ 10 w 483"/>
                <a:gd name="T3" fmla="*/ 31 h 58"/>
                <a:gd name="T4" fmla="*/ 20 w 483"/>
                <a:gd name="T5" fmla="*/ 17 h 58"/>
                <a:gd name="T6" fmla="*/ 31 w 483"/>
                <a:gd name="T7" fmla="*/ 5 h 58"/>
                <a:gd name="T8" fmla="*/ 45 w 483"/>
                <a:gd name="T9" fmla="*/ 0 h 58"/>
                <a:gd name="T10" fmla="*/ 52 w 483"/>
                <a:gd name="T11" fmla="*/ 1 h 58"/>
                <a:gd name="T12" fmla="*/ 63 w 483"/>
                <a:gd name="T13" fmla="*/ 14 h 58"/>
                <a:gd name="T14" fmla="*/ 72 w 483"/>
                <a:gd name="T15" fmla="*/ 29 h 58"/>
                <a:gd name="T16" fmla="*/ 83 w 483"/>
                <a:gd name="T17" fmla="*/ 42 h 58"/>
                <a:gd name="T18" fmla="*/ 90 w 483"/>
                <a:gd name="T19" fmla="*/ 44 h 58"/>
                <a:gd name="T20" fmla="*/ 103 w 483"/>
                <a:gd name="T21" fmla="*/ 37 h 58"/>
                <a:gd name="T22" fmla="*/ 113 w 483"/>
                <a:gd name="T23" fmla="*/ 22 h 58"/>
                <a:gd name="T24" fmla="*/ 122 w 483"/>
                <a:gd name="T25" fmla="*/ 7 h 58"/>
                <a:gd name="T26" fmla="*/ 136 w 483"/>
                <a:gd name="T27" fmla="*/ 0 h 58"/>
                <a:gd name="T28" fmla="*/ 143 w 483"/>
                <a:gd name="T29" fmla="*/ 1 h 58"/>
                <a:gd name="T30" fmla="*/ 153 w 483"/>
                <a:gd name="T31" fmla="*/ 14 h 58"/>
                <a:gd name="T32" fmla="*/ 163 w 483"/>
                <a:gd name="T33" fmla="*/ 29 h 58"/>
                <a:gd name="T34" fmla="*/ 174 w 483"/>
                <a:gd name="T35" fmla="*/ 42 h 58"/>
                <a:gd name="T36" fmla="*/ 181 w 483"/>
                <a:gd name="T37" fmla="*/ 44 h 58"/>
                <a:gd name="T38" fmla="*/ 193 w 483"/>
                <a:gd name="T39" fmla="*/ 37 h 58"/>
                <a:gd name="T40" fmla="*/ 203 w 483"/>
                <a:gd name="T41" fmla="*/ 22 h 58"/>
                <a:gd name="T42" fmla="*/ 213 w 483"/>
                <a:gd name="T43" fmla="*/ 7 h 58"/>
                <a:gd name="T44" fmla="*/ 226 w 483"/>
                <a:gd name="T45" fmla="*/ 0 h 58"/>
                <a:gd name="T46" fmla="*/ 232 w 483"/>
                <a:gd name="T47" fmla="*/ 1 h 58"/>
                <a:gd name="T48" fmla="*/ 243 w 483"/>
                <a:gd name="T49" fmla="*/ 14 h 58"/>
                <a:gd name="T50" fmla="*/ 253 w 483"/>
                <a:gd name="T51" fmla="*/ 29 h 58"/>
                <a:gd name="T52" fmla="*/ 263 w 483"/>
                <a:gd name="T53" fmla="*/ 42 h 58"/>
                <a:gd name="T54" fmla="*/ 271 w 483"/>
                <a:gd name="T55" fmla="*/ 44 h 58"/>
                <a:gd name="T56" fmla="*/ 284 w 483"/>
                <a:gd name="T57" fmla="*/ 37 h 58"/>
                <a:gd name="T58" fmla="*/ 293 w 483"/>
                <a:gd name="T59" fmla="*/ 22 h 58"/>
                <a:gd name="T60" fmla="*/ 303 w 483"/>
                <a:gd name="T61" fmla="*/ 7 h 58"/>
                <a:gd name="T62" fmla="*/ 316 w 483"/>
                <a:gd name="T63" fmla="*/ 0 h 58"/>
                <a:gd name="T64" fmla="*/ 323 w 483"/>
                <a:gd name="T65" fmla="*/ 1 h 58"/>
                <a:gd name="T66" fmla="*/ 334 w 483"/>
                <a:gd name="T67" fmla="*/ 14 h 58"/>
                <a:gd name="T68" fmla="*/ 343 w 483"/>
                <a:gd name="T69" fmla="*/ 29 h 58"/>
                <a:gd name="T70" fmla="*/ 354 w 483"/>
                <a:gd name="T71" fmla="*/ 42 h 58"/>
                <a:gd name="T72" fmla="*/ 361 w 483"/>
                <a:gd name="T73" fmla="*/ 44 h 58"/>
                <a:gd name="T74" fmla="*/ 374 w 483"/>
                <a:gd name="T75" fmla="*/ 37 h 58"/>
                <a:gd name="T76" fmla="*/ 384 w 483"/>
                <a:gd name="T77" fmla="*/ 22 h 58"/>
                <a:gd name="T78" fmla="*/ 393 w 483"/>
                <a:gd name="T79" fmla="*/ 7 h 58"/>
                <a:gd name="T80" fmla="*/ 407 w 483"/>
                <a:gd name="T81" fmla="*/ 0 h 58"/>
                <a:gd name="T82" fmla="*/ 414 w 483"/>
                <a:gd name="T83" fmla="*/ 1 h 58"/>
                <a:gd name="T84" fmla="*/ 426 w 483"/>
                <a:gd name="T85" fmla="*/ 10 h 58"/>
                <a:gd name="T86" fmla="*/ 437 w 483"/>
                <a:gd name="T87" fmla="*/ 23 h 58"/>
                <a:gd name="T88" fmla="*/ 446 w 483"/>
                <a:gd name="T89" fmla="*/ 37 h 58"/>
                <a:gd name="T90" fmla="*/ 463 w 483"/>
                <a:gd name="T91" fmla="*/ 21 h 58"/>
                <a:gd name="T92" fmla="*/ 462 w 483"/>
                <a:gd name="T93"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3" h="58">
                  <a:moveTo>
                    <a:pt x="0" y="44"/>
                  </a:moveTo>
                  <a:lnTo>
                    <a:pt x="0" y="44"/>
                  </a:lnTo>
                  <a:lnTo>
                    <a:pt x="5" y="38"/>
                  </a:lnTo>
                  <a:lnTo>
                    <a:pt x="10" y="31"/>
                  </a:lnTo>
                  <a:lnTo>
                    <a:pt x="15" y="24"/>
                  </a:lnTo>
                  <a:lnTo>
                    <a:pt x="20" y="17"/>
                  </a:lnTo>
                  <a:lnTo>
                    <a:pt x="25" y="10"/>
                  </a:lnTo>
                  <a:lnTo>
                    <a:pt x="31" y="5"/>
                  </a:lnTo>
                  <a:lnTo>
                    <a:pt x="37" y="1"/>
                  </a:lnTo>
                  <a:lnTo>
                    <a:pt x="45" y="0"/>
                  </a:lnTo>
                  <a:lnTo>
                    <a:pt x="45" y="0"/>
                  </a:lnTo>
                  <a:lnTo>
                    <a:pt x="52" y="1"/>
                  </a:lnTo>
                  <a:lnTo>
                    <a:pt x="57" y="7"/>
                  </a:lnTo>
                  <a:lnTo>
                    <a:pt x="63" y="14"/>
                  </a:lnTo>
                  <a:lnTo>
                    <a:pt x="67" y="22"/>
                  </a:lnTo>
                  <a:lnTo>
                    <a:pt x="72" y="29"/>
                  </a:lnTo>
                  <a:lnTo>
                    <a:pt x="77" y="37"/>
                  </a:lnTo>
                  <a:lnTo>
                    <a:pt x="83" y="42"/>
                  </a:lnTo>
                  <a:lnTo>
                    <a:pt x="90" y="44"/>
                  </a:lnTo>
                  <a:lnTo>
                    <a:pt x="90" y="44"/>
                  </a:lnTo>
                  <a:lnTo>
                    <a:pt x="97" y="42"/>
                  </a:lnTo>
                  <a:lnTo>
                    <a:pt x="103" y="37"/>
                  </a:lnTo>
                  <a:lnTo>
                    <a:pt x="108" y="29"/>
                  </a:lnTo>
                  <a:lnTo>
                    <a:pt x="113" y="22"/>
                  </a:lnTo>
                  <a:lnTo>
                    <a:pt x="117" y="14"/>
                  </a:lnTo>
                  <a:lnTo>
                    <a:pt x="122" y="7"/>
                  </a:lnTo>
                  <a:lnTo>
                    <a:pt x="128" y="1"/>
                  </a:lnTo>
                  <a:lnTo>
                    <a:pt x="136" y="0"/>
                  </a:lnTo>
                  <a:lnTo>
                    <a:pt x="136" y="0"/>
                  </a:lnTo>
                  <a:lnTo>
                    <a:pt x="143" y="1"/>
                  </a:lnTo>
                  <a:lnTo>
                    <a:pt x="148" y="7"/>
                  </a:lnTo>
                  <a:lnTo>
                    <a:pt x="153" y="14"/>
                  </a:lnTo>
                  <a:lnTo>
                    <a:pt x="158" y="22"/>
                  </a:lnTo>
                  <a:lnTo>
                    <a:pt x="163" y="29"/>
                  </a:lnTo>
                  <a:lnTo>
                    <a:pt x="168" y="37"/>
                  </a:lnTo>
                  <a:lnTo>
                    <a:pt x="174" y="42"/>
                  </a:lnTo>
                  <a:lnTo>
                    <a:pt x="181" y="44"/>
                  </a:lnTo>
                  <a:lnTo>
                    <a:pt x="181" y="44"/>
                  </a:lnTo>
                  <a:lnTo>
                    <a:pt x="187" y="42"/>
                  </a:lnTo>
                  <a:lnTo>
                    <a:pt x="193" y="37"/>
                  </a:lnTo>
                  <a:lnTo>
                    <a:pt x="198" y="29"/>
                  </a:lnTo>
                  <a:lnTo>
                    <a:pt x="203" y="22"/>
                  </a:lnTo>
                  <a:lnTo>
                    <a:pt x="208" y="14"/>
                  </a:lnTo>
                  <a:lnTo>
                    <a:pt x="213" y="7"/>
                  </a:lnTo>
                  <a:lnTo>
                    <a:pt x="218" y="1"/>
                  </a:lnTo>
                  <a:lnTo>
                    <a:pt x="226" y="0"/>
                  </a:lnTo>
                  <a:lnTo>
                    <a:pt x="226" y="0"/>
                  </a:lnTo>
                  <a:lnTo>
                    <a:pt x="232" y="1"/>
                  </a:lnTo>
                  <a:lnTo>
                    <a:pt x="238" y="7"/>
                  </a:lnTo>
                  <a:lnTo>
                    <a:pt x="243" y="14"/>
                  </a:lnTo>
                  <a:lnTo>
                    <a:pt x="248" y="22"/>
                  </a:lnTo>
                  <a:lnTo>
                    <a:pt x="253" y="29"/>
                  </a:lnTo>
                  <a:lnTo>
                    <a:pt x="258" y="37"/>
                  </a:lnTo>
                  <a:lnTo>
                    <a:pt x="263" y="42"/>
                  </a:lnTo>
                  <a:lnTo>
                    <a:pt x="271" y="44"/>
                  </a:lnTo>
                  <a:lnTo>
                    <a:pt x="271" y="44"/>
                  </a:lnTo>
                  <a:lnTo>
                    <a:pt x="278" y="42"/>
                  </a:lnTo>
                  <a:lnTo>
                    <a:pt x="284" y="37"/>
                  </a:lnTo>
                  <a:lnTo>
                    <a:pt x="289" y="29"/>
                  </a:lnTo>
                  <a:lnTo>
                    <a:pt x="293" y="22"/>
                  </a:lnTo>
                  <a:lnTo>
                    <a:pt x="298" y="14"/>
                  </a:lnTo>
                  <a:lnTo>
                    <a:pt x="303" y="7"/>
                  </a:lnTo>
                  <a:lnTo>
                    <a:pt x="309" y="1"/>
                  </a:lnTo>
                  <a:lnTo>
                    <a:pt x="316" y="0"/>
                  </a:lnTo>
                  <a:lnTo>
                    <a:pt x="316" y="0"/>
                  </a:lnTo>
                  <a:lnTo>
                    <a:pt x="323" y="1"/>
                  </a:lnTo>
                  <a:lnTo>
                    <a:pt x="329" y="7"/>
                  </a:lnTo>
                  <a:lnTo>
                    <a:pt x="334" y="14"/>
                  </a:lnTo>
                  <a:lnTo>
                    <a:pt x="339" y="22"/>
                  </a:lnTo>
                  <a:lnTo>
                    <a:pt x="343" y="29"/>
                  </a:lnTo>
                  <a:lnTo>
                    <a:pt x="349" y="37"/>
                  </a:lnTo>
                  <a:lnTo>
                    <a:pt x="354" y="42"/>
                  </a:lnTo>
                  <a:lnTo>
                    <a:pt x="361" y="44"/>
                  </a:lnTo>
                  <a:lnTo>
                    <a:pt x="361" y="44"/>
                  </a:lnTo>
                  <a:lnTo>
                    <a:pt x="368" y="42"/>
                  </a:lnTo>
                  <a:lnTo>
                    <a:pt x="374" y="37"/>
                  </a:lnTo>
                  <a:lnTo>
                    <a:pt x="379" y="29"/>
                  </a:lnTo>
                  <a:lnTo>
                    <a:pt x="384" y="22"/>
                  </a:lnTo>
                  <a:lnTo>
                    <a:pt x="388" y="14"/>
                  </a:lnTo>
                  <a:lnTo>
                    <a:pt x="393" y="7"/>
                  </a:lnTo>
                  <a:lnTo>
                    <a:pt x="399" y="1"/>
                  </a:lnTo>
                  <a:lnTo>
                    <a:pt x="407" y="0"/>
                  </a:lnTo>
                  <a:lnTo>
                    <a:pt x="407" y="0"/>
                  </a:lnTo>
                  <a:lnTo>
                    <a:pt x="414" y="1"/>
                  </a:lnTo>
                  <a:lnTo>
                    <a:pt x="420" y="5"/>
                  </a:lnTo>
                  <a:lnTo>
                    <a:pt x="426" y="10"/>
                  </a:lnTo>
                  <a:lnTo>
                    <a:pt x="431" y="16"/>
                  </a:lnTo>
                  <a:lnTo>
                    <a:pt x="437" y="23"/>
                  </a:lnTo>
                  <a:lnTo>
                    <a:pt x="441" y="31"/>
                  </a:lnTo>
                  <a:lnTo>
                    <a:pt x="446" y="37"/>
                  </a:lnTo>
                  <a:lnTo>
                    <a:pt x="483" y="37"/>
                  </a:lnTo>
                  <a:lnTo>
                    <a:pt x="463" y="21"/>
                  </a:lnTo>
                  <a:lnTo>
                    <a:pt x="481" y="37"/>
                  </a:lnTo>
                  <a:lnTo>
                    <a:pt x="462" y="58"/>
                  </a:lnTo>
                </a:path>
              </a:pathLst>
            </a:custGeom>
            <a:noFill/>
            <a:ln w="12700">
              <a:solidFill>
                <a:schemeClr val="tx1"/>
              </a:solidFill>
              <a:prstDash val="solid"/>
              <a:round/>
              <a:headEn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4461" name="Freeform 13"/>
            <p:cNvSpPr>
              <a:spLocks/>
            </p:cNvSpPr>
            <p:nvPr/>
          </p:nvSpPr>
          <p:spPr bwMode="auto">
            <a:xfrm rot="2844462">
              <a:off x="7762225" y="5408964"/>
              <a:ext cx="766763" cy="81847"/>
            </a:xfrm>
            <a:custGeom>
              <a:avLst/>
              <a:gdLst>
                <a:gd name="T0" fmla="*/ 0 w 483"/>
                <a:gd name="T1" fmla="*/ 44 h 58"/>
                <a:gd name="T2" fmla="*/ 10 w 483"/>
                <a:gd name="T3" fmla="*/ 31 h 58"/>
                <a:gd name="T4" fmla="*/ 20 w 483"/>
                <a:gd name="T5" fmla="*/ 17 h 58"/>
                <a:gd name="T6" fmla="*/ 31 w 483"/>
                <a:gd name="T7" fmla="*/ 5 h 58"/>
                <a:gd name="T8" fmla="*/ 45 w 483"/>
                <a:gd name="T9" fmla="*/ 0 h 58"/>
                <a:gd name="T10" fmla="*/ 52 w 483"/>
                <a:gd name="T11" fmla="*/ 1 h 58"/>
                <a:gd name="T12" fmla="*/ 63 w 483"/>
                <a:gd name="T13" fmla="*/ 14 h 58"/>
                <a:gd name="T14" fmla="*/ 72 w 483"/>
                <a:gd name="T15" fmla="*/ 29 h 58"/>
                <a:gd name="T16" fmla="*/ 83 w 483"/>
                <a:gd name="T17" fmla="*/ 42 h 58"/>
                <a:gd name="T18" fmla="*/ 90 w 483"/>
                <a:gd name="T19" fmla="*/ 44 h 58"/>
                <a:gd name="T20" fmla="*/ 103 w 483"/>
                <a:gd name="T21" fmla="*/ 37 h 58"/>
                <a:gd name="T22" fmla="*/ 113 w 483"/>
                <a:gd name="T23" fmla="*/ 22 h 58"/>
                <a:gd name="T24" fmla="*/ 122 w 483"/>
                <a:gd name="T25" fmla="*/ 7 h 58"/>
                <a:gd name="T26" fmla="*/ 136 w 483"/>
                <a:gd name="T27" fmla="*/ 0 h 58"/>
                <a:gd name="T28" fmla="*/ 143 w 483"/>
                <a:gd name="T29" fmla="*/ 1 h 58"/>
                <a:gd name="T30" fmla="*/ 153 w 483"/>
                <a:gd name="T31" fmla="*/ 14 h 58"/>
                <a:gd name="T32" fmla="*/ 163 w 483"/>
                <a:gd name="T33" fmla="*/ 29 h 58"/>
                <a:gd name="T34" fmla="*/ 174 w 483"/>
                <a:gd name="T35" fmla="*/ 42 h 58"/>
                <a:gd name="T36" fmla="*/ 181 w 483"/>
                <a:gd name="T37" fmla="*/ 44 h 58"/>
                <a:gd name="T38" fmla="*/ 193 w 483"/>
                <a:gd name="T39" fmla="*/ 37 h 58"/>
                <a:gd name="T40" fmla="*/ 203 w 483"/>
                <a:gd name="T41" fmla="*/ 22 h 58"/>
                <a:gd name="T42" fmla="*/ 213 w 483"/>
                <a:gd name="T43" fmla="*/ 7 h 58"/>
                <a:gd name="T44" fmla="*/ 226 w 483"/>
                <a:gd name="T45" fmla="*/ 0 h 58"/>
                <a:gd name="T46" fmla="*/ 232 w 483"/>
                <a:gd name="T47" fmla="*/ 1 h 58"/>
                <a:gd name="T48" fmla="*/ 243 w 483"/>
                <a:gd name="T49" fmla="*/ 14 h 58"/>
                <a:gd name="T50" fmla="*/ 253 w 483"/>
                <a:gd name="T51" fmla="*/ 29 h 58"/>
                <a:gd name="T52" fmla="*/ 263 w 483"/>
                <a:gd name="T53" fmla="*/ 42 h 58"/>
                <a:gd name="T54" fmla="*/ 271 w 483"/>
                <a:gd name="T55" fmla="*/ 44 h 58"/>
                <a:gd name="T56" fmla="*/ 284 w 483"/>
                <a:gd name="T57" fmla="*/ 37 h 58"/>
                <a:gd name="T58" fmla="*/ 293 w 483"/>
                <a:gd name="T59" fmla="*/ 22 h 58"/>
                <a:gd name="T60" fmla="*/ 303 w 483"/>
                <a:gd name="T61" fmla="*/ 7 h 58"/>
                <a:gd name="T62" fmla="*/ 316 w 483"/>
                <a:gd name="T63" fmla="*/ 0 h 58"/>
                <a:gd name="T64" fmla="*/ 323 w 483"/>
                <a:gd name="T65" fmla="*/ 1 h 58"/>
                <a:gd name="T66" fmla="*/ 334 w 483"/>
                <a:gd name="T67" fmla="*/ 14 h 58"/>
                <a:gd name="T68" fmla="*/ 343 w 483"/>
                <a:gd name="T69" fmla="*/ 29 h 58"/>
                <a:gd name="T70" fmla="*/ 354 w 483"/>
                <a:gd name="T71" fmla="*/ 42 h 58"/>
                <a:gd name="T72" fmla="*/ 361 w 483"/>
                <a:gd name="T73" fmla="*/ 44 h 58"/>
                <a:gd name="T74" fmla="*/ 374 w 483"/>
                <a:gd name="T75" fmla="*/ 37 h 58"/>
                <a:gd name="T76" fmla="*/ 384 w 483"/>
                <a:gd name="T77" fmla="*/ 22 h 58"/>
                <a:gd name="T78" fmla="*/ 393 w 483"/>
                <a:gd name="T79" fmla="*/ 7 h 58"/>
                <a:gd name="T80" fmla="*/ 407 w 483"/>
                <a:gd name="T81" fmla="*/ 0 h 58"/>
                <a:gd name="T82" fmla="*/ 414 w 483"/>
                <a:gd name="T83" fmla="*/ 1 h 58"/>
                <a:gd name="T84" fmla="*/ 426 w 483"/>
                <a:gd name="T85" fmla="*/ 10 h 58"/>
                <a:gd name="T86" fmla="*/ 437 w 483"/>
                <a:gd name="T87" fmla="*/ 23 h 58"/>
                <a:gd name="T88" fmla="*/ 446 w 483"/>
                <a:gd name="T89" fmla="*/ 37 h 58"/>
                <a:gd name="T90" fmla="*/ 463 w 483"/>
                <a:gd name="T91" fmla="*/ 21 h 58"/>
                <a:gd name="T92" fmla="*/ 462 w 483"/>
                <a:gd name="T93"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3" h="58">
                  <a:moveTo>
                    <a:pt x="0" y="44"/>
                  </a:moveTo>
                  <a:lnTo>
                    <a:pt x="0" y="44"/>
                  </a:lnTo>
                  <a:lnTo>
                    <a:pt x="5" y="38"/>
                  </a:lnTo>
                  <a:lnTo>
                    <a:pt x="10" y="31"/>
                  </a:lnTo>
                  <a:lnTo>
                    <a:pt x="15" y="24"/>
                  </a:lnTo>
                  <a:lnTo>
                    <a:pt x="20" y="17"/>
                  </a:lnTo>
                  <a:lnTo>
                    <a:pt x="25" y="10"/>
                  </a:lnTo>
                  <a:lnTo>
                    <a:pt x="31" y="5"/>
                  </a:lnTo>
                  <a:lnTo>
                    <a:pt x="37" y="1"/>
                  </a:lnTo>
                  <a:lnTo>
                    <a:pt x="45" y="0"/>
                  </a:lnTo>
                  <a:lnTo>
                    <a:pt x="45" y="0"/>
                  </a:lnTo>
                  <a:lnTo>
                    <a:pt x="52" y="1"/>
                  </a:lnTo>
                  <a:lnTo>
                    <a:pt x="57" y="7"/>
                  </a:lnTo>
                  <a:lnTo>
                    <a:pt x="63" y="14"/>
                  </a:lnTo>
                  <a:lnTo>
                    <a:pt x="67" y="22"/>
                  </a:lnTo>
                  <a:lnTo>
                    <a:pt x="72" y="29"/>
                  </a:lnTo>
                  <a:lnTo>
                    <a:pt x="77" y="37"/>
                  </a:lnTo>
                  <a:lnTo>
                    <a:pt x="83" y="42"/>
                  </a:lnTo>
                  <a:lnTo>
                    <a:pt x="90" y="44"/>
                  </a:lnTo>
                  <a:lnTo>
                    <a:pt x="90" y="44"/>
                  </a:lnTo>
                  <a:lnTo>
                    <a:pt x="97" y="42"/>
                  </a:lnTo>
                  <a:lnTo>
                    <a:pt x="103" y="37"/>
                  </a:lnTo>
                  <a:lnTo>
                    <a:pt x="108" y="29"/>
                  </a:lnTo>
                  <a:lnTo>
                    <a:pt x="113" y="22"/>
                  </a:lnTo>
                  <a:lnTo>
                    <a:pt x="117" y="14"/>
                  </a:lnTo>
                  <a:lnTo>
                    <a:pt x="122" y="7"/>
                  </a:lnTo>
                  <a:lnTo>
                    <a:pt x="128" y="1"/>
                  </a:lnTo>
                  <a:lnTo>
                    <a:pt x="136" y="0"/>
                  </a:lnTo>
                  <a:lnTo>
                    <a:pt x="136" y="0"/>
                  </a:lnTo>
                  <a:lnTo>
                    <a:pt x="143" y="1"/>
                  </a:lnTo>
                  <a:lnTo>
                    <a:pt x="148" y="7"/>
                  </a:lnTo>
                  <a:lnTo>
                    <a:pt x="153" y="14"/>
                  </a:lnTo>
                  <a:lnTo>
                    <a:pt x="158" y="22"/>
                  </a:lnTo>
                  <a:lnTo>
                    <a:pt x="163" y="29"/>
                  </a:lnTo>
                  <a:lnTo>
                    <a:pt x="168" y="37"/>
                  </a:lnTo>
                  <a:lnTo>
                    <a:pt x="174" y="42"/>
                  </a:lnTo>
                  <a:lnTo>
                    <a:pt x="181" y="44"/>
                  </a:lnTo>
                  <a:lnTo>
                    <a:pt x="181" y="44"/>
                  </a:lnTo>
                  <a:lnTo>
                    <a:pt x="187" y="42"/>
                  </a:lnTo>
                  <a:lnTo>
                    <a:pt x="193" y="37"/>
                  </a:lnTo>
                  <a:lnTo>
                    <a:pt x="198" y="29"/>
                  </a:lnTo>
                  <a:lnTo>
                    <a:pt x="203" y="22"/>
                  </a:lnTo>
                  <a:lnTo>
                    <a:pt x="208" y="14"/>
                  </a:lnTo>
                  <a:lnTo>
                    <a:pt x="213" y="7"/>
                  </a:lnTo>
                  <a:lnTo>
                    <a:pt x="218" y="1"/>
                  </a:lnTo>
                  <a:lnTo>
                    <a:pt x="226" y="0"/>
                  </a:lnTo>
                  <a:lnTo>
                    <a:pt x="226" y="0"/>
                  </a:lnTo>
                  <a:lnTo>
                    <a:pt x="232" y="1"/>
                  </a:lnTo>
                  <a:lnTo>
                    <a:pt x="238" y="7"/>
                  </a:lnTo>
                  <a:lnTo>
                    <a:pt x="243" y="14"/>
                  </a:lnTo>
                  <a:lnTo>
                    <a:pt x="248" y="22"/>
                  </a:lnTo>
                  <a:lnTo>
                    <a:pt x="253" y="29"/>
                  </a:lnTo>
                  <a:lnTo>
                    <a:pt x="258" y="37"/>
                  </a:lnTo>
                  <a:lnTo>
                    <a:pt x="263" y="42"/>
                  </a:lnTo>
                  <a:lnTo>
                    <a:pt x="271" y="44"/>
                  </a:lnTo>
                  <a:lnTo>
                    <a:pt x="271" y="44"/>
                  </a:lnTo>
                  <a:lnTo>
                    <a:pt x="278" y="42"/>
                  </a:lnTo>
                  <a:lnTo>
                    <a:pt x="284" y="37"/>
                  </a:lnTo>
                  <a:lnTo>
                    <a:pt x="289" y="29"/>
                  </a:lnTo>
                  <a:lnTo>
                    <a:pt x="293" y="22"/>
                  </a:lnTo>
                  <a:lnTo>
                    <a:pt x="298" y="14"/>
                  </a:lnTo>
                  <a:lnTo>
                    <a:pt x="303" y="7"/>
                  </a:lnTo>
                  <a:lnTo>
                    <a:pt x="309" y="1"/>
                  </a:lnTo>
                  <a:lnTo>
                    <a:pt x="316" y="0"/>
                  </a:lnTo>
                  <a:lnTo>
                    <a:pt x="316" y="0"/>
                  </a:lnTo>
                  <a:lnTo>
                    <a:pt x="323" y="1"/>
                  </a:lnTo>
                  <a:lnTo>
                    <a:pt x="329" y="7"/>
                  </a:lnTo>
                  <a:lnTo>
                    <a:pt x="334" y="14"/>
                  </a:lnTo>
                  <a:lnTo>
                    <a:pt x="339" y="22"/>
                  </a:lnTo>
                  <a:lnTo>
                    <a:pt x="343" y="29"/>
                  </a:lnTo>
                  <a:lnTo>
                    <a:pt x="349" y="37"/>
                  </a:lnTo>
                  <a:lnTo>
                    <a:pt x="354" y="42"/>
                  </a:lnTo>
                  <a:lnTo>
                    <a:pt x="361" y="44"/>
                  </a:lnTo>
                  <a:lnTo>
                    <a:pt x="361" y="44"/>
                  </a:lnTo>
                  <a:lnTo>
                    <a:pt x="368" y="42"/>
                  </a:lnTo>
                  <a:lnTo>
                    <a:pt x="374" y="37"/>
                  </a:lnTo>
                  <a:lnTo>
                    <a:pt x="379" y="29"/>
                  </a:lnTo>
                  <a:lnTo>
                    <a:pt x="384" y="22"/>
                  </a:lnTo>
                  <a:lnTo>
                    <a:pt x="388" y="14"/>
                  </a:lnTo>
                  <a:lnTo>
                    <a:pt x="393" y="7"/>
                  </a:lnTo>
                  <a:lnTo>
                    <a:pt x="399" y="1"/>
                  </a:lnTo>
                  <a:lnTo>
                    <a:pt x="407" y="0"/>
                  </a:lnTo>
                  <a:lnTo>
                    <a:pt x="407" y="0"/>
                  </a:lnTo>
                  <a:lnTo>
                    <a:pt x="414" y="1"/>
                  </a:lnTo>
                  <a:lnTo>
                    <a:pt x="420" y="5"/>
                  </a:lnTo>
                  <a:lnTo>
                    <a:pt x="426" y="10"/>
                  </a:lnTo>
                  <a:lnTo>
                    <a:pt x="431" y="16"/>
                  </a:lnTo>
                  <a:lnTo>
                    <a:pt x="437" y="23"/>
                  </a:lnTo>
                  <a:lnTo>
                    <a:pt x="441" y="31"/>
                  </a:lnTo>
                  <a:lnTo>
                    <a:pt x="446" y="37"/>
                  </a:lnTo>
                  <a:lnTo>
                    <a:pt x="483" y="37"/>
                  </a:lnTo>
                  <a:lnTo>
                    <a:pt x="463" y="21"/>
                  </a:lnTo>
                  <a:lnTo>
                    <a:pt x="481" y="37"/>
                  </a:lnTo>
                  <a:lnTo>
                    <a:pt x="462" y="58"/>
                  </a:lnTo>
                </a:path>
              </a:pathLst>
            </a:custGeom>
            <a:noFill/>
            <a:ln w="12700">
              <a:solidFill>
                <a:schemeClr val="tx1"/>
              </a:solidFill>
              <a:prstDash val="solid"/>
              <a:round/>
              <a:headEn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4462" name="Freeform 14"/>
            <p:cNvSpPr>
              <a:spLocks/>
            </p:cNvSpPr>
            <p:nvPr/>
          </p:nvSpPr>
          <p:spPr bwMode="auto">
            <a:xfrm rot="4761350">
              <a:off x="6905652" y="5680427"/>
              <a:ext cx="766763" cy="81847"/>
            </a:xfrm>
            <a:custGeom>
              <a:avLst/>
              <a:gdLst>
                <a:gd name="T0" fmla="*/ 0 w 483"/>
                <a:gd name="T1" fmla="*/ 44 h 58"/>
                <a:gd name="T2" fmla="*/ 10 w 483"/>
                <a:gd name="T3" fmla="*/ 31 h 58"/>
                <a:gd name="T4" fmla="*/ 20 w 483"/>
                <a:gd name="T5" fmla="*/ 17 h 58"/>
                <a:gd name="T6" fmla="*/ 31 w 483"/>
                <a:gd name="T7" fmla="*/ 5 h 58"/>
                <a:gd name="T8" fmla="*/ 45 w 483"/>
                <a:gd name="T9" fmla="*/ 0 h 58"/>
                <a:gd name="T10" fmla="*/ 52 w 483"/>
                <a:gd name="T11" fmla="*/ 1 h 58"/>
                <a:gd name="T12" fmla="*/ 63 w 483"/>
                <a:gd name="T13" fmla="*/ 14 h 58"/>
                <a:gd name="T14" fmla="*/ 72 w 483"/>
                <a:gd name="T15" fmla="*/ 29 h 58"/>
                <a:gd name="T16" fmla="*/ 83 w 483"/>
                <a:gd name="T17" fmla="*/ 42 h 58"/>
                <a:gd name="T18" fmla="*/ 90 w 483"/>
                <a:gd name="T19" fmla="*/ 44 h 58"/>
                <a:gd name="T20" fmla="*/ 103 w 483"/>
                <a:gd name="T21" fmla="*/ 37 h 58"/>
                <a:gd name="T22" fmla="*/ 113 w 483"/>
                <a:gd name="T23" fmla="*/ 22 h 58"/>
                <a:gd name="T24" fmla="*/ 122 w 483"/>
                <a:gd name="T25" fmla="*/ 7 h 58"/>
                <a:gd name="T26" fmla="*/ 136 w 483"/>
                <a:gd name="T27" fmla="*/ 0 h 58"/>
                <a:gd name="T28" fmla="*/ 143 w 483"/>
                <a:gd name="T29" fmla="*/ 1 h 58"/>
                <a:gd name="T30" fmla="*/ 153 w 483"/>
                <a:gd name="T31" fmla="*/ 14 h 58"/>
                <a:gd name="T32" fmla="*/ 163 w 483"/>
                <a:gd name="T33" fmla="*/ 29 h 58"/>
                <a:gd name="T34" fmla="*/ 174 w 483"/>
                <a:gd name="T35" fmla="*/ 42 h 58"/>
                <a:gd name="T36" fmla="*/ 181 w 483"/>
                <a:gd name="T37" fmla="*/ 44 h 58"/>
                <a:gd name="T38" fmla="*/ 193 w 483"/>
                <a:gd name="T39" fmla="*/ 37 h 58"/>
                <a:gd name="T40" fmla="*/ 203 w 483"/>
                <a:gd name="T41" fmla="*/ 22 h 58"/>
                <a:gd name="T42" fmla="*/ 213 w 483"/>
                <a:gd name="T43" fmla="*/ 7 h 58"/>
                <a:gd name="T44" fmla="*/ 226 w 483"/>
                <a:gd name="T45" fmla="*/ 0 h 58"/>
                <a:gd name="T46" fmla="*/ 232 w 483"/>
                <a:gd name="T47" fmla="*/ 1 h 58"/>
                <a:gd name="T48" fmla="*/ 243 w 483"/>
                <a:gd name="T49" fmla="*/ 14 h 58"/>
                <a:gd name="T50" fmla="*/ 253 w 483"/>
                <a:gd name="T51" fmla="*/ 29 h 58"/>
                <a:gd name="T52" fmla="*/ 263 w 483"/>
                <a:gd name="T53" fmla="*/ 42 h 58"/>
                <a:gd name="T54" fmla="*/ 271 w 483"/>
                <a:gd name="T55" fmla="*/ 44 h 58"/>
                <a:gd name="T56" fmla="*/ 284 w 483"/>
                <a:gd name="T57" fmla="*/ 37 h 58"/>
                <a:gd name="T58" fmla="*/ 293 w 483"/>
                <a:gd name="T59" fmla="*/ 22 h 58"/>
                <a:gd name="T60" fmla="*/ 303 w 483"/>
                <a:gd name="T61" fmla="*/ 7 h 58"/>
                <a:gd name="T62" fmla="*/ 316 w 483"/>
                <a:gd name="T63" fmla="*/ 0 h 58"/>
                <a:gd name="T64" fmla="*/ 323 w 483"/>
                <a:gd name="T65" fmla="*/ 1 h 58"/>
                <a:gd name="T66" fmla="*/ 334 w 483"/>
                <a:gd name="T67" fmla="*/ 14 h 58"/>
                <a:gd name="T68" fmla="*/ 343 w 483"/>
                <a:gd name="T69" fmla="*/ 29 h 58"/>
                <a:gd name="T70" fmla="*/ 354 w 483"/>
                <a:gd name="T71" fmla="*/ 42 h 58"/>
                <a:gd name="T72" fmla="*/ 361 w 483"/>
                <a:gd name="T73" fmla="*/ 44 h 58"/>
                <a:gd name="T74" fmla="*/ 374 w 483"/>
                <a:gd name="T75" fmla="*/ 37 h 58"/>
                <a:gd name="T76" fmla="*/ 384 w 483"/>
                <a:gd name="T77" fmla="*/ 22 h 58"/>
                <a:gd name="T78" fmla="*/ 393 w 483"/>
                <a:gd name="T79" fmla="*/ 7 h 58"/>
                <a:gd name="T80" fmla="*/ 407 w 483"/>
                <a:gd name="T81" fmla="*/ 0 h 58"/>
                <a:gd name="T82" fmla="*/ 414 w 483"/>
                <a:gd name="T83" fmla="*/ 1 h 58"/>
                <a:gd name="T84" fmla="*/ 426 w 483"/>
                <a:gd name="T85" fmla="*/ 10 h 58"/>
                <a:gd name="T86" fmla="*/ 437 w 483"/>
                <a:gd name="T87" fmla="*/ 23 h 58"/>
                <a:gd name="T88" fmla="*/ 446 w 483"/>
                <a:gd name="T89" fmla="*/ 37 h 58"/>
                <a:gd name="T90" fmla="*/ 463 w 483"/>
                <a:gd name="T91" fmla="*/ 21 h 58"/>
                <a:gd name="T92" fmla="*/ 462 w 483"/>
                <a:gd name="T93"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3" h="58">
                  <a:moveTo>
                    <a:pt x="0" y="44"/>
                  </a:moveTo>
                  <a:lnTo>
                    <a:pt x="0" y="44"/>
                  </a:lnTo>
                  <a:lnTo>
                    <a:pt x="5" y="38"/>
                  </a:lnTo>
                  <a:lnTo>
                    <a:pt x="10" y="31"/>
                  </a:lnTo>
                  <a:lnTo>
                    <a:pt x="15" y="24"/>
                  </a:lnTo>
                  <a:lnTo>
                    <a:pt x="20" y="17"/>
                  </a:lnTo>
                  <a:lnTo>
                    <a:pt x="25" y="10"/>
                  </a:lnTo>
                  <a:lnTo>
                    <a:pt x="31" y="5"/>
                  </a:lnTo>
                  <a:lnTo>
                    <a:pt x="37" y="1"/>
                  </a:lnTo>
                  <a:lnTo>
                    <a:pt x="45" y="0"/>
                  </a:lnTo>
                  <a:lnTo>
                    <a:pt x="45" y="0"/>
                  </a:lnTo>
                  <a:lnTo>
                    <a:pt x="52" y="1"/>
                  </a:lnTo>
                  <a:lnTo>
                    <a:pt x="57" y="7"/>
                  </a:lnTo>
                  <a:lnTo>
                    <a:pt x="63" y="14"/>
                  </a:lnTo>
                  <a:lnTo>
                    <a:pt x="67" y="22"/>
                  </a:lnTo>
                  <a:lnTo>
                    <a:pt x="72" y="29"/>
                  </a:lnTo>
                  <a:lnTo>
                    <a:pt x="77" y="37"/>
                  </a:lnTo>
                  <a:lnTo>
                    <a:pt x="83" y="42"/>
                  </a:lnTo>
                  <a:lnTo>
                    <a:pt x="90" y="44"/>
                  </a:lnTo>
                  <a:lnTo>
                    <a:pt x="90" y="44"/>
                  </a:lnTo>
                  <a:lnTo>
                    <a:pt x="97" y="42"/>
                  </a:lnTo>
                  <a:lnTo>
                    <a:pt x="103" y="37"/>
                  </a:lnTo>
                  <a:lnTo>
                    <a:pt x="108" y="29"/>
                  </a:lnTo>
                  <a:lnTo>
                    <a:pt x="113" y="22"/>
                  </a:lnTo>
                  <a:lnTo>
                    <a:pt x="117" y="14"/>
                  </a:lnTo>
                  <a:lnTo>
                    <a:pt x="122" y="7"/>
                  </a:lnTo>
                  <a:lnTo>
                    <a:pt x="128" y="1"/>
                  </a:lnTo>
                  <a:lnTo>
                    <a:pt x="136" y="0"/>
                  </a:lnTo>
                  <a:lnTo>
                    <a:pt x="136" y="0"/>
                  </a:lnTo>
                  <a:lnTo>
                    <a:pt x="143" y="1"/>
                  </a:lnTo>
                  <a:lnTo>
                    <a:pt x="148" y="7"/>
                  </a:lnTo>
                  <a:lnTo>
                    <a:pt x="153" y="14"/>
                  </a:lnTo>
                  <a:lnTo>
                    <a:pt x="158" y="22"/>
                  </a:lnTo>
                  <a:lnTo>
                    <a:pt x="163" y="29"/>
                  </a:lnTo>
                  <a:lnTo>
                    <a:pt x="168" y="37"/>
                  </a:lnTo>
                  <a:lnTo>
                    <a:pt x="174" y="42"/>
                  </a:lnTo>
                  <a:lnTo>
                    <a:pt x="181" y="44"/>
                  </a:lnTo>
                  <a:lnTo>
                    <a:pt x="181" y="44"/>
                  </a:lnTo>
                  <a:lnTo>
                    <a:pt x="187" y="42"/>
                  </a:lnTo>
                  <a:lnTo>
                    <a:pt x="193" y="37"/>
                  </a:lnTo>
                  <a:lnTo>
                    <a:pt x="198" y="29"/>
                  </a:lnTo>
                  <a:lnTo>
                    <a:pt x="203" y="22"/>
                  </a:lnTo>
                  <a:lnTo>
                    <a:pt x="208" y="14"/>
                  </a:lnTo>
                  <a:lnTo>
                    <a:pt x="213" y="7"/>
                  </a:lnTo>
                  <a:lnTo>
                    <a:pt x="218" y="1"/>
                  </a:lnTo>
                  <a:lnTo>
                    <a:pt x="226" y="0"/>
                  </a:lnTo>
                  <a:lnTo>
                    <a:pt x="226" y="0"/>
                  </a:lnTo>
                  <a:lnTo>
                    <a:pt x="232" y="1"/>
                  </a:lnTo>
                  <a:lnTo>
                    <a:pt x="238" y="7"/>
                  </a:lnTo>
                  <a:lnTo>
                    <a:pt x="243" y="14"/>
                  </a:lnTo>
                  <a:lnTo>
                    <a:pt x="248" y="22"/>
                  </a:lnTo>
                  <a:lnTo>
                    <a:pt x="253" y="29"/>
                  </a:lnTo>
                  <a:lnTo>
                    <a:pt x="258" y="37"/>
                  </a:lnTo>
                  <a:lnTo>
                    <a:pt x="263" y="42"/>
                  </a:lnTo>
                  <a:lnTo>
                    <a:pt x="271" y="44"/>
                  </a:lnTo>
                  <a:lnTo>
                    <a:pt x="271" y="44"/>
                  </a:lnTo>
                  <a:lnTo>
                    <a:pt x="278" y="42"/>
                  </a:lnTo>
                  <a:lnTo>
                    <a:pt x="284" y="37"/>
                  </a:lnTo>
                  <a:lnTo>
                    <a:pt x="289" y="29"/>
                  </a:lnTo>
                  <a:lnTo>
                    <a:pt x="293" y="22"/>
                  </a:lnTo>
                  <a:lnTo>
                    <a:pt x="298" y="14"/>
                  </a:lnTo>
                  <a:lnTo>
                    <a:pt x="303" y="7"/>
                  </a:lnTo>
                  <a:lnTo>
                    <a:pt x="309" y="1"/>
                  </a:lnTo>
                  <a:lnTo>
                    <a:pt x="316" y="0"/>
                  </a:lnTo>
                  <a:lnTo>
                    <a:pt x="316" y="0"/>
                  </a:lnTo>
                  <a:lnTo>
                    <a:pt x="323" y="1"/>
                  </a:lnTo>
                  <a:lnTo>
                    <a:pt x="329" y="7"/>
                  </a:lnTo>
                  <a:lnTo>
                    <a:pt x="334" y="14"/>
                  </a:lnTo>
                  <a:lnTo>
                    <a:pt x="339" y="22"/>
                  </a:lnTo>
                  <a:lnTo>
                    <a:pt x="343" y="29"/>
                  </a:lnTo>
                  <a:lnTo>
                    <a:pt x="349" y="37"/>
                  </a:lnTo>
                  <a:lnTo>
                    <a:pt x="354" y="42"/>
                  </a:lnTo>
                  <a:lnTo>
                    <a:pt x="361" y="44"/>
                  </a:lnTo>
                  <a:lnTo>
                    <a:pt x="361" y="44"/>
                  </a:lnTo>
                  <a:lnTo>
                    <a:pt x="368" y="42"/>
                  </a:lnTo>
                  <a:lnTo>
                    <a:pt x="374" y="37"/>
                  </a:lnTo>
                  <a:lnTo>
                    <a:pt x="379" y="29"/>
                  </a:lnTo>
                  <a:lnTo>
                    <a:pt x="384" y="22"/>
                  </a:lnTo>
                  <a:lnTo>
                    <a:pt x="388" y="14"/>
                  </a:lnTo>
                  <a:lnTo>
                    <a:pt x="393" y="7"/>
                  </a:lnTo>
                  <a:lnTo>
                    <a:pt x="399" y="1"/>
                  </a:lnTo>
                  <a:lnTo>
                    <a:pt x="407" y="0"/>
                  </a:lnTo>
                  <a:lnTo>
                    <a:pt x="407" y="0"/>
                  </a:lnTo>
                  <a:lnTo>
                    <a:pt x="414" y="1"/>
                  </a:lnTo>
                  <a:lnTo>
                    <a:pt x="420" y="5"/>
                  </a:lnTo>
                  <a:lnTo>
                    <a:pt x="426" y="10"/>
                  </a:lnTo>
                  <a:lnTo>
                    <a:pt x="431" y="16"/>
                  </a:lnTo>
                  <a:lnTo>
                    <a:pt x="437" y="23"/>
                  </a:lnTo>
                  <a:lnTo>
                    <a:pt x="441" y="31"/>
                  </a:lnTo>
                  <a:lnTo>
                    <a:pt x="446" y="37"/>
                  </a:lnTo>
                  <a:lnTo>
                    <a:pt x="483" y="37"/>
                  </a:lnTo>
                  <a:lnTo>
                    <a:pt x="463" y="21"/>
                  </a:lnTo>
                  <a:lnTo>
                    <a:pt x="481" y="37"/>
                  </a:lnTo>
                  <a:lnTo>
                    <a:pt x="462" y="58"/>
                  </a:lnTo>
                </a:path>
              </a:pathLst>
            </a:custGeom>
            <a:noFill/>
            <a:ln w="12700">
              <a:solidFill>
                <a:schemeClr val="tx1"/>
              </a:solidFill>
              <a:prstDash val="solid"/>
              <a:round/>
              <a:headEn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4463" name="Freeform 15"/>
            <p:cNvSpPr>
              <a:spLocks/>
            </p:cNvSpPr>
            <p:nvPr/>
          </p:nvSpPr>
          <p:spPr bwMode="auto">
            <a:xfrm rot="8445468">
              <a:off x="5205460" y="5113338"/>
              <a:ext cx="681589" cy="92075"/>
            </a:xfrm>
            <a:custGeom>
              <a:avLst/>
              <a:gdLst>
                <a:gd name="T0" fmla="*/ 0 w 483"/>
                <a:gd name="T1" fmla="*/ 44 h 58"/>
                <a:gd name="T2" fmla="*/ 10 w 483"/>
                <a:gd name="T3" fmla="*/ 31 h 58"/>
                <a:gd name="T4" fmla="*/ 20 w 483"/>
                <a:gd name="T5" fmla="*/ 17 h 58"/>
                <a:gd name="T6" fmla="*/ 31 w 483"/>
                <a:gd name="T7" fmla="*/ 5 h 58"/>
                <a:gd name="T8" fmla="*/ 45 w 483"/>
                <a:gd name="T9" fmla="*/ 0 h 58"/>
                <a:gd name="T10" fmla="*/ 52 w 483"/>
                <a:gd name="T11" fmla="*/ 1 h 58"/>
                <a:gd name="T12" fmla="*/ 63 w 483"/>
                <a:gd name="T13" fmla="*/ 14 h 58"/>
                <a:gd name="T14" fmla="*/ 72 w 483"/>
                <a:gd name="T15" fmla="*/ 29 h 58"/>
                <a:gd name="T16" fmla="*/ 83 w 483"/>
                <a:gd name="T17" fmla="*/ 42 h 58"/>
                <a:gd name="T18" fmla="*/ 90 w 483"/>
                <a:gd name="T19" fmla="*/ 44 h 58"/>
                <a:gd name="T20" fmla="*/ 103 w 483"/>
                <a:gd name="T21" fmla="*/ 37 h 58"/>
                <a:gd name="T22" fmla="*/ 113 w 483"/>
                <a:gd name="T23" fmla="*/ 22 h 58"/>
                <a:gd name="T24" fmla="*/ 122 w 483"/>
                <a:gd name="T25" fmla="*/ 7 h 58"/>
                <a:gd name="T26" fmla="*/ 136 w 483"/>
                <a:gd name="T27" fmla="*/ 0 h 58"/>
                <a:gd name="T28" fmla="*/ 143 w 483"/>
                <a:gd name="T29" fmla="*/ 1 h 58"/>
                <a:gd name="T30" fmla="*/ 153 w 483"/>
                <a:gd name="T31" fmla="*/ 14 h 58"/>
                <a:gd name="T32" fmla="*/ 163 w 483"/>
                <a:gd name="T33" fmla="*/ 29 h 58"/>
                <a:gd name="T34" fmla="*/ 174 w 483"/>
                <a:gd name="T35" fmla="*/ 42 h 58"/>
                <a:gd name="T36" fmla="*/ 181 w 483"/>
                <a:gd name="T37" fmla="*/ 44 h 58"/>
                <a:gd name="T38" fmla="*/ 193 w 483"/>
                <a:gd name="T39" fmla="*/ 37 h 58"/>
                <a:gd name="T40" fmla="*/ 203 w 483"/>
                <a:gd name="T41" fmla="*/ 22 h 58"/>
                <a:gd name="T42" fmla="*/ 213 w 483"/>
                <a:gd name="T43" fmla="*/ 7 h 58"/>
                <a:gd name="T44" fmla="*/ 226 w 483"/>
                <a:gd name="T45" fmla="*/ 0 h 58"/>
                <a:gd name="T46" fmla="*/ 232 w 483"/>
                <a:gd name="T47" fmla="*/ 1 h 58"/>
                <a:gd name="T48" fmla="*/ 243 w 483"/>
                <a:gd name="T49" fmla="*/ 14 h 58"/>
                <a:gd name="T50" fmla="*/ 253 w 483"/>
                <a:gd name="T51" fmla="*/ 29 h 58"/>
                <a:gd name="T52" fmla="*/ 263 w 483"/>
                <a:gd name="T53" fmla="*/ 42 h 58"/>
                <a:gd name="T54" fmla="*/ 271 w 483"/>
                <a:gd name="T55" fmla="*/ 44 h 58"/>
                <a:gd name="T56" fmla="*/ 284 w 483"/>
                <a:gd name="T57" fmla="*/ 37 h 58"/>
                <a:gd name="T58" fmla="*/ 293 w 483"/>
                <a:gd name="T59" fmla="*/ 22 h 58"/>
                <a:gd name="T60" fmla="*/ 303 w 483"/>
                <a:gd name="T61" fmla="*/ 7 h 58"/>
                <a:gd name="T62" fmla="*/ 316 w 483"/>
                <a:gd name="T63" fmla="*/ 0 h 58"/>
                <a:gd name="T64" fmla="*/ 323 w 483"/>
                <a:gd name="T65" fmla="*/ 1 h 58"/>
                <a:gd name="T66" fmla="*/ 334 w 483"/>
                <a:gd name="T67" fmla="*/ 14 h 58"/>
                <a:gd name="T68" fmla="*/ 343 w 483"/>
                <a:gd name="T69" fmla="*/ 29 h 58"/>
                <a:gd name="T70" fmla="*/ 354 w 483"/>
                <a:gd name="T71" fmla="*/ 42 h 58"/>
                <a:gd name="T72" fmla="*/ 361 w 483"/>
                <a:gd name="T73" fmla="*/ 44 h 58"/>
                <a:gd name="T74" fmla="*/ 374 w 483"/>
                <a:gd name="T75" fmla="*/ 37 h 58"/>
                <a:gd name="T76" fmla="*/ 384 w 483"/>
                <a:gd name="T77" fmla="*/ 22 h 58"/>
                <a:gd name="T78" fmla="*/ 393 w 483"/>
                <a:gd name="T79" fmla="*/ 7 h 58"/>
                <a:gd name="T80" fmla="*/ 407 w 483"/>
                <a:gd name="T81" fmla="*/ 0 h 58"/>
                <a:gd name="T82" fmla="*/ 414 w 483"/>
                <a:gd name="T83" fmla="*/ 1 h 58"/>
                <a:gd name="T84" fmla="*/ 426 w 483"/>
                <a:gd name="T85" fmla="*/ 10 h 58"/>
                <a:gd name="T86" fmla="*/ 437 w 483"/>
                <a:gd name="T87" fmla="*/ 23 h 58"/>
                <a:gd name="T88" fmla="*/ 446 w 483"/>
                <a:gd name="T89" fmla="*/ 37 h 58"/>
                <a:gd name="T90" fmla="*/ 463 w 483"/>
                <a:gd name="T91" fmla="*/ 21 h 58"/>
                <a:gd name="T92" fmla="*/ 462 w 483"/>
                <a:gd name="T93"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3" h="58">
                  <a:moveTo>
                    <a:pt x="0" y="44"/>
                  </a:moveTo>
                  <a:lnTo>
                    <a:pt x="0" y="44"/>
                  </a:lnTo>
                  <a:lnTo>
                    <a:pt x="5" y="38"/>
                  </a:lnTo>
                  <a:lnTo>
                    <a:pt x="10" y="31"/>
                  </a:lnTo>
                  <a:lnTo>
                    <a:pt x="15" y="24"/>
                  </a:lnTo>
                  <a:lnTo>
                    <a:pt x="20" y="17"/>
                  </a:lnTo>
                  <a:lnTo>
                    <a:pt x="25" y="10"/>
                  </a:lnTo>
                  <a:lnTo>
                    <a:pt x="31" y="5"/>
                  </a:lnTo>
                  <a:lnTo>
                    <a:pt x="37" y="1"/>
                  </a:lnTo>
                  <a:lnTo>
                    <a:pt x="45" y="0"/>
                  </a:lnTo>
                  <a:lnTo>
                    <a:pt x="45" y="0"/>
                  </a:lnTo>
                  <a:lnTo>
                    <a:pt x="52" y="1"/>
                  </a:lnTo>
                  <a:lnTo>
                    <a:pt x="57" y="7"/>
                  </a:lnTo>
                  <a:lnTo>
                    <a:pt x="63" y="14"/>
                  </a:lnTo>
                  <a:lnTo>
                    <a:pt x="67" y="22"/>
                  </a:lnTo>
                  <a:lnTo>
                    <a:pt x="72" y="29"/>
                  </a:lnTo>
                  <a:lnTo>
                    <a:pt x="77" y="37"/>
                  </a:lnTo>
                  <a:lnTo>
                    <a:pt x="83" y="42"/>
                  </a:lnTo>
                  <a:lnTo>
                    <a:pt x="90" y="44"/>
                  </a:lnTo>
                  <a:lnTo>
                    <a:pt x="90" y="44"/>
                  </a:lnTo>
                  <a:lnTo>
                    <a:pt x="97" y="42"/>
                  </a:lnTo>
                  <a:lnTo>
                    <a:pt x="103" y="37"/>
                  </a:lnTo>
                  <a:lnTo>
                    <a:pt x="108" y="29"/>
                  </a:lnTo>
                  <a:lnTo>
                    <a:pt x="113" y="22"/>
                  </a:lnTo>
                  <a:lnTo>
                    <a:pt x="117" y="14"/>
                  </a:lnTo>
                  <a:lnTo>
                    <a:pt x="122" y="7"/>
                  </a:lnTo>
                  <a:lnTo>
                    <a:pt x="128" y="1"/>
                  </a:lnTo>
                  <a:lnTo>
                    <a:pt x="136" y="0"/>
                  </a:lnTo>
                  <a:lnTo>
                    <a:pt x="136" y="0"/>
                  </a:lnTo>
                  <a:lnTo>
                    <a:pt x="143" y="1"/>
                  </a:lnTo>
                  <a:lnTo>
                    <a:pt x="148" y="7"/>
                  </a:lnTo>
                  <a:lnTo>
                    <a:pt x="153" y="14"/>
                  </a:lnTo>
                  <a:lnTo>
                    <a:pt x="158" y="22"/>
                  </a:lnTo>
                  <a:lnTo>
                    <a:pt x="163" y="29"/>
                  </a:lnTo>
                  <a:lnTo>
                    <a:pt x="168" y="37"/>
                  </a:lnTo>
                  <a:lnTo>
                    <a:pt x="174" y="42"/>
                  </a:lnTo>
                  <a:lnTo>
                    <a:pt x="181" y="44"/>
                  </a:lnTo>
                  <a:lnTo>
                    <a:pt x="181" y="44"/>
                  </a:lnTo>
                  <a:lnTo>
                    <a:pt x="187" y="42"/>
                  </a:lnTo>
                  <a:lnTo>
                    <a:pt x="193" y="37"/>
                  </a:lnTo>
                  <a:lnTo>
                    <a:pt x="198" y="29"/>
                  </a:lnTo>
                  <a:lnTo>
                    <a:pt x="203" y="22"/>
                  </a:lnTo>
                  <a:lnTo>
                    <a:pt x="208" y="14"/>
                  </a:lnTo>
                  <a:lnTo>
                    <a:pt x="213" y="7"/>
                  </a:lnTo>
                  <a:lnTo>
                    <a:pt x="218" y="1"/>
                  </a:lnTo>
                  <a:lnTo>
                    <a:pt x="226" y="0"/>
                  </a:lnTo>
                  <a:lnTo>
                    <a:pt x="226" y="0"/>
                  </a:lnTo>
                  <a:lnTo>
                    <a:pt x="232" y="1"/>
                  </a:lnTo>
                  <a:lnTo>
                    <a:pt x="238" y="7"/>
                  </a:lnTo>
                  <a:lnTo>
                    <a:pt x="243" y="14"/>
                  </a:lnTo>
                  <a:lnTo>
                    <a:pt x="248" y="22"/>
                  </a:lnTo>
                  <a:lnTo>
                    <a:pt x="253" y="29"/>
                  </a:lnTo>
                  <a:lnTo>
                    <a:pt x="258" y="37"/>
                  </a:lnTo>
                  <a:lnTo>
                    <a:pt x="263" y="42"/>
                  </a:lnTo>
                  <a:lnTo>
                    <a:pt x="271" y="44"/>
                  </a:lnTo>
                  <a:lnTo>
                    <a:pt x="271" y="44"/>
                  </a:lnTo>
                  <a:lnTo>
                    <a:pt x="278" y="42"/>
                  </a:lnTo>
                  <a:lnTo>
                    <a:pt x="284" y="37"/>
                  </a:lnTo>
                  <a:lnTo>
                    <a:pt x="289" y="29"/>
                  </a:lnTo>
                  <a:lnTo>
                    <a:pt x="293" y="22"/>
                  </a:lnTo>
                  <a:lnTo>
                    <a:pt x="298" y="14"/>
                  </a:lnTo>
                  <a:lnTo>
                    <a:pt x="303" y="7"/>
                  </a:lnTo>
                  <a:lnTo>
                    <a:pt x="309" y="1"/>
                  </a:lnTo>
                  <a:lnTo>
                    <a:pt x="316" y="0"/>
                  </a:lnTo>
                  <a:lnTo>
                    <a:pt x="316" y="0"/>
                  </a:lnTo>
                  <a:lnTo>
                    <a:pt x="323" y="1"/>
                  </a:lnTo>
                  <a:lnTo>
                    <a:pt x="329" y="7"/>
                  </a:lnTo>
                  <a:lnTo>
                    <a:pt x="334" y="14"/>
                  </a:lnTo>
                  <a:lnTo>
                    <a:pt x="339" y="22"/>
                  </a:lnTo>
                  <a:lnTo>
                    <a:pt x="343" y="29"/>
                  </a:lnTo>
                  <a:lnTo>
                    <a:pt x="349" y="37"/>
                  </a:lnTo>
                  <a:lnTo>
                    <a:pt x="354" y="42"/>
                  </a:lnTo>
                  <a:lnTo>
                    <a:pt x="361" y="44"/>
                  </a:lnTo>
                  <a:lnTo>
                    <a:pt x="361" y="44"/>
                  </a:lnTo>
                  <a:lnTo>
                    <a:pt x="368" y="42"/>
                  </a:lnTo>
                  <a:lnTo>
                    <a:pt x="374" y="37"/>
                  </a:lnTo>
                  <a:lnTo>
                    <a:pt x="379" y="29"/>
                  </a:lnTo>
                  <a:lnTo>
                    <a:pt x="384" y="22"/>
                  </a:lnTo>
                  <a:lnTo>
                    <a:pt x="388" y="14"/>
                  </a:lnTo>
                  <a:lnTo>
                    <a:pt x="393" y="7"/>
                  </a:lnTo>
                  <a:lnTo>
                    <a:pt x="399" y="1"/>
                  </a:lnTo>
                  <a:lnTo>
                    <a:pt x="407" y="0"/>
                  </a:lnTo>
                  <a:lnTo>
                    <a:pt x="407" y="0"/>
                  </a:lnTo>
                  <a:lnTo>
                    <a:pt x="414" y="1"/>
                  </a:lnTo>
                  <a:lnTo>
                    <a:pt x="420" y="5"/>
                  </a:lnTo>
                  <a:lnTo>
                    <a:pt x="426" y="10"/>
                  </a:lnTo>
                  <a:lnTo>
                    <a:pt x="431" y="16"/>
                  </a:lnTo>
                  <a:lnTo>
                    <a:pt x="437" y="23"/>
                  </a:lnTo>
                  <a:lnTo>
                    <a:pt x="441" y="31"/>
                  </a:lnTo>
                  <a:lnTo>
                    <a:pt x="446" y="37"/>
                  </a:lnTo>
                  <a:lnTo>
                    <a:pt x="483" y="37"/>
                  </a:lnTo>
                  <a:lnTo>
                    <a:pt x="463" y="21"/>
                  </a:lnTo>
                  <a:lnTo>
                    <a:pt x="481" y="37"/>
                  </a:lnTo>
                  <a:lnTo>
                    <a:pt x="462" y="58"/>
                  </a:lnTo>
                </a:path>
              </a:pathLst>
            </a:custGeom>
            <a:noFill/>
            <a:ln w="12700">
              <a:solidFill>
                <a:schemeClr val="tx1"/>
              </a:solidFill>
              <a:prstDash val="solid"/>
              <a:round/>
              <a:headEn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4464" name="Freeform 16"/>
            <p:cNvSpPr>
              <a:spLocks/>
            </p:cNvSpPr>
            <p:nvPr/>
          </p:nvSpPr>
          <p:spPr bwMode="auto">
            <a:xfrm rot="6683479">
              <a:off x="5895264" y="5661377"/>
              <a:ext cx="766763" cy="81847"/>
            </a:xfrm>
            <a:custGeom>
              <a:avLst/>
              <a:gdLst>
                <a:gd name="T0" fmla="*/ 0 w 483"/>
                <a:gd name="T1" fmla="*/ 44 h 58"/>
                <a:gd name="T2" fmla="*/ 10 w 483"/>
                <a:gd name="T3" fmla="*/ 31 h 58"/>
                <a:gd name="T4" fmla="*/ 20 w 483"/>
                <a:gd name="T5" fmla="*/ 17 h 58"/>
                <a:gd name="T6" fmla="*/ 31 w 483"/>
                <a:gd name="T7" fmla="*/ 5 h 58"/>
                <a:gd name="T8" fmla="*/ 45 w 483"/>
                <a:gd name="T9" fmla="*/ 0 h 58"/>
                <a:gd name="T10" fmla="*/ 52 w 483"/>
                <a:gd name="T11" fmla="*/ 1 h 58"/>
                <a:gd name="T12" fmla="*/ 63 w 483"/>
                <a:gd name="T13" fmla="*/ 14 h 58"/>
                <a:gd name="T14" fmla="*/ 72 w 483"/>
                <a:gd name="T15" fmla="*/ 29 h 58"/>
                <a:gd name="T16" fmla="*/ 83 w 483"/>
                <a:gd name="T17" fmla="*/ 42 h 58"/>
                <a:gd name="T18" fmla="*/ 90 w 483"/>
                <a:gd name="T19" fmla="*/ 44 h 58"/>
                <a:gd name="T20" fmla="*/ 103 w 483"/>
                <a:gd name="T21" fmla="*/ 37 h 58"/>
                <a:gd name="T22" fmla="*/ 113 w 483"/>
                <a:gd name="T23" fmla="*/ 22 h 58"/>
                <a:gd name="T24" fmla="*/ 122 w 483"/>
                <a:gd name="T25" fmla="*/ 7 h 58"/>
                <a:gd name="T26" fmla="*/ 136 w 483"/>
                <a:gd name="T27" fmla="*/ 0 h 58"/>
                <a:gd name="T28" fmla="*/ 143 w 483"/>
                <a:gd name="T29" fmla="*/ 1 h 58"/>
                <a:gd name="T30" fmla="*/ 153 w 483"/>
                <a:gd name="T31" fmla="*/ 14 h 58"/>
                <a:gd name="T32" fmla="*/ 163 w 483"/>
                <a:gd name="T33" fmla="*/ 29 h 58"/>
                <a:gd name="T34" fmla="*/ 174 w 483"/>
                <a:gd name="T35" fmla="*/ 42 h 58"/>
                <a:gd name="T36" fmla="*/ 181 w 483"/>
                <a:gd name="T37" fmla="*/ 44 h 58"/>
                <a:gd name="T38" fmla="*/ 193 w 483"/>
                <a:gd name="T39" fmla="*/ 37 h 58"/>
                <a:gd name="T40" fmla="*/ 203 w 483"/>
                <a:gd name="T41" fmla="*/ 22 h 58"/>
                <a:gd name="T42" fmla="*/ 213 w 483"/>
                <a:gd name="T43" fmla="*/ 7 h 58"/>
                <a:gd name="T44" fmla="*/ 226 w 483"/>
                <a:gd name="T45" fmla="*/ 0 h 58"/>
                <a:gd name="T46" fmla="*/ 232 w 483"/>
                <a:gd name="T47" fmla="*/ 1 h 58"/>
                <a:gd name="T48" fmla="*/ 243 w 483"/>
                <a:gd name="T49" fmla="*/ 14 h 58"/>
                <a:gd name="T50" fmla="*/ 253 w 483"/>
                <a:gd name="T51" fmla="*/ 29 h 58"/>
                <a:gd name="T52" fmla="*/ 263 w 483"/>
                <a:gd name="T53" fmla="*/ 42 h 58"/>
                <a:gd name="T54" fmla="*/ 271 w 483"/>
                <a:gd name="T55" fmla="*/ 44 h 58"/>
                <a:gd name="T56" fmla="*/ 284 w 483"/>
                <a:gd name="T57" fmla="*/ 37 h 58"/>
                <a:gd name="T58" fmla="*/ 293 w 483"/>
                <a:gd name="T59" fmla="*/ 22 h 58"/>
                <a:gd name="T60" fmla="*/ 303 w 483"/>
                <a:gd name="T61" fmla="*/ 7 h 58"/>
                <a:gd name="T62" fmla="*/ 316 w 483"/>
                <a:gd name="T63" fmla="*/ 0 h 58"/>
                <a:gd name="T64" fmla="*/ 323 w 483"/>
                <a:gd name="T65" fmla="*/ 1 h 58"/>
                <a:gd name="T66" fmla="*/ 334 w 483"/>
                <a:gd name="T67" fmla="*/ 14 h 58"/>
                <a:gd name="T68" fmla="*/ 343 w 483"/>
                <a:gd name="T69" fmla="*/ 29 h 58"/>
                <a:gd name="T70" fmla="*/ 354 w 483"/>
                <a:gd name="T71" fmla="*/ 42 h 58"/>
                <a:gd name="T72" fmla="*/ 361 w 483"/>
                <a:gd name="T73" fmla="*/ 44 h 58"/>
                <a:gd name="T74" fmla="*/ 374 w 483"/>
                <a:gd name="T75" fmla="*/ 37 h 58"/>
                <a:gd name="T76" fmla="*/ 384 w 483"/>
                <a:gd name="T77" fmla="*/ 22 h 58"/>
                <a:gd name="T78" fmla="*/ 393 w 483"/>
                <a:gd name="T79" fmla="*/ 7 h 58"/>
                <a:gd name="T80" fmla="*/ 407 w 483"/>
                <a:gd name="T81" fmla="*/ 0 h 58"/>
                <a:gd name="T82" fmla="*/ 414 w 483"/>
                <a:gd name="T83" fmla="*/ 1 h 58"/>
                <a:gd name="T84" fmla="*/ 426 w 483"/>
                <a:gd name="T85" fmla="*/ 10 h 58"/>
                <a:gd name="T86" fmla="*/ 437 w 483"/>
                <a:gd name="T87" fmla="*/ 23 h 58"/>
                <a:gd name="T88" fmla="*/ 446 w 483"/>
                <a:gd name="T89" fmla="*/ 37 h 58"/>
                <a:gd name="T90" fmla="*/ 463 w 483"/>
                <a:gd name="T91" fmla="*/ 21 h 58"/>
                <a:gd name="T92" fmla="*/ 462 w 483"/>
                <a:gd name="T93"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3" h="58">
                  <a:moveTo>
                    <a:pt x="0" y="44"/>
                  </a:moveTo>
                  <a:lnTo>
                    <a:pt x="0" y="44"/>
                  </a:lnTo>
                  <a:lnTo>
                    <a:pt x="5" y="38"/>
                  </a:lnTo>
                  <a:lnTo>
                    <a:pt x="10" y="31"/>
                  </a:lnTo>
                  <a:lnTo>
                    <a:pt x="15" y="24"/>
                  </a:lnTo>
                  <a:lnTo>
                    <a:pt x="20" y="17"/>
                  </a:lnTo>
                  <a:lnTo>
                    <a:pt x="25" y="10"/>
                  </a:lnTo>
                  <a:lnTo>
                    <a:pt x="31" y="5"/>
                  </a:lnTo>
                  <a:lnTo>
                    <a:pt x="37" y="1"/>
                  </a:lnTo>
                  <a:lnTo>
                    <a:pt x="45" y="0"/>
                  </a:lnTo>
                  <a:lnTo>
                    <a:pt x="45" y="0"/>
                  </a:lnTo>
                  <a:lnTo>
                    <a:pt x="52" y="1"/>
                  </a:lnTo>
                  <a:lnTo>
                    <a:pt x="57" y="7"/>
                  </a:lnTo>
                  <a:lnTo>
                    <a:pt x="63" y="14"/>
                  </a:lnTo>
                  <a:lnTo>
                    <a:pt x="67" y="22"/>
                  </a:lnTo>
                  <a:lnTo>
                    <a:pt x="72" y="29"/>
                  </a:lnTo>
                  <a:lnTo>
                    <a:pt x="77" y="37"/>
                  </a:lnTo>
                  <a:lnTo>
                    <a:pt x="83" y="42"/>
                  </a:lnTo>
                  <a:lnTo>
                    <a:pt x="90" y="44"/>
                  </a:lnTo>
                  <a:lnTo>
                    <a:pt x="90" y="44"/>
                  </a:lnTo>
                  <a:lnTo>
                    <a:pt x="97" y="42"/>
                  </a:lnTo>
                  <a:lnTo>
                    <a:pt x="103" y="37"/>
                  </a:lnTo>
                  <a:lnTo>
                    <a:pt x="108" y="29"/>
                  </a:lnTo>
                  <a:lnTo>
                    <a:pt x="113" y="22"/>
                  </a:lnTo>
                  <a:lnTo>
                    <a:pt x="117" y="14"/>
                  </a:lnTo>
                  <a:lnTo>
                    <a:pt x="122" y="7"/>
                  </a:lnTo>
                  <a:lnTo>
                    <a:pt x="128" y="1"/>
                  </a:lnTo>
                  <a:lnTo>
                    <a:pt x="136" y="0"/>
                  </a:lnTo>
                  <a:lnTo>
                    <a:pt x="136" y="0"/>
                  </a:lnTo>
                  <a:lnTo>
                    <a:pt x="143" y="1"/>
                  </a:lnTo>
                  <a:lnTo>
                    <a:pt x="148" y="7"/>
                  </a:lnTo>
                  <a:lnTo>
                    <a:pt x="153" y="14"/>
                  </a:lnTo>
                  <a:lnTo>
                    <a:pt x="158" y="22"/>
                  </a:lnTo>
                  <a:lnTo>
                    <a:pt x="163" y="29"/>
                  </a:lnTo>
                  <a:lnTo>
                    <a:pt x="168" y="37"/>
                  </a:lnTo>
                  <a:lnTo>
                    <a:pt x="174" y="42"/>
                  </a:lnTo>
                  <a:lnTo>
                    <a:pt x="181" y="44"/>
                  </a:lnTo>
                  <a:lnTo>
                    <a:pt x="181" y="44"/>
                  </a:lnTo>
                  <a:lnTo>
                    <a:pt x="187" y="42"/>
                  </a:lnTo>
                  <a:lnTo>
                    <a:pt x="193" y="37"/>
                  </a:lnTo>
                  <a:lnTo>
                    <a:pt x="198" y="29"/>
                  </a:lnTo>
                  <a:lnTo>
                    <a:pt x="203" y="22"/>
                  </a:lnTo>
                  <a:lnTo>
                    <a:pt x="208" y="14"/>
                  </a:lnTo>
                  <a:lnTo>
                    <a:pt x="213" y="7"/>
                  </a:lnTo>
                  <a:lnTo>
                    <a:pt x="218" y="1"/>
                  </a:lnTo>
                  <a:lnTo>
                    <a:pt x="226" y="0"/>
                  </a:lnTo>
                  <a:lnTo>
                    <a:pt x="226" y="0"/>
                  </a:lnTo>
                  <a:lnTo>
                    <a:pt x="232" y="1"/>
                  </a:lnTo>
                  <a:lnTo>
                    <a:pt x="238" y="7"/>
                  </a:lnTo>
                  <a:lnTo>
                    <a:pt x="243" y="14"/>
                  </a:lnTo>
                  <a:lnTo>
                    <a:pt x="248" y="22"/>
                  </a:lnTo>
                  <a:lnTo>
                    <a:pt x="253" y="29"/>
                  </a:lnTo>
                  <a:lnTo>
                    <a:pt x="258" y="37"/>
                  </a:lnTo>
                  <a:lnTo>
                    <a:pt x="263" y="42"/>
                  </a:lnTo>
                  <a:lnTo>
                    <a:pt x="271" y="44"/>
                  </a:lnTo>
                  <a:lnTo>
                    <a:pt x="271" y="44"/>
                  </a:lnTo>
                  <a:lnTo>
                    <a:pt x="278" y="42"/>
                  </a:lnTo>
                  <a:lnTo>
                    <a:pt x="284" y="37"/>
                  </a:lnTo>
                  <a:lnTo>
                    <a:pt x="289" y="29"/>
                  </a:lnTo>
                  <a:lnTo>
                    <a:pt x="293" y="22"/>
                  </a:lnTo>
                  <a:lnTo>
                    <a:pt x="298" y="14"/>
                  </a:lnTo>
                  <a:lnTo>
                    <a:pt x="303" y="7"/>
                  </a:lnTo>
                  <a:lnTo>
                    <a:pt x="309" y="1"/>
                  </a:lnTo>
                  <a:lnTo>
                    <a:pt x="316" y="0"/>
                  </a:lnTo>
                  <a:lnTo>
                    <a:pt x="316" y="0"/>
                  </a:lnTo>
                  <a:lnTo>
                    <a:pt x="323" y="1"/>
                  </a:lnTo>
                  <a:lnTo>
                    <a:pt x="329" y="7"/>
                  </a:lnTo>
                  <a:lnTo>
                    <a:pt x="334" y="14"/>
                  </a:lnTo>
                  <a:lnTo>
                    <a:pt x="339" y="22"/>
                  </a:lnTo>
                  <a:lnTo>
                    <a:pt x="343" y="29"/>
                  </a:lnTo>
                  <a:lnTo>
                    <a:pt x="349" y="37"/>
                  </a:lnTo>
                  <a:lnTo>
                    <a:pt x="354" y="42"/>
                  </a:lnTo>
                  <a:lnTo>
                    <a:pt x="361" y="44"/>
                  </a:lnTo>
                  <a:lnTo>
                    <a:pt x="361" y="44"/>
                  </a:lnTo>
                  <a:lnTo>
                    <a:pt x="368" y="42"/>
                  </a:lnTo>
                  <a:lnTo>
                    <a:pt x="374" y="37"/>
                  </a:lnTo>
                  <a:lnTo>
                    <a:pt x="379" y="29"/>
                  </a:lnTo>
                  <a:lnTo>
                    <a:pt x="384" y="22"/>
                  </a:lnTo>
                  <a:lnTo>
                    <a:pt x="388" y="14"/>
                  </a:lnTo>
                  <a:lnTo>
                    <a:pt x="393" y="7"/>
                  </a:lnTo>
                  <a:lnTo>
                    <a:pt x="399" y="1"/>
                  </a:lnTo>
                  <a:lnTo>
                    <a:pt x="407" y="0"/>
                  </a:lnTo>
                  <a:lnTo>
                    <a:pt x="407" y="0"/>
                  </a:lnTo>
                  <a:lnTo>
                    <a:pt x="414" y="1"/>
                  </a:lnTo>
                  <a:lnTo>
                    <a:pt x="420" y="5"/>
                  </a:lnTo>
                  <a:lnTo>
                    <a:pt x="426" y="10"/>
                  </a:lnTo>
                  <a:lnTo>
                    <a:pt x="431" y="16"/>
                  </a:lnTo>
                  <a:lnTo>
                    <a:pt x="437" y="23"/>
                  </a:lnTo>
                  <a:lnTo>
                    <a:pt x="441" y="31"/>
                  </a:lnTo>
                  <a:lnTo>
                    <a:pt x="446" y="37"/>
                  </a:lnTo>
                  <a:lnTo>
                    <a:pt x="483" y="37"/>
                  </a:lnTo>
                  <a:lnTo>
                    <a:pt x="463" y="21"/>
                  </a:lnTo>
                  <a:lnTo>
                    <a:pt x="481" y="37"/>
                  </a:lnTo>
                  <a:lnTo>
                    <a:pt x="462" y="58"/>
                  </a:lnTo>
                </a:path>
              </a:pathLst>
            </a:custGeom>
            <a:noFill/>
            <a:ln w="12700">
              <a:solidFill>
                <a:schemeClr val="tx1"/>
              </a:solidFill>
              <a:prstDash val="solid"/>
              <a:round/>
              <a:headEn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4465" name="Text Box 17"/>
            <p:cNvSpPr txBox="1">
              <a:spLocks noChangeArrowheads="1"/>
            </p:cNvSpPr>
            <p:nvPr/>
          </p:nvSpPr>
          <p:spPr bwMode="auto">
            <a:xfrm>
              <a:off x="7135923" y="3627438"/>
              <a:ext cx="805771"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600" dirty="0"/>
                <a:t>(10</a:t>
              </a:r>
              <a:r>
                <a:rPr lang="en-US" altLang="en-US" sz="1600" baseline="30000" dirty="0"/>
                <a:t>-12</a:t>
              </a:r>
              <a:r>
                <a:rPr lang="en-US" altLang="en-US" sz="1600" dirty="0"/>
                <a:t> s)</a:t>
              </a:r>
            </a:p>
          </p:txBody>
        </p:sp>
        <p:sp>
          <p:nvSpPr>
            <p:cNvPr id="744466" name="Oval 18"/>
            <p:cNvSpPr>
              <a:spLocks noChangeArrowheads="1"/>
            </p:cNvSpPr>
            <p:nvPr/>
          </p:nvSpPr>
          <p:spPr bwMode="auto">
            <a:xfrm>
              <a:off x="6054977" y="2066926"/>
              <a:ext cx="162283" cy="182563"/>
            </a:xfrm>
            <a:prstGeom prst="ellipse">
              <a:avLst/>
            </a:prstGeom>
            <a:solidFill>
              <a:srgbClr val="FF00FF"/>
            </a:solidFill>
            <a:ln w="8001">
              <a:solidFill>
                <a:srgbClr val="FF00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67" name="Oval 19"/>
            <p:cNvSpPr>
              <a:spLocks noChangeArrowheads="1"/>
            </p:cNvSpPr>
            <p:nvPr/>
          </p:nvSpPr>
          <p:spPr bwMode="auto">
            <a:xfrm>
              <a:off x="6420466" y="2020888"/>
              <a:ext cx="162283" cy="182563"/>
            </a:xfrm>
            <a:prstGeom prst="ellipse">
              <a:avLst/>
            </a:prstGeom>
            <a:solidFill>
              <a:srgbClr val="FF00FF"/>
            </a:solidFill>
            <a:ln w="8001">
              <a:solidFill>
                <a:srgbClr val="FF00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68" name="Oval 20"/>
            <p:cNvSpPr>
              <a:spLocks noChangeArrowheads="1"/>
            </p:cNvSpPr>
            <p:nvPr/>
          </p:nvSpPr>
          <p:spPr bwMode="auto">
            <a:xfrm>
              <a:off x="6488202" y="2189163"/>
              <a:ext cx="162283" cy="182563"/>
            </a:xfrm>
            <a:prstGeom prst="ellipse">
              <a:avLst/>
            </a:prstGeom>
            <a:solidFill>
              <a:srgbClr val="FF00FF"/>
            </a:solidFill>
            <a:ln w="8001">
              <a:solidFill>
                <a:srgbClr val="FF00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69" name="Oval 21"/>
            <p:cNvSpPr>
              <a:spLocks noChangeArrowheads="1"/>
            </p:cNvSpPr>
            <p:nvPr/>
          </p:nvSpPr>
          <p:spPr bwMode="auto">
            <a:xfrm>
              <a:off x="6881915" y="2187576"/>
              <a:ext cx="162283" cy="182563"/>
            </a:xfrm>
            <a:prstGeom prst="ellipse">
              <a:avLst/>
            </a:prstGeom>
            <a:solidFill>
              <a:srgbClr val="FF00FF"/>
            </a:solidFill>
            <a:ln w="8001">
              <a:solidFill>
                <a:srgbClr val="FF00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70" name="Oval 22"/>
            <p:cNvSpPr>
              <a:spLocks noChangeArrowheads="1"/>
            </p:cNvSpPr>
            <p:nvPr/>
          </p:nvSpPr>
          <p:spPr bwMode="auto">
            <a:xfrm>
              <a:off x="7694741" y="2921001"/>
              <a:ext cx="162283" cy="182563"/>
            </a:xfrm>
            <a:prstGeom prst="ellipse">
              <a:avLst/>
            </a:prstGeom>
            <a:solidFill>
              <a:srgbClr val="FF00FF"/>
            </a:solidFill>
            <a:ln w="8001">
              <a:solidFill>
                <a:srgbClr val="FF00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71" name="Oval 23"/>
            <p:cNvSpPr>
              <a:spLocks noChangeArrowheads="1"/>
            </p:cNvSpPr>
            <p:nvPr/>
          </p:nvSpPr>
          <p:spPr bwMode="auto">
            <a:xfrm>
              <a:off x="7301029" y="2508251"/>
              <a:ext cx="162283" cy="182563"/>
            </a:xfrm>
            <a:prstGeom prst="ellipse">
              <a:avLst/>
            </a:prstGeom>
            <a:solidFill>
              <a:srgbClr val="FF00FF"/>
            </a:solidFill>
            <a:ln w="8001">
              <a:solidFill>
                <a:srgbClr val="FF00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72" name="Freeform 24"/>
            <p:cNvSpPr>
              <a:spLocks/>
            </p:cNvSpPr>
            <p:nvPr/>
          </p:nvSpPr>
          <p:spPr bwMode="auto">
            <a:xfrm rot="10497994">
              <a:off x="4813158" y="4319588"/>
              <a:ext cx="681589" cy="92075"/>
            </a:xfrm>
            <a:custGeom>
              <a:avLst/>
              <a:gdLst>
                <a:gd name="T0" fmla="*/ 0 w 483"/>
                <a:gd name="T1" fmla="*/ 44 h 58"/>
                <a:gd name="T2" fmla="*/ 10 w 483"/>
                <a:gd name="T3" fmla="*/ 31 h 58"/>
                <a:gd name="T4" fmla="*/ 20 w 483"/>
                <a:gd name="T5" fmla="*/ 17 h 58"/>
                <a:gd name="T6" fmla="*/ 31 w 483"/>
                <a:gd name="T7" fmla="*/ 5 h 58"/>
                <a:gd name="T8" fmla="*/ 45 w 483"/>
                <a:gd name="T9" fmla="*/ 0 h 58"/>
                <a:gd name="T10" fmla="*/ 52 w 483"/>
                <a:gd name="T11" fmla="*/ 1 h 58"/>
                <a:gd name="T12" fmla="*/ 63 w 483"/>
                <a:gd name="T13" fmla="*/ 14 h 58"/>
                <a:gd name="T14" fmla="*/ 72 w 483"/>
                <a:gd name="T15" fmla="*/ 29 h 58"/>
                <a:gd name="T16" fmla="*/ 83 w 483"/>
                <a:gd name="T17" fmla="*/ 42 h 58"/>
                <a:gd name="T18" fmla="*/ 90 w 483"/>
                <a:gd name="T19" fmla="*/ 44 h 58"/>
                <a:gd name="T20" fmla="*/ 103 w 483"/>
                <a:gd name="T21" fmla="*/ 37 h 58"/>
                <a:gd name="T22" fmla="*/ 113 w 483"/>
                <a:gd name="T23" fmla="*/ 22 h 58"/>
                <a:gd name="T24" fmla="*/ 122 w 483"/>
                <a:gd name="T25" fmla="*/ 7 h 58"/>
                <a:gd name="T26" fmla="*/ 136 w 483"/>
                <a:gd name="T27" fmla="*/ 0 h 58"/>
                <a:gd name="T28" fmla="*/ 143 w 483"/>
                <a:gd name="T29" fmla="*/ 1 h 58"/>
                <a:gd name="T30" fmla="*/ 153 w 483"/>
                <a:gd name="T31" fmla="*/ 14 h 58"/>
                <a:gd name="T32" fmla="*/ 163 w 483"/>
                <a:gd name="T33" fmla="*/ 29 h 58"/>
                <a:gd name="T34" fmla="*/ 174 w 483"/>
                <a:gd name="T35" fmla="*/ 42 h 58"/>
                <a:gd name="T36" fmla="*/ 181 w 483"/>
                <a:gd name="T37" fmla="*/ 44 h 58"/>
                <a:gd name="T38" fmla="*/ 193 w 483"/>
                <a:gd name="T39" fmla="*/ 37 h 58"/>
                <a:gd name="T40" fmla="*/ 203 w 483"/>
                <a:gd name="T41" fmla="*/ 22 h 58"/>
                <a:gd name="T42" fmla="*/ 213 w 483"/>
                <a:gd name="T43" fmla="*/ 7 h 58"/>
                <a:gd name="T44" fmla="*/ 226 w 483"/>
                <a:gd name="T45" fmla="*/ 0 h 58"/>
                <a:gd name="T46" fmla="*/ 232 w 483"/>
                <a:gd name="T47" fmla="*/ 1 h 58"/>
                <a:gd name="T48" fmla="*/ 243 w 483"/>
                <a:gd name="T49" fmla="*/ 14 h 58"/>
                <a:gd name="T50" fmla="*/ 253 w 483"/>
                <a:gd name="T51" fmla="*/ 29 h 58"/>
                <a:gd name="T52" fmla="*/ 263 w 483"/>
                <a:gd name="T53" fmla="*/ 42 h 58"/>
                <a:gd name="T54" fmla="*/ 271 w 483"/>
                <a:gd name="T55" fmla="*/ 44 h 58"/>
                <a:gd name="T56" fmla="*/ 284 w 483"/>
                <a:gd name="T57" fmla="*/ 37 h 58"/>
                <a:gd name="T58" fmla="*/ 293 w 483"/>
                <a:gd name="T59" fmla="*/ 22 h 58"/>
                <a:gd name="T60" fmla="*/ 303 w 483"/>
                <a:gd name="T61" fmla="*/ 7 h 58"/>
                <a:gd name="T62" fmla="*/ 316 w 483"/>
                <a:gd name="T63" fmla="*/ 0 h 58"/>
                <a:gd name="T64" fmla="*/ 323 w 483"/>
                <a:gd name="T65" fmla="*/ 1 h 58"/>
                <a:gd name="T66" fmla="*/ 334 w 483"/>
                <a:gd name="T67" fmla="*/ 14 h 58"/>
                <a:gd name="T68" fmla="*/ 343 w 483"/>
                <a:gd name="T69" fmla="*/ 29 h 58"/>
                <a:gd name="T70" fmla="*/ 354 w 483"/>
                <a:gd name="T71" fmla="*/ 42 h 58"/>
                <a:gd name="T72" fmla="*/ 361 w 483"/>
                <a:gd name="T73" fmla="*/ 44 h 58"/>
                <a:gd name="T74" fmla="*/ 374 w 483"/>
                <a:gd name="T75" fmla="*/ 37 h 58"/>
                <a:gd name="T76" fmla="*/ 384 w 483"/>
                <a:gd name="T77" fmla="*/ 22 h 58"/>
                <a:gd name="T78" fmla="*/ 393 w 483"/>
                <a:gd name="T79" fmla="*/ 7 h 58"/>
                <a:gd name="T80" fmla="*/ 407 w 483"/>
                <a:gd name="T81" fmla="*/ 0 h 58"/>
                <a:gd name="T82" fmla="*/ 414 w 483"/>
                <a:gd name="T83" fmla="*/ 1 h 58"/>
                <a:gd name="T84" fmla="*/ 426 w 483"/>
                <a:gd name="T85" fmla="*/ 10 h 58"/>
                <a:gd name="T86" fmla="*/ 437 w 483"/>
                <a:gd name="T87" fmla="*/ 23 h 58"/>
                <a:gd name="T88" fmla="*/ 446 w 483"/>
                <a:gd name="T89" fmla="*/ 37 h 58"/>
                <a:gd name="T90" fmla="*/ 463 w 483"/>
                <a:gd name="T91" fmla="*/ 21 h 58"/>
                <a:gd name="T92" fmla="*/ 462 w 483"/>
                <a:gd name="T93"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3" h="58">
                  <a:moveTo>
                    <a:pt x="0" y="44"/>
                  </a:moveTo>
                  <a:lnTo>
                    <a:pt x="0" y="44"/>
                  </a:lnTo>
                  <a:lnTo>
                    <a:pt x="5" y="38"/>
                  </a:lnTo>
                  <a:lnTo>
                    <a:pt x="10" y="31"/>
                  </a:lnTo>
                  <a:lnTo>
                    <a:pt x="15" y="24"/>
                  </a:lnTo>
                  <a:lnTo>
                    <a:pt x="20" y="17"/>
                  </a:lnTo>
                  <a:lnTo>
                    <a:pt x="25" y="10"/>
                  </a:lnTo>
                  <a:lnTo>
                    <a:pt x="31" y="5"/>
                  </a:lnTo>
                  <a:lnTo>
                    <a:pt x="37" y="1"/>
                  </a:lnTo>
                  <a:lnTo>
                    <a:pt x="45" y="0"/>
                  </a:lnTo>
                  <a:lnTo>
                    <a:pt x="45" y="0"/>
                  </a:lnTo>
                  <a:lnTo>
                    <a:pt x="52" y="1"/>
                  </a:lnTo>
                  <a:lnTo>
                    <a:pt x="57" y="7"/>
                  </a:lnTo>
                  <a:lnTo>
                    <a:pt x="63" y="14"/>
                  </a:lnTo>
                  <a:lnTo>
                    <a:pt x="67" y="22"/>
                  </a:lnTo>
                  <a:lnTo>
                    <a:pt x="72" y="29"/>
                  </a:lnTo>
                  <a:lnTo>
                    <a:pt x="77" y="37"/>
                  </a:lnTo>
                  <a:lnTo>
                    <a:pt x="83" y="42"/>
                  </a:lnTo>
                  <a:lnTo>
                    <a:pt x="90" y="44"/>
                  </a:lnTo>
                  <a:lnTo>
                    <a:pt x="90" y="44"/>
                  </a:lnTo>
                  <a:lnTo>
                    <a:pt x="97" y="42"/>
                  </a:lnTo>
                  <a:lnTo>
                    <a:pt x="103" y="37"/>
                  </a:lnTo>
                  <a:lnTo>
                    <a:pt x="108" y="29"/>
                  </a:lnTo>
                  <a:lnTo>
                    <a:pt x="113" y="22"/>
                  </a:lnTo>
                  <a:lnTo>
                    <a:pt x="117" y="14"/>
                  </a:lnTo>
                  <a:lnTo>
                    <a:pt x="122" y="7"/>
                  </a:lnTo>
                  <a:lnTo>
                    <a:pt x="128" y="1"/>
                  </a:lnTo>
                  <a:lnTo>
                    <a:pt x="136" y="0"/>
                  </a:lnTo>
                  <a:lnTo>
                    <a:pt x="136" y="0"/>
                  </a:lnTo>
                  <a:lnTo>
                    <a:pt x="143" y="1"/>
                  </a:lnTo>
                  <a:lnTo>
                    <a:pt x="148" y="7"/>
                  </a:lnTo>
                  <a:lnTo>
                    <a:pt x="153" y="14"/>
                  </a:lnTo>
                  <a:lnTo>
                    <a:pt x="158" y="22"/>
                  </a:lnTo>
                  <a:lnTo>
                    <a:pt x="163" y="29"/>
                  </a:lnTo>
                  <a:lnTo>
                    <a:pt x="168" y="37"/>
                  </a:lnTo>
                  <a:lnTo>
                    <a:pt x="174" y="42"/>
                  </a:lnTo>
                  <a:lnTo>
                    <a:pt x="181" y="44"/>
                  </a:lnTo>
                  <a:lnTo>
                    <a:pt x="181" y="44"/>
                  </a:lnTo>
                  <a:lnTo>
                    <a:pt x="187" y="42"/>
                  </a:lnTo>
                  <a:lnTo>
                    <a:pt x="193" y="37"/>
                  </a:lnTo>
                  <a:lnTo>
                    <a:pt x="198" y="29"/>
                  </a:lnTo>
                  <a:lnTo>
                    <a:pt x="203" y="22"/>
                  </a:lnTo>
                  <a:lnTo>
                    <a:pt x="208" y="14"/>
                  </a:lnTo>
                  <a:lnTo>
                    <a:pt x="213" y="7"/>
                  </a:lnTo>
                  <a:lnTo>
                    <a:pt x="218" y="1"/>
                  </a:lnTo>
                  <a:lnTo>
                    <a:pt x="226" y="0"/>
                  </a:lnTo>
                  <a:lnTo>
                    <a:pt x="226" y="0"/>
                  </a:lnTo>
                  <a:lnTo>
                    <a:pt x="232" y="1"/>
                  </a:lnTo>
                  <a:lnTo>
                    <a:pt x="238" y="7"/>
                  </a:lnTo>
                  <a:lnTo>
                    <a:pt x="243" y="14"/>
                  </a:lnTo>
                  <a:lnTo>
                    <a:pt x="248" y="22"/>
                  </a:lnTo>
                  <a:lnTo>
                    <a:pt x="253" y="29"/>
                  </a:lnTo>
                  <a:lnTo>
                    <a:pt x="258" y="37"/>
                  </a:lnTo>
                  <a:lnTo>
                    <a:pt x="263" y="42"/>
                  </a:lnTo>
                  <a:lnTo>
                    <a:pt x="271" y="44"/>
                  </a:lnTo>
                  <a:lnTo>
                    <a:pt x="271" y="44"/>
                  </a:lnTo>
                  <a:lnTo>
                    <a:pt x="278" y="42"/>
                  </a:lnTo>
                  <a:lnTo>
                    <a:pt x="284" y="37"/>
                  </a:lnTo>
                  <a:lnTo>
                    <a:pt x="289" y="29"/>
                  </a:lnTo>
                  <a:lnTo>
                    <a:pt x="293" y="22"/>
                  </a:lnTo>
                  <a:lnTo>
                    <a:pt x="298" y="14"/>
                  </a:lnTo>
                  <a:lnTo>
                    <a:pt x="303" y="7"/>
                  </a:lnTo>
                  <a:lnTo>
                    <a:pt x="309" y="1"/>
                  </a:lnTo>
                  <a:lnTo>
                    <a:pt x="316" y="0"/>
                  </a:lnTo>
                  <a:lnTo>
                    <a:pt x="316" y="0"/>
                  </a:lnTo>
                  <a:lnTo>
                    <a:pt x="323" y="1"/>
                  </a:lnTo>
                  <a:lnTo>
                    <a:pt x="329" y="7"/>
                  </a:lnTo>
                  <a:lnTo>
                    <a:pt x="334" y="14"/>
                  </a:lnTo>
                  <a:lnTo>
                    <a:pt x="339" y="22"/>
                  </a:lnTo>
                  <a:lnTo>
                    <a:pt x="343" y="29"/>
                  </a:lnTo>
                  <a:lnTo>
                    <a:pt x="349" y="37"/>
                  </a:lnTo>
                  <a:lnTo>
                    <a:pt x="354" y="42"/>
                  </a:lnTo>
                  <a:lnTo>
                    <a:pt x="361" y="44"/>
                  </a:lnTo>
                  <a:lnTo>
                    <a:pt x="361" y="44"/>
                  </a:lnTo>
                  <a:lnTo>
                    <a:pt x="368" y="42"/>
                  </a:lnTo>
                  <a:lnTo>
                    <a:pt x="374" y="37"/>
                  </a:lnTo>
                  <a:lnTo>
                    <a:pt x="379" y="29"/>
                  </a:lnTo>
                  <a:lnTo>
                    <a:pt x="384" y="22"/>
                  </a:lnTo>
                  <a:lnTo>
                    <a:pt x="388" y="14"/>
                  </a:lnTo>
                  <a:lnTo>
                    <a:pt x="393" y="7"/>
                  </a:lnTo>
                  <a:lnTo>
                    <a:pt x="399" y="1"/>
                  </a:lnTo>
                  <a:lnTo>
                    <a:pt x="407" y="0"/>
                  </a:lnTo>
                  <a:lnTo>
                    <a:pt x="407" y="0"/>
                  </a:lnTo>
                  <a:lnTo>
                    <a:pt x="414" y="1"/>
                  </a:lnTo>
                  <a:lnTo>
                    <a:pt x="420" y="5"/>
                  </a:lnTo>
                  <a:lnTo>
                    <a:pt x="426" y="10"/>
                  </a:lnTo>
                  <a:lnTo>
                    <a:pt x="431" y="16"/>
                  </a:lnTo>
                  <a:lnTo>
                    <a:pt x="437" y="23"/>
                  </a:lnTo>
                  <a:lnTo>
                    <a:pt x="441" y="31"/>
                  </a:lnTo>
                  <a:lnTo>
                    <a:pt x="446" y="37"/>
                  </a:lnTo>
                  <a:lnTo>
                    <a:pt x="483" y="37"/>
                  </a:lnTo>
                  <a:lnTo>
                    <a:pt x="463" y="21"/>
                  </a:lnTo>
                  <a:lnTo>
                    <a:pt x="481" y="37"/>
                  </a:lnTo>
                  <a:lnTo>
                    <a:pt x="462" y="58"/>
                  </a:lnTo>
                </a:path>
              </a:pathLst>
            </a:custGeom>
            <a:noFill/>
            <a:ln w="12700">
              <a:solidFill>
                <a:schemeClr val="tx1"/>
              </a:solidFill>
              <a:prstDash val="solid"/>
              <a:round/>
              <a:headEn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4473" name="Freeform 25"/>
            <p:cNvSpPr>
              <a:spLocks/>
            </p:cNvSpPr>
            <p:nvPr/>
          </p:nvSpPr>
          <p:spPr bwMode="auto">
            <a:xfrm rot="21323565">
              <a:off x="8462411" y="3971926"/>
              <a:ext cx="681589" cy="92075"/>
            </a:xfrm>
            <a:custGeom>
              <a:avLst/>
              <a:gdLst>
                <a:gd name="T0" fmla="*/ 0 w 483"/>
                <a:gd name="T1" fmla="*/ 44 h 58"/>
                <a:gd name="T2" fmla="*/ 10 w 483"/>
                <a:gd name="T3" fmla="*/ 31 h 58"/>
                <a:gd name="T4" fmla="*/ 20 w 483"/>
                <a:gd name="T5" fmla="*/ 17 h 58"/>
                <a:gd name="T6" fmla="*/ 31 w 483"/>
                <a:gd name="T7" fmla="*/ 5 h 58"/>
                <a:gd name="T8" fmla="*/ 45 w 483"/>
                <a:gd name="T9" fmla="*/ 0 h 58"/>
                <a:gd name="T10" fmla="*/ 52 w 483"/>
                <a:gd name="T11" fmla="*/ 1 h 58"/>
                <a:gd name="T12" fmla="*/ 63 w 483"/>
                <a:gd name="T13" fmla="*/ 14 h 58"/>
                <a:gd name="T14" fmla="*/ 72 w 483"/>
                <a:gd name="T15" fmla="*/ 29 h 58"/>
                <a:gd name="T16" fmla="*/ 83 w 483"/>
                <a:gd name="T17" fmla="*/ 42 h 58"/>
                <a:gd name="T18" fmla="*/ 90 w 483"/>
                <a:gd name="T19" fmla="*/ 44 h 58"/>
                <a:gd name="T20" fmla="*/ 103 w 483"/>
                <a:gd name="T21" fmla="*/ 37 h 58"/>
                <a:gd name="T22" fmla="*/ 113 w 483"/>
                <a:gd name="T23" fmla="*/ 22 h 58"/>
                <a:gd name="T24" fmla="*/ 122 w 483"/>
                <a:gd name="T25" fmla="*/ 7 h 58"/>
                <a:gd name="T26" fmla="*/ 136 w 483"/>
                <a:gd name="T27" fmla="*/ 0 h 58"/>
                <a:gd name="T28" fmla="*/ 143 w 483"/>
                <a:gd name="T29" fmla="*/ 1 h 58"/>
                <a:gd name="T30" fmla="*/ 153 w 483"/>
                <a:gd name="T31" fmla="*/ 14 h 58"/>
                <a:gd name="T32" fmla="*/ 163 w 483"/>
                <a:gd name="T33" fmla="*/ 29 h 58"/>
                <a:gd name="T34" fmla="*/ 174 w 483"/>
                <a:gd name="T35" fmla="*/ 42 h 58"/>
                <a:gd name="T36" fmla="*/ 181 w 483"/>
                <a:gd name="T37" fmla="*/ 44 h 58"/>
                <a:gd name="T38" fmla="*/ 193 w 483"/>
                <a:gd name="T39" fmla="*/ 37 h 58"/>
                <a:gd name="T40" fmla="*/ 203 w 483"/>
                <a:gd name="T41" fmla="*/ 22 h 58"/>
                <a:gd name="T42" fmla="*/ 213 w 483"/>
                <a:gd name="T43" fmla="*/ 7 h 58"/>
                <a:gd name="T44" fmla="*/ 226 w 483"/>
                <a:gd name="T45" fmla="*/ 0 h 58"/>
                <a:gd name="T46" fmla="*/ 232 w 483"/>
                <a:gd name="T47" fmla="*/ 1 h 58"/>
                <a:gd name="T48" fmla="*/ 243 w 483"/>
                <a:gd name="T49" fmla="*/ 14 h 58"/>
                <a:gd name="T50" fmla="*/ 253 w 483"/>
                <a:gd name="T51" fmla="*/ 29 h 58"/>
                <a:gd name="T52" fmla="*/ 263 w 483"/>
                <a:gd name="T53" fmla="*/ 42 h 58"/>
                <a:gd name="T54" fmla="*/ 271 w 483"/>
                <a:gd name="T55" fmla="*/ 44 h 58"/>
                <a:gd name="T56" fmla="*/ 284 w 483"/>
                <a:gd name="T57" fmla="*/ 37 h 58"/>
                <a:gd name="T58" fmla="*/ 293 w 483"/>
                <a:gd name="T59" fmla="*/ 22 h 58"/>
                <a:gd name="T60" fmla="*/ 303 w 483"/>
                <a:gd name="T61" fmla="*/ 7 h 58"/>
                <a:gd name="T62" fmla="*/ 316 w 483"/>
                <a:gd name="T63" fmla="*/ 0 h 58"/>
                <a:gd name="T64" fmla="*/ 323 w 483"/>
                <a:gd name="T65" fmla="*/ 1 h 58"/>
                <a:gd name="T66" fmla="*/ 334 w 483"/>
                <a:gd name="T67" fmla="*/ 14 h 58"/>
                <a:gd name="T68" fmla="*/ 343 w 483"/>
                <a:gd name="T69" fmla="*/ 29 h 58"/>
                <a:gd name="T70" fmla="*/ 354 w 483"/>
                <a:gd name="T71" fmla="*/ 42 h 58"/>
                <a:gd name="T72" fmla="*/ 361 w 483"/>
                <a:gd name="T73" fmla="*/ 44 h 58"/>
                <a:gd name="T74" fmla="*/ 374 w 483"/>
                <a:gd name="T75" fmla="*/ 37 h 58"/>
                <a:gd name="T76" fmla="*/ 384 w 483"/>
                <a:gd name="T77" fmla="*/ 22 h 58"/>
                <a:gd name="T78" fmla="*/ 393 w 483"/>
                <a:gd name="T79" fmla="*/ 7 h 58"/>
                <a:gd name="T80" fmla="*/ 407 w 483"/>
                <a:gd name="T81" fmla="*/ 0 h 58"/>
                <a:gd name="T82" fmla="*/ 414 w 483"/>
                <a:gd name="T83" fmla="*/ 1 h 58"/>
                <a:gd name="T84" fmla="*/ 426 w 483"/>
                <a:gd name="T85" fmla="*/ 10 h 58"/>
                <a:gd name="T86" fmla="*/ 437 w 483"/>
                <a:gd name="T87" fmla="*/ 23 h 58"/>
                <a:gd name="T88" fmla="*/ 446 w 483"/>
                <a:gd name="T89" fmla="*/ 37 h 58"/>
                <a:gd name="T90" fmla="*/ 463 w 483"/>
                <a:gd name="T91" fmla="*/ 21 h 58"/>
                <a:gd name="T92" fmla="*/ 462 w 483"/>
                <a:gd name="T93"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3" h="58">
                  <a:moveTo>
                    <a:pt x="0" y="44"/>
                  </a:moveTo>
                  <a:lnTo>
                    <a:pt x="0" y="44"/>
                  </a:lnTo>
                  <a:lnTo>
                    <a:pt x="5" y="38"/>
                  </a:lnTo>
                  <a:lnTo>
                    <a:pt x="10" y="31"/>
                  </a:lnTo>
                  <a:lnTo>
                    <a:pt x="15" y="24"/>
                  </a:lnTo>
                  <a:lnTo>
                    <a:pt x="20" y="17"/>
                  </a:lnTo>
                  <a:lnTo>
                    <a:pt x="25" y="10"/>
                  </a:lnTo>
                  <a:lnTo>
                    <a:pt x="31" y="5"/>
                  </a:lnTo>
                  <a:lnTo>
                    <a:pt x="37" y="1"/>
                  </a:lnTo>
                  <a:lnTo>
                    <a:pt x="45" y="0"/>
                  </a:lnTo>
                  <a:lnTo>
                    <a:pt x="45" y="0"/>
                  </a:lnTo>
                  <a:lnTo>
                    <a:pt x="52" y="1"/>
                  </a:lnTo>
                  <a:lnTo>
                    <a:pt x="57" y="7"/>
                  </a:lnTo>
                  <a:lnTo>
                    <a:pt x="63" y="14"/>
                  </a:lnTo>
                  <a:lnTo>
                    <a:pt x="67" y="22"/>
                  </a:lnTo>
                  <a:lnTo>
                    <a:pt x="72" y="29"/>
                  </a:lnTo>
                  <a:lnTo>
                    <a:pt x="77" y="37"/>
                  </a:lnTo>
                  <a:lnTo>
                    <a:pt x="83" y="42"/>
                  </a:lnTo>
                  <a:lnTo>
                    <a:pt x="90" y="44"/>
                  </a:lnTo>
                  <a:lnTo>
                    <a:pt x="90" y="44"/>
                  </a:lnTo>
                  <a:lnTo>
                    <a:pt x="97" y="42"/>
                  </a:lnTo>
                  <a:lnTo>
                    <a:pt x="103" y="37"/>
                  </a:lnTo>
                  <a:lnTo>
                    <a:pt x="108" y="29"/>
                  </a:lnTo>
                  <a:lnTo>
                    <a:pt x="113" y="22"/>
                  </a:lnTo>
                  <a:lnTo>
                    <a:pt x="117" y="14"/>
                  </a:lnTo>
                  <a:lnTo>
                    <a:pt x="122" y="7"/>
                  </a:lnTo>
                  <a:lnTo>
                    <a:pt x="128" y="1"/>
                  </a:lnTo>
                  <a:lnTo>
                    <a:pt x="136" y="0"/>
                  </a:lnTo>
                  <a:lnTo>
                    <a:pt x="136" y="0"/>
                  </a:lnTo>
                  <a:lnTo>
                    <a:pt x="143" y="1"/>
                  </a:lnTo>
                  <a:lnTo>
                    <a:pt x="148" y="7"/>
                  </a:lnTo>
                  <a:lnTo>
                    <a:pt x="153" y="14"/>
                  </a:lnTo>
                  <a:lnTo>
                    <a:pt x="158" y="22"/>
                  </a:lnTo>
                  <a:lnTo>
                    <a:pt x="163" y="29"/>
                  </a:lnTo>
                  <a:lnTo>
                    <a:pt x="168" y="37"/>
                  </a:lnTo>
                  <a:lnTo>
                    <a:pt x="174" y="42"/>
                  </a:lnTo>
                  <a:lnTo>
                    <a:pt x="181" y="44"/>
                  </a:lnTo>
                  <a:lnTo>
                    <a:pt x="181" y="44"/>
                  </a:lnTo>
                  <a:lnTo>
                    <a:pt x="187" y="42"/>
                  </a:lnTo>
                  <a:lnTo>
                    <a:pt x="193" y="37"/>
                  </a:lnTo>
                  <a:lnTo>
                    <a:pt x="198" y="29"/>
                  </a:lnTo>
                  <a:lnTo>
                    <a:pt x="203" y="22"/>
                  </a:lnTo>
                  <a:lnTo>
                    <a:pt x="208" y="14"/>
                  </a:lnTo>
                  <a:lnTo>
                    <a:pt x="213" y="7"/>
                  </a:lnTo>
                  <a:lnTo>
                    <a:pt x="218" y="1"/>
                  </a:lnTo>
                  <a:lnTo>
                    <a:pt x="226" y="0"/>
                  </a:lnTo>
                  <a:lnTo>
                    <a:pt x="226" y="0"/>
                  </a:lnTo>
                  <a:lnTo>
                    <a:pt x="232" y="1"/>
                  </a:lnTo>
                  <a:lnTo>
                    <a:pt x="238" y="7"/>
                  </a:lnTo>
                  <a:lnTo>
                    <a:pt x="243" y="14"/>
                  </a:lnTo>
                  <a:lnTo>
                    <a:pt x="248" y="22"/>
                  </a:lnTo>
                  <a:lnTo>
                    <a:pt x="253" y="29"/>
                  </a:lnTo>
                  <a:lnTo>
                    <a:pt x="258" y="37"/>
                  </a:lnTo>
                  <a:lnTo>
                    <a:pt x="263" y="42"/>
                  </a:lnTo>
                  <a:lnTo>
                    <a:pt x="271" y="44"/>
                  </a:lnTo>
                  <a:lnTo>
                    <a:pt x="271" y="44"/>
                  </a:lnTo>
                  <a:lnTo>
                    <a:pt x="278" y="42"/>
                  </a:lnTo>
                  <a:lnTo>
                    <a:pt x="284" y="37"/>
                  </a:lnTo>
                  <a:lnTo>
                    <a:pt x="289" y="29"/>
                  </a:lnTo>
                  <a:lnTo>
                    <a:pt x="293" y="22"/>
                  </a:lnTo>
                  <a:lnTo>
                    <a:pt x="298" y="14"/>
                  </a:lnTo>
                  <a:lnTo>
                    <a:pt x="303" y="7"/>
                  </a:lnTo>
                  <a:lnTo>
                    <a:pt x="309" y="1"/>
                  </a:lnTo>
                  <a:lnTo>
                    <a:pt x="316" y="0"/>
                  </a:lnTo>
                  <a:lnTo>
                    <a:pt x="316" y="0"/>
                  </a:lnTo>
                  <a:lnTo>
                    <a:pt x="323" y="1"/>
                  </a:lnTo>
                  <a:lnTo>
                    <a:pt x="329" y="7"/>
                  </a:lnTo>
                  <a:lnTo>
                    <a:pt x="334" y="14"/>
                  </a:lnTo>
                  <a:lnTo>
                    <a:pt x="339" y="22"/>
                  </a:lnTo>
                  <a:lnTo>
                    <a:pt x="343" y="29"/>
                  </a:lnTo>
                  <a:lnTo>
                    <a:pt x="349" y="37"/>
                  </a:lnTo>
                  <a:lnTo>
                    <a:pt x="354" y="42"/>
                  </a:lnTo>
                  <a:lnTo>
                    <a:pt x="361" y="44"/>
                  </a:lnTo>
                  <a:lnTo>
                    <a:pt x="361" y="44"/>
                  </a:lnTo>
                  <a:lnTo>
                    <a:pt x="368" y="42"/>
                  </a:lnTo>
                  <a:lnTo>
                    <a:pt x="374" y="37"/>
                  </a:lnTo>
                  <a:lnTo>
                    <a:pt x="379" y="29"/>
                  </a:lnTo>
                  <a:lnTo>
                    <a:pt x="384" y="22"/>
                  </a:lnTo>
                  <a:lnTo>
                    <a:pt x="388" y="14"/>
                  </a:lnTo>
                  <a:lnTo>
                    <a:pt x="393" y="7"/>
                  </a:lnTo>
                  <a:lnTo>
                    <a:pt x="399" y="1"/>
                  </a:lnTo>
                  <a:lnTo>
                    <a:pt x="407" y="0"/>
                  </a:lnTo>
                  <a:lnTo>
                    <a:pt x="407" y="0"/>
                  </a:lnTo>
                  <a:lnTo>
                    <a:pt x="414" y="1"/>
                  </a:lnTo>
                  <a:lnTo>
                    <a:pt x="420" y="5"/>
                  </a:lnTo>
                  <a:lnTo>
                    <a:pt x="426" y="10"/>
                  </a:lnTo>
                  <a:lnTo>
                    <a:pt x="431" y="16"/>
                  </a:lnTo>
                  <a:lnTo>
                    <a:pt x="437" y="23"/>
                  </a:lnTo>
                  <a:lnTo>
                    <a:pt x="441" y="31"/>
                  </a:lnTo>
                  <a:lnTo>
                    <a:pt x="446" y="37"/>
                  </a:lnTo>
                  <a:lnTo>
                    <a:pt x="483" y="37"/>
                  </a:lnTo>
                  <a:lnTo>
                    <a:pt x="463" y="21"/>
                  </a:lnTo>
                  <a:lnTo>
                    <a:pt x="481" y="37"/>
                  </a:lnTo>
                  <a:lnTo>
                    <a:pt x="462" y="58"/>
                  </a:lnTo>
                </a:path>
              </a:pathLst>
            </a:custGeom>
            <a:noFill/>
            <a:ln w="12700">
              <a:solidFill>
                <a:schemeClr val="tx1"/>
              </a:solidFill>
              <a:prstDash val="solid"/>
              <a:round/>
              <a:headEn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744474" name="Group 26"/>
          <p:cNvGrpSpPr>
            <a:grpSpLocks/>
          </p:cNvGrpSpPr>
          <p:nvPr/>
        </p:nvGrpSpPr>
        <p:grpSpPr bwMode="auto">
          <a:xfrm rot="1397823">
            <a:off x="3576638" y="3116263"/>
            <a:ext cx="182562" cy="266700"/>
            <a:chOff x="2511" y="1951"/>
            <a:chExt cx="129" cy="168"/>
          </a:xfrm>
        </p:grpSpPr>
        <p:sp>
          <p:nvSpPr>
            <p:cNvPr id="744475" name="Line 27"/>
            <p:cNvSpPr>
              <a:spLocks noChangeShapeType="1"/>
            </p:cNvSpPr>
            <p:nvPr/>
          </p:nvSpPr>
          <p:spPr bwMode="auto">
            <a:xfrm>
              <a:off x="2568" y="211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76" name="Line 28"/>
            <p:cNvSpPr>
              <a:spLocks noChangeShapeType="1"/>
            </p:cNvSpPr>
            <p:nvPr/>
          </p:nvSpPr>
          <p:spPr bwMode="auto">
            <a:xfrm>
              <a:off x="2584" y="2077"/>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77" name="Line 29"/>
            <p:cNvSpPr>
              <a:spLocks noChangeShapeType="1"/>
            </p:cNvSpPr>
            <p:nvPr/>
          </p:nvSpPr>
          <p:spPr bwMode="auto">
            <a:xfrm>
              <a:off x="2594" y="202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78" name="Line 30"/>
            <p:cNvSpPr>
              <a:spLocks noChangeShapeType="1"/>
            </p:cNvSpPr>
            <p:nvPr/>
          </p:nvSpPr>
          <p:spPr bwMode="auto">
            <a:xfrm>
              <a:off x="2608" y="1979"/>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79" name="Line 31"/>
            <p:cNvSpPr>
              <a:spLocks noChangeShapeType="1"/>
            </p:cNvSpPr>
            <p:nvPr/>
          </p:nvSpPr>
          <p:spPr bwMode="auto">
            <a:xfrm>
              <a:off x="2568" y="197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80" name="Line 32"/>
            <p:cNvSpPr>
              <a:spLocks noChangeShapeType="1"/>
            </p:cNvSpPr>
            <p:nvPr/>
          </p:nvSpPr>
          <p:spPr bwMode="auto">
            <a:xfrm>
              <a:off x="2539" y="1956"/>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81" name="Line 33"/>
            <p:cNvSpPr>
              <a:spLocks noChangeShapeType="1"/>
            </p:cNvSpPr>
            <p:nvPr/>
          </p:nvSpPr>
          <p:spPr bwMode="auto">
            <a:xfrm>
              <a:off x="2556" y="2045"/>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82" name="Line 34"/>
            <p:cNvSpPr>
              <a:spLocks noChangeShapeType="1"/>
            </p:cNvSpPr>
            <p:nvPr/>
          </p:nvSpPr>
          <p:spPr bwMode="auto">
            <a:xfrm>
              <a:off x="2562" y="200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83" name="Line 35"/>
            <p:cNvSpPr>
              <a:spLocks noChangeShapeType="1"/>
            </p:cNvSpPr>
            <p:nvPr/>
          </p:nvSpPr>
          <p:spPr bwMode="auto">
            <a:xfrm>
              <a:off x="2610" y="211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84" name="Line 36"/>
            <p:cNvSpPr>
              <a:spLocks noChangeShapeType="1"/>
            </p:cNvSpPr>
            <p:nvPr/>
          </p:nvSpPr>
          <p:spPr bwMode="auto">
            <a:xfrm>
              <a:off x="2540" y="211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85" name="Line 37"/>
            <p:cNvSpPr>
              <a:spLocks noChangeShapeType="1"/>
            </p:cNvSpPr>
            <p:nvPr/>
          </p:nvSpPr>
          <p:spPr bwMode="auto">
            <a:xfrm>
              <a:off x="2556" y="2072"/>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86" name="Line 38"/>
            <p:cNvSpPr>
              <a:spLocks noChangeShapeType="1"/>
            </p:cNvSpPr>
            <p:nvPr/>
          </p:nvSpPr>
          <p:spPr bwMode="auto">
            <a:xfrm>
              <a:off x="2580" y="1974"/>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87" name="Line 39"/>
            <p:cNvSpPr>
              <a:spLocks noChangeShapeType="1"/>
            </p:cNvSpPr>
            <p:nvPr/>
          </p:nvSpPr>
          <p:spPr bwMode="auto">
            <a:xfrm>
              <a:off x="2540" y="196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88" name="Line 40"/>
            <p:cNvSpPr>
              <a:spLocks noChangeShapeType="1"/>
            </p:cNvSpPr>
            <p:nvPr/>
          </p:nvSpPr>
          <p:spPr bwMode="auto">
            <a:xfrm>
              <a:off x="2511" y="1951"/>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89" name="Line 41"/>
            <p:cNvSpPr>
              <a:spLocks noChangeShapeType="1"/>
            </p:cNvSpPr>
            <p:nvPr/>
          </p:nvSpPr>
          <p:spPr bwMode="auto">
            <a:xfrm>
              <a:off x="2528" y="2040"/>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90" name="Line 42"/>
            <p:cNvSpPr>
              <a:spLocks noChangeShapeType="1"/>
            </p:cNvSpPr>
            <p:nvPr/>
          </p:nvSpPr>
          <p:spPr bwMode="auto">
            <a:xfrm>
              <a:off x="2534" y="200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91" name="Line 43"/>
            <p:cNvSpPr>
              <a:spLocks noChangeShapeType="1"/>
            </p:cNvSpPr>
            <p:nvPr/>
          </p:nvSpPr>
          <p:spPr bwMode="auto">
            <a:xfrm>
              <a:off x="2619" y="209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92" name="Line 44"/>
            <p:cNvSpPr>
              <a:spLocks noChangeShapeType="1"/>
            </p:cNvSpPr>
            <p:nvPr/>
          </p:nvSpPr>
          <p:spPr bwMode="auto">
            <a:xfrm>
              <a:off x="2582" y="211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93" name="Line 45"/>
            <p:cNvSpPr>
              <a:spLocks noChangeShapeType="1"/>
            </p:cNvSpPr>
            <p:nvPr/>
          </p:nvSpPr>
          <p:spPr bwMode="auto">
            <a:xfrm>
              <a:off x="2625" y="2017"/>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94" name="Line 46"/>
            <p:cNvSpPr>
              <a:spLocks noChangeShapeType="1"/>
            </p:cNvSpPr>
            <p:nvPr/>
          </p:nvSpPr>
          <p:spPr bwMode="auto">
            <a:xfrm>
              <a:off x="2585" y="201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95" name="Line 47"/>
            <p:cNvSpPr>
              <a:spLocks noChangeShapeType="1"/>
            </p:cNvSpPr>
            <p:nvPr/>
          </p:nvSpPr>
          <p:spPr bwMode="auto">
            <a:xfrm>
              <a:off x="2556" y="1994"/>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96" name="Line 48"/>
            <p:cNvSpPr>
              <a:spLocks noChangeShapeType="1"/>
            </p:cNvSpPr>
            <p:nvPr/>
          </p:nvSpPr>
          <p:spPr bwMode="auto">
            <a:xfrm>
              <a:off x="2597" y="2012"/>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97" name="Line 49"/>
            <p:cNvSpPr>
              <a:spLocks noChangeShapeType="1"/>
            </p:cNvSpPr>
            <p:nvPr/>
          </p:nvSpPr>
          <p:spPr bwMode="auto">
            <a:xfrm>
              <a:off x="2557" y="200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498" name="Line 50"/>
            <p:cNvSpPr>
              <a:spLocks noChangeShapeType="1"/>
            </p:cNvSpPr>
            <p:nvPr/>
          </p:nvSpPr>
          <p:spPr bwMode="auto">
            <a:xfrm>
              <a:off x="2528" y="1989"/>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grpSp>
        <p:nvGrpSpPr>
          <p:cNvPr id="3" name="Group 2"/>
          <p:cNvGrpSpPr/>
          <p:nvPr/>
        </p:nvGrpSpPr>
        <p:grpSpPr>
          <a:xfrm>
            <a:off x="709613" y="2502709"/>
            <a:ext cx="4578350" cy="3559954"/>
            <a:chOff x="709613" y="2271713"/>
            <a:chExt cx="4578350" cy="3790950"/>
          </a:xfrm>
        </p:grpSpPr>
        <p:sp>
          <p:nvSpPr>
            <p:cNvPr id="744500" name="Freeform 52"/>
            <p:cNvSpPr>
              <a:spLocks/>
            </p:cNvSpPr>
            <p:nvPr/>
          </p:nvSpPr>
          <p:spPr bwMode="auto">
            <a:xfrm>
              <a:off x="709613" y="3616326"/>
              <a:ext cx="4578350" cy="2087563"/>
            </a:xfrm>
            <a:custGeom>
              <a:avLst/>
              <a:gdLst>
                <a:gd name="T0" fmla="*/ 0 w 3244"/>
                <a:gd name="T1" fmla="*/ 822 h 1315"/>
                <a:gd name="T2" fmla="*/ 1144 w 3244"/>
                <a:gd name="T3" fmla="*/ 806 h 1315"/>
                <a:gd name="T4" fmla="*/ 1969 w 3244"/>
                <a:gd name="T5" fmla="*/ 0 h 1315"/>
                <a:gd name="T6" fmla="*/ 3244 w 3244"/>
                <a:gd name="T7" fmla="*/ 1315 h 1315"/>
              </a:gdLst>
              <a:ahLst/>
              <a:cxnLst>
                <a:cxn ang="0">
                  <a:pos x="T0" y="T1"/>
                </a:cxn>
                <a:cxn ang="0">
                  <a:pos x="T2" y="T3"/>
                </a:cxn>
                <a:cxn ang="0">
                  <a:pos x="T4" y="T5"/>
                </a:cxn>
                <a:cxn ang="0">
                  <a:pos x="T6" y="T7"/>
                </a:cxn>
              </a:cxnLst>
              <a:rect l="0" t="0" r="r" b="b"/>
              <a:pathLst>
                <a:path w="3244" h="1315">
                  <a:moveTo>
                    <a:pt x="0" y="822"/>
                  </a:moveTo>
                  <a:lnTo>
                    <a:pt x="1144" y="806"/>
                  </a:lnTo>
                  <a:lnTo>
                    <a:pt x="1969" y="0"/>
                  </a:lnTo>
                  <a:lnTo>
                    <a:pt x="3244" y="1315"/>
                  </a:lnTo>
                </a:path>
              </a:pathLst>
            </a:custGeom>
            <a:noFill/>
            <a:ln w="31750"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nvGrpSpPr>
            <p:cNvPr id="744501" name="Group 53"/>
            <p:cNvGrpSpPr>
              <a:grpSpLocks/>
            </p:cNvGrpSpPr>
            <p:nvPr/>
          </p:nvGrpSpPr>
          <p:grpSpPr bwMode="auto">
            <a:xfrm>
              <a:off x="3456058" y="2271713"/>
              <a:ext cx="763529" cy="1365250"/>
              <a:chOff x="2449" y="1431"/>
              <a:chExt cx="541" cy="860"/>
            </a:xfrm>
          </p:grpSpPr>
          <p:sp>
            <p:nvSpPr>
              <p:cNvPr id="744502" name="Freeform 54"/>
              <p:cNvSpPr>
                <a:spLocks/>
              </p:cNvSpPr>
              <p:nvPr/>
            </p:nvSpPr>
            <p:spPr bwMode="auto">
              <a:xfrm>
                <a:off x="2472" y="1441"/>
                <a:ext cx="482" cy="837"/>
              </a:xfrm>
              <a:custGeom>
                <a:avLst/>
                <a:gdLst>
                  <a:gd name="T0" fmla="*/ 0 w 566"/>
                  <a:gd name="T1" fmla="*/ 489 h 489"/>
                  <a:gd name="T2" fmla="*/ 393 w 566"/>
                  <a:gd name="T3" fmla="*/ 317 h 489"/>
                  <a:gd name="T4" fmla="*/ 566 w 566"/>
                  <a:gd name="T5" fmla="*/ 0 h 489"/>
                </a:gdLst>
                <a:ahLst/>
                <a:cxnLst>
                  <a:cxn ang="0">
                    <a:pos x="T0" y="T1"/>
                  </a:cxn>
                  <a:cxn ang="0">
                    <a:pos x="T2" y="T3"/>
                  </a:cxn>
                  <a:cxn ang="0">
                    <a:pos x="T4" y="T5"/>
                  </a:cxn>
                </a:cxnLst>
                <a:rect l="0" t="0" r="r" b="b"/>
                <a:pathLst>
                  <a:path w="566" h="489">
                    <a:moveTo>
                      <a:pt x="0" y="489"/>
                    </a:moveTo>
                    <a:lnTo>
                      <a:pt x="393" y="317"/>
                    </a:lnTo>
                    <a:lnTo>
                      <a:pt x="566" y="0"/>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03" name="Freeform 55"/>
              <p:cNvSpPr>
                <a:spLocks/>
              </p:cNvSpPr>
              <p:nvPr/>
            </p:nvSpPr>
            <p:spPr bwMode="auto">
              <a:xfrm rot="1387193">
                <a:off x="2566" y="1988"/>
                <a:ext cx="64" cy="201"/>
              </a:xfrm>
              <a:custGeom>
                <a:avLst/>
                <a:gdLst>
                  <a:gd name="T0" fmla="*/ 0 w 75"/>
                  <a:gd name="T1" fmla="*/ 0 h 117"/>
                  <a:gd name="T2" fmla="*/ 37 w 75"/>
                  <a:gd name="T3" fmla="*/ 41 h 117"/>
                  <a:gd name="T4" fmla="*/ 70 w 75"/>
                  <a:gd name="T5" fmla="*/ 6 h 117"/>
                  <a:gd name="T6" fmla="*/ 75 w 75"/>
                  <a:gd name="T7" fmla="*/ 47 h 117"/>
                  <a:gd name="T8" fmla="*/ 55 w 75"/>
                  <a:gd name="T9" fmla="*/ 117 h 117"/>
                </a:gdLst>
                <a:ahLst/>
                <a:cxnLst>
                  <a:cxn ang="0">
                    <a:pos x="T0" y="T1"/>
                  </a:cxn>
                  <a:cxn ang="0">
                    <a:pos x="T2" y="T3"/>
                  </a:cxn>
                  <a:cxn ang="0">
                    <a:pos x="T4" y="T5"/>
                  </a:cxn>
                  <a:cxn ang="0">
                    <a:pos x="T6" y="T7"/>
                  </a:cxn>
                  <a:cxn ang="0">
                    <a:pos x="T8" y="T9"/>
                  </a:cxn>
                </a:cxnLst>
                <a:rect l="0" t="0" r="r" b="b"/>
                <a:pathLst>
                  <a:path w="75" h="117">
                    <a:moveTo>
                      <a:pt x="0" y="0"/>
                    </a:moveTo>
                    <a:lnTo>
                      <a:pt x="37" y="41"/>
                    </a:lnTo>
                    <a:lnTo>
                      <a:pt x="70" y="6"/>
                    </a:lnTo>
                    <a:lnTo>
                      <a:pt x="75" y="47"/>
                    </a:lnTo>
                    <a:lnTo>
                      <a:pt x="55" y="117"/>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04" name="Freeform 56"/>
              <p:cNvSpPr>
                <a:spLocks/>
              </p:cNvSpPr>
              <p:nvPr/>
            </p:nvSpPr>
            <p:spPr bwMode="auto">
              <a:xfrm>
                <a:off x="2596" y="2059"/>
                <a:ext cx="172" cy="90"/>
              </a:xfrm>
              <a:custGeom>
                <a:avLst/>
                <a:gdLst>
                  <a:gd name="T0" fmla="*/ 172 w 172"/>
                  <a:gd name="T1" fmla="*/ 0 h 90"/>
                  <a:gd name="T2" fmla="*/ 131 w 172"/>
                  <a:gd name="T3" fmla="*/ 80 h 90"/>
                  <a:gd name="T4" fmla="*/ 0 w 172"/>
                  <a:gd name="T5" fmla="*/ 90 h 90"/>
                </a:gdLst>
                <a:ahLst/>
                <a:cxnLst>
                  <a:cxn ang="0">
                    <a:pos x="T0" y="T1"/>
                  </a:cxn>
                  <a:cxn ang="0">
                    <a:pos x="T2" y="T3"/>
                  </a:cxn>
                  <a:cxn ang="0">
                    <a:pos x="T4" y="T5"/>
                  </a:cxn>
                </a:cxnLst>
                <a:rect l="0" t="0" r="r" b="b"/>
                <a:pathLst>
                  <a:path w="172" h="90">
                    <a:moveTo>
                      <a:pt x="172" y="0"/>
                    </a:moveTo>
                    <a:lnTo>
                      <a:pt x="131" y="80"/>
                    </a:lnTo>
                    <a:lnTo>
                      <a:pt x="0" y="90"/>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05" name="Freeform 57"/>
              <p:cNvSpPr>
                <a:spLocks/>
              </p:cNvSpPr>
              <p:nvPr/>
            </p:nvSpPr>
            <p:spPr bwMode="auto">
              <a:xfrm flipH="1">
                <a:off x="2769" y="1845"/>
                <a:ext cx="40" cy="178"/>
              </a:xfrm>
              <a:custGeom>
                <a:avLst/>
                <a:gdLst>
                  <a:gd name="T0" fmla="*/ 0 w 40"/>
                  <a:gd name="T1" fmla="*/ 0 h 77"/>
                  <a:gd name="T2" fmla="*/ 18 w 40"/>
                  <a:gd name="T3" fmla="*/ 26 h 77"/>
                  <a:gd name="T4" fmla="*/ 40 w 40"/>
                  <a:gd name="T5" fmla="*/ 77 h 77"/>
                </a:gdLst>
                <a:ahLst/>
                <a:cxnLst>
                  <a:cxn ang="0">
                    <a:pos x="T0" y="T1"/>
                  </a:cxn>
                  <a:cxn ang="0">
                    <a:pos x="T2" y="T3"/>
                  </a:cxn>
                  <a:cxn ang="0">
                    <a:pos x="T4" y="T5"/>
                  </a:cxn>
                </a:cxnLst>
                <a:rect l="0" t="0" r="r" b="b"/>
                <a:pathLst>
                  <a:path w="40" h="77">
                    <a:moveTo>
                      <a:pt x="0" y="0"/>
                    </a:moveTo>
                    <a:lnTo>
                      <a:pt x="18" y="26"/>
                    </a:lnTo>
                    <a:lnTo>
                      <a:pt x="40" y="77"/>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06" name="Freeform 58"/>
              <p:cNvSpPr>
                <a:spLocks/>
              </p:cNvSpPr>
              <p:nvPr/>
            </p:nvSpPr>
            <p:spPr bwMode="auto">
              <a:xfrm rot="20720213" flipH="1">
                <a:off x="2818" y="1677"/>
                <a:ext cx="147" cy="178"/>
              </a:xfrm>
              <a:custGeom>
                <a:avLst/>
                <a:gdLst>
                  <a:gd name="T0" fmla="*/ 0 w 40"/>
                  <a:gd name="T1" fmla="*/ 0 h 77"/>
                  <a:gd name="T2" fmla="*/ 18 w 40"/>
                  <a:gd name="T3" fmla="*/ 26 h 77"/>
                  <a:gd name="T4" fmla="*/ 40 w 40"/>
                  <a:gd name="T5" fmla="*/ 77 h 77"/>
                </a:gdLst>
                <a:ahLst/>
                <a:cxnLst>
                  <a:cxn ang="0">
                    <a:pos x="T0" y="T1"/>
                  </a:cxn>
                  <a:cxn ang="0">
                    <a:pos x="T2" y="T3"/>
                  </a:cxn>
                  <a:cxn ang="0">
                    <a:pos x="T4" y="T5"/>
                  </a:cxn>
                </a:cxnLst>
                <a:rect l="0" t="0" r="r" b="b"/>
                <a:pathLst>
                  <a:path w="40" h="77">
                    <a:moveTo>
                      <a:pt x="0" y="0"/>
                    </a:moveTo>
                    <a:lnTo>
                      <a:pt x="18" y="26"/>
                    </a:lnTo>
                    <a:lnTo>
                      <a:pt x="40" y="77"/>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07" name="Line 59"/>
              <p:cNvSpPr>
                <a:spLocks noChangeShapeType="1"/>
              </p:cNvSpPr>
              <p:nvPr/>
            </p:nvSpPr>
            <p:spPr bwMode="auto">
              <a:xfrm>
                <a:off x="2794" y="1927"/>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08" name="Line 60"/>
              <p:cNvSpPr>
                <a:spLocks noChangeShapeType="1"/>
              </p:cNvSpPr>
              <p:nvPr/>
            </p:nvSpPr>
            <p:spPr bwMode="auto">
              <a:xfrm>
                <a:off x="2811" y="188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09" name="Line 61"/>
              <p:cNvSpPr>
                <a:spLocks noChangeShapeType="1"/>
              </p:cNvSpPr>
              <p:nvPr/>
            </p:nvSpPr>
            <p:spPr bwMode="auto">
              <a:xfrm>
                <a:off x="2820" y="183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10" name="Line 62"/>
              <p:cNvSpPr>
                <a:spLocks noChangeShapeType="1"/>
              </p:cNvSpPr>
              <p:nvPr/>
            </p:nvSpPr>
            <p:spPr bwMode="auto">
              <a:xfrm>
                <a:off x="2782" y="198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11" name="Line 63"/>
              <p:cNvSpPr>
                <a:spLocks noChangeShapeType="1"/>
              </p:cNvSpPr>
              <p:nvPr/>
            </p:nvSpPr>
            <p:spPr bwMode="auto">
              <a:xfrm>
                <a:off x="2777" y="1882"/>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12" name="Line 64"/>
              <p:cNvSpPr>
                <a:spLocks noChangeShapeType="1"/>
              </p:cNvSpPr>
              <p:nvPr/>
            </p:nvSpPr>
            <p:spPr bwMode="auto">
              <a:xfrm>
                <a:off x="2788" y="181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13" name="Line 65"/>
              <p:cNvSpPr>
                <a:spLocks noChangeShapeType="1"/>
              </p:cNvSpPr>
              <p:nvPr/>
            </p:nvSpPr>
            <p:spPr bwMode="auto">
              <a:xfrm>
                <a:off x="2759" y="201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14" name="Line 66"/>
              <p:cNvSpPr>
                <a:spLocks noChangeShapeType="1"/>
              </p:cNvSpPr>
              <p:nvPr/>
            </p:nvSpPr>
            <p:spPr bwMode="auto">
              <a:xfrm rot="20839177">
                <a:off x="2858" y="1732"/>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15" name="Line 67"/>
              <p:cNvSpPr>
                <a:spLocks noChangeShapeType="1"/>
              </p:cNvSpPr>
              <p:nvPr/>
            </p:nvSpPr>
            <p:spPr bwMode="auto">
              <a:xfrm rot="20744998">
                <a:off x="2875" y="1691"/>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16" name="Line 68"/>
              <p:cNvSpPr>
                <a:spLocks noChangeShapeType="1"/>
              </p:cNvSpPr>
              <p:nvPr/>
            </p:nvSpPr>
            <p:spPr bwMode="auto">
              <a:xfrm rot="20744998">
                <a:off x="2884" y="1642"/>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17" name="Line 69"/>
              <p:cNvSpPr>
                <a:spLocks noChangeShapeType="1"/>
              </p:cNvSpPr>
              <p:nvPr/>
            </p:nvSpPr>
            <p:spPr bwMode="auto">
              <a:xfrm rot="20744998">
                <a:off x="2846" y="1793"/>
                <a:ext cx="15"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18" name="Line 70"/>
              <p:cNvSpPr>
                <a:spLocks noChangeShapeType="1"/>
              </p:cNvSpPr>
              <p:nvPr/>
            </p:nvSpPr>
            <p:spPr bwMode="auto">
              <a:xfrm rot="20744998">
                <a:off x="2883" y="176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19" name="Line 71"/>
              <p:cNvSpPr>
                <a:spLocks noChangeShapeType="1"/>
              </p:cNvSpPr>
              <p:nvPr/>
            </p:nvSpPr>
            <p:spPr bwMode="auto">
              <a:xfrm rot="20744998">
                <a:off x="2823" y="1817"/>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20" name="Line 72"/>
              <p:cNvSpPr>
                <a:spLocks noChangeShapeType="1"/>
              </p:cNvSpPr>
              <p:nvPr/>
            </p:nvSpPr>
            <p:spPr bwMode="auto">
              <a:xfrm>
                <a:off x="2939" y="152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21" name="Line 73"/>
              <p:cNvSpPr>
                <a:spLocks noChangeShapeType="1"/>
              </p:cNvSpPr>
              <p:nvPr/>
            </p:nvSpPr>
            <p:spPr bwMode="auto">
              <a:xfrm>
                <a:off x="2955" y="1480"/>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22" name="Line 74"/>
              <p:cNvSpPr>
                <a:spLocks noChangeShapeType="1"/>
              </p:cNvSpPr>
              <p:nvPr/>
            </p:nvSpPr>
            <p:spPr bwMode="auto">
              <a:xfrm>
                <a:off x="2964" y="143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23" name="Line 75"/>
              <p:cNvSpPr>
                <a:spLocks noChangeShapeType="1"/>
              </p:cNvSpPr>
              <p:nvPr/>
            </p:nvSpPr>
            <p:spPr bwMode="auto">
              <a:xfrm rot="20839177">
                <a:off x="2903" y="1583"/>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24" name="Line 76"/>
              <p:cNvSpPr>
                <a:spLocks noChangeShapeType="1"/>
              </p:cNvSpPr>
              <p:nvPr/>
            </p:nvSpPr>
            <p:spPr bwMode="auto">
              <a:xfrm>
                <a:off x="2921" y="1476"/>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25" name="Line 77"/>
              <p:cNvSpPr>
                <a:spLocks noChangeShapeType="1"/>
              </p:cNvSpPr>
              <p:nvPr/>
            </p:nvSpPr>
            <p:spPr bwMode="auto">
              <a:xfrm rot="5887806">
                <a:off x="2696" y="2145"/>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26" name="Line 78"/>
              <p:cNvSpPr>
                <a:spLocks noChangeShapeType="1"/>
              </p:cNvSpPr>
              <p:nvPr/>
            </p:nvSpPr>
            <p:spPr bwMode="auto">
              <a:xfrm rot="5887806">
                <a:off x="2748" y="216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27" name="Line 79"/>
              <p:cNvSpPr>
                <a:spLocks noChangeShapeType="1"/>
              </p:cNvSpPr>
              <p:nvPr/>
            </p:nvSpPr>
            <p:spPr bwMode="auto">
              <a:xfrm rot="5887806">
                <a:off x="2728" y="2052"/>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28" name="Line 80"/>
              <p:cNvSpPr>
                <a:spLocks noChangeShapeType="1"/>
              </p:cNvSpPr>
              <p:nvPr/>
            </p:nvSpPr>
            <p:spPr bwMode="auto">
              <a:xfrm rot="5887806">
                <a:off x="2703" y="2046"/>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29" name="Line 81"/>
              <p:cNvSpPr>
                <a:spLocks noChangeShapeType="1"/>
              </p:cNvSpPr>
              <p:nvPr/>
            </p:nvSpPr>
            <p:spPr bwMode="auto">
              <a:xfrm rot="5887806">
                <a:off x="2715" y="2164"/>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30" name="Line 82"/>
              <p:cNvSpPr>
                <a:spLocks noChangeShapeType="1"/>
              </p:cNvSpPr>
              <p:nvPr/>
            </p:nvSpPr>
            <p:spPr bwMode="auto">
              <a:xfrm rot="5887806">
                <a:off x="2726" y="209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31" name="Line 83"/>
              <p:cNvSpPr>
                <a:spLocks noChangeShapeType="1"/>
              </p:cNvSpPr>
              <p:nvPr/>
            </p:nvSpPr>
            <p:spPr bwMode="auto">
              <a:xfrm rot="20744998">
                <a:off x="2946" y="1712"/>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32" name="Line 84"/>
              <p:cNvSpPr>
                <a:spLocks noChangeShapeType="1"/>
              </p:cNvSpPr>
              <p:nvPr/>
            </p:nvSpPr>
            <p:spPr bwMode="auto">
              <a:xfrm rot="20839177">
                <a:off x="2962" y="1670"/>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33" name="Line 85"/>
              <p:cNvSpPr>
                <a:spLocks noChangeShapeType="1"/>
              </p:cNvSpPr>
              <p:nvPr/>
            </p:nvSpPr>
            <p:spPr bwMode="auto">
              <a:xfrm rot="20744998">
                <a:off x="2919" y="1723"/>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34" name="Line 86"/>
              <p:cNvSpPr>
                <a:spLocks noChangeShapeType="1"/>
              </p:cNvSpPr>
              <p:nvPr/>
            </p:nvSpPr>
            <p:spPr bwMode="auto">
              <a:xfrm rot="20839177">
                <a:off x="2893" y="1718"/>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35" name="Line 87"/>
              <p:cNvSpPr>
                <a:spLocks noChangeShapeType="1"/>
              </p:cNvSpPr>
              <p:nvPr/>
            </p:nvSpPr>
            <p:spPr bwMode="auto">
              <a:xfrm rot="20744998">
                <a:off x="2929" y="1667"/>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36" name="Line 88"/>
              <p:cNvSpPr>
                <a:spLocks noChangeShapeType="1"/>
              </p:cNvSpPr>
              <p:nvPr/>
            </p:nvSpPr>
            <p:spPr bwMode="auto">
              <a:xfrm rot="20744998">
                <a:off x="2917" y="1770"/>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37" name="Line 89"/>
              <p:cNvSpPr>
                <a:spLocks noChangeShapeType="1"/>
              </p:cNvSpPr>
              <p:nvPr/>
            </p:nvSpPr>
            <p:spPr bwMode="auto">
              <a:xfrm>
                <a:off x="2647" y="210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38" name="Line 90"/>
              <p:cNvSpPr>
                <a:spLocks noChangeShapeType="1"/>
              </p:cNvSpPr>
              <p:nvPr/>
            </p:nvSpPr>
            <p:spPr bwMode="auto">
              <a:xfrm rot="5887806">
                <a:off x="2631" y="1998"/>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39" name="Line 91"/>
              <p:cNvSpPr>
                <a:spLocks noChangeShapeType="1"/>
              </p:cNvSpPr>
              <p:nvPr/>
            </p:nvSpPr>
            <p:spPr bwMode="auto">
              <a:xfrm rot="5887806">
                <a:off x="2657" y="199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40" name="Line 92"/>
              <p:cNvSpPr>
                <a:spLocks noChangeShapeType="1"/>
              </p:cNvSpPr>
              <p:nvPr/>
            </p:nvSpPr>
            <p:spPr bwMode="auto">
              <a:xfrm rot="28905304">
                <a:off x="2627" y="2113"/>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41" name="Line 93"/>
              <p:cNvSpPr>
                <a:spLocks noChangeShapeType="1"/>
              </p:cNvSpPr>
              <p:nvPr/>
            </p:nvSpPr>
            <p:spPr bwMode="auto">
              <a:xfrm rot="5887806">
                <a:off x="2703" y="201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42" name="Line 94"/>
              <p:cNvSpPr>
                <a:spLocks noChangeShapeType="1"/>
              </p:cNvSpPr>
              <p:nvPr/>
            </p:nvSpPr>
            <p:spPr bwMode="auto">
              <a:xfrm rot="5887806">
                <a:off x="2719" y="197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43" name="Line 95"/>
              <p:cNvSpPr>
                <a:spLocks noChangeShapeType="1"/>
              </p:cNvSpPr>
              <p:nvPr/>
            </p:nvSpPr>
            <p:spPr bwMode="auto">
              <a:xfrm rot="5887806">
                <a:off x="2676" y="2031"/>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44" name="Line 96"/>
              <p:cNvSpPr>
                <a:spLocks noChangeShapeType="1"/>
              </p:cNvSpPr>
              <p:nvPr/>
            </p:nvSpPr>
            <p:spPr bwMode="auto">
              <a:xfrm rot="5887806">
                <a:off x="2650" y="2026"/>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45" name="Line 97"/>
              <p:cNvSpPr>
                <a:spLocks noChangeShapeType="1"/>
              </p:cNvSpPr>
              <p:nvPr/>
            </p:nvSpPr>
            <p:spPr bwMode="auto">
              <a:xfrm rot="5887806">
                <a:off x="2686" y="1975"/>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46" name="Line 98"/>
              <p:cNvSpPr>
                <a:spLocks noChangeShapeType="1"/>
              </p:cNvSpPr>
              <p:nvPr/>
            </p:nvSpPr>
            <p:spPr bwMode="auto">
              <a:xfrm rot="5887806">
                <a:off x="2673" y="2077"/>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47" name="Line 99"/>
              <p:cNvSpPr>
                <a:spLocks noChangeShapeType="1"/>
              </p:cNvSpPr>
              <p:nvPr/>
            </p:nvSpPr>
            <p:spPr bwMode="auto">
              <a:xfrm>
                <a:off x="2503" y="2229"/>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48" name="Line 100"/>
              <p:cNvSpPr>
                <a:spLocks noChangeShapeType="1"/>
              </p:cNvSpPr>
              <p:nvPr/>
            </p:nvSpPr>
            <p:spPr bwMode="auto">
              <a:xfrm rot="23158766">
                <a:off x="2542" y="2199"/>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49" name="Line 101"/>
              <p:cNvSpPr>
                <a:spLocks noChangeShapeType="1"/>
              </p:cNvSpPr>
              <p:nvPr/>
            </p:nvSpPr>
            <p:spPr bwMode="auto">
              <a:xfrm rot="23158766">
                <a:off x="2576" y="2175"/>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50" name="Line 102"/>
              <p:cNvSpPr>
                <a:spLocks noChangeShapeType="1"/>
              </p:cNvSpPr>
              <p:nvPr/>
            </p:nvSpPr>
            <p:spPr bwMode="auto">
              <a:xfrm>
                <a:off x="2490" y="229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51" name="Line 103"/>
              <p:cNvSpPr>
                <a:spLocks noChangeShapeType="1"/>
              </p:cNvSpPr>
              <p:nvPr/>
            </p:nvSpPr>
            <p:spPr bwMode="auto">
              <a:xfrm>
                <a:off x="2477" y="222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52" name="Line 104"/>
              <p:cNvSpPr>
                <a:spLocks noChangeShapeType="1"/>
              </p:cNvSpPr>
              <p:nvPr/>
            </p:nvSpPr>
            <p:spPr bwMode="auto">
              <a:xfrm rot="23017496">
                <a:off x="2608" y="2211"/>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53" name="Line 105"/>
              <p:cNvSpPr>
                <a:spLocks noChangeShapeType="1"/>
              </p:cNvSpPr>
              <p:nvPr/>
            </p:nvSpPr>
            <p:spPr bwMode="auto">
              <a:xfrm rot="23017496">
                <a:off x="2630" y="217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54" name="Line 106"/>
              <p:cNvSpPr>
                <a:spLocks noChangeShapeType="1"/>
              </p:cNvSpPr>
              <p:nvPr/>
            </p:nvSpPr>
            <p:spPr bwMode="auto">
              <a:xfrm>
                <a:off x="2522" y="2257"/>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55" name="Line 107"/>
              <p:cNvSpPr>
                <a:spLocks noChangeShapeType="1"/>
              </p:cNvSpPr>
              <p:nvPr/>
            </p:nvSpPr>
            <p:spPr bwMode="auto">
              <a:xfrm rot="23017496">
                <a:off x="2562" y="2227"/>
                <a:ext cx="15"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56" name="Line 108"/>
              <p:cNvSpPr>
                <a:spLocks noChangeShapeType="1"/>
              </p:cNvSpPr>
              <p:nvPr/>
            </p:nvSpPr>
            <p:spPr bwMode="auto">
              <a:xfrm rot="23158766">
                <a:off x="2597" y="2175"/>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57" name="Line 109"/>
              <p:cNvSpPr>
                <a:spLocks noChangeShapeType="1"/>
              </p:cNvSpPr>
              <p:nvPr/>
            </p:nvSpPr>
            <p:spPr bwMode="auto">
              <a:xfrm>
                <a:off x="2642" y="213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58" name="Line 110"/>
              <p:cNvSpPr>
                <a:spLocks noChangeShapeType="1"/>
              </p:cNvSpPr>
              <p:nvPr/>
            </p:nvSpPr>
            <p:spPr bwMode="auto">
              <a:xfrm>
                <a:off x="2818" y="1983"/>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59" name="Line 111"/>
              <p:cNvSpPr>
                <a:spLocks noChangeShapeType="1"/>
              </p:cNvSpPr>
              <p:nvPr/>
            </p:nvSpPr>
            <p:spPr bwMode="auto">
              <a:xfrm>
                <a:off x="2835" y="194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60" name="Line 112"/>
              <p:cNvSpPr>
                <a:spLocks noChangeShapeType="1"/>
              </p:cNvSpPr>
              <p:nvPr/>
            </p:nvSpPr>
            <p:spPr bwMode="auto">
              <a:xfrm>
                <a:off x="2844" y="189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61" name="Line 113"/>
              <p:cNvSpPr>
                <a:spLocks noChangeShapeType="1"/>
              </p:cNvSpPr>
              <p:nvPr/>
            </p:nvSpPr>
            <p:spPr bwMode="auto">
              <a:xfrm rot="20744998">
                <a:off x="2835" y="1843"/>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62" name="Line 114"/>
              <p:cNvSpPr>
                <a:spLocks noChangeShapeType="1"/>
              </p:cNvSpPr>
              <p:nvPr/>
            </p:nvSpPr>
            <p:spPr bwMode="auto">
              <a:xfrm>
                <a:off x="2815" y="182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63" name="Line 115"/>
              <p:cNvSpPr>
                <a:spLocks noChangeShapeType="1"/>
              </p:cNvSpPr>
              <p:nvPr/>
            </p:nvSpPr>
            <p:spPr bwMode="auto">
              <a:xfrm>
                <a:off x="2790" y="1820"/>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64" name="Line 116"/>
              <p:cNvSpPr>
                <a:spLocks noChangeShapeType="1"/>
              </p:cNvSpPr>
              <p:nvPr/>
            </p:nvSpPr>
            <p:spPr bwMode="auto">
              <a:xfrm rot="5887806">
                <a:off x="2749" y="2077"/>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65" name="Line 117"/>
              <p:cNvSpPr>
                <a:spLocks noChangeShapeType="1"/>
              </p:cNvSpPr>
              <p:nvPr/>
            </p:nvSpPr>
            <p:spPr bwMode="auto">
              <a:xfrm>
                <a:off x="2801" y="1939"/>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66" name="Line 118"/>
              <p:cNvSpPr>
                <a:spLocks noChangeShapeType="1"/>
              </p:cNvSpPr>
              <p:nvPr/>
            </p:nvSpPr>
            <p:spPr bwMode="auto">
              <a:xfrm>
                <a:off x="2812" y="187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67" name="Line 119"/>
              <p:cNvSpPr>
                <a:spLocks noChangeShapeType="1"/>
              </p:cNvSpPr>
              <p:nvPr/>
            </p:nvSpPr>
            <p:spPr bwMode="auto">
              <a:xfrm rot="5887806">
                <a:off x="2727" y="2125"/>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68" name="Line 120"/>
              <p:cNvSpPr>
                <a:spLocks noChangeShapeType="1"/>
              </p:cNvSpPr>
              <p:nvPr/>
            </p:nvSpPr>
            <p:spPr bwMode="auto">
              <a:xfrm>
                <a:off x="2818" y="1823"/>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69" name="Line 121"/>
              <p:cNvSpPr>
                <a:spLocks noChangeShapeType="1"/>
              </p:cNvSpPr>
              <p:nvPr/>
            </p:nvSpPr>
            <p:spPr bwMode="auto">
              <a:xfrm>
                <a:off x="2766" y="1922"/>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70" name="Line 122"/>
              <p:cNvSpPr>
                <a:spLocks noChangeShapeType="1"/>
              </p:cNvSpPr>
              <p:nvPr/>
            </p:nvSpPr>
            <p:spPr bwMode="auto">
              <a:xfrm>
                <a:off x="2783" y="188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71" name="Line 123"/>
              <p:cNvSpPr>
                <a:spLocks noChangeShapeType="1"/>
              </p:cNvSpPr>
              <p:nvPr/>
            </p:nvSpPr>
            <p:spPr bwMode="auto">
              <a:xfrm>
                <a:off x="2792" y="183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72" name="Line 124"/>
              <p:cNvSpPr>
                <a:spLocks noChangeShapeType="1"/>
              </p:cNvSpPr>
              <p:nvPr/>
            </p:nvSpPr>
            <p:spPr bwMode="auto">
              <a:xfrm>
                <a:off x="2754" y="198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73" name="Line 125"/>
              <p:cNvSpPr>
                <a:spLocks noChangeShapeType="1"/>
              </p:cNvSpPr>
              <p:nvPr/>
            </p:nvSpPr>
            <p:spPr bwMode="auto">
              <a:xfrm>
                <a:off x="2749" y="1877"/>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74" name="Line 126"/>
              <p:cNvSpPr>
                <a:spLocks noChangeShapeType="1"/>
              </p:cNvSpPr>
              <p:nvPr/>
            </p:nvSpPr>
            <p:spPr bwMode="auto">
              <a:xfrm>
                <a:off x="2760" y="181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75" name="Line 127"/>
              <p:cNvSpPr>
                <a:spLocks noChangeShapeType="1"/>
              </p:cNvSpPr>
              <p:nvPr/>
            </p:nvSpPr>
            <p:spPr bwMode="auto">
              <a:xfrm>
                <a:off x="2731" y="200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76" name="Line 128"/>
              <p:cNvSpPr>
                <a:spLocks noChangeShapeType="1"/>
              </p:cNvSpPr>
              <p:nvPr/>
            </p:nvSpPr>
            <p:spPr bwMode="auto">
              <a:xfrm rot="20744998">
                <a:off x="2878" y="1834"/>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77" name="Line 129"/>
              <p:cNvSpPr>
                <a:spLocks noChangeShapeType="1"/>
              </p:cNvSpPr>
              <p:nvPr/>
            </p:nvSpPr>
            <p:spPr bwMode="auto">
              <a:xfrm rot="20744998">
                <a:off x="2818" y="1788"/>
                <a:ext cx="15"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78" name="Line 130"/>
              <p:cNvSpPr>
                <a:spLocks noChangeShapeType="1"/>
              </p:cNvSpPr>
              <p:nvPr/>
            </p:nvSpPr>
            <p:spPr bwMode="auto">
              <a:xfrm rot="20839177">
                <a:off x="2844" y="1830"/>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79" name="Line 131"/>
              <p:cNvSpPr>
                <a:spLocks noChangeShapeType="1"/>
              </p:cNvSpPr>
              <p:nvPr/>
            </p:nvSpPr>
            <p:spPr bwMode="auto">
              <a:xfrm rot="20744998">
                <a:off x="2855" y="1764"/>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80" name="Line 132"/>
              <p:cNvSpPr>
                <a:spLocks noChangeShapeType="1"/>
              </p:cNvSpPr>
              <p:nvPr/>
            </p:nvSpPr>
            <p:spPr bwMode="auto">
              <a:xfrm>
                <a:off x="2817" y="181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81" name="Line 133"/>
              <p:cNvSpPr>
                <a:spLocks noChangeShapeType="1"/>
              </p:cNvSpPr>
              <p:nvPr/>
            </p:nvSpPr>
            <p:spPr bwMode="auto">
              <a:xfrm>
                <a:off x="2911" y="151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82" name="Line 134"/>
              <p:cNvSpPr>
                <a:spLocks noChangeShapeType="1"/>
              </p:cNvSpPr>
              <p:nvPr/>
            </p:nvSpPr>
            <p:spPr bwMode="auto">
              <a:xfrm>
                <a:off x="2927" y="1475"/>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83" name="Line 135"/>
              <p:cNvSpPr>
                <a:spLocks noChangeShapeType="1"/>
              </p:cNvSpPr>
              <p:nvPr/>
            </p:nvSpPr>
            <p:spPr bwMode="auto">
              <a:xfrm rot="20839177">
                <a:off x="2875" y="1578"/>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84" name="Line 136"/>
              <p:cNvSpPr>
                <a:spLocks noChangeShapeType="1"/>
              </p:cNvSpPr>
              <p:nvPr/>
            </p:nvSpPr>
            <p:spPr bwMode="auto">
              <a:xfrm>
                <a:off x="2893" y="1471"/>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85" name="Line 137"/>
              <p:cNvSpPr>
                <a:spLocks noChangeShapeType="1"/>
              </p:cNvSpPr>
              <p:nvPr/>
            </p:nvSpPr>
            <p:spPr bwMode="auto">
              <a:xfrm rot="5887806">
                <a:off x="2668" y="2140"/>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86" name="Line 138"/>
              <p:cNvSpPr>
                <a:spLocks noChangeShapeType="1"/>
              </p:cNvSpPr>
              <p:nvPr/>
            </p:nvSpPr>
            <p:spPr bwMode="auto">
              <a:xfrm rot="5887806">
                <a:off x="2720" y="2163"/>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87" name="Line 139"/>
              <p:cNvSpPr>
                <a:spLocks noChangeShapeType="1"/>
              </p:cNvSpPr>
              <p:nvPr/>
            </p:nvSpPr>
            <p:spPr bwMode="auto">
              <a:xfrm rot="5887806">
                <a:off x="2700" y="2047"/>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88" name="Line 140"/>
              <p:cNvSpPr>
                <a:spLocks noChangeShapeType="1"/>
              </p:cNvSpPr>
              <p:nvPr/>
            </p:nvSpPr>
            <p:spPr bwMode="auto">
              <a:xfrm rot="5887806">
                <a:off x="2675" y="2041"/>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89" name="Line 141"/>
              <p:cNvSpPr>
                <a:spLocks noChangeShapeType="1"/>
              </p:cNvSpPr>
              <p:nvPr/>
            </p:nvSpPr>
            <p:spPr bwMode="auto">
              <a:xfrm rot="5887806">
                <a:off x="2687" y="215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90" name="Line 142"/>
              <p:cNvSpPr>
                <a:spLocks noChangeShapeType="1"/>
              </p:cNvSpPr>
              <p:nvPr/>
            </p:nvSpPr>
            <p:spPr bwMode="auto">
              <a:xfrm rot="5887806">
                <a:off x="2698" y="2093"/>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91" name="Line 143"/>
              <p:cNvSpPr>
                <a:spLocks noChangeShapeType="1"/>
              </p:cNvSpPr>
              <p:nvPr/>
            </p:nvSpPr>
            <p:spPr bwMode="auto">
              <a:xfrm rot="20744998">
                <a:off x="2918" y="1707"/>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92" name="Line 144"/>
              <p:cNvSpPr>
                <a:spLocks noChangeShapeType="1"/>
              </p:cNvSpPr>
              <p:nvPr/>
            </p:nvSpPr>
            <p:spPr bwMode="auto">
              <a:xfrm rot="20744998">
                <a:off x="2891" y="171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93" name="Line 145"/>
              <p:cNvSpPr>
                <a:spLocks noChangeShapeType="1"/>
              </p:cNvSpPr>
              <p:nvPr/>
            </p:nvSpPr>
            <p:spPr bwMode="auto">
              <a:xfrm rot="20744998">
                <a:off x="2889" y="1765"/>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94" name="Line 146"/>
              <p:cNvSpPr>
                <a:spLocks noChangeShapeType="1"/>
              </p:cNvSpPr>
              <p:nvPr/>
            </p:nvSpPr>
            <p:spPr bwMode="auto">
              <a:xfrm rot="29046570">
                <a:off x="2627" y="2005"/>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95" name="Line 147"/>
              <p:cNvSpPr>
                <a:spLocks noChangeShapeType="1"/>
              </p:cNvSpPr>
              <p:nvPr/>
            </p:nvSpPr>
            <p:spPr bwMode="auto">
              <a:xfrm rot="5887806">
                <a:off x="2629" y="1993"/>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96" name="Line 148"/>
              <p:cNvSpPr>
                <a:spLocks noChangeShapeType="1"/>
              </p:cNvSpPr>
              <p:nvPr/>
            </p:nvSpPr>
            <p:spPr bwMode="auto">
              <a:xfrm rot="23017496">
                <a:off x="2631" y="2170"/>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97" name="Line 149"/>
              <p:cNvSpPr>
                <a:spLocks noChangeShapeType="1"/>
              </p:cNvSpPr>
              <p:nvPr/>
            </p:nvSpPr>
            <p:spPr bwMode="auto">
              <a:xfrm rot="5887806">
                <a:off x="2675" y="2014"/>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98" name="Line 150"/>
              <p:cNvSpPr>
                <a:spLocks noChangeShapeType="1"/>
              </p:cNvSpPr>
              <p:nvPr/>
            </p:nvSpPr>
            <p:spPr bwMode="auto">
              <a:xfrm rot="5887806">
                <a:off x="2691" y="1974"/>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599" name="Line 151"/>
              <p:cNvSpPr>
                <a:spLocks noChangeShapeType="1"/>
              </p:cNvSpPr>
              <p:nvPr/>
            </p:nvSpPr>
            <p:spPr bwMode="auto">
              <a:xfrm rot="5887806">
                <a:off x="2648" y="2026"/>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00" name="Line 152"/>
              <p:cNvSpPr>
                <a:spLocks noChangeShapeType="1"/>
              </p:cNvSpPr>
              <p:nvPr/>
            </p:nvSpPr>
            <p:spPr bwMode="auto">
              <a:xfrm rot="5887806">
                <a:off x="2622" y="2021"/>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01" name="Line 153"/>
              <p:cNvSpPr>
                <a:spLocks noChangeShapeType="1"/>
              </p:cNvSpPr>
              <p:nvPr/>
            </p:nvSpPr>
            <p:spPr bwMode="auto">
              <a:xfrm>
                <a:off x="2690" y="203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02" name="Line 154"/>
              <p:cNvSpPr>
                <a:spLocks noChangeShapeType="1"/>
              </p:cNvSpPr>
              <p:nvPr/>
            </p:nvSpPr>
            <p:spPr bwMode="auto">
              <a:xfrm rot="5887806">
                <a:off x="2645" y="2072"/>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03" name="Line 155"/>
              <p:cNvSpPr>
                <a:spLocks noChangeShapeType="1"/>
              </p:cNvSpPr>
              <p:nvPr/>
            </p:nvSpPr>
            <p:spPr bwMode="auto">
              <a:xfrm>
                <a:off x="2475" y="2224"/>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04" name="Line 156"/>
              <p:cNvSpPr>
                <a:spLocks noChangeShapeType="1"/>
              </p:cNvSpPr>
              <p:nvPr/>
            </p:nvSpPr>
            <p:spPr bwMode="auto">
              <a:xfrm rot="23158766">
                <a:off x="2514" y="2194"/>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05" name="Line 157"/>
              <p:cNvSpPr>
                <a:spLocks noChangeShapeType="1"/>
              </p:cNvSpPr>
              <p:nvPr/>
            </p:nvSpPr>
            <p:spPr bwMode="auto">
              <a:xfrm rot="23158766">
                <a:off x="2548" y="2170"/>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06" name="Line 158"/>
              <p:cNvSpPr>
                <a:spLocks noChangeShapeType="1"/>
              </p:cNvSpPr>
              <p:nvPr/>
            </p:nvSpPr>
            <p:spPr bwMode="auto">
              <a:xfrm>
                <a:off x="2462" y="228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07" name="Line 159"/>
              <p:cNvSpPr>
                <a:spLocks noChangeShapeType="1"/>
              </p:cNvSpPr>
              <p:nvPr/>
            </p:nvSpPr>
            <p:spPr bwMode="auto">
              <a:xfrm>
                <a:off x="2449" y="222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08" name="Line 160"/>
              <p:cNvSpPr>
                <a:spLocks noChangeShapeType="1"/>
              </p:cNvSpPr>
              <p:nvPr/>
            </p:nvSpPr>
            <p:spPr bwMode="auto">
              <a:xfrm rot="23017496">
                <a:off x="2580" y="2206"/>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09" name="Line 161"/>
              <p:cNvSpPr>
                <a:spLocks noChangeShapeType="1"/>
              </p:cNvSpPr>
              <p:nvPr/>
            </p:nvSpPr>
            <p:spPr bwMode="auto">
              <a:xfrm rot="23017496">
                <a:off x="2602" y="2174"/>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10" name="Line 162"/>
              <p:cNvSpPr>
                <a:spLocks noChangeShapeType="1"/>
              </p:cNvSpPr>
              <p:nvPr/>
            </p:nvSpPr>
            <p:spPr bwMode="auto">
              <a:xfrm>
                <a:off x="2494" y="2252"/>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11" name="Line 163"/>
              <p:cNvSpPr>
                <a:spLocks noChangeShapeType="1"/>
              </p:cNvSpPr>
              <p:nvPr/>
            </p:nvSpPr>
            <p:spPr bwMode="auto">
              <a:xfrm rot="23017496">
                <a:off x="2534" y="2222"/>
                <a:ext cx="15"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12" name="Line 164"/>
              <p:cNvSpPr>
                <a:spLocks noChangeShapeType="1"/>
              </p:cNvSpPr>
              <p:nvPr/>
            </p:nvSpPr>
            <p:spPr bwMode="auto">
              <a:xfrm rot="23158766">
                <a:off x="2569" y="2170"/>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13" name="Line 165"/>
              <p:cNvSpPr>
                <a:spLocks noChangeShapeType="1"/>
              </p:cNvSpPr>
              <p:nvPr/>
            </p:nvSpPr>
            <p:spPr bwMode="auto">
              <a:xfrm rot="23017496">
                <a:off x="2638" y="213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14" name="Line 166"/>
              <p:cNvSpPr>
                <a:spLocks noChangeShapeType="1"/>
              </p:cNvSpPr>
              <p:nvPr/>
            </p:nvSpPr>
            <p:spPr bwMode="auto">
              <a:xfrm>
                <a:off x="2790" y="1978"/>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15" name="Line 167"/>
              <p:cNvSpPr>
                <a:spLocks noChangeShapeType="1"/>
              </p:cNvSpPr>
              <p:nvPr/>
            </p:nvSpPr>
            <p:spPr bwMode="auto">
              <a:xfrm>
                <a:off x="2807" y="193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16" name="Line 168"/>
              <p:cNvSpPr>
                <a:spLocks noChangeShapeType="1"/>
              </p:cNvSpPr>
              <p:nvPr/>
            </p:nvSpPr>
            <p:spPr bwMode="auto">
              <a:xfrm>
                <a:off x="2816" y="188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17" name="Line 169"/>
              <p:cNvSpPr>
                <a:spLocks noChangeShapeType="1"/>
              </p:cNvSpPr>
              <p:nvPr/>
            </p:nvSpPr>
            <p:spPr bwMode="auto">
              <a:xfrm rot="20744998">
                <a:off x="2807" y="183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18" name="Line 170"/>
              <p:cNvSpPr>
                <a:spLocks noChangeShapeType="1"/>
              </p:cNvSpPr>
              <p:nvPr/>
            </p:nvSpPr>
            <p:spPr bwMode="auto">
              <a:xfrm>
                <a:off x="2787" y="182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19" name="Line 171"/>
              <p:cNvSpPr>
                <a:spLocks noChangeShapeType="1"/>
              </p:cNvSpPr>
              <p:nvPr/>
            </p:nvSpPr>
            <p:spPr bwMode="auto">
              <a:xfrm>
                <a:off x="2762" y="1815"/>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20" name="Line 172"/>
              <p:cNvSpPr>
                <a:spLocks noChangeShapeType="1"/>
              </p:cNvSpPr>
              <p:nvPr/>
            </p:nvSpPr>
            <p:spPr bwMode="auto">
              <a:xfrm rot="5887806">
                <a:off x="2721" y="2072"/>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21" name="Line 173"/>
              <p:cNvSpPr>
                <a:spLocks noChangeShapeType="1"/>
              </p:cNvSpPr>
              <p:nvPr/>
            </p:nvSpPr>
            <p:spPr bwMode="auto">
              <a:xfrm>
                <a:off x="2773" y="1934"/>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22" name="Line 174"/>
              <p:cNvSpPr>
                <a:spLocks noChangeShapeType="1"/>
              </p:cNvSpPr>
              <p:nvPr/>
            </p:nvSpPr>
            <p:spPr bwMode="auto">
              <a:xfrm>
                <a:off x="2784" y="186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23" name="Line 175"/>
              <p:cNvSpPr>
                <a:spLocks noChangeShapeType="1"/>
              </p:cNvSpPr>
              <p:nvPr/>
            </p:nvSpPr>
            <p:spPr bwMode="auto">
              <a:xfrm rot="5887806">
                <a:off x="2699" y="2120"/>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24" name="Line 176"/>
              <p:cNvSpPr>
                <a:spLocks noChangeShapeType="1"/>
              </p:cNvSpPr>
              <p:nvPr/>
            </p:nvSpPr>
            <p:spPr bwMode="auto">
              <a:xfrm>
                <a:off x="2790" y="1818"/>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25" name="Line 177"/>
              <p:cNvSpPr>
                <a:spLocks noChangeShapeType="1"/>
              </p:cNvSpPr>
              <p:nvPr/>
            </p:nvSpPr>
            <p:spPr bwMode="auto">
              <a:xfrm rot="20839177">
                <a:off x="2868" y="1770"/>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26" name="Line 178"/>
              <p:cNvSpPr>
                <a:spLocks noChangeShapeType="1"/>
              </p:cNvSpPr>
              <p:nvPr/>
            </p:nvSpPr>
            <p:spPr bwMode="auto">
              <a:xfrm rot="20744998">
                <a:off x="2885" y="172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27" name="Line 179"/>
              <p:cNvSpPr>
                <a:spLocks noChangeShapeType="1"/>
              </p:cNvSpPr>
              <p:nvPr/>
            </p:nvSpPr>
            <p:spPr bwMode="auto">
              <a:xfrm rot="20744998">
                <a:off x="2894" y="1680"/>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28" name="Line 180"/>
              <p:cNvSpPr>
                <a:spLocks noChangeShapeType="1"/>
              </p:cNvSpPr>
              <p:nvPr/>
            </p:nvSpPr>
            <p:spPr bwMode="auto">
              <a:xfrm rot="20744998">
                <a:off x="2862" y="165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29" name="Line 181"/>
              <p:cNvSpPr>
                <a:spLocks noChangeShapeType="1"/>
              </p:cNvSpPr>
              <p:nvPr/>
            </p:nvSpPr>
            <p:spPr bwMode="auto">
              <a:xfrm>
                <a:off x="2949" y="155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30" name="Line 182"/>
              <p:cNvSpPr>
                <a:spLocks noChangeShapeType="1"/>
              </p:cNvSpPr>
              <p:nvPr/>
            </p:nvSpPr>
            <p:spPr bwMode="auto">
              <a:xfrm>
                <a:off x="2965" y="1518"/>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31" name="Line 183"/>
              <p:cNvSpPr>
                <a:spLocks noChangeShapeType="1"/>
              </p:cNvSpPr>
              <p:nvPr/>
            </p:nvSpPr>
            <p:spPr bwMode="auto">
              <a:xfrm>
                <a:off x="2974" y="146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32" name="Line 184"/>
              <p:cNvSpPr>
                <a:spLocks noChangeShapeType="1"/>
              </p:cNvSpPr>
              <p:nvPr/>
            </p:nvSpPr>
            <p:spPr bwMode="auto">
              <a:xfrm rot="20839177">
                <a:off x="2913" y="1621"/>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33" name="Line 185"/>
              <p:cNvSpPr>
                <a:spLocks noChangeShapeType="1"/>
              </p:cNvSpPr>
              <p:nvPr/>
            </p:nvSpPr>
            <p:spPr bwMode="auto">
              <a:xfrm>
                <a:off x="2931" y="1514"/>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34" name="Line 186"/>
              <p:cNvSpPr>
                <a:spLocks noChangeShapeType="1"/>
              </p:cNvSpPr>
              <p:nvPr/>
            </p:nvSpPr>
            <p:spPr bwMode="auto">
              <a:xfrm rot="20744998">
                <a:off x="2956" y="1750"/>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35" name="Line 187"/>
              <p:cNvSpPr>
                <a:spLocks noChangeShapeType="1"/>
              </p:cNvSpPr>
              <p:nvPr/>
            </p:nvSpPr>
            <p:spPr bwMode="auto">
              <a:xfrm rot="20839177">
                <a:off x="2972" y="1708"/>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36" name="Line 188"/>
              <p:cNvSpPr>
                <a:spLocks noChangeShapeType="1"/>
              </p:cNvSpPr>
              <p:nvPr/>
            </p:nvSpPr>
            <p:spPr bwMode="auto">
              <a:xfrm rot="20744998">
                <a:off x="2929" y="1761"/>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37" name="Line 189"/>
              <p:cNvSpPr>
                <a:spLocks noChangeShapeType="1"/>
              </p:cNvSpPr>
              <p:nvPr/>
            </p:nvSpPr>
            <p:spPr bwMode="auto">
              <a:xfrm rot="20744998">
                <a:off x="2939" y="1705"/>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38" name="Line 190"/>
              <p:cNvSpPr>
                <a:spLocks noChangeShapeType="1"/>
              </p:cNvSpPr>
              <p:nvPr/>
            </p:nvSpPr>
            <p:spPr bwMode="auto">
              <a:xfrm rot="20839177">
                <a:off x="2840" y="1765"/>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39" name="Line 191"/>
              <p:cNvSpPr>
                <a:spLocks noChangeShapeType="1"/>
              </p:cNvSpPr>
              <p:nvPr/>
            </p:nvSpPr>
            <p:spPr bwMode="auto">
              <a:xfrm rot="20744998">
                <a:off x="2857" y="1724"/>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40" name="Line 192"/>
              <p:cNvSpPr>
                <a:spLocks noChangeShapeType="1"/>
              </p:cNvSpPr>
              <p:nvPr/>
            </p:nvSpPr>
            <p:spPr bwMode="auto">
              <a:xfrm>
                <a:off x="2921" y="155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41" name="Line 193"/>
              <p:cNvSpPr>
                <a:spLocks noChangeShapeType="1"/>
              </p:cNvSpPr>
              <p:nvPr/>
            </p:nvSpPr>
            <p:spPr bwMode="auto">
              <a:xfrm>
                <a:off x="2946" y="146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42" name="Line 194"/>
              <p:cNvSpPr>
                <a:spLocks noChangeShapeType="1"/>
              </p:cNvSpPr>
              <p:nvPr/>
            </p:nvSpPr>
            <p:spPr bwMode="auto">
              <a:xfrm rot="20839177">
                <a:off x="2885" y="1616"/>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43" name="Line 195"/>
              <p:cNvSpPr>
                <a:spLocks noChangeShapeType="1"/>
              </p:cNvSpPr>
              <p:nvPr/>
            </p:nvSpPr>
            <p:spPr bwMode="auto">
              <a:xfrm>
                <a:off x="2914" y="1443"/>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44" name="Line 196"/>
              <p:cNvSpPr>
                <a:spLocks noChangeShapeType="1"/>
              </p:cNvSpPr>
              <p:nvPr/>
            </p:nvSpPr>
            <p:spPr bwMode="auto">
              <a:xfrm rot="20839177">
                <a:off x="2944" y="1703"/>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45" name="Line 197"/>
              <p:cNvSpPr>
                <a:spLocks noChangeShapeType="1"/>
              </p:cNvSpPr>
              <p:nvPr/>
            </p:nvSpPr>
            <p:spPr bwMode="auto">
              <a:xfrm rot="20839177">
                <a:off x="2875" y="1751"/>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46" name="Line 198"/>
              <p:cNvSpPr>
                <a:spLocks noChangeShapeType="1"/>
              </p:cNvSpPr>
              <p:nvPr/>
            </p:nvSpPr>
            <p:spPr bwMode="auto">
              <a:xfrm rot="20744998">
                <a:off x="2911" y="1700"/>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47" name="Line 199"/>
              <p:cNvSpPr>
                <a:spLocks noChangeShapeType="1"/>
              </p:cNvSpPr>
              <p:nvPr/>
            </p:nvSpPr>
            <p:spPr bwMode="auto">
              <a:xfrm rot="5887806">
                <a:off x="2765" y="2022"/>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48" name="Line 200"/>
              <p:cNvSpPr>
                <a:spLocks noChangeShapeType="1"/>
              </p:cNvSpPr>
              <p:nvPr/>
            </p:nvSpPr>
            <p:spPr bwMode="auto">
              <a:xfrm rot="5887806">
                <a:off x="2765" y="1995"/>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49" name="Line 201"/>
              <p:cNvSpPr>
                <a:spLocks noChangeShapeType="1"/>
              </p:cNvSpPr>
              <p:nvPr/>
            </p:nvSpPr>
            <p:spPr bwMode="auto">
              <a:xfrm rot="5887806">
                <a:off x="2738" y="2007"/>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50" name="Line 202"/>
              <p:cNvSpPr>
                <a:spLocks noChangeShapeType="1"/>
              </p:cNvSpPr>
              <p:nvPr/>
            </p:nvSpPr>
            <p:spPr bwMode="auto">
              <a:xfrm rot="5887806">
                <a:off x="2735" y="2053"/>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51" name="Line 203"/>
              <p:cNvSpPr>
                <a:spLocks noChangeShapeType="1"/>
              </p:cNvSpPr>
              <p:nvPr/>
            </p:nvSpPr>
            <p:spPr bwMode="auto">
              <a:xfrm rot="5887806">
                <a:off x="2762" y="2023"/>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52" name="Line 204"/>
              <p:cNvSpPr>
                <a:spLocks noChangeShapeType="1"/>
              </p:cNvSpPr>
              <p:nvPr/>
            </p:nvSpPr>
            <p:spPr bwMode="auto">
              <a:xfrm rot="5887806">
                <a:off x="2737" y="2017"/>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53" name="Line 205"/>
              <p:cNvSpPr>
                <a:spLocks noChangeShapeType="1"/>
              </p:cNvSpPr>
              <p:nvPr/>
            </p:nvSpPr>
            <p:spPr bwMode="auto">
              <a:xfrm rot="5887806">
                <a:off x="2737" y="1990"/>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54" name="Line 206"/>
              <p:cNvSpPr>
                <a:spLocks noChangeShapeType="1"/>
              </p:cNvSpPr>
              <p:nvPr/>
            </p:nvSpPr>
            <p:spPr bwMode="auto">
              <a:xfrm rot="20744998">
                <a:off x="2849" y="185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55" name="Line 207"/>
              <p:cNvSpPr>
                <a:spLocks noChangeShapeType="1"/>
              </p:cNvSpPr>
              <p:nvPr/>
            </p:nvSpPr>
            <p:spPr bwMode="auto">
              <a:xfrm rot="20839177">
                <a:off x="2825" y="1808"/>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56" name="Line 208"/>
              <p:cNvSpPr>
                <a:spLocks noChangeShapeType="1"/>
              </p:cNvSpPr>
              <p:nvPr/>
            </p:nvSpPr>
            <p:spPr bwMode="auto">
              <a:xfrm rot="20744998">
                <a:off x="2842" y="1767"/>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57" name="Line 209"/>
              <p:cNvSpPr>
                <a:spLocks noChangeShapeType="1"/>
              </p:cNvSpPr>
              <p:nvPr/>
            </p:nvSpPr>
            <p:spPr bwMode="auto">
              <a:xfrm rot="20744998">
                <a:off x="2882" y="1866"/>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58" name="Line 210"/>
              <p:cNvSpPr>
                <a:spLocks noChangeShapeType="1"/>
              </p:cNvSpPr>
              <p:nvPr/>
            </p:nvSpPr>
            <p:spPr bwMode="auto">
              <a:xfrm rot="20744998">
                <a:off x="2850" y="1845"/>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59" name="Line 211"/>
              <p:cNvSpPr>
                <a:spLocks noChangeShapeType="1"/>
              </p:cNvSpPr>
              <p:nvPr/>
            </p:nvSpPr>
            <p:spPr bwMode="auto">
              <a:xfrm rot="20744998">
                <a:off x="2814" y="1762"/>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60" name="Line 212"/>
              <p:cNvSpPr>
                <a:spLocks noChangeShapeType="1"/>
              </p:cNvSpPr>
              <p:nvPr/>
            </p:nvSpPr>
            <p:spPr bwMode="auto">
              <a:xfrm rot="20744998">
                <a:off x="2854" y="1861"/>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grpSp>
          <p:nvGrpSpPr>
            <p:cNvPr id="744661" name="Group 213"/>
            <p:cNvGrpSpPr>
              <a:grpSpLocks/>
            </p:cNvGrpSpPr>
            <p:nvPr/>
          </p:nvGrpSpPr>
          <p:grpSpPr bwMode="auto">
            <a:xfrm>
              <a:off x="2326996" y="4776788"/>
              <a:ext cx="722600" cy="1285875"/>
              <a:chOff x="1649" y="3009"/>
              <a:chExt cx="512" cy="810"/>
            </a:xfrm>
          </p:grpSpPr>
          <p:sp>
            <p:nvSpPr>
              <p:cNvPr id="744662" name="Freeform 214"/>
              <p:cNvSpPr>
                <a:spLocks/>
              </p:cNvSpPr>
              <p:nvPr/>
            </p:nvSpPr>
            <p:spPr bwMode="auto">
              <a:xfrm>
                <a:off x="1649" y="3087"/>
                <a:ext cx="449" cy="673"/>
              </a:xfrm>
              <a:custGeom>
                <a:avLst/>
                <a:gdLst>
                  <a:gd name="T0" fmla="*/ 0 w 528"/>
                  <a:gd name="T1" fmla="*/ 0 h 393"/>
                  <a:gd name="T2" fmla="*/ 326 w 528"/>
                  <a:gd name="T3" fmla="*/ 163 h 393"/>
                  <a:gd name="T4" fmla="*/ 528 w 528"/>
                  <a:gd name="T5" fmla="*/ 393 h 393"/>
                </a:gdLst>
                <a:ahLst/>
                <a:cxnLst>
                  <a:cxn ang="0">
                    <a:pos x="T0" y="T1"/>
                  </a:cxn>
                  <a:cxn ang="0">
                    <a:pos x="T2" y="T3"/>
                  </a:cxn>
                  <a:cxn ang="0">
                    <a:pos x="T4" y="T5"/>
                  </a:cxn>
                </a:cxnLst>
                <a:rect l="0" t="0" r="r" b="b"/>
                <a:pathLst>
                  <a:path w="528" h="393">
                    <a:moveTo>
                      <a:pt x="0" y="0"/>
                    </a:moveTo>
                    <a:lnTo>
                      <a:pt x="326" y="163"/>
                    </a:lnTo>
                    <a:lnTo>
                      <a:pt x="528" y="393"/>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63" name="Freeform 215"/>
              <p:cNvSpPr>
                <a:spLocks/>
              </p:cNvSpPr>
              <p:nvPr/>
            </p:nvSpPr>
            <p:spPr bwMode="auto">
              <a:xfrm>
                <a:off x="1708" y="3035"/>
                <a:ext cx="128" cy="111"/>
              </a:xfrm>
              <a:custGeom>
                <a:avLst/>
                <a:gdLst>
                  <a:gd name="T0" fmla="*/ 0 w 151"/>
                  <a:gd name="T1" fmla="*/ 65 h 65"/>
                  <a:gd name="T2" fmla="*/ 84 w 151"/>
                  <a:gd name="T3" fmla="*/ 41 h 65"/>
                  <a:gd name="T4" fmla="*/ 89 w 151"/>
                  <a:gd name="T5" fmla="*/ 0 h 65"/>
                  <a:gd name="T6" fmla="*/ 115 w 151"/>
                  <a:gd name="T7" fmla="*/ 7 h 65"/>
                  <a:gd name="T8" fmla="*/ 151 w 151"/>
                  <a:gd name="T9" fmla="*/ 58 h 65"/>
                </a:gdLst>
                <a:ahLst/>
                <a:cxnLst>
                  <a:cxn ang="0">
                    <a:pos x="T0" y="T1"/>
                  </a:cxn>
                  <a:cxn ang="0">
                    <a:pos x="T2" y="T3"/>
                  </a:cxn>
                  <a:cxn ang="0">
                    <a:pos x="T4" y="T5"/>
                  </a:cxn>
                  <a:cxn ang="0">
                    <a:pos x="T6" y="T7"/>
                  </a:cxn>
                  <a:cxn ang="0">
                    <a:pos x="T8" y="T9"/>
                  </a:cxn>
                </a:cxnLst>
                <a:rect l="0" t="0" r="r" b="b"/>
                <a:pathLst>
                  <a:path w="151" h="65">
                    <a:moveTo>
                      <a:pt x="0" y="65"/>
                    </a:moveTo>
                    <a:lnTo>
                      <a:pt x="84" y="41"/>
                    </a:lnTo>
                    <a:lnTo>
                      <a:pt x="89" y="0"/>
                    </a:lnTo>
                    <a:lnTo>
                      <a:pt x="115" y="7"/>
                    </a:lnTo>
                    <a:lnTo>
                      <a:pt x="151" y="58"/>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64" name="Freeform 216"/>
              <p:cNvSpPr>
                <a:spLocks/>
              </p:cNvSpPr>
              <p:nvPr/>
            </p:nvSpPr>
            <p:spPr bwMode="auto">
              <a:xfrm>
                <a:off x="1818" y="3155"/>
                <a:ext cx="128" cy="99"/>
              </a:xfrm>
              <a:custGeom>
                <a:avLst/>
                <a:gdLst>
                  <a:gd name="T0" fmla="*/ 0 w 151"/>
                  <a:gd name="T1" fmla="*/ 58 h 58"/>
                  <a:gd name="T2" fmla="*/ 57 w 151"/>
                  <a:gd name="T3" fmla="*/ 7 h 58"/>
                  <a:gd name="T4" fmla="*/ 108 w 151"/>
                  <a:gd name="T5" fmla="*/ 50 h 58"/>
                  <a:gd name="T6" fmla="*/ 115 w 151"/>
                  <a:gd name="T7" fmla="*/ 0 h 58"/>
                  <a:gd name="T8" fmla="*/ 151 w 151"/>
                  <a:gd name="T9" fmla="*/ 51 h 58"/>
                </a:gdLst>
                <a:ahLst/>
                <a:cxnLst>
                  <a:cxn ang="0">
                    <a:pos x="T0" y="T1"/>
                  </a:cxn>
                  <a:cxn ang="0">
                    <a:pos x="T2" y="T3"/>
                  </a:cxn>
                  <a:cxn ang="0">
                    <a:pos x="T4" y="T5"/>
                  </a:cxn>
                  <a:cxn ang="0">
                    <a:pos x="T6" y="T7"/>
                  </a:cxn>
                  <a:cxn ang="0">
                    <a:pos x="T8" y="T9"/>
                  </a:cxn>
                </a:cxnLst>
                <a:rect l="0" t="0" r="r" b="b"/>
                <a:pathLst>
                  <a:path w="151" h="58">
                    <a:moveTo>
                      <a:pt x="0" y="58"/>
                    </a:moveTo>
                    <a:lnTo>
                      <a:pt x="57" y="7"/>
                    </a:lnTo>
                    <a:lnTo>
                      <a:pt x="108" y="50"/>
                    </a:lnTo>
                    <a:lnTo>
                      <a:pt x="115" y="0"/>
                    </a:lnTo>
                    <a:lnTo>
                      <a:pt x="151" y="51"/>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65" name="Freeform 217"/>
              <p:cNvSpPr>
                <a:spLocks/>
              </p:cNvSpPr>
              <p:nvPr/>
            </p:nvSpPr>
            <p:spPr bwMode="auto">
              <a:xfrm rot="-2817126">
                <a:off x="1690" y="3156"/>
                <a:ext cx="99" cy="161"/>
              </a:xfrm>
              <a:custGeom>
                <a:avLst/>
                <a:gdLst>
                  <a:gd name="T0" fmla="*/ 0 w 115"/>
                  <a:gd name="T1" fmla="*/ 94 h 94"/>
                  <a:gd name="T2" fmla="*/ 84 w 115"/>
                  <a:gd name="T3" fmla="*/ 70 h 94"/>
                  <a:gd name="T4" fmla="*/ 89 w 115"/>
                  <a:gd name="T5" fmla="*/ 29 h 94"/>
                  <a:gd name="T6" fmla="*/ 115 w 115"/>
                  <a:gd name="T7" fmla="*/ 36 h 94"/>
                  <a:gd name="T8" fmla="*/ 101 w 115"/>
                  <a:gd name="T9" fmla="*/ 0 h 94"/>
                </a:gdLst>
                <a:ahLst/>
                <a:cxnLst>
                  <a:cxn ang="0">
                    <a:pos x="T0" y="T1"/>
                  </a:cxn>
                  <a:cxn ang="0">
                    <a:pos x="T2" y="T3"/>
                  </a:cxn>
                  <a:cxn ang="0">
                    <a:pos x="T4" y="T5"/>
                  </a:cxn>
                  <a:cxn ang="0">
                    <a:pos x="T6" y="T7"/>
                  </a:cxn>
                  <a:cxn ang="0">
                    <a:pos x="T8" y="T9"/>
                  </a:cxn>
                </a:cxnLst>
                <a:rect l="0" t="0" r="r" b="b"/>
                <a:pathLst>
                  <a:path w="115" h="94">
                    <a:moveTo>
                      <a:pt x="0" y="94"/>
                    </a:moveTo>
                    <a:lnTo>
                      <a:pt x="84" y="70"/>
                    </a:lnTo>
                    <a:lnTo>
                      <a:pt x="89" y="29"/>
                    </a:lnTo>
                    <a:lnTo>
                      <a:pt x="115" y="36"/>
                    </a:lnTo>
                    <a:lnTo>
                      <a:pt x="101" y="0"/>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66" name="Freeform 218"/>
              <p:cNvSpPr>
                <a:spLocks/>
              </p:cNvSpPr>
              <p:nvPr/>
            </p:nvSpPr>
            <p:spPr bwMode="auto">
              <a:xfrm rot="-702314">
                <a:off x="1875" y="3333"/>
                <a:ext cx="47" cy="278"/>
              </a:xfrm>
              <a:custGeom>
                <a:avLst/>
                <a:gdLst>
                  <a:gd name="T0" fmla="*/ 0 w 106"/>
                  <a:gd name="T1" fmla="*/ 163 h 163"/>
                  <a:gd name="T2" fmla="*/ 84 w 106"/>
                  <a:gd name="T3" fmla="*/ 139 h 163"/>
                  <a:gd name="T4" fmla="*/ 89 w 106"/>
                  <a:gd name="T5" fmla="*/ 98 h 163"/>
                  <a:gd name="T6" fmla="*/ 80 w 106"/>
                  <a:gd name="T7" fmla="*/ 50 h 163"/>
                  <a:gd name="T8" fmla="*/ 106 w 106"/>
                  <a:gd name="T9" fmla="*/ 0 h 163"/>
                </a:gdLst>
                <a:ahLst/>
                <a:cxnLst>
                  <a:cxn ang="0">
                    <a:pos x="T0" y="T1"/>
                  </a:cxn>
                  <a:cxn ang="0">
                    <a:pos x="T2" y="T3"/>
                  </a:cxn>
                  <a:cxn ang="0">
                    <a:pos x="T4" y="T5"/>
                  </a:cxn>
                  <a:cxn ang="0">
                    <a:pos x="T6" y="T7"/>
                  </a:cxn>
                  <a:cxn ang="0">
                    <a:pos x="T8" y="T9"/>
                  </a:cxn>
                </a:cxnLst>
                <a:rect l="0" t="0" r="r" b="b"/>
                <a:pathLst>
                  <a:path w="106" h="163">
                    <a:moveTo>
                      <a:pt x="0" y="163"/>
                    </a:moveTo>
                    <a:lnTo>
                      <a:pt x="84" y="139"/>
                    </a:lnTo>
                    <a:lnTo>
                      <a:pt x="89" y="98"/>
                    </a:lnTo>
                    <a:lnTo>
                      <a:pt x="80" y="50"/>
                    </a:lnTo>
                    <a:lnTo>
                      <a:pt x="106" y="0"/>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67" name="Freeform 219"/>
              <p:cNvSpPr>
                <a:spLocks/>
              </p:cNvSpPr>
              <p:nvPr/>
            </p:nvSpPr>
            <p:spPr bwMode="auto">
              <a:xfrm>
                <a:off x="1994" y="3415"/>
                <a:ext cx="128" cy="99"/>
              </a:xfrm>
              <a:custGeom>
                <a:avLst/>
                <a:gdLst>
                  <a:gd name="T0" fmla="*/ 0 w 151"/>
                  <a:gd name="T1" fmla="*/ 58 h 58"/>
                  <a:gd name="T2" fmla="*/ 57 w 151"/>
                  <a:gd name="T3" fmla="*/ 7 h 58"/>
                  <a:gd name="T4" fmla="*/ 108 w 151"/>
                  <a:gd name="T5" fmla="*/ 50 h 58"/>
                  <a:gd name="T6" fmla="*/ 115 w 151"/>
                  <a:gd name="T7" fmla="*/ 0 h 58"/>
                  <a:gd name="T8" fmla="*/ 151 w 151"/>
                  <a:gd name="T9" fmla="*/ 51 h 58"/>
                </a:gdLst>
                <a:ahLst/>
                <a:cxnLst>
                  <a:cxn ang="0">
                    <a:pos x="T0" y="T1"/>
                  </a:cxn>
                  <a:cxn ang="0">
                    <a:pos x="T2" y="T3"/>
                  </a:cxn>
                  <a:cxn ang="0">
                    <a:pos x="T4" y="T5"/>
                  </a:cxn>
                  <a:cxn ang="0">
                    <a:pos x="T6" y="T7"/>
                  </a:cxn>
                  <a:cxn ang="0">
                    <a:pos x="T8" y="T9"/>
                  </a:cxn>
                </a:cxnLst>
                <a:rect l="0" t="0" r="r" b="b"/>
                <a:pathLst>
                  <a:path w="151" h="58">
                    <a:moveTo>
                      <a:pt x="0" y="58"/>
                    </a:moveTo>
                    <a:lnTo>
                      <a:pt x="57" y="7"/>
                    </a:lnTo>
                    <a:lnTo>
                      <a:pt x="108" y="50"/>
                    </a:lnTo>
                    <a:lnTo>
                      <a:pt x="115" y="0"/>
                    </a:lnTo>
                    <a:lnTo>
                      <a:pt x="151" y="51"/>
                    </a:lnTo>
                  </a:path>
                </a:pathLst>
              </a:custGeom>
              <a:noFill/>
              <a:ln w="317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68" name="Line 220"/>
              <p:cNvSpPr>
                <a:spLocks noChangeShapeType="1"/>
              </p:cNvSpPr>
              <p:nvPr/>
            </p:nvSpPr>
            <p:spPr bwMode="auto">
              <a:xfrm>
                <a:off x="1971" y="3577"/>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69" name="Line 221"/>
              <p:cNvSpPr>
                <a:spLocks noChangeShapeType="1"/>
              </p:cNvSpPr>
              <p:nvPr/>
            </p:nvSpPr>
            <p:spPr bwMode="auto">
              <a:xfrm>
                <a:off x="1849" y="342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70" name="Line 222"/>
              <p:cNvSpPr>
                <a:spLocks noChangeShapeType="1"/>
              </p:cNvSpPr>
              <p:nvPr/>
            </p:nvSpPr>
            <p:spPr bwMode="auto">
              <a:xfrm>
                <a:off x="1858" y="337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71" name="Line 223"/>
              <p:cNvSpPr>
                <a:spLocks noChangeShapeType="1"/>
              </p:cNvSpPr>
              <p:nvPr/>
            </p:nvSpPr>
            <p:spPr bwMode="auto">
              <a:xfrm>
                <a:off x="1888" y="3480"/>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72" name="Line 224"/>
              <p:cNvSpPr>
                <a:spLocks noChangeShapeType="1"/>
              </p:cNvSpPr>
              <p:nvPr/>
            </p:nvSpPr>
            <p:spPr bwMode="auto">
              <a:xfrm>
                <a:off x="1705" y="320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73" name="Line 225"/>
              <p:cNvSpPr>
                <a:spLocks noChangeShapeType="1"/>
              </p:cNvSpPr>
              <p:nvPr/>
            </p:nvSpPr>
            <p:spPr bwMode="auto">
              <a:xfrm>
                <a:off x="1671" y="311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74" name="Line 226"/>
              <p:cNvSpPr>
                <a:spLocks noChangeShapeType="1"/>
              </p:cNvSpPr>
              <p:nvPr/>
            </p:nvSpPr>
            <p:spPr bwMode="auto">
              <a:xfrm>
                <a:off x="1891" y="323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75" name="Line 227"/>
              <p:cNvSpPr>
                <a:spLocks noChangeShapeType="1"/>
              </p:cNvSpPr>
              <p:nvPr/>
            </p:nvSpPr>
            <p:spPr bwMode="auto">
              <a:xfrm>
                <a:off x="1907" y="321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76" name="Line 228"/>
              <p:cNvSpPr>
                <a:spLocks noChangeShapeType="1"/>
              </p:cNvSpPr>
              <p:nvPr/>
            </p:nvSpPr>
            <p:spPr bwMode="auto">
              <a:xfrm>
                <a:off x="1916" y="316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77" name="Line 229"/>
              <p:cNvSpPr>
                <a:spLocks noChangeShapeType="1"/>
              </p:cNvSpPr>
              <p:nvPr/>
            </p:nvSpPr>
            <p:spPr bwMode="auto">
              <a:xfrm>
                <a:off x="1877" y="3317"/>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78" name="Line 230"/>
              <p:cNvSpPr>
                <a:spLocks noChangeShapeType="1"/>
              </p:cNvSpPr>
              <p:nvPr/>
            </p:nvSpPr>
            <p:spPr bwMode="auto">
              <a:xfrm>
                <a:off x="1873" y="3211"/>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79" name="Line 231"/>
              <p:cNvSpPr>
                <a:spLocks noChangeShapeType="1"/>
              </p:cNvSpPr>
              <p:nvPr/>
            </p:nvSpPr>
            <p:spPr bwMode="auto">
              <a:xfrm>
                <a:off x="1929" y="3194"/>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80" name="Line 232"/>
              <p:cNvSpPr>
                <a:spLocks noChangeShapeType="1"/>
              </p:cNvSpPr>
              <p:nvPr/>
            </p:nvSpPr>
            <p:spPr bwMode="auto">
              <a:xfrm>
                <a:off x="1855" y="334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81" name="Line 233"/>
              <p:cNvSpPr>
                <a:spLocks noChangeShapeType="1"/>
              </p:cNvSpPr>
              <p:nvPr/>
            </p:nvSpPr>
            <p:spPr bwMode="auto">
              <a:xfrm>
                <a:off x="1877" y="3396"/>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82" name="Line 234"/>
              <p:cNvSpPr>
                <a:spLocks noChangeShapeType="1"/>
              </p:cNvSpPr>
              <p:nvPr/>
            </p:nvSpPr>
            <p:spPr bwMode="auto">
              <a:xfrm>
                <a:off x="1938" y="337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83" name="Line 235"/>
              <p:cNvSpPr>
                <a:spLocks noChangeShapeType="1"/>
              </p:cNvSpPr>
              <p:nvPr/>
            </p:nvSpPr>
            <p:spPr bwMode="auto">
              <a:xfrm>
                <a:off x="1916" y="333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84" name="Line 236"/>
              <p:cNvSpPr>
                <a:spLocks noChangeShapeType="1"/>
              </p:cNvSpPr>
              <p:nvPr/>
            </p:nvSpPr>
            <p:spPr bwMode="auto">
              <a:xfrm>
                <a:off x="1895" y="3452"/>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85" name="Line 237"/>
              <p:cNvSpPr>
                <a:spLocks noChangeShapeType="1"/>
              </p:cNvSpPr>
              <p:nvPr/>
            </p:nvSpPr>
            <p:spPr bwMode="auto">
              <a:xfrm>
                <a:off x="1903" y="340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86" name="Line 238"/>
              <p:cNvSpPr>
                <a:spLocks noChangeShapeType="1"/>
              </p:cNvSpPr>
              <p:nvPr/>
            </p:nvSpPr>
            <p:spPr bwMode="auto">
              <a:xfrm>
                <a:off x="1919" y="350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87" name="Line 239"/>
              <p:cNvSpPr>
                <a:spLocks noChangeShapeType="1"/>
              </p:cNvSpPr>
              <p:nvPr/>
            </p:nvSpPr>
            <p:spPr bwMode="auto">
              <a:xfrm>
                <a:off x="1932" y="357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88" name="Line 240"/>
              <p:cNvSpPr>
                <a:spLocks noChangeShapeType="1"/>
              </p:cNvSpPr>
              <p:nvPr/>
            </p:nvSpPr>
            <p:spPr bwMode="auto">
              <a:xfrm>
                <a:off x="1834" y="328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89" name="Line 241"/>
              <p:cNvSpPr>
                <a:spLocks noChangeShapeType="1"/>
              </p:cNvSpPr>
              <p:nvPr/>
            </p:nvSpPr>
            <p:spPr bwMode="auto">
              <a:xfrm>
                <a:off x="1806" y="3232"/>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90" name="Line 242"/>
              <p:cNvSpPr>
                <a:spLocks noChangeShapeType="1"/>
              </p:cNvSpPr>
              <p:nvPr/>
            </p:nvSpPr>
            <p:spPr bwMode="auto">
              <a:xfrm>
                <a:off x="1676" y="314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91" name="Line 243"/>
              <p:cNvSpPr>
                <a:spLocks noChangeShapeType="1"/>
              </p:cNvSpPr>
              <p:nvPr/>
            </p:nvSpPr>
            <p:spPr bwMode="auto">
              <a:xfrm>
                <a:off x="1780" y="3226"/>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92" name="Line 244"/>
              <p:cNvSpPr>
                <a:spLocks noChangeShapeType="1"/>
              </p:cNvSpPr>
              <p:nvPr/>
            </p:nvSpPr>
            <p:spPr bwMode="auto">
              <a:xfrm rot="-3187806">
                <a:off x="1797" y="3223"/>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93" name="Line 245"/>
              <p:cNvSpPr>
                <a:spLocks noChangeShapeType="1"/>
              </p:cNvSpPr>
              <p:nvPr/>
            </p:nvSpPr>
            <p:spPr bwMode="auto">
              <a:xfrm rot="-3187806">
                <a:off x="1795" y="3215"/>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94" name="Line 246"/>
              <p:cNvSpPr>
                <a:spLocks noChangeShapeType="1"/>
              </p:cNvSpPr>
              <p:nvPr/>
            </p:nvSpPr>
            <p:spPr bwMode="auto">
              <a:xfrm>
                <a:off x="1815" y="3219"/>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95" name="Line 247"/>
              <p:cNvSpPr>
                <a:spLocks noChangeShapeType="1"/>
              </p:cNvSpPr>
              <p:nvPr/>
            </p:nvSpPr>
            <p:spPr bwMode="auto">
              <a:xfrm>
                <a:off x="1773" y="3202"/>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96" name="Line 248"/>
              <p:cNvSpPr>
                <a:spLocks noChangeShapeType="1"/>
              </p:cNvSpPr>
              <p:nvPr/>
            </p:nvSpPr>
            <p:spPr bwMode="auto">
              <a:xfrm>
                <a:off x="1747" y="3197"/>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97" name="Line 249"/>
              <p:cNvSpPr>
                <a:spLocks noChangeShapeType="1"/>
              </p:cNvSpPr>
              <p:nvPr/>
            </p:nvSpPr>
            <p:spPr bwMode="auto">
              <a:xfrm rot="-3187806">
                <a:off x="1763" y="3194"/>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98" name="Line 250"/>
              <p:cNvSpPr>
                <a:spLocks noChangeShapeType="1"/>
              </p:cNvSpPr>
              <p:nvPr/>
            </p:nvSpPr>
            <p:spPr bwMode="auto">
              <a:xfrm>
                <a:off x="2125" y="3485"/>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699" name="Line 251"/>
              <p:cNvSpPr>
                <a:spLocks noChangeShapeType="1"/>
              </p:cNvSpPr>
              <p:nvPr/>
            </p:nvSpPr>
            <p:spPr bwMode="auto">
              <a:xfrm>
                <a:off x="2025" y="347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00" name="Line 252"/>
              <p:cNvSpPr>
                <a:spLocks noChangeShapeType="1"/>
              </p:cNvSpPr>
              <p:nvPr/>
            </p:nvSpPr>
            <p:spPr bwMode="auto">
              <a:xfrm>
                <a:off x="2035" y="3423"/>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01" name="Line 253"/>
              <p:cNvSpPr>
                <a:spLocks noChangeShapeType="1"/>
              </p:cNvSpPr>
              <p:nvPr/>
            </p:nvSpPr>
            <p:spPr bwMode="auto">
              <a:xfrm>
                <a:off x="1992" y="346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02" name="Line 254"/>
              <p:cNvSpPr>
                <a:spLocks noChangeShapeType="1"/>
              </p:cNvSpPr>
              <p:nvPr/>
            </p:nvSpPr>
            <p:spPr bwMode="auto">
              <a:xfrm>
                <a:off x="2013" y="3430"/>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03" name="Line 255"/>
              <p:cNvSpPr>
                <a:spLocks noChangeShapeType="1"/>
              </p:cNvSpPr>
              <p:nvPr/>
            </p:nvSpPr>
            <p:spPr bwMode="auto">
              <a:xfrm>
                <a:off x="2057" y="341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04" name="Line 256"/>
              <p:cNvSpPr>
                <a:spLocks noChangeShapeType="1"/>
              </p:cNvSpPr>
              <p:nvPr/>
            </p:nvSpPr>
            <p:spPr bwMode="auto">
              <a:xfrm>
                <a:off x="2031" y="338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05" name="Line 257"/>
              <p:cNvSpPr>
                <a:spLocks noChangeShapeType="1"/>
              </p:cNvSpPr>
              <p:nvPr/>
            </p:nvSpPr>
            <p:spPr bwMode="auto">
              <a:xfrm>
                <a:off x="2097" y="349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06" name="Line 258"/>
              <p:cNvSpPr>
                <a:spLocks noChangeShapeType="1"/>
              </p:cNvSpPr>
              <p:nvPr/>
            </p:nvSpPr>
            <p:spPr bwMode="auto">
              <a:xfrm>
                <a:off x="2113" y="3452"/>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07" name="Line 259"/>
              <p:cNvSpPr>
                <a:spLocks noChangeShapeType="1"/>
              </p:cNvSpPr>
              <p:nvPr/>
            </p:nvSpPr>
            <p:spPr bwMode="auto">
              <a:xfrm>
                <a:off x="2070" y="3506"/>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08" name="Line 260"/>
              <p:cNvSpPr>
                <a:spLocks noChangeShapeType="1"/>
              </p:cNvSpPr>
              <p:nvPr/>
            </p:nvSpPr>
            <p:spPr bwMode="auto">
              <a:xfrm>
                <a:off x="1907" y="336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09" name="Line 261"/>
              <p:cNvSpPr>
                <a:spLocks noChangeShapeType="1"/>
              </p:cNvSpPr>
              <p:nvPr/>
            </p:nvSpPr>
            <p:spPr bwMode="auto">
              <a:xfrm>
                <a:off x="2080" y="344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10" name="Line 262"/>
              <p:cNvSpPr>
                <a:spLocks noChangeShapeType="1"/>
              </p:cNvSpPr>
              <p:nvPr/>
            </p:nvSpPr>
            <p:spPr bwMode="auto">
              <a:xfrm>
                <a:off x="1850" y="330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11" name="Line 263"/>
              <p:cNvSpPr>
                <a:spLocks noChangeShapeType="1"/>
              </p:cNvSpPr>
              <p:nvPr/>
            </p:nvSpPr>
            <p:spPr bwMode="auto">
              <a:xfrm>
                <a:off x="1742" y="3158"/>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12" name="Line 264"/>
              <p:cNvSpPr>
                <a:spLocks noChangeShapeType="1"/>
              </p:cNvSpPr>
              <p:nvPr/>
            </p:nvSpPr>
            <p:spPr bwMode="auto">
              <a:xfrm>
                <a:off x="1759" y="311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13" name="Line 265"/>
              <p:cNvSpPr>
                <a:spLocks noChangeShapeType="1"/>
              </p:cNvSpPr>
              <p:nvPr/>
            </p:nvSpPr>
            <p:spPr bwMode="auto">
              <a:xfrm>
                <a:off x="1768" y="306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14" name="Line 266"/>
              <p:cNvSpPr>
                <a:spLocks noChangeShapeType="1"/>
              </p:cNvSpPr>
              <p:nvPr/>
            </p:nvSpPr>
            <p:spPr bwMode="auto">
              <a:xfrm>
                <a:off x="1725" y="3114"/>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15" name="Line 267"/>
              <p:cNvSpPr>
                <a:spLocks noChangeShapeType="1"/>
              </p:cNvSpPr>
              <p:nvPr/>
            </p:nvSpPr>
            <p:spPr bwMode="auto">
              <a:xfrm>
                <a:off x="1692" y="308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16" name="Line 268"/>
              <p:cNvSpPr>
                <a:spLocks noChangeShapeType="1"/>
              </p:cNvSpPr>
              <p:nvPr/>
            </p:nvSpPr>
            <p:spPr bwMode="auto">
              <a:xfrm>
                <a:off x="1787" y="3009"/>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17" name="Line 269"/>
              <p:cNvSpPr>
                <a:spLocks noChangeShapeType="1"/>
              </p:cNvSpPr>
              <p:nvPr/>
            </p:nvSpPr>
            <p:spPr bwMode="auto">
              <a:xfrm>
                <a:off x="1764" y="303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18" name="Line 270"/>
              <p:cNvSpPr>
                <a:spLocks noChangeShapeType="1"/>
              </p:cNvSpPr>
              <p:nvPr/>
            </p:nvSpPr>
            <p:spPr bwMode="auto">
              <a:xfrm>
                <a:off x="1830" y="313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19" name="Line 271"/>
              <p:cNvSpPr>
                <a:spLocks noChangeShapeType="1"/>
              </p:cNvSpPr>
              <p:nvPr/>
            </p:nvSpPr>
            <p:spPr bwMode="auto">
              <a:xfrm>
                <a:off x="1842" y="319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20" name="Line 272"/>
              <p:cNvSpPr>
                <a:spLocks noChangeShapeType="1"/>
              </p:cNvSpPr>
              <p:nvPr/>
            </p:nvSpPr>
            <p:spPr bwMode="auto">
              <a:xfrm>
                <a:off x="1660" y="310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21" name="Line 273"/>
              <p:cNvSpPr>
                <a:spLocks noChangeShapeType="1"/>
              </p:cNvSpPr>
              <p:nvPr/>
            </p:nvSpPr>
            <p:spPr bwMode="auto">
              <a:xfrm>
                <a:off x="1792" y="308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22" name="Line 274"/>
              <p:cNvSpPr>
                <a:spLocks noChangeShapeType="1"/>
              </p:cNvSpPr>
              <p:nvPr/>
            </p:nvSpPr>
            <p:spPr bwMode="auto">
              <a:xfrm>
                <a:off x="1813" y="309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23" name="Line 275"/>
              <p:cNvSpPr>
                <a:spLocks noChangeShapeType="1"/>
              </p:cNvSpPr>
              <p:nvPr/>
            </p:nvSpPr>
            <p:spPr bwMode="auto">
              <a:xfrm>
                <a:off x="1804" y="3060"/>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24" name="Line 276"/>
              <p:cNvSpPr>
                <a:spLocks noChangeShapeType="1"/>
              </p:cNvSpPr>
              <p:nvPr/>
            </p:nvSpPr>
            <p:spPr bwMode="auto">
              <a:xfrm>
                <a:off x="2028" y="364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25" name="Line 277"/>
              <p:cNvSpPr>
                <a:spLocks noChangeShapeType="1"/>
              </p:cNvSpPr>
              <p:nvPr/>
            </p:nvSpPr>
            <p:spPr bwMode="auto">
              <a:xfrm>
                <a:off x="2029" y="3625"/>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26" name="Line 278"/>
              <p:cNvSpPr>
                <a:spLocks noChangeShapeType="1"/>
              </p:cNvSpPr>
              <p:nvPr/>
            </p:nvSpPr>
            <p:spPr bwMode="auto">
              <a:xfrm>
                <a:off x="2039" y="357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27" name="Line 279"/>
              <p:cNvSpPr>
                <a:spLocks noChangeShapeType="1"/>
              </p:cNvSpPr>
              <p:nvPr/>
            </p:nvSpPr>
            <p:spPr bwMode="auto">
              <a:xfrm>
                <a:off x="1996" y="362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28" name="Line 280"/>
              <p:cNvSpPr>
                <a:spLocks noChangeShapeType="1"/>
              </p:cNvSpPr>
              <p:nvPr/>
            </p:nvSpPr>
            <p:spPr bwMode="auto">
              <a:xfrm>
                <a:off x="2007" y="355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29" name="Line 281"/>
              <p:cNvSpPr>
                <a:spLocks noChangeShapeType="1"/>
              </p:cNvSpPr>
              <p:nvPr/>
            </p:nvSpPr>
            <p:spPr bwMode="auto">
              <a:xfrm>
                <a:off x="1928" y="3406"/>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30" name="Line 282"/>
              <p:cNvSpPr>
                <a:spLocks noChangeShapeType="1"/>
              </p:cNvSpPr>
              <p:nvPr/>
            </p:nvSpPr>
            <p:spPr bwMode="auto">
              <a:xfrm>
                <a:off x="2073" y="3658"/>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31" name="Line 283"/>
              <p:cNvSpPr>
                <a:spLocks noChangeShapeType="1"/>
              </p:cNvSpPr>
              <p:nvPr/>
            </p:nvSpPr>
            <p:spPr bwMode="auto">
              <a:xfrm>
                <a:off x="2048" y="365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32" name="Line 284"/>
              <p:cNvSpPr>
                <a:spLocks noChangeShapeType="1"/>
              </p:cNvSpPr>
              <p:nvPr/>
            </p:nvSpPr>
            <p:spPr bwMode="auto">
              <a:xfrm>
                <a:off x="2071" y="370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33" name="Line 285"/>
              <p:cNvSpPr>
                <a:spLocks noChangeShapeType="1"/>
              </p:cNvSpPr>
              <p:nvPr/>
            </p:nvSpPr>
            <p:spPr bwMode="auto">
              <a:xfrm>
                <a:off x="1979" y="356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34" name="Line 286"/>
              <p:cNvSpPr>
                <a:spLocks noChangeShapeType="1"/>
              </p:cNvSpPr>
              <p:nvPr/>
            </p:nvSpPr>
            <p:spPr bwMode="auto">
              <a:xfrm>
                <a:off x="1968" y="349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35" name="Line 287"/>
              <p:cNvSpPr>
                <a:spLocks noChangeShapeType="1"/>
              </p:cNvSpPr>
              <p:nvPr/>
            </p:nvSpPr>
            <p:spPr bwMode="auto">
              <a:xfrm>
                <a:off x="1977" y="3449"/>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36" name="Line 288"/>
              <p:cNvSpPr>
                <a:spLocks noChangeShapeType="1"/>
              </p:cNvSpPr>
              <p:nvPr/>
            </p:nvSpPr>
            <p:spPr bwMode="auto">
              <a:xfrm>
                <a:off x="1971" y="3475"/>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37" name="Line 289"/>
              <p:cNvSpPr>
                <a:spLocks noChangeShapeType="1"/>
              </p:cNvSpPr>
              <p:nvPr/>
            </p:nvSpPr>
            <p:spPr bwMode="auto">
              <a:xfrm>
                <a:off x="1946" y="342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38" name="Line 290"/>
              <p:cNvSpPr>
                <a:spLocks noChangeShapeType="1"/>
              </p:cNvSpPr>
              <p:nvPr/>
            </p:nvSpPr>
            <p:spPr bwMode="auto">
              <a:xfrm>
                <a:off x="1970" y="344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39" name="Line 291"/>
              <p:cNvSpPr>
                <a:spLocks noChangeShapeType="1"/>
              </p:cNvSpPr>
              <p:nvPr/>
            </p:nvSpPr>
            <p:spPr bwMode="auto">
              <a:xfrm>
                <a:off x="2012" y="353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40" name="Line 292"/>
              <p:cNvSpPr>
                <a:spLocks noChangeShapeType="1"/>
              </p:cNvSpPr>
              <p:nvPr/>
            </p:nvSpPr>
            <p:spPr bwMode="auto">
              <a:xfrm>
                <a:off x="1987" y="352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41" name="Line 293"/>
              <p:cNvSpPr>
                <a:spLocks noChangeShapeType="1"/>
              </p:cNvSpPr>
              <p:nvPr/>
            </p:nvSpPr>
            <p:spPr bwMode="auto">
              <a:xfrm>
                <a:off x="2010" y="357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42" name="Line 294"/>
              <p:cNvSpPr>
                <a:spLocks noChangeShapeType="1"/>
              </p:cNvSpPr>
              <p:nvPr/>
            </p:nvSpPr>
            <p:spPr bwMode="auto">
              <a:xfrm rot="-2890790">
                <a:off x="1782" y="3286"/>
                <a:ext cx="15"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43" name="Line 295"/>
              <p:cNvSpPr>
                <a:spLocks noChangeShapeType="1"/>
              </p:cNvSpPr>
              <p:nvPr/>
            </p:nvSpPr>
            <p:spPr bwMode="auto">
              <a:xfrm rot="-3187806">
                <a:off x="1756" y="325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44" name="Line 296"/>
              <p:cNvSpPr>
                <a:spLocks noChangeShapeType="1"/>
              </p:cNvSpPr>
              <p:nvPr/>
            </p:nvSpPr>
            <p:spPr bwMode="auto">
              <a:xfrm rot="-3187806">
                <a:off x="1761" y="322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45" name="Line 297"/>
              <p:cNvSpPr>
                <a:spLocks noChangeShapeType="1"/>
              </p:cNvSpPr>
              <p:nvPr/>
            </p:nvSpPr>
            <p:spPr bwMode="auto">
              <a:xfrm rot="-3187806">
                <a:off x="1738" y="3251"/>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46" name="Line 298"/>
              <p:cNvSpPr>
                <a:spLocks noChangeShapeType="1"/>
              </p:cNvSpPr>
              <p:nvPr/>
            </p:nvSpPr>
            <p:spPr bwMode="auto">
              <a:xfrm rot="-3187806">
                <a:off x="1770" y="3306"/>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47" name="Line 299"/>
              <p:cNvSpPr>
                <a:spLocks noChangeShapeType="1"/>
              </p:cNvSpPr>
              <p:nvPr/>
            </p:nvSpPr>
            <p:spPr bwMode="auto">
              <a:xfrm rot="-3187806">
                <a:off x="1767" y="3272"/>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48" name="Line 300"/>
              <p:cNvSpPr>
                <a:spLocks noChangeShapeType="1"/>
              </p:cNvSpPr>
              <p:nvPr/>
            </p:nvSpPr>
            <p:spPr bwMode="auto">
              <a:xfrm>
                <a:off x="1901" y="3565"/>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49" name="Line 301"/>
              <p:cNvSpPr>
                <a:spLocks noChangeShapeType="1"/>
              </p:cNvSpPr>
              <p:nvPr/>
            </p:nvSpPr>
            <p:spPr bwMode="auto">
              <a:xfrm>
                <a:off x="1918" y="352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50" name="Line 302"/>
              <p:cNvSpPr>
                <a:spLocks noChangeShapeType="1"/>
              </p:cNvSpPr>
              <p:nvPr/>
            </p:nvSpPr>
            <p:spPr bwMode="auto">
              <a:xfrm>
                <a:off x="1889" y="362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51" name="Line 303"/>
              <p:cNvSpPr>
                <a:spLocks noChangeShapeType="1"/>
              </p:cNvSpPr>
              <p:nvPr/>
            </p:nvSpPr>
            <p:spPr bwMode="auto">
              <a:xfrm>
                <a:off x="1884" y="3521"/>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52" name="Line 304"/>
              <p:cNvSpPr>
                <a:spLocks noChangeShapeType="1"/>
              </p:cNvSpPr>
              <p:nvPr/>
            </p:nvSpPr>
            <p:spPr bwMode="auto">
              <a:xfrm>
                <a:off x="1952" y="362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53" name="Line 305"/>
              <p:cNvSpPr>
                <a:spLocks noChangeShapeType="1"/>
              </p:cNvSpPr>
              <p:nvPr/>
            </p:nvSpPr>
            <p:spPr bwMode="auto">
              <a:xfrm>
                <a:off x="2056" y="371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54" name="Line 306"/>
              <p:cNvSpPr>
                <a:spLocks noChangeShapeType="1"/>
              </p:cNvSpPr>
              <p:nvPr/>
            </p:nvSpPr>
            <p:spPr bwMode="auto">
              <a:xfrm>
                <a:off x="2072" y="367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55" name="Line 307"/>
              <p:cNvSpPr>
                <a:spLocks noChangeShapeType="1"/>
              </p:cNvSpPr>
              <p:nvPr/>
            </p:nvSpPr>
            <p:spPr bwMode="auto">
              <a:xfrm>
                <a:off x="2087" y="381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56" name="Line 308"/>
              <p:cNvSpPr>
                <a:spLocks noChangeShapeType="1"/>
              </p:cNvSpPr>
              <p:nvPr/>
            </p:nvSpPr>
            <p:spPr bwMode="auto">
              <a:xfrm>
                <a:off x="2103" y="377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57" name="Line 309"/>
              <p:cNvSpPr>
                <a:spLocks noChangeShapeType="1"/>
              </p:cNvSpPr>
              <p:nvPr/>
            </p:nvSpPr>
            <p:spPr bwMode="auto">
              <a:xfrm>
                <a:off x="2070" y="3767"/>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58" name="Line 310"/>
              <p:cNvSpPr>
                <a:spLocks noChangeShapeType="1"/>
              </p:cNvSpPr>
              <p:nvPr/>
            </p:nvSpPr>
            <p:spPr bwMode="auto">
              <a:xfrm>
                <a:off x="2081" y="370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59" name="Line 311"/>
              <p:cNvSpPr>
                <a:spLocks noChangeShapeType="1"/>
              </p:cNvSpPr>
              <p:nvPr/>
            </p:nvSpPr>
            <p:spPr bwMode="auto">
              <a:xfrm>
                <a:off x="1686" y="316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60" name="Line 312"/>
              <p:cNvSpPr>
                <a:spLocks noChangeShapeType="1"/>
              </p:cNvSpPr>
              <p:nvPr/>
            </p:nvSpPr>
            <p:spPr bwMode="auto">
              <a:xfrm>
                <a:off x="1896" y="3584"/>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61" name="Line 313"/>
              <p:cNvSpPr>
                <a:spLocks noChangeShapeType="1"/>
              </p:cNvSpPr>
              <p:nvPr/>
            </p:nvSpPr>
            <p:spPr bwMode="auto">
              <a:xfrm>
                <a:off x="1896" y="343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62" name="Line 314"/>
              <p:cNvSpPr>
                <a:spLocks noChangeShapeType="1"/>
              </p:cNvSpPr>
              <p:nvPr/>
            </p:nvSpPr>
            <p:spPr bwMode="auto">
              <a:xfrm>
                <a:off x="1877" y="338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63" name="Line 315"/>
              <p:cNvSpPr>
                <a:spLocks noChangeShapeType="1"/>
              </p:cNvSpPr>
              <p:nvPr/>
            </p:nvSpPr>
            <p:spPr bwMode="auto">
              <a:xfrm>
                <a:off x="1907" y="348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64" name="Line 316"/>
              <p:cNvSpPr>
                <a:spLocks noChangeShapeType="1"/>
              </p:cNvSpPr>
              <p:nvPr/>
            </p:nvSpPr>
            <p:spPr bwMode="auto">
              <a:xfrm>
                <a:off x="1724" y="3215"/>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65" name="Line 317"/>
              <p:cNvSpPr>
                <a:spLocks noChangeShapeType="1"/>
              </p:cNvSpPr>
              <p:nvPr/>
            </p:nvSpPr>
            <p:spPr bwMode="auto">
              <a:xfrm>
                <a:off x="1690" y="311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66" name="Line 318"/>
              <p:cNvSpPr>
                <a:spLocks noChangeShapeType="1"/>
              </p:cNvSpPr>
              <p:nvPr/>
            </p:nvSpPr>
            <p:spPr bwMode="auto">
              <a:xfrm>
                <a:off x="1910" y="323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67" name="Line 319"/>
              <p:cNvSpPr>
                <a:spLocks noChangeShapeType="1"/>
              </p:cNvSpPr>
              <p:nvPr/>
            </p:nvSpPr>
            <p:spPr bwMode="auto">
              <a:xfrm>
                <a:off x="1926" y="322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68" name="Line 320"/>
              <p:cNvSpPr>
                <a:spLocks noChangeShapeType="1"/>
              </p:cNvSpPr>
              <p:nvPr/>
            </p:nvSpPr>
            <p:spPr bwMode="auto">
              <a:xfrm>
                <a:off x="1935" y="317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69" name="Line 321"/>
              <p:cNvSpPr>
                <a:spLocks noChangeShapeType="1"/>
              </p:cNvSpPr>
              <p:nvPr/>
            </p:nvSpPr>
            <p:spPr bwMode="auto">
              <a:xfrm>
                <a:off x="1896" y="3324"/>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70" name="Line 322"/>
              <p:cNvSpPr>
                <a:spLocks noChangeShapeType="1"/>
              </p:cNvSpPr>
              <p:nvPr/>
            </p:nvSpPr>
            <p:spPr bwMode="auto">
              <a:xfrm>
                <a:off x="1892" y="3218"/>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71" name="Line 323"/>
              <p:cNvSpPr>
                <a:spLocks noChangeShapeType="1"/>
              </p:cNvSpPr>
              <p:nvPr/>
            </p:nvSpPr>
            <p:spPr bwMode="auto">
              <a:xfrm>
                <a:off x="1948" y="3201"/>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72" name="Line 324"/>
              <p:cNvSpPr>
                <a:spLocks noChangeShapeType="1"/>
              </p:cNvSpPr>
              <p:nvPr/>
            </p:nvSpPr>
            <p:spPr bwMode="auto">
              <a:xfrm>
                <a:off x="1874" y="334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73" name="Line 325"/>
              <p:cNvSpPr>
                <a:spLocks noChangeShapeType="1"/>
              </p:cNvSpPr>
              <p:nvPr/>
            </p:nvSpPr>
            <p:spPr bwMode="auto">
              <a:xfrm>
                <a:off x="1896" y="3403"/>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74" name="Line 326"/>
              <p:cNvSpPr>
                <a:spLocks noChangeShapeType="1"/>
              </p:cNvSpPr>
              <p:nvPr/>
            </p:nvSpPr>
            <p:spPr bwMode="auto">
              <a:xfrm>
                <a:off x="1957" y="338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75" name="Line 327"/>
              <p:cNvSpPr>
                <a:spLocks noChangeShapeType="1"/>
              </p:cNvSpPr>
              <p:nvPr/>
            </p:nvSpPr>
            <p:spPr bwMode="auto">
              <a:xfrm>
                <a:off x="1935" y="334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76" name="Line 328"/>
              <p:cNvSpPr>
                <a:spLocks noChangeShapeType="1"/>
              </p:cNvSpPr>
              <p:nvPr/>
            </p:nvSpPr>
            <p:spPr bwMode="auto">
              <a:xfrm>
                <a:off x="1914" y="3459"/>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77" name="Line 329"/>
              <p:cNvSpPr>
                <a:spLocks noChangeShapeType="1"/>
              </p:cNvSpPr>
              <p:nvPr/>
            </p:nvSpPr>
            <p:spPr bwMode="auto">
              <a:xfrm>
                <a:off x="1922" y="340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78" name="Line 330"/>
              <p:cNvSpPr>
                <a:spLocks noChangeShapeType="1"/>
              </p:cNvSpPr>
              <p:nvPr/>
            </p:nvSpPr>
            <p:spPr bwMode="auto">
              <a:xfrm>
                <a:off x="1938" y="351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79" name="Line 331"/>
              <p:cNvSpPr>
                <a:spLocks noChangeShapeType="1"/>
              </p:cNvSpPr>
              <p:nvPr/>
            </p:nvSpPr>
            <p:spPr bwMode="auto">
              <a:xfrm>
                <a:off x="1951" y="358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80" name="Line 332"/>
              <p:cNvSpPr>
                <a:spLocks noChangeShapeType="1"/>
              </p:cNvSpPr>
              <p:nvPr/>
            </p:nvSpPr>
            <p:spPr bwMode="auto">
              <a:xfrm>
                <a:off x="1853" y="329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81" name="Line 333"/>
              <p:cNvSpPr>
                <a:spLocks noChangeShapeType="1"/>
              </p:cNvSpPr>
              <p:nvPr/>
            </p:nvSpPr>
            <p:spPr bwMode="auto">
              <a:xfrm>
                <a:off x="1825" y="323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82" name="Line 334"/>
              <p:cNvSpPr>
                <a:spLocks noChangeShapeType="1"/>
              </p:cNvSpPr>
              <p:nvPr/>
            </p:nvSpPr>
            <p:spPr bwMode="auto">
              <a:xfrm>
                <a:off x="1695" y="3153"/>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83" name="Line 335"/>
              <p:cNvSpPr>
                <a:spLocks noChangeShapeType="1"/>
              </p:cNvSpPr>
              <p:nvPr/>
            </p:nvSpPr>
            <p:spPr bwMode="auto">
              <a:xfrm>
                <a:off x="1799" y="3233"/>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84" name="Line 336"/>
              <p:cNvSpPr>
                <a:spLocks noChangeShapeType="1"/>
              </p:cNvSpPr>
              <p:nvPr/>
            </p:nvSpPr>
            <p:spPr bwMode="auto">
              <a:xfrm>
                <a:off x="1823" y="328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85" name="Line 337"/>
              <p:cNvSpPr>
                <a:spLocks noChangeShapeType="1"/>
              </p:cNvSpPr>
              <p:nvPr/>
            </p:nvSpPr>
            <p:spPr bwMode="auto">
              <a:xfrm>
                <a:off x="1821" y="327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86" name="Line 338"/>
              <p:cNvSpPr>
                <a:spLocks noChangeShapeType="1"/>
              </p:cNvSpPr>
              <p:nvPr/>
            </p:nvSpPr>
            <p:spPr bwMode="auto">
              <a:xfrm>
                <a:off x="1834" y="3226"/>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87" name="Line 339"/>
              <p:cNvSpPr>
                <a:spLocks noChangeShapeType="1"/>
              </p:cNvSpPr>
              <p:nvPr/>
            </p:nvSpPr>
            <p:spPr bwMode="auto">
              <a:xfrm>
                <a:off x="1792" y="320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88" name="Line 340"/>
              <p:cNvSpPr>
                <a:spLocks noChangeShapeType="1"/>
              </p:cNvSpPr>
              <p:nvPr/>
            </p:nvSpPr>
            <p:spPr bwMode="auto">
              <a:xfrm>
                <a:off x="1766" y="3204"/>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89" name="Line 341"/>
              <p:cNvSpPr>
                <a:spLocks noChangeShapeType="1"/>
              </p:cNvSpPr>
              <p:nvPr/>
            </p:nvSpPr>
            <p:spPr bwMode="auto">
              <a:xfrm rot="-3187806">
                <a:off x="1782" y="3201"/>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90" name="Line 342"/>
              <p:cNvSpPr>
                <a:spLocks noChangeShapeType="1"/>
              </p:cNvSpPr>
              <p:nvPr/>
            </p:nvSpPr>
            <p:spPr bwMode="auto">
              <a:xfrm>
                <a:off x="2144" y="3492"/>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91" name="Line 343"/>
              <p:cNvSpPr>
                <a:spLocks noChangeShapeType="1"/>
              </p:cNvSpPr>
              <p:nvPr/>
            </p:nvSpPr>
            <p:spPr bwMode="auto">
              <a:xfrm>
                <a:off x="2044" y="3480"/>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92" name="Line 344"/>
              <p:cNvSpPr>
                <a:spLocks noChangeShapeType="1"/>
              </p:cNvSpPr>
              <p:nvPr/>
            </p:nvSpPr>
            <p:spPr bwMode="auto">
              <a:xfrm>
                <a:off x="2054" y="3430"/>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93" name="Line 345"/>
              <p:cNvSpPr>
                <a:spLocks noChangeShapeType="1"/>
              </p:cNvSpPr>
              <p:nvPr/>
            </p:nvSpPr>
            <p:spPr bwMode="auto">
              <a:xfrm>
                <a:off x="2032" y="3437"/>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94" name="Line 346"/>
              <p:cNvSpPr>
                <a:spLocks noChangeShapeType="1"/>
              </p:cNvSpPr>
              <p:nvPr/>
            </p:nvSpPr>
            <p:spPr bwMode="auto">
              <a:xfrm>
                <a:off x="2076" y="3420"/>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95" name="Line 347"/>
              <p:cNvSpPr>
                <a:spLocks noChangeShapeType="1"/>
              </p:cNvSpPr>
              <p:nvPr/>
            </p:nvSpPr>
            <p:spPr bwMode="auto">
              <a:xfrm>
                <a:off x="2050" y="339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96" name="Line 348"/>
              <p:cNvSpPr>
                <a:spLocks noChangeShapeType="1"/>
              </p:cNvSpPr>
              <p:nvPr/>
            </p:nvSpPr>
            <p:spPr bwMode="auto">
              <a:xfrm>
                <a:off x="2116" y="3500"/>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97" name="Line 349"/>
              <p:cNvSpPr>
                <a:spLocks noChangeShapeType="1"/>
              </p:cNvSpPr>
              <p:nvPr/>
            </p:nvSpPr>
            <p:spPr bwMode="auto">
              <a:xfrm>
                <a:off x="2132" y="3459"/>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98" name="Line 350"/>
              <p:cNvSpPr>
                <a:spLocks noChangeShapeType="1"/>
              </p:cNvSpPr>
              <p:nvPr/>
            </p:nvSpPr>
            <p:spPr bwMode="auto">
              <a:xfrm>
                <a:off x="2089" y="3513"/>
                <a:ext cx="15"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799" name="Line 351"/>
              <p:cNvSpPr>
                <a:spLocks noChangeShapeType="1"/>
              </p:cNvSpPr>
              <p:nvPr/>
            </p:nvSpPr>
            <p:spPr bwMode="auto">
              <a:xfrm>
                <a:off x="1926" y="336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00" name="Line 352"/>
              <p:cNvSpPr>
                <a:spLocks noChangeShapeType="1"/>
              </p:cNvSpPr>
              <p:nvPr/>
            </p:nvSpPr>
            <p:spPr bwMode="auto">
              <a:xfrm>
                <a:off x="2099" y="345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01" name="Line 353"/>
              <p:cNvSpPr>
                <a:spLocks noChangeShapeType="1"/>
              </p:cNvSpPr>
              <p:nvPr/>
            </p:nvSpPr>
            <p:spPr bwMode="auto">
              <a:xfrm>
                <a:off x="1869" y="331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02" name="Line 354"/>
              <p:cNvSpPr>
                <a:spLocks noChangeShapeType="1"/>
              </p:cNvSpPr>
              <p:nvPr/>
            </p:nvSpPr>
            <p:spPr bwMode="auto">
              <a:xfrm>
                <a:off x="1778" y="312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03" name="Line 355"/>
              <p:cNvSpPr>
                <a:spLocks noChangeShapeType="1"/>
              </p:cNvSpPr>
              <p:nvPr/>
            </p:nvSpPr>
            <p:spPr bwMode="auto">
              <a:xfrm>
                <a:off x="1787" y="307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04" name="Line 356"/>
              <p:cNvSpPr>
                <a:spLocks noChangeShapeType="1"/>
              </p:cNvSpPr>
              <p:nvPr/>
            </p:nvSpPr>
            <p:spPr bwMode="auto">
              <a:xfrm>
                <a:off x="1744" y="3121"/>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05" name="Line 357"/>
              <p:cNvSpPr>
                <a:spLocks noChangeShapeType="1"/>
              </p:cNvSpPr>
              <p:nvPr/>
            </p:nvSpPr>
            <p:spPr bwMode="auto">
              <a:xfrm>
                <a:off x="1711" y="309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06" name="Line 358"/>
              <p:cNvSpPr>
                <a:spLocks noChangeShapeType="1"/>
              </p:cNvSpPr>
              <p:nvPr/>
            </p:nvSpPr>
            <p:spPr bwMode="auto">
              <a:xfrm>
                <a:off x="1806" y="3016"/>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07" name="Line 359"/>
              <p:cNvSpPr>
                <a:spLocks noChangeShapeType="1"/>
              </p:cNvSpPr>
              <p:nvPr/>
            </p:nvSpPr>
            <p:spPr bwMode="auto">
              <a:xfrm>
                <a:off x="1783" y="3040"/>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08" name="Line 360"/>
              <p:cNvSpPr>
                <a:spLocks noChangeShapeType="1"/>
              </p:cNvSpPr>
              <p:nvPr/>
            </p:nvSpPr>
            <p:spPr bwMode="auto">
              <a:xfrm>
                <a:off x="1849" y="314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09" name="Line 361"/>
              <p:cNvSpPr>
                <a:spLocks noChangeShapeType="1"/>
              </p:cNvSpPr>
              <p:nvPr/>
            </p:nvSpPr>
            <p:spPr bwMode="auto">
              <a:xfrm>
                <a:off x="1861" y="319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10" name="Line 362"/>
              <p:cNvSpPr>
                <a:spLocks noChangeShapeType="1"/>
              </p:cNvSpPr>
              <p:nvPr/>
            </p:nvSpPr>
            <p:spPr bwMode="auto">
              <a:xfrm>
                <a:off x="1679" y="311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11" name="Line 363"/>
              <p:cNvSpPr>
                <a:spLocks noChangeShapeType="1"/>
              </p:cNvSpPr>
              <p:nvPr/>
            </p:nvSpPr>
            <p:spPr bwMode="auto">
              <a:xfrm>
                <a:off x="1811" y="309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12" name="Line 364"/>
              <p:cNvSpPr>
                <a:spLocks noChangeShapeType="1"/>
              </p:cNvSpPr>
              <p:nvPr/>
            </p:nvSpPr>
            <p:spPr bwMode="auto">
              <a:xfrm>
                <a:off x="1832" y="3100"/>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13" name="Line 365"/>
              <p:cNvSpPr>
                <a:spLocks noChangeShapeType="1"/>
              </p:cNvSpPr>
              <p:nvPr/>
            </p:nvSpPr>
            <p:spPr bwMode="auto">
              <a:xfrm>
                <a:off x="1823" y="3067"/>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14" name="Line 366"/>
              <p:cNvSpPr>
                <a:spLocks noChangeShapeType="1"/>
              </p:cNvSpPr>
              <p:nvPr/>
            </p:nvSpPr>
            <p:spPr bwMode="auto">
              <a:xfrm>
                <a:off x="2047" y="364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15" name="Line 367"/>
              <p:cNvSpPr>
                <a:spLocks noChangeShapeType="1"/>
              </p:cNvSpPr>
              <p:nvPr/>
            </p:nvSpPr>
            <p:spPr bwMode="auto">
              <a:xfrm>
                <a:off x="2048" y="3632"/>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16" name="Line 368"/>
              <p:cNvSpPr>
                <a:spLocks noChangeShapeType="1"/>
              </p:cNvSpPr>
              <p:nvPr/>
            </p:nvSpPr>
            <p:spPr bwMode="auto">
              <a:xfrm>
                <a:off x="2058" y="358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17" name="Line 369"/>
              <p:cNvSpPr>
                <a:spLocks noChangeShapeType="1"/>
              </p:cNvSpPr>
              <p:nvPr/>
            </p:nvSpPr>
            <p:spPr bwMode="auto">
              <a:xfrm>
                <a:off x="2015" y="362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18" name="Line 370"/>
              <p:cNvSpPr>
                <a:spLocks noChangeShapeType="1"/>
              </p:cNvSpPr>
              <p:nvPr/>
            </p:nvSpPr>
            <p:spPr bwMode="auto">
              <a:xfrm>
                <a:off x="2026" y="356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19" name="Line 371"/>
              <p:cNvSpPr>
                <a:spLocks noChangeShapeType="1"/>
              </p:cNvSpPr>
              <p:nvPr/>
            </p:nvSpPr>
            <p:spPr bwMode="auto">
              <a:xfrm>
                <a:off x="1947" y="3413"/>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20" name="Line 372"/>
              <p:cNvSpPr>
                <a:spLocks noChangeShapeType="1"/>
              </p:cNvSpPr>
              <p:nvPr/>
            </p:nvSpPr>
            <p:spPr bwMode="auto">
              <a:xfrm>
                <a:off x="2092" y="3665"/>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21" name="Line 373"/>
              <p:cNvSpPr>
                <a:spLocks noChangeShapeType="1"/>
              </p:cNvSpPr>
              <p:nvPr/>
            </p:nvSpPr>
            <p:spPr bwMode="auto">
              <a:xfrm>
                <a:off x="2067" y="3660"/>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22" name="Line 374"/>
              <p:cNvSpPr>
                <a:spLocks noChangeShapeType="1"/>
              </p:cNvSpPr>
              <p:nvPr/>
            </p:nvSpPr>
            <p:spPr bwMode="auto">
              <a:xfrm>
                <a:off x="2090" y="371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23" name="Line 375"/>
              <p:cNvSpPr>
                <a:spLocks noChangeShapeType="1"/>
              </p:cNvSpPr>
              <p:nvPr/>
            </p:nvSpPr>
            <p:spPr bwMode="auto">
              <a:xfrm>
                <a:off x="1998" y="357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24" name="Line 376"/>
              <p:cNvSpPr>
                <a:spLocks noChangeShapeType="1"/>
              </p:cNvSpPr>
              <p:nvPr/>
            </p:nvSpPr>
            <p:spPr bwMode="auto">
              <a:xfrm>
                <a:off x="1987" y="350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25" name="Line 377"/>
              <p:cNvSpPr>
                <a:spLocks noChangeShapeType="1"/>
              </p:cNvSpPr>
              <p:nvPr/>
            </p:nvSpPr>
            <p:spPr bwMode="auto">
              <a:xfrm>
                <a:off x="1996" y="3456"/>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26" name="Line 378"/>
              <p:cNvSpPr>
                <a:spLocks noChangeShapeType="1"/>
              </p:cNvSpPr>
              <p:nvPr/>
            </p:nvSpPr>
            <p:spPr bwMode="auto">
              <a:xfrm>
                <a:off x="1962" y="3482"/>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27" name="Line 379"/>
              <p:cNvSpPr>
                <a:spLocks noChangeShapeType="1"/>
              </p:cNvSpPr>
              <p:nvPr/>
            </p:nvSpPr>
            <p:spPr bwMode="auto">
              <a:xfrm>
                <a:off x="1965" y="343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28" name="Line 380"/>
              <p:cNvSpPr>
                <a:spLocks noChangeShapeType="1"/>
              </p:cNvSpPr>
              <p:nvPr/>
            </p:nvSpPr>
            <p:spPr bwMode="auto">
              <a:xfrm>
                <a:off x="1989" y="345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29" name="Line 381"/>
              <p:cNvSpPr>
                <a:spLocks noChangeShapeType="1"/>
              </p:cNvSpPr>
              <p:nvPr/>
            </p:nvSpPr>
            <p:spPr bwMode="auto">
              <a:xfrm>
                <a:off x="2031" y="353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30" name="Line 382"/>
              <p:cNvSpPr>
                <a:spLocks noChangeShapeType="1"/>
              </p:cNvSpPr>
              <p:nvPr/>
            </p:nvSpPr>
            <p:spPr bwMode="auto">
              <a:xfrm>
                <a:off x="2006" y="353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31" name="Line 383"/>
              <p:cNvSpPr>
                <a:spLocks noChangeShapeType="1"/>
              </p:cNvSpPr>
              <p:nvPr/>
            </p:nvSpPr>
            <p:spPr bwMode="auto">
              <a:xfrm>
                <a:off x="2029" y="358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32" name="Line 384"/>
              <p:cNvSpPr>
                <a:spLocks noChangeShapeType="1"/>
              </p:cNvSpPr>
              <p:nvPr/>
            </p:nvSpPr>
            <p:spPr bwMode="auto">
              <a:xfrm rot="-2890790">
                <a:off x="1801" y="3293"/>
                <a:ext cx="15"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33" name="Line 385"/>
              <p:cNvSpPr>
                <a:spLocks noChangeShapeType="1"/>
              </p:cNvSpPr>
              <p:nvPr/>
            </p:nvSpPr>
            <p:spPr bwMode="auto">
              <a:xfrm rot="-3187806">
                <a:off x="1769" y="3272"/>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34" name="Line 386"/>
              <p:cNvSpPr>
                <a:spLocks noChangeShapeType="1"/>
              </p:cNvSpPr>
              <p:nvPr/>
            </p:nvSpPr>
            <p:spPr bwMode="auto">
              <a:xfrm rot="-3187806">
                <a:off x="1780" y="3235"/>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35" name="Line 387"/>
              <p:cNvSpPr>
                <a:spLocks noChangeShapeType="1"/>
              </p:cNvSpPr>
              <p:nvPr/>
            </p:nvSpPr>
            <p:spPr bwMode="auto">
              <a:xfrm rot="-3187806">
                <a:off x="1757" y="325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36" name="Line 388"/>
              <p:cNvSpPr>
                <a:spLocks noChangeShapeType="1"/>
              </p:cNvSpPr>
              <p:nvPr/>
            </p:nvSpPr>
            <p:spPr bwMode="auto">
              <a:xfrm rot="-3187806">
                <a:off x="1795" y="3319"/>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37" name="Line 389"/>
              <p:cNvSpPr>
                <a:spLocks noChangeShapeType="1"/>
              </p:cNvSpPr>
              <p:nvPr/>
            </p:nvSpPr>
            <p:spPr bwMode="auto">
              <a:xfrm rot="-3187806">
                <a:off x="1786" y="3279"/>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38" name="Line 390"/>
              <p:cNvSpPr>
                <a:spLocks noChangeShapeType="1"/>
              </p:cNvSpPr>
              <p:nvPr/>
            </p:nvSpPr>
            <p:spPr bwMode="auto">
              <a:xfrm>
                <a:off x="1920" y="3572"/>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39" name="Line 391"/>
              <p:cNvSpPr>
                <a:spLocks noChangeShapeType="1"/>
              </p:cNvSpPr>
              <p:nvPr/>
            </p:nvSpPr>
            <p:spPr bwMode="auto">
              <a:xfrm>
                <a:off x="1937" y="353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40" name="Line 392"/>
              <p:cNvSpPr>
                <a:spLocks noChangeShapeType="1"/>
              </p:cNvSpPr>
              <p:nvPr/>
            </p:nvSpPr>
            <p:spPr bwMode="auto">
              <a:xfrm>
                <a:off x="1908" y="363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41" name="Line 393"/>
              <p:cNvSpPr>
                <a:spLocks noChangeShapeType="1"/>
              </p:cNvSpPr>
              <p:nvPr/>
            </p:nvSpPr>
            <p:spPr bwMode="auto">
              <a:xfrm>
                <a:off x="1903" y="3528"/>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42" name="Line 394"/>
              <p:cNvSpPr>
                <a:spLocks noChangeShapeType="1"/>
              </p:cNvSpPr>
              <p:nvPr/>
            </p:nvSpPr>
            <p:spPr bwMode="auto">
              <a:xfrm>
                <a:off x="1971" y="3631"/>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43" name="Line 395"/>
              <p:cNvSpPr>
                <a:spLocks noChangeShapeType="1"/>
              </p:cNvSpPr>
              <p:nvPr/>
            </p:nvSpPr>
            <p:spPr bwMode="auto">
              <a:xfrm>
                <a:off x="2075" y="3725"/>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44" name="Line 396"/>
              <p:cNvSpPr>
                <a:spLocks noChangeShapeType="1"/>
              </p:cNvSpPr>
              <p:nvPr/>
            </p:nvSpPr>
            <p:spPr bwMode="auto">
              <a:xfrm>
                <a:off x="2091" y="3684"/>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45" name="Line 397"/>
              <p:cNvSpPr>
                <a:spLocks noChangeShapeType="1"/>
              </p:cNvSpPr>
              <p:nvPr/>
            </p:nvSpPr>
            <p:spPr bwMode="auto">
              <a:xfrm>
                <a:off x="2106" y="3819"/>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46" name="Line 398"/>
              <p:cNvSpPr>
                <a:spLocks noChangeShapeType="1"/>
              </p:cNvSpPr>
              <p:nvPr/>
            </p:nvSpPr>
            <p:spPr bwMode="auto">
              <a:xfrm>
                <a:off x="2122" y="377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47" name="Line 399"/>
              <p:cNvSpPr>
                <a:spLocks noChangeShapeType="1"/>
              </p:cNvSpPr>
              <p:nvPr/>
            </p:nvSpPr>
            <p:spPr bwMode="auto">
              <a:xfrm>
                <a:off x="2089" y="3774"/>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48" name="Line 400"/>
              <p:cNvSpPr>
                <a:spLocks noChangeShapeType="1"/>
              </p:cNvSpPr>
              <p:nvPr/>
            </p:nvSpPr>
            <p:spPr bwMode="auto">
              <a:xfrm>
                <a:off x="2100" y="3708"/>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49" name="Line 401"/>
              <p:cNvSpPr>
                <a:spLocks noChangeShapeType="1"/>
              </p:cNvSpPr>
              <p:nvPr/>
            </p:nvSpPr>
            <p:spPr bwMode="auto">
              <a:xfrm>
                <a:off x="1705" y="3176"/>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50" name="Line 402"/>
              <p:cNvSpPr>
                <a:spLocks noChangeShapeType="1"/>
              </p:cNvSpPr>
              <p:nvPr/>
            </p:nvSpPr>
            <p:spPr bwMode="auto">
              <a:xfrm>
                <a:off x="1933" y="3598"/>
                <a:ext cx="17"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51" name="Line 403"/>
              <p:cNvSpPr>
                <a:spLocks noChangeShapeType="1"/>
              </p:cNvSpPr>
              <p:nvPr/>
            </p:nvSpPr>
            <p:spPr bwMode="auto">
              <a:xfrm>
                <a:off x="1889" y="3586"/>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52" name="Line 404"/>
              <p:cNvSpPr>
                <a:spLocks noChangeShapeType="1"/>
              </p:cNvSpPr>
              <p:nvPr/>
            </p:nvSpPr>
            <p:spPr bwMode="auto">
              <a:xfrm>
                <a:off x="1909" y="3633"/>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53" name="Line 405"/>
              <p:cNvSpPr>
                <a:spLocks noChangeShapeType="1"/>
              </p:cNvSpPr>
              <p:nvPr/>
            </p:nvSpPr>
            <p:spPr bwMode="auto">
              <a:xfrm>
                <a:off x="1904" y="3602"/>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54" name="Line 406"/>
              <p:cNvSpPr>
                <a:spLocks noChangeShapeType="1"/>
              </p:cNvSpPr>
              <p:nvPr/>
            </p:nvSpPr>
            <p:spPr bwMode="auto">
              <a:xfrm>
                <a:off x="1928" y="3640"/>
                <a:ext cx="16" cy="0"/>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55" name="Line 407"/>
              <p:cNvSpPr>
                <a:spLocks noChangeShapeType="1"/>
              </p:cNvSpPr>
              <p:nvPr/>
            </p:nvSpPr>
            <p:spPr bwMode="auto">
              <a:xfrm rot="-3187806">
                <a:off x="1755" y="328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56" name="Line 408"/>
              <p:cNvSpPr>
                <a:spLocks noChangeShapeType="1"/>
              </p:cNvSpPr>
              <p:nvPr/>
            </p:nvSpPr>
            <p:spPr bwMode="auto">
              <a:xfrm rot="-3187806">
                <a:off x="1735" y="3341"/>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57" name="Line 409"/>
              <p:cNvSpPr>
                <a:spLocks noChangeShapeType="1"/>
              </p:cNvSpPr>
              <p:nvPr/>
            </p:nvSpPr>
            <p:spPr bwMode="auto">
              <a:xfrm rot="-3187806">
                <a:off x="1726" y="3301"/>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58" name="Line 410"/>
              <p:cNvSpPr>
                <a:spLocks noChangeShapeType="1"/>
              </p:cNvSpPr>
              <p:nvPr/>
            </p:nvSpPr>
            <p:spPr bwMode="auto">
              <a:xfrm rot="-3187806">
                <a:off x="1754" y="3348"/>
                <a:ext cx="17"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44859" name="Line 411"/>
              <p:cNvSpPr>
                <a:spLocks noChangeShapeType="1"/>
              </p:cNvSpPr>
              <p:nvPr/>
            </p:nvSpPr>
            <p:spPr bwMode="auto">
              <a:xfrm rot="-3187806">
                <a:off x="1745" y="3308"/>
                <a:ext cx="16" cy="1"/>
              </a:xfrm>
              <a:prstGeom prst="line">
                <a:avLst/>
              </a:prstGeom>
              <a:noFill/>
              <a:ln w="317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grpSp>
    </p:spTree>
    <p:extLst>
      <p:ext uri="{BB962C8B-B14F-4D97-AF65-F5344CB8AC3E}">
        <p14:creationId xmlns:p14="http://schemas.microsoft.com/office/powerpoint/2010/main" val="9010018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4" name="Rectangle 2052"/>
          <p:cNvSpPr>
            <a:spLocks noGrp="1" noChangeArrowheads="1"/>
          </p:cNvSpPr>
          <p:nvPr>
            <p:ph type="title"/>
          </p:nvPr>
        </p:nvSpPr>
        <p:spPr/>
        <p:txBody>
          <a:bodyPr/>
          <a:lstStyle/>
          <a:p>
            <a:r>
              <a:rPr lang="en-US" altLang="en-US"/>
              <a:t>Water calorimetry / chemical heat defect protons</a:t>
            </a:r>
            <a:endParaRPr lang="en-GB" altLang="en-US"/>
          </a:p>
        </p:txBody>
      </p:sp>
      <p:sp>
        <p:nvSpPr>
          <p:cNvPr id="138245" name="Rectangle 2053"/>
          <p:cNvSpPr>
            <a:spLocks noGrp="1" noChangeArrowheads="1"/>
          </p:cNvSpPr>
          <p:nvPr>
            <p:ph idx="1"/>
          </p:nvPr>
        </p:nvSpPr>
        <p:spPr>
          <a:xfrm>
            <a:off x="457200" y="1988840"/>
            <a:ext cx="8229600" cy="4137323"/>
          </a:xfrm>
        </p:spPr>
        <p:txBody>
          <a:bodyPr/>
          <a:lstStyle/>
          <a:p>
            <a:pPr>
              <a:buFontTx/>
              <a:buNone/>
            </a:pPr>
            <a:r>
              <a:rPr lang="en-GB" altLang="en-US" dirty="0"/>
              <a:t>		</a:t>
            </a:r>
            <a:r>
              <a:rPr lang="en-GB" altLang="en-US" dirty="0" smtClean="0"/>
              <a:t>	</a:t>
            </a:r>
            <a:endParaRPr lang="en-GB" altLang="en-US" dirty="0"/>
          </a:p>
          <a:p>
            <a:pPr>
              <a:buFontTx/>
              <a:buNone/>
            </a:pPr>
            <a:endParaRPr lang="en-GB" altLang="en-US" dirty="0"/>
          </a:p>
          <a:p>
            <a:pPr>
              <a:buFontTx/>
              <a:buNone/>
            </a:pPr>
            <a:endParaRPr lang="en-GB" altLang="en-US" dirty="0"/>
          </a:p>
          <a:p>
            <a:pPr>
              <a:buFontTx/>
              <a:buNone/>
            </a:pPr>
            <a:endParaRPr lang="en-GB" altLang="en-US" dirty="0"/>
          </a:p>
          <a:p>
            <a:pPr>
              <a:buFontTx/>
              <a:buNone/>
            </a:pPr>
            <a:endParaRPr lang="en-GB" altLang="en-US" dirty="0"/>
          </a:p>
          <a:p>
            <a:endParaRPr lang="en-GB" altLang="en-US" dirty="0" smtClean="0"/>
          </a:p>
          <a:p>
            <a:pPr>
              <a:buFontTx/>
              <a:buNone/>
            </a:pPr>
            <a:endParaRPr lang="en-GB" altLang="en-US" dirty="0"/>
          </a:p>
        </p:txBody>
      </p:sp>
      <p:pic>
        <p:nvPicPr>
          <p:cNvPr id="138246" name="Picture 205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386" y="2894575"/>
            <a:ext cx="4211638" cy="2509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8248" name="Group 2056"/>
          <p:cNvGrpSpPr>
            <a:grpSpLocks/>
          </p:cNvGrpSpPr>
          <p:nvPr/>
        </p:nvGrpSpPr>
        <p:grpSpPr bwMode="auto">
          <a:xfrm>
            <a:off x="5181351" y="2109266"/>
            <a:ext cx="3567113" cy="2255838"/>
            <a:chOff x="322" y="858"/>
            <a:chExt cx="3079" cy="3437"/>
          </a:xfrm>
        </p:grpSpPr>
        <p:grpSp>
          <p:nvGrpSpPr>
            <p:cNvPr id="138249" name="Group 2057"/>
            <p:cNvGrpSpPr>
              <a:grpSpLocks/>
            </p:cNvGrpSpPr>
            <p:nvPr/>
          </p:nvGrpSpPr>
          <p:grpSpPr bwMode="auto">
            <a:xfrm>
              <a:off x="322" y="1384"/>
              <a:ext cx="3079" cy="2911"/>
              <a:chOff x="362" y="1384"/>
              <a:chExt cx="3465" cy="2911"/>
            </a:xfrm>
          </p:grpSpPr>
          <p:sp>
            <p:nvSpPr>
              <p:cNvPr id="138250" name="Rectangle 2058"/>
              <p:cNvSpPr>
                <a:spLocks noChangeArrowheads="1"/>
              </p:cNvSpPr>
              <p:nvPr/>
            </p:nvSpPr>
            <p:spPr bwMode="auto">
              <a:xfrm>
                <a:off x="940" y="1384"/>
                <a:ext cx="2526" cy="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251" name="Rectangle 2059"/>
              <p:cNvSpPr>
                <a:spLocks noChangeArrowheads="1"/>
              </p:cNvSpPr>
              <p:nvPr/>
            </p:nvSpPr>
            <p:spPr bwMode="auto">
              <a:xfrm>
                <a:off x="940" y="1384"/>
                <a:ext cx="2526" cy="236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252" name="Line 2060"/>
              <p:cNvSpPr>
                <a:spLocks noChangeShapeType="1"/>
              </p:cNvSpPr>
              <p:nvPr/>
            </p:nvSpPr>
            <p:spPr bwMode="auto">
              <a:xfrm>
                <a:off x="940" y="3746"/>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53" name="Line 2061"/>
              <p:cNvSpPr>
                <a:spLocks noChangeShapeType="1"/>
              </p:cNvSpPr>
              <p:nvPr/>
            </p:nvSpPr>
            <p:spPr bwMode="auto">
              <a:xfrm>
                <a:off x="940" y="3603"/>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54" name="Line 2062"/>
              <p:cNvSpPr>
                <a:spLocks noChangeShapeType="1"/>
              </p:cNvSpPr>
              <p:nvPr/>
            </p:nvSpPr>
            <p:spPr bwMode="auto">
              <a:xfrm>
                <a:off x="940" y="3451"/>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55" name="Line 2063"/>
              <p:cNvSpPr>
                <a:spLocks noChangeShapeType="1"/>
              </p:cNvSpPr>
              <p:nvPr/>
            </p:nvSpPr>
            <p:spPr bwMode="auto">
              <a:xfrm>
                <a:off x="940" y="3307"/>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56" name="Line 2064"/>
              <p:cNvSpPr>
                <a:spLocks noChangeShapeType="1"/>
              </p:cNvSpPr>
              <p:nvPr/>
            </p:nvSpPr>
            <p:spPr bwMode="auto">
              <a:xfrm>
                <a:off x="940" y="3156"/>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57" name="Line 2065"/>
              <p:cNvSpPr>
                <a:spLocks noChangeShapeType="1"/>
              </p:cNvSpPr>
              <p:nvPr/>
            </p:nvSpPr>
            <p:spPr bwMode="auto">
              <a:xfrm>
                <a:off x="940" y="3012"/>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58" name="Line 2066"/>
              <p:cNvSpPr>
                <a:spLocks noChangeShapeType="1"/>
              </p:cNvSpPr>
              <p:nvPr/>
            </p:nvSpPr>
            <p:spPr bwMode="auto">
              <a:xfrm>
                <a:off x="940" y="2861"/>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59" name="Line 2067"/>
              <p:cNvSpPr>
                <a:spLocks noChangeShapeType="1"/>
              </p:cNvSpPr>
              <p:nvPr/>
            </p:nvSpPr>
            <p:spPr bwMode="auto">
              <a:xfrm>
                <a:off x="940" y="2717"/>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60" name="Line 2068"/>
              <p:cNvSpPr>
                <a:spLocks noChangeShapeType="1"/>
              </p:cNvSpPr>
              <p:nvPr/>
            </p:nvSpPr>
            <p:spPr bwMode="auto">
              <a:xfrm>
                <a:off x="940" y="2565"/>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61" name="Line 2069"/>
              <p:cNvSpPr>
                <a:spLocks noChangeShapeType="1"/>
              </p:cNvSpPr>
              <p:nvPr/>
            </p:nvSpPr>
            <p:spPr bwMode="auto">
              <a:xfrm>
                <a:off x="940" y="2422"/>
                <a:ext cx="39" cy="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62" name="Line 2070"/>
              <p:cNvSpPr>
                <a:spLocks noChangeShapeType="1"/>
              </p:cNvSpPr>
              <p:nvPr/>
            </p:nvSpPr>
            <p:spPr bwMode="auto">
              <a:xfrm>
                <a:off x="940" y="2270"/>
                <a:ext cx="39" cy="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63" name="Line 2071"/>
              <p:cNvSpPr>
                <a:spLocks noChangeShapeType="1"/>
              </p:cNvSpPr>
              <p:nvPr/>
            </p:nvSpPr>
            <p:spPr bwMode="auto">
              <a:xfrm>
                <a:off x="940" y="2126"/>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64" name="Line 2072"/>
              <p:cNvSpPr>
                <a:spLocks noChangeShapeType="1"/>
              </p:cNvSpPr>
              <p:nvPr/>
            </p:nvSpPr>
            <p:spPr bwMode="auto">
              <a:xfrm>
                <a:off x="940" y="1975"/>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65" name="Line 2073"/>
              <p:cNvSpPr>
                <a:spLocks noChangeShapeType="1"/>
              </p:cNvSpPr>
              <p:nvPr/>
            </p:nvSpPr>
            <p:spPr bwMode="auto">
              <a:xfrm>
                <a:off x="940" y="1831"/>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66" name="Line 2074"/>
              <p:cNvSpPr>
                <a:spLocks noChangeShapeType="1"/>
              </p:cNvSpPr>
              <p:nvPr/>
            </p:nvSpPr>
            <p:spPr bwMode="auto">
              <a:xfrm>
                <a:off x="940" y="1680"/>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67" name="Line 2075"/>
              <p:cNvSpPr>
                <a:spLocks noChangeShapeType="1"/>
              </p:cNvSpPr>
              <p:nvPr/>
            </p:nvSpPr>
            <p:spPr bwMode="auto">
              <a:xfrm>
                <a:off x="940" y="1536"/>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68" name="Line 2076"/>
              <p:cNvSpPr>
                <a:spLocks noChangeShapeType="1"/>
              </p:cNvSpPr>
              <p:nvPr/>
            </p:nvSpPr>
            <p:spPr bwMode="auto">
              <a:xfrm>
                <a:off x="940" y="1384"/>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69" name="Line 2077"/>
              <p:cNvSpPr>
                <a:spLocks noChangeShapeType="1"/>
              </p:cNvSpPr>
              <p:nvPr/>
            </p:nvSpPr>
            <p:spPr bwMode="auto">
              <a:xfrm>
                <a:off x="940" y="3746"/>
                <a:ext cx="46"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70" name="Line 2078"/>
              <p:cNvSpPr>
                <a:spLocks noChangeShapeType="1"/>
              </p:cNvSpPr>
              <p:nvPr/>
            </p:nvSpPr>
            <p:spPr bwMode="auto">
              <a:xfrm>
                <a:off x="940" y="3012"/>
                <a:ext cx="46"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71" name="Line 2079"/>
              <p:cNvSpPr>
                <a:spLocks noChangeShapeType="1"/>
              </p:cNvSpPr>
              <p:nvPr/>
            </p:nvSpPr>
            <p:spPr bwMode="auto">
              <a:xfrm>
                <a:off x="940" y="2270"/>
                <a:ext cx="46" cy="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72" name="Line 2080"/>
              <p:cNvSpPr>
                <a:spLocks noChangeShapeType="1"/>
              </p:cNvSpPr>
              <p:nvPr/>
            </p:nvSpPr>
            <p:spPr bwMode="auto">
              <a:xfrm>
                <a:off x="940" y="1536"/>
                <a:ext cx="46"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73" name="Rectangle 2081"/>
              <p:cNvSpPr>
                <a:spLocks noChangeArrowheads="1"/>
              </p:cNvSpPr>
              <p:nvPr/>
            </p:nvSpPr>
            <p:spPr bwMode="auto">
              <a:xfrm>
                <a:off x="652" y="3664"/>
                <a:ext cx="205"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ctr"/>
                <a:r>
                  <a:rPr lang="en-US" altLang="en-US" sz="1200"/>
                  <a:t>0,0</a:t>
                </a:r>
                <a:endParaRPr lang="en-US" altLang="en-US" sz="1200">
                  <a:latin typeface="Times New Roman" pitchFamily="18" charset="0"/>
                </a:endParaRPr>
              </a:p>
            </p:txBody>
          </p:sp>
          <p:sp>
            <p:nvSpPr>
              <p:cNvPr id="138274" name="Rectangle 2082"/>
              <p:cNvSpPr>
                <a:spLocks noChangeArrowheads="1"/>
              </p:cNvSpPr>
              <p:nvPr/>
            </p:nvSpPr>
            <p:spPr bwMode="auto">
              <a:xfrm>
                <a:off x="652" y="2928"/>
                <a:ext cx="205"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endParaRPr lang="en-US" altLang="en-US" sz="1200">
                  <a:latin typeface="Times New Roman" pitchFamily="18" charset="0"/>
                </a:endParaRPr>
              </a:p>
            </p:txBody>
          </p:sp>
          <p:sp>
            <p:nvSpPr>
              <p:cNvPr id="138275" name="Rectangle 2083"/>
              <p:cNvSpPr>
                <a:spLocks noChangeArrowheads="1"/>
              </p:cNvSpPr>
              <p:nvPr/>
            </p:nvSpPr>
            <p:spPr bwMode="auto">
              <a:xfrm>
                <a:off x="652" y="2183"/>
                <a:ext cx="205"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2,0</a:t>
                </a:r>
                <a:endParaRPr lang="en-US" altLang="en-US" sz="1200">
                  <a:latin typeface="Times New Roman" pitchFamily="18" charset="0"/>
                </a:endParaRPr>
              </a:p>
            </p:txBody>
          </p:sp>
          <p:sp>
            <p:nvSpPr>
              <p:cNvPr id="138276" name="Rectangle 2084"/>
              <p:cNvSpPr>
                <a:spLocks noChangeArrowheads="1"/>
              </p:cNvSpPr>
              <p:nvPr/>
            </p:nvSpPr>
            <p:spPr bwMode="auto">
              <a:xfrm>
                <a:off x="652" y="1453"/>
                <a:ext cx="205"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3,0</a:t>
                </a:r>
                <a:endParaRPr lang="en-US" altLang="en-US" sz="1200">
                  <a:latin typeface="Times New Roman" pitchFamily="18" charset="0"/>
                </a:endParaRPr>
              </a:p>
            </p:txBody>
          </p:sp>
          <p:sp>
            <p:nvSpPr>
              <p:cNvPr id="138277" name="Rectangle 2085"/>
              <p:cNvSpPr>
                <a:spLocks noChangeArrowheads="1"/>
              </p:cNvSpPr>
              <p:nvPr/>
            </p:nvSpPr>
            <p:spPr bwMode="auto">
              <a:xfrm>
                <a:off x="1724" y="4017"/>
                <a:ext cx="1004"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LET (keV.</a:t>
                </a:r>
                <a:r>
                  <a:rPr lang="en-US" altLang="en-US" sz="1200">
                    <a:latin typeface="Symbol" pitchFamily="18" charset="2"/>
                  </a:rPr>
                  <a:t>m</a:t>
                </a:r>
                <a:r>
                  <a:rPr lang="en-US" altLang="en-US" sz="1200"/>
                  <a:t>m</a:t>
                </a:r>
                <a:r>
                  <a:rPr lang="en-US" altLang="en-US" sz="1200" baseline="30000"/>
                  <a:t>-1</a:t>
                </a:r>
                <a:r>
                  <a:rPr lang="en-US" altLang="en-US" sz="1200"/>
                  <a:t>)</a:t>
                </a:r>
                <a:endParaRPr lang="en-US" altLang="en-US" sz="1200">
                  <a:latin typeface="Times New Roman" pitchFamily="18" charset="0"/>
                </a:endParaRPr>
              </a:p>
            </p:txBody>
          </p:sp>
          <p:sp>
            <p:nvSpPr>
              <p:cNvPr id="138278" name="Rectangle 2086"/>
              <p:cNvSpPr>
                <a:spLocks noChangeArrowheads="1"/>
              </p:cNvSpPr>
              <p:nvPr/>
            </p:nvSpPr>
            <p:spPr bwMode="auto">
              <a:xfrm rot="16200000">
                <a:off x="-186" y="2400"/>
                <a:ext cx="1273"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G (100 eV</a:t>
                </a:r>
                <a:r>
                  <a:rPr lang="en-US" altLang="en-US" sz="1200" baseline="30000"/>
                  <a:t>-1</a:t>
                </a:r>
                <a:r>
                  <a:rPr lang="en-US" altLang="en-US" sz="1200"/>
                  <a:t>)</a:t>
                </a:r>
                <a:endParaRPr lang="en-US" altLang="en-US" sz="1200">
                  <a:latin typeface="Times New Roman" pitchFamily="18" charset="0"/>
                </a:endParaRPr>
              </a:p>
            </p:txBody>
          </p:sp>
          <p:sp>
            <p:nvSpPr>
              <p:cNvPr id="138279" name="Line 2087"/>
              <p:cNvSpPr>
                <a:spLocks noChangeShapeType="1"/>
              </p:cNvSpPr>
              <p:nvPr/>
            </p:nvSpPr>
            <p:spPr bwMode="auto">
              <a:xfrm flipV="1">
                <a:off x="1193"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80" name="Line 2088"/>
              <p:cNvSpPr>
                <a:spLocks noChangeShapeType="1"/>
              </p:cNvSpPr>
              <p:nvPr/>
            </p:nvSpPr>
            <p:spPr bwMode="auto">
              <a:xfrm flipV="1">
                <a:off x="1335"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81" name="Line 2089"/>
              <p:cNvSpPr>
                <a:spLocks noChangeShapeType="1"/>
              </p:cNvSpPr>
              <p:nvPr/>
            </p:nvSpPr>
            <p:spPr bwMode="auto">
              <a:xfrm flipV="1">
                <a:off x="1447"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82" name="Line 2090"/>
              <p:cNvSpPr>
                <a:spLocks noChangeShapeType="1"/>
              </p:cNvSpPr>
              <p:nvPr/>
            </p:nvSpPr>
            <p:spPr bwMode="auto">
              <a:xfrm flipV="1">
                <a:off x="1529"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83" name="Line 2091"/>
              <p:cNvSpPr>
                <a:spLocks noChangeShapeType="1"/>
              </p:cNvSpPr>
              <p:nvPr/>
            </p:nvSpPr>
            <p:spPr bwMode="auto">
              <a:xfrm flipV="1">
                <a:off x="1588" y="3709"/>
                <a:ext cx="3"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84" name="Line 2092"/>
              <p:cNvSpPr>
                <a:spLocks noChangeShapeType="1"/>
              </p:cNvSpPr>
              <p:nvPr/>
            </p:nvSpPr>
            <p:spPr bwMode="auto">
              <a:xfrm flipV="1">
                <a:off x="1650" y="3709"/>
                <a:ext cx="3"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85" name="Line 2093"/>
              <p:cNvSpPr>
                <a:spLocks noChangeShapeType="1"/>
              </p:cNvSpPr>
              <p:nvPr/>
            </p:nvSpPr>
            <p:spPr bwMode="auto">
              <a:xfrm flipV="1">
                <a:off x="1701"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86" name="Line 2094"/>
              <p:cNvSpPr>
                <a:spLocks noChangeShapeType="1"/>
              </p:cNvSpPr>
              <p:nvPr/>
            </p:nvSpPr>
            <p:spPr bwMode="auto">
              <a:xfrm flipV="1">
                <a:off x="1741"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87" name="Line 2095"/>
              <p:cNvSpPr>
                <a:spLocks noChangeShapeType="1"/>
              </p:cNvSpPr>
              <p:nvPr/>
            </p:nvSpPr>
            <p:spPr bwMode="auto">
              <a:xfrm flipV="1">
                <a:off x="1782"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88" name="Line 2096"/>
              <p:cNvSpPr>
                <a:spLocks noChangeShapeType="1"/>
              </p:cNvSpPr>
              <p:nvPr/>
            </p:nvSpPr>
            <p:spPr bwMode="auto">
              <a:xfrm flipV="1">
                <a:off x="2035"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89" name="Line 2097"/>
              <p:cNvSpPr>
                <a:spLocks noChangeShapeType="1"/>
              </p:cNvSpPr>
              <p:nvPr/>
            </p:nvSpPr>
            <p:spPr bwMode="auto">
              <a:xfrm flipV="1">
                <a:off x="2188"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90" name="Line 2098"/>
              <p:cNvSpPr>
                <a:spLocks noChangeShapeType="1"/>
              </p:cNvSpPr>
              <p:nvPr/>
            </p:nvSpPr>
            <p:spPr bwMode="auto">
              <a:xfrm flipV="1">
                <a:off x="2288"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91" name="Line 2099"/>
              <p:cNvSpPr>
                <a:spLocks noChangeShapeType="1"/>
              </p:cNvSpPr>
              <p:nvPr/>
            </p:nvSpPr>
            <p:spPr bwMode="auto">
              <a:xfrm flipV="1">
                <a:off x="2370"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92" name="Line 2100"/>
              <p:cNvSpPr>
                <a:spLocks noChangeShapeType="1"/>
              </p:cNvSpPr>
              <p:nvPr/>
            </p:nvSpPr>
            <p:spPr bwMode="auto">
              <a:xfrm flipV="1">
                <a:off x="2441"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93" name="Line 2101"/>
              <p:cNvSpPr>
                <a:spLocks noChangeShapeType="1"/>
              </p:cNvSpPr>
              <p:nvPr/>
            </p:nvSpPr>
            <p:spPr bwMode="auto">
              <a:xfrm flipV="1">
                <a:off x="2501"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94" name="Line 2102"/>
              <p:cNvSpPr>
                <a:spLocks noChangeShapeType="1"/>
              </p:cNvSpPr>
              <p:nvPr/>
            </p:nvSpPr>
            <p:spPr bwMode="auto">
              <a:xfrm flipV="1">
                <a:off x="2542"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95" name="Line 2103"/>
              <p:cNvSpPr>
                <a:spLocks noChangeShapeType="1"/>
              </p:cNvSpPr>
              <p:nvPr/>
            </p:nvSpPr>
            <p:spPr bwMode="auto">
              <a:xfrm flipV="1">
                <a:off x="2593"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96" name="Line 2104"/>
              <p:cNvSpPr>
                <a:spLocks noChangeShapeType="1"/>
              </p:cNvSpPr>
              <p:nvPr/>
            </p:nvSpPr>
            <p:spPr bwMode="auto">
              <a:xfrm flipV="1">
                <a:off x="2634"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97" name="Line 2105"/>
              <p:cNvSpPr>
                <a:spLocks noChangeShapeType="1"/>
              </p:cNvSpPr>
              <p:nvPr/>
            </p:nvSpPr>
            <p:spPr bwMode="auto">
              <a:xfrm flipV="1">
                <a:off x="2888"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98" name="Line 2106"/>
              <p:cNvSpPr>
                <a:spLocks noChangeShapeType="1"/>
              </p:cNvSpPr>
              <p:nvPr/>
            </p:nvSpPr>
            <p:spPr bwMode="auto">
              <a:xfrm flipV="1">
                <a:off x="3030"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299" name="Line 2107"/>
              <p:cNvSpPr>
                <a:spLocks noChangeShapeType="1"/>
              </p:cNvSpPr>
              <p:nvPr/>
            </p:nvSpPr>
            <p:spPr bwMode="auto">
              <a:xfrm flipV="1">
                <a:off x="3141"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300" name="Line 2108"/>
              <p:cNvSpPr>
                <a:spLocks noChangeShapeType="1"/>
              </p:cNvSpPr>
              <p:nvPr/>
            </p:nvSpPr>
            <p:spPr bwMode="auto">
              <a:xfrm flipV="1">
                <a:off x="3221"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301" name="Line 2109"/>
              <p:cNvSpPr>
                <a:spLocks noChangeShapeType="1"/>
              </p:cNvSpPr>
              <p:nvPr/>
            </p:nvSpPr>
            <p:spPr bwMode="auto">
              <a:xfrm flipV="1">
                <a:off x="3283"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302" name="Line 2110"/>
              <p:cNvSpPr>
                <a:spLocks noChangeShapeType="1"/>
              </p:cNvSpPr>
              <p:nvPr/>
            </p:nvSpPr>
            <p:spPr bwMode="auto">
              <a:xfrm flipV="1">
                <a:off x="3342" y="3709"/>
                <a:ext cx="3"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303" name="Line 2111"/>
              <p:cNvSpPr>
                <a:spLocks noChangeShapeType="1"/>
              </p:cNvSpPr>
              <p:nvPr/>
            </p:nvSpPr>
            <p:spPr bwMode="auto">
              <a:xfrm flipV="1">
                <a:off x="3394"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304" name="Line 2112"/>
              <p:cNvSpPr>
                <a:spLocks noChangeShapeType="1"/>
              </p:cNvSpPr>
              <p:nvPr/>
            </p:nvSpPr>
            <p:spPr bwMode="auto">
              <a:xfrm flipV="1">
                <a:off x="3435"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305" name="Line 2113"/>
              <p:cNvSpPr>
                <a:spLocks noChangeShapeType="1"/>
              </p:cNvSpPr>
              <p:nvPr/>
            </p:nvSpPr>
            <p:spPr bwMode="auto">
              <a:xfrm flipV="1">
                <a:off x="3474"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306" name="Line 2114"/>
              <p:cNvSpPr>
                <a:spLocks noChangeShapeType="1"/>
              </p:cNvSpPr>
              <p:nvPr/>
            </p:nvSpPr>
            <p:spPr bwMode="auto">
              <a:xfrm flipV="1">
                <a:off x="1782" y="3701"/>
                <a:ext cx="1" cy="4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307" name="Line 2115"/>
              <p:cNvSpPr>
                <a:spLocks noChangeShapeType="1"/>
              </p:cNvSpPr>
              <p:nvPr/>
            </p:nvSpPr>
            <p:spPr bwMode="auto">
              <a:xfrm flipV="1">
                <a:off x="2634" y="3701"/>
                <a:ext cx="2" cy="4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308" name="Line 2116"/>
              <p:cNvSpPr>
                <a:spLocks noChangeShapeType="1"/>
              </p:cNvSpPr>
              <p:nvPr/>
            </p:nvSpPr>
            <p:spPr bwMode="auto">
              <a:xfrm flipV="1">
                <a:off x="3474" y="3701"/>
                <a:ext cx="1" cy="4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138309" name="Group 2117"/>
              <p:cNvGrpSpPr>
                <a:grpSpLocks/>
              </p:cNvGrpSpPr>
              <p:nvPr/>
            </p:nvGrpSpPr>
            <p:grpSpPr bwMode="auto">
              <a:xfrm>
                <a:off x="940" y="1505"/>
                <a:ext cx="2534" cy="841"/>
                <a:chOff x="940" y="1505"/>
                <a:chExt cx="2534" cy="841"/>
              </a:xfrm>
            </p:grpSpPr>
            <p:sp>
              <p:nvSpPr>
                <p:cNvPr id="138310" name="Freeform 2118"/>
                <p:cNvSpPr>
                  <a:spLocks/>
                </p:cNvSpPr>
                <p:nvPr/>
              </p:nvSpPr>
              <p:spPr bwMode="auto">
                <a:xfrm>
                  <a:off x="940" y="1505"/>
                  <a:ext cx="253" cy="15"/>
                </a:xfrm>
                <a:custGeom>
                  <a:avLst/>
                  <a:gdLst>
                    <a:gd name="T0" fmla="*/ 0 w 168"/>
                    <a:gd name="T1" fmla="*/ 0 h 13"/>
                    <a:gd name="T2" fmla="*/ 81 w 168"/>
                    <a:gd name="T3" fmla="*/ 7 h 13"/>
                    <a:gd name="T4" fmla="*/ 121 w 168"/>
                    <a:gd name="T5" fmla="*/ 7 h 13"/>
                    <a:gd name="T6" fmla="*/ 168 w 168"/>
                    <a:gd name="T7" fmla="*/ 13 h 13"/>
                  </a:gdLst>
                  <a:ahLst/>
                  <a:cxnLst>
                    <a:cxn ang="0">
                      <a:pos x="T0" y="T1"/>
                    </a:cxn>
                    <a:cxn ang="0">
                      <a:pos x="T2" y="T3"/>
                    </a:cxn>
                    <a:cxn ang="0">
                      <a:pos x="T4" y="T5"/>
                    </a:cxn>
                    <a:cxn ang="0">
                      <a:pos x="T6" y="T7"/>
                    </a:cxn>
                  </a:cxnLst>
                  <a:rect l="0" t="0" r="r" b="b"/>
                  <a:pathLst>
                    <a:path w="168" h="13">
                      <a:moveTo>
                        <a:pt x="0" y="0"/>
                      </a:moveTo>
                      <a:lnTo>
                        <a:pt x="81" y="7"/>
                      </a:lnTo>
                      <a:lnTo>
                        <a:pt x="121" y="7"/>
                      </a:lnTo>
                      <a:lnTo>
                        <a:pt x="168" y="13"/>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11" name="Freeform 2119"/>
                <p:cNvSpPr>
                  <a:spLocks/>
                </p:cNvSpPr>
                <p:nvPr/>
              </p:nvSpPr>
              <p:spPr bwMode="auto">
                <a:xfrm>
                  <a:off x="1193" y="1520"/>
                  <a:ext cx="336" cy="61"/>
                </a:xfrm>
                <a:custGeom>
                  <a:avLst/>
                  <a:gdLst>
                    <a:gd name="T0" fmla="*/ 0 w 222"/>
                    <a:gd name="T1" fmla="*/ 0 h 54"/>
                    <a:gd name="T2" fmla="*/ 54 w 222"/>
                    <a:gd name="T3" fmla="*/ 14 h 54"/>
                    <a:gd name="T4" fmla="*/ 108 w 222"/>
                    <a:gd name="T5" fmla="*/ 27 h 54"/>
                    <a:gd name="T6" fmla="*/ 168 w 222"/>
                    <a:gd name="T7" fmla="*/ 41 h 54"/>
                    <a:gd name="T8" fmla="*/ 222 w 222"/>
                    <a:gd name="T9" fmla="*/ 54 h 54"/>
                  </a:gdLst>
                  <a:ahLst/>
                  <a:cxnLst>
                    <a:cxn ang="0">
                      <a:pos x="T0" y="T1"/>
                    </a:cxn>
                    <a:cxn ang="0">
                      <a:pos x="T2" y="T3"/>
                    </a:cxn>
                    <a:cxn ang="0">
                      <a:pos x="T4" y="T5"/>
                    </a:cxn>
                    <a:cxn ang="0">
                      <a:pos x="T6" y="T7"/>
                    </a:cxn>
                    <a:cxn ang="0">
                      <a:pos x="T8" y="T9"/>
                    </a:cxn>
                  </a:cxnLst>
                  <a:rect l="0" t="0" r="r" b="b"/>
                  <a:pathLst>
                    <a:path w="222" h="54">
                      <a:moveTo>
                        <a:pt x="0" y="0"/>
                      </a:moveTo>
                      <a:lnTo>
                        <a:pt x="54" y="14"/>
                      </a:lnTo>
                      <a:lnTo>
                        <a:pt x="108" y="27"/>
                      </a:lnTo>
                      <a:lnTo>
                        <a:pt x="168" y="41"/>
                      </a:lnTo>
                      <a:lnTo>
                        <a:pt x="222" y="54"/>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12" name="Freeform 2120"/>
                <p:cNvSpPr>
                  <a:spLocks/>
                </p:cNvSpPr>
                <p:nvPr/>
              </p:nvSpPr>
              <p:spPr bwMode="auto">
                <a:xfrm>
                  <a:off x="1529" y="1581"/>
                  <a:ext cx="253" cy="69"/>
                </a:xfrm>
                <a:custGeom>
                  <a:avLst/>
                  <a:gdLst>
                    <a:gd name="T0" fmla="*/ 0 w 168"/>
                    <a:gd name="T1" fmla="*/ 0 h 61"/>
                    <a:gd name="T2" fmla="*/ 47 w 168"/>
                    <a:gd name="T3" fmla="*/ 14 h 61"/>
                    <a:gd name="T4" fmla="*/ 87 w 168"/>
                    <a:gd name="T5" fmla="*/ 27 h 61"/>
                    <a:gd name="T6" fmla="*/ 168 w 168"/>
                    <a:gd name="T7" fmla="*/ 61 h 61"/>
                  </a:gdLst>
                  <a:ahLst/>
                  <a:cxnLst>
                    <a:cxn ang="0">
                      <a:pos x="T0" y="T1"/>
                    </a:cxn>
                    <a:cxn ang="0">
                      <a:pos x="T2" y="T3"/>
                    </a:cxn>
                    <a:cxn ang="0">
                      <a:pos x="T4" y="T5"/>
                    </a:cxn>
                    <a:cxn ang="0">
                      <a:pos x="T6" y="T7"/>
                    </a:cxn>
                  </a:cxnLst>
                  <a:rect l="0" t="0" r="r" b="b"/>
                  <a:pathLst>
                    <a:path w="168" h="61">
                      <a:moveTo>
                        <a:pt x="0" y="0"/>
                      </a:moveTo>
                      <a:lnTo>
                        <a:pt x="47" y="14"/>
                      </a:lnTo>
                      <a:lnTo>
                        <a:pt x="87" y="27"/>
                      </a:lnTo>
                      <a:lnTo>
                        <a:pt x="168" y="61"/>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13" name="Freeform 2121"/>
                <p:cNvSpPr>
                  <a:spLocks/>
                </p:cNvSpPr>
                <p:nvPr/>
              </p:nvSpPr>
              <p:spPr bwMode="auto">
                <a:xfrm>
                  <a:off x="1782" y="1650"/>
                  <a:ext cx="253" cy="105"/>
                </a:xfrm>
                <a:custGeom>
                  <a:avLst/>
                  <a:gdLst>
                    <a:gd name="T0" fmla="*/ 0 w 168"/>
                    <a:gd name="T1" fmla="*/ 0 h 94"/>
                    <a:gd name="T2" fmla="*/ 81 w 168"/>
                    <a:gd name="T3" fmla="*/ 40 h 94"/>
                    <a:gd name="T4" fmla="*/ 121 w 168"/>
                    <a:gd name="T5" fmla="*/ 67 h 94"/>
                    <a:gd name="T6" fmla="*/ 168 w 168"/>
                    <a:gd name="T7" fmla="*/ 94 h 94"/>
                  </a:gdLst>
                  <a:ahLst/>
                  <a:cxnLst>
                    <a:cxn ang="0">
                      <a:pos x="T0" y="T1"/>
                    </a:cxn>
                    <a:cxn ang="0">
                      <a:pos x="T2" y="T3"/>
                    </a:cxn>
                    <a:cxn ang="0">
                      <a:pos x="T4" y="T5"/>
                    </a:cxn>
                    <a:cxn ang="0">
                      <a:pos x="T6" y="T7"/>
                    </a:cxn>
                  </a:cxnLst>
                  <a:rect l="0" t="0" r="r" b="b"/>
                  <a:pathLst>
                    <a:path w="168" h="94">
                      <a:moveTo>
                        <a:pt x="0" y="0"/>
                      </a:moveTo>
                      <a:lnTo>
                        <a:pt x="81" y="40"/>
                      </a:lnTo>
                      <a:lnTo>
                        <a:pt x="121" y="67"/>
                      </a:lnTo>
                      <a:lnTo>
                        <a:pt x="168" y="94"/>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14" name="Freeform 2122"/>
                <p:cNvSpPr>
                  <a:spLocks/>
                </p:cNvSpPr>
                <p:nvPr/>
              </p:nvSpPr>
              <p:spPr bwMode="auto">
                <a:xfrm>
                  <a:off x="2035" y="1755"/>
                  <a:ext cx="335" cy="159"/>
                </a:xfrm>
                <a:custGeom>
                  <a:avLst/>
                  <a:gdLst>
                    <a:gd name="T0" fmla="*/ 0 w 222"/>
                    <a:gd name="T1" fmla="*/ 0 h 141"/>
                    <a:gd name="T2" fmla="*/ 54 w 222"/>
                    <a:gd name="T3" fmla="*/ 33 h 141"/>
                    <a:gd name="T4" fmla="*/ 108 w 222"/>
                    <a:gd name="T5" fmla="*/ 67 h 141"/>
                    <a:gd name="T6" fmla="*/ 168 w 222"/>
                    <a:gd name="T7" fmla="*/ 107 h 141"/>
                    <a:gd name="T8" fmla="*/ 222 w 222"/>
                    <a:gd name="T9" fmla="*/ 141 h 141"/>
                  </a:gdLst>
                  <a:ahLst/>
                  <a:cxnLst>
                    <a:cxn ang="0">
                      <a:pos x="T0" y="T1"/>
                    </a:cxn>
                    <a:cxn ang="0">
                      <a:pos x="T2" y="T3"/>
                    </a:cxn>
                    <a:cxn ang="0">
                      <a:pos x="T4" y="T5"/>
                    </a:cxn>
                    <a:cxn ang="0">
                      <a:pos x="T6" y="T7"/>
                    </a:cxn>
                    <a:cxn ang="0">
                      <a:pos x="T8" y="T9"/>
                    </a:cxn>
                  </a:cxnLst>
                  <a:rect l="0" t="0" r="r" b="b"/>
                  <a:pathLst>
                    <a:path w="222" h="141">
                      <a:moveTo>
                        <a:pt x="0" y="0"/>
                      </a:moveTo>
                      <a:lnTo>
                        <a:pt x="54" y="33"/>
                      </a:lnTo>
                      <a:lnTo>
                        <a:pt x="108" y="67"/>
                      </a:lnTo>
                      <a:lnTo>
                        <a:pt x="168" y="107"/>
                      </a:lnTo>
                      <a:lnTo>
                        <a:pt x="222" y="141"/>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15" name="Freeform 2123"/>
                <p:cNvSpPr>
                  <a:spLocks/>
                </p:cNvSpPr>
                <p:nvPr/>
              </p:nvSpPr>
              <p:spPr bwMode="auto">
                <a:xfrm>
                  <a:off x="2370" y="1914"/>
                  <a:ext cx="264" cy="122"/>
                </a:xfrm>
                <a:custGeom>
                  <a:avLst/>
                  <a:gdLst>
                    <a:gd name="T0" fmla="*/ 0 w 175"/>
                    <a:gd name="T1" fmla="*/ 0 h 108"/>
                    <a:gd name="T2" fmla="*/ 47 w 175"/>
                    <a:gd name="T3" fmla="*/ 27 h 108"/>
                    <a:gd name="T4" fmla="*/ 87 w 175"/>
                    <a:gd name="T5" fmla="*/ 54 h 108"/>
                    <a:gd name="T6" fmla="*/ 175 w 175"/>
                    <a:gd name="T7" fmla="*/ 108 h 108"/>
                  </a:gdLst>
                  <a:ahLst/>
                  <a:cxnLst>
                    <a:cxn ang="0">
                      <a:pos x="T0" y="T1"/>
                    </a:cxn>
                    <a:cxn ang="0">
                      <a:pos x="T2" y="T3"/>
                    </a:cxn>
                    <a:cxn ang="0">
                      <a:pos x="T4" y="T5"/>
                    </a:cxn>
                    <a:cxn ang="0">
                      <a:pos x="T6" y="T7"/>
                    </a:cxn>
                  </a:cxnLst>
                  <a:rect l="0" t="0" r="r" b="b"/>
                  <a:pathLst>
                    <a:path w="175" h="108">
                      <a:moveTo>
                        <a:pt x="0" y="0"/>
                      </a:moveTo>
                      <a:lnTo>
                        <a:pt x="47" y="27"/>
                      </a:lnTo>
                      <a:lnTo>
                        <a:pt x="87" y="54"/>
                      </a:lnTo>
                      <a:lnTo>
                        <a:pt x="175" y="108"/>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16" name="Freeform 2124"/>
                <p:cNvSpPr>
                  <a:spLocks/>
                </p:cNvSpPr>
                <p:nvPr/>
              </p:nvSpPr>
              <p:spPr bwMode="auto">
                <a:xfrm>
                  <a:off x="2634" y="2036"/>
                  <a:ext cx="254" cy="113"/>
                </a:xfrm>
                <a:custGeom>
                  <a:avLst/>
                  <a:gdLst>
                    <a:gd name="T0" fmla="*/ 0 w 168"/>
                    <a:gd name="T1" fmla="*/ 0 h 101"/>
                    <a:gd name="T2" fmla="*/ 80 w 168"/>
                    <a:gd name="T3" fmla="*/ 47 h 101"/>
                    <a:gd name="T4" fmla="*/ 121 w 168"/>
                    <a:gd name="T5" fmla="*/ 74 h 101"/>
                    <a:gd name="T6" fmla="*/ 168 w 168"/>
                    <a:gd name="T7" fmla="*/ 101 h 101"/>
                  </a:gdLst>
                  <a:ahLst/>
                  <a:cxnLst>
                    <a:cxn ang="0">
                      <a:pos x="T0" y="T1"/>
                    </a:cxn>
                    <a:cxn ang="0">
                      <a:pos x="T2" y="T3"/>
                    </a:cxn>
                    <a:cxn ang="0">
                      <a:pos x="T4" y="T5"/>
                    </a:cxn>
                    <a:cxn ang="0">
                      <a:pos x="T6" y="T7"/>
                    </a:cxn>
                  </a:cxnLst>
                  <a:rect l="0" t="0" r="r" b="b"/>
                  <a:pathLst>
                    <a:path w="168" h="101">
                      <a:moveTo>
                        <a:pt x="0" y="0"/>
                      </a:moveTo>
                      <a:lnTo>
                        <a:pt x="80" y="47"/>
                      </a:lnTo>
                      <a:lnTo>
                        <a:pt x="121" y="74"/>
                      </a:lnTo>
                      <a:lnTo>
                        <a:pt x="168" y="101"/>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17" name="Freeform 2125"/>
                <p:cNvSpPr>
                  <a:spLocks/>
                </p:cNvSpPr>
                <p:nvPr/>
              </p:nvSpPr>
              <p:spPr bwMode="auto">
                <a:xfrm>
                  <a:off x="2888" y="2149"/>
                  <a:ext cx="333" cy="159"/>
                </a:xfrm>
                <a:custGeom>
                  <a:avLst/>
                  <a:gdLst>
                    <a:gd name="T0" fmla="*/ 0 w 221"/>
                    <a:gd name="T1" fmla="*/ 0 h 141"/>
                    <a:gd name="T2" fmla="*/ 53 w 221"/>
                    <a:gd name="T3" fmla="*/ 33 h 141"/>
                    <a:gd name="T4" fmla="*/ 107 w 221"/>
                    <a:gd name="T5" fmla="*/ 73 h 141"/>
                    <a:gd name="T6" fmla="*/ 168 w 221"/>
                    <a:gd name="T7" fmla="*/ 114 h 141"/>
                    <a:gd name="T8" fmla="*/ 221 w 221"/>
                    <a:gd name="T9" fmla="*/ 141 h 141"/>
                  </a:gdLst>
                  <a:ahLst/>
                  <a:cxnLst>
                    <a:cxn ang="0">
                      <a:pos x="T0" y="T1"/>
                    </a:cxn>
                    <a:cxn ang="0">
                      <a:pos x="T2" y="T3"/>
                    </a:cxn>
                    <a:cxn ang="0">
                      <a:pos x="T4" y="T5"/>
                    </a:cxn>
                    <a:cxn ang="0">
                      <a:pos x="T6" y="T7"/>
                    </a:cxn>
                    <a:cxn ang="0">
                      <a:pos x="T8" y="T9"/>
                    </a:cxn>
                  </a:cxnLst>
                  <a:rect l="0" t="0" r="r" b="b"/>
                  <a:pathLst>
                    <a:path w="221" h="141">
                      <a:moveTo>
                        <a:pt x="0" y="0"/>
                      </a:moveTo>
                      <a:lnTo>
                        <a:pt x="53" y="33"/>
                      </a:lnTo>
                      <a:lnTo>
                        <a:pt x="107" y="73"/>
                      </a:lnTo>
                      <a:lnTo>
                        <a:pt x="168" y="114"/>
                      </a:lnTo>
                      <a:lnTo>
                        <a:pt x="221" y="141"/>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18" name="Freeform 2126"/>
                <p:cNvSpPr>
                  <a:spLocks/>
                </p:cNvSpPr>
                <p:nvPr/>
              </p:nvSpPr>
              <p:spPr bwMode="auto">
                <a:xfrm>
                  <a:off x="3221" y="2308"/>
                  <a:ext cx="253" cy="38"/>
                </a:xfrm>
                <a:custGeom>
                  <a:avLst/>
                  <a:gdLst>
                    <a:gd name="T0" fmla="*/ 0 w 168"/>
                    <a:gd name="T1" fmla="*/ 0 h 33"/>
                    <a:gd name="T2" fmla="*/ 47 w 168"/>
                    <a:gd name="T3" fmla="*/ 13 h 33"/>
                    <a:gd name="T4" fmla="*/ 88 w 168"/>
                    <a:gd name="T5" fmla="*/ 20 h 33"/>
                    <a:gd name="T6" fmla="*/ 128 w 168"/>
                    <a:gd name="T7" fmla="*/ 27 h 33"/>
                    <a:gd name="T8" fmla="*/ 168 w 168"/>
                    <a:gd name="T9" fmla="*/ 33 h 33"/>
                  </a:gdLst>
                  <a:ahLst/>
                  <a:cxnLst>
                    <a:cxn ang="0">
                      <a:pos x="T0" y="T1"/>
                    </a:cxn>
                    <a:cxn ang="0">
                      <a:pos x="T2" y="T3"/>
                    </a:cxn>
                    <a:cxn ang="0">
                      <a:pos x="T4" y="T5"/>
                    </a:cxn>
                    <a:cxn ang="0">
                      <a:pos x="T6" y="T7"/>
                    </a:cxn>
                    <a:cxn ang="0">
                      <a:pos x="T8" y="T9"/>
                    </a:cxn>
                  </a:cxnLst>
                  <a:rect l="0" t="0" r="r" b="b"/>
                  <a:pathLst>
                    <a:path w="168" h="33">
                      <a:moveTo>
                        <a:pt x="0" y="0"/>
                      </a:moveTo>
                      <a:lnTo>
                        <a:pt x="47" y="13"/>
                      </a:lnTo>
                      <a:lnTo>
                        <a:pt x="88" y="20"/>
                      </a:lnTo>
                      <a:lnTo>
                        <a:pt x="128" y="27"/>
                      </a:lnTo>
                      <a:lnTo>
                        <a:pt x="168" y="33"/>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138319" name="Group 2127"/>
              <p:cNvGrpSpPr>
                <a:grpSpLocks/>
              </p:cNvGrpSpPr>
              <p:nvPr/>
            </p:nvGrpSpPr>
            <p:grpSpPr bwMode="auto">
              <a:xfrm>
                <a:off x="940" y="1627"/>
                <a:ext cx="2534" cy="1847"/>
                <a:chOff x="940" y="1627"/>
                <a:chExt cx="2534" cy="1847"/>
              </a:xfrm>
            </p:grpSpPr>
            <p:sp>
              <p:nvSpPr>
                <p:cNvPr id="138320" name="Freeform 2128"/>
                <p:cNvSpPr>
                  <a:spLocks/>
                </p:cNvSpPr>
                <p:nvPr/>
              </p:nvSpPr>
              <p:spPr bwMode="auto">
                <a:xfrm>
                  <a:off x="940" y="1627"/>
                  <a:ext cx="253" cy="60"/>
                </a:xfrm>
                <a:custGeom>
                  <a:avLst/>
                  <a:gdLst>
                    <a:gd name="T0" fmla="*/ 0 w 168"/>
                    <a:gd name="T1" fmla="*/ 0 h 53"/>
                    <a:gd name="T2" fmla="*/ 81 w 168"/>
                    <a:gd name="T3" fmla="*/ 20 h 53"/>
                    <a:gd name="T4" fmla="*/ 121 w 168"/>
                    <a:gd name="T5" fmla="*/ 33 h 53"/>
                    <a:gd name="T6" fmla="*/ 168 w 168"/>
                    <a:gd name="T7" fmla="*/ 53 h 53"/>
                  </a:gdLst>
                  <a:ahLst/>
                  <a:cxnLst>
                    <a:cxn ang="0">
                      <a:pos x="T0" y="T1"/>
                    </a:cxn>
                    <a:cxn ang="0">
                      <a:pos x="T2" y="T3"/>
                    </a:cxn>
                    <a:cxn ang="0">
                      <a:pos x="T4" y="T5"/>
                    </a:cxn>
                    <a:cxn ang="0">
                      <a:pos x="T6" y="T7"/>
                    </a:cxn>
                  </a:cxnLst>
                  <a:rect l="0" t="0" r="r" b="b"/>
                  <a:pathLst>
                    <a:path w="168" h="53">
                      <a:moveTo>
                        <a:pt x="0" y="0"/>
                      </a:moveTo>
                      <a:lnTo>
                        <a:pt x="81" y="20"/>
                      </a:lnTo>
                      <a:lnTo>
                        <a:pt x="121" y="33"/>
                      </a:lnTo>
                      <a:lnTo>
                        <a:pt x="168" y="53"/>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21" name="Freeform 2129"/>
                <p:cNvSpPr>
                  <a:spLocks/>
                </p:cNvSpPr>
                <p:nvPr/>
              </p:nvSpPr>
              <p:spPr bwMode="auto">
                <a:xfrm>
                  <a:off x="1193" y="1687"/>
                  <a:ext cx="336" cy="144"/>
                </a:xfrm>
                <a:custGeom>
                  <a:avLst/>
                  <a:gdLst>
                    <a:gd name="T0" fmla="*/ 0 w 222"/>
                    <a:gd name="T1" fmla="*/ 0 h 128"/>
                    <a:gd name="T2" fmla="*/ 54 w 222"/>
                    <a:gd name="T3" fmla="*/ 27 h 128"/>
                    <a:gd name="T4" fmla="*/ 108 w 222"/>
                    <a:gd name="T5" fmla="*/ 61 h 128"/>
                    <a:gd name="T6" fmla="*/ 168 w 222"/>
                    <a:gd name="T7" fmla="*/ 94 h 128"/>
                    <a:gd name="T8" fmla="*/ 222 w 222"/>
                    <a:gd name="T9" fmla="*/ 128 h 128"/>
                  </a:gdLst>
                  <a:ahLst/>
                  <a:cxnLst>
                    <a:cxn ang="0">
                      <a:pos x="T0" y="T1"/>
                    </a:cxn>
                    <a:cxn ang="0">
                      <a:pos x="T2" y="T3"/>
                    </a:cxn>
                    <a:cxn ang="0">
                      <a:pos x="T4" y="T5"/>
                    </a:cxn>
                    <a:cxn ang="0">
                      <a:pos x="T6" y="T7"/>
                    </a:cxn>
                    <a:cxn ang="0">
                      <a:pos x="T8" y="T9"/>
                    </a:cxn>
                  </a:cxnLst>
                  <a:rect l="0" t="0" r="r" b="b"/>
                  <a:pathLst>
                    <a:path w="222" h="128">
                      <a:moveTo>
                        <a:pt x="0" y="0"/>
                      </a:moveTo>
                      <a:lnTo>
                        <a:pt x="54" y="27"/>
                      </a:lnTo>
                      <a:lnTo>
                        <a:pt x="108" y="61"/>
                      </a:lnTo>
                      <a:lnTo>
                        <a:pt x="168" y="94"/>
                      </a:lnTo>
                      <a:lnTo>
                        <a:pt x="222" y="128"/>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22" name="Freeform 2130"/>
                <p:cNvSpPr>
                  <a:spLocks/>
                </p:cNvSpPr>
                <p:nvPr/>
              </p:nvSpPr>
              <p:spPr bwMode="auto">
                <a:xfrm>
                  <a:off x="1529" y="1831"/>
                  <a:ext cx="253" cy="144"/>
                </a:xfrm>
                <a:custGeom>
                  <a:avLst/>
                  <a:gdLst>
                    <a:gd name="T0" fmla="*/ 0 w 168"/>
                    <a:gd name="T1" fmla="*/ 0 h 128"/>
                    <a:gd name="T2" fmla="*/ 47 w 168"/>
                    <a:gd name="T3" fmla="*/ 34 h 128"/>
                    <a:gd name="T4" fmla="*/ 87 w 168"/>
                    <a:gd name="T5" fmla="*/ 61 h 128"/>
                    <a:gd name="T6" fmla="*/ 168 w 168"/>
                    <a:gd name="T7" fmla="*/ 128 h 128"/>
                  </a:gdLst>
                  <a:ahLst/>
                  <a:cxnLst>
                    <a:cxn ang="0">
                      <a:pos x="T0" y="T1"/>
                    </a:cxn>
                    <a:cxn ang="0">
                      <a:pos x="T2" y="T3"/>
                    </a:cxn>
                    <a:cxn ang="0">
                      <a:pos x="T4" y="T5"/>
                    </a:cxn>
                    <a:cxn ang="0">
                      <a:pos x="T6" y="T7"/>
                    </a:cxn>
                  </a:cxnLst>
                  <a:rect l="0" t="0" r="r" b="b"/>
                  <a:pathLst>
                    <a:path w="168" h="128">
                      <a:moveTo>
                        <a:pt x="0" y="0"/>
                      </a:moveTo>
                      <a:lnTo>
                        <a:pt x="47" y="34"/>
                      </a:lnTo>
                      <a:lnTo>
                        <a:pt x="87" y="61"/>
                      </a:lnTo>
                      <a:lnTo>
                        <a:pt x="168" y="128"/>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23" name="Freeform 2131"/>
                <p:cNvSpPr>
                  <a:spLocks/>
                </p:cNvSpPr>
                <p:nvPr/>
              </p:nvSpPr>
              <p:spPr bwMode="auto">
                <a:xfrm>
                  <a:off x="1782" y="1975"/>
                  <a:ext cx="253" cy="181"/>
                </a:xfrm>
                <a:custGeom>
                  <a:avLst/>
                  <a:gdLst>
                    <a:gd name="T0" fmla="*/ 0 w 168"/>
                    <a:gd name="T1" fmla="*/ 0 h 161"/>
                    <a:gd name="T2" fmla="*/ 40 w 168"/>
                    <a:gd name="T3" fmla="*/ 33 h 161"/>
                    <a:gd name="T4" fmla="*/ 81 w 168"/>
                    <a:gd name="T5" fmla="*/ 67 h 161"/>
                    <a:gd name="T6" fmla="*/ 121 w 168"/>
                    <a:gd name="T7" fmla="*/ 107 h 161"/>
                    <a:gd name="T8" fmla="*/ 168 w 168"/>
                    <a:gd name="T9" fmla="*/ 161 h 161"/>
                  </a:gdLst>
                  <a:ahLst/>
                  <a:cxnLst>
                    <a:cxn ang="0">
                      <a:pos x="T0" y="T1"/>
                    </a:cxn>
                    <a:cxn ang="0">
                      <a:pos x="T2" y="T3"/>
                    </a:cxn>
                    <a:cxn ang="0">
                      <a:pos x="T4" y="T5"/>
                    </a:cxn>
                    <a:cxn ang="0">
                      <a:pos x="T6" y="T7"/>
                    </a:cxn>
                    <a:cxn ang="0">
                      <a:pos x="T8" y="T9"/>
                    </a:cxn>
                  </a:cxnLst>
                  <a:rect l="0" t="0" r="r" b="b"/>
                  <a:pathLst>
                    <a:path w="168" h="161">
                      <a:moveTo>
                        <a:pt x="0" y="0"/>
                      </a:moveTo>
                      <a:lnTo>
                        <a:pt x="40" y="33"/>
                      </a:lnTo>
                      <a:lnTo>
                        <a:pt x="81" y="67"/>
                      </a:lnTo>
                      <a:lnTo>
                        <a:pt x="121" y="107"/>
                      </a:lnTo>
                      <a:lnTo>
                        <a:pt x="168" y="161"/>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24" name="Freeform 2132"/>
                <p:cNvSpPr>
                  <a:spLocks/>
                </p:cNvSpPr>
                <p:nvPr/>
              </p:nvSpPr>
              <p:spPr bwMode="auto">
                <a:xfrm>
                  <a:off x="2035" y="2156"/>
                  <a:ext cx="335" cy="334"/>
                </a:xfrm>
                <a:custGeom>
                  <a:avLst/>
                  <a:gdLst>
                    <a:gd name="T0" fmla="*/ 0 w 222"/>
                    <a:gd name="T1" fmla="*/ 0 h 296"/>
                    <a:gd name="T2" fmla="*/ 27 w 222"/>
                    <a:gd name="T3" fmla="*/ 34 h 296"/>
                    <a:gd name="T4" fmla="*/ 54 w 222"/>
                    <a:gd name="T5" fmla="*/ 67 h 296"/>
                    <a:gd name="T6" fmla="*/ 108 w 222"/>
                    <a:gd name="T7" fmla="*/ 141 h 296"/>
                    <a:gd name="T8" fmla="*/ 168 w 222"/>
                    <a:gd name="T9" fmla="*/ 222 h 296"/>
                    <a:gd name="T10" fmla="*/ 222 w 222"/>
                    <a:gd name="T11" fmla="*/ 296 h 296"/>
                  </a:gdLst>
                  <a:ahLst/>
                  <a:cxnLst>
                    <a:cxn ang="0">
                      <a:pos x="T0" y="T1"/>
                    </a:cxn>
                    <a:cxn ang="0">
                      <a:pos x="T2" y="T3"/>
                    </a:cxn>
                    <a:cxn ang="0">
                      <a:pos x="T4" y="T5"/>
                    </a:cxn>
                    <a:cxn ang="0">
                      <a:pos x="T6" y="T7"/>
                    </a:cxn>
                    <a:cxn ang="0">
                      <a:pos x="T8" y="T9"/>
                    </a:cxn>
                    <a:cxn ang="0">
                      <a:pos x="T10" y="T11"/>
                    </a:cxn>
                  </a:cxnLst>
                  <a:rect l="0" t="0" r="r" b="b"/>
                  <a:pathLst>
                    <a:path w="222" h="296">
                      <a:moveTo>
                        <a:pt x="0" y="0"/>
                      </a:moveTo>
                      <a:lnTo>
                        <a:pt x="27" y="34"/>
                      </a:lnTo>
                      <a:lnTo>
                        <a:pt x="54" y="67"/>
                      </a:lnTo>
                      <a:lnTo>
                        <a:pt x="108" y="141"/>
                      </a:lnTo>
                      <a:lnTo>
                        <a:pt x="168" y="222"/>
                      </a:lnTo>
                      <a:lnTo>
                        <a:pt x="222" y="296"/>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25" name="Freeform 2133"/>
                <p:cNvSpPr>
                  <a:spLocks/>
                </p:cNvSpPr>
                <p:nvPr/>
              </p:nvSpPr>
              <p:spPr bwMode="auto">
                <a:xfrm>
                  <a:off x="2370" y="2490"/>
                  <a:ext cx="264" cy="257"/>
                </a:xfrm>
                <a:custGeom>
                  <a:avLst/>
                  <a:gdLst>
                    <a:gd name="T0" fmla="*/ 0 w 175"/>
                    <a:gd name="T1" fmla="*/ 0 h 229"/>
                    <a:gd name="T2" fmla="*/ 47 w 175"/>
                    <a:gd name="T3" fmla="*/ 61 h 229"/>
                    <a:gd name="T4" fmla="*/ 87 w 175"/>
                    <a:gd name="T5" fmla="*/ 121 h 229"/>
                    <a:gd name="T6" fmla="*/ 175 w 175"/>
                    <a:gd name="T7" fmla="*/ 229 h 229"/>
                  </a:gdLst>
                  <a:ahLst/>
                  <a:cxnLst>
                    <a:cxn ang="0">
                      <a:pos x="T0" y="T1"/>
                    </a:cxn>
                    <a:cxn ang="0">
                      <a:pos x="T2" y="T3"/>
                    </a:cxn>
                    <a:cxn ang="0">
                      <a:pos x="T4" y="T5"/>
                    </a:cxn>
                    <a:cxn ang="0">
                      <a:pos x="T6" y="T7"/>
                    </a:cxn>
                  </a:cxnLst>
                  <a:rect l="0" t="0" r="r" b="b"/>
                  <a:pathLst>
                    <a:path w="175" h="229">
                      <a:moveTo>
                        <a:pt x="0" y="0"/>
                      </a:moveTo>
                      <a:lnTo>
                        <a:pt x="47" y="61"/>
                      </a:lnTo>
                      <a:lnTo>
                        <a:pt x="87" y="121"/>
                      </a:lnTo>
                      <a:lnTo>
                        <a:pt x="175" y="229"/>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26" name="Freeform 2134"/>
                <p:cNvSpPr>
                  <a:spLocks/>
                </p:cNvSpPr>
                <p:nvPr/>
              </p:nvSpPr>
              <p:spPr bwMode="auto">
                <a:xfrm>
                  <a:off x="2634" y="2747"/>
                  <a:ext cx="254" cy="265"/>
                </a:xfrm>
                <a:custGeom>
                  <a:avLst/>
                  <a:gdLst>
                    <a:gd name="T0" fmla="*/ 0 w 168"/>
                    <a:gd name="T1" fmla="*/ 0 h 235"/>
                    <a:gd name="T2" fmla="*/ 80 w 168"/>
                    <a:gd name="T3" fmla="*/ 114 h 235"/>
                    <a:gd name="T4" fmla="*/ 121 w 168"/>
                    <a:gd name="T5" fmla="*/ 175 h 235"/>
                    <a:gd name="T6" fmla="*/ 168 w 168"/>
                    <a:gd name="T7" fmla="*/ 235 h 235"/>
                  </a:gdLst>
                  <a:ahLst/>
                  <a:cxnLst>
                    <a:cxn ang="0">
                      <a:pos x="T0" y="T1"/>
                    </a:cxn>
                    <a:cxn ang="0">
                      <a:pos x="T2" y="T3"/>
                    </a:cxn>
                    <a:cxn ang="0">
                      <a:pos x="T4" y="T5"/>
                    </a:cxn>
                    <a:cxn ang="0">
                      <a:pos x="T6" y="T7"/>
                    </a:cxn>
                  </a:cxnLst>
                  <a:rect l="0" t="0" r="r" b="b"/>
                  <a:pathLst>
                    <a:path w="168" h="235">
                      <a:moveTo>
                        <a:pt x="0" y="0"/>
                      </a:moveTo>
                      <a:lnTo>
                        <a:pt x="80" y="114"/>
                      </a:lnTo>
                      <a:lnTo>
                        <a:pt x="121" y="175"/>
                      </a:lnTo>
                      <a:lnTo>
                        <a:pt x="168" y="235"/>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27" name="Freeform 2135"/>
                <p:cNvSpPr>
                  <a:spLocks/>
                </p:cNvSpPr>
                <p:nvPr/>
              </p:nvSpPr>
              <p:spPr bwMode="auto">
                <a:xfrm>
                  <a:off x="2888" y="3012"/>
                  <a:ext cx="333" cy="334"/>
                </a:xfrm>
                <a:custGeom>
                  <a:avLst/>
                  <a:gdLst>
                    <a:gd name="T0" fmla="*/ 0 w 221"/>
                    <a:gd name="T1" fmla="*/ 0 h 296"/>
                    <a:gd name="T2" fmla="*/ 53 w 221"/>
                    <a:gd name="T3" fmla="*/ 74 h 296"/>
                    <a:gd name="T4" fmla="*/ 107 w 221"/>
                    <a:gd name="T5" fmla="*/ 155 h 296"/>
                    <a:gd name="T6" fmla="*/ 168 w 221"/>
                    <a:gd name="T7" fmla="*/ 235 h 296"/>
                    <a:gd name="T8" fmla="*/ 195 w 221"/>
                    <a:gd name="T9" fmla="*/ 269 h 296"/>
                    <a:gd name="T10" fmla="*/ 221 w 221"/>
                    <a:gd name="T11" fmla="*/ 296 h 296"/>
                  </a:gdLst>
                  <a:ahLst/>
                  <a:cxnLst>
                    <a:cxn ang="0">
                      <a:pos x="T0" y="T1"/>
                    </a:cxn>
                    <a:cxn ang="0">
                      <a:pos x="T2" y="T3"/>
                    </a:cxn>
                    <a:cxn ang="0">
                      <a:pos x="T4" y="T5"/>
                    </a:cxn>
                    <a:cxn ang="0">
                      <a:pos x="T6" y="T7"/>
                    </a:cxn>
                    <a:cxn ang="0">
                      <a:pos x="T8" y="T9"/>
                    </a:cxn>
                    <a:cxn ang="0">
                      <a:pos x="T10" y="T11"/>
                    </a:cxn>
                  </a:cxnLst>
                  <a:rect l="0" t="0" r="r" b="b"/>
                  <a:pathLst>
                    <a:path w="221" h="296">
                      <a:moveTo>
                        <a:pt x="0" y="0"/>
                      </a:moveTo>
                      <a:lnTo>
                        <a:pt x="53" y="74"/>
                      </a:lnTo>
                      <a:lnTo>
                        <a:pt x="107" y="155"/>
                      </a:lnTo>
                      <a:lnTo>
                        <a:pt x="168" y="235"/>
                      </a:lnTo>
                      <a:lnTo>
                        <a:pt x="195" y="269"/>
                      </a:lnTo>
                      <a:lnTo>
                        <a:pt x="221" y="296"/>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28" name="Freeform 2136"/>
                <p:cNvSpPr>
                  <a:spLocks/>
                </p:cNvSpPr>
                <p:nvPr/>
              </p:nvSpPr>
              <p:spPr bwMode="auto">
                <a:xfrm>
                  <a:off x="3221" y="3346"/>
                  <a:ext cx="253" cy="128"/>
                </a:xfrm>
                <a:custGeom>
                  <a:avLst/>
                  <a:gdLst>
                    <a:gd name="T0" fmla="*/ 0 w 168"/>
                    <a:gd name="T1" fmla="*/ 0 h 114"/>
                    <a:gd name="T2" fmla="*/ 21 w 168"/>
                    <a:gd name="T3" fmla="*/ 20 h 114"/>
                    <a:gd name="T4" fmla="*/ 47 w 168"/>
                    <a:gd name="T5" fmla="*/ 40 h 114"/>
                    <a:gd name="T6" fmla="*/ 88 w 168"/>
                    <a:gd name="T7" fmla="*/ 67 h 114"/>
                    <a:gd name="T8" fmla="*/ 128 w 168"/>
                    <a:gd name="T9" fmla="*/ 87 h 114"/>
                    <a:gd name="T10" fmla="*/ 168 w 168"/>
                    <a:gd name="T11" fmla="*/ 114 h 114"/>
                  </a:gdLst>
                  <a:ahLst/>
                  <a:cxnLst>
                    <a:cxn ang="0">
                      <a:pos x="T0" y="T1"/>
                    </a:cxn>
                    <a:cxn ang="0">
                      <a:pos x="T2" y="T3"/>
                    </a:cxn>
                    <a:cxn ang="0">
                      <a:pos x="T4" y="T5"/>
                    </a:cxn>
                    <a:cxn ang="0">
                      <a:pos x="T6" y="T7"/>
                    </a:cxn>
                    <a:cxn ang="0">
                      <a:pos x="T8" y="T9"/>
                    </a:cxn>
                    <a:cxn ang="0">
                      <a:pos x="T10" y="T11"/>
                    </a:cxn>
                  </a:cxnLst>
                  <a:rect l="0" t="0" r="r" b="b"/>
                  <a:pathLst>
                    <a:path w="168" h="114">
                      <a:moveTo>
                        <a:pt x="0" y="0"/>
                      </a:moveTo>
                      <a:lnTo>
                        <a:pt x="21" y="20"/>
                      </a:lnTo>
                      <a:lnTo>
                        <a:pt x="47" y="40"/>
                      </a:lnTo>
                      <a:lnTo>
                        <a:pt x="88" y="67"/>
                      </a:lnTo>
                      <a:lnTo>
                        <a:pt x="128" y="87"/>
                      </a:lnTo>
                      <a:lnTo>
                        <a:pt x="168" y="114"/>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138329" name="Group 2137"/>
              <p:cNvGrpSpPr>
                <a:grpSpLocks/>
              </p:cNvGrpSpPr>
              <p:nvPr/>
            </p:nvGrpSpPr>
            <p:grpSpPr bwMode="auto">
              <a:xfrm>
                <a:off x="940" y="3254"/>
                <a:ext cx="2281" cy="272"/>
                <a:chOff x="940" y="3254"/>
                <a:chExt cx="2281" cy="272"/>
              </a:xfrm>
            </p:grpSpPr>
            <p:sp>
              <p:nvSpPr>
                <p:cNvPr id="138330" name="Freeform 2138"/>
                <p:cNvSpPr>
                  <a:spLocks/>
                </p:cNvSpPr>
                <p:nvPr/>
              </p:nvSpPr>
              <p:spPr bwMode="auto">
                <a:xfrm>
                  <a:off x="940" y="3338"/>
                  <a:ext cx="253" cy="16"/>
                </a:xfrm>
                <a:custGeom>
                  <a:avLst/>
                  <a:gdLst>
                    <a:gd name="T0" fmla="*/ 0 w 168"/>
                    <a:gd name="T1" fmla="*/ 14 h 14"/>
                    <a:gd name="T2" fmla="*/ 81 w 168"/>
                    <a:gd name="T3" fmla="*/ 7 h 14"/>
                    <a:gd name="T4" fmla="*/ 121 w 168"/>
                    <a:gd name="T5" fmla="*/ 7 h 14"/>
                    <a:gd name="T6" fmla="*/ 168 w 168"/>
                    <a:gd name="T7" fmla="*/ 0 h 14"/>
                  </a:gdLst>
                  <a:ahLst/>
                  <a:cxnLst>
                    <a:cxn ang="0">
                      <a:pos x="T0" y="T1"/>
                    </a:cxn>
                    <a:cxn ang="0">
                      <a:pos x="T2" y="T3"/>
                    </a:cxn>
                    <a:cxn ang="0">
                      <a:pos x="T4" y="T5"/>
                    </a:cxn>
                    <a:cxn ang="0">
                      <a:pos x="T6" y="T7"/>
                    </a:cxn>
                  </a:cxnLst>
                  <a:rect l="0" t="0" r="r" b="b"/>
                  <a:pathLst>
                    <a:path w="168" h="14">
                      <a:moveTo>
                        <a:pt x="0" y="14"/>
                      </a:moveTo>
                      <a:lnTo>
                        <a:pt x="81" y="7"/>
                      </a:lnTo>
                      <a:lnTo>
                        <a:pt x="121" y="7"/>
                      </a:lnTo>
                      <a:lnTo>
                        <a:pt x="168" y="0"/>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31" name="Freeform 2139"/>
                <p:cNvSpPr>
                  <a:spLocks/>
                </p:cNvSpPr>
                <p:nvPr/>
              </p:nvSpPr>
              <p:spPr bwMode="auto">
                <a:xfrm>
                  <a:off x="1193" y="3307"/>
                  <a:ext cx="336" cy="31"/>
                </a:xfrm>
                <a:custGeom>
                  <a:avLst/>
                  <a:gdLst>
                    <a:gd name="T0" fmla="*/ 0 w 222"/>
                    <a:gd name="T1" fmla="*/ 27 h 27"/>
                    <a:gd name="T2" fmla="*/ 54 w 222"/>
                    <a:gd name="T3" fmla="*/ 20 h 27"/>
                    <a:gd name="T4" fmla="*/ 108 w 222"/>
                    <a:gd name="T5" fmla="*/ 14 h 27"/>
                    <a:gd name="T6" fmla="*/ 168 w 222"/>
                    <a:gd name="T7" fmla="*/ 7 h 27"/>
                    <a:gd name="T8" fmla="*/ 222 w 222"/>
                    <a:gd name="T9" fmla="*/ 0 h 27"/>
                  </a:gdLst>
                  <a:ahLst/>
                  <a:cxnLst>
                    <a:cxn ang="0">
                      <a:pos x="T0" y="T1"/>
                    </a:cxn>
                    <a:cxn ang="0">
                      <a:pos x="T2" y="T3"/>
                    </a:cxn>
                    <a:cxn ang="0">
                      <a:pos x="T4" y="T5"/>
                    </a:cxn>
                    <a:cxn ang="0">
                      <a:pos x="T6" y="T7"/>
                    </a:cxn>
                    <a:cxn ang="0">
                      <a:pos x="T8" y="T9"/>
                    </a:cxn>
                  </a:cxnLst>
                  <a:rect l="0" t="0" r="r" b="b"/>
                  <a:pathLst>
                    <a:path w="222" h="27">
                      <a:moveTo>
                        <a:pt x="0" y="27"/>
                      </a:moveTo>
                      <a:lnTo>
                        <a:pt x="54" y="20"/>
                      </a:lnTo>
                      <a:lnTo>
                        <a:pt x="108" y="14"/>
                      </a:lnTo>
                      <a:lnTo>
                        <a:pt x="168" y="7"/>
                      </a:lnTo>
                      <a:lnTo>
                        <a:pt x="222" y="0"/>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32" name="Freeform 2140"/>
                <p:cNvSpPr>
                  <a:spLocks/>
                </p:cNvSpPr>
                <p:nvPr/>
              </p:nvSpPr>
              <p:spPr bwMode="auto">
                <a:xfrm>
                  <a:off x="1529" y="3270"/>
                  <a:ext cx="253" cy="37"/>
                </a:xfrm>
                <a:custGeom>
                  <a:avLst/>
                  <a:gdLst>
                    <a:gd name="T0" fmla="*/ 0 w 168"/>
                    <a:gd name="T1" fmla="*/ 33 h 33"/>
                    <a:gd name="T2" fmla="*/ 47 w 168"/>
                    <a:gd name="T3" fmla="*/ 27 h 33"/>
                    <a:gd name="T4" fmla="*/ 87 w 168"/>
                    <a:gd name="T5" fmla="*/ 13 h 33"/>
                    <a:gd name="T6" fmla="*/ 168 w 168"/>
                    <a:gd name="T7" fmla="*/ 0 h 33"/>
                  </a:gdLst>
                  <a:ahLst/>
                  <a:cxnLst>
                    <a:cxn ang="0">
                      <a:pos x="T0" y="T1"/>
                    </a:cxn>
                    <a:cxn ang="0">
                      <a:pos x="T2" y="T3"/>
                    </a:cxn>
                    <a:cxn ang="0">
                      <a:pos x="T4" y="T5"/>
                    </a:cxn>
                    <a:cxn ang="0">
                      <a:pos x="T6" y="T7"/>
                    </a:cxn>
                  </a:cxnLst>
                  <a:rect l="0" t="0" r="r" b="b"/>
                  <a:pathLst>
                    <a:path w="168" h="33">
                      <a:moveTo>
                        <a:pt x="0" y="33"/>
                      </a:moveTo>
                      <a:lnTo>
                        <a:pt x="47" y="27"/>
                      </a:lnTo>
                      <a:lnTo>
                        <a:pt x="87" y="13"/>
                      </a:lnTo>
                      <a:lnTo>
                        <a:pt x="168" y="0"/>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33" name="Freeform 2141"/>
                <p:cNvSpPr>
                  <a:spLocks/>
                </p:cNvSpPr>
                <p:nvPr/>
              </p:nvSpPr>
              <p:spPr bwMode="auto">
                <a:xfrm>
                  <a:off x="1782" y="3254"/>
                  <a:ext cx="253" cy="16"/>
                </a:xfrm>
                <a:custGeom>
                  <a:avLst/>
                  <a:gdLst>
                    <a:gd name="T0" fmla="*/ 0 w 168"/>
                    <a:gd name="T1" fmla="*/ 14 h 14"/>
                    <a:gd name="T2" fmla="*/ 81 w 168"/>
                    <a:gd name="T3" fmla="*/ 7 h 14"/>
                    <a:gd name="T4" fmla="*/ 121 w 168"/>
                    <a:gd name="T5" fmla="*/ 0 h 14"/>
                    <a:gd name="T6" fmla="*/ 168 w 168"/>
                    <a:gd name="T7" fmla="*/ 0 h 14"/>
                  </a:gdLst>
                  <a:ahLst/>
                  <a:cxnLst>
                    <a:cxn ang="0">
                      <a:pos x="T0" y="T1"/>
                    </a:cxn>
                    <a:cxn ang="0">
                      <a:pos x="T2" y="T3"/>
                    </a:cxn>
                    <a:cxn ang="0">
                      <a:pos x="T4" y="T5"/>
                    </a:cxn>
                    <a:cxn ang="0">
                      <a:pos x="T6" y="T7"/>
                    </a:cxn>
                  </a:cxnLst>
                  <a:rect l="0" t="0" r="r" b="b"/>
                  <a:pathLst>
                    <a:path w="168" h="14">
                      <a:moveTo>
                        <a:pt x="0" y="14"/>
                      </a:moveTo>
                      <a:lnTo>
                        <a:pt x="81" y="7"/>
                      </a:lnTo>
                      <a:lnTo>
                        <a:pt x="121" y="0"/>
                      </a:lnTo>
                      <a:lnTo>
                        <a:pt x="168" y="0"/>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34" name="Freeform 2142"/>
                <p:cNvSpPr>
                  <a:spLocks/>
                </p:cNvSpPr>
                <p:nvPr/>
              </p:nvSpPr>
              <p:spPr bwMode="auto">
                <a:xfrm>
                  <a:off x="2035" y="3254"/>
                  <a:ext cx="335" cy="23"/>
                </a:xfrm>
                <a:custGeom>
                  <a:avLst/>
                  <a:gdLst>
                    <a:gd name="T0" fmla="*/ 0 w 222"/>
                    <a:gd name="T1" fmla="*/ 0 h 20"/>
                    <a:gd name="T2" fmla="*/ 54 w 222"/>
                    <a:gd name="T3" fmla="*/ 0 h 20"/>
                    <a:gd name="T4" fmla="*/ 108 w 222"/>
                    <a:gd name="T5" fmla="*/ 7 h 20"/>
                    <a:gd name="T6" fmla="*/ 168 w 222"/>
                    <a:gd name="T7" fmla="*/ 14 h 20"/>
                    <a:gd name="T8" fmla="*/ 222 w 222"/>
                    <a:gd name="T9" fmla="*/ 20 h 20"/>
                  </a:gdLst>
                  <a:ahLst/>
                  <a:cxnLst>
                    <a:cxn ang="0">
                      <a:pos x="T0" y="T1"/>
                    </a:cxn>
                    <a:cxn ang="0">
                      <a:pos x="T2" y="T3"/>
                    </a:cxn>
                    <a:cxn ang="0">
                      <a:pos x="T4" y="T5"/>
                    </a:cxn>
                    <a:cxn ang="0">
                      <a:pos x="T6" y="T7"/>
                    </a:cxn>
                    <a:cxn ang="0">
                      <a:pos x="T8" y="T9"/>
                    </a:cxn>
                  </a:cxnLst>
                  <a:rect l="0" t="0" r="r" b="b"/>
                  <a:pathLst>
                    <a:path w="222" h="20">
                      <a:moveTo>
                        <a:pt x="0" y="0"/>
                      </a:moveTo>
                      <a:lnTo>
                        <a:pt x="54" y="0"/>
                      </a:lnTo>
                      <a:lnTo>
                        <a:pt x="108" y="7"/>
                      </a:lnTo>
                      <a:lnTo>
                        <a:pt x="168" y="14"/>
                      </a:lnTo>
                      <a:lnTo>
                        <a:pt x="222" y="20"/>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35" name="Freeform 2143"/>
                <p:cNvSpPr>
                  <a:spLocks/>
                </p:cNvSpPr>
                <p:nvPr/>
              </p:nvSpPr>
              <p:spPr bwMode="auto">
                <a:xfrm>
                  <a:off x="2370" y="3277"/>
                  <a:ext cx="264" cy="61"/>
                </a:xfrm>
                <a:custGeom>
                  <a:avLst/>
                  <a:gdLst>
                    <a:gd name="T0" fmla="*/ 0 w 175"/>
                    <a:gd name="T1" fmla="*/ 0 h 54"/>
                    <a:gd name="T2" fmla="*/ 47 w 175"/>
                    <a:gd name="T3" fmla="*/ 14 h 54"/>
                    <a:gd name="T4" fmla="*/ 87 w 175"/>
                    <a:gd name="T5" fmla="*/ 27 h 54"/>
                    <a:gd name="T6" fmla="*/ 175 w 175"/>
                    <a:gd name="T7" fmla="*/ 54 h 54"/>
                  </a:gdLst>
                  <a:ahLst/>
                  <a:cxnLst>
                    <a:cxn ang="0">
                      <a:pos x="T0" y="T1"/>
                    </a:cxn>
                    <a:cxn ang="0">
                      <a:pos x="T2" y="T3"/>
                    </a:cxn>
                    <a:cxn ang="0">
                      <a:pos x="T4" y="T5"/>
                    </a:cxn>
                    <a:cxn ang="0">
                      <a:pos x="T6" y="T7"/>
                    </a:cxn>
                  </a:cxnLst>
                  <a:rect l="0" t="0" r="r" b="b"/>
                  <a:pathLst>
                    <a:path w="175" h="54">
                      <a:moveTo>
                        <a:pt x="0" y="0"/>
                      </a:moveTo>
                      <a:lnTo>
                        <a:pt x="47" y="14"/>
                      </a:lnTo>
                      <a:lnTo>
                        <a:pt x="87" y="27"/>
                      </a:lnTo>
                      <a:lnTo>
                        <a:pt x="175" y="54"/>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36" name="Freeform 2144"/>
                <p:cNvSpPr>
                  <a:spLocks/>
                </p:cNvSpPr>
                <p:nvPr/>
              </p:nvSpPr>
              <p:spPr bwMode="auto">
                <a:xfrm>
                  <a:off x="2634" y="3338"/>
                  <a:ext cx="254" cy="68"/>
                </a:xfrm>
                <a:custGeom>
                  <a:avLst/>
                  <a:gdLst>
                    <a:gd name="T0" fmla="*/ 0 w 168"/>
                    <a:gd name="T1" fmla="*/ 0 h 61"/>
                    <a:gd name="T2" fmla="*/ 80 w 168"/>
                    <a:gd name="T3" fmla="*/ 27 h 61"/>
                    <a:gd name="T4" fmla="*/ 121 w 168"/>
                    <a:gd name="T5" fmla="*/ 41 h 61"/>
                    <a:gd name="T6" fmla="*/ 168 w 168"/>
                    <a:gd name="T7" fmla="*/ 61 h 61"/>
                  </a:gdLst>
                  <a:ahLst/>
                  <a:cxnLst>
                    <a:cxn ang="0">
                      <a:pos x="T0" y="T1"/>
                    </a:cxn>
                    <a:cxn ang="0">
                      <a:pos x="T2" y="T3"/>
                    </a:cxn>
                    <a:cxn ang="0">
                      <a:pos x="T4" y="T5"/>
                    </a:cxn>
                    <a:cxn ang="0">
                      <a:pos x="T6" y="T7"/>
                    </a:cxn>
                  </a:cxnLst>
                  <a:rect l="0" t="0" r="r" b="b"/>
                  <a:pathLst>
                    <a:path w="168" h="61">
                      <a:moveTo>
                        <a:pt x="0" y="0"/>
                      </a:moveTo>
                      <a:lnTo>
                        <a:pt x="80" y="27"/>
                      </a:lnTo>
                      <a:lnTo>
                        <a:pt x="121" y="41"/>
                      </a:lnTo>
                      <a:lnTo>
                        <a:pt x="168" y="61"/>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37" name="Freeform 2145"/>
                <p:cNvSpPr>
                  <a:spLocks/>
                </p:cNvSpPr>
                <p:nvPr/>
              </p:nvSpPr>
              <p:spPr bwMode="auto">
                <a:xfrm>
                  <a:off x="2888" y="3406"/>
                  <a:ext cx="333" cy="120"/>
                </a:xfrm>
                <a:custGeom>
                  <a:avLst/>
                  <a:gdLst>
                    <a:gd name="T0" fmla="*/ 0 w 221"/>
                    <a:gd name="T1" fmla="*/ 0 h 107"/>
                    <a:gd name="T2" fmla="*/ 53 w 221"/>
                    <a:gd name="T3" fmla="*/ 20 h 107"/>
                    <a:gd name="T4" fmla="*/ 107 w 221"/>
                    <a:gd name="T5" fmla="*/ 53 h 107"/>
                    <a:gd name="T6" fmla="*/ 221 w 221"/>
                    <a:gd name="T7" fmla="*/ 107 h 107"/>
                  </a:gdLst>
                  <a:ahLst/>
                  <a:cxnLst>
                    <a:cxn ang="0">
                      <a:pos x="T0" y="T1"/>
                    </a:cxn>
                    <a:cxn ang="0">
                      <a:pos x="T2" y="T3"/>
                    </a:cxn>
                    <a:cxn ang="0">
                      <a:pos x="T4" y="T5"/>
                    </a:cxn>
                    <a:cxn ang="0">
                      <a:pos x="T6" y="T7"/>
                    </a:cxn>
                  </a:cxnLst>
                  <a:rect l="0" t="0" r="r" b="b"/>
                  <a:pathLst>
                    <a:path w="221" h="107">
                      <a:moveTo>
                        <a:pt x="0" y="0"/>
                      </a:moveTo>
                      <a:lnTo>
                        <a:pt x="53" y="20"/>
                      </a:lnTo>
                      <a:lnTo>
                        <a:pt x="107" y="53"/>
                      </a:lnTo>
                      <a:lnTo>
                        <a:pt x="221" y="107"/>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138338" name="Group 2146"/>
              <p:cNvGrpSpPr>
                <a:grpSpLocks/>
              </p:cNvGrpSpPr>
              <p:nvPr/>
            </p:nvGrpSpPr>
            <p:grpSpPr bwMode="auto">
              <a:xfrm>
                <a:off x="940" y="2861"/>
                <a:ext cx="2534" cy="560"/>
                <a:chOff x="940" y="2861"/>
                <a:chExt cx="2534" cy="560"/>
              </a:xfrm>
            </p:grpSpPr>
            <p:sp>
              <p:nvSpPr>
                <p:cNvPr id="138339" name="Freeform 2147"/>
                <p:cNvSpPr>
                  <a:spLocks/>
                </p:cNvSpPr>
                <p:nvPr/>
              </p:nvSpPr>
              <p:spPr bwMode="auto">
                <a:xfrm>
                  <a:off x="940" y="3413"/>
                  <a:ext cx="253" cy="8"/>
                </a:xfrm>
                <a:custGeom>
                  <a:avLst/>
                  <a:gdLst>
                    <a:gd name="T0" fmla="*/ 0 w 168"/>
                    <a:gd name="T1" fmla="*/ 7 h 7"/>
                    <a:gd name="T2" fmla="*/ 81 w 168"/>
                    <a:gd name="T3" fmla="*/ 7 h 7"/>
                    <a:gd name="T4" fmla="*/ 121 w 168"/>
                    <a:gd name="T5" fmla="*/ 0 h 7"/>
                    <a:gd name="T6" fmla="*/ 168 w 168"/>
                    <a:gd name="T7" fmla="*/ 0 h 7"/>
                  </a:gdLst>
                  <a:ahLst/>
                  <a:cxnLst>
                    <a:cxn ang="0">
                      <a:pos x="T0" y="T1"/>
                    </a:cxn>
                    <a:cxn ang="0">
                      <a:pos x="T2" y="T3"/>
                    </a:cxn>
                    <a:cxn ang="0">
                      <a:pos x="T4" y="T5"/>
                    </a:cxn>
                    <a:cxn ang="0">
                      <a:pos x="T6" y="T7"/>
                    </a:cxn>
                  </a:cxnLst>
                  <a:rect l="0" t="0" r="r" b="b"/>
                  <a:pathLst>
                    <a:path w="168" h="7">
                      <a:moveTo>
                        <a:pt x="0" y="7"/>
                      </a:moveTo>
                      <a:lnTo>
                        <a:pt x="81" y="7"/>
                      </a:lnTo>
                      <a:lnTo>
                        <a:pt x="121" y="0"/>
                      </a:lnTo>
                      <a:lnTo>
                        <a:pt x="16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40" name="Freeform 2148"/>
                <p:cNvSpPr>
                  <a:spLocks/>
                </p:cNvSpPr>
                <p:nvPr/>
              </p:nvSpPr>
              <p:spPr bwMode="auto">
                <a:xfrm>
                  <a:off x="1193" y="3398"/>
                  <a:ext cx="336" cy="15"/>
                </a:xfrm>
                <a:custGeom>
                  <a:avLst/>
                  <a:gdLst>
                    <a:gd name="T0" fmla="*/ 0 w 222"/>
                    <a:gd name="T1" fmla="*/ 13 h 13"/>
                    <a:gd name="T2" fmla="*/ 54 w 222"/>
                    <a:gd name="T3" fmla="*/ 13 h 13"/>
                    <a:gd name="T4" fmla="*/ 108 w 222"/>
                    <a:gd name="T5" fmla="*/ 7 h 13"/>
                    <a:gd name="T6" fmla="*/ 168 w 222"/>
                    <a:gd name="T7" fmla="*/ 7 h 13"/>
                    <a:gd name="T8" fmla="*/ 222 w 222"/>
                    <a:gd name="T9" fmla="*/ 0 h 13"/>
                  </a:gdLst>
                  <a:ahLst/>
                  <a:cxnLst>
                    <a:cxn ang="0">
                      <a:pos x="T0" y="T1"/>
                    </a:cxn>
                    <a:cxn ang="0">
                      <a:pos x="T2" y="T3"/>
                    </a:cxn>
                    <a:cxn ang="0">
                      <a:pos x="T4" y="T5"/>
                    </a:cxn>
                    <a:cxn ang="0">
                      <a:pos x="T6" y="T7"/>
                    </a:cxn>
                    <a:cxn ang="0">
                      <a:pos x="T8" y="T9"/>
                    </a:cxn>
                  </a:cxnLst>
                  <a:rect l="0" t="0" r="r" b="b"/>
                  <a:pathLst>
                    <a:path w="222" h="13">
                      <a:moveTo>
                        <a:pt x="0" y="13"/>
                      </a:moveTo>
                      <a:lnTo>
                        <a:pt x="54" y="13"/>
                      </a:lnTo>
                      <a:lnTo>
                        <a:pt x="108" y="7"/>
                      </a:lnTo>
                      <a:lnTo>
                        <a:pt x="168" y="7"/>
                      </a:lnTo>
                      <a:lnTo>
                        <a:pt x="222"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41" name="Freeform 2149"/>
                <p:cNvSpPr>
                  <a:spLocks/>
                </p:cNvSpPr>
                <p:nvPr/>
              </p:nvSpPr>
              <p:spPr bwMode="auto">
                <a:xfrm>
                  <a:off x="1529" y="3375"/>
                  <a:ext cx="253" cy="23"/>
                </a:xfrm>
                <a:custGeom>
                  <a:avLst/>
                  <a:gdLst>
                    <a:gd name="T0" fmla="*/ 0 w 168"/>
                    <a:gd name="T1" fmla="*/ 20 h 20"/>
                    <a:gd name="T2" fmla="*/ 47 w 168"/>
                    <a:gd name="T3" fmla="*/ 13 h 20"/>
                    <a:gd name="T4" fmla="*/ 87 w 168"/>
                    <a:gd name="T5" fmla="*/ 13 h 20"/>
                    <a:gd name="T6" fmla="*/ 168 w 168"/>
                    <a:gd name="T7" fmla="*/ 0 h 20"/>
                  </a:gdLst>
                  <a:ahLst/>
                  <a:cxnLst>
                    <a:cxn ang="0">
                      <a:pos x="T0" y="T1"/>
                    </a:cxn>
                    <a:cxn ang="0">
                      <a:pos x="T2" y="T3"/>
                    </a:cxn>
                    <a:cxn ang="0">
                      <a:pos x="T4" y="T5"/>
                    </a:cxn>
                    <a:cxn ang="0">
                      <a:pos x="T6" y="T7"/>
                    </a:cxn>
                  </a:cxnLst>
                  <a:rect l="0" t="0" r="r" b="b"/>
                  <a:pathLst>
                    <a:path w="168" h="20">
                      <a:moveTo>
                        <a:pt x="0" y="20"/>
                      </a:moveTo>
                      <a:lnTo>
                        <a:pt x="47" y="13"/>
                      </a:lnTo>
                      <a:lnTo>
                        <a:pt x="87" y="13"/>
                      </a:lnTo>
                      <a:lnTo>
                        <a:pt x="16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42" name="Freeform 2150"/>
                <p:cNvSpPr>
                  <a:spLocks/>
                </p:cNvSpPr>
                <p:nvPr/>
              </p:nvSpPr>
              <p:spPr bwMode="auto">
                <a:xfrm>
                  <a:off x="1782" y="3346"/>
                  <a:ext cx="253" cy="29"/>
                </a:xfrm>
                <a:custGeom>
                  <a:avLst/>
                  <a:gdLst>
                    <a:gd name="T0" fmla="*/ 0 w 168"/>
                    <a:gd name="T1" fmla="*/ 27 h 27"/>
                    <a:gd name="T2" fmla="*/ 81 w 168"/>
                    <a:gd name="T3" fmla="*/ 13 h 27"/>
                    <a:gd name="T4" fmla="*/ 121 w 168"/>
                    <a:gd name="T5" fmla="*/ 7 h 27"/>
                    <a:gd name="T6" fmla="*/ 168 w 168"/>
                    <a:gd name="T7" fmla="*/ 0 h 27"/>
                  </a:gdLst>
                  <a:ahLst/>
                  <a:cxnLst>
                    <a:cxn ang="0">
                      <a:pos x="T0" y="T1"/>
                    </a:cxn>
                    <a:cxn ang="0">
                      <a:pos x="T2" y="T3"/>
                    </a:cxn>
                    <a:cxn ang="0">
                      <a:pos x="T4" y="T5"/>
                    </a:cxn>
                    <a:cxn ang="0">
                      <a:pos x="T6" y="T7"/>
                    </a:cxn>
                  </a:cxnLst>
                  <a:rect l="0" t="0" r="r" b="b"/>
                  <a:pathLst>
                    <a:path w="168" h="27">
                      <a:moveTo>
                        <a:pt x="0" y="27"/>
                      </a:moveTo>
                      <a:lnTo>
                        <a:pt x="81" y="13"/>
                      </a:lnTo>
                      <a:lnTo>
                        <a:pt x="121" y="7"/>
                      </a:lnTo>
                      <a:lnTo>
                        <a:pt x="16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43" name="Freeform 2151"/>
                <p:cNvSpPr>
                  <a:spLocks/>
                </p:cNvSpPr>
                <p:nvPr/>
              </p:nvSpPr>
              <p:spPr bwMode="auto">
                <a:xfrm>
                  <a:off x="2035" y="3270"/>
                  <a:ext cx="335" cy="76"/>
                </a:xfrm>
                <a:custGeom>
                  <a:avLst/>
                  <a:gdLst>
                    <a:gd name="T0" fmla="*/ 0 w 222"/>
                    <a:gd name="T1" fmla="*/ 67 h 67"/>
                    <a:gd name="T2" fmla="*/ 54 w 222"/>
                    <a:gd name="T3" fmla="*/ 53 h 67"/>
                    <a:gd name="T4" fmla="*/ 108 w 222"/>
                    <a:gd name="T5" fmla="*/ 33 h 67"/>
                    <a:gd name="T6" fmla="*/ 168 w 222"/>
                    <a:gd name="T7" fmla="*/ 20 h 67"/>
                    <a:gd name="T8" fmla="*/ 222 w 222"/>
                    <a:gd name="T9" fmla="*/ 0 h 67"/>
                  </a:gdLst>
                  <a:ahLst/>
                  <a:cxnLst>
                    <a:cxn ang="0">
                      <a:pos x="T0" y="T1"/>
                    </a:cxn>
                    <a:cxn ang="0">
                      <a:pos x="T2" y="T3"/>
                    </a:cxn>
                    <a:cxn ang="0">
                      <a:pos x="T4" y="T5"/>
                    </a:cxn>
                    <a:cxn ang="0">
                      <a:pos x="T6" y="T7"/>
                    </a:cxn>
                    <a:cxn ang="0">
                      <a:pos x="T8" y="T9"/>
                    </a:cxn>
                  </a:cxnLst>
                  <a:rect l="0" t="0" r="r" b="b"/>
                  <a:pathLst>
                    <a:path w="222" h="67">
                      <a:moveTo>
                        <a:pt x="0" y="67"/>
                      </a:moveTo>
                      <a:lnTo>
                        <a:pt x="54" y="53"/>
                      </a:lnTo>
                      <a:lnTo>
                        <a:pt x="108" y="33"/>
                      </a:lnTo>
                      <a:lnTo>
                        <a:pt x="168" y="20"/>
                      </a:lnTo>
                      <a:lnTo>
                        <a:pt x="222"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44" name="Freeform 2152"/>
                <p:cNvSpPr>
                  <a:spLocks/>
                </p:cNvSpPr>
                <p:nvPr/>
              </p:nvSpPr>
              <p:spPr bwMode="auto">
                <a:xfrm>
                  <a:off x="2370" y="3209"/>
                  <a:ext cx="264" cy="61"/>
                </a:xfrm>
                <a:custGeom>
                  <a:avLst/>
                  <a:gdLst>
                    <a:gd name="T0" fmla="*/ 0 w 175"/>
                    <a:gd name="T1" fmla="*/ 54 h 54"/>
                    <a:gd name="T2" fmla="*/ 47 w 175"/>
                    <a:gd name="T3" fmla="*/ 40 h 54"/>
                    <a:gd name="T4" fmla="*/ 87 w 175"/>
                    <a:gd name="T5" fmla="*/ 27 h 54"/>
                    <a:gd name="T6" fmla="*/ 134 w 175"/>
                    <a:gd name="T7" fmla="*/ 20 h 54"/>
                    <a:gd name="T8" fmla="*/ 175 w 175"/>
                    <a:gd name="T9" fmla="*/ 0 h 54"/>
                  </a:gdLst>
                  <a:ahLst/>
                  <a:cxnLst>
                    <a:cxn ang="0">
                      <a:pos x="T0" y="T1"/>
                    </a:cxn>
                    <a:cxn ang="0">
                      <a:pos x="T2" y="T3"/>
                    </a:cxn>
                    <a:cxn ang="0">
                      <a:pos x="T4" y="T5"/>
                    </a:cxn>
                    <a:cxn ang="0">
                      <a:pos x="T6" y="T7"/>
                    </a:cxn>
                    <a:cxn ang="0">
                      <a:pos x="T8" y="T9"/>
                    </a:cxn>
                  </a:cxnLst>
                  <a:rect l="0" t="0" r="r" b="b"/>
                  <a:pathLst>
                    <a:path w="175" h="54">
                      <a:moveTo>
                        <a:pt x="0" y="54"/>
                      </a:moveTo>
                      <a:lnTo>
                        <a:pt x="47" y="40"/>
                      </a:lnTo>
                      <a:lnTo>
                        <a:pt x="87" y="27"/>
                      </a:lnTo>
                      <a:lnTo>
                        <a:pt x="134" y="20"/>
                      </a:lnTo>
                      <a:lnTo>
                        <a:pt x="175"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45" name="Freeform 2153"/>
                <p:cNvSpPr>
                  <a:spLocks/>
                </p:cNvSpPr>
                <p:nvPr/>
              </p:nvSpPr>
              <p:spPr bwMode="auto">
                <a:xfrm>
                  <a:off x="2634" y="3081"/>
                  <a:ext cx="254" cy="128"/>
                </a:xfrm>
                <a:custGeom>
                  <a:avLst/>
                  <a:gdLst>
                    <a:gd name="T0" fmla="*/ 0 w 168"/>
                    <a:gd name="T1" fmla="*/ 114 h 114"/>
                    <a:gd name="T2" fmla="*/ 40 w 168"/>
                    <a:gd name="T3" fmla="*/ 87 h 114"/>
                    <a:gd name="T4" fmla="*/ 80 w 168"/>
                    <a:gd name="T5" fmla="*/ 60 h 114"/>
                    <a:gd name="T6" fmla="*/ 121 w 168"/>
                    <a:gd name="T7" fmla="*/ 26 h 114"/>
                    <a:gd name="T8" fmla="*/ 168 w 168"/>
                    <a:gd name="T9" fmla="*/ 0 h 114"/>
                  </a:gdLst>
                  <a:ahLst/>
                  <a:cxnLst>
                    <a:cxn ang="0">
                      <a:pos x="T0" y="T1"/>
                    </a:cxn>
                    <a:cxn ang="0">
                      <a:pos x="T2" y="T3"/>
                    </a:cxn>
                    <a:cxn ang="0">
                      <a:pos x="T4" y="T5"/>
                    </a:cxn>
                    <a:cxn ang="0">
                      <a:pos x="T6" y="T7"/>
                    </a:cxn>
                    <a:cxn ang="0">
                      <a:pos x="T8" y="T9"/>
                    </a:cxn>
                  </a:cxnLst>
                  <a:rect l="0" t="0" r="r" b="b"/>
                  <a:pathLst>
                    <a:path w="168" h="114">
                      <a:moveTo>
                        <a:pt x="0" y="114"/>
                      </a:moveTo>
                      <a:lnTo>
                        <a:pt x="40" y="87"/>
                      </a:lnTo>
                      <a:lnTo>
                        <a:pt x="80" y="60"/>
                      </a:lnTo>
                      <a:lnTo>
                        <a:pt x="121" y="26"/>
                      </a:lnTo>
                      <a:lnTo>
                        <a:pt x="16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46" name="Freeform 2154"/>
                <p:cNvSpPr>
                  <a:spLocks/>
                </p:cNvSpPr>
                <p:nvPr/>
              </p:nvSpPr>
              <p:spPr bwMode="auto">
                <a:xfrm>
                  <a:off x="2888" y="2967"/>
                  <a:ext cx="333" cy="114"/>
                </a:xfrm>
                <a:custGeom>
                  <a:avLst/>
                  <a:gdLst>
                    <a:gd name="T0" fmla="*/ 0 w 221"/>
                    <a:gd name="T1" fmla="*/ 101 h 101"/>
                    <a:gd name="T2" fmla="*/ 53 w 221"/>
                    <a:gd name="T3" fmla="*/ 74 h 101"/>
                    <a:gd name="T4" fmla="*/ 107 w 221"/>
                    <a:gd name="T5" fmla="*/ 47 h 101"/>
                    <a:gd name="T6" fmla="*/ 168 w 221"/>
                    <a:gd name="T7" fmla="*/ 27 h 101"/>
                    <a:gd name="T8" fmla="*/ 221 w 221"/>
                    <a:gd name="T9" fmla="*/ 0 h 101"/>
                  </a:gdLst>
                  <a:ahLst/>
                  <a:cxnLst>
                    <a:cxn ang="0">
                      <a:pos x="T0" y="T1"/>
                    </a:cxn>
                    <a:cxn ang="0">
                      <a:pos x="T2" y="T3"/>
                    </a:cxn>
                    <a:cxn ang="0">
                      <a:pos x="T4" y="T5"/>
                    </a:cxn>
                    <a:cxn ang="0">
                      <a:pos x="T6" y="T7"/>
                    </a:cxn>
                    <a:cxn ang="0">
                      <a:pos x="T8" y="T9"/>
                    </a:cxn>
                  </a:cxnLst>
                  <a:rect l="0" t="0" r="r" b="b"/>
                  <a:pathLst>
                    <a:path w="221" h="101">
                      <a:moveTo>
                        <a:pt x="0" y="101"/>
                      </a:moveTo>
                      <a:lnTo>
                        <a:pt x="53" y="74"/>
                      </a:lnTo>
                      <a:lnTo>
                        <a:pt x="107" y="47"/>
                      </a:lnTo>
                      <a:lnTo>
                        <a:pt x="168" y="27"/>
                      </a:lnTo>
                      <a:lnTo>
                        <a:pt x="221"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47" name="Freeform 2155"/>
                <p:cNvSpPr>
                  <a:spLocks/>
                </p:cNvSpPr>
                <p:nvPr/>
              </p:nvSpPr>
              <p:spPr bwMode="auto">
                <a:xfrm>
                  <a:off x="3221" y="2861"/>
                  <a:ext cx="253" cy="106"/>
                </a:xfrm>
                <a:custGeom>
                  <a:avLst/>
                  <a:gdLst>
                    <a:gd name="T0" fmla="*/ 0 w 168"/>
                    <a:gd name="T1" fmla="*/ 94 h 94"/>
                    <a:gd name="T2" fmla="*/ 47 w 168"/>
                    <a:gd name="T3" fmla="*/ 67 h 94"/>
                    <a:gd name="T4" fmla="*/ 88 w 168"/>
                    <a:gd name="T5" fmla="*/ 47 h 94"/>
                    <a:gd name="T6" fmla="*/ 168 w 168"/>
                    <a:gd name="T7" fmla="*/ 0 h 94"/>
                  </a:gdLst>
                  <a:ahLst/>
                  <a:cxnLst>
                    <a:cxn ang="0">
                      <a:pos x="T0" y="T1"/>
                    </a:cxn>
                    <a:cxn ang="0">
                      <a:pos x="T2" y="T3"/>
                    </a:cxn>
                    <a:cxn ang="0">
                      <a:pos x="T4" y="T5"/>
                    </a:cxn>
                    <a:cxn ang="0">
                      <a:pos x="T6" y="T7"/>
                    </a:cxn>
                  </a:cxnLst>
                  <a:rect l="0" t="0" r="r" b="b"/>
                  <a:pathLst>
                    <a:path w="168" h="94">
                      <a:moveTo>
                        <a:pt x="0" y="94"/>
                      </a:moveTo>
                      <a:lnTo>
                        <a:pt x="47" y="67"/>
                      </a:lnTo>
                      <a:lnTo>
                        <a:pt x="88" y="47"/>
                      </a:lnTo>
                      <a:lnTo>
                        <a:pt x="16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138348" name="Group 2156"/>
              <p:cNvGrpSpPr>
                <a:grpSpLocks/>
              </p:cNvGrpSpPr>
              <p:nvPr/>
            </p:nvGrpSpPr>
            <p:grpSpPr bwMode="auto">
              <a:xfrm>
                <a:off x="940" y="3057"/>
                <a:ext cx="2534" cy="214"/>
                <a:chOff x="940" y="3057"/>
                <a:chExt cx="2534" cy="214"/>
              </a:xfrm>
            </p:grpSpPr>
            <p:sp>
              <p:nvSpPr>
                <p:cNvPr id="138349" name="Freeform 2157"/>
                <p:cNvSpPr>
                  <a:spLocks/>
                </p:cNvSpPr>
                <p:nvPr/>
              </p:nvSpPr>
              <p:spPr bwMode="auto">
                <a:xfrm>
                  <a:off x="940" y="3270"/>
                  <a:ext cx="253" cy="1"/>
                </a:xfrm>
                <a:custGeom>
                  <a:avLst/>
                  <a:gdLst>
                    <a:gd name="T0" fmla="*/ 0 w 168"/>
                    <a:gd name="T1" fmla="*/ 81 w 168"/>
                    <a:gd name="T2" fmla="*/ 121 w 168"/>
                    <a:gd name="T3" fmla="*/ 168 w 168"/>
                  </a:gdLst>
                  <a:ahLst/>
                  <a:cxnLst>
                    <a:cxn ang="0">
                      <a:pos x="T0" y="0"/>
                    </a:cxn>
                    <a:cxn ang="0">
                      <a:pos x="T1" y="0"/>
                    </a:cxn>
                    <a:cxn ang="0">
                      <a:pos x="T2" y="0"/>
                    </a:cxn>
                    <a:cxn ang="0">
                      <a:pos x="T3" y="0"/>
                    </a:cxn>
                  </a:cxnLst>
                  <a:rect l="0" t="0" r="r" b="b"/>
                  <a:pathLst>
                    <a:path w="168">
                      <a:moveTo>
                        <a:pt x="0" y="0"/>
                      </a:moveTo>
                      <a:lnTo>
                        <a:pt x="81" y="0"/>
                      </a:lnTo>
                      <a:lnTo>
                        <a:pt x="121" y="0"/>
                      </a:lnTo>
                      <a:lnTo>
                        <a:pt x="168"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50" name="Freeform 2158"/>
                <p:cNvSpPr>
                  <a:spLocks/>
                </p:cNvSpPr>
                <p:nvPr/>
              </p:nvSpPr>
              <p:spPr bwMode="auto">
                <a:xfrm>
                  <a:off x="1193" y="3239"/>
                  <a:ext cx="336" cy="31"/>
                </a:xfrm>
                <a:custGeom>
                  <a:avLst/>
                  <a:gdLst>
                    <a:gd name="T0" fmla="*/ 0 w 222"/>
                    <a:gd name="T1" fmla="*/ 27 h 27"/>
                    <a:gd name="T2" fmla="*/ 54 w 222"/>
                    <a:gd name="T3" fmla="*/ 20 h 27"/>
                    <a:gd name="T4" fmla="*/ 108 w 222"/>
                    <a:gd name="T5" fmla="*/ 13 h 27"/>
                    <a:gd name="T6" fmla="*/ 168 w 222"/>
                    <a:gd name="T7" fmla="*/ 6 h 27"/>
                    <a:gd name="T8" fmla="*/ 222 w 222"/>
                    <a:gd name="T9" fmla="*/ 0 h 27"/>
                  </a:gdLst>
                  <a:ahLst/>
                  <a:cxnLst>
                    <a:cxn ang="0">
                      <a:pos x="T0" y="T1"/>
                    </a:cxn>
                    <a:cxn ang="0">
                      <a:pos x="T2" y="T3"/>
                    </a:cxn>
                    <a:cxn ang="0">
                      <a:pos x="T4" y="T5"/>
                    </a:cxn>
                    <a:cxn ang="0">
                      <a:pos x="T6" y="T7"/>
                    </a:cxn>
                    <a:cxn ang="0">
                      <a:pos x="T8" y="T9"/>
                    </a:cxn>
                  </a:cxnLst>
                  <a:rect l="0" t="0" r="r" b="b"/>
                  <a:pathLst>
                    <a:path w="222" h="27">
                      <a:moveTo>
                        <a:pt x="0" y="27"/>
                      </a:moveTo>
                      <a:lnTo>
                        <a:pt x="54" y="20"/>
                      </a:lnTo>
                      <a:lnTo>
                        <a:pt x="108" y="13"/>
                      </a:lnTo>
                      <a:lnTo>
                        <a:pt x="168" y="6"/>
                      </a:lnTo>
                      <a:lnTo>
                        <a:pt x="222"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51" name="Freeform 2159"/>
                <p:cNvSpPr>
                  <a:spLocks/>
                </p:cNvSpPr>
                <p:nvPr/>
              </p:nvSpPr>
              <p:spPr bwMode="auto">
                <a:xfrm>
                  <a:off x="1529" y="3217"/>
                  <a:ext cx="253" cy="22"/>
                </a:xfrm>
                <a:custGeom>
                  <a:avLst/>
                  <a:gdLst>
                    <a:gd name="T0" fmla="*/ 0 w 168"/>
                    <a:gd name="T1" fmla="*/ 20 h 20"/>
                    <a:gd name="T2" fmla="*/ 47 w 168"/>
                    <a:gd name="T3" fmla="*/ 13 h 20"/>
                    <a:gd name="T4" fmla="*/ 87 w 168"/>
                    <a:gd name="T5" fmla="*/ 6 h 20"/>
                    <a:gd name="T6" fmla="*/ 168 w 168"/>
                    <a:gd name="T7" fmla="*/ 0 h 20"/>
                  </a:gdLst>
                  <a:ahLst/>
                  <a:cxnLst>
                    <a:cxn ang="0">
                      <a:pos x="T0" y="T1"/>
                    </a:cxn>
                    <a:cxn ang="0">
                      <a:pos x="T2" y="T3"/>
                    </a:cxn>
                    <a:cxn ang="0">
                      <a:pos x="T4" y="T5"/>
                    </a:cxn>
                    <a:cxn ang="0">
                      <a:pos x="T6" y="T7"/>
                    </a:cxn>
                  </a:cxnLst>
                  <a:rect l="0" t="0" r="r" b="b"/>
                  <a:pathLst>
                    <a:path w="168" h="20">
                      <a:moveTo>
                        <a:pt x="0" y="20"/>
                      </a:moveTo>
                      <a:lnTo>
                        <a:pt x="47" y="13"/>
                      </a:lnTo>
                      <a:lnTo>
                        <a:pt x="87" y="6"/>
                      </a:lnTo>
                      <a:lnTo>
                        <a:pt x="168"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52" name="Freeform 2160"/>
                <p:cNvSpPr>
                  <a:spLocks/>
                </p:cNvSpPr>
                <p:nvPr/>
              </p:nvSpPr>
              <p:spPr bwMode="auto">
                <a:xfrm>
                  <a:off x="1782" y="3187"/>
                  <a:ext cx="253" cy="30"/>
                </a:xfrm>
                <a:custGeom>
                  <a:avLst/>
                  <a:gdLst>
                    <a:gd name="T0" fmla="*/ 0 w 168"/>
                    <a:gd name="T1" fmla="*/ 27 h 27"/>
                    <a:gd name="T2" fmla="*/ 81 w 168"/>
                    <a:gd name="T3" fmla="*/ 13 h 27"/>
                    <a:gd name="T4" fmla="*/ 121 w 168"/>
                    <a:gd name="T5" fmla="*/ 6 h 27"/>
                    <a:gd name="T6" fmla="*/ 168 w 168"/>
                    <a:gd name="T7" fmla="*/ 0 h 27"/>
                  </a:gdLst>
                  <a:ahLst/>
                  <a:cxnLst>
                    <a:cxn ang="0">
                      <a:pos x="T0" y="T1"/>
                    </a:cxn>
                    <a:cxn ang="0">
                      <a:pos x="T2" y="T3"/>
                    </a:cxn>
                    <a:cxn ang="0">
                      <a:pos x="T4" y="T5"/>
                    </a:cxn>
                    <a:cxn ang="0">
                      <a:pos x="T6" y="T7"/>
                    </a:cxn>
                  </a:cxnLst>
                  <a:rect l="0" t="0" r="r" b="b"/>
                  <a:pathLst>
                    <a:path w="168" h="27">
                      <a:moveTo>
                        <a:pt x="0" y="27"/>
                      </a:moveTo>
                      <a:lnTo>
                        <a:pt x="81" y="13"/>
                      </a:lnTo>
                      <a:lnTo>
                        <a:pt x="121" y="6"/>
                      </a:lnTo>
                      <a:lnTo>
                        <a:pt x="168"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53" name="Freeform 2161"/>
                <p:cNvSpPr>
                  <a:spLocks/>
                </p:cNvSpPr>
                <p:nvPr/>
              </p:nvSpPr>
              <p:spPr bwMode="auto">
                <a:xfrm>
                  <a:off x="2035" y="3140"/>
                  <a:ext cx="335" cy="47"/>
                </a:xfrm>
                <a:custGeom>
                  <a:avLst/>
                  <a:gdLst>
                    <a:gd name="T0" fmla="*/ 0 w 222"/>
                    <a:gd name="T1" fmla="*/ 41 h 41"/>
                    <a:gd name="T2" fmla="*/ 54 w 222"/>
                    <a:gd name="T3" fmla="*/ 34 h 41"/>
                    <a:gd name="T4" fmla="*/ 108 w 222"/>
                    <a:gd name="T5" fmla="*/ 21 h 41"/>
                    <a:gd name="T6" fmla="*/ 168 w 222"/>
                    <a:gd name="T7" fmla="*/ 7 h 41"/>
                    <a:gd name="T8" fmla="*/ 222 w 222"/>
                    <a:gd name="T9" fmla="*/ 0 h 41"/>
                  </a:gdLst>
                  <a:ahLst/>
                  <a:cxnLst>
                    <a:cxn ang="0">
                      <a:pos x="T0" y="T1"/>
                    </a:cxn>
                    <a:cxn ang="0">
                      <a:pos x="T2" y="T3"/>
                    </a:cxn>
                    <a:cxn ang="0">
                      <a:pos x="T4" y="T5"/>
                    </a:cxn>
                    <a:cxn ang="0">
                      <a:pos x="T6" y="T7"/>
                    </a:cxn>
                    <a:cxn ang="0">
                      <a:pos x="T8" y="T9"/>
                    </a:cxn>
                  </a:cxnLst>
                  <a:rect l="0" t="0" r="r" b="b"/>
                  <a:pathLst>
                    <a:path w="222" h="41">
                      <a:moveTo>
                        <a:pt x="0" y="41"/>
                      </a:moveTo>
                      <a:lnTo>
                        <a:pt x="54" y="34"/>
                      </a:lnTo>
                      <a:lnTo>
                        <a:pt x="108" y="21"/>
                      </a:lnTo>
                      <a:lnTo>
                        <a:pt x="168" y="7"/>
                      </a:lnTo>
                      <a:lnTo>
                        <a:pt x="222"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54" name="Freeform 2162"/>
                <p:cNvSpPr>
                  <a:spLocks/>
                </p:cNvSpPr>
                <p:nvPr/>
              </p:nvSpPr>
              <p:spPr bwMode="auto">
                <a:xfrm>
                  <a:off x="2370" y="3103"/>
                  <a:ext cx="264" cy="37"/>
                </a:xfrm>
                <a:custGeom>
                  <a:avLst/>
                  <a:gdLst>
                    <a:gd name="T0" fmla="*/ 0 w 175"/>
                    <a:gd name="T1" fmla="*/ 33 h 33"/>
                    <a:gd name="T2" fmla="*/ 47 w 175"/>
                    <a:gd name="T3" fmla="*/ 27 h 33"/>
                    <a:gd name="T4" fmla="*/ 87 w 175"/>
                    <a:gd name="T5" fmla="*/ 13 h 33"/>
                    <a:gd name="T6" fmla="*/ 175 w 175"/>
                    <a:gd name="T7" fmla="*/ 0 h 33"/>
                  </a:gdLst>
                  <a:ahLst/>
                  <a:cxnLst>
                    <a:cxn ang="0">
                      <a:pos x="T0" y="T1"/>
                    </a:cxn>
                    <a:cxn ang="0">
                      <a:pos x="T2" y="T3"/>
                    </a:cxn>
                    <a:cxn ang="0">
                      <a:pos x="T4" y="T5"/>
                    </a:cxn>
                    <a:cxn ang="0">
                      <a:pos x="T6" y="T7"/>
                    </a:cxn>
                  </a:cxnLst>
                  <a:rect l="0" t="0" r="r" b="b"/>
                  <a:pathLst>
                    <a:path w="175" h="33">
                      <a:moveTo>
                        <a:pt x="0" y="33"/>
                      </a:moveTo>
                      <a:lnTo>
                        <a:pt x="47" y="27"/>
                      </a:lnTo>
                      <a:lnTo>
                        <a:pt x="87" y="13"/>
                      </a:lnTo>
                      <a:lnTo>
                        <a:pt x="175"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55" name="Freeform 2163"/>
                <p:cNvSpPr>
                  <a:spLocks/>
                </p:cNvSpPr>
                <p:nvPr/>
              </p:nvSpPr>
              <p:spPr bwMode="auto">
                <a:xfrm>
                  <a:off x="2634" y="3081"/>
                  <a:ext cx="254" cy="22"/>
                </a:xfrm>
                <a:custGeom>
                  <a:avLst/>
                  <a:gdLst>
                    <a:gd name="T0" fmla="*/ 0 w 168"/>
                    <a:gd name="T1" fmla="*/ 20 h 20"/>
                    <a:gd name="T2" fmla="*/ 80 w 168"/>
                    <a:gd name="T3" fmla="*/ 6 h 20"/>
                    <a:gd name="T4" fmla="*/ 121 w 168"/>
                    <a:gd name="T5" fmla="*/ 6 h 20"/>
                    <a:gd name="T6" fmla="*/ 168 w 168"/>
                    <a:gd name="T7" fmla="*/ 0 h 20"/>
                  </a:gdLst>
                  <a:ahLst/>
                  <a:cxnLst>
                    <a:cxn ang="0">
                      <a:pos x="T0" y="T1"/>
                    </a:cxn>
                    <a:cxn ang="0">
                      <a:pos x="T2" y="T3"/>
                    </a:cxn>
                    <a:cxn ang="0">
                      <a:pos x="T4" y="T5"/>
                    </a:cxn>
                    <a:cxn ang="0">
                      <a:pos x="T6" y="T7"/>
                    </a:cxn>
                  </a:cxnLst>
                  <a:rect l="0" t="0" r="r" b="b"/>
                  <a:pathLst>
                    <a:path w="168" h="20">
                      <a:moveTo>
                        <a:pt x="0" y="20"/>
                      </a:moveTo>
                      <a:lnTo>
                        <a:pt x="80" y="6"/>
                      </a:lnTo>
                      <a:lnTo>
                        <a:pt x="121" y="6"/>
                      </a:lnTo>
                      <a:lnTo>
                        <a:pt x="168"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56" name="Freeform 2164"/>
                <p:cNvSpPr>
                  <a:spLocks/>
                </p:cNvSpPr>
                <p:nvPr/>
              </p:nvSpPr>
              <p:spPr bwMode="auto">
                <a:xfrm>
                  <a:off x="2888" y="3065"/>
                  <a:ext cx="333" cy="16"/>
                </a:xfrm>
                <a:custGeom>
                  <a:avLst/>
                  <a:gdLst>
                    <a:gd name="T0" fmla="*/ 0 w 221"/>
                    <a:gd name="T1" fmla="*/ 14 h 14"/>
                    <a:gd name="T2" fmla="*/ 53 w 221"/>
                    <a:gd name="T3" fmla="*/ 7 h 14"/>
                    <a:gd name="T4" fmla="*/ 107 w 221"/>
                    <a:gd name="T5" fmla="*/ 7 h 14"/>
                    <a:gd name="T6" fmla="*/ 168 w 221"/>
                    <a:gd name="T7" fmla="*/ 0 h 14"/>
                    <a:gd name="T8" fmla="*/ 221 w 221"/>
                    <a:gd name="T9" fmla="*/ 0 h 14"/>
                  </a:gdLst>
                  <a:ahLst/>
                  <a:cxnLst>
                    <a:cxn ang="0">
                      <a:pos x="T0" y="T1"/>
                    </a:cxn>
                    <a:cxn ang="0">
                      <a:pos x="T2" y="T3"/>
                    </a:cxn>
                    <a:cxn ang="0">
                      <a:pos x="T4" y="T5"/>
                    </a:cxn>
                    <a:cxn ang="0">
                      <a:pos x="T6" y="T7"/>
                    </a:cxn>
                    <a:cxn ang="0">
                      <a:pos x="T8" y="T9"/>
                    </a:cxn>
                  </a:cxnLst>
                  <a:rect l="0" t="0" r="r" b="b"/>
                  <a:pathLst>
                    <a:path w="221" h="14">
                      <a:moveTo>
                        <a:pt x="0" y="14"/>
                      </a:moveTo>
                      <a:lnTo>
                        <a:pt x="53" y="7"/>
                      </a:lnTo>
                      <a:lnTo>
                        <a:pt x="107" y="7"/>
                      </a:lnTo>
                      <a:lnTo>
                        <a:pt x="168" y="0"/>
                      </a:lnTo>
                      <a:lnTo>
                        <a:pt x="221"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57" name="Freeform 2165"/>
                <p:cNvSpPr>
                  <a:spLocks/>
                </p:cNvSpPr>
                <p:nvPr/>
              </p:nvSpPr>
              <p:spPr bwMode="auto">
                <a:xfrm>
                  <a:off x="3221" y="3057"/>
                  <a:ext cx="253" cy="8"/>
                </a:xfrm>
                <a:custGeom>
                  <a:avLst/>
                  <a:gdLst>
                    <a:gd name="T0" fmla="*/ 0 w 168"/>
                    <a:gd name="T1" fmla="*/ 7 h 7"/>
                    <a:gd name="T2" fmla="*/ 47 w 168"/>
                    <a:gd name="T3" fmla="*/ 7 h 7"/>
                    <a:gd name="T4" fmla="*/ 88 w 168"/>
                    <a:gd name="T5" fmla="*/ 0 h 7"/>
                    <a:gd name="T6" fmla="*/ 168 w 168"/>
                    <a:gd name="T7" fmla="*/ 0 h 7"/>
                  </a:gdLst>
                  <a:ahLst/>
                  <a:cxnLst>
                    <a:cxn ang="0">
                      <a:pos x="T0" y="T1"/>
                    </a:cxn>
                    <a:cxn ang="0">
                      <a:pos x="T2" y="T3"/>
                    </a:cxn>
                    <a:cxn ang="0">
                      <a:pos x="T4" y="T5"/>
                    </a:cxn>
                    <a:cxn ang="0">
                      <a:pos x="T6" y="T7"/>
                    </a:cxn>
                  </a:cxnLst>
                  <a:rect l="0" t="0" r="r" b="b"/>
                  <a:pathLst>
                    <a:path w="168" h="7">
                      <a:moveTo>
                        <a:pt x="0" y="7"/>
                      </a:moveTo>
                      <a:lnTo>
                        <a:pt x="47" y="7"/>
                      </a:lnTo>
                      <a:lnTo>
                        <a:pt x="88" y="0"/>
                      </a:lnTo>
                      <a:lnTo>
                        <a:pt x="168"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138358" name="Group 2166"/>
              <p:cNvGrpSpPr>
                <a:grpSpLocks/>
              </p:cNvGrpSpPr>
              <p:nvPr/>
            </p:nvGrpSpPr>
            <p:grpSpPr bwMode="auto">
              <a:xfrm>
                <a:off x="940" y="1786"/>
                <a:ext cx="2534" cy="1740"/>
                <a:chOff x="940" y="1786"/>
                <a:chExt cx="2534" cy="1740"/>
              </a:xfrm>
            </p:grpSpPr>
            <p:sp>
              <p:nvSpPr>
                <p:cNvPr id="138359" name="Freeform 2167"/>
                <p:cNvSpPr>
                  <a:spLocks/>
                </p:cNvSpPr>
                <p:nvPr/>
              </p:nvSpPr>
              <p:spPr bwMode="auto">
                <a:xfrm>
                  <a:off x="940" y="1786"/>
                  <a:ext cx="253" cy="45"/>
                </a:xfrm>
                <a:custGeom>
                  <a:avLst/>
                  <a:gdLst>
                    <a:gd name="T0" fmla="*/ 0 w 168"/>
                    <a:gd name="T1" fmla="*/ 0 h 40"/>
                    <a:gd name="T2" fmla="*/ 81 w 168"/>
                    <a:gd name="T3" fmla="*/ 13 h 40"/>
                    <a:gd name="T4" fmla="*/ 121 w 168"/>
                    <a:gd name="T5" fmla="*/ 27 h 40"/>
                    <a:gd name="T6" fmla="*/ 168 w 168"/>
                    <a:gd name="T7" fmla="*/ 40 h 40"/>
                  </a:gdLst>
                  <a:ahLst/>
                  <a:cxnLst>
                    <a:cxn ang="0">
                      <a:pos x="T0" y="T1"/>
                    </a:cxn>
                    <a:cxn ang="0">
                      <a:pos x="T2" y="T3"/>
                    </a:cxn>
                    <a:cxn ang="0">
                      <a:pos x="T4" y="T5"/>
                    </a:cxn>
                    <a:cxn ang="0">
                      <a:pos x="T6" y="T7"/>
                    </a:cxn>
                  </a:cxnLst>
                  <a:rect l="0" t="0" r="r" b="b"/>
                  <a:pathLst>
                    <a:path w="168" h="40">
                      <a:moveTo>
                        <a:pt x="0" y="0"/>
                      </a:moveTo>
                      <a:lnTo>
                        <a:pt x="81" y="13"/>
                      </a:lnTo>
                      <a:lnTo>
                        <a:pt x="121" y="27"/>
                      </a:lnTo>
                      <a:lnTo>
                        <a:pt x="168" y="4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60" name="Freeform 2168"/>
                <p:cNvSpPr>
                  <a:spLocks/>
                </p:cNvSpPr>
                <p:nvPr/>
              </p:nvSpPr>
              <p:spPr bwMode="auto">
                <a:xfrm>
                  <a:off x="1193" y="1831"/>
                  <a:ext cx="336" cy="144"/>
                </a:xfrm>
                <a:custGeom>
                  <a:avLst/>
                  <a:gdLst>
                    <a:gd name="T0" fmla="*/ 0 w 222"/>
                    <a:gd name="T1" fmla="*/ 0 h 128"/>
                    <a:gd name="T2" fmla="*/ 54 w 222"/>
                    <a:gd name="T3" fmla="*/ 27 h 128"/>
                    <a:gd name="T4" fmla="*/ 108 w 222"/>
                    <a:gd name="T5" fmla="*/ 61 h 128"/>
                    <a:gd name="T6" fmla="*/ 168 w 222"/>
                    <a:gd name="T7" fmla="*/ 94 h 128"/>
                    <a:gd name="T8" fmla="*/ 222 w 222"/>
                    <a:gd name="T9" fmla="*/ 128 h 128"/>
                  </a:gdLst>
                  <a:ahLst/>
                  <a:cxnLst>
                    <a:cxn ang="0">
                      <a:pos x="T0" y="T1"/>
                    </a:cxn>
                    <a:cxn ang="0">
                      <a:pos x="T2" y="T3"/>
                    </a:cxn>
                    <a:cxn ang="0">
                      <a:pos x="T4" y="T5"/>
                    </a:cxn>
                    <a:cxn ang="0">
                      <a:pos x="T6" y="T7"/>
                    </a:cxn>
                    <a:cxn ang="0">
                      <a:pos x="T8" y="T9"/>
                    </a:cxn>
                  </a:cxnLst>
                  <a:rect l="0" t="0" r="r" b="b"/>
                  <a:pathLst>
                    <a:path w="222" h="128">
                      <a:moveTo>
                        <a:pt x="0" y="0"/>
                      </a:moveTo>
                      <a:lnTo>
                        <a:pt x="54" y="27"/>
                      </a:lnTo>
                      <a:lnTo>
                        <a:pt x="108" y="61"/>
                      </a:lnTo>
                      <a:lnTo>
                        <a:pt x="168" y="94"/>
                      </a:lnTo>
                      <a:lnTo>
                        <a:pt x="222" y="128"/>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61" name="Freeform 2169"/>
                <p:cNvSpPr>
                  <a:spLocks/>
                </p:cNvSpPr>
                <p:nvPr/>
              </p:nvSpPr>
              <p:spPr bwMode="auto">
                <a:xfrm>
                  <a:off x="1529" y="1975"/>
                  <a:ext cx="253" cy="158"/>
                </a:xfrm>
                <a:custGeom>
                  <a:avLst/>
                  <a:gdLst>
                    <a:gd name="T0" fmla="*/ 0 w 168"/>
                    <a:gd name="T1" fmla="*/ 0 h 141"/>
                    <a:gd name="T2" fmla="*/ 47 w 168"/>
                    <a:gd name="T3" fmla="*/ 33 h 141"/>
                    <a:gd name="T4" fmla="*/ 87 w 168"/>
                    <a:gd name="T5" fmla="*/ 67 h 141"/>
                    <a:gd name="T6" fmla="*/ 168 w 168"/>
                    <a:gd name="T7" fmla="*/ 141 h 141"/>
                  </a:gdLst>
                  <a:ahLst/>
                  <a:cxnLst>
                    <a:cxn ang="0">
                      <a:pos x="T0" y="T1"/>
                    </a:cxn>
                    <a:cxn ang="0">
                      <a:pos x="T2" y="T3"/>
                    </a:cxn>
                    <a:cxn ang="0">
                      <a:pos x="T4" y="T5"/>
                    </a:cxn>
                    <a:cxn ang="0">
                      <a:pos x="T6" y="T7"/>
                    </a:cxn>
                  </a:cxnLst>
                  <a:rect l="0" t="0" r="r" b="b"/>
                  <a:pathLst>
                    <a:path w="168" h="141">
                      <a:moveTo>
                        <a:pt x="0" y="0"/>
                      </a:moveTo>
                      <a:lnTo>
                        <a:pt x="47" y="33"/>
                      </a:lnTo>
                      <a:lnTo>
                        <a:pt x="87" y="67"/>
                      </a:lnTo>
                      <a:lnTo>
                        <a:pt x="168" y="141"/>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62" name="Freeform 2170"/>
                <p:cNvSpPr>
                  <a:spLocks/>
                </p:cNvSpPr>
                <p:nvPr/>
              </p:nvSpPr>
              <p:spPr bwMode="auto">
                <a:xfrm>
                  <a:off x="1782" y="2133"/>
                  <a:ext cx="253" cy="213"/>
                </a:xfrm>
                <a:custGeom>
                  <a:avLst/>
                  <a:gdLst>
                    <a:gd name="T0" fmla="*/ 0 w 168"/>
                    <a:gd name="T1" fmla="*/ 0 h 188"/>
                    <a:gd name="T2" fmla="*/ 81 w 168"/>
                    <a:gd name="T3" fmla="*/ 87 h 188"/>
                    <a:gd name="T4" fmla="*/ 121 w 168"/>
                    <a:gd name="T5" fmla="*/ 135 h 188"/>
                    <a:gd name="T6" fmla="*/ 168 w 168"/>
                    <a:gd name="T7" fmla="*/ 188 h 188"/>
                  </a:gdLst>
                  <a:ahLst/>
                  <a:cxnLst>
                    <a:cxn ang="0">
                      <a:pos x="T0" y="T1"/>
                    </a:cxn>
                    <a:cxn ang="0">
                      <a:pos x="T2" y="T3"/>
                    </a:cxn>
                    <a:cxn ang="0">
                      <a:pos x="T4" y="T5"/>
                    </a:cxn>
                    <a:cxn ang="0">
                      <a:pos x="T6" y="T7"/>
                    </a:cxn>
                  </a:cxnLst>
                  <a:rect l="0" t="0" r="r" b="b"/>
                  <a:pathLst>
                    <a:path w="168" h="188">
                      <a:moveTo>
                        <a:pt x="0" y="0"/>
                      </a:moveTo>
                      <a:lnTo>
                        <a:pt x="81" y="87"/>
                      </a:lnTo>
                      <a:lnTo>
                        <a:pt x="121" y="135"/>
                      </a:lnTo>
                      <a:lnTo>
                        <a:pt x="168" y="188"/>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63" name="Freeform 2171"/>
                <p:cNvSpPr>
                  <a:spLocks/>
                </p:cNvSpPr>
                <p:nvPr/>
              </p:nvSpPr>
              <p:spPr bwMode="auto">
                <a:xfrm>
                  <a:off x="2035" y="2346"/>
                  <a:ext cx="335" cy="324"/>
                </a:xfrm>
                <a:custGeom>
                  <a:avLst/>
                  <a:gdLst>
                    <a:gd name="T0" fmla="*/ 0 w 222"/>
                    <a:gd name="T1" fmla="*/ 0 h 289"/>
                    <a:gd name="T2" fmla="*/ 54 w 222"/>
                    <a:gd name="T3" fmla="*/ 68 h 289"/>
                    <a:gd name="T4" fmla="*/ 108 w 222"/>
                    <a:gd name="T5" fmla="*/ 142 h 289"/>
                    <a:gd name="T6" fmla="*/ 168 w 222"/>
                    <a:gd name="T7" fmla="*/ 216 h 289"/>
                    <a:gd name="T8" fmla="*/ 222 w 222"/>
                    <a:gd name="T9" fmla="*/ 289 h 289"/>
                  </a:gdLst>
                  <a:ahLst/>
                  <a:cxnLst>
                    <a:cxn ang="0">
                      <a:pos x="T0" y="T1"/>
                    </a:cxn>
                    <a:cxn ang="0">
                      <a:pos x="T2" y="T3"/>
                    </a:cxn>
                    <a:cxn ang="0">
                      <a:pos x="T4" y="T5"/>
                    </a:cxn>
                    <a:cxn ang="0">
                      <a:pos x="T6" y="T7"/>
                    </a:cxn>
                    <a:cxn ang="0">
                      <a:pos x="T8" y="T9"/>
                    </a:cxn>
                  </a:cxnLst>
                  <a:rect l="0" t="0" r="r" b="b"/>
                  <a:pathLst>
                    <a:path w="222" h="289">
                      <a:moveTo>
                        <a:pt x="0" y="0"/>
                      </a:moveTo>
                      <a:lnTo>
                        <a:pt x="54" y="68"/>
                      </a:lnTo>
                      <a:lnTo>
                        <a:pt x="108" y="142"/>
                      </a:lnTo>
                      <a:lnTo>
                        <a:pt x="168" y="216"/>
                      </a:lnTo>
                      <a:lnTo>
                        <a:pt x="222" y="289"/>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64" name="Freeform 2172"/>
                <p:cNvSpPr>
                  <a:spLocks/>
                </p:cNvSpPr>
                <p:nvPr/>
              </p:nvSpPr>
              <p:spPr bwMode="auto">
                <a:xfrm>
                  <a:off x="2370" y="2670"/>
                  <a:ext cx="264" cy="267"/>
                </a:xfrm>
                <a:custGeom>
                  <a:avLst/>
                  <a:gdLst>
                    <a:gd name="T0" fmla="*/ 0 w 175"/>
                    <a:gd name="T1" fmla="*/ 0 h 236"/>
                    <a:gd name="T2" fmla="*/ 47 w 175"/>
                    <a:gd name="T3" fmla="*/ 61 h 236"/>
                    <a:gd name="T4" fmla="*/ 87 w 175"/>
                    <a:gd name="T5" fmla="*/ 122 h 236"/>
                    <a:gd name="T6" fmla="*/ 175 w 175"/>
                    <a:gd name="T7" fmla="*/ 236 h 236"/>
                  </a:gdLst>
                  <a:ahLst/>
                  <a:cxnLst>
                    <a:cxn ang="0">
                      <a:pos x="T0" y="T1"/>
                    </a:cxn>
                    <a:cxn ang="0">
                      <a:pos x="T2" y="T3"/>
                    </a:cxn>
                    <a:cxn ang="0">
                      <a:pos x="T4" y="T5"/>
                    </a:cxn>
                    <a:cxn ang="0">
                      <a:pos x="T6" y="T7"/>
                    </a:cxn>
                  </a:cxnLst>
                  <a:rect l="0" t="0" r="r" b="b"/>
                  <a:pathLst>
                    <a:path w="175" h="236">
                      <a:moveTo>
                        <a:pt x="0" y="0"/>
                      </a:moveTo>
                      <a:lnTo>
                        <a:pt x="47" y="61"/>
                      </a:lnTo>
                      <a:lnTo>
                        <a:pt x="87" y="122"/>
                      </a:lnTo>
                      <a:lnTo>
                        <a:pt x="175" y="236"/>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65" name="Freeform 2173"/>
                <p:cNvSpPr>
                  <a:spLocks/>
                </p:cNvSpPr>
                <p:nvPr/>
              </p:nvSpPr>
              <p:spPr bwMode="auto">
                <a:xfrm>
                  <a:off x="2634" y="2937"/>
                  <a:ext cx="254" cy="250"/>
                </a:xfrm>
                <a:custGeom>
                  <a:avLst/>
                  <a:gdLst>
                    <a:gd name="T0" fmla="*/ 0 w 168"/>
                    <a:gd name="T1" fmla="*/ 0 h 222"/>
                    <a:gd name="T2" fmla="*/ 80 w 168"/>
                    <a:gd name="T3" fmla="*/ 107 h 222"/>
                    <a:gd name="T4" fmla="*/ 121 w 168"/>
                    <a:gd name="T5" fmla="*/ 168 h 222"/>
                    <a:gd name="T6" fmla="*/ 168 w 168"/>
                    <a:gd name="T7" fmla="*/ 222 h 222"/>
                  </a:gdLst>
                  <a:ahLst/>
                  <a:cxnLst>
                    <a:cxn ang="0">
                      <a:pos x="T0" y="T1"/>
                    </a:cxn>
                    <a:cxn ang="0">
                      <a:pos x="T2" y="T3"/>
                    </a:cxn>
                    <a:cxn ang="0">
                      <a:pos x="T4" y="T5"/>
                    </a:cxn>
                    <a:cxn ang="0">
                      <a:pos x="T6" y="T7"/>
                    </a:cxn>
                  </a:cxnLst>
                  <a:rect l="0" t="0" r="r" b="b"/>
                  <a:pathLst>
                    <a:path w="168" h="222">
                      <a:moveTo>
                        <a:pt x="0" y="0"/>
                      </a:moveTo>
                      <a:lnTo>
                        <a:pt x="80" y="107"/>
                      </a:lnTo>
                      <a:lnTo>
                        <a:pt x="121" y="168"/>
                      </a:lnTo>
                      <a:lnTo>
                        <a:pt x="168" y="222"/>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66" name="Freeform 2174"/>
                <p:cNvSpPr>
                  <a:spLocks/>
                </p:cNvSpPr>
                <p:nvPr/>
              </p:nvSpPr>
              <p:spPr bwMode="auto">
                <a:xfrm>
                  <a:off x="2888" y="3187"/>
                  <a:ext cx="333" cy="264"/>
                </a:xfrm>
                <a:custGeom>
                  <a:avLst/>
                  <a:gdLst>
                    <a:gd name="T0" fmla="*/ 0 w 221"/>
                    <a:gd name="T1" fmla="*/ 0 h 235"/>
                    <a:gd name="T2" fmla="*/ 53 w 221"/>
                    <a:gd name="T3" fmla="*/ 60 h 235"/>
                    <a:gd name="T4" fmla="*/ 107 w 221"/>
                    <a:gd name="T5" fmla="*/ 127 h 235"/>
                    <a:gd name="T6" fmla="*/ 168 w 221"/>
                    <a:gd name="T7" fmla="*/ 188 h 235"/>
                    <a:gd name="T8" fmla="*/ 195 w 221"/>
                    <a:gd name="T9" fmla="*/ 215 h 235"/>
                    <a:gd name="T10" fmla="*/ 221 w 221"/>
                    <a:gd name="T11" fmla="*/ 235 h 235"/>
                  </a:gdLst>
                  <a:ahLst/>
                  <a:cxnLst>
                    <a:cxn ang="0">
                      <a:pos x="T0" y="T1"/>
                    </a:cxn>
                    <a:cxn ang="0">
                      <a:pos x="T2" y="T3"/>
                    </a:cxn>
                    <a:cxn ang="0">
                      <a:pos x="T4" y="T5"/>
                    </a:cxn>
                    <a:cxn ang="0">
                      <a:pos x="T6" y="T7"/>
                    </a:cxn>
                    <a:cxn ang="0">
                      <a:pos x="T8" y="T9"/>
                    </a:cxn>
                    <a:cxn ang="0">
                      <a:pos x="T10" y="T11"/>
                    </a:cxn>
                  </a:cxnLst>
                  <a:rect l="0" t="0" r="r" b="b"/>
                  <a:pathLst>
                    <a:path w="221" h="235">
                      <a:moveTo>
                        <a:pt x="0" y="0"/>
                      </a:moveTo>
                      <a:lnTo>
                        <a:pt x="53" y="60"/>
                      </a:lnTo>
                      <a:lnTo>
                        <a:pt x="107" y="127"/>
                      </a:lnTo>
                      <a:lnTo>
                        <a:pt x="168" y="188"/>
                      </a:lnTo>
                      <a:lnTo>
                        <a:pt x="195" y="215"/>
                      </a:lnTo>
                      <a:lnTo>
                        <a:pt x="221" y="235"/>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67" name="Freeform 2175"/>
                <p:cNvSpPr>
                  <a:spLocks/>
                </p:cNvSpPr>
                <p:nvPr/>
              </p:nvSpPr>
              <p:spPr bwMode="auto">
                <a:xfrm>
                  <a:off x="3221" y="3451"/>
                  <a:ext cx="253" cy="75"/>
                </a:xfrm>
                <a:custGeom>
                  <a:avLst/>
                  <a:gdLst>
                    <a:gd name="T0" fmla="*/ 0 w 168"/>
                    <a:gd name="T1" fmla="*/ 0 h 67"/>
                    <a:gd name="T2" fmla="*/ 21 w 168"/>
                    <a:gd name="T3" fmla="*/ 13 h 67"/>
                    <a:gd name="T4" fmla="*/ 47 w 168"/>
                    <a:gd name="T5" fmla="*/ 27 h 67"/>
                    <a:gd name="T6" fmla="*/ 88 w 168"/>
                    <a:gd name="T7" fmla="*/ 47 h 67"/>
                    <a:gd name="T8" fmla="*/ 128 w 168"/>
                    <a:gd name="T9" fmla="*/ 54 h 67"/>
                    <a:gd name="T10" fmla="*/ 168 w 168"/>
                    <a:gd name="T11" fmla="*/ 67 h 67"/>
                  </a:gdLst>
                  <a:ahLst/>
                  <a:cxnLst>
                    <a:cxn ang="0">
                      <a:pos x="T0" y="T1"/>
                    </a:cxn>
                    <a:cxn ang="0">
                      <a:pos x="T2" y="T3"/>
                    </a:cxn>
                    <a:cxn ang="0">
                      <a:pos x="T4" y="T5"/>
                    </a:cxn>
                    <a:cxn ang="0">
                      <a:pos x="T6" y="T7"/>
                    </a:cxn>
                    <a:cxn ang="0">
                      <a:pos x="T8" y="T9"/>
                    </a:cxn>
                    <a:cxn ang="0">
                      <a:pos x="T10" y="T11"/>
                    </a:cxn>
                  </a:cxnLst>
                  <a:rect l="0" t="0" r="r" b="b"/>
                  <a:pathLst>
                    <a:path w="168" h="67">
                      <a:moveTo>
                        <a:pt x="0" y="0"/>
                      </a:moveTo>
                      <a:lnTo>
                        <a:pt x="21" y="13"/>
                      </a:lnTo>
                      <a:lnTo>
                        <a:pt x="47" y="27"/>
                      </a:lnTo>
                      <a:lnTo>
                        <a:pt x="88" y="47"/>
                      </a:lnTo>
                      <a:lnTo>
                        <a:pt x="128" y="54"/>
                      </a:lnTo>
                      <a:lnTo>
                        <a:pt x="168" y="67"/>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138368" name="Group 2176"/>
              <p:cNvGrpSpPr>
                <a:grpSpLocks/>
              </p:cNvGrpSpPr>
              <p:nvPr/>
            </p:nvGrpSpPr>
            <p:grpSpPr bwMode="auto">
              <a:xfrm>
                <a:off x="940" y="2565"/>
                <a:ext cx="2534" cy="901"/>
                <a:chOff x="940" y="2565"/>
                <a:chExt cx="2534" cy="901"/>
              </a:xfrm>
            </p:grpSpPr>
            <p:sp>
              <p:nvSpPr>
                <p:cNvPr id="138369" name="Freeform 2177"/>
                <p:cNvSpPr>
                  <a:spLocks/>
                </p:cNvSpPr>
                <p:nvPr/>
              </p:nvSpPr>
              <p:spPr bwMode="auto">
                <a:xfrm>
                  <a:off x="940" y="3429"/>
                  <a:ext cx="253" cy="37"/>
                </a:xfrm>
                <a:custGeom>
                  <a:avLst/>
                  <a:gdLst>
                    <a:gd name="T0" fmla="*/ 0 w 168"/>
                    <a:gd name="T1" fmla="*/ 33 h 33"/>
                    <a:gd name="T2" fmla="*/ 81 w 168"/>
                    <a:gd name="T3" fmla="*/ 20 h 33"/>
                    <a:gd name="T4" fmla="*/ 121 w 168"/>
                    <a:gd name="T5" fmla="*/ 13 h 33"/>
                    <a:gd name="T6" fmla="*/ 168 w 168"/>
                    <a:gd name="T7" fmla="*/ 0 h 33"/>
                  </a:gdLst>
                  <a:ahLst/>
                  <a:cxnLst>
                    <a:cxn ang="0">
                      <a:pos x="T0" y="T1"/>
                    </a:cxn>
                    <a:cxn ang="0">
                      <a:pos x="T2" y="T3"/>
                    </a:cxn>
                    <a:cxn ang="0">
                      <a:pos x="T4" y="T5"/>
                    </a:cxn>
                    <a:cxn ang="0">
                      <a:pos x="T6" y="T7"/>
                    </a:cxn>
                  </a:cxnLst>
                  <a:rect l="0" t="0" r="r" b="b"/>
                  <a:pathLst>
                    <a:path w="168" h="33">
                      <a:moveTo>
                        <a:pt x="0" y="33"/>
                      </a:moveTo>
                      <a:lnTo>
                        <a:pt x="81" y="20"/>
                      </a:lnTo>
                      <a:lnTo>
                        <a:pt x="121" y="13"/>
                      </a:lnTo>
                      <a:lnTo>
                        <a:pt x="168"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70" name="Freeform 2178"/>
                <p:cNvSpPr>
                  <a:spLocks/>
                </p:cNvSpPr>
                <p:nvPr/>
              </p:nvSpPr>
              <p:spPr bwMode="auto">
                <a:xfrm>
                  <a:off x="1193" y="3354"/>
                  <a:ext cx="336" cy="75"/>
                </a:xfrm>
                <a:custGeom>
                  <a:avLst/>
                  <a:gdLst>
                    <a:gd name="T0" fmla="*/ 0 w 222"/>
                    <a:gd name="T1" fmla="*/ 67 h 67"/>
                    <a:gd name="T2" fmla="*/ 54 w 222"/>
                    <a:gd name="T3" fmla="*/ 53 h 67"/>
                    <a:gd name="T4" fmla="*/ 108 w 222"/>
                    <a:gd name="T5" fmla="*/ 33 h 67"/>
                    <a:gd name="T6" fmla="*/ 168 w 222"/>
                    <a:gd name="T7" fmla="*/ 20 h 67"/>
                    <a:gd name="T8" fmla="*/ 222 w 222"/>
                    <a:gd name="T9" fmla="*/ 0 h 67"/>
                  </a:gdLst>
                  <a:ahLst/>
                  <a:cxnLst>
                    <a:cxn ang="0">
                      <a:pos x="T0" y="T1"/>
                    </a:cxn>
                    <a:cxn ang="0">
                      <a:pos x="T2" y="T3"/>
                    </a:cxn>
                    <a:cxn ang="0">
                      <a:pos x="T4" y="T5"/>
                    </a:cxn>
                    <a:cxn ang="0">
                      <a:pos x="T6" y="T7"/>
                    </a:cxn>
                    <a:cxn ang="0">
                      <a:pos x="T8" y="T9"/>
                    </a:cxn>
                  </a:cxnLst>
                  <a:rect l="0" t="0" r="r" b="b"/>
                  <a:pathLst>
                    <a:path w="222" h="67">
                      <a:moveTo>
                        <a:pt x="0" y="67"/>
                      </a:moveTo>
                      <a:lnTo>
                        <a:pt x="54" y="53"/>
                      </a:lnTo>
                      <a:lnTo>
                        <a:pt x="108" y="33"/>
                      </a:lnTo>
                      <a:lnTo>
                        <a:pt x="168" y="20"/>
                      </a:lnTo>
                      <a:lnTo>
                        <a:pt x="222"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71" name="Freeform 2179"/>
                <p:cNvSpPr>
                  <a:spLocks/>
                </p:cNvSpPr>
                <p:nvPr/>
              </p:nvSpPr>
              <p:spPr bwMode="auto">
                <a:xfrm>
                  <a:off x="1529" y="3262"/>
                  <a:ext cx="253" cy="92"/>
                </a:xfrm>
                <a:custGeom>
                  <a:avLst/>
                  <a:gdLst>
                    <a:gd name="T0" fmla="*/ 0 w 168"/>
                    <a:gd name="T1" fmla="*/ 81 h 81"/>
                    <a:gd name="T2" fmla="*/ 47 w 168"/>
                    <a:gd name="T3" fmla="*/ 60 h 81"/>
                    <a:gd name="T4" fmla="*/ 87 w 168"/>
                    <a:gd name="T5" fmla="*/ 40 h 81"/>
                    <a:gd name="T6" fmla="*/ 168 w 168"/>
                    <a:gd name="T7" fmla="*/ 0 h 81"/>
                  </a:gdLst>
                  <a:ahLst/>
                  <a:cxnLst>
                    <a:cxn ang="0">
                      <a:pos x="T0" y="T1"/>
                    </a:cxn>
                    <a:cxn ang="0">
                      <a:pos x="T2" y="T3"/>
                    </a:cxn>
                    <a:cxn ang="0">
                      <a:pos x="T4" y="T5"/>
                    </a:cxn>
                    <a:cxn ang="0">
                      <a:pos x="T6" y="T7"/>
                    </a:cxn>
                  </a:cxnLst>
                  <a:rect l="0" t="0" r="r" b="b"/>
                  <a:pathLst>
                    <a:path w="168" h="81">
                      <a:moveTo>
                        <a:pt x="0" y="81"/>
                      </a:moveTo>
                      <a:lnTo>
                        <a:pt x="47" y="60"/>
                      </a:lnTo>
                      <a:lnTo>
                        <a:pt x="87" y="40"/>
                      </a:lnTo>
                      <a:lnTo>
                        <a:pt x="168"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72" name="Freeform 2180"/>
                <p:cNvSpPr>
                  <a:spLocks/>
                </p:cNvSpPr>
                <p:nvPr/>
              </p:nvSpPr>
              <p:spPr bwMode="auto">
                <a:xfrm>
                  <a:off x="1782" y="3156"/>
                  <a:ext cx="253" cy="106"/>
                </a:xfrm>
                <a:custGeom>
                  <a:avLst/>
                  <a:gdLst>
                    <a:gd name="T0" fmla="*/ 0 w 168"/>
                    <a:gd name="T1" fmla="*/ 94 h 94"/>
                    <a:gd name="T2" fmla="*/ 81 w 168"/>
                    <a:gd name="T3" fmla="*/ 54 h 94"/>
                    <a:gd name="T4" fmla="*/ 121 w 168"/>
                    <a:gd name="T5" fmla="*/ 27 h 94"/>
                    <a:gd name="T6" fmla="*/ 168 w 168"/>
                    <a:gd name="T7" fmla="*/ 0 h 94"/>
                  </a:gdLst>
                  <a:ahLst/>
                  <a:cxnLst>
                    <a:cxn ang="0">
                      <a:pos x="T0" y="T1"/>
                    </a:cxn>
                    <a:cxn ang="0">
                      <a:pos x="T2" y="T3"/>
                    </a:cxn>
                    <a:cxn ang="0">
                      <a:pos x="T4" y="T5"/>
                    </a:cxn>
                    <a:cxn ang="0">
                      <a:pos x="T6" y="T7"/>
                    </a:cxn>
                  </a:cxnLst>
                  <a:rect l="0" t="0" r="r" b="b"/>
                  <a:pathLst>
                    <a:path w="168" h="94">
                      <a:moveTo>
                        <a:pt x="0" y="94"/>
                      </a:moveTo>
                      <a:lnTo>
                        <a:pt x="81" y="54"/>
                      </a:lnTo>
                      <a:lnTo>
                        <a:pt x="121" y="27"/>
                      </a:lnTo>
                      <a:lnTo>
                        <a:pt x="168"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73" name="Freeform 2181"/>
                <p:cNvSpPr>
                  <a:spLocks/>
                </p:cNvSpPr>
                <p:nvPr/>
              </p:nvSpPr>
              <p:spPr bwMode="auto">
                <a:xfrm>
                  <a:off x="2035" y="2997"/>
                  <a:ext cx="335" cy="159"/>
                </a:xfrm>
                <a:custGeom>
                  <a:avLst/>
                  <a:gdLst>
                    <a:gd name="T0" fmla="*/ 0 w 222"/>
                    <a:gd name="T1" fmla="*/ 141 h 141"/>
                    <a:gd name="T2" fmla="*/ 54 w 222"/>
                    <a:gd name="T3" fmla="*/ 107 h 141"/>
                    <a:gd name="T4" fmla="*/ 108 w 222"/>
                    <a:gd name="T5" fmla="*/ 74 h 141"/>
                    <a:gd name="T6" fmla="*/ 168 w 222"/>
                    <a:gd name="T7" fmla="*/ 33 h 141"/>
                    <a:gd name="T8" fmla="*/ 222 w 222"/>
                    <a:gd name="T9" fmla="*/ 0 h 141"/>
                  </a:gdLst>
                  <a:ahLst/>
                  <a:cxnLst>
                    <a:cxn ang="0">
                      <a:pos x="T0" y="T1"/>
                    </a:cxn>
                    <a:cxn ang="0">
                      <a:pos x="T2" y="T3"/>
                    </a:cxn>
                    <a:cxn ang="0">
                      <a:pos x="T4" y="T5"/>
                    </a:cxn>
                    <a:cxn ang="0">
                      <a:pos x="T6" y="T7"/>
                    </a:cxn>
                    <a:cxn ang="0">
                      <a:pos x="T8" y="T9"/>
                    </a:cxn>
                  </a:cxnLst>
                  <a:rect l="0" t="0" r="r" b="b"/>
                  <a:pathLst>
                    <a:path w="222" h="141">
                      <a:moveTo>
                        <a:pt x="0" y="141"/>
                      </a:moveTo>
                      <a:lnTo>
                        <a:pt x="54" y="107"/>
                      </a:lnTo>
                      <a:lnTo>
                        <a:pt x="108" y="74"/>
                      </a:lnTo>
                      <a:lnTo>
                        <a:pt x="168" y="33"/>
                      </a:lnTo>
                      <a:lnTo>
                        <a:pt x="222"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74" name="Freeform 2182"/>
                <p:cNvSpPr>
                  <a:spLocks/>
                </p:cNvSpPr>
                <p:nvPr/>
              </p:nvSpPr>
              <p:spPr bwMode="auto">
                <a:xfrm>
                  <a:off x="2370" y="2845"/>
                  <a:ext cx="264" cy="152"/>
                </a:xfrm>
                <a:custGeom>
                  <a:avLst/>
                  <a:gdLst>
                    <a:gd name="T0" fmla="*/ 0 w 175"/>
                    <a:gd name="T1" fmla="*/ 135 h 135"/>
                    <a:gd name="T2" fmla="*/ 47 w 175"/>
                    <a:gd name="T3" fmla="*/ 101 h 135"/>
                    <a:gd name="T4" fmla="*/ 87 w 175"/>
                    <a:gd name="T5" fmla="*/ 67 h 135"/>
                    <a:gd name="T6" fmla="*/ 175 w 175"/>
                    <a:gd name="T7" fmla="*/ 0 h 135"/>
                  </a:gdLst>
                  <a:ahLst/>
                  <a:cxnLst>
                    <a:cxn ang="0">
                      <a:pos x="T0" y="T1"/>
                    </a:cxn>
                    <a:cxn ang="0">
                      <a:pos x="T2" y="T3"/>
                    </a:cxn>
                    <a:cxn ang="0">
                      <a:pos x="T4" y="T5"/>
                    </a:cxn>
                    <a:cxn ang="0">
                      <a:pos x="T6" y="T7"/>
                    </a:cxn>
                  </a:cxnLst>
                  <a:rect l="0" t="0" r="r" b="b"/>
                  <a:pathLst>
                    <a:path w="175" h="135">
                      <a:moveTo>
                        <a:pt x="0" y="135"/>
                      </a:moveTo>
                      <a:lnTo>
                        <a:pt x="47" y="101"/>
                      </a:lnTo>
                      <a:lnTo>
                        <a:pt x="87" y="67"/>
                      </a:lnTo>
                      <a:lnTo>
                        <a:pt x="175"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75" name="Freeform 2183"/>
                <p:cNvSpPr>
                  <a:spLocks/>
                </p:cNvSpPr>
                <p:nvPr/>
              </p:nvSpPr>
              <p:spPr bwMode="auto">
                <a:xfrm>
                  <a:off x="2634" y="2717"/>
                  <a:ext cx="254" cy="128"/>
                </a:xfrm>
                <a:custGeom>
                  <a:avLst/>
                  <a:gdLst>
                    <a:gd name="T0" fmla="*/ 0 w 168"/>
                    <a:gd name="T1" fmla="*/ 114 h 114"/>
                    <a:gd name="T2" fmla="*/ 80 w 168"/>
                    <a:gd name="T3" fmla="*/ 54 h 114"/>
                    <a:gd name="T4" fmla="*/ 121 w 168"/>
                    <a:gd name="T5" fmla="*/ 27 h 114"/>
                    <a:gd name="T6" fmla="*/ 168 w 168"/>
                    <a:gd name="T7" fmla="*/ 0 h 114"/>
                  </a:gdLst>
                  <a:ahLst/>
                  <a:cxnLst>
                    <a:cxn ang="0">
                      <a:pos x="T0" y="T1"/>
                    </a:cxn>
                    <a:cxn ang="0">
                      <a:pos x="T2" y="T3"/>
                    </a:cxn>
                    <a:cxn ang="0">
                      <a:pos x="T4" y="T5"/>
                    </a:cxn>
                    <a:cxn ang="0">
                      <a:pos x="T6" y="T7"/>
                    </a:cxn>
                  </a:cxnLst>
                  <a:rect l="0" t="0" r="r" b="b"/>
                  <a:pathLst>
                    <a:path w="168" h="114">
                      <a:moveTo>
                        <a:pt x="0" y="114"/>
                      </a:moveTo>
                      <a:lnTo>
                        <a:pt x="80" y="54"/>
                      </a:lnTo>
                      <a:lnTo>
                        <a:pt x="121" y="27"/>
                      </a:lnTo>
                      <a:lnTo>
                        <a:pt x="168"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76" name="Freeform 2184"/>
                <p:cNvSpPr>
                  <a:spLocks/>
                </p:cNvSpPr>
                <p:nvPr/>
              </p:nvSpPr>
              <p:spPr bwMode="auto">
                <a:xfrm>
                  <a:off x="2888" y="2603"/>
                  <a:ext cx="333" cy="114"/>
                </a:xfrm>
                <a:custGeom>
                  <a:avLst/>
                  <a:gdLst>
                    <a:gd name="T0" fmla="*/ 0 w 221"/>
                    <a:gd name="T1" fmla="*/ 101 h 101"/>
                    <a:gd name="T2" fmla="*/ 53 w 221"/>
                    <a:gd name="T3" fmla="*/ 74 h 101"/>
                    <a:gd name="T4" fmla="*/ 107 w 221"/>
                    <a:gd name="T5" fmla="*/ 47 h 101"/>
                    <a:gd name="T6" fmla="*/ 168 w 221"/>
                    <a:gd name="T7" fmla="*/ 20 h 101"/>
                    <a:gd name="T8" fmla="*/ 221 w 221"/>
                    <a:gd name="T9" fmla="*/ 0 h 101"/>
                  </a:gdLst>
                  <a:ahLst/>
                  <a:cxnLst>
                    <a:cxn ang="0">
                      <a:pos x="T0" y="T1"/>
                    </a:cxn>
                    <a:cxn ang="0">
                      <a:pos x="T2" y="T3"/>
                    </a:cxn>
                    <a:cxn ang="0">
                      <a:pos x="T4" y="T5"/>
                    </a:cxn>
                    <a:cxn ang="0">
                      <a:pos x="T6" y="T7"/>
                    </a:cxn>
                    <a:cxn ang="0">
                      <a:pos x="T8" y="T9"/>
                    </a:cxn>
                  </a:cxnLst>
                  <a:rect l="0" t="0" r="r" b="b"/>
                  <a:pathLst>
                    <a:path w="221" h="101">
                      <a:moveTo>
                        <a:pt x="0" y="101"/>
                      </a:moveTo>
                      <a:lnTo>
                        <a:pt x="53" y="74"/>
                      </a:lnTo>
                      <a:lnTo>
                        <a:pt x="107" y="47"/>
                      </a:lnTo>
                      <a:lnTo>
                        <a:pt x="168" y="20"/>
                      </a:lnTo>
                      <a:lnTo>
                        <a:pt x="221"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77" name="Freeform 2185"/>
                <p:cNvSpPr>
                  <a:spLocks/>
                </p:cNvSpPr>
                <p:nvPr/>
              </p:nvSpPr>
              <p:spPr bwMode="auto">
                <a:xfrm>
                  <a:off x="3221" y="2565"/>
                  <a:ext cx="253" cy="38"/>
                </a:xfrm>
                <a:custGeom>
                  <a:avLst/>
                  <a:gdLst>
                    <a:gd name="T0" fmla="*/ 0 w 168"/>
                    <a:gd name="T1" fmla="*/ 34 h 34"/>
                    <a:gd name="T2" fmla="*/ 47 w 168"/>
                    <a:gd name="T3" fmla="*/ 21 h 34"/>
                    <a:gd name="T4" fmla="*/ 88 w 168"/>
                    <a:gd name="T5" fmla="*/ 14 h 34"/>
                    <a:gd name="T6" fmla="*/ 168 w 168"/>
                    <a:gd name="T7" fmla="*/ 0 h 34"/>
                  </a:gdLst>
                  <a:ahLst/>
                  <a:cxnLst>
                    <a:cxn ang="0">
                      <a:pos x="T0" y="T1"/>
                    </a:cxn>
                    <a:cxn ang="0">
                      <a:pos x="T2" y="T3"/>
                    </a:cxn>
                    <a:cxn ang="0">
                      <a:pos x="T4" y="T5"/>
                    </a:cxn>
                    <a:cxn ang="0">
                      <a:pos x="T6" y="T7"/>
                    </a:cxn>
                  </a:cxnLst>
                  <a:rect l="0" t="0" r="r" b="b"/>
                  <a:pathLst>
                    <a:path w="168" h="34">
                      <a:moveTo>
                        <a:pt x="0" y="34"/>
                      </a:moveTo>
                      <a:lnTo>
                        <a:pt x="47" y="21"/>
                      </a:lnTo>
                      <a:lnTo>
                        <a:pt x="88" y="14"/>
                      </a:lnTo>
                      <a:lnTo>
                        <a:pt x="168"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38378" name="Freeform 2186"/>
              <p:cNvSpPr>
                <a:spLocks/>
              </p:cNvSpPr>
              <p:nvPr/>
            </p:nvSpPr>
            <p:spPr bwMode="auto">
              <a:xfrm>
                <a:off x="1193" y="3740"/>
                <a:ext cx="336" cy="6"/>
              </a:xfrm>
              <a:custGeom>
                <a:avLst/>
                <a:gdLst>
                  <a:gd name="T0" fmla="*/ 0 w 222"/>
                  <a:gd name="T1" fmla="*/ 6 h 6"/>
                  <a:gd name="T2" fmla="*/ 54 w 222"/>
                  <a:gd name="T3" fmla="*/ 6 h 6"/>
                  <a:gd name="T4" fmla="*/ 108 w 222"/>
                  <a:gd name="T5" fmla="*/ 6 h 6"/>
                  <a:gd name="T6" fmla="*/ 168 w 222"/>
                  <a:gd name="T7" fmla="*/ 0 h 6"/>
                  <a:gd name="T8" fmla="*/ 222 w 222"/>
                  <a:gd name="T9" fmla="*/ 0 h 6"/>
                </a:gdLst>
                <a:ahLst/>
                <a:cxnLst>
                  <a:cxn ang="0">
                    <a:pos x="T0" y="T1"/>
                  </a:cxn>
                  <a:cxn ang="0">
                    <a:pos x="T2" y="T3"/>
                  </a:cxn>
                  <a:cxn ang="0">
                    <a:pos x="T4" y="T5"/>
                  </a:cxn>
                  <a:cxn ang="0">
                    <a:pos x="T6" y="T7"/>
                  </a:cxn>
                  <a:cxn ang="0">
                    <a:pos x="T8" y="T9"/>
                  </a:cxn>
                </a:cxnLst>
                <a:rect l="0" t="0" r="r" b="b"/>
                <a:pathLst>
                  <a:path w="222" h="6">
                    <a:moveTo>
                      <a:pt x="0" y="6"/>
                    </a:moveTo>
                    <a:lnTo>
                      <a:pt x="54" y="6"/>
                    </a:lnTo>
                    <a:lnTo>
                      <a:pt x="108" y="6"/>
                    </a:lnTo>
                    <a:lnTo>
                      <a:pt x="168" y="0"/>
                    </a:lnTo>
                    <a:lnTo>
                      <a:pt x="22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79" name="Freeform 2187"/>
              <p:cNvSpPr>
                <a:spLocks/>
              </p:cNvSpPr>
              <p:nvPr/>
            </p:nvSpPr>
            <p:spPr bwMode="auto">
              <a:xfrm>
                <a:off x="1529" y="3732"/>
                <a:ext cx="253" cy="8"/>
              </a:xfrm>
              <a:custGeom>
                <a:avLst/>
                <a:gdLst>
                  <a:gd name="T0" fmla="*/ 0 w 168"/>
                  <a:gd name="T1" fmla="*/ 7 h 7"/>
                  <a:gd name="T2" fmla="*/ 47 w 168"/>
                  <a:gd name="T3" fmla="*/ 7 h 7"/>
                  <a:gd name="T4" fmla="*/ 87 w 168"/>
                  <a:gd name="T5" fmla="*/ 0 h 7"/>
                  <a:gd name="T6" fmla="*/ 168 w 168"/>
                  <a:gd name="T7" fmla="*/ 0 h 7"/>
                </a:gdLst>
                <a:ahLst/>
                <a:cxnLst>
                  <a:cxn ang="0">
                    <a:pos x="T0" y="T1"/>
                  </a:cxn>
                  <a:cxn ang="0">
                    <a:pos x="T2" y="T3"/>
                  </a:cxn>
                  <a:cxn ang="0">
                    <a:pos x="T4" y="T5"/>
                  </a:cxn>
                  <a:cxn ang="0">
                    <a:pos x="T6" y="T7"/>
                  </a:cxn>
                </a:cxnLst>
                <a:rect l="0" t="0" r="r" b="b"/>
                <a:pathLst>
                  <a:path w="168" h="7">
                    <a:moveTo>
                      <a:pt x="0" y="7"/>
                    </a:moveTo>
                    <a:lnTo>
                      <a:pt x="47" y="7"/>
                    </a:lnTo>
                    <a:lnTo>
                      <a:pt x="87" y="0"/>
                    </a:lnTo>
                    <a:lnTo>
                      <a:pt x="16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80" name="Freeform 2188"/>
              <p:cNvSpPr>
                <a:spLocks/>
              </p:cNvSpPr>
              <p:nvPr/>
            </p:nvSpPr>
            <p:spPr bwMode="auto">
              <a:xfrm>
                <a:off x="1782" y="3724"/>
                <a:ext cx="253" cy="8"/>
              </a:xfrm>
              <a:custGeom>
                <a:avLst/>
                <a:gdLst>
                  <a:gd name="T0" fmla="*/ 0 w 168"/>
                  <a:gd name="T1" fmla="*/ 7 h 7"/>
                  <a:gd name="T2" fmla="*/ 81 w 168"/>
                  <a:gd name="T3" fmla="*/ 0 h 7"/>
                  <a:gd name="T4" fmla="*/ 121 w 168"/>
                  <a:gd name="T5" fmla="*/ 0 h 7"/>
                  <a:gd name="T6" fmla="*/ 168 w 168"/>
                  <a:gd name="T7" fmla="*/ 0 h 7"/>
                </a:gdLst>
                <a:ahLst/>
                <a:cxnLst>
                  <a:cxn ang="0">
                    <a:pos x="T0" y="T1"/>
                  </a:cxn>
                  <a:cxn ang="0">
                    <a:pos x="T2" y="T3"/>
                  </a:cxn>
                  <a:cxn ang="0">
                    <a:pos x="T4" y="T5"/>
                  </a:cxn>
                  <a:cxn ang="0">
                    <a:pos x="T6" y="T7"/>
                  </a:cxn>
                </a:cxnLst>
                <a:rect l="0" t="0" r="r" b="b"/>
                <a:pathLst>
                  <a:path w="168" h="7">
                    <a:moveTo>
                      <a:pt x="0" y="7"/>
                    </a:moveTo>
                    <a:lnTo>
                      <a:pt x="81" y="0"/>
                    </a:lnTo>
                    <a:lnTo>
                      <a:pt x="121" y="0"/>
                    </a:lnTo>
                    <a:lnTo>
                      <a:pt x="16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81" name="Freeform 2189"/>
              <p:cNvSpPr>
                <a:spLocks/>
              </p:cNvSpPr>
              <p:nvPr/>
            </p:nvSpPr>
            <p:spPr bwMode="auto">
              <a:xfrm>
                <a:off x="2035" y="3724"/>
                <a:ext cx="335" cy="1"/>
              </a:xfrm>
              <a:custGeom>
                <a:avLst/>
                <a:gdLst>
                  <a:gd name="T0" fmla="*/ 0 w 222"/>
                  <a:gd name="T1" fmla="*/ 54 w 222"/>
                  <a:gd name="T2" fmla="*/ 108 w 222"/>
                  <a:gd name="T3" fmla="*/ 168 w 222"/>
                  <a:gd name="T4" fmla="*/ 222 w 222"/>
                </a:gdLst>
                <a:ahLst/>
                <a:cxnLst>
                  <a:cxn ang="0">
                    <a:pos x="T0" y="0"/>
                  </a:cxn>
                  <a:cxn ang="0">
                    <a:pos x="T1" y="0"/>
                  </a:cxn>
                  <a:cxn ang="0">
                    <a:pos x="T2" y="0"/>
                  </a:cxn>
                  <a:cxn ang="0">
                    <a:pos x="T3" y="0"/>
                  </a:cxn>
                  <a:cxn ang="0">
                    <a:pos x="T4" y="0"/>
                  </a:cxn>
                </a:cxnLst>
                <a:rect l="0" t="0" r="r" b="b"/>
                <a:pathLst>
                  <a:path w="222">
                    <a:moveTo>
                      <a:pt x="0" y="0"/>
                    </a:moveTo>
                    <a:lnTo>
                      <a:pt x="54" y="0"/>
                    </a:lnTo>
                    <a:lnTo>
                      <a:pt x="108" y="0"/>
                    </a:lnTo>
                    <a:lnTo>
                      <a:pt x="168" y="0"/>
                    </a:lnTo>
                    <a:lnTo>
                      <a:pt x="22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82" name="Freeform 2190"/>
              <p:cNvSpPr>
                <a:spLocks/>
              </p:cNvSpPr>
              <p:nvPr/>
            </p:nvSpPr>
            <p:spPr bwMode="auto">
              <a:xfrm>
                <a:off x="2370" y="3716"/>
                <a:ext cx="264" cy="8"/>
              </a:xfrm>
              <a:custGeom>
                <a:avLst/>
                <a:gdLst>
                  <a:gd name="T0" fmla="*/ 0 w 175"/>
                  <a:gd name="T1" fmla="*/ 7 h 7"/>
                  <a:gd name="T2" fmla="*/ 47 w 175"/>
                  <a:gd name="T3" fmla="*/ 7 h 7"/>
                  <a:gd name="T4" fmla="*/ 87 w 175"/>
                  <a:gd name="T5" fmla="*/ 7 h 7"/>
                  <a:gd name="T6" fmla="*/ 175 w 175"/>
                  <a:gd name="T7" fmla="*/ 0 h 7"/>
                </a:gdLst>
                <a:ahLst/>
                <a:cxnLst>
                  <a:cxn ang="0">
                    <a:pos x="T0" y="T1"/>
                  </a:cxn>
                  <a:cxn ang="0">
                    <a:pos x="T2" y="T3"/>
                  </a:cxn>
                  <a:cxn ang="0">
                    <a:pos x="T4" y="T5"/>
                  </a:cxn>
                  <a:cxn ang="0">
                    <a:pos x="T6" y="T7"/>
                  </a:cxn>
                </a:cxnLst>
                <a:rect l="0" t="0" r="r" b="b"/>
                <a:pathLst>
                  <a:path w="175" h="7">
                    <a:moveTo>
                      <a:pt x="0" y="7"/>
                    </a:moveTo>
                    <a:lnTo>
                      <a:pt x="47" y="7"/>
                    </a:lnTo>
                    <a:lnTo>
                      <a:pt x="87" y="7"/>
                    </a:lnTo>
                    <a:lnTo>
                      <a:pt x="17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83" name="Freeform 2191"/>
              <p:cNvSpPr>
                <a:spLocks/>
              </p:cNvSpPr>
              <p:nvPr/>
            </p:nvSpPr>
            <p:spPr bwMode="auto">
              <a:xfrm>
                <a:off x="2634" y="3709"/>
                <a:ext cx="254" cy="7"/>
              </a:xfrm>
              <a:custGeom>
                <a:avLst/>
                <a:gdLst>
                  <a:gd name="T0" fmla="*/ 0 w 168"/>
                  <a:gd name="T1" fmla="*/ 6 h 6"/>
                  <a:gd name="T2" fmla="*/ 80 w 168"/>
                  <a:gd name="T3" fmla="*/ 0 h 6"/>
                  <a:gd name="T4" fmla="*/ 121 w 168"/>
                  <a:gd name="T5" fmla="*/ 0 h 6"/>
                  <a:gd name="T6" fmla="*/ 168 w 168"/>
                  <a:gd name="T7" fmla="*/ 0 h 6"/>
                </a:gdLst>
                <a:ahLst/>
                <a:cxnLst>
                  <a:cxn ang="0">
                    <a:pos x="T0" y="T1"/>
                  </a:cxn>
                  <a:cxn ang="0">
                    <a:pos x="T2" y="T3"/>
                  </a:cxn>
                  <a:cxn ang="0">
                    <a:pos x="T4" y="T5"/>
                  </a:cxn>
                  <a:cxn ang="0">
                    <a:pos x="T6" y="T7"/>
                  </a:cxn>
                </a:cxnLst>
                <a:rect l="0" t="0" r="r" b="b"/>
                <a:pathLst>
                  <a:path w="168" h="6">
                    <a:moveTo>
                      <a:pt x="0" y="6"/>
                    </a:moveTo>
                    <a:lnTo>
                      <a:pt x="80" y="0"/>
                    </a:lnTo>
                    <a:lnTo>
                      <a:pt x="121" y="0"/>
                    </a:lnTo>
                    <a:lnTo>
                      <a:pt x="16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84" name="Freeform 2192"/>
              <p:cNvSpPr>
                <a:spLocks/>
              </p:cNvSpPr>
              <p:nvPr/>
            </p:nvSpPr>
            <p:spPr bwMode="auto">
              <a:xfrm>
                <a:off x="2888" y="3701"/>
                <a:ext cx="333" cy="8"/>
              </a:xfrm>
              <a:custGeom>
                <a:avLst/>
                <a:gdLst>
                  <a:gd name="T0" fmla="*/ 0 w 221"/>
                  <a:gd name="T1" fmla="*/ 7 h 7"/>
                  <a:gd name="T2" fmla="*/ 53 w 221"/>
                  <a:gd name="T3" fmla="*/ 7 h 7"/>
                  <a:gd name="T4" fmla="*/ 107 w 221"/>
                  <a:gd name="T5" fmla="*/ 0 h 7"/>
                  <a:gd name="T6" fmla="*/ 168 w 221"/>
                  <a:gd name="T7" fmla="*/ 0 h 7"/>
                  <a:gd name="T8" fmla="*/ 221 w 221"/>
                  <a:gd name="T9" fmla="*/ 0 h 7"/>
                </a:gdLst>
                <a:ahLst/>
                <a:cxnLst>
                  <a:cxn ang="0">
                    <a:pos x="T0" y="T1"/>
                  </a:cxn>
                  <a:cxn ang="0">
                    <a:pos x="T2" y="T3"/>
                  </a:cxn>
                  <a:cxn ang="0">
                    <a:pos x="T4" y="T5"/>
                  </a:cxn>
                  <a:cxn ang="0">
                    <a:pos x="T6" y="T7"/>
                  </a:cxn>
                  <a:cxn ang="0">
                    <a:pos x="T8" y="T9"/>
                  </a:cxn>
                </a:cxnLst>
                <a:rect l="0" t="0" r="r" b="b"/>
                <a:pathLst>
                  <a:path w="221" h="7">
                    <a:moveTo>
                      <a:pt x="0" y="7"/>
                    </a:moveTo>
                    <a:lnTo>
                      <a:pt x="53" y="7"/>
                    </a:lnTo>
                    <a:lnTo>
                      <a:pt x="107" y="0"/>
                    </a:lnTo>
                    <a:lnTo>
                      <a:pt x="168" y="0"/>
                    </a:lnTo>
                    <a:lnTo>
                      <a:pt x="221"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85" name="Freeform 2193"/>
              <p:cNvSpPr>
                <a:spLocks/>
              </p:cNvSpPr>
              <p:nvPr/>
            </p:nvSpPr>
            <p:spPr bwMode="auto">
              <a:xfrm>
                <a:off x="3221" y="3693"/>
                <a:ext cx="253" cy="8"/>
              </a:xfrm>
              <a:custGeom>
                <a:avLst/>
                <a:gdLst>
                  <a:gd name="T0" fmla="*/ 0 w 168"/>
                  <a:gd name="T1" fmla="*/ 7 h 7"/>
                  <a:gd name="T2" fmla="*/ 47 w 168"/>
                  <a:gd name="T3" fmla="*/ 7 h 7"/>
                  <a:gd name="T4" fmla="*/ 88 w 168"/>
                  <a:gd name="T5" fmla="*/ 7 h 7"/>
                  <a:gd name="T6" fmla="*/ 168 w 168"/>
                  <a:gd name="T7" fmla="*/ 0 h 7"/>
                </a:gdLst>
                <a:ahLst/>
                <a:cxnLst>
                  <a:cxn ang="0">
                    <a:pos x="T0" y="T1"/>
                  </a:cxn>
                  <a:cxn ang="0">
                    <a:pos x="T2" y="T3"/>
                  </a:cxn>
                  <a:cxn ang="0">
                    <a:pos x="T4" y="T5"/>
                  </a:cxn>
                  <a:cxn ang="0">
                    <a:pos x="T6" y="T7"/>
                  </a:cxn>
                </a:cxnLst>
                <a:rect l="0" t="0" r="r" b="b"/>
                <a:pathLst>
                  <a:path w="168" h="7">
                    <a:moveTo>
                      <a:pt x="0" y="7"/>
                    </a:moveTo>
                    <a:lnTo>
                      <a:pt x="47" y="7"/>
                    </a:lnTo>
                    <a:lnTo>
                      <a:pt x="88" y="7"/>
                    </a:lnTo>
                    <a:lnTo>
                      <a:pt x="16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386" name="Rectangle 2194"/>
              <p:cNvSpPr>
                <a:spLocks noChangeArrowheads="1"/>
              </p:cNvSpPr>
              <p:nvPr/>
            </p:nvSpPr>
            <p:spPr bwMode="auto">
              <a:xfrm>
                <a:off x="866" y="3836"/>
                <a:ext cx="251"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r>
                  <a:rPr lang="en-US" altLang="en-US" sz="1200" baseline="30000"/>
                  <a:t>-1</a:t>
                </a:r>
                <a:endParaRPr lang="en-US" altLang="en-US" sz="1200">
                  <a:latin typeface="Times New Roman" pitchFamily="18" charset="0"/>
                </a:endParaRPr>
              </a:p>
            </p:txBody>
          </p:sp>
          <p:sp>
            <p:nvSpPr>
              <p:cNvPr id="138387" name="Rectangle 2195"/>
              <p:cNvSpPr>
                <a:spLocks noChangeArrowheads="1"/>
              </p:cNvSpPr>
              <p:nvPr/>
            </p:nvSpPr>
            <p:spPr bwMode="auto">
              <a:xfrm>
                <a:off x="1724" y="3836"/>
                <a:ext cx="219"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r>
                  <a:rPr lang="en-US" altLang="en-US" sz="1200" baseline="30000"/>
                  <a:t>0</a:t>
                </a:r>
                <a:endParaRPr lang="en-US" altLang="en-US" sz="1200">
                  <a:latin typeface="Times New Roman" pitchFamily="18" charset="0"/>
                </a:endParaRPr>
              </a:p>
            </p:txBody>
          </p:sp>
          <p:sp>
            <p:nvSpPr>
              <p:cNvPr id="138388" name="Rectangle 2196"/>
              <p:cNvSpPr>
                <a:spLocks noChangeArrowheads="1"/>
              </p:cNvSpPr>
              <p:nvPr/>
            </p:nvSpPr>
            <p:spPr bwMode="auto">
              <a:xfrm>
                <a:off x="2574" y="3836"/>
                <a:ext cx="220"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r>
                  <a:rPr lang="en-US" altLang="en-US" sz="1200" baseline="30000"/>
                  <a:t>1</a:t>
                </a:r>
                <a:endParaRPr lang="en-US" altLang="en-US" sz="1200">
                  <a:latin typeface="Times New Roman" pitchFamily="18" charset="0"/>
                </a:endParaRPr>
              </a:p>
            </p:txBody>
          </p:sp>
          <p:sp>
            <p:nvSpPr>
              <p:cNvPr id="138389" name="Rectangle 2197"/>
              <p:cNvSpPr>
                <a:spLocks noChangeArrowheads="1"/>
              </p:cNvSpPr>
              <p:nvPr/>
            </p:nvSpPr>
            <p:spPr bwMode="auto">
              <a:xfrm>
                <a:off x="3414" y="3836"/>
                <a:ext cx="218"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r>
                  <a:rPr lang="en-US" altLang="en-US" sz="1200" baseline="30000"/>
                  <a:t>2</a:t>
                </a:r>
                <a:endParaRPr lang="en-US" altLang="en-US" sz="1200">
                  <a:latin typeface="Times New Roman" pitchFamily="18" charset="0"/>
                </a:endParaRPr>
              </a:p>
            </p:txBody>
          </p:sp>
          <p:sp>
            <p:nvSpPr>
              <p:cNvPr id="138390" name="Rectangle 2198"/>
              <p:cNvSpPr>
                <a:spLocks noChangeArrowheads="1"/>
              </p:cNvSpPr>
              <p:nvPr/>
            </p:nvSpPr>
            <p:spPr bwMode="auto">
              <a:xfrm>
                <a:off x="1508" y="1437"/>
                <a:ext cx="345"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391" name="Rectangle 2199"/>
              <p:cNvSpPr>
                <a:spLocks noChangeArrowheads="1"/>
              </p:cNvSpPr>
              <p:nvPr/>
            </p:nvSpPr>
            <p:spPr bwMode="auto">
              <a:xfrm>
                <a:off x="2653" y="1869"/>
                <a:ext cx="163"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rgbClr val="FF6600"/>
                    </a:solidFill>
                  </a:rPr>
                  <a:t>H</a:t>
                </a:r>
                <a:r>
                  <a:rPr lang="en-US" altLang="en-US" sz="1200" baseline="30000">
                    <a:solidFill>
                      <a:srgbClr val="FF6600"/>
                    </a:solidFill>
                  </a:rPr>
                  <a:t>+</a:t>
                </a:r>
                <a:endParaRPr lang="en-US" altLang="en-US" sz="1200">
                  <a:solidFill>
                    <a:srgbClr val="FF6600"/>
                  </a:solidFill>
                  <a:latin typeface="Times New Roman" pitchFamily="18" charset="0"/>
                </a:endParaRPr>
              </a:p>
            </p:txBody>
          </p:sp>
          <p:sp>
            <p:nvSpPr>
              <p:cNvPr id="138392" name="Rectangle 2200"/>
              <p:cNvSpPr>
                <a:spLocks noChangeArrowheads="1"/>
              </p:cNvSpPr>
              <p:nvPr/>
            </p:nvSpPr>
            <p:spPr bwMode="auto">
              <a:xfrm>
                <a:off x="1701" y="1953"/>
                <a:ext cx="375"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393" name="Rectangle 2201"/>
              <p:cNvSpPr>
                <a:spLocks noChangeArrowheads="1"/>
              </p:cNvSpPr>
              <p:nvPr/>
            </p:nvSpPr>
            <p:spPr bwMode="auto">
              <a:xfrm>
                <a:off x="2115" y="2036"/>
                <a:ext cx="275"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rgbClr val="008000"/>
                    </a:solidFill>
                  </a:rPr>
                  <a:t>OH•</a:t>
                </a:r>
                <a:endParaRPr lang="en-US" altLang="en-US" sz="1200">
                  <a:solidFill>
                    <a:srgbClr val="008000"/>
                  </a:solidFill>
                  <a:latin typeface="Times New Roman" pitchFamily="18" charset="0"/>
                </a:endParaRPr>
              </a:p>
            </p:txBody>
          </p:sp>
          <p:sp>
            <p:nvSpPr>
              <p:cNvPr id="138394" name="Rectangle 2202"/>
              <p:cNvSpPr>
                <a:spLocks noChangeArrowheads="1"/>
              </p:cNvSpPr>
              <p:nvPr/>
            </p:nvSpPr>
            <p:spPr bwMode="auto">
              <a:xfrm>
                <a:off x="950" y="2081"/>
                <a:ext cx="508"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395" name="Rectangle 2203"/>
              <p:cNvSpPr>
                <a:spLocks noChangeArrowheads="1"/>
              </p:cNvSpPr>
              <p:nvPr/>
            </p:nvSpPr>
            <p:spPr bwMode="auto">
              <a:xfrm>
                <a:off x="1674" y="2312"/>
                <a:ext cx="275"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rgbClr val="FF00FF"/>
                    </a:solidFill>
                  </a:rPr>
                  <a:t>e¯</a:t>
                </a:r>
                <a:r>
                  <a:rPr lang="en-US" altLang="en-US" sz="1200" baseline="-25000">
                    <a:solidFill>
                      <a:srgbClr val="FF00FF"/>
                    </a:solidFill>
                  </a:rPr>
                  <a:t>aq</a:t>
                </a:r>
                <a:endParaRPr lang="en-US" altLang="en-US" sz="1200">
                  <a:solidFill>
                    <a:srgbClr val="FF00FF"/>
                  </a:solidFill>
                  <a:latin typeface="Times New Roman" pitchFamily="18" charset="0"/>
                </a:endParaRPr>
              </a:p>
            </p:txBody>
          </p:sp>
          <p:sp>
            <p:nvSpPr>
              <p:cNvPr id="138396" name="Rectangle 2204"/>
              <p:cNvSpPr>
                <a:spLocks noChangeArrowheads="1"/>
              </p:cNvSpPr>
              <p:nvPr/>
            </p:nvSpPr>
            <p:spPr bwMode="auto">
              <a:xfrm>
                <a:off x="2867" y="2444"/>
                <a:ext cx="475"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397" name="Rectangle 2205"/>
              <p:cNvSpPr>
                <a:spLocks noChangeArrowheads="1"/>
              </p:cNvSpPr>
              <p:nvPr/>
            </p:nvSpPr>
            <p:spPr bwMode="auto">
              <a:xfrm>
                <a:off x="2714" y="3262"/>
                <a:ext cx="234"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398" name="Rectangle 2206"/>
              <p:cNvSpPr>
                <a:spLocks noChangeArrowheads="1"/>
              </p:cNvSpPr>
              <p:nvPr/>
            </p:nvSpPr>
            <p:spPr bwMode="auto">
              <a:xfrm>
                <a:off x="2690" y="3383"/>
                <a:ext cx="159"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rgbClr val="00FF00"/>
                    </a:solidFill>
                  </a:rPr>
                  <a:t>H•</a:t>
                </a:r>
                <a:endParaRPr lang="en-US" altLang="en-US" sz="1200">
                  <a:solidFill>
                    <a:srgbClr val="00FF00"/>
                  </a:solidFill>
                  <a:latin typeface="Times New Roman" pitchFamily="18" charset="0"/>
                </a:endParaRPr>
              </a:p>
            </p:txBody>
          </p:sp>
          <p:sp>
            <p:nvSpPr>
              <p:cNvPr id="138399" name="Rectangle 2207"/>
              <p:cNvSpPr>
                <a:spLocks noChangeArrowheads="1"/>
              </p:cNvSpPr>
              <p:nvPr/>
            </p:nvSpPr>
            <p:spPr bwMode="auto">
              <a:xfrm>
                <a:off x="3272" y="2664"/>
                <a:ext cx="335"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38400" name="Rectangle 2208"/>
              <p:cNvSpPr>
                <a:spLocks noChangeArrowheads="1"/>
              </p:cNvSpPr>
              <p:nvPr/>
            </p:nvSpPr>
            <p:spPr bwMode="auto">
              <a:xfrm>
                <a:off x="2460" y="3482"/>
                <a:ext cx="477"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401" name="Rectangle 2209"/>
              <p:cNvSpPr>
                <a:spLocks noChangeArrowheads="1"/>
              </p:cNvSpPr>
              <p:nvPr/>
            </p:nvSpPr>
            <p:spPr bwMode="auto">
              <a:xfrm>
                <a:off x="3277" y="3081"/>
                <a:ext cx="432"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grpSp>
            <p:nvGrpSpPr>
              <p:cNvPr id="138402" name="Group 2210"/>
              <p:cNvGrpSpPr>
                <a:grpSpLocks/>
              </p:cNvGrpSpPr>
              <p:nvPr/>
            </p:nvGrpSpPr>
            <p:grpSpPr bwMode="auto">
              <a:xfrm>
                <a:off x="3494" y="2503"/>
                <a:ext cx="333" cy="1391"/>
                <a:chOff x="3220" y="2205"/>
                <a:chExt cx="294" cy="1411"/>
              </a:xfrm>
            </p:grpSpPr>
            <p:sp>
              <p:nvSpPr>
                <p:cNvPr id="138403" name="Rectangle 2211"/>
                <p:cNvSpPr>
                  <a:spLocks noChangeArrowheads="1"/>
                </p:cNvSpPr>
                <p:nvPr/>
              </p:nvSpPr>
              <p:spPr bwMode="auto">
                <a:xfrm>
                  <a:off x="3226" y="2205"/>
                  <a:ext cx="267"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OH¯</a:t>
                  </a:r>
                  <a:endParaRPr lang="en-US" altLang="en-US" sz="1200">
                    <a:latin typeface="Times New Roman" pitchFamily="18" charset="0"/>
                  </a:endParaRPr>
                </a:p>
              </p:txBody>
            </p:sp>
            <p:sp>
              <p:nvSpPr>
                <p:cNvPr id="138404" name="Rectangle 2212"/>
                <p:cNvSpPr>
                  <a:spLocks noChangeArrowheads="1"/>
                </p:cNvSpPr>
                <p:nvPr/>
              </p:nvSpPr>
              <p:spPr bwMode="auto">
                <a:xfrm>
                  <a:off x="3228" y="2485"/>
                  <a:ext cx="143"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solidFill>
                        <a:srgbClr val="CC99FF"/>
                      </a:solidFill>
                    </a:rPr>
                    <a:t>H</a:t>
                  </a:r>
                  <a:r>
                    <a:rPr lang="en-US" altLang="en-US" sz="1200" baseline="-25000">
                      <a:solidFill>
                        <a:srgbClr val="CC99FF"/>
                      </a:solidFill>
                    </a:rPr>
                    <a:t>2</a:t>
                  </a:r>
                  <a:endParaRPr lang="en-US" altLang="en-US" sz="1200">
                    <a:solidFill>
                      <a:srgbClr val="CC99FF"/>
                    </a:solidFill>
                    <a:latin typeface="Times New Roman" pitchFamily="18" charset="0"/>
                  </a:endParaRPr>
                </a:p>
              </p:txBody>
            </p:sp>
            <p:sp>
              <p:nvSpPr>
                <p:cNvPr id="138405" name="Rectangle 2213"/>
                <p:cNvSpPr>
                  <a:spLocks noChangeArrowheads="1"/>
                </p:cNvSpPr>
                <p:nvPr/>
              </p:nvSpPr>
              <p:spPr bwMode="auto">
                <a:xfrm>
                  <a:off x="3230" y="3334"/>
                  <a:ext cx="244"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HO</a:t>
                  </a:r>
                  <a:r>
                    <a:rPr lang="en-US" altLang="en-US" sz="1200" baseline="-25000"/>
                    <a:t>2</a:t>
                  </a:r>
                  <a:endParaRPr lang="en-US" altLang="en-US" sz="1200">
                    <a:latin typeface="Times New Roman" pitchFamily="18" charset="0"/>
                  </a:endParaRPr>
                </a:p>
              </p:txBody>
            </p:sp>
            <p:sp>
              <p:nvSpPr>
                <p:cNvPr id="138406" name="Rectangle 2214"/>
                <p:cNvSpPr>
                  <a:spLocks noChangeArrowheads="1"/>
                </p:cNvSpPr>
                <p:nvPr/>
              </p:nvSpPr>
              <p:spPr bwMode="auto">
                <a:xfrm>
                  <a:off x="3220" y="2705"/>
                  <a:ext cx="294" cy="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solidFill>
                        <a:srgbClr val="FFCC99"/>
                      </a:solidFill>
                    </a:rPr>
                    <a:t>H</a:t>
                  </a:r>
                  <a:r>
                    <a:rPr lang="en-US" altLang="en-US" sz="1200" baseline="-25000">
                      <a:solidFill>
                        <a:srgbClr val="FFCC99"/>
                      </a:solidFill>
                    </a:rPr>
                    <a:t>2</a:t>
                  </a:r>
                  <a:r>
                    <a:rPr lang="en-US" altLang="en-US" sz="1200">
                      <a:solidFill>
                        <a:srgbClr val="FFCC99"/>
                      </a:solidFill>
                    </a:rPr>
                    <a:t>O</a:t>
                  </a:r>
                  <a:r>
                    <a:rPr lang="en-US" altLang="en-US" sz="1200" baseline="-25000">
                      <a:solidFill>
                        <a:srgbClr val="FFCC99"/>
                      </a:solidFill>
                    </a:rPr>
                    <a:t>2</a:t>
                  </a:r>
                  <a:endParaRPr lang="en-US" altLang="en-US" sz="1200">
                    <a:solidFill>
                      <a:srgbClr val="FFCC99"/>
                    </a:solidFill>
                    <a:latin typeface="Times New Roman" pitchFamily="18" charset="0"/>
                  </a:endParaRPr>
                </a:p>
              </p:txBody>
            </p:sp>
          </p:grpSp>
        </p:grpSp>
        <p:grpSp>
          <p:nvGrpSpPr>
            <p:cNvPr id="138407" name="Group 2215"/>
            <p:cNvGrpSpPr>
              <a:grpSpLocks/>
            </p:cNvGrpSpPr>
            <p:nvPr/>
          </p:nvGrpSpPr>
          <p:grpSpPr bwMode="auto">
            <a:xfrm>
              <a:off x="747" y="858"/>
              <a:ext cx="2244" cy="2875"/>
              <a:chOff x="840" y="858"/>
              <a:chExt cx="2525" cy="2875"/>
            </a:xfrm>
          </p:grpSpPr>
          <p:grpSp>
            <p:nvGrpSpPr>
              <p:cNvPr id="138408" name="Group 2216"/>
              <p:cNvGrpSpPr>
                <a:grpSpLocks/>
              </p:cNvGrpSpPr>
              <p:nvPr/>
            </p:nvGrpSpPr>
            <p:grpSpPr bwMode="auto">
              <a:xfrm>
                <a:off x="840" y="1056"/>
                <a:ext cx="487" cy="2677"/>
                <a:chOff x="840" y="1056"/>
                <a:chExt cx="487" cy="2677"/>
              </a:xfrm>
            </p:grpSpPr>
            <p:sp>
              <p:nvSpPr>
                <p:cNvPr id="138409" name="Line 2217"/>
                <p:cNvSpPr>
                  <a:spLocks noChangeShapeType="1"/>
                </p:cNvSpPr>
                <p:nvPr/>
              </p:nvSpPr>
              <p:spPr bwMode="auto">
                <a:xfrm flipV="1">
                  <a:off x="1192" y="1393"/>
                  <a:ext cx="0" cy="234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410" name="Text Box 2218"/>
                <p:cNvSpPr txBox="1">
                  <a:spLocks noChangeArrowheads="1"/>
                </p:cNvSpPr>
                <p:nvPr/>
              </p:nvSpPr>
              <p:spPr bwMode="auto">
                <a:xfrm>
                  <a:off x="840" y="1056"/>
                  <a:ext cx="487" cy="4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200" b="1" baseline="30000">
                      <a:solidFill>
                        <a:schemeClr val="tx2"/>
                      </a:solidFill>
                    </a:rPr>
                    <a:t>60</a:t>
                  </a:r>
                  <a:r>
                    <a:rPr lang="en-US" altLang="en-US" sz="1200" b="1">
                      <a:solidFill>
                        <a:schemeClr val="tx2"/>
                      </a:solidFill>
                    </a:rPr>
                    <a:t>Co</a:t>
                  </a:r>
                  <a:endParaRPr lang="en-US" altLang="en-US" sz="1200">
                    <a:latin typeface="Times New Roman" pitchFamily="18" charset="0"/>
                  </a:endParaRPr>
                </a:p>
              </p:txBody>
            </p:sp>
          </p:grpSp>
          <p:grpSp>
            <p:nvGrpSpPr>
              <p:cNvPr id="138411" name="Group 2219"/>
              <p:cNvGrpSpPr>
                <a:grpSpLocks/>
              </p:cNvGrpSpPr>
              <p:nvPr/>
            </p:nvGrpSpPr>
            <p:grpSpPr bwMode="auto">
              <a:xfrm>
                <a:off x="1241" y="858"/>
                <a:ext cx="2124" cy="2874"/>
                <a:chOff x="1241" y="858"/>
                <a:chExt cx="2124" cy="2874"/>
              </a:xfrm>
            </p:grpSpPr>
            <p:sp>
              <p:nvSpPr>
                <p:cNvPr id="138412" name="Line 2220"/>
                <p:cNvSpPr>
                  <a:spLocks noChangeShapeType="1"/>
                </p:cNvSpPr>
                <p:nvPr/>
              </p:nvSpPr>
              <p:spPr bwMode="auto">
                <a:xfrm flipV="1">
                  <a:off x="1520" y="1392"/>
                  <a:ext cx="0" cy="2340"/>
                </a:xfrm>
                <a:prstGeom prst="line">
                  <a:avLst/>
                </a:prstGeom>
                <a:noFill/>
                <a:ln w="25400">
                  <a:solidFill>
                    <a:srgbClr val="3399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413" name="Line 2221"/>
                <p:cNvSpPr>
                  <a:spLocks noChangeShapeType="1"/>
                </p:cNvSpPr>
                <p:nvPr/>
              </p:nvSpPr>
              <p:spPr bwMode="auto">
                <a:xfrm flipV="1">
                  <a:off x="3028" y="1383"/>
                  <a:ext cx="0" cy="2340"/>
                </a:xfrm>
                <a:prstGeom prst="line">
                  <a:avLst/>
                </a:prstGeom>
                <a:noFill/>
                <a:ln w="25400">
                  <a:solidFill>
                    <a:srgbClr val="3399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414" name="Text Box 2222"/>
                <p:cNvSpPr txBox="1">
                  <a:spLocks noChangeArrowheads="1"/>
                </p:cNvSpPr>
                <p:nvPr/>
              </p:nvSpPr>
              <p:spPr bwMode="auto">
                <a:xfrm>
                  <a:off x="1241" y="1054"/>
                  <a:ext cx="867" cy="4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200" b="1">
                      <a:solidFill>
                        <a:srgbClr val="339966"/>
                      </a:solidFill>
                    </a:rPr>
                    <a:t>(100 MeV)</a:t>
                  </a:r>
                  <a:endParaRPr lang="en-US" altLang="en-US" sz="1200">
                    <a:solidFill>
                      <a:srgbClr val="339966"/>
                    </a:solidFill>
                  </a:endParaRPr>
                </a:p>
              </p:txBody>
            </p:sp>
            <p:sp>
              <p:nvSpPr>
                <p:cNvPr id="138415" name="Text Box 2223"/>
                <p:cNvSpPr txBox="1">
                  <a:spLocks noChangeArrowheads="1"/>
                </p:cNvSpPr>
                <p:nvPr/>
              </p:nvSpPr>
              <p:spPr bwMode="auto">
                <a:xfrm>
                  <a:off x="2702" y="1059"/>
                  <a:ext cx="663" cy="4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200" b="1">
                      <a:solidFill>
                        <a:srgbClr val="339966"/>
                      </a:solidFill>
                    </a:rPr>
                    <a:t>(1MeV)</a:t>
                  </a:r>
                </a:p>
              </p:txBody>
            </p:sp>
            <p:sp>
              <p:nvSpPr>
                <p:cNvPr id="138416" name="Text Box 2224"/>
                <p:cNvSpPr txBox="1">
                  <a:spLocks noChangeArrowheads="1"/>
                </p:cNvSpPr>
                <p:nvPr/>
              </p:nvSpPr>
              <p:spPr bwMode="auto">
                <a:xfrm>
                  <a:off x="1945" y="858"/>
                  <a:ext cx="731" cy="4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200" b="1">
                      <a:solidFill>
                        <a:srgbClr val="339966"/>
                      </a:solidFill>
                    </a:rPr>
                    <a:t>protons</a:t>
                  </a:r>
                  <a:endParaRPr lang="en-US" altLang="en-US" sz="1200">
                    <a:solidFill>
                      <a:srgbClr val="339966"/>
                    </a:solidFill>
                  </a:endParaRPr>
                </a:p>
              </p:txBody>
            </p:sp>
          </p:grpSp>
        </p:grpSp>
      </p:grpSp>
      <p:grpSp>
        <p:nvGrpSpPr>
          <p:cNvPr id="138417" name="Group 2225"/>
          <p:cNvGrpSpPr>
            <a:grpSpLocks/>
          </p:cNvGrpSpPr>
          <p:nvPr/>
        </p:nvGrpSpPr>
        <p:grpSpPr bwMode="auto">
          <a:xfrm>
            <a:off x="5312097" y="4365104"/>
            <a:ext cx="3508375" cy="1871662"/>
            <a:chOff x="715" y="1155"/>
            <a:chExt cx="4674" cy="3119"/>
          </a:xfrm>
        </p:grpSpPr>
        <p:grpSp>
          <p:nvGrpSpPr>
            <p:cNvPr id="138418" name="Group 2226"/>
            <p:cNvGrpSpPr>
              <a:grpSpLocks/>
            </p:cNvGrpSpPr>
            <p:nvPr/>
          </p:nvGrpSpPr>
          <p:grpSpPr bwMode="auto">
            <a:xfrm>
              <a:off x="1341" y="1155"/>
              <a:ext cx="3495" cy="2458"/>
              <a:chOff x="1509" y="1155"/>
              <a:chExt cx="3931" cy="2458"/>
            </a:xfrm>
          </p:grpSpPr>
          <p:sp>
            <p:nvSpPr>
              <p:cNvPr id="138419" name="Rectangle 2227"/>
              <p:cNvSpPr>
                <a:spLocks noChangeArrowheads="1"/>
              </p:cNvSpPr>
              <p:nvPr/>
            </p:nvSpPr>
            <p:spPr bwMode="auto">
              <a:xfrm>
                <a:off x="1509" y="1155"/>
                <a:ext cx="3931" cy="245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420" name="Line 2228"/>
              <p:cNvSpPr>
                <a:spLocks noChangeShapeType="1"/>
              </p:cNvSpPr>
              <p:nvPr/>
            </p:nvSpPr>
            <p:spPr bwMode="auto">
              <a:xfrm>
                <a:off x="1509" y="3506"/>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21" name="Line 2229"/>
              <p:cNvSpPr>
                <a:spLocks noChangeShapeType="1"/>
              </p:cNvSpPr>
              <p:nvPr/>
            </p:nvSpPr>
            <p:spPr bwMode="auto">
              <a:xfrm>
                <a:off x="1509" y="3398"/>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22" name="Line 2230"/>
              <p:cNvSpPr>
                <a:spLocks noChangeShapeType="1"/>
              </p:cNvSpPr>
              <p:nvPr/>
            </p:nvSpPr>
            <p:spPr bwMode="auto">
              <a:xfrm>
                <a:off x="1509" y="3283"/>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23" name="Line 2231"/>
              <p:cNvSpPr>
                <a:spLocks noChangeShapeType="1"/>
              </p:cNvSpPr>
              <p:nvPr/>
            </p:nvSpPr>
            <p:spPr bwMode="auto">
              <a:xfrm>
                <a:off x="1509" y="3176"/>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24" name="Line 2232"/>
              <p:cNvSpPr>
                <a:spLocks noChangeShapeType="1"/>
              </p:cNvSpPr>
              <p:nvPr/>
            </p:nvSpPr>
            <p:spPr bwMode="auto">
              <a:xfrm>
                <a:off x="1509" y="3068"/>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25" name="Line 2233"/>
              <p:cNvSpPr>
                <a:spLocks noChangeShapeType="1"/>
              </p:cNvSpPr>
              <p:nvPr/>
            </p:nvSpPr>
            <p:spPr bwMode="auto">
              <a:xfrm>
                <a:off x="1509" y="2961"/>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26" name="Line 2234"/>
              <p:cNvSpPr>
                <a:spLocks noChangeShapeType="1"/>
              </p:cNvSpPr>
              <p:nvPr/>
            </p:nvSpPr>
            <p:spPr bwMode="auto">
              <a:xfrm>
                <a:off x="1509" y="2845"/>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27" name="Line 2235"/>
              <p:cNvSpPr>
                <a:spLocks noChangeShapeType="1"/>
              </p:cNvSpPr>
              <p:nvPr/>
            </p:nvSpPr>
            <p:spPr bwMode="auto">
              <a:xfrm>
                <a:off x="1509" y="2738"/>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28" name="Line 2236"/>
              <p:cNvSpPr>
                <a:spLocks noChangeShapeType="1"/>
              </p:cNvSpPr>
              <p:nvPr/>
            </p:nvSpPr>
            <p:spPr bwMode="auto">
              <a:xfrm>
                <a:off x="1509" y="2630"/>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29" name="Line 2237"/>
              <p:cNvSpPr>
                <a:spLocks noChangeShapeType="1"/>
              </p:cNvSpPr>
              <p:nvPr/>
            </p:nvSpPr>
            <p:spPr bwMode="auto">
              <a:xfrm>
                <a:off x="1509" y="2523"/>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30" name="Line 2238"/>
              <p:cNvSpPr>
                <a:spLocks noChangeShapeType="1"/>
              </p:cNvSpPr>
              <p:nvPr/>
            </p:nvSpPr>
            <p:spPr bwMode="auto">
              <a:xfrm>
                <a:off x="1509" y="2415"/>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31" name="Line 2239"/>
              <p:cNvSpPr>
                <a:spLocks noChangeShapeType="1"/>
              </p:cNvSpPr>
              <p:nvPr/>
            </p:nvSpPr>
            <p:spPr bwMode="auto">
              <a:xfrm>
                <a:off x="1509" y="2300"/>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32" name="Line 2240"/>
              <p:cNvSpPr>
                <a:spLocks noChangeShapeType="1"/>
              </p:cNvSpPr>
              <p:nvPr/>
            </p:nvSpPr>
            <p:spPr bwMode="auto">
              <a:xfrm>
                <a:off x="1509" y="2192"/>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33" name="Line 2241"/>
              <p:cNvSpPr>
                <a:spLocks noChangeShapeType="1"/>
              </p:cNvSpPr>
              <p:nvPr/>
            </p:nvSpPr>
            <p:spPr bwMode="auto">
              <a:xfrm>
                <a:off x="1509" y="2085"/>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34" name="Line 2242"/>
              <p:cNvSpPr>
                <a:spLocks noChangeShapeType="1"/>
              </p:cNvSpPr>
              <p:nvPr/>
            </p:nvSpPr>
            <p:spPr bwMode="auto">
              <a:xfrm>
                <a:off x="1509" y="1977"/>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35" name="Line 2243"/>
              <p:cNvSpPr>
                <a:spLocks noChangeShapeType="1"/>
              </p:cNvSpPr>
              <p:nvPr/>
            </p:nvSpPr>
            <p:spPr bwMode="auto">
              <a:xfrm>
                <a:off x="1509" y="1862"/>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36" name="Line 2244"/>
              <p:cNvSpPr>
                <a:spLocks noChangeShapeType="1"/>
              </p:cNvSpPr>
              <p:nvPr/>
            </p:nvSpPr>
            <p:spPr bwMode="auto">
              <a:xfrm>
                <a:off x="1509" y="1755"/>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37" name="Line 2245"/>
              <p:cNvSpPr>
                <a:spLocks noChangeShapeType="1"/>
              </p:cNvSpPr>
              <p:nvPr/>
            </p:nvSpPr>
            <p:spPr bwMode="auto">
              <a:xfrm>
                <a:off x="1509" y="1647"/>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38" name="Line 2246"/>
              <p:cNvSpPr>
                <a:spLocks noChangeShapeType="1"/>
              </p:cNvSpPr>
              <p:nvPr/>
            </p:nvSpPr>
            <p:spPr bwMode="auto">
              <a:xfrm>
                <a:off x="1509" y="1539"/>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39" name="Line 2247"/>
              <p:cNvSpPr>
                <a:spLocks noChangeShapeType="1"/>
              </p:cNvSpPr>
              <p:nvPr/>
            </p:nvSpPr>
            <p:spPr bwMode="auto">
              <a:xfrm>
                <a:off x="1509" y="1432"/>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40" name="Line 2248"/>
              <p:cNvSpPr>
                <a:spLocks noChangeShapeType="1"/>
              </p:cNvSpPr>
              <p:nvPr/>
            </p:nvSpPr>
            <p:spPr bwMode="auto">
              <a:xfrm>
                <a:off x="1509" y="1317"/>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41" name="Line 2249"/>
              <p:cNvSpPr>
                <a:spLocks noChangeShapeType="1"/>
              </p:cNvSpPr>
              <p:nvPr/>
            </p:nvSpPr>
            <p:spPr bwMode="auto">
              <a:xfrm>
                <a:off x="1509" y="1209"/>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42" name="Line 2250"/>
              <p:cNvSpPr>
                <a:spLocks noChangeShapeType="1"/>
              </p:cNvSpPr>
              <p:nvPr/>
            </p:nvSpPr>
            <p:spPr bwMode="auto">
              <a:xfrm>
                <a:off x="1509" y="3068"/>
                <a:ext cx="46"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43" name="Line 2251"/>
              <p:cNvSpPr>
                <a:spLocks noChangeShapeType="1"/>
              </p:cNvSpPr>
              <p:nvPr/>
            </p:nvSpPr>
            <p:spPr bwMode="auto">
              <a:xfrm>
                <a:off x="1509" y="2523"/>
                <a:ext cx="46"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44" name="Line 2252"/>
              <p:cNvSpPr>
                <a:spLocks noChangeShapeType="1"/>
              </p:cNvSpPr>
              <p:nvPr/>
            </p:nvSpPr>
            <p:spPr bwMode="auto">
              <a:xfrm>
                <a:off x="1509" y="1977"/>
                <a:ext cx="46"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45" name="Line 2253"/>
              <p:cNvSpPr>
                <a:spLocks noChangeShapeType="1"/>
              </p:cNvSpPr>
              <p:nvPr/>
            </p:nvSpPr>
            <p:spPr bwMode="auto">
              <a:xfrm>
                <a:off x="1509" y="1432"/>
                <a:ext cx="46"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46" name="Line 2254"/>
              <p:cNvSpPr>
                <a:spLocks noChangeShapeType="1"/>
              </p:cNvSpPr>
              <p:nvPr/>
            </p:nvSpPr>
            <p:spPr bwMode="auto">
              <a:xfrm flipV="1">
                <a:off x="1663"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47" name="Line 2255"/>
              <p:cNvSpPr>
                <a:spLocks noChangeShapeType="1"/>
              </p:cNvSpPr>
              <p:nvPr/>
            </p:nvSpPr>
            <p:spPr bwMode="auto">
              <a:xfrm flipV="1">
                <a:off x="1824"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48" name="Line 2256"/>
              <p:cNvSpPr>
                <a:spLocks noChangeShapeType="1"/>
              </p:cNvSpPr>
              <p:nvPr/>
            </p:nvSpPr>
            <p:spPr bwMode="auto">
              <a:xfrm flipV="1">
                <a:off x="1978"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49" name="Line 2257"/>
              <p:cNvSpPr>
                <a:spLocks noChangeShapeType="1"/>
              </p:cNvSpPr>
              <p:nvPr/>
            </p:nvSpPr>
            <p:spPr bwMode="auto">
              <a:xfrm flipV="1">
                <a:off x="2131"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50" name="Line 2258"/>
              <p:cNvSpPr>
                <a:spLocks noChangeShapeType="1"/>
              </p:cNvSpPr>
              <p:nvPr/>
            </p:nvSpPr>
            <p:spPr bwMode="auto">
              <a:xfrm flipV="1">
                <a:off x="2293"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51" name="Line 2259"/>
              <p:cNvSpPr>
                <a:spLocks noChangeShapeType="1"/>
              </p:cNvSpPr>
              <p:nvPr/>
            </p:nvSpPr>
            <p:spPr bwMode="auto">
              <a:xfrm flipV="1">
                <a:off x="2446"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52" name="Line 2260"/>
              <p:cNvSpPr>
                <a:spLocks noChangeShapeType="1"/>
              </p:cNvSpPr>
              <p:nvPr/>
            </p:nvSpPr>
            <p:spPr bwMode="auto">
              <a:xfrm flipV="1">
                <a:off x="2608"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53" name="Line 2261"/>
              <p:cNvSpPr>
                <a:spLocks noChangeShapeType="1"/>
              </p:cNvSpPr>
              <p:nvPr/>
            </p:nvSpPr>
            <p:spPr bwMode="auto">
              <a:xfrm flipV="1">
                <a:off x="2761"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54" name="Line 2262"/>
              <p:cNvSpPr>
                <a:spLocks noChangeShapeType="1"/>
              </p:cNvSpPr>
              <p:nvPr/>
            </p:nvSpPr>
            <p:spPr bwMode="auto">
              <a:xfrm flipV="1">
                <a:off x="2915"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55" name="Line 2263"/>
              <p:cNvSpPr>
                <a:spLocks noChangeShapeType="1"/>
              </p:cNvSpPr>
              <p:nvPr/>
            </p:nvSpPr>
            <p:spPr bwMode="auto">
              <a:xfrm flipV="1">
                <a:off x="3076"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56" name="Line 2264"/>
              <p:cNvSpPr>
                <a:spLocks noChangeShapeType="1"/>
              </p:cNvSpPr>
              <p:nvPr/>
            </p:nvSpPr>
            <p:spPr bwMode="auto">
              <a:xfrm flipV="1">
                <a:off x="3230"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57" name="Line 2265"/>
              <p:cNvSpPr>
                <a:spLocks noChangeShapeType="1"/>
              </p:cNvSpPr>
              <p:nvPr/>
            </p:nvSpPr>
            <p:spPr bwMode="auto">
              <a:xfrm flipV="1">
                <a:off x="3383"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58" name="Line 2266"/>
              <p:cNvSpPr>
                <a:spLocks noChangeShapeType="1"/>
              </p:cNvSpPr>
              <p:nvPr/>
            </p:nvSpPr>
            <p:spPr bwMode="auto">
              <a:xfrm flipV="1">
                <a:off x="3545"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59" name="Line 2267"/>
              <p:cNvSpPr>
                <a:spLocks noChangeShapeType="1"/>
              </p:cNvSpPr>
              <p:nvPr/>
            </p:nvSpPr>
            <p:spPr bwMode="auto">
              <a:xfrm flipV="1">
                <a:off x="3698"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60" name="Line 2268"/>
              <p:cNvSpPr>
                <a:spLocks noChangeShapeType="1"/>
              </p:cNvSpPr>
              <p:nvPr/>
            </p:nvSpPr>
            <p:spPr bwMode="auto">
              <a:xfrm flipV="1">
                <a:off x="3852"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61" name="Line 2269"/>
              <p:cNvSpPr>
                <a:spLocks noChangeShapeType="1"/>
              </p:cNvSpPr>
              <p:nvPr/>
            </p:nvSpPr>
            <p:spPr bwMode="auto">
              <a:xfrm flipV="1">
                <a:off x="4013"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62" name="Line 2270"/>
              <p:cNvSpPr>
                <a:spLocks noChangeShapeType="1"/>
              </p:cNvSpPr>
              <p:nvPr/>
            </p:nvSpPr>
            <p:spPr bwMode="auto">
              <a:xfrm flipV="1">
                <a:off x="4167"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63" name="Line 2271"/>
              <p:cNvSpPr>
                <a:spLocks noChangeShapeType="1"/>
              </p:cNvSpPr>
              <p:nvPr/>
            </p:nvSpPr>
            <p:spPr bwMode="auto">
              <a:xfrm flipV="1">
                <a:off x="4321"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64" name="Line 2272"/>
              <p:cNvSpPr>
                <a:spLocks noChangeShapeType="1"/>
              </p:cNvSpPr>
              <p:nvPr/>
            </p:nvSpPr>
            <p:spPr bwMode="auto">
              <a:xfrm flipV="1">
                <a:off x="4482"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65" name="Line 2273"/>
              <p:cNvSpPr>
                <a:spLocks noChangeShapeType="1"/>
              </p:cNvSpPr>
              <p:nvPr/>
            </p:nvSpPr>
            <p:spPr bwMode="auto">
              <a:xfrm flipV="1">
                <a:off x="4635"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66" name="Line 2274"/>
              <p:cNvSpPr>
                <a:spLocks noChangeShapeType="1"/>
              </p:cNvSpPr>
              <p:nvPr/>
            </p:nvSpPr>
            <p:spPr bwMode="auto">
              <a:xfrm flipV="1">
                <a:off x="4797"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67" name="Line 2275"/>
              <p:cNvSpPr>
                <a:spLocks noChangeShapeType="1"/>
              </p:cNvSpPr>
              <p:nvPr/>
            </p:nvSpPr>
            <p:spPr bwMode="auto">
              <a:xfrm flipV="1">
                <a:off x="4950"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68" name="Line 2276"/>
              <p:cNvSpPr>
                <a:spLocks noChangeShapeType="1"/>
              </p:cNvSpPr>
              <p:nvPr/>
            </p:nvSpPr>
            <p:spPr bwMode="auto">
              <a:xfrm flipV="1">
                <a:off x="5104"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69" name="Line 2277"/>
              <p:cNvSpPr>
                <a:spLocks noChangeShapeType="1"/>
              </p:cNvSpPr>
              <p:nvPr/>
            </p:nvSpPr>
            <p:spPr bwMode="auto">
              <a:xfrm flipV="1">
                <a:off x="5265" y="3575"/>
                <a:ext cx="1" cy="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70" name="Line 2278"/>
              <p:cNvSpPr>
                <a:spLocks noChangeShapeType="1"/>
              </p:cNvSpPr>
              <p:nvPr/>
            </p:nvSpPr>
            <p:spPr bwMode="auto">
              <a:xfrm flipV="1">
                <a:off x="2293" y="3567"/>
                <a:ext cx="1" cy="4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71" name="Line 2279"/>
              <p:cNvSpPr>
                <a:spLocks noChangeShapeType="1"/>
              </p:cNvSpPr>
              <p:nvPr/>
            </p:nvSpPr>
            <p:spPr bwMode="auto">
              <a:xfrm flipV="1">
                <a:off x="3076" y="3567"/>
                <a:ext cx="1" cy="4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72" name="Line 2280"/>
              <p:cNvSpPr>
                <a:spLocks noChangeShapeType="1"/>
              </p:cNvSpPr>
              <p:nvPr/>
            </p:nvSpPr>
            <p:spPr bwMode="auto">
              <a:xfrm flipV="1">
                <a:off x="3852" y="3567"/>
                <a:ext cx="1" cy="4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73" name="Line 2281"/>
              <p:cNvSpPr>
                <a:spLocks noChangeShapeType="1"/>
              </p:cNvSpPr>
              <p:nvPr/>
            </p:nvSpPr>
            <p:spPr bwMode="auto">
              <a:xfrm flipV="1">
                <a:off x="4635" y="3567"/>
                <a:ext cx="1" cy="4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38474" name="Line 2282"/>
            <p:cNvSpPr>
              <a:spLocks noChangeShapeType="1"/>
            </p:cNvSpPr>
            <p:nvPr/>
          </p:nvSpPr>
          <p:spPr bwMode="auto">
            <a:xfrm>
              <a:off x="1471" y="1401"/>
              <a:ext cx="1" cy="1"/>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475" name="Rectangle 2283"/>
            <p:cNvSpPr>
              <a:spLocks noChangeArrowheads="1"/>
            </p:cNvSpPr>
            <p:nvPr/>
          </p:nvSpPr>
          <p:spPr bwMode="auto">
            <a:xfrm>
              <a:off x="946" y="3528"/>
              <a:ext cx="39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0,00</a:t>
              </a:r>
              <a:endParaRPr lang="en-US" altLang="en-US" sz="1200">
                <a:latin typeface="Times New Roman" pitchFamily="18" charset="0"/>
              </a:endParaRPr>
            </a:p>
          </p:txBody>
        </p:sp>
        <p:sp>
          <p:nvSpPr>
            <p:cNvPr id="138476" name="Rectangle 2284"/>
            <p:cNvSpPr>
              <a:spLocks noChangeArrowheads="1"/>
            </p:cNvSpPr>
            <p:nvPr/>
          </p:nvSpPr>
          <p:spPr bwMode="auto">
            <a:xfrm>
              <a:off x="946" y="2983"/>
              <a:ext cx="39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1,00</a:t>
              </a:r>
              <a:endParaRPr lang="en-US" altLang="en-US" sz="1200">
                <a:latin typeface="Times New Roman" pitchFamily="18" charset="0"/>
              </a:endParaRPr>
            </a:p>
          </p:txBody>
        </p:sp>
        <p:sp>
          <p:nvSpPr>
            <p:cNvPr id="138477" name="Rectangle 2285"/>
            <p:cNvSpPr>
              <a:spLocks noChangeArrowheads="1"/>
            </p:cNvSpPr>
            <p:nvPr/>
          </p:nvSpPr>
          <p:spPr bwMode="auto">
            <a:xfrm>
              <a:off x="946" y="2438"/>
              <a:ext cx="39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2,00</a:t>
              </a:r>
              <a:endParaRPr lang="en-US" altLang="en-US" sz="1200">
                <a:latin typeface="Times New Roman" pitchFamily="18" charset="0"/>
              </a:endParaRPr>
            </a:p>
          </p:txBody>
        </p:sp>
        <p:sp>
          <p:nvSpPr>
            <p:cNvPr id="138478" name="Rectangle 2286"/>
            <p:cNvSpPr>
              <a:spLocks noChangeArrowheads="1"/>
            </p:cNvSpPr>
            <p:nvPr/>
          </p:nvSpPr>
          <p:spPr bwMode="auto">
            <a:xfrm>
              <a:off x="946" y="1893"/>
              <a:ext cx="39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3,00</a:t>
              </a:r>
              <a:endParaRPr lang="en-US" altLang="en-US" sz="1200">
                <a:latin typeface="Times New Roman" pitchFamily="18" charset="0"/>
              </a:endParaRPr>
            </a:p>
          </p:txBody>
        </p:sp>
        <p:sp>
          <p:nvSpPr>
            <p:cNvPr id="138479" name="Rectangle 2287"/>
            <p:cNvSpPr>
              <a:spLocks noChangeArrowheads="1"/>
            </p:cNvSpPr>
            <p:nvPr/>
          </p:nvSpPr>
          <p:spPr bwMode="auto">
            <a:xfrm>
              <a:off x="946" y="1345"/>
              <a:ext cx="393"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4,00</a:t>
              </a:r>
              <a:endParaRPr lang="en-US" altLang="en-US" sz="1200">
                <a:latin typeface="Times New Roman" pitchFamily="18" charset="0"/>
              </a:endParaRPr>
            </a:p>
          </p:txBody>
        </p:sp>
        <p:sp>
          <p:nvSpPr>
            <p:cNvPr id="138480" name="Rectangle 2288"/>
            <p:cNvSpPr>
              <a:spLocks noChangeArrowheads="1"/>
            </p:cNvSpPr>
            <p:nvPr/>
          </p:nvSpPr>
          <p:spPr bwMode="auto">
            <a:xfrm>
              <a:off x="1237" y="3745"/>
              <a:ext cx="282"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0,0</a:t>
              </a:r>
              <a:endParaRPr lang="en-US" altLang="en-US" sz="1200">
                <a:latin typeface="Times New Roman" pitchFamily="18" charset="0"/>
              </a:endParaRPr>
            </a:p>
          </p:txBody>
        </p:sp>
        <p:sp>
          <p:nvSpPr>
            <p:cNvPr id="138481" name="Rectangle 2289"/>
            <p:cNvSpPr>
              <a:spLocks noChangeArrowheads="1"/>
            </p:cNvSpPr>
            <p:nvPr/>
          </p:nvSpPr>
          <p:spPr bwMode="auto">
            <a:xfrm>
              <a:off x="1933" y="3745"/>
              <a:ext cx="281"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0,2</a:t>
              </a:r>
              <a:endParaRPr lang="en-US" altLang="en-US" sz="1200">
                <a:latin typeface="Times New Roman" pitchFamily="18" charset="0"/>
              </a:endParaRPr>
            </a:p>
          </p:txBody>
        </p:sp>
        <p:sp>
          <p:nvSpPr>
            <p:cNvPr id="138482" name="Rectangle 2290"/>
            <p:cNvSpPr>
              <a:spLocks noChangeArrowheads="1"/>
            </p:cNvSpPr>
            <p:nvPr/>
          </p:nvSpPr>
          <p:spPr bwMode="auto">
            <a:xfrm>
              <a:off x="2631" y="3745"/>
              <a:ext cx="281"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0,4</a:t>
              </a:r>
              <a:endParaRPr lang="en-US" altLang="en-US" sz="1200">
                <a:latin typeface="Times New Roman" pitchFamily="18" charset="0"/>
              </a:endParaRPr>
            </a:p>
          </p:txBody>
        </p:sp>
        <p:sp>
          <p:nvSpPr>
            <p:cNvPr id="138483" name="Rectangle 2291"/>
            <p:cNvSpPr>
              <a:spLocks noChangeArrowheads="1"/>
            </p:cNvSpPr>
            <p:nvPr/>
          </p:nvSpPr>
          <p:spPr bwMode="auto">
            <a:xfrm>
              <a:off x="3318" y="3745"/>
              <a:ext cx="282"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0,6</a:t>
              </a:r>
              <a:endParaRPr lang="en-US" altLang="en-US" sz="1200">
                <a:latin typeface="Times New Roman" pitchFamily="18" charset="0"/>
              </a:endParaRPr>
            </a:p>
          </p:txBody>
        </p:sp>
        <p:sp>
          <p:nvSpPr>
            <p:cNvPr id="138484" name="Rectangle 2292"/>
            <p:cNvSpPr>
              <a:spLocks noChangeArrowheads="1"/>
            </p:cNvSpPr>
            <p:nvPr/>
          </p:nvSpPr>
          <p:spPr bwMode="auto">
            <a:xfrm>
              <a:off x="4016" y="3745"/>
              <a:ext cx="282"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0,8</a:t>
              </a:r>
              <a:endParaRPr lang="en-US" altLang="en-US" sz="1200">
                <a:latin typeface="Times New Roman" pitchFamily="18" charset="0"/>
              </a:endParaRPr>
            </a:p>
          </p:txBody>
        </p:sp>
        <p:sp>
          <p:nvSpPr>
            <p:cNvPr id="138485" name="Rectangle 2293"/>
            <p:cNvSpPr>
              <a:spLocks noChangeArrowheads="1"/>
            </p:cNvSpPr>
            <p:nvPr/>
          </p:nvSpPr>
          <p:spPr bwMode="auto">
            <a:xfrm>
              <a:off x="4712" y="3745"/>
              <a:ext cx="282"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endParaRPr lang="en-US" altLang="en-US" sz="1200">
                <a:latin typeface="Times New Roman" pitchFamily="18" charset="0"/>
              </a:endParaRPr>
            </a:p>
          </p:txBody>
        </p:sp>
        <p:sp>
          <p:nvSpPr>
            <p:cNvPr id="138486" name="Rectangle 2294"/>
            <p:cNvSpPr>
              <a:spLocks noChangeArrowheads="1"/>
            </p:cNvSpPr>
            <p:nvPr/>
          </p:nvSpPr>
          <p:spPr bwMode="auto">
            <a:xfrm>
              <a:off x="2944" y="3970"/>
              <a:ext cx="351"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i="1"/>
                <a:t>t</a:t>
              </a:r>
              <a:r>
                <a:rPr lang="en-US" altLang="en-US" sz="1200"/>
                <a:t> (s)</a:t>
              </a:r>
              <a:endParaRPr lang="en-US" altLang="en-US" sz="1200">
                <a:latin typeface="Times New Roman" pitchFamily="18" charset="0"/>
              </a:endParaRPr>
            </a:p>
          </p:txBody>
        </p:sp>
        <p:sp>
          <p:nvSpPr>
            <p:cNvPr id="138487" name="Rectangle 2295"/>
            <p:cNvSpPr>
              <a:spLocks noChangeArrowheads="1"/>
            </p:cNvSpPr>
            <p:nvPr/>
          </p:nvSpPr>
          <p:spPr bwMode="auto">
            <a:xfrm rot="16200000">
              <a:off x="177" y="2196"/>
              <a:ext cx="132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i="1"/>
                <a:t>G</a:t>
              </a:r>
              <a:r>
                <a:rPr lang="en-US" altLang="en-US" sz="1200"/>
                <a:t> (100eV</a:t>
              </a:r>
              <a:r>
                <a:rPr lang="en-US" altLang="en-US" sz="1200" baseline="30000"/>
                <a:t>-1</a:t>
              </a:r>
              <a:r>
                <a:rPr lang="en-US" altLang="en-US" sz="1200"/>
                <a:t>)</a:t>
              </a:r>
              <a:endParaRPr lang="en-US" altLang="en-US" sz="1200">
                <a:latin typeface="Times New Roman" pitchFamily="18" charset="0"/>
              </a:endParaRPr>
            </a:p>
          </p:txBody>
        </p:sp>
        <p:sp>
          <p:nvSpPr>
            <p:cNvPr id="138488" name="Rectangle 2296"/>
            <p:cNvSpPr>
              <a:spLocks noChangeArrowheads="1"/>
            </p:cNvSpPr>
            <p:nvPr/>
          </p:nvSpPr>
          <p:spPr bwMode="auto">
            <a:xfrm>
              <a:off x="4414" y="1409"/>
              <a:ext cx="444"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489" name="Rectangle 2297"/>
            <p:cNvSpPr>
              <a:spLocks noChangeArrowheads="1"/>
            </p:cNvSpPr>
            <p:nvPr/>
          </p:nvSpPr>
          <p:spPr bwMode="auto">
            <a:xfrm>
              <a:off x="4748" y="1311"/>
              <a:ext cx="641"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 H</a:t>
              </a:r>
              <a:r>
                <a:rPr lang="en-US" altLang="en-US" sz="1200" baseline="-25000"/>
                <a:t>2</a:t>
              </a:r>
              <a:r>
                <a:rPr lang="en-US" altLang="en-US" sz="1200"/>
                <a:t>O</a:t>
              </a:r>
              <a:endParaRPr lang="en-US" altLang="en-US" sz="1200">
                <a:latin typeface="Times New Roman" pitchFamily="18" charset="0"/>
              </a:endParaRPr>
            </a:p>
          </p:txBody>
        </p:sp>
        <p:sp>
          <p:nvSpPr>
            <p:cNvPr id="138490" name="Rectangle 2298"/>
            <p:cNvSpPr>
              <a:spLocks noChangeArrowheads="1"/>
            </p:cNvSpPr>
            <p:nvPr/>
          </p:nvSpPr>
          <p:spPr bwMode="auto">
            <a:xfrm>
              <a:off x="4612" y="3337"/>
              <a:ext cx="205"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491" name="Rectangle 2299"/>
            <p:cNvSpPr>
              <a:spLocks noChangeArrowheads="1"/>
            </p:cNvSpPr>
            <p:nvPr/>
          </p:nvSpPr>
          <p:spPr bwMode="auto">
            <a:xfrm>
              <a:off x="4486" y="3356"/>
              <a:ext cx="222"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rgbClr val="CC99FF"/>
                  </a:solidFill>
                </a:rPr>
                <a:t>H</a:t>
              </a:r>
              <a:r>
                <a:rPr lang="en-US" altLang="en-US" sz="1200" baseline="-25000">
                  <a:solidFill>
                    <a:srgbClr val="CC99FF"/>
                  </a:solidFill>
                </a:rPr>
                <a:t>2</a:t>
              </a:r>
              <a:endParaRPr lang="en-US" altLang="en-US" sz="1200">
                <a:solidFill>
                  <a:srgbClr val="CC99FF"/>
                </a:solidFill>
                <a:latin typeface="Times New Roman" pitchFamily="18" charset="0"/>
              </a:endParaRPr>
            </a:p>
          </p:txBody>
        </p:sp>
        <p:sp>
          <p:nvSpPr>
            <p:cNvPr id="138492" name="Rectangle 2300"/>
            <p:cNvSpPr>
              <a:spLocks noChangeArrowheads="1"/>
            </p:cNvSpPr>
            <p:nvPr/>
          </p:nvSpPr>
          <p:spPr bwMode="auto">
            <a:xfrm>
              <a:off x="4687" y="3206"/>
              <a:ext cx="14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493" name="Rectangle 2301"/>
            <p:cNvSpPr>
              <a:spLocks noChangeArrowheads="1"/>
            </p:cNvSpPr>
            <p:nvPr/>
          </p:nvSpPr>
          <p:spPr bwMode="auto">
            <a:xfrm>
              <a:off x="4846" y="3245"/>
              <a:ext cx="217"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solidFill>
                    <a:srgbClr val="00FF00"/>
                  </a:solidFill>
                </a:rPr>
                <a:t>H•</a:t>
              </a:r>
              <a:endParaRPr lang="en-US" altLang="en-US" sz="1200">
                <a:latin typeface="Times New Roman" pitchFamily="18" charset="0"/>
              </a:endParaRPr>
            </a:p>
          </p:txBody>
        </p:sp>
        <p:sp>
          <p:nvSpPr>
            <p:cNvPr id="138494" name="Rectangle 2302"/>
            <p:cNvSpPr>
              <a:spLocks noChangeArrowheads="1"/>
            </p:cNvSpPr>
            <p:nvPr/>
          </p:nvSpPr>
          <p:spPr bwMode="auto">
            <a:xfrm>
              <a:off x="4346" y="2991"/>
              <a:ext cx="348"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495" name="Rectangle 2303"/>
            <p:cNvSpPr>
              <a:spLocks noChangeArrowheads="1"/>
            </p:cNvSpPr>
            <p:nvPr/>
          </p:nvSpPr>
          <p:spPr bwMode="auto">
            <a:xfrm>
              <a:off x="4340" y="3023"/>
              <a:ext cx="457"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rgbClr val="FFCC99"/>
                  </a:solidFill>
                </a:rPr>
                <a:t>H</a:t>
              </a:r>
              <a:r>
                <a:rPr lang="en-US" altLang="en-US" sz="1200" baseline="-25000">
                  <a:solidFill>
                    <a:srgbClr val="FFCC99"/>
                  </a:solidFill>
                </a:rPr>
                <a:t>2</a:t>
              </a:r>
              <a:r>
                <a:rPr lang="en-US" altLang="en-US" sz="1200">
                  <a:solidFill>
                    <a:srgbClr val="FFCC99"/>
                  </a:solidFill>
                </a:rPr>
                <a:t>O</a:t>
              </a:r>
              <a:r>
                <a:rPr lang="en-US" altLang="en-US" sz="1200" baseline="-25000">
                  <a:solidFill>
                    <a:srgbClr val="FFCC99"/>
                  </a:solidFill>
                </a:rPr>
                <a:t>2</a:t>
              </a:r>
              <a:endParaRPr lang="en-US" altLang="en-US" sz="1200">
                <a:solidFill>
                  <a:srgbClr val="FFCC99"/>
                </a:solidFill>
                <a:latin typeface="Times New Roman" pitchFamily="18" charset="0"/>
              </a:endParaRPr>
            </a:p>
          </p:txBody>
        </p:sp>
        <p:sp>
          <p:nvSpPr>
            <p:cNvPr id="138496" name="Rectangle 2304"/>
            <p:cNvSpPr>
              <a:spLocks noChangeArrowheads="1"/>
            </p:cNvSpPr>
            <p:nvPr/>
          </p:nvSpPr>
          <p:spPr bwMode="auto">
            <a:xfrm>
              <a:off x="4414" y="1839"/>
              <a:ext cx="212"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497" name="Rectangle 2305"/>
            <p:cNvSpPr>
              <a:spLocks noChangeArrowheads="1"/>
            </p:cNvSpPr>
            <p:nvPr/>
          </p:nvSpPr>
          <p:spPr bwMode="auto">
            <a:xfrm>
              <a:off x="4852" y="2004"/>
              <a:ext cx="224"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solidFill>
                    <a:srgbClr val="FF6600"/>
                  </a:solidFill>
                </a:rPr>
                <a:t>H</a:t>
              </a:r>
              <a:r>
                <a:rPr lang="en-US" altLang="en-US" sz="1200" baseline="30000">
                  <a:solidFill>
                    <a:srgbClr val="FF6600"/>
                  </a:solidFill>
                </a:rPr>
                <a:t>+</a:t>
              </a:r>
              <a:endParaRPr lang="en-US" altLang="en-US" sz="1200">
                <a:solidFill>
                  <a:srgbClr val="FF6600"/>
                </a:solidFill>
                <a:latin typeface="Times New Roman" pitchFamily="18" charset="0"/>
              </a:endParaRPr>
            </a:p>
          </p:txBody>
        </p:sp>
        <p:sp>
          <p:nvSpPr>
            <p:cNvPr id="138498" name="Rectangle 2306"/>
            <p:cNvSpPr>
              <a:spLocks noChangeArrowheads="1"/>
            </p:cNvSpPr>
            <p:nvPr/>
          </p:nvSpPr>
          <p:spPr bwMode="auto">
            <a:xfrm>
              <a:off x="4387" y="2100"/>
              <a:ext cx="225"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499" name="Rectangle 2307"/>
            <p:cNvSpPr>
              <a:spLocks noChangeArrowheads="1"/>
            </p:cNvSpPr>
            <p:nvPr/>
          </p:nvSpPr>
          <p:spPr bwMode="auto">
            <a:xfrm>
              <a:off x="4810" y="2287"/>
              <a:ext cx="376"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solidFill>
                    <a:srgbClr val="008000"/>
                  </a:solidFill>
                </a:rPr>
                <a:t>OH•</a:t>
              </a:r>
              <a:endParaRPr lang="en-US" altLang="en-US" sz="1200">
                <a:solidFill>
                  <a:srgbClr val="008000"/>
                </a:solidFill>
                <a:latin typeface="Times New Roman" pitchFamily="18" charset="0"/>
              </a:endParaRPr>
            </a:p>
          </p:txBody>
        </p:sp>
        <p:sp>
          <p:nvSpPr>
            <p:cNvPr id="138500" name="Rectangle 2308"/>
            <p:cNvSpPr>
              <a:spLocks noChangeArrowheads="1"/>
            </p:cNvSpPr>
            <p:nvPr/>
          </p:nvSpPr>
          <p:spPr bwMode="auto">
            <a:xfrm>
              <a:off x="4414" y="2423"/>
              <a:ext cx="294"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501" name="Rectangle 2309"/>
            <p:cNvSpPr>
              <a:spLocks noChangeArrowheads="1"/>
            </p:cNvSpPr>
            <p:nvPr/>
          </p:nvSpPr>
          <p:spPr bwMode="auto">
            <a:xfrm>
              <a:off x="4835" y="2417"/>
              <a:ext cx="309"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solidFill>
                    <a:srgbClr val="FF00FF"/>
                  </a:solidFill>
                </a:rPr>
                <a:t>e</a:t>
              </a:r>
              <a:r>
                <a:rPr lang="en-US" altLang="en-US" sz="1200" baseline="30000">
                  <a:solidFill>
                    <a:srgbClr val="FF00FF"/>
                  </a:solidFill>
                </a:rPr>
                <a:t>-</a:t>
              </a:r>
              <a:r>
                <a:rPr lang="en-US" altLang="en-US" sz="1200" baseline="-25000">
                  <a:solidFill>
                    <a:srgbClr val="FF00FF"/>
                  </a:solidFill>
                </a:rPr>
                <a:t>aq</a:t>
              </a:r>
              <a:endParaRPr lang="en-US" altLang="en-US" sz="1200">
                <a:latin typeface="Times New Roman" pitchFamily="18" charset="0"/>
              </a:endParaRPr>
            </a:p>
          </p:txBody>
        </p:sp>
        <p:sp>
          <p:nvSpPr>
            <p:cNvPr id="138502" name="Rectangle 2310"/>
            <p:cNvSpPr>
              <a:spLocks noChangeArrowheads="1"/>
            </p:cNvSpPr>
            <p:nvPr/>
          </p:nvSpPr>
          <p:spPr bwMode="auto">
            <a:xfrm>
              <a:off x="4012" y="2914"/>
              <a:ext cx="265"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38503" name="Rectangle 2311"/>
            <p:cNvSpPr>
              <a:spLocks noChangeArrowheads="1"/>
            </p:cNvSpPr>
            <p:nvPr/>
          </p:nvSpPr>
          <p:spPr bwMode="auto">
            <a:xfrm>
              <a:off x="4010" y="2946"/>
              <a:ext cx="349"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chemeClr val="accent2"/>
                  </a:solidFill>
                </a:rPr>
                <a:t>OH</a:t>
              </a:r>
              <a:r>
                <a:rPr lang="en-US" altLang="en-US" sz="1200" baseline="30000">
                  <a:solidFill>
                    <a:schemeClr val="accent2"/>
                  </a:solidFill>
                </a:rPr>
                <a:t>-</a:t>
              </a:r>
              <a:endParaRPr lang="en-US" altLang="en-US" sz="1200">
                <a:solidFill>
                  <a:schemeClr val="accent2"/>
                </a:solidFill>
                <a:latin typeface="Times New Roman" pitchFamily="18" charset="0"/>
              </a:endParaRPr>
            </a:p>
          </p:txBody>
        </p:sp>
        <p:sp>
          <p:nvSpPr>
            <p:cNvPr id="138504" name="Freeform 2312"/>
            <p:cNvSpPr>
              <a:spLocks/>
            </p:cNvSpPr>
            <p:nvPr/>
          </p:nvSpPr>
          <p:spPr bwMode="auto">
            <a:xfrm flipH="1">
              <a:off x="2283" y="2447"/>
              <a:ext cx="807" cy="1165"/>
            </a:xfrm>
            <a:custGeom>
              <a:avLst/>
              <a:gdLst>
                <a:gd name="T0" fmla="*/ 0 w 932"/>
                <a:gd name="T1" fmla="*/ 0 h 1251"/>
                <a:gd name="T2" fmla="*/ 843 w 932"/>
                <a:gd name="T3" fmla="*/ 132 h 1251"/>
                <a:gd name="T4" fmla="*/ 932 w 932"/>
                <a:gd name="T5" fmla="*/ 334 h 1251"/>
                <a:gd name="T6" fmla="*/ 932 w 932"/>
                <a:gd name="T7" fmla="*/ 1251 h 1251"/>
              </a:gdLst>
              <a:ahLst/>
              <a:cxnLst>
                <a:cxn ang="0">
                  <a:pos x="T0" y="T1"/>
                </a:cxn>
                <a:cxn ang="0">
                  <a:pos x="T2" y="T3"/>
                </a:cxn>
                <a:cxn ang="0">
                  <a:pos x="T4" y="T5"/>
                </a:cxn>
                <a:cxn ang="0">
                  <a:pos x="T6" y="T7"/>
                </a:cxn>
              </a:cxnLst>
              <a:rect l="0" t="0" r="r" b="b"/>
              <a:pathLst>
                <a:path w="932" h="1251">
                  <a:moveTo>
                    <a:pt x="0" y="0"/>
                  </a:moveTo>
                  <a:cubicBezTo>
                    <a:pt x="562" y="0"/>
                    <a:pt x="780" y="91"/>
                    <a:pt x="843" y="132"/>
                  </a:cubicBezTo>
                  <a:cubicBezTo>
                    <a:pt x="906" y="173"/>
                    <a:pt x="929" y="238"/>
                    <a:pt x="932" y="334"/>
                  </a:cubicBezTo>
                  <a:lnTo>
                    <a:pt x="932" y="1251"/>
                  </a:lnTo>
                </a:path>
              </a:pathLst>
            </a:custGeom>
            <a:noFill/>
            <a:ln w="19050" cap="flat" cmpd="sng">
              <a:solidFill>
                <a:srgbClr val="FF00FF"/>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05" name="Freeform 2313"/>
            <p:cNvSpPr>
              <a:spLocks/>
            </p:cNvSpPr>
            <p:nvPr/>
          </p:nvSpPr>
          <p:spPr bwMode="auto">
            <a:xfrm>
              <a:off x="3084" y="2447"/>
              <a:ext cx="808" cy="1165"/>
            </a:xfrm>
            <a:custGeom>
              <a:avLst/>
              <a:gdLst>
                <a:gd name="T0" fmla="*/ 0 w 932"/>
                <a:gd name="T1" fmla="*/ 0 h 1251"/>
                <a:gd name="T2" fmla="*/ 843 w 932"/>
                <a:gd name="T3" fmla="*/ 132 h 1251"/>
                <a:gd name="T4" fmla="*/ 932 w 932"/>
                <a:gd name="T5" fmla="*/ 334 h 1251"/>
                <a:gd name="T6" fmla="*/ 932 w 932"/>
                <a:gd name="T7" fmla="*/ 1251 h 1251"/>
              </a:gdLst>
              <a:ahLst/>
              <a:cxnLst>
                <a:cxn ang="0">
                  <a:pos x="T0" y="T1"/>
                </a:cxn>
                <a:cxn ang="0">
                  <a:pos x="T2" y="T3"/>
                </a:cxn>
                <a:cxn ang="0">
                  <a:pos x="T4" y="T5"/>
                </a:cxn>
                <a:cxn ang="0">
                  <a:pos x="T6" y="T7"/>
                </a:cxn>
              </a:cxnLst>
              <a:rect l="0" t="0" r="r" b="b"/>
              <a:pathLst>
                <a:path w="932" h="1251">
                  <a:moveTo>
                    <a:pt x="0" y="0"/>
                  </a:moveTo>
                  <a:cubicBezTo>
                    <a:pt x="562" y="0"/>
                    <a:pt x="780" y="91"/>
                    <a:pt x="843" y="132"/>
                  </a:cubicBezTo>
                  <a:cubicBezTo>
                    <a:pt x="906" y="173"/>
                    <a:pt x="929" y="238"/>
                    <a:pt x="932" y="334"/>
                  </a:cubicBezTo>
                  <a:lnTo>
                    <a:pt x="932" y="1251"/>
                  </a:lnTo>
                </a:path>
              </a:pathLst>
            </a:custGeom>
            <a:noFill/>
            <a:ln w="19050" cap="flat" cmpd="sng">
              <a:solidFill>
                <a:srgbClr val="FF00FF"/>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06" name="Freeform 2314"/>
            <p:cNvSpPr>
              <a:spLocks/>
            </p:cNvSpPr>
            <p:nvPr/>
          </p:nvSpPr>
          <p:spPr bwMode="auto">
            <a:xfrm flipH="1">
              <a:off x="2282" y="3311"/>
              <a:ext cx="806" cy="302"/>
            </a:xfrm>
            <a:custGeom>
              <a:avLst/>
              <a:gdLst>
                <a:gd name="T0" fmla="*/ 0 w 931"/>
                <a:gd name="T1" fmla="*/ 5 h 302"/>
                <a:gd name="T2" fmla="*/ 679 w 931"/>
                <a:gd name="T3" fmla="*/ 2 h 302"/>
                <a:gd name="T4" fmla="*/ 931 w 931"/>
                <a:gd name="T5" fmla="*/ 7 h 302"/>
                <a:gd name="T6" fmla="*/ 928 w 931"/>
                <a:gd name="T7" fmla="*/ 302 h 302"/>
              </a:gdLst>
              <a:ahLst/>
              <a:cxnLst>
                <a:cxn ang="0">
                  <a:pos x="T0" y="T1"/>
                </a:cxn>
                <a:cxn ang="0">
                  <a:pos x="T2" y="T3"/>
                </a:cxn>
                <a:cxn ang="0">
                  <a:pos x="T4" y="T5"/>
                </a:cxn>
                <a:cxn ang="0">
                  <a:pos x="T6" y="T7"/>
                </a:cxn>
              </a:cxnLst>
              <a:rect l="0" t="0" r="r" b="b"/>
              <a:pathLst>
                <a:path w="931" h="302">
                  <a:moveTo>
                    <a:pt x="0" y="5"/>
                  </a:moveTo>
                  <a:cubicBezTo>
                    <a:pt x="562" y="5"/>
                    <a:pt x="590" y="0"/>
                    <a:pt x="679" y="2"/>
                  </a:cubicBezTo>
                  <a:cubicBezTo>
                    <a:pt x="768" y="4"/>
                    <a:pt x="765" y="24"/>
                    <a:pt x="931" y="7"/>
                  </a:cubicBezTo>
                  <a:lnTo>
                    <a:pt x="928" y="302"/>
                  </a:lnTo>
                </a:path>
              </a:pathLst>
            </a:custGeom>
            <a:noFill/>
            <a:ln w="190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07" name="Freeform 2315"/>
            <p:cNvSpPr>
              <a:spLocks/>
            </p:cNvSpPr>
            <p:nvPr/>
          </p:nvSpPr>
          <p:spPr bwMode="auto">
            <a:xfrm flipH="1">
              <a:off x="2280" y="3279"/>
              <a:ext cx="808" cy="329"/>
            </a:xfrm>
            <a:custGeom>
              <a:avLst/>
              <a:gdLst>
                <a:gd name="T0" fmla="*/ 0 w 933"/>
                <a:gd name="T1" fmla="*/ 50 h 329"/>
                <a:gd name="T2" fmla="*/ 741 w 933"/>
                <a:gd name="T3" fmla="*/ 44 h 329"/>
                <a:gd name="T4" fmla="*/ 933 w 933"/>
                <a:gd name="T5" fmla="*/ 0 h 329"/>
                <a:gd name="T6" fmla="*/ 928 w 933"/>
                <a:gd name="T7" fmla="*/ 329 h 329"/>
              </a:gdLst>
              <a:ahLst/>
              <a:cxnLst>
                <a:cxn ang="0">
                  <a:pos x="T0" y="T1"/>
                </a:cxn>
                <a:cxn ang="0">
                  <a:pos x="T2" y="T3"/>
                </a:cxn>
                <a:cxn ang="0">
                  <a:pos x="T4" y="T5"/>
                </a:cxn>
                <a:cxn ang="0">
                  <a:pos x="T6" y="T7"/>
                </a:cxn>
              </a:cxnLst>
              <a:rect l="0" t="0" r="r" b="b"/>
              <a:pathLst>
                <a:path w="933" h="329">
                  <a:moveTo>
                    <a:pt x="0" y="50"/>
                  </a:moveTo>
                  <a:cubicBezTo>
                    <a:pt x="562" y="50"/>
                    <a:pt x="633" y="51"/>
                    <a:pt x="741" y="44"/>
                  </a:cubicBezTo>
                  <a:cubicBezTo>
                    <a:pt x="849" y="37"/>
                    <a:pt x="864" y="58"/>
                    <a:pt x="933" y="0"/>
                  </a:cubicBezTo>
                  <a:lnTo>
                    <a:pt x="928" y="329"/>
                  </a:lnTo>
                </a:path>
              </a:pathLst>
            </a:custGeom>
            <a:noFill/>
            <a:ln w="19050" cap="flat" cmpd="sng">
              <a:solidFill>
                <a:srgbClr val="CC99FF"/>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08" name="Freeform 2316"/>
            <p:cNvSpPr>
              <a:spLocks/>
            </p:cNvSpPr>
            <p:nvPr/>
          </p:nvSpPr>
          <p:spPr bwMode="auto">
            <a:xfrm>
              <a:off x="3091" y="3311"/>
              <a:ext cx="806" cy="302"/>
            </a:xfrm>
            <a:custGeom>
              <a:avLst/>
              <a:gdLst>
                <a:gd name="T0" fmla="*/ 0 w 931"/>
                <a:gd name="T1" fmla="*/ 5 h 302"/>
                <a:gd name="T2" fmla="*/ 679 w 931"/>
                <a:gd name="T3" fmla="*/ 2 h 302"/>
                <a:gd name="T4" fmla="*/ 931 w 931"/>
                <a:gd name="T5" fmla="*/ 7 h 302"/>
                <a:gd name="T6" fmla="*/ 928 w 931"/>
                <a:gd name="T7" fmla="*/ 302 h 302"/>
              </a:gdLst>
              <a:ahLst/>
              <a:cxnLst>
                <a:cxn ang="0">
                  <a:pos x="T0" y="T1"/>
                </a:cxn>
                <a:cxn ang="0">
                  <a:pos x="T2" y="T3"/>
                </a:cxn>
                <a:cxn ang="0">
                  <a:pos x="T4" y="T5"/>
                </a:cxn>
                <a:cxn ang="0">
                  <a:pos x="T6" y="T7"/>
                </a:cxn>
              </a:cxnLst>
              <a:rect l="0" t="0" r="r" b="b"/>
              <a:pathLst>
                <a:path w="931" h="302">
                  <a:moveTo>
                    <a:pt x="0" y="5"/>
                  </a:moveTo>
                  <a:cubicBezTo>
                    <a:pt x="562" y="5"/>
                    <a:pt x="590" y="0"/>
                    <a:pt x="679" y="2"/>
                  </a:cubicBezTo>
                  <a:cubicBezTo>
                    <a:pt x="768" y="4"/>
                    <a:pt x="765" y="24"/>
                    <a:pt x="931" y="7"/>
                  </a:cubicBezTo>
                  <a:lnTo>
                    <a:pt x="928" y="302"/>
                  </a:lnTo>
                </a:path>
              </a:pathLst>
            </a:custGeom>
            <a:noFill/>
            <a:ln w="190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09" name="Freeform 2317"/>
            <p:cNvSpPr>
              <a:spLocks/>
            </p:cNvSpPr>
            <p:nvPr/>
          </p:nvSpPr>
          <p:spPr bwMode="auto">
            <a:xfrm>
              <a:off x="3090" y="3279"/>
              <a:ext cx="808" cy="329"/>
            </a:xfrm>
            <a:custGeom>
              <a:avLst/>
              <a:gdLst>
                <a:gd name="T0" fmla="*/ 0 w 933"/>
                <a:gd name="T1" fmla="*/ 50 h 329"/>
                <a:gd name="T2" fmla="*/ 741 w 933"/>
                <a:gd name="T3" fmla="*/ 44 h 329"/>
                <a:gd name="T4" fmla="*/ 933 w 933"/>
                <a:gd name="T5" fmla="*/ 0 h 329"/>
                <a:gd name="T6" fmla="*/ 928 w 933"/>
                <a:gd name="T7" fmla="*/ 329 h 329"/>
              </a:gdLst>
              <a:ahLst/>
              <a:cxnLst>
                <a:cxn ang="0">
                  <a:pos x="T0" y="T1"/>
                </a:cxn>
                <a:cxn ang="0">
                  <a:pos x="T2" y="T3"/>
                </a:cxn>
                <a:cxn ang="0">
                  <a:pos x="T4" y="T5"/>
                </a:cxn>
                <a:cxn ang="0">
                  <a:pos x="T6" y="T7"/>
                </a:cxn>
              </a:cxnLst>
              <a:rect l="0" t="0" r="r" b="b"/>
              <a:pathLst>
                <a:path w="933" h="329">
                  <a:moveTo>
                    <a:pt x="0" y="50"/>
                  </a:moveTo>
                  <a:cubicBezTo>
                    <a:pt x="562" y="50"/>
                    <a:pt x="633" y="51"/>
                    <a:pt x="741" y="44"/>
                  </a:cubicBezTo>
                  <a:cubicBezTo>
                    <a:pt x="849" y="37"/>
                    <a:pt x="864" y="58"/>
                    <a:pt x="933" y="0"/>
                  </a:cubicBezTo>
                  <a:lnTo>
                    <a:pt x="928" y="329"/>
                  </a:lnTo>
                </a:path>
              </a:pathLst>
            </a:custGeom>
            <a:noFill/>
            <a:ln w="19050" cap="flat" cmpd="sng">
              <a:solidFill>
                <a:srgbClr val="CC99FF"/>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nvGrpSpPr>
            <p:cNvPr id="138510" name="Group 2318"/>
            <p:cNvGrpSpPr>
              <a:grpSpLocks/>
            </p:cNvGrpSpPr>
            <p:nvPr/>
          </p:nvGrpSpPr>
          <p:grpSpPr bwMode="auto">
            <a:xfrm>
              <a:off x="1348" y="1384"/>
              <a:ext cx="3481" cy="2235"/>
              <a:chOff x="1516" y="1384"/>
              <a:chExt cx="3917" cy="2235"/>
            </a:xfrm>
          </p:grpSpPr>
          <p:sp>
            <p:nvSpPr>
              <p:cNvPr id="138511" name="Freeform 2319"/>
              <p:cNvSpPr>
                <a:spLocks/>
              </p:cNvSpPr>
              <p:nvPr/>
            </p:nvSpPr>
            <p:spPr bwMode="auto">
              <a:xfrm flipH="1">
                <a:off x="2561" y="1388"/>
                <a:ext cx="917" cy="2227"/>
              </a:xfrm>
              <a:custGeom>
                <a:avLst/>
                <a:gdLst>
                  <a:gd name="T0" fmla="*/ 0 w 941"/>
                  <a:gd name="T1" fmla="*/ 15 h 2227"/>
                  <a:gd name="T2" fmla="*/ 862 w 941"/>
                  <a:gd name="T3" fmla="*/ 121 h 2227"/>
                  <a:gd name="T4" fmla="*/ 934 w 941"/>
                  <a:gd name="T5" fmla="*/ 279 h 2227"/>
                  <a:gd name="T6" fmla="*/ 934 w 941"/>
                  <a:gd name="T7" fmla="*/ 2227 h 2227"/>
                </a:gdLst>
                <a:ahLst/>
                <a:cxnLst>
                  <a:cxn ang="0">
                    <a:pos x="T0" y="T1"/>
                  </a:cxn>
                  <a:cxn ang="0">
                    <a:pos x="T2" y="T3"/>
                  </a:cxn>
                  <a:cxn ang="0">
                    <a:pos x="T4" y="T5"/>
                  </a:cxn>
                  <a:cxn ang="0">
                    <a:pos x="T6" y="T7"/>
                  </a:cxn>
                </a:cxnLst>
                <a:rect l="0" t="0" r="r" b="b"/>
                <a:pathLst>
                  <a:path w="941" h="2227">
                    <a:moveTo>
                      <a:pt x="0" y="15"/>
                    </a:moveTo>
                    <a:cubicBezTo>
                      <a:pt x="399" y="0"/>
                      <a:pt x="783" y="83"/>
                      <a:pt x="862" y="121"/>
                    </a:cubicBezTo>
                    <a:cubicBezTo>
                      <a:pt x="941" y="159"/>
                      <a:pt x="924" y="173"/>
                      <a:pt x="934" y="279"/>
                    </a:cubicBezTo>
                    <a:lnTo>
                      <a:pt x="934" y="2227"/>
                    </a:lnTo>
                  </a:path>
                </a:pathLst>
              </a:custGeom>
              <a:noFill/>
              <a:ln w="19050"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12" name="Freeform 2320"/>
              <p:cNvSpPr>
                <a:spLocks/>
              </p:cNvSpPr>
              <p:nvPr/>
            </p:nvSpPr>
            <p:spPr bwMode="auto">
              <a:xfrm>
                <a:off x="3469" y="1389"/>
                <a:ext cx="917" cy="2227"/>
              </a:xfrm>
              <a:custGeom>
                <a:avLst/>
                <a:gdLst>
                  <a:gd name="T0" fmla="*/ 0 w 941"/>
                  <a:gd name="T1" fmla="*/ 15 h 2227"/>
                  <a:gd name="T2" fmla="*/ 862 w 941"/>
                  <a:gd name="T3" fmla="*/ 121 h 2227"/>
                  <a:gd name="T4" fmla="*/ 934 w 941"/>
                  <a:gd name="T5" fmla="*/ 279 h 2227"/>
                  <a:gd name="T6" fmla="*/ 934 w 941"/>
                  <a:gd name="T7" fmla="*/ 2227 h 2227"/>
                </a:gdLst>
                <a:ahLst/>
                <a:cxnLst>
                  <a:cxn ang="0">
                    <a:pos x="T0" y="T1"/>
                  </a:cxn>
                  <a:cxn ang="0">
                    <a:pos x="T2" y="T3"/>
                  </a:cxn>
                  <a:cxn ang="0">
                    <a:pos x="T4" y="T5"/>
                  </a:cxn>
                  <a:cxn ang="0">
                    <a:pos x="T6" y="T7"/>
                  </a:cxn>
                </a:cxnLst>
                <a:rect l="0" t="0" r="r" b="b"/>
                <a:pathLst>
                  <a:path w="941" h="2227">
                    <a:moveTo>
                      <a:pt x="0" y="15"/>
                    </a:moveTo>
                    <a:cubicBezTo>
                      <a:pt x="399" y="0"/>
                      <a:pt x="783" y="83"/>
                      <a:pt x="862" y="121"/>
                    </a:cubicBezTo>
                    <a:cubicBezTo>
                      <a:pt x="941" y="159"/>
                      <a:pt x="924" y="173"/>
                      <a:pt x="934" y="279"/>
                    </a:cubicBezTo>
                    <a:lnTo>
                      <a:pt x="934" y="2227"/>
                    </a:lnTo>
                  </a:path>
                </a:pathLst>
              </a:custGeom>
              <a:noFill/>
              <a:ln w="19050"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13" name="Freeform 2321"/>
              <p:cNvSpPr>
                <a:spLocks/>
              </p:cNvSpPr>
              <p:nvPr/>
            </p:nvSpPr>
            <p:spPr bwMode="auto">
              <a:xfrm>
                <a:off x="1516" y="1384"/>
                <a:ext cx="941" cy="2227"/>
              </a:xfrm>
              <a:custGeom>
                <a:avLst/>
                <a:gdLst>
                  <a:gd name="T0" fmla="*/ 0 w 941"/>
                  <a:gd name="T1" fmla="*/ 15 h 2227"/>
                  <a:gd name="T2" fmla="*/ 862 w 941"/>
                  <a:gd name="T3" fmla="*/ 121 h 2227"/>
                  <a:gd name="T4" fmla="*/ 934 w 941"/>
                  <a:gd name="T5" fmla="*/ 279 h 2227"/>
                  <a:gd name="T6" fmla="*/ 934 w 941"/>
                  <a:gd name="T7" fmla="*/ 2227 h 2227"/>
                </a:gdLst>
                <a:ahLst/>
                <a:cxnLst>
                  <a:cxn ang="0">
                    <a:pos x="T0" y="T1"/>
                  </a:cxn>
                  <a:cxn ang="0">
                    <a:pos x="T2" y="T3"/>
                  </a:cxn>
                  <a:cxn ang="0">
                    <a:pos x="T4" y="T5"/>
                  </a:cxn>
                  <a:cxn ang="0">
                    <a:pos x="T6" y="T7"/>
                  </a:cxn>
                </a:cxnLst>
                <a:rect l="0" t="0" r="r" b="b"/>
                <a:pathLst>
                  <a:path w="941" h="2227">
                    <a:moveTo>
                      <a:pt x="0" y="15"/>
                    </a:moveTo>
                    <a:cubicBezTo>
                      <a:pt x="399" y="0"/>
                      <a:pt x="783" y="83"/>
                      <a:pt x="862" y="121"/>
                    </a:cubicBezTo>
                    <a:cubicBezTo>
                      <a:pt x="941" y="159"/>
                      <a:pt x="924" y="173"/>
                      <a:pt x="934" y="279"/>
                    </a:cubicBezTo>
                    <a:lnTo>
                      <a:pt x="934" y="2227"/>
                    </a:lnTo>
                  </a:path>
                </a:pathLst>
              </a:custGeom>
              <a:noFill/>
              <a:ln w="19050"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14" name="Freeform 2322"/>
              <p:cNvSpPr>
                <a:spLocks/>
              </p:cNvSpPr>
              <p:nvPr/>
            </p:nvSpPr>
            <p:spPr bwMode="auto">
              <a:xfrm flipH="1">
                <a:off x="4492" y="1392"/>
                <a:ext cx="941" cy="2227"/>
              </a:xfrm>
              <a:custGeom>
                <a:avLst/>
                <a:gdLst>
                  <a:gd name="T0" fmla="*/ 0 w 941"/>
                  <a:gd name="T1" fmla="*/ 15 h 2227"/>
                  <a:gd name="T2" fmla="*/ 862 w 941"/>
                  <a:gd name="T3" fmla="*/ 121 h 2227"/>
                  <a:gd name="T4" fmla="*/ 934 w 941"/>
                  <a:gd name="T5" fmla="*/ 279 h 2227"/>
                  <a:gd name="T6" fmla="*/ 934 w 941"/>
                  <a:gd name="T7" fmla="*/ 2227 h 2227"/>
                </a:gdLst>
                <a:ahLst/>
                <a:cxnLst>
                  <a:cxn ang="0">
                    <a:pos x="T0" y="T1"/>
                  </a:cxn>
                  <a:cxn ang="0">
                    <a:pos x="T2" y="T3"/>
                  </a:cxn>
                  <a:cxn ang="0">
                    <a:pos x="T4" y="T5"/>
                  </a:cxn>
                  <a:cxn ang="0">
                    <a:pos x="T6" y="T7"/>
                  </a:cxn>
                </a:cxnLst>
                <a:rect l="0" t="0" r="r" b="b"/>
                <a:pathLst>
                  <a:path w="941" h="2227">
                    <a:moveTo>
                      <a:pt x="0" y="15"/>
                    </a:moveTo>
                    <a:cubicBezTo>
                      <a:pt x="399" y="0"/>
                      <a:pt x="783" y="83"/>
                      <a:pt x="862" y="121"/>
                    </a:cubicBezTo>
                    <a:cubicBezTo>
                      <a:pt x="941" y="159"/>
                      <a:pt x="924" y="173"/>
                      <a:pt x="934" y="279"/>
                    </a:cubicBezTo>
                    <a:lnTo>
                      <a:pt x="934" y="2227"/>
                    </a:lnTo>
                  </a:path>
                </a:pathLst>
              </a:custGeom>
              <a:noFill/>
              <a:ln w="19050"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grpSp>
          <p:nvGrpSpPr>
            <p:cNvPr id="138515" name="Group 2323"/>
            <p:cNvGrpSpPr>
              <a:grpSpLocks/>
            </p:cNvGrpSpPr>
            <p:nvPr/>
          </p:nvGrpSpPr>
          <p:grpSpPr bwMode="auto">
            <a:xfrm>
              <a:off x="1346" y="2063"/>
              <a:ext cx="3490" cy="1554"/>
              <a:chOff x="1514" y="2063"/>
              <a:chExt cx="3927" cy="1554"/>
            </a:xfrm>
          </p:grpSpPr>
          <p:sp>
            <p:nvSpPr>
              <p:cNvPr id="138516" name="Freeform 2324"/>
              <p:cNvSpPr>
                <a:spLocks/>
              </p:cNvSpPr>
              <p:nvPr/>
            </p:nvSpPr>
            <p:spPr bwMode="auto">
              <a:xfrm flipH="1">
                <a:off x="2559" y="2064"/>
                <a:ext cx="917" cy="1548"/>
              </a:xfrm>
              <a:custGeom>
                <a:avLst/>
                <a:gdLst>
                  <a:gd name="T0" fmla="*/ 0 w 941"/>
                  <a:gd name="T1" fmla="*/ 15 h 2227"/>
                  <a:gd name="T2" fmla="*/ 862 w 941"/>
                  <a:gd name="T3" fmla="*/ 121 h 2227"/>
                  <a:gd name="T4" fmla="*/ 934 w 941"/>
                  <a:gd name="T5" fmla="*/ 279 h 2227"/>
                  <a:gd name="T6" fmla="*/ 934 w 941"/>
                  <a:gd name="T7" fmla="*/ 2227 h 2227"/>
                </a:gdLst>
                <a:ahLst/>
                <a:cxnLst>
                  <a:cxn ang="0">
                    <a:pos x="T0" y="T1"/>
                  </a:cxn>
                  <a:cxn ang="0">
                    <a:pos x="T2" y="T3"/>
                  </a:cxn>
                  <a:cxn ang="0">
                    <a:pos x="T4" y="T5"/>
                  </a:cxn>
                  <a:cxn ang="0">
                    <a:pos x="T6" y="T7"/>
                  </a:cxn>
                </a:cxnLst>
                <a:rect l="0" t="0" r="r" b="b"/>
                <a:pathLst>
                  <a:path w="941" h="2227">
                    <a:moveTo>
                      <a:pt x="0" y="15"/>
                    </a:moveTo>
                    <a:cubicBezTo>
                      <a:pt x="399" y="0"/>
                      <a:pt x="783" y="83"/>
                      <a:pt x="862" y="121"/>
                    </a:cubicBezTo>
                    <a:cubicBezTo>
                      <a:pt x="941" y="159"/>
                      <a:pt x="924" y="173"/>
                      <a:pt x="934" y="279"/>
                    </a:cubicBezTo>
                    <a:lnTo>
                      <a:pt x="934" y="2227"/>
                    </a:lnTo>
                  </a:path>
                </a:pathLst>
              </a:custGeom>
              <a:noFill/>
              <a:ln w="19050" cap="flat" cmpd="sng">
                <a:solidFill>
                  <a:srgbClr val="FF66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17" name="Freeform 2325"/>
              <p:cNvSpPr>
                <a:spLocks/>
              </p:cNvSpPr>
              <p:nvPr/>
            </p:nvSpPr>
            <p:spPr bwMode="auto">
              <a:xfrm>
                <a:off x="3467" y="2064"/>
                <a:ext cx="917" cy="1548"/>
              </a:xfrm>
              <a:custGeom>
                <a:avLst/>
                <a:gdLst>
                  <a:gd name="T0" fmla="*/ 0 w 941"/>
                  <a:gd name="T1" fmla="*/ 15 h 2227"/>
                  <a:gd name="T2" fmla="*/ 862 w 941"/>
                  <a:gd name="T3" fmla="*/ 121 h 2227"/>
                  <a:gd name="T4" fmla="*/ 934 w 941"/>
                  <a:gd name="T5" fmla="*/ 279 h 2227"/>
                  <a:gd name="T6" fmla="*/ 934 w 941"/>
                  <a:gd name="T7" fmla="*/ 2227 h 2227"/>
                </a:gdLst>
                <a:ahLst/>
                <a:cxnLst>
                  <a:cxn ang="0">
                    <a:pos x="T0" y="T1"/>
                  </a:cxn>
                  <a:cxn ang="0">
                    <a:pos x="T2" y="T3"/>
                  </a:cxn>
                  <a:cxn ang="0">
                    <a:pos x="T4" y="T5"/>
                  </a:cxn>
                  <a:cxn ang="0">
                    <a:pos x="T6" y="T7"/>
                  </a:cxn>
                </a:cxnLst>
                <a:rect l="0" t="0" r="r" b="b"/>
                <a:pathLst>
                  <a:path w="941" h="2227">
                    <a:moveTo>
                      <a:pt x="0" y="15"/>
                    </a:moveTo>
                    <a:cubicBezTo>
                      <a:pt x="399" y="0"/>
                      <a:pt x="783" y="83"/>
                      <a:pt x="862" y="121"/>
                    </a:cubicBezTo>
                    <a:cubicBezTo>
                      <a:pt x="941" y="159"/>
                      <a:pt x="924" y="173"/>
                      <a:pt x="934" y="279"/>
                    </a:cubicBezTo>
                    <a:lnTo>
                      <a:pt x="934" y="2227"/>
                    </a:lnTo>
                  </a:path>
                </a:pathLst>
              </a:custGeom>
              <a:noFill/>
              <a:ln w="19050" cap="flat" cmpd="sng">
                <a:solidFill>
                  <a:srgbClr val="FF66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nvGrpSpPr>
              <p:cNvPr id="138518" name="Group 2326"/>
              <p:cNvGrpSpPr>
                <a:grpSpLocks/>
              </p:cNvGrpSpPr>
              <p:nvPr/>
            </p:nvGrpSpPr>
            <p:grpSpPr bwMode="auto">
              <a:xfrm>
                <a:off x="1514" y="2063"/>
                <a:ext cx="3927" cy="1554"/>
                <a:chOff x="1514" y="1859"/>
                <a:chExt cx="3927" cy="1554"/>
              </a:xfrm>
            </p:grpSpPr>
            <p:sp>
              <p:nvSpPr>
                <p:cNvPr id="138519" name="Freeform 2327"/>
                <p:cNvSpPr>
                  <a:spLocks/>
                </p:cNvSpPr>
                <p:nvPr/>
              </p:nvSpPr>
              <p:spPr bwMode="auto">
                <a:xfrm>
                  <a:off x="1514" y="1859"/>
                  <a:ext cx="941" cy="1548"/>
                </a:xfrm>
                <a:custGeom>
                  <a:avLst/>
                  <a:gdLst>
                    <a:gd name="T0" fmla="*/ 0 w 941"/>
                    <a:gd name="T1" fmla="*/ 15 h 2227"/>
                    <a:gd name="T2" fmla="*/ 862 w 941"/>
                    <a:gd name="T3" fmla="*/ 121 h 2227"/>
                    <a:gd name="T4" fmla="*/ 934 w 941"/>
                    <a:gd name="T5" fmla="*/ 279 h 2227"/>
                    <a:gd name="T6" fmla="*/ 934 w 941"/>
                    <a:gd name="T7" fmla="*/ 2227 h 2227"/>
                  </a:gdLst>
                  <a:ahLst/>
                  <a:cxnLst>
                    <a:cxn ang="0">
                      <a:pos x="T0" y="T1"/>
                    </a:cxn>
                    <a:cxn ang="0">
                      <a:pos x="T2" y="T3"/>
                    </a:cxn>
                    <a:cxn ang="0">
                      <a:pos x="T4" y="T5"/>
                    </a:cxn>
                    <a:cxn ang="0">
                      <a:pos x="T6" y="T7"/>
                    </a:cxn>
                  </a:cxnLst>
                  <a:rect l="0" t="0" r="r" b="b"/>
                  <a:pathLst>
                    <a:path w="941" h="2227">
                      <a:moveTo>
                        <a:pt x="0" y="15"/>
                      </a:moveTo>
                      <a:cubicBezTo>
                        <a:pt x="399" y="0"/>
                        <a:pt x="783" y="83"/>
                        <a:pt x="862" y="121"/>
                      </a:cubicBezTo>
                      <a:cubicBezTo>
                        <a:pt x="941" y="159"/>
                        <a:pt x="924" y="173"/>
                        <a:pt x="934" y="279"/>
                      </a:cubicBezTo>
                      <a:lnTo>
                        <a:pt x="934" y="2227"/>
                      </a:lnTo>
                    </a:path>
                  </a:pathLst>
                </a:custGeom>
                <a:noFill/>
                <a:ln w="19050" cap="flat" cmpd="sng">
                  <a:solidFill>
                    <a:srgbClr val="FF66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20" name="Freeform 2328"/>
                <p:cNvSpPr>
                  <a:spLocks/>
                </p:cNvSpPr>
                <p:nvPr/>
              </p:nvSpPr>
              <p:spPr bwMode="auto">
                <a:xfrm flipH="1">
                  <a:off x="4500" y="1865"/>
                  <a:ext cx="941" cy="1548"/>
                </a:xfrm>
                <a:custGeom>
                  <a:avLst/>
                  <a:gdLst>
                    <a:gd name="T0" fmla="*/ 0 w 941"/>
                    <a:gd name="T1" fmla="*/ 15 h 2227"/>
                    <a:gd name="T2" fmla="*/ 862 w 941"/>
                    <a:gd name="T3" fmla="*/ 121 h 2227"/>
                    <a:gd name="T4" fmla="*/ 934 w 941"/>
                    <a:gd name="T5" fmla="*/ 279 h 2227"/>
                    <a:gd name="T6" fmla="*/ 934 w 941"/>
                    <a:gd name="T7" fmla="*/ 2227 h 2227"/>
                  </a:gdLst>
                  <a:ahLst/>
                  <a:cxnLst>
                    <a:cxn ang="0">
                      <a:pos x="T0" y="T1"/>
                    </a:cxn>
                    <a:cxn ang="0">
                      <a:pos x="T2" y="T3"/>
                    </a:cxn>
                    <a:cxn ang="0">
                      <a:pos x="T4" y="T5"/>
                    </a:cxn>
                    <a:cxn ang="0">
                      <a:pos x="T6" y="T7"/>
                    </a:cxn>
                  </a:cxnLst>
                  <a:rect l="0" t="0" r="r" b="b"/>
                  <a:pathLst>
                    <a:path w="941" h="2227">
                      <a:moveTo>
                        <a:pt x="0" y="15"/>
                      </a:moveTo>
                      <a:cubicBezTo>
                        <a:pt x="399" y="0"/>
                        <a:pt x="783" y="83"/>
                        <a:pt x="862" y="121"/>
                      </a:cubicBezTo>
                      <a:cubicBezTo>
                        <a:pt x="941" y="159"/>
                        <a:pt x="924" y="173"/>
                        <a:pt x="934" y="279"/>
                      </a:cubicBezTo>
                      <a:lnTo>
                        <a:pt x="934" y="2227"/>
                      </a:lnTo>
                    </a:path>
                  </a:pathLst>
                </a:custGeom>
                <a:noFill/>
                <a:ln w="19050" cap="flat" cmpd="sng">
                  <a:solidFill>
                    <a:srgbClr val="FF66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grpSp>
        <p:grpSp>
          <p:nvGrpSpPr>
            <p:cNvPr id="138521" name="Group 2329"/>
            <p:cNvGrpSpPr>
              <a:grpSpLocks/>
            </p:cNvGrpSpPr>
            <p:nvPr/>
          </p:nvGrpSpPr>
          <p:grpSpPr bwMode="auto">
            <a:xfrm>
              <a:off x="1348" y="2361"/>
              <a:ext cx="3479" cy="1251"/>
              <a:chOff x="1516" y="2361"/>
              <a:chExt cx="3914" cy="1251"/>
            </a:xfrm>
          </p:grpSpPr>
          <p:sp>
            <p:nvSpPr>
              <p:cNvPr id="138522" name="Freeform 2330"/>
              <p:cNvSpPr>
                <a:spLocks/>
              </p:cNvSpPr>
              <p:nvPr/>
            </p:nvSpPr>
            <p:spPr bwMode="auto">
              <a:xfrm flipH="1">
                <a:off x="2568" y="2361"/>
                <a:ext cx="908" cy="1251"/>
              </a:xfrm>
              <a:custGeom>
                <a:avLst/>
                <a:gdLst>
                  <a:gd name="T0" fmla="*/ 0 w 932"/>
                  <a:gd name="T1" fmla="*/ 0 h 1251"/>
                  <a:gd name="T2" fmla="*/ 843 w 932"/>
                  <a:gd name="T3" fmla="*/ 132 h 1251"/>
                  <a:gd name="T4" fmla="*/ 932 w 932"/>
                  <a:gd name="T5" fmla="*/ 334 h 1251"/>
                  <a:gd name="T6" fmla="*/ 932 w 932"/>
                  <a:gd name="T7" fmla="*/ 1251 h 1251"/>
                </a:gdLst>
                <a:ahLst/>
                <a:cxnLst>
                  <a:cxn ang="0">
                    <a:pos x="T0" y="T1"/>
                  </a:cxn>
                  <a:cxn ang="0">
                    <a:pos x="T2" y="T3"/>
                  </a:cxn>
                  <a:cxn ang="0">
                    <a:pos x="T4" y="T5"/>
                  </a:cxn>
                  <a:cxn ang="0">
                    <a:pos x="T6" y="T7"/>
                  </a:cxn>
                </a:cxnLst>
                <a:rect l="0" t="0" r="r" b="b"/>
                <a:pathLst>
                  <a:path w="932" h="1251">
                    <a:moveTo>
                      <a:pt x="0" y="0"/>
                    </a:moveTo>
                    <a:cubicBezTo>
                      <a:pt x="562" y="0"/>
                      <a:pt x="780" y="91"/>
                      <a:pt x="843" y="132"/>
                    </a:cubicBezTo>
                    <a:cubicBezTo>
                      <a:pt x="906" y="173"/>
                      <a:pt x="929" y="238"/>
                      <a:pt x="932" y="334"/>
                    </a:cubicBezTo>
                    <a:lnTo>
                      <a:pt x="932" y="1251"/>
                    </a:lnTo>
                  </a:path>
                </a:pathLst>
              </a:custGeom>
              <a:noFill/>
              <a:ln w="19050" cap="flat" cmpd="sng">
                <a:solidFill>
                  <a:srgbClr val="008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23" name="Freeform 2331"/>
              <p:cNvSpPr>
                <a:spLocks/>
              </p:cNvSpPr>
              <p:nvPr/>
            </p:nvSpPr>
            <p:spPr bwMode="auto">
              <a:xfrm>
                <a:off x="3470" y="2361"/>
                <a:ext cx="908" cy="1251"/>
              </a:xfrm>
              <a:custGeom>
                <a:avLst/>
                <a:gdLst>
                  <a:gd name="T0" fmla="*/ 0 w 932"/>
                  <a:gd name="T1" fmla="*/ 0 h 1251"/>
                  <a:gd name="T2" fmla="*/ 843 w 932"/>
                  <a:gd name="T3" fmla="*/ 132 h 1251"/>
                  <a:gd name="T4" fmla="*/ 932 w 932"/>
                  <a:gd name="T5" fmla="*/ 334 h 1251"/>
                  <a:gd name="T6" fmla="*/ 932 w 932"/>
                  <a:gd name="T7" fmla="*/ 1251 h 1251"/>
                </a:gdLst>
                <a:ahLst/>
                <a:cxnLst>
                  <a:cxn ang="0">
                    <a:pos x="T0" y="T1"/>
                  </a:cxn>
                  <a:cxn ang="0">
                    <a:pos x="T2" y="T3"/>
                  </a:cxn>
                  <a:cxn ang="0">
                    <a:pos x="T4" y="T5"/>
                  </a:cxn>
                  <a:cxn ang="0">
                    <a:pos x="T6" y="T7"/>
                  </a:cxn>
                </a:cxnLst>
                <a:rect l="0" t="0" r="r" b="b"/>
                <a:pathLst>
                  <a:path w="932" h="1251">
                    <a:moveTo>
                      <a:pt x="0" y="0"/>
                    </a:moveTo>
                    <a:cubicBezTo>
                      <a:pt x="562" y="0"/>
                      <a:pt x="780" y="91"/>
                      <a:pt x="843" y="132"/>
                    </a:cubicBezTo>
                    <a:cubicBezTo>
                      <a:pt x="906" y="173"/>
                      <a:pt x="929" y="238"/>
                      <a:pt x="932" y="334"/>
                    </a:cubicBezTo>
                    <a:lnTo>
                      <a:pt x="932" y="1251"/>
                    </a:lnTo>
                  </a:path>
                </a:pathLst>
              </a:custGeom>
              <a:noFill/>
              <a:ln w="19050" cap="flat" cmpd="sng">
                <a:solidFill>
                  <a:srgbClr val="008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nvGrpSpPr>
              <p:cNvPr id="138524" name="Group 2332"/>
              <p:cNvGrpSpPr>
                <a:grpSpLocks/>
              </p:cNvGrpSpPr>
              <p:nvPr/>
            </p:nvGrpSpPr>
            <p:grpSpPr bwMode="auto">
              <a:xfrm>
                <a:off x="1516" y="2361"/>
                <a:ext cx="3914" cy="1251"/>
                <a:chOff x="1516" y="2157"/>
                <a:chExt cx="3914" cy="1251"/>
              </a:xfrm>
            </p:grpSpPr>
            <p:sp>
              <p:nvSpPr>
                <p:cNvPr id="138525" name="Freeform 2333"/>
                <p:cNvSpPr>
                  <a:spLocks/>
                </p:cNvSpPr>
                <p:nvPr/>
              </p:nvSpPr>
              <p:spPr bwMode="auto">
                <a:xfrm>
                  <a:off x="1516" y="2157"/>
                  <a:ext cx="932" cy="1251"/>
                </a:xfrm>
                <a:custGeom>
                  <a:avLst/>
                  <a:gdLst>
                    <a:gd name="T0" fmla="*/ 0 w 932"/>
                    <a:gd name="T1" fmla="*/ 0 h 1251"/>
                    <a:gd name="T2" fmla="*/ 843 w 932"/>
                    <a:gd name="T3" fmla="*/ 132 h 1251"/>
                    <a:gd name="T4" fmla="*/ 932 w 932"/>
                    <a:gd name="T5" fmla="*/ 334 h 1251"/>
                    <a:gd name="T6" fmla="*/ 932 w 932"/>
                    <a:gd name="T7" fmla="*/ 1251 h 1251"/>
                  </a:gdLst>
                  <a:ahLst/>
                  <a:cxnLst>
                    <a:cxn ang="0">
                      <a:pos x="T0" y="T1"/>
                    </a:cxn>
                    <a:cxn ang="0">
                      <a:pos x="T2" y="T3"/>
                    </a:cxn>
                    <a:cxn ang="0">
                      <a:pos x="T4" y="T5"/>
                    </a:cxn>
                    <a:cxn ang="0">
                      <a:pos x="T6" y="T7"/>
                    </a:cxn>
                  </a:cxnLst>
                  <a:rect l="0" t="0" r="r" b="b"/>
                  <a:pathLst>
                    <a:path w="932" h="1251">
                      <a:moveTo>
                        <a:pt x="0" y="0"/>
                      </a:moveTo>
                      <a:cubicBezTo>
                        <a:pt x="562" y="0"/>
                        <a:pt x="780" y="91"/>
                        <a:pt x="843" y="132"/>
                      </a:cubicBezTo>
                      <a:cubicBezTo>
                        <a:pt x="906" y="173"/>
                        <a:pt x="929" y="238"/>
                        <a:pt x="932" y="334"/>
                      </a:cubicBezTo>
                      <a:lnTo>
                        <a:pt x="932" y="1251"/>
                      </a:lnTo>
                    </a:path>
                  </a:pathLst>
                </a:custGeom>
                <a:noFill/>
                <a:ln w="19050" cap="flat" cmpd="sng">
                  <a:solidFill>
                    <a:srgbClr val="008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26" name="Freeform 2334"/>
                <p:cNvSpPr>
                  <a:spLocks/>
                </p:cNvSpPr>
                <p:nvPr/>
              </p:nvSpPr>
              <p:spPr bwMode="auto">
                <a:xfrm flipH="1">
                  <a:off x="4498" y="2157"/>
                  <a:ext cx="932" cy="1251"/>
                </a:xfrm>
                <a:custGeom>
                  <a:avLst/>
                  <a:gdLst>
                    <a:gd name="T0" fmla="*/ 0 w 932"/>
                    <a:gd name="T1" fmla="*/ 0 h 1251"/>
                    <a:gd name="T2" fmla="*/ 843 w 932"/>
                    <a:gd name="T3" fmla="*/ 132 h 1251"/>
                    <a:gd name="T4" fmla="*/ 932 w 932"/>
                    <a:gd name="T5" fmla="*/ 334 h 1251"/>
                    <a:gd name="T6" fmla="*/ 932 w 932"/>
                    <a:gd name="T7" fmla="*/ 1251 h 1251"/>
                  </a:gdLst>
                  <a:ahLst/>
                  <a:cxnLst>
                    <a:cxn ang="0">
                      <a:pos x="T0" y="T1"/>
                    </a:cxn>
                    <a:cxn ang="0">
                      <a:pos x="T2" y="T3"/>
                    </a:cxn>
                    <a:cxn ang="0">
                      <a:pos x="T4" y="T5"/>
                    </a:cxn>
                    <a:cxn ang="0">
                      <a:pos x="T6" y="T7"/>
                    </a:cxn>
                  </a:cxnLst>
                  <a:rect l="0" t="0" r="r" b="b"/>
                  <a:pathLst>
                    <a:path w="932" h="1251">
                      <a:moveTo>
                        <a:pt x="0" y="0"/>
                      </a:moveTo>
                      <a:cubicBezTo>
                        <a:pt x="562" y="0"/>
                        <a:pt x="780" y="91"/>
                        <a:pt x="843" y="132"/>
                      </a:cubicBezTo>
                      <a:cubicBezTo>
                        <a:pt x="906" y="173"/>
                        <a:pt x="929" y="238"/>
                        <a:pt x="932" y="334"/>
                      </a:cubicBezTo>
                      <a:lnTo>
                        <a:pt x="932" y="1251"/>
                      </a:lnTo>
                    </a:path>
                  </a:pathLst>
                </a:custGeom>
                <a:noFill/>
                <a:ln w="19050" cap="flat" cmpd="sng">
                  <a:solidFill>
                    <a:srgbClr val="008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grpSp>
        <p:grpSp>
          <p:nvGrpSpPr>
            <p:cNvPr id="138527" name="Group 2335"/>
            <p:cNvGrpSpPr>
              <a:grpSpLocks/>
            </p:cNvGrpSpPr>
            <p:nvPr/>
          </p:nvGrpSpPr>
          <p:grpSpPr bwMode="auto">
            <a:xfrm>
              <a:off x="1348" y="2447"/>
              <a:ext cx="3479" cy="1165"/>
              <a:chOff x="1516" y="2243"/>
              <a:chExt cx="3914" cy="1165"/>
            </a:xfrm>
          </p:grpSpPr>
          <p:sp>
            <p:nvSpPr>
              <p:cNvPr id="138528" name="Freeform 2336"/>
              <p:cNvSpPr>
                <a:spLocks/>
              </p:cNvSpPr>
              <p:nvPr/>
            </p:nvSpPr>
            <p:spPr bwMode="auto">
              <a:xfrm>
                <a:off x="1516" y="2243"/>
                <a:ext cx="932" cy="1165"/>
              </a:xfrm>
              <a:custGeom>
                <a:avLst/>
                <a:gdLst>
                  <a:gd name="T0" fmla="*/ 0 w 932"/>
                  <a:gd name="T1" fmla="*/ 0 h 1251"/>
                  <a:gd name="T2" fmla="*/ 843 w 932"/>
                  <a:gd name="T3" fmla="*/ 132 h 1251"/>
                  <a:gd name="T4" fmla="*/ 932 w 932"/>
                  <a:gd name="T5" fmla="*/ 334 h 1251"/>
                  <a:gd name="T6" fmla="*/ 932 w 932"/>
                  <a:gd name="T7" fmla="*/ 1251 h 1251"/>
                </a:gdLst>
                <a:ahLst/>
                <a:cxnLst>
                  <a:cxn ang="0">
                    <a:pos x="T0" y="T1"/>
                  </a:cxn>
                  <a:cxn ang="0">
                    <a:pos x="T2" y="T3"/>
                  </a:cxn>
                  <a:cxn ang="0">
                    <a:pos x="T4" y="T5"/>
                  </a:cxn>
                  <a:cxn ang="0">
                    <a:pos x="T6" y="T7"/>
                  </a:cxn>
                </a:cxnLst>
                <a:rect l="0" t="0" r="r" b="b"/>
                <a:pathLst>
                  <a:path w="932" h="1251">
                    <a:moveTo>
                      <a:pt x="0" y="0"/>
                    </a:moveTo>
                    <a:cubicBezTo>
                      <a:pt x="562" y="0"/>
                      <a:pt x="780" y="91"/>
                      <a:pt x="843" y="132"/>
                    </a:cubicBezTo>
                    <a:cubicBezTo>
                      <a:pt x="906" y="173"/>
                      <a:pt x="929" y="238"/>
                      <a:pt x="932" y="334"/>
                    </a:cubicBezTo>
                    <a:lnTo>
                      <a:pt x="932" y="1251"/>
                    </a:lnTo>
                  </a:path>
                </a:pathLst>
              </a:custGeom>
              <a:noFill/>
              <a:ln w="19050" cap="flat" cmpd="sng">
                <a:solidFill>
                  <a:srgbClr val="FF00FF"/>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29" name="Freeform 2337"/>
              <p:cNvSpPr>
                <a:spLocks/>
              </p:cNvSpPr>
              <p:nvPr/>
            </p:nvSpPr>
            <p:spPr bwMode="auto">
              <a:xfrm flipH="1">
                <a:off x="4498" y="2243"/>
                <a:ext cx="932" cy="1165"/>
              </a:xfrm>
              <a:custGeom>
                <a:avLst/>
                <a:gdLst>
                  <a:gd name="T0" fmla="*/ 0 w 932"/>
                  <a:gd name="T1" fmla="*/ 0 h 1251"/>
                  <a:gd name="T2" fmla="*/ 843 w 932"/>
                  <a:gd name="T3" fmla="*/ 132 h 1251"/>
                  <a:gd name="T4" fmla="*/ 932 w 932"/>
                  <a:gd name="T5" fmla="*/ 334 h 1251"/>
                  <a:gd name="T6" fmla="*/ 932 w 932"/>
                  <a:gd name="T7" fmla="*/ 1251 h 1251"/>
                </a:gdLst>
                <a:ahLst/>
                <a:cxnLst>
                  <a:cxn ang="0">
                    <a:pos x="T0" y="T1"/>
                  </a:cxn>
                  <a:cxn ang="0">
                    <a:pos x="T2" y="T3"/>
                  </a:cxn>
                  <a:cxn ang="0">
                    <a:pos x="T4" y="T5"/>
                  </a:cxn>
                  <a:cxn ang="0">
                    <a:pos x="T6" y="T7"/>
                  </a:cxn>
                </a:cxnLst>
                <a:rect l="0" t="0" r="r" b="b"/>
                <a:pathLst>
                  <a:path w="932" h="1251">
                    <a:moveTo>
                      <a:pt x="0" y="0"/>
                    </a:moveTo>
                    <a:cubicBezTo>
                      <a:pt x="562" y="0"/>
                      <a:pt x="780" y="91"/>
                      <a:pt x="843" y="132"/>
                    </a:cubicBezTo>
                    <a:cubicBezTo>
                      <a:pt x="906" y="173"/>
                      <a:pt x="929" y="238"/>
                      <a:pt x="932" y="334"/>
                    </a:cubicBezTo>
                    <a:lnTo>
                      <a:pt x="932" y="1251"/>
                    </a:lnTo>
                  </a:path>
                </a:pathLst>
              </a:custGeom>
              <a:noFill/>
              <a:ln w="19050" cap="flat" cmpd="sng">
                <a:solidFill>
                  <a:srgbClr val="FF00FF"/>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grpSp>
          <p:nvGrpSpPr>
            <p:cNvPr id="138530" name="Group 2338"/>
            <p:cNvGrpSpPr>
              <a:grpSpLocks/>
            </p:cNvGrpSpPr>
            <p:nvPr/>
          </p:nvGrpSpPr>
          <p:grpSpPr bwMode="auto">
            <a:xfrm>
              <a:off x="1355" y="3016"/>
              <a:ext cx="3473" cy="598"/>
              <a:chOff x="1524" y="3016"/>
              <a:chExt cx="3908" cy="598"/>
            </a:xfrm>
          </p:grpSpPr>
          <p:sp>
            <p:nvSpPr>
              <p:cNvPr id="138531" name="Freeform 2339"/>
              <p:cNvSpPr>
                <a:spLocks/>
              </p:cNvSpPr>
              <p:nvPr/>
            </p:nvSpPr>
            <p:spPr bwMode="auto">
              <a:xfrm flipH="1">
                <a:off x="2567" y="3016"/>
                <a:ext cx="904" cy="598"/>
              </a:xfrm>
              <a:custGeom>
                <a:avLst/>
                <a:gdLst>
                  <a:gd name="T0" fmla="*/ 0 w 928"/>
                  <a:gd name="T1" fmla="*/ 221 h 598"/>
                  <a:gd name="T2" fmla="*/ 799 w 928"/>
                  <a:gd name="T3" fmla="*/ 163 h 598"/>
                  <a:gd name="T4" fmla="*/ 928 w 928"/>
                  <a:gd name="T5" fmla="*/ 0 h 598"/>
                  <a:gd name="T6" fmla="*/ 928 w 928"/>
                  <a:gd name="T7" fmla="*/ 598 h 598"/>
                </a:gdLst>
                <a:ahLst/>
                <a:cxnLst>
                  <a:cxn ang="0">
                    <a:pos x="T0" y="T1"/>
                  </a:cxn>
                  <a:cxn ang="0">
                    <a:pos x="T2" y="T3"/>
                  </a:cxn>
                  <a:cxn ang="0">
                    <a:pos x="T4" y="T5"/>
                  </a:cxn>
                  <a:cxn ang="0">
                    <a:pos x="T6" y="T7"/>
                  </a:cxn>
                </a:cxnLst>
                <a:rect l="0" t="0" r="r" b="b"/>
                <a:pathLst>
                  <a:path w="928" h="598">
                    <a:moveTo>
                      <a:pt x="0" y="221"/>
                    </a:moveTo>
                    <a:cubicBezTo>
                      <a:pt x="562" y="221"/>
                      <a:pt x="722" y="185"/>
                      <a:pt x="799" y="163"/>
                    </a:cubicBezTo>
                    <a:cubicBezTo>
                      <a:pt x="876" y="141"/>
                      <a:pt x="912" y="125"/>
                      <a:pt x="928" y="0"/>
                    </a:cubicBezTo>
                    <a:lnTo>
                      <a:pt x="928" y="598"/>
                    </a:lnTo>
                  </a:path>
                </a:pathLst>
              </a:custGeom>
              <a:noFill/>
              <a:ln w="19050" cap="flat" cmpd="sng">
                <a:solidFill>
                  <a:schemeClr val="accent2"/>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32" name="Freeform 2340"/>
              <p:cNvSpPr>
                <a:spLocks/>
              </p:cNvSpPr>
              <p:nvPr/>
            </p:nvSpPr>
            <p:spPr bwMode="auto">
              <a:xfrm>
                <a:off x="3475" y="3016"/>
                <a:ext cx="904" cy="598"/>
              </a:xfrm>
              <a:custGeom>
                <a:avLst/>
                <a:gdLst>
                  <a:gd name="T0" fmla="*/ 0 w 928"/>
                  <a:gd name="T1" fmla="*/ 221 h 598"/>
                  <a:gd name="T2" fmla="*/ 799 w 928"/>
                  <a:gd name="T3" fmla="*/ 163 h 598"/>
                  <a:gd name="T4" fmla="*/ 928 w 928"/>
                  <a:gd name="T5" fmla="*/ 0 h 598"/>
                  <a:gd name="T6" fmla="*/ 928 w 928"/>
                  <a:gd name="T7" fmla="*/ 598 h 598"/>
                </a:gdLst>
                <a:ahLst/>
                <a:cxnLst>
                  <a:cxn ang="0">
                    <a:pos x="T0" y="T1"/>
                  </a:cxn>
                  <a:cxn ang="0">
                    <a:pos x="T2" y="T3"/>
                  </a:cxn>
                  <a:cxn ang="0">
                    <a:pos x="T4" y="T5"/>
                  </a:cxn>
                  <a:cxn ang="0">
                    <a:pos x="T6" y="T7"/>
                  </a:cxn>
                </a:cxnLst>
                <a:rect l="0" t="0" r="r" b="b"/>
                <a:pathLst>
                  <a:path w="928" h="598">
                    <a:moveTo>
                      <a:pt x="0" y="221"/>
                    </a:moveTo>
                    <a:cubicBezTo>
                      <a:pt x="562" y="221"/>
                      <a:pt x="722" y="185"/>
                      <a:pt x="799" y="163"/>
                    </a:cubicBezTo>
                    <a:cubicBezTo>
                      <a:pt x="876" y="141"/>
                      <a:pt x="912" y="125"/>
                      <a:pt x="928" y="0"/>
                    </a:cubicBezTo>
                    <a:lnTo>
                      <a:pt x="928" y="598"/>
                    </a:lnTo>
                  </a:path>
                </a:pathLst>
              </a:custGeom>
              <a:noFill/>
              <a:ln w="19050" cap="flat" cmpd="sng">
                <a:solidFill>
                  <a:schemeClr val="accent2"/>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nvGrpSpPr>
              <p:cNvPr id="138533" name="Group 2341"/>
              <p:cNvGrpSpPr>
                <a:grpSpLocks/>
              </p:cNvGrpSpPr>
              <p:nvPr/>
            </p:nvGrpSpPr>
            <p:grpSpPr bwMode="auto">
              <a:xfrm>
                <a:off x="1524" y="3016"/>
                <a:ext cx="3908" cy="598"/>
                <a:chOff x="1524" y="2812"/>
                <a:chExt cx="3908" cy="598"/>
              </a:xfrm>
            </p:grpSpPr>
            <p:sp>
              <p:nvSpPr>
                <p:cNvPr id="138534" name="Freeform 2342"/>
                <p:cNvSpPr>
                  <a:spLocks/>
                </p:cNvSpPr>
                <p:nvPr/>
              </p:nvSpPr>
              <p:spPr bwMode="auto">
                <a:xfrm>
                  <a:off x="1524" y="2812"/>
                  <a:ext cx="928" cy="598"/>
                </a:xfrm>
                <a:custGeom>
                  <a:avLst/>
                  <a:gdLst>
                    <a:gd name="T0" fmla="*/ 0 w 928"/>
                    <a:gd name="T1" fmla="*/ 221 h 598"/>
                    <a:gd name="T2" fmla="*/ 799 w 928"/>
                    <a:gd name="T3" fmla="*/ 163 h 598"/>
                    <a:gd name="T4" fmla="*/ 928 w 928"/>
                    <a:gd name="T5" fmla="*/ 0 h 598"/>
                    <a:gd name="T6" fmla="*/ 928 w 928"/>
                    <a:gd name="T7" fmla="*/ 598 h 598"/>
                  </a:gdLst>
                  <a:ahLst/>
                  <a:cxnLst>
                    <a:cxn ang="0">
                      <a:pos x="T0" y="T1"/>
                    </a:cxn>
                    <a:cxn ang="0">
                      <a:pos x="T2" y="T3"/>
                    </a:cxn>
                    <a:cxn ang="0">
                      <a:pos x="T4" y="T5"/>
                    </a:cxn>
                    <a:cxn ang="0">
                      <a:pos x="T6" y="T7"/>
                    </a:cxn>
                  </a:cxnLst>
                  <a:rect l="0" t="0" r="r" b="b"/>
                  <a:pathLst>
                    <a:path w="928" h="598">
                      <a:moveTo>
                        <a:pt x="0" y="221"/>
                      </a:moveTo>
                      <a:cubicBezTo>
                        <a:pt x="562" y="221"/>
                        <a:pt x="722" y="185"/>
                        <a:pt x="799" y="163"/>
                      </a:cubicBezTo>
                      <a:cubicBezTo>
                        <a:pt x="876" y="141"/>
                        <a:pt x="912" y="125"/>
                        <a:pt x="928" y="0"/>
                      </a:cubicBezTo>
                      <a:lnTo>
                        <a:pt x="928" y="598"/>
                      </a:lnTo>
                    </a:path>
                  </a:pathLst>
                </a:custGeom>
                <a:noFill/>
                <a:ln w="19050" cap="flat" cmpd="sng">
                  <a:solidFill>
                    <a:schemeClr val="accent2"/>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35" name="Freeform 2343"/>
                <p:cNvSpPr>
                  <a:spLocks/>
                </p:cNvSpPr>
                <p:nvPr/>
              </p:nvSpPr>
              <p:spPr bwMode="auto">
                <a:xfrm flipH="1">
                  <a:off x="4504" y="2812"/>
                  <a:ext cx="928" cy="598"/>
                </a:xfrm>
                <a:custGeom>
                  <a:avLst/>
                  <a:gdLst>
                    <a:gd name="T0" fmla="*/ 0 w 928"/>
                    <a:gd name="T1" fmla="*/ 221 h 598"/>
                    <a:gd name="T2" fmla="*/ 799 w 928"/>
                    <a:gd name="T3" fmla="*/ 163 h 598"/>
                    <a:gd name="T4" fmla="*/ 928 w 928"/>
                    <a:gd name="T5" fmla="*/ 0 h 598"/>
                    <a:gd name="T6" fmla="*/ 928 w 928"/>
                    <a:gd name="T7" fmla="*/ 598 h 598"/>
                  </a:gdLst>
                  <a:ahLst/>
                  <a:cxnLst>
                    <a:cxn ang="0">
                      <a:pos x="T0" y="T1"/>
                    </a:cxn>
                    <a:cxn ang="0">
                      <a:pos x="T2" y="T3"/>
                    </a:cxn>
                    <a:cxn ang="0">
                      <a:pos x="T4" y="T5"/>
                    </a:cxn>
                    <a:cxn ang="0">
                      <a:pos x="T6" y="T7"/>
                    </a:cxn>
                  </a:cxnLst>
                  <a:rect l="0" t="0" r="r" b="b"/>
                  <a:pathLst>
                    <a:path w="928" h="598">
                      <a:moveTo>
                        <a:pt x="0" y="221"/>
                      </a:moveTo>
                      <a:cubicBezTo>
                        <a:pt x="562" y="221"/>
                        <a:pt x="722" y="185"/>
                        <a:pt x="799" y="163"/>
                      </a:cubicBezTo>
                      <a:cubicBezTo>
                        <a:pt x="876" y="141"/>
                        <a:pt x="912" y="125"/>
                        <a:pt x="928" y="0"/>
                      </a:cubicBezTo>
                      <a:lnTo>
                        <a:pt x="928" y="598"/>
                      </a:lnTo>
                    </a:path>
                  </a:pathLst>
                </a:custGeom>
                <a:noFill/>
                <a:ln w="19050" cap="flat" cmpd="sng">
                  <a:solidFill>
                    <a:schemeClr val="accent2"/>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grpSp>
        <p:sp>
          <p:nvSpPr>
            <p:cNvPr id="138536" name="Freeform 2344"/>
            <p:cNvSpPr>
              <a:spLocks/>
            </p:cNvSpPr>
            <p:nvPr/>
          </p:nvSpPr>
          <p:spPr bwMode="auto">
            <a:xfrm>
              <a:off x="1350" y="3309"/>
              <a:ext cx="828" cy="302"/>
            </a:xfrm>
            <a:custGeom>
              <a:avLst/>
              <a:gdLst>
                <a:gd name="T0" fmla="*/ 0 w 931"/>
                <a:gd name="T1" fmla="*/ 5 h 302"/>
                <a:gd name="T2" fmla="*/ 679 w 931"/>
                <a:gd name="T3" fmla="*/ 2 h 302"/>
                <a:gd name="T4" fmla="*/ 931 w 931"/>
                <a:gd name="T5" fmla="*/ 7 h 302"/>
                <a:gd name="T6" fmla="*/ 928 w 931"/>
                <a:gd name="T7" fmla="*/ 302 h 302"/>
              </a:gdLst>
              <a:ahLst/>
              <a:cxnLst>
                <a:cxn ang="0">
                  <a:pos x="T0" y="T1"/>
                </a:cxn>
                <a:cxn ang="0">
                  <a:pos x="T2" y="T3"/>
                </a:cxn>
                <a:cxn ang="0">
                  <a:pos x="T4" y="T5"/>
                </a:cxn>
                <a:cxn ang="0">
                  <a:pos x="T6" y="T7"/>
                </a:cxn>
              </a:cxnLst>
              <a:rect l="0" t="0" r="r" b="b"/>
              <a:pathLst>
                <a:path w="931" h="302">
                  <a:moveTo>
                    <a:pt x="0" y="5"/>
                  </a:moveTo>
                  <a:cubicBezTo>
                    <a:pt x="562" y="5"/>
                    <a:pt x="590" y="0"/>
                    <a:pt x="679" y="2"/>
                  </a:cubicBezTo>
                  <a:cubicBezTo>
                    <a:pt x="768" y="4"/>
                    <a:pt x="765" y="24"/>
                    <a:pt x="931" y="7"/>
                  </a:cubicBezTo>
                  <a:lnTo>
                    <a:pt x="928" y="302"/>
                  </a:lnTo>
                </a:path>
              </a:pathLst>
            </a:custGeom>
            <a:noFill/>
            <a:ln w="190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37" name="Freeform 2345"/>
            <p:cNvSpPr>
              <a:spLocks/>
            </p:cNvSpPr>
            <p:nvPr/>
          </p:nvSpPr>
          <p:spPr bwMode="auto">
            <a:xfrm>
              <a:off x="1350" y="3287"/>
              <a:ext cx="830" cy="329"/>
            </a:xfrm>
            <a:custGeom>
              <a:avLst/>
              <a:gdLst>
                <a:gd name="T0" fmla="*/ 0 w 933"/>
                <a:gd name="T1" fmla="*/ 50 h 329"/>
                <a:gd name="T2" fmla="*/ 741 w 933"/>
                <a:gd name="T3" fmla="*/ 44 h 329"/>
                <a:gd name="T4" fmla="*/ 933 w 933"/>
                <a:gd name="T5" fmla="*/ 0 h 329"/>
                <a:gd name="T6" fmla="*/ 928 w 933"/>
                <a:gd name="T7" fmla="*/ 329 h 329"/>
              </a:gdLst>
              <a:ahLst/>
              <a:cxnLst>
                <a:cxn ang="0">
                  <a:pos x="T0" y="T1"/>
                </a:cxn>
                <a:cxn ang="0">
                  <a:pos x="T2" y="T3"/>
                </a:cxn>
                <a:cxn ang="0">
                  <a:pos x="T4" y="T5"/>
                </a:cxn>
                <a:cxn ang="0">
                  <a:pos x="T6" y="T7"/>
                </a:cxn>
              </a:cxnLst>
              <a:rect l="0" t="0" r="r" b="b"/>
              <a:pathLst>
                <a:path w="933" h="329">
                  <a:moveTo>
                    <a:pt x="0" y="50"/>
                  </a:moveTo>
                  <a:cubicBezTo>
                    <a:pt x="562" y="50"/>
                    <a:pt x="633" y="51"/>
                    <a:pt x="741" y="44"/>
                  </a:cubicBezTo>
                  <a:cubicBezTo>
                    <a:pt x="849" y="37"/>
                    <a:pt x="864" y="58"/>
                    <a:pt x="933" y="0"/>
                  </a:cubicBezTo>
                  <a:lnTo>
                    <a:pt x="928" y="329"/>
                  </a:lnTo>
                </a:path>
              </a:pathLst>
            </a:custGeom>
            <a:noFill/>
            <a:ln w="19050" cap="flat" cmpd="sng">
              <a:solidFill>
                <a:srgbClr val="CC99FF"/>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nvGrpSpPr>
            <p:cNvPr id="138538" name="Group 2346"/>
            <p:cNvGrpSpPr>
              <a:grpSpLocks/>
            </p:cNvGrpSpPr>
            <p:nvPr/>
          </p:nvGrpSpPr>
          <p:grpSpPr bwMode="auto">
            <a:xfrm>
              <a:off x="1351" y="3214"/>
              <a:ext cx="3474" cy="394"/>
              <a:chOff x="1520" y="3214"/>
              <a:chExt cx="3908" cy="394"/>
            </a:xfrm>
          </p:grpSpPr>
          <p:sp>
            <p:nvSpPr>
              <p:cNvPr id="138539" name="Freeform 2347"/>
              <p:cNvSpPr>
                <a:spLocks/>
              </p:cNvSpPr>
              <p:nvPr/>
            </p:nvSpPr>
            <p:spPr bwMode="auto">
              <a:xfrm flipH="1">
                <a:off x="2566" y="3214"/>
                <a:ext cx="904" cy="392"/>
              </a:xfrm>
              <a:custGeom>
                <a:avLst/>
                <a:gdLst>
                  <a:gd name="T0" fmla="*/ 0 w 928"/>
                  <a:gd name="T1" fmla="*/ 15 h 392"/>
                  <a:gd name="T2" fmla="*/ 760 w 928"/>
                  <a:gd name="T3" fmla="*/ 15 h 392"/>
                  <a:gd name="T4" fmla="*/ 928 w 928"/>
                  <a:gd name="T5" fmla="*/ 0 h 392"/>
                  <a:gd name="T6" fmla="*/ 928 w 928"/>
                  <a:gd name="T7" fmla="*/ 392 h 392"/>
                </a:gdLst>
                <a:ahLst/>
                <a:cxnLst>
                  <a:cxn ang="0">
                    <a:pos x="T0" y="T1"/>
                  </a:cxn>
                  <a:cxn ang="0">
                    <a:pos x="T2" y="T3"/>
                  </a:cxn>
                  <a:cxn ang="0">
                    <a:pos x="T4" y="T5"/>
                  </a:cxn>
                  <a:cxn ang="0">
                    <a:pos x="T6" y="T7"/>
                  </a:cxn>
                </a:cxnLst>
                <a:rect l="0" t="0" r="r" b="b"/>
                <a:pathLst>
                  <a:path w="928" h="392">
                    <a:moveTo>
                      <a:pt x="0" y="15"/>
                    </a:moveTo>
                    <a:cubicBezTo>
                      <a:pt x="562" y="15"/>
                      <a:pt x="684" y="15"/>
                      <a:pt x="760" y="15"/>
                    </a:cubicBezTo>
                    <a:cubicBezTo>
                      <a:pt x="836" y="15"/>
                      <a:pt x="856" y="20"/>
                      <a:pt x="928" y="0"/>
                    </a:cubicBezTo>
                    <a:lnTo>
                      <a:pt x="928" y="392"/>
                    </a:lnTo>
                  </a:path>
                </a:pathLst>
              </a:custGeom>
              <a:noFill/>
              <a:ln w="19050" cap="flat" cmpd="sng">
                <a:solidFill>
                  <a:srgbClr val="FFCC99"/>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40" name="Freeform 2348"/>
              <p:cNvSpPr>
                <a:spLocks/>
              </p:cNvSpPr>
              <p:nvPr/>
            </p:nvSpPr>
            <p:spPr bwMode="auto">
              <a:xfrm>
                <a:off x="3474" y="3214"/>
                <a:ext cx="904" cy="392"/>
              </a:xfrm>
              <a:custGeom>
                <a:avLst/>
                <a:gdLst>
                  <a:gd name="T0" fmla="*/ 0 w 928"/>
                  <a:gd name="T1" fmla="*/ 15 h 392"/>
                  <a:gd name="T2" fmla="*/ 760 w 928"/>
                  <a:gd name="T3" fmla="*/ 15 h 392"/>
                  <a:gd name="T4" fmla="*/ 928 w 928"/>
                  <a:gd name="T5" fmla="*/ 0 h 392"/>
                  <a:gd name="T6" fmla="*/ 928 w 928"/>
                  <a:gd name="T7" fmla="*/ 392 h 392"/>
                </a:gdLst>
                <a:ahLst/>
                <a:cxnLst>
                  <a:cxn ang="0">
                    <a:pos x="T0" y="T1"/>
                  </a:cxn>
                  <a:cxn ang="0">
                    <a:pos x="T2" y="T3"/>
                  </a:cxn>
                  <a:cxn ang="0">
                    <a:pos x="T4" y="T5"/>
                  </a:cxn>
                  <a:cxn ang="0">
                    <a:pos x="T6" y="T7"/>
                  </a:cxn>
                </a:cxnLst>
                <a:rect l="0" t="0" r="r" b="b"/>
                <a:pathLst>
                  <a:path w="928" h="392">
                    <a:moveTo>
                      <a:pt x="0" y="15"/>
                    </a:moveTo>
                    <a:cubicBezTo>
                      <a:pt x="562" y="15"/>
                      <a:pt x="684" y="15"/>
                      <a:pt x="760" y="15"/>
                    </a:cubicBezTo>
                    <a:cubicBezTo>
                      <a:pt x="836" y="15"/>
                      <a:pt x="856" y="20"/>
                      <a:pt x="928" y="0"/>
                    </a:cubicBezTo>
                    <a:lnTo>
                      <a:pt x="928" y="392"/>
                    </a:lnTo>
                  </a:path>
                </a:pathLst>
              </a:custGeom>
              <a:noFill/>
              <a:ln w="19050" cap="flat" cmpd="sng">
                <a:solidFill>
                  <a:srgbClr val="FFCC99"/>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41" name="Freeform 2349"/>
              <p:cNvSpPr>
                <a:spLocks/>
              </p:cNvSpPr>
              <p:nvPr/>
            </p:nvSpPr>
            <p:spPr bwMode="auto">
              <a:xfrm>
                <a:off x="1520" y="3215"/>
                <a:ext cx="928" cy="392"/>
              </a:xfrm>
              <a:custGeom>
                <a:avLst/>
                <a:gdLst>
                  <a:gd name="T0" fmla="*/ 0 w 928"/>
                  <a:gd name="T1" fmla="*/ 15 h 392"/>
                  <a:gd name="T2" fmla="*/ 760 w 928"/>
                  <a:gd name="T3" fmla="*/ 15 h 392"/>
                  <a:gd name="T4" fmla="*/ 928 w 928"/>
                  <a:gd name="T5" fmla="*/ 0 h 392"/>
                  <a:gd name="T6" fmla="*/ 928 w 928"/>
                  <a:gd name="T7" fmla="*/ 392 h 392"/>
                </a:gdLst>
                <a:ahLst/>
                <a:cxnLst>
                  <a:cxn ang="0">
                    <a:pos x="T0" y="T1"/>
                  </a:cxn>
                  <a:cxn ang="0">
                    <a:pos x="T2" y="T3"/>
                  </a:cxn>
                  <a:cxn ang="0">
                    <a:pos x="T4" y="T5"/>
                  </a:cxn>
                  <a:cxn ang="0">
                    <a:pos x="T6" y="T7"/>
                  </a:cxn>
                </a:cxnLst>
                <a:rect l="0" t="0" r="r" b="b"/>
                <a:pathLst>
                  <a:path w="928" h="392">
                    <a:moveTo>
                      <a:pt x="0" y="15"/>
                    </a:moveTo>
                    <a:cubicBezTo>
                      <a:pt x="562" y="15"/>
                      <a:pt x="684" y="15"/>
                      <a:pt x="760" y="15"/>
                    </a:cubicBezTo>
                    <a:cubicBezTo>
                      <a:pt x="836" y="15"/>
                      <a:pt x="856" y="20"/>
                      <a:pt x="928" y="0"/>
                    </a:cubicBezTo>
                    <a:lnTo>
                      <a:pt x="928" y="392"/>
                    </a:lnTo>
                  </a:path>
                </a:pathLst>
              </a:custGeom>
              <a:noFill/>
              <a:ln w="19050" cap="flat" cmpd="sng">
                <a:solidFill>
                  <a:srgbClr val="FFCC99"/>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42" name="Freeform 2350"/>
              <p:cNvSpPr>
                <a:spLocks/>
              </p:cNvSpPr>
              <p:nvPr/>
            </p:nvSpPr>
            <p:spPr bwMode="auto">
              <a:xfrm flipH="1">
                <a:off x="4500" y="3216"/>
                <a:ext cx="928" cy="392"/>
              </a:xfrm>
              <a:custGeom>
                <a:avLst/>
                <a:gdLst>
                  <a:gd name="T0" fmla="*/ 0 w 928"/>
                  <a:gd name="T1" fmla="*/ 15 h 392"/>
                  <a:gd name="T2" fmla="*/ 760 w 928"/>
                  <a:gd name="T3" fmla="*/ 15 h 392"/>
                  <a:gd name="T4" fmla="*/ 928 w 928"/>
                  <a:gd name="T5" fmla="*/ 0 h 392"/>
                  <a:gd name="T6" fmla="*/ 928 w 928"/>
                  <a:gd name="T7" fmla="*/ 392 h 392"/>
                </a:gdLst>
                <a:ahLst/>
                <a:cxnLst>
                  <a:cxn ang="0">
                    <a:pos x="T0" y="T1"/>
                  </a:cxn>
                  <a:cxn ang="0">
                    <a:pos x="T2" y="T3"/>
                  </a:cxn>
                  <a:cxn ang="0">
                    <a:pos x="T4" y="T5"/>
                  </a:cxn>
                  <a:cxn ang="0">
                    <a:pos x="T6" y="T7"/>
                  </a:cxn>
                </a:cxnLst>
                <a:rect l="0" t="0" r="r" b="b"/>
                <a:pathLst>
                  <a:path w="928" h="392">
                    <a:moveTo>
                      <a:pt x="0" y="15"/>
                    </a:moveTo>
                    <a:cubicBezTo>
                      <a:pt x="562" y="15"/>
                      <a:pt x="684" y="15"/>
                      <a:pt x="760" y="15"/>
                    </a:cubicBezTo>
                    <a:cubicBezTo>
                      <a:pt x="836" y="15"/>
                      <a:pt x="856" y="20"/>
                      <a:pt x="928" y="0"/>
                    </a:cubicBezTo>
                    <a:lnTo>
                      <a:pt x="928" y="392"/>
                    </a:lnTo>
                  </a:path>
                </a:pathLst>
              </a:custGeom>
              <a:noFill/>
              <a:ln w="19050" cap="flat" cmpd="sng">
                <a:solidFill>
                  <a:srgbClr val="FFCC99"/>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sp>
          <p:nvSpPr>
            <p:cNvPr id="138543" name="Freeform 2351"/>
            <p:cNvSpPr>
              <a:spLocks/>
            </p:cNvSpPr>
            <p:nvPr/>
          </p:nvSpPr>
          <p:spPr bwMode="auto">
            <a:xfrm flipH="1">
              <a:off x="3999" y="3310"/>
              <a:ext cx="828" cy="302"/>
            </a:xfrm>
            <a:custGeom>
              <a:avLst/>
              <a:gdLst>
                <a:gd name="T0" fmla="*/ 0 w 931"/>
                <a:gd name="T1" fmla="*/ 5 h 302"/>
                <a:gd name="T2" fmla="*/ 679 w 931"/>
                <a:gd name="T3" fmla="*/ 2 h 302"/>
                <a:gd name="T4" fmla="*/ 931 w 931"/>
                <a:gd name="T5" fmla="*/ 7 h 302"/>
                <a:gd name="T6" fmla="*/ 928 w 931"/>
                <a:gd name="T7" fmla="*/ 302 h 302"/>
              </a:gdLst>
              <a:ahLst/>
              <a:cxnLst>
                <a:cxn ang="0">
                  <a:pos x="T0" y="T1"/>
                </a:cxn>
                <a:cxn ang="0">
                  <a:pos x="T2" y="T3"/>
                </a:cxn>
                <a:cxn ang="0">
                  <a:pos x="T4" y="T5"/>
                </a:cxn>
                <a:cxn ang="0">
                  <a:pos x="T6" y="T7"/>
                </a:cxn>
              </a:cxnLst>
              <a:rect l="0" t="0" r="r" b="b"/>
              <a:pathLst>
                <a:path w="931" h="302">
                  <a:moveTo>
                    <a:pt x="0" y="5"/>
                  </a:moveTo>
                  <a:cubicBezTo>
                    <a:pt x="562" y="5"/>
                    <a:pt x="590" y="0"/>
                    <a:pt x="679" y="2"/>
                  </a:cubicBezTo>
                  <a:cubicBezTo>
                    <a:pt x="768" y="4"/>
                    <a:pt x="765" y="24"/>
                    <a:pt x="931" y="7"/>
                  </a:cubicBezTo>
                  <a:lnTo>
                    <a:pt x="928" y="302"/>
                  </a:lnTo>
                </a:path>
              </a:pathLst>
            </a:custGeom>
            <a:noFill/>
            <a:ln w="19050" cap="flat" cmpd="sng">
              <a:solidFill>
                <a:srgbClr val="00FF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8544" name="Freeform 2352"/>
            <p:cNvSpPr>
              <a:spLocks/>
            </p:cNvSpPr>
            <p:nvPr/>
          </p:nvSpPr>
          <p:spPr bwMode="auto">
            <a:xfrm flipH="1">
              <a:off x="3999" y="3278"/>
              <a:ext cx="829" cy="329"/>
            </a:xfrm>
            <a:custGeom>
              <a:avLst/>
              <a:gdLst>
                <a:gd name="T0" fmla="*/ 0 w 933"/>
                <a:gd name="T1" fmla="*/ 50 h 329"/>
                <a:gd name="T2" fmla="*/ 741 w 933"/>
                <a:gd name="T3" fmla="*/ 44 h 329"/>
                <a:gd name="T4" fmla="*/ 933 w 933"/>
                <a:gd name="T5" fmla="*/ 0 h 329"/>
                <a:gd name="T6" fmla="*/ 928 w 933"/>
                <a:gd name="T7" fmla="*/ 329 h 329"/>
              </a:gdLst>
              <a:ahLst/>
              <a:cxnLst>
                <a:cxn ang="0">
                  <a:pos x="T0" y="T1"/>
                </a:cxn>
                <a:cxn ang="0">
                  <a:pos x="T2" y="T3"/>
                </a:cxn>
                <a:cxn ang="0">
                  <a:pos x="T4" y="T5"/>
                </a:cxn>
                <a:cxn ang="0">
                  <a:pos x="T6" y="T7"/>
                </a:cxn>
              </a:cxnLst>
              <a:rect l="0" t="0" r="r" b="b"/>
              <a:pathLst>
                <a:path w="933" h="329">
                  <a:moveTo>
                    <a:pt x="0" y="50"/>
                  </a:moveTo>
                  <a:cubicBezTo>
                    <a:pt x="562" y="50"/>
                    <a:pt x="633" y="51"/>
                    <a:pt x="741" y="44"/>
                  </a:cubicBezTo>
                  <a:cubicBezTo>
                    <a:pt x="849" y="37"/>
                    <a:pt x="864" y="58"/>
                    <a:pt x="933" y="0"/>
                  </a:cubicBezTo>
                  <a:lnTo>
                    <a:pt x="928" y="329"/>
                  </a:lnTo>
                </a:path>
              </a:pathLst>
            </a:custGeom>
            <a:noFill/>
            <a:ln w="19050" cap="flat" cmpd="sng">
              <a:solidFill>
                <a:srgbClr val="CC99FF"/>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sp>
        <p:nvSpPr>
          <p:cNvPr id="138545" name="Line 2353"/>
          <p:cNvSpPr>
            <a:spLocks noChangeShapeType="1"/>
          </p:cNvSpPr>
          <p:nvPr/>
        </p:nvSpPr>
        <p:spPr bwMode="auto">
          <a:xfrm>
            <a:off x="4724400" y="2204864"/>
            <a:ext cx="0" cy="41959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Tree>
    <p:extLst>
      <p:ext uri="{BB962C8B-B14F-4D97-AF65-F5344CB8AC3E}">
        <p14:creationId xmlns:p14="http://schemas.microsoft.com/office/powerpoint/2010/main" val="18490219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050"/>
          <p:cNvSpPr>
            <a:spLocks noGrp="1" noChangeArrowheads="1"/>
          </p:cNvSpPr>
          <p:nvPr>
            <p:ph type="title"/>
          </p:nvPr>
        </p:nvSpPr>
        <p:spPr/>
        <p:txBody>
          <a:bodyPr/>
          <a:lstStyle/>
          <a:p>
            <a:r>
              <a:rPr lang="en-US" altLang="en-US"/>
              <a:t>Water calorimetry / chemical heat defect ions</a:t>
            </a:r>
            <a:endParaRPr lang="en-GB" altLang="en-US"/>
          </a:p>
        </p:txBody>
      </p:sp>
      <p:sp>
        <p:nvSpPr>
          <p:cNvPr id="61445" name="Text Box 2053"/>
          <p:cNvSpPr txBox="1">
            <a:spLocks noChangeArrowheads="1"/>
          </p:cNvSpPr>
          <p:nvPr/>
        </p:nvSpPr>
        <p:spPr bwMode="auto">
          <a:xfrm>
            <a:off x="2057400" y="5911850"/>
            <a:ext cx="45720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600" dirty="0">
                <a:latin typeface="Comic Sans MS" panose="030F0702030302020204" pitchFamily="66" charset="0"/>
              </a:rPr>
              <a:t>Brede et al. 2006 Phys. Med. Biol. 51:3667-82</a:t>
            </a:r>
          </a:p>
        </p:txBody>
      </p:sp>
      <p:pic>
        <p:nvPicPr>
          <p:cNvPr id="61446" name="Picture 205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2681" y="1689261"/>
            <a:ext cx="6191250"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99417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9266" name="Rectangle 2"/>
          <p:cNvSpPr>
            <a:spLocks noGrp="1" noChangeArrowheads="1"/>
          </p:cNvSpPr>
          <p:nvPr>
            <p:ph type="title"/>
          </p:nvPr>
        </p:nvSpPr>
        <p:spPr/>
        <p:txBody>
          <a:bodyPr/>
          <a:lstStyle/>
          <a:p>
            <a:r>
              <a:rPr lang="en-US" altLang="en-US"/>
              <a:t>Graphite calorimetry</a:t>
            </a:r>
          </a:p>
        </p:txBody>
      </p:sp>
      <p:sp>
        <p:nvSpPr>
          <p:cNvPr id="25" name="Date Placeholder 3"/>
          <p:cNvSpPr>
            <a:spLocks noGrp="1"/>
          </p:cNvSpPr>
          <p:nvPr>
            <p:ph type="dt" sz="half" idx="4294967295"/>
          </p:nvPr>
        </p:nvSpPr>
        <p:spPr>
          <a:xfrm>
            <a:off x="6781800" y="152400"/>
            <a:ext cx="2362200" cy="381000"/>
          </a:xfrm>
          <a:prstGeom prst="rect">
            <a:avLst/>
          </a:prstGeom>
        </p:spPr>
        <p:txBody>
          <a:bodyPr/>
          <a:lstStyle/>
          <a:p>
            <a:r>
              <a:rPr lang="en-US" altLang="en-US"/>
              <a:t>080915</a:t>
            </a:r>
            <a:endParaRPr lang="en-GB" altLang="en-US"/>
          </a:p>
        </p:txBody>
      </p:sp>
      <p:sp>
        <p:nvSpPr>
          <p:cNvPr id="26" name="Slide Number Placeholder 4"/>
          <p:cNvSpPr>
            <a:spLocks noGrp="1"/>
          </p:cNvSpPr>
          <p:nvPr>
            <p:ph type="sldNum" sz="quarter" idx="4294967295"/>
          </p:nvPr>
        </p:nvSpPr>
        <p:spPr>
          <a:xfrm>
            <a:off x="6705600" y="6477000"/>
            <a:ext cx="2438400" cy="304800"/>
          </a:xfrm>
          <a:prstGeom prst="rect">
            <a:avLst/>
          </a:prstGeom>
        </p:spPr>
        <p:txBody>
          <a:bodyPr/>
          <a:lstStyle/>
          <a:p>
            <a:fld id="{F77C2175-481F-432C-A621-E650D777A1A7}" type="slidenum">
              <a:rPr lang="en-GB" altLang="en-US"/>
              <a:pPr/>
              <a:t>13</a:t>
            </a:fld>
            <a:endParaRPr lang="en-GB" altLang="en-US"/>
          </a:p>
        </p:txBody>
      </p:sp>
      <p:grpSp>
        <p:nvGrpSpPr>
          <p:cNvPr id="779267" name="Group 3"/>
          <p:cNvGrpSpPr>
            <a:grpSpLocks/>
          </p:cNvGrpSpPr>
          <p:nvPr/>
        </p:nvGrpSpPr>
        <p:grpSpPr bwMode="auto">
          <a:xfrm>
            <a:off x="4449763" y="2238375"/>
            <a:ext cx="3216275" cy="2886075"/>
            <a:chOff x="3153" y="1410"/>
            <a:chExt cx="2280" cy="1818"/>
          </a:xfrm>
        </p:grpSpPr>
        <p:sp>
          <p:nvSpPr>
            <p:cNvPr id="779268" name="Rectangle 4"/>
            <p:cNvSpPr>
              <a:spLocks noChangeArrowheads="1"/>
            </p:cNvSpPr>
            <p:nvPr/>
          </p:nvSpPr>
          <p:spPr bwMode="auto">
            <a:xfrm flipH="1">
              <a:off x="3465" y="1410"/>
              <a:ext cx="1968" cy="1818"/>
            </a:xfrm>
            <a:prstGeom prst="rect">
              <a:avLst/>
            </a:prstGeom>
            <a:solidFill>
              <a:schemeClr val="bg2"/>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useBgFill="1">
          <p:nvSpPr>
            <p:cNvPr id="779269" name="Rectangle 5"/>
            <p:cNvSpPr>
              <a:spLocks noChangeArrowheads="1"/>
            </p:cNvSpPr>
            <p:nvPr/>
          </p:nvSpPr>
          <p:spPr bwMode="auto">
            <a:xfrm flipH="1">
              <a:off x="3708" y="1638"/>
              <a:ext cx="1725" cy="1332"/>
            </a:xfrm>
            <a:prstGeom prst="rect">
              <a:avLst/>
            </a:prstGeom>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70" name="Rectangle 6"/>
            <p:cNvSpPr>
              <a:spLocks noChangeArrowheads="1"/>
            </p:cNvSpPr>
            <p:nvPr/>
          </p:nvSpPr>
          <p:spPr bwMode="auto">
            <a:xfrm flipH="1">
              <a:off x="3780" y="1710"/>
              <a:ext cx="1653" cy="1188"/>
            </a:xfrm>
            <a:prstGeom prst="rect">
              <a:avLst/>
            </a:prstGeom>
            <a:solidFill>
              <a:schemeClr val="bg2"/>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useBgFill="1">
          <p:nvSpPr>
            <p:cNvPr id="779271" name="Rectangle 7"/>
            <p:cNvSpPr>
              <a:spLocks noChangeArrowheads="1"/>
            </p:cNvSpPr>
            <p:nvPr/>
          </p:nvSpPr>
          <p:spPr bwMode="auto">
            <a:xfrm flipH="1">
              <a:off x="3855" y="1797"/>
              <a:ext cx="483" cy="1026"/>
            </a:xfrm>
            <a:prstGeom prst="rect">
              <a:avLst/>
            </a:prstGeom>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72" name="Rectangle 8"/>
            <p:cNvSpPr>
              <a:spLocks noChangeArrowheads="1"/>
            </p:cNvSpPr>
            <p:nvPr/>
          </p:nvSpPr>
          <p:spPr bwMode="auto">
            <a:xfrm flipH="1">
              <a:off x="3915" y="1857"/>
              <a:ext cx="363" cy="900"/>
            </a:xfrm>
            <a:prstGeom prst="rect">
              <a:avLst/>
            </a:prstGeom>
            <a:solidFill>
              <a:schemeClr val="bg2"/>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useBgFill="1">
          <p:nvSpPr>
            <p:cNvPr id="779273" name="Rectangle 9"/>
            <p:cNvSpPr>
              <a:spLocks noChangeArrowheads="1"/>
            </p:cNvSpPr>
            <p:nvPr/>
          </p:nvSpPr>
          <p:spPr bwMode="auto">
            <a:xfrm flipH="1">
              <a:off x="3984" y="1914"/>
              <a:ext cx="219" cy="780"/>
            </a:xfrm>
            <a:prstGeom prst="rect">
              <a:avLst/>
            </a:prstGeom>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74" name="Rectangle 10"/>
            <p:cNvSpPr>
              <a:spLocks noChangeArrowheads="1"/>
            </p:cNvSpPr>
            <p:nvPr/>
          </p:nvSpPr>
          <p:spPr bwMode="auto">
            <a:xfrm flipH="1">
              <a:off x="4020" y="1947"/>
              <a:ext cx="144" cy="708"/>
            </a:xfrm>
            <a:prstGeom prst="rect">
              <a:avLst/>
            </a:prstGeom>
            <a:solidFill>
              <a:schemeClr val="bg2"/>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75" name="Rectangle 11"/>
            <p:cNvSpPr>
              <a:spLocks noChangeArrowheads="1"/>
            </p:cNvSpPr>
            <p:nvPr/>
          </p:nvSpPr>
          <p:spPr bwMode="auto">
            <a:xfrm>
              <a:off x="3153" y="1410"/>
              <a:ext cx="264" cy="1818"/>
            </a:xfrm>
            <a:prstGeom prst="rect">
              <a:avLst/>
            </a:prstGeom>
            <a:solidFill>
              <a:schemeClr val="bg2"/>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sp>
        <p:nvSpPr>
          <p:cNvPr id="779276" name="Freeform 12"/>
          <p:cNvSpPr>
            <a:spLocks noChangeAspect="1"/>
          </p:cNvSpPr>
          <p:nvPr/>
        </p:nvSpPr>
        <p:spPr bwMode="auto">
          <a:xfrm>
            <a:off x="779463" y="2817813"/>
            <a:ext cx="1801812" cy="1701800"/>
          </a:xfrm>
          <a:custGeom>
            <a:avLst/>
            <a:gdLst>
              <a:gd name="T0" fmla="*/ 1136 w 1140"/>
              <a:gd name="T1" fmla="*/ 217 h 957"/>
              <a:gd name="T2" fmla="*/ 1136 w 1140"/>
              <a:gd name="T3" fmla="*/ 406 h 957"/>
              <a:gd name="T4" fmla="*/ 580 w 1140"/>
              <a:gd name="T5" fmla="*/ 455 h 957"/>
              <a:gd name="T6" fmla="*/ 579 w 1140"/>
              <a:gd name="T7" fmla="*/ 285 h 957"/>
              <a:gd name="T8" fmla="*/ 170 w 1140"/>
              <a:gd name="T9" fmla="*/ 285 h 957"/>
              <a:gd name="T10" fmla="*/ 170 w 1140"/>
              <a:gd name="T11" fmla="*/ 672 h 957"/>
              <a:gd name="T12" fmla="*/ 579 w 1140"/>
              <a:gd name="T13" fmla="*/ 672 h 957"/>
              <a:gd name="T14" fmla="*/ 580 w 1140"/>
              <a:gd name="T15" fmla="*/ 497 h 957"/>
              <a:gd name="T16" fmla="*/ 1140 w 1140"/>
              <a:gd name="T17" fmla="*/ 548 h 957"/>
              <a:gd name="T18" fmla="*/ 1131 w 1140"/>
              <a:gd name="T19" fmla="*/ 788 h 957"/>
              <a:gd name="T20" fmla="*/ 341 w 1140"/>
              <a:gd name="T21" fmla="*/ 957 h 957"/>
              <a:gd name="T22" fmla="*/ 119 w 1140"/>
              <a:gd name="T23" fmla="*/ 957 h 957"/>
              <a:gd name="T24" fmla="*/ 0 w 1140"/>
              <a:gd name="T25" fmla="*/ 865 h 957"/>
              <a:gd name="T26" fmla="*/ 0 w 1140"/>
              <a:gd name="T27" fmla="*/ 97 h 957"/>
              <a:gd name="T28" fmla="*/ 114 w 1140"/>
              <a:gd name="T29" fmla="*/ 0 h 957"/>
              <a:gd name="T30" fmla="*/ 687 w 1140"/>
              <a:gd name="T31" fmla="*/ 0 h 957"/>
              <a:gd name="T32" fmla="*/ 756 w 1140"/>
              <a:gd name="T33" fmla="*/ 102 h 957"/>
              <a:gd name="T34" fmla="*/ 1136 w 1140"/>
              <a:gd name="T35" fmla="*/ 217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0" h="957">
                <a:moveTo>
                  <a:pt x="1136" y="217"/>
                </a:moveTo>
                <a:lnTo>
                  <a:pt x="1136" y="406"/>
                </a:lnTo>
                <a:lnTo>
                  <a:pt x="580" y="455"/>
                </a:lnTo>
                <a:lnTo>
                  <a:pt x="579" y="285"/>
                </a:lnTo>
                <a:lnTo>
                  <a:pt x="170" y="285"/>
                </a:lnTo>
                <a:lnTo>
                  <a:pt x="170" y="672"/>
                </a:lnTo>
                <a:lnTo>
                  <a:pt x="579" y="672"/>
                </a:lnTo>
                <a:lnTo>
                  <a:pt x="580" y="497"/>
                </a:lnTo>
                <a:lnTo>
                  <a:pt x="1140" y="548"/>
                </a:lnTo>
                <a:lnTo>
                  <a:pt x="1131" y="788"/>
                </a:lnTo>
                <a:lnTo>
                  <a:pt x="341" y="957"/>
                </a:lnTo>
                <a:lnTo>
                  <a:pt x="119" y="957"/>
                </a:lnTo>
                <a:lnTo>
                  <a:pt x="0" y="865"/>
                </a:lnTo>
                <a:lnTo>
                  <a:pt x="0" y="97"/>
                </a:lnTo>
                <a:lnTo>
                  <a:pt x="114" y="0"/>
                </a:lnTo>
                <a:lnTo>
                  <a:pt x="687" y="0"/>
                </a:lnTo>
                <a:lnTo>
                  <a:pt x="756" y="102"/>
                </a:lnTo>
                <a:lnTo>
                  <a:pt x="1136" y="217"/>
                </a:lnTo>
                <a:close/>
              </a:path>
            </a:pathLst>
          </a:custGeom>
          <a:solidFill>
            <a:srgbClr val="5F5F5F"/>
          </a:solidFill>
          <a:ln w="19050">
            <a:solidFill>
              <a:srgbClr val="FFFFCC"/>
            </a:solidFill>
            <a:round/>
            <a:headEnd/>
            <a:tailEnd/>
          </a:ln>
        </p:spPr>
        <p:txBody>
          <a:bodyPr/>
          <a:lstStyle/>
          <a:p>
            <a:endParaRPr lang="en-GB"/>
          </a:p>
        </p:txBody>
      </p:sp>
      <p:grpSp>
        <p:nvGrpSpPr>
          <p:cNvPr id="779277" name="Group 13"/>
          <p:cNvGrpSpPr>
            <a:grpSpLocks/>
          </p:cNvGrpSpPr>
          <p:nvPr/>
        </p:nvGrpSpPr>
        <p:grpSpPr bwMode="auto">
          <a:xfrm>
            <a:off x="1314450" y="3495675"/>
            <a:ext cx="1670050" cy="328613"/>
            <a:chOff x="776" y="2313"/>
            <a:chExt cx="1516" cy="270"/>
          </a:xfrm>
        </p:grpSpPr>
        <p:sp>
          <p:nvSpPr>
            <p:cNvPr id="779278" name="Rectangle 14"/>
            <p:cNvSpPr>
              <a:spLocks noChangeArrowheads="1"/>
            </p:cNvSpPr>
            <p:nvPr/>
          </p:nvSpPr>
          <p:spPr bwMode="auto">
            <a:xfrm>
              <a:off x="776" y="2430"/>
              <a:ext cx="61" cy="56"/>
            </a:xfrm>
            <a:prstGeom prst="rect">
              <a:avLst/>
            </a:prstGeom>
            <a:solidFill>
              <a:srgbClr val="FFFFCC"/>
            </a:solidFill>
            <a:ln w="8001">
              <a:solidFill>
                <a:srgbClr val="33996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79" name="Line 15"/>
            <p:cNvSpPr>
              <a:spLocks noChangeShapeType="1"/>
            </p:cNvSpPr>
            <p:nvPr/>
          </p:nvSpPr>
          <p:spPr bwMode="auto">
            <a:xfrm flipV="1">
              <a:off x="801" y="2313"/>
              <a:ext cx="1491" cy="141"/>
            </a:xfrm>
            <a:prstGeom prst="line">
              <a:avLst/>
            </a:prstGeom>
            <a:noFill/>
            <a:ln w="8001">
              <a:solidFill>
                <a:srgbClr val="3399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80" name="Line 16"/>
            <p:cNvSpPr>
              <a:spLocks noChangeShapeType="1"/>
            </p:cNvSpPr>
            <p:nvPr/>
          </p:nvSpPr>
          <p:spPr bwMode="auto">
            <a:xfrm>
              <a:off x="801" y="2451"/>
              <a:ext cx="1485" cy="132"/>
            </a:xfrm>
            <a:prstGeom prst="line">
              <a:avLst/>
            </a:prstGeom>
            <a:noFill/>
            <a:ln w="8001">
              <a:solidFill>
                <a:srgbClr val="3399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81" name="Line 17"/>
            <p:cNvSpPr>
              <a:spLocks noChangeShapeType="1"/>
            </p:cNvSpPr>
            <p:nvPr/>
          </p:nvSpPr>
          <p:spPr bwMode="auto">
            <a:xfrm>
              <a:off x="801" y="2451"/>
              <a:ext cx="1491" cy="0"/>
            </a:xfrm>
            <a:prstGeom prst="line">
              <a:avLst/>
            </a:prstGeom>
            <a:noFill/>
            <a:ln w="8001">
              <a:solidFill>
                <a:srgbClr val="3399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82" name="Line 18"/>
            <p:cNvSpPr>
              <a:spLocks noChangeShapeType="1"/>
            </p:cNvSpPr>
            <p:nvPr/>
          </p:nvSpPr>
          <p:spPr bwMode="auto">
            <a:xfrm flipV="1">
              <a:off x="804" y="2382"/>
              <a:ext cx="1488" cy="69"/>
            </a:xfrm>
            <a:prstGeom prst="line">
              <a:avLst/>
            </a:prstGeom>
            <a:noFill/>
            <a:ln w="8001">
              <a:solidFill>
                <a:srgbClr val="3399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83" name="Line 19"/>
            <p:cNvSpPr>
              <a:spLocks noChangeShapeType="1"/>
            </p:cNvSpPr>
            <p:nvPr/>
          </p:nvSpPr>
          <p:spPr bwMode="auto">
            <a:xfrm>
              <a:off x="804" y="2451"/>
              <a:ext cx="1485" cy="69"/>
            </a:xfrm>
            <a:prstGeom prst="line">
              <a:avLst/>
            </a:prstGeom>
            <a:noFill/>
            <a:ln w="8001">
              <a:solidFill>
                <a:srgbClr val="3399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sp>
        <p:nvSpPr>
          <p:cNvPr id="779284" name="Text Box 20"/>
          <p:cNvSpPr txBox="1">
            <a:spLocks noChangeArrowheads="1"/>
          </p:cNvSpPr>
          <p:nvPr/>
        </p:nvSpPr>
        <p:spPr bwMode="auto">
          <a:xfrm>
            <a:off x="2012950" y="2428875"/>
            <a:ext cx="8731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spcBef>
                <a:spcPct val="50000"/>
              </a:spcBef>
            </a:pPr>
            <a:r>
              <a:rPr lang="en-US" altLang="en-US">
                <a:solidFill>
                  <a:schemeClr val="accent2"/>
                </a:solidFill>
              </a:rPr>
              <a:t>Beam</a:t>
            </a:r>
            <a:endParaRPr lang="en-US" altLang="en-US">
              <a:solidFill>
                <a:schemeClr val="accent2"/>
              </a:solidFill>
              <a:latin typeface="Times New Roman" pitchFamily="18" charset="0"/>
            </a:endParaRPr>
          </a:p>
        </p:txBody>
      </p:sp>
      <p:sp>
        <p:nvSpPr>
          <p:cNvPr id="779285" name="Line 21"/>
          <p:cNvSpPr>
            <a:spLocks noChangeShapeType="1"/>
          </p:cNvSpPr>
          <p:nvPr/>
        </p:nvSpPr>
        <p:spPr bwMode="auto">
          <a:xfrm flipH="1">
            <a:off x="5773738" y="4210050"/>
            <a:ext cx="0" cy="1443038"/>
          </a:xfrm>
          <a:prstGeom prst="line">
            <a:avLst/>
          </a:prstGeom>
          <a:noFill/>
          <a:ln w="25400">
            <a:solidFill>
              <a:schemeClr val="accent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86" name="Line 22"/>
          <p:cNvSpPr>
            <a:spLocks noChangeShapeType="1"/>
          </p:cNvSpPr>
          <p:nvPr/>
        </p:nvSpPr>
        <p:spPr bwMode="auto">
          <a:xfrm rot="-16200000">
            <a:off x="4601370" y="5330031"/>
            <a:ext cx="4762" cy="1374775"/>
          </a:xfrm>
          <a:prstGeom prst="line">
            <a:avLst/>
          </a:prstGeom>
          <a:noFill/>
          <a:ln w="25400">
            <a:solidFill>
              <a:schemeClr val="accent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79287" name="Text Box 23"/>
          <p:cNvSpPr txBox="1">
            <a:spLocks noChangeArrowheads="1"/>
          </p:cNvSpPr>
          <p:nvPr/>
        </p:nvSpPr>
        <p:spPr bwMode="auto">
          <a:xfrm>
            <a:off x="5559425" y="5773738"/>
            <a:ext cx="433388"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2000" b="1">
                <a:solidFill>
                  <a:schemeClr val="accent2"/>
                </a:solidFill>
              </a:rPr>
              <a:t>D</a:t>
            </a:r>
            <a:r>
              <a:rPr lang="en-US" altLang="en-US" sz="2000" b="1" baseline="-25000">
                <a:solidFill>
                  <a:schemeClr val="accent2"/>
                </a:solidFill>
              </a:rPr>
              <a:t>C</a:t>
            </a:r>
            <a:endParaRPr lang="en-US" altLang="en-US" b="1">
              <a:solidFill>
                <a:schemeClr val="accent2"/>
              </a:solidFill>
              <a:latin typeface="Times New Roman" pitchFamily="18" charset="0"/>
            </a:endParaRPr>
          </a:p>
        </p:txBody>
      </p:sp>
      <p:sp>
        <p:nvSpPr>
          <p:cNvPr id="779288" name="Text Box 24"/>
          <p:cNvSpPr txBox="1">
            <a:spLocks noChangeArrowheads="1"/>
          </p:cNvSpPr>
          <p:nvPr/>
        </p:nvSpPr>
        <p:spPr bwMode="auto">
          <a:xfrm>
            <a:off x="3349625" y="5768975"/>
            <a:ext cx="4413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2000" b="1">
                <a:solidFill>
                  <a:schemeClr val="accent2"/>
                </a:solidFill>
              </a:rPr>
              <a:t>D</a:t>
            </a:r>
            <a:r>
              <a:rPr lang="en-US" altLang="en-US" sz="2000" b="1" baseline="-25000">
                <a:solidFill>
                  <a:schemeClr val="accent2"/>
                </a:solidFill>
              </a:rPr>
              <a:t>w</a:t>
            </a:r>
            <a:endParaRPr lang="en-US" altLang="en-US" b="1">
              <a:solidFill>
                <a:schemeClr val="accent2"/>
              </a:solidFill>
              <a:latin typeface="Times New Roman" pitchFamily="18" charset="0"/>
            </a:endParaRPr>
          </a:p>
        </p:txBody>
      </p:sp>
    </p:spTree>
    <p:extLst>
      <p:ext uri="{BB962C8B-B14F-4D97-AF65-F5344CB8AC3E}">
        <p14:creationId xmlns:p14="http://schemas.microsoft.com/office/powerpoint/2010/main" val="3279586916"/>
      </p:ext>
    </p:extLst>
  </p:cSld>
  <p:clrMapOvr>
    <a:masterClrMapping/>
  </p:clrMapOvr>
  <p:transition>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383"/>
          <p:cNvGrpSpPr>
            <a:grpSpLocks noChangeAspect="1"/>
          </p:cNvGrpSpPr>
          <p:nvPr/>
        </p:nvGrpSpPr>
        <p:grpSpPr bwMode="auto">
          <a:xfrm>
            <a:off x="898525" y="3146315"/>
            <a:ext cx="3502025" cy="2395538"/>
            <a:chOff x="2880" y="588"/>
            <a:chExt cx="2544" cy="1740"/>
          </a:xfrm>
        </p:grpSpPr>
        <p:pic>
          <p:nvPicPr>
            <p:cNvPr id="20" name="Picture 38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0" y="588"/>
              <a:ext cx="2544" cy="1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385"/>
            <p:cNvSpPr>
              <a:spLocks noChangeAspect="1" noChangeArrowheads="1"/>
            </p:cNvSpPr>
            <p:nvPr/>
          </p:nvSpPr>
          <p:spPr bwMode="auto">
            <a:xfrm>
              <a:off x="2880" y="592"/>
              <a:ext cx="2544" cy="173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2" name="Rectangle 420"/>
          <p:cNvSpPr>
            <a:spLocks noChangeArrowheads="1"/>
          </p:cNvSpPr>
          <p:nvPr/>
        </p:nvSpPr>
        <p:spPr bwMode="auto">
          <a:xfrm>
            <a:off x="4612494" y="3695853"/>
            <a:ext cx="3991954"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r>
              <a:rPr lang="fr-FR" altLang="en-US" sz="1600" dirty="0">
                <a:cs typeface="Times New Roman" pitchFamily="18" charset="0"/>
              </a:rPr>
              <a:t>Palmans et al (2004)</a:t>
            </a:r>
          </a:p>
          <a:p>
            <a:r>
              <a:rPr lang="fr-FR" altLang="en-US" sz="1600" i="1" dirty="0" err="1">
                <a:cs typeface="Times New Roman" pitchFamily="18" charset="0"/>
              </a:rPr>
              <a:t>Phys</a:t>
            </a:r>
            <a:r>
              <a:rPr lang="fr-FR" altLang="en-US" sz="1600" i="1" dirty="0">
                <a:cs typeface="Times New Roman" pitchFamily="18" charset="0"/>
              </a:rPr>
              <a:t> Med </a:t>
            </a:r>
            <a:r>
              <a:rPr lang="fr-FR" altLang="en-US" sz="1600" i="1" dirty="0" err="1">
                <a:cs typeface="Times New Roman" pitchFamily="18" charset="0"/>
              </a:rPr>
              <a:t>Biol</a:t>
            </a:r>
            <a:r>
              <a:rPr lang="fr-FR" altLang="en-US" sz="1600" i="1" dirty="0">
                <a:cs typeface="Times New Roman" pitchFamily="18" charset="0"/>
              </a:rPr>
              <a:t> </a:t>
            </a:r>
            <a:r>
              <a:rPr lang="fr-FR" altLang="en-US" sz="1600" dirty="0">
                <a:cs typeface="Times New Roman" pitchFamily="18" charset="0"/>
              </a:rPr>
              <a:t>49:3737</a:t>
            </a:r>
          </a:p>
        </p:txBody>
      </p:sp>
      <p:sp>
        <p:nvSpPr>
          <p:cNvPr id="142356" name="Rectangle 1044"/>
          <p:cNvSpPr>
            <a:spLocks noGrp="1" noChangeArrowheads="1"/>
          </p:cNvSpPr>
          <p:nvPr>
            <p:ph type="title"/>
          </p:nvPr>
        </p:nvSpPr>
        <p:spPr/>
        <p:txBody>
          <a:bodyPr/>
          <a:lstStyle/>
          <a:p>
            <a:r>
              <a:rPr lang="en-GB" altLang="en-US"/>
              <a:t>Graphite calorimetry</a:t>
            </a:r>
          </a:p>
        </p:txBody>
      </p:sp>
      <p:sp>
        <p:nvSpPr>
          <p:cNvPr id="142357" name="Rectangle 1045"/>
          <p:cNvSpPr>
            <a:spLocks noGrp="1" noChangeArrowheads="1"/>
          </p:cNvSpPr>
          <p:nvPr>
            <p:ph idx="1"/>
          </p:nvPr>
        </p:nvSpPr>
        <p:spPr/>
        <p:txBody>
          <a:bodyPr/>
          <a:lstStyle/>
          <a:p>
            <a:pPr>
              <a:buFontTx/>
              <a:buNone/>
            </a:pPr>
            <a:r>
              <a:rPr lang="en-GB" altLang="en-US"/>
              <a:t>NPL primary standard level proton calorimeter under development:</a:t>
            </a:r>
          </a:p>
        </p:txBody>
      </p:sp>
      <p:grpSp>
        <p:nvGrpSpPr>
          <p:cNvPr id="142341" name="Group 1029"/>
          <p:cNvGrpSpPr>
            <a:grpSpLocks/>
          </p:cNvGrpSpPr>
          <p:nvPr/>
        </p:nvGrpSpPr>
        <p:grpSpPr bwMode="auto">
          <a:xfrm>
            <a:off x="685800" y="2739701"/>
            <a:ext cx="7924800" cy="3457575"/>
            <a:chOff x="768" y="990"/>
            <a:chExt cx="4992" cy="2178"/>
          </a:xfrm>
        </p:grpSpPr>
        <p:pic>
          <p:nvPicPr>
            <p:cNvPr id="142342" name="Picture 7" descr="C:\Users\Mark Bailey\Documents\NPL\NMSIR_07-10\Dosimetry standards\New UK Primary Standard Absorbed Dose Calorimeter\CAD Pic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1104"/>
              <a:ext cx="2514" cy="1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2343" name="Group 1031"/>
            <p:cNvGrpSpPr>
              <a:grpSpLocks/>
            </p:cNvGrpSpPr>
            <p:nvPr/>
          </p:nvGrpSpPr>
          <p:grpSpPr bwMode="auto">
            <a:xfrm>
              <a:off x="3108" y="990"/>
              <a:ext cx="2652" cy="2178"/>
              <a:chOff x="270" y="1395"/>
              <a:chExt cx="2940" cy="2418"/>
            </a:xfrm>
          </p:grpSpPr>
          <p:pic>
            <p:nvPicPr>
              <p:cNvPr id="142344" name="Picture 6" descr="C:\Users\Mark Bailey\Documents\NPL\NMSIR_07-10\Dosimetry standards\New UK Primary Standard Absorbed Dose Calorimeter\CAD Pic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0" y="1395"/>
                <a:ext cx="2940" cy="2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520" y="2655"/>
                <a:ext cx="584" cy="213"/>
              </a:xfrm>
              <a:prstGeom prst="rect">
                <a:avLst/>
              </a:prstGeom>
              <a:noFill/>
              <a:ln>
                <a:noFill/>
                <a:tailEnd w="sm" len="med"/>
              </a:ln>
            </p:spPr>
            <p:txBody>
              <a:bodyPr>
                <a:spAutoFit/>
              </a:bodyPr>
              <a:lstStyle>
                <a:lvl1pPr>
                  <a:defRPr sz="2100">
                    <a:solidFill>
                      <a:schemeClr val="tx1"/>
                    </a:solidFill>
                    <a:latin typeface="Arial" pitchFamily="34" charset="0"/>
                    <a:ea typeface="ＭＳ Ｐゴシック" pitchFamily="34" charset="-128"/>
                  </a:defRPr>
                </a:lvl1pPr>
                <a:lvl2pPr marL="742950" indent="-285750">
                  <a:defRPr sz="2100">
                    <a:solidFill>
                      <a:schemeClr val="tx1"/>
                    </a:solidFill>
                    <a:latin typeface="Arial" pitchFamily="34" charset="0"/>
                    <a:ea typeface="ＭＳ Ｐゴシック" pitchFamily="34" charset="-128"/>
                  </a:defRPr>
                </a:lvl2pPr>
                <a:lvl3pPr marL="1143000" indent="-228600">
                  <a:defRPr sz="2100">
                    <a:solidFill>
                      <a:schemeClr val="tx1"/>
                    </a:solidFill>
                    <a:latin typeface="Arial" pitchFamily="34" charset="0"/>
                    <a:ea typeface="ＭＳ Ｐゴシック" pitchFamily="34" charset="-128"/>
                  </a:defRPr>
                </a:lvl3pPr>
                <a:lvl4pPr marL="1600200" indent="-228600">
                  <a:defRPr sz="2100">
                    <a:solidFill>
                      <a:schemeClr val="tx1"/>
                    </a:solidFill>
                    <a:latin typeface="Arial" pitchFamily="34" charset="0"/>
                    <a:ea typeface="ＭＳ Ｐゴシック" pitchFamily="34" charset="-128"/>
                  </a:defRPr>
                </a:lvl4pPr>
                <a:lvl5pPr marL="2057400" indent="-228600">
                  <a:defRPr sz="21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9pPr>
              </a:lstStyle>
              <a:p>
                <a:r>
                  <a:rPr lang="en-GB" altLang="en-US" sz="1400">
                    <a:solidFill>
                      <a:srgbClr val="2D2D8A"/>
                    </a:solidFill>
                  </a:rPr>
                  <a:t>Core</a:t>
                </a:r>
              </a:p>
            </p:txBody>
          </p:sp>
          <p:sp>
            <p:nvSpPr>
              <p:cNvPr id="9" name="TextBox 8"/>
              <p:cNvSpPr txBox="1"/>
              <p:nvPr/>
            </p:nvSpPr>
            <p:spPr>
              <a:xfrm>
                <a:off x="2340" y="2880"/>
                <a:ext cx="810" cy="212"/>
              </a:xfrm>
              <a:prstGeom prst="rect">
                <a:avLst/>
              </a:prstGeom>
              <a:noFill/>
              <a:ln>
                <a:noFill/>
                <a:tailEnd w="sm" len="med"/>
              </a:ln>
            </p:spPr>
            <p:txBody>
              <a:bodyPr>
                <a:spAutoFit/>
              </a:bodyPr>
              <a:lstStyle>
                <a:lvl1pPr>
                  <a:defRPr sz="2100">
                    <a:solidFill>
                      <a:schemeClr val="tx1"/>
                    </a:solidFill>
                    <a:latin typeface="Arial" pitchFamily="34" charset="0"/>
                    <a:ea typeface="ＭＳ Ｐゴシック" pitchFamily="34" charset="-128"/>
                  </a:defRPr>
                </a:lvl1pPr>
                <a:lvl2pPr marL="742950" indent="-285750">
                  <a:defRPr sz="2100">
                    <a:solidFill>
                      <a:schemeClr val="tx1"/>
                    </a:solidFill>
                    <a:latin typeface="Arial" pitchFamily="34" charset="0"/>
                    <a:ea typeface="ＭＳ Ｐゴシック" pitchFamily="34" charset="-128"/>
                  </a:defRPr>
                </a:lvl2pPr>
                <a:lvl3pPr marL="1143000" indent="-228600">
                  <a:defRPr sz="2100">
                    <a:solidFill>
                      <a:schemeClr val="tx1"/>
                    </a:solidFill>
                    <a:latin typeface="Arial" pitchFamily="34" charset="0"/>
                    <a:ea typeface="ＭＳ Ｐゴシック" pitchFamily="34" charset="-128"/>
                  </a:defRPr>
                </a:lvl3pPr>
                <a:lvl4pPr marL="1600200" indent="-228600">
                  <a:defRPr sz="2100">
                    <a:solidFill>
                      <a:schemeClr val="tx1"/>
                    </a:solidFill>
                    <a:latin typeface="Arial" pitchFamily="34" charset="0"/>
                    <a:ea typeface="ＭＳ Ｐゴシック" pitchFamily="34" charset="-128"/>
                  </a:defRPr>
                </a:lvl4pPr>
                <a:lvl5pPr marL="2057400" indent="-228600">
                  <a:defRPr sz="21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9pPr>
              </a:lstStyle>
              <a:p>
                <a:r>
                  <a:rPr lang="en-GB" altLang="en-US" sz="1400">
                    <a:solidFill>
                      <a:srgbClr val="2D2D8A"/>
                    </a:solidFill>
                  </a:rPr>
                  <a:t>Inner jacket</a:t>
                </a:r>
              </a:p>
            </p:txBody>
          </p:sp>
          <p:sp>
            <p:nvSpPr>
              <p:cNvPr id="10" name="TextBox 9"/>
              <p:cNvSpPr txBox="1"/>
              <p:nvPr/>
            </p:nvSpPr>
            <p:spPr>
              <a:xfrm>
                <a:off x="2025" y="3105"/>
                <a:ext cx="810" cy="213"/>
              </a:xfrm>
              <a:prstGeom prst="rect">
                <a:avLst/>
              </a:prstGeom>
              <a:noFill/>
              <a:ln>
                <a:noFill/>
                <a:tailEnd w="sm" len="med"/>
              </a:ln>
            </p:spPr>
            <p:txBody>
              <a:bodyPr>
                <a:spAutoFit/>
              </a:bodyPr>
              <a:lstStyle>
                <a:lvl1pPr>
                  <a:defRPr sz="2100">
                    <a:solidFill>
                      <a:schemeClr val="tx1"/>
                    </a:solidFill>
                    <a:latin typeface="Arial" pitchFamily="34" charset="0"/>
                    <a:ea typeface="ＭＳ Ｐゴシック" pitchFamily="34" charset="-128"/>
                  </a:defRPr>
                </a:lvl1pPr>
                <a:lvl2pPr marL="742950" indent="-285750">
                  <a:defRPr sz="2100">
                    <a:solidFill>
                      <a:schemeClr val="tx1"/>
                    </a:solidFill>
                    <a:latin typeface="Arial" pitchFamily="34" charset="0"/>
                    <a:ea typeface="ＭＳ Ｐゴシック" pitchFamily="34" charset="-128"/>
                  </a:defRPr>
                </a:lvl2pPr>
                <a:lvl3pPr marL="1143000" indent="-228600">
                  <a:defRPr sz="2100">
                    <a:solidFill>
                      <a:schemeClr val="tx1"/>
                    </a:solidFill>
                    <a:latin typeface="Arial" pitchFamily="34" charset="0"/>
                    <a:ea typeface="ＭＳ Ｐゴシック" pitchFamily="34" charset="-128"/>
                  </a:defRPr>
                </a:lvl3pPr>
                <a:lvl4pPr marL="1600200" indent="-228600">
                  <a:defRPr sz="2100">
                    <a:solidFill>
                      <a:schemeClr val="tx1"/>
                    </a:solidFill>
                    <a:latin typeface="Arial" pitchFamily="34" charset="0"/>
                    <a:ea typeface="ＭＳ Ｐゴシック" pitchFamily="34" charset="-128"/>
                  </a:defRPr>
                </a:lvl4pPr>
                <a:lvl5pPr marL="2057400" indent="-228600">
                  <a:defRPr sz="21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9pPr>
              </a:lstStyle>
              <a:p>
                <a:r>
                  <a:rPr lang="en-GB" altLang="en-US" sz="1400">
                    <a:solidFill>
                      <a:srgbClr val="2D2D8A"/>
                    </a:solidFill>
                  </a:rPr>
                  <a:t>Outer jacket</a:t>
                </a:r>
              </a:p>
            </p:txBody>
          </p:sp>
          <p:sp>
            <p:nvSpPr>
              <p:cNvPr id="11" name="TextBox 10"/>
              <p:cNvSpPr txBox="1"/>
              <p:nvPr/>
            </p:nvSpPr>
            <p:spPr>
              <a:xfrm>
                <a:off x="1665" y="3330"/>
                <a:ext cx="1010" cy="213"/>
              </a:xfrm>
              <a:prstGeom prst="rect">
                <a:avLst/>
              </a:prstGeom>
              <a:noFill/>
              <a:ln>
                <a:noFill/>
                <a:tailEnd w="sm" len="med"/>
              </a:ln>
            </p:spPr>
            <p:txBody>
              <a:bodyPr>
                <a:spAutoFit/>
              </a:bodyPr>
              <a:lstStyle>
                <a:lvl1pPr>
                  <a:defRPr sz="2100">
                    <a:solidFill>
                      <a:schemeClr val="tx1"/>
                    </a:solidFill>
                    <a:latin typeface="Arial" pitchFamily="34" charset="0"/>
                    <a:ea typeface="ＭＳ Ｐゴシック" pitchFamily="34" charset="-128"/>
                  </a:defRPr>
                </a:lvl1pPr>
                <a:lvl2pPr marL="742950" indent="-285750">
                  <a:defRPr sz="2100">
                    <a:solidFill>
                      <a:schemeClr val="tx1"/>
                    </a:solidFill>
                    <a:latin typeface="Arial" pitchFamily="34" charset="0"/>
                    <a:ea typeface="ＭＳ Ｐゴシック" pitchFamily="34" charset="-128"/>
                  </a:defRPr>
                </a:lvl2pPr>
                <a:lvl3pPr marL="1143000" indent="-228600">
                  <a:defRPr sz="2100">
                    <a:solidFill>
                      <a:schemeClr val="tx1"/>
                    </a:solidFill>
                    <a:latin typeface="Arial" pitchFamily="34" charset="0"/>
                    <a:ea typeface="ＭＳ Ｐゴシック" pitchFamily="34" charset="-128"/>
                  </a:defRPr>
                </a:lvl3pPr>
                <a:lvl4pPr marL="1600200" indent="-228600">
                  <a:defRPr sz="2100">
                    <a:solidFill>
                      <a:schemeClr val="tx1"/>
                    </a:solidFill>
                    <a:latin typeface="Arial" pitchFamily="34" charset="0"/>
                    <a:ea typeface="ＭＳ Ｐゴシック" pitchFamily="34" charset="-128"/>
                  </a:defRPr>
                </a:lvl4pPr>
                <a:lvl5pPr marL="2057400" indent="-228600">
                  <a:defRPr sz="21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9pPr>
              </a:lstStyle>
              <a:p>
                <a:r>
                  <a:rPr lang="en-GB" altLang="en-US" sz="1400">
                    <a:solidFill>
                      <a:srgbClr val="2D2D8A"/>
                    </a:solidFill>
                  </a:rPr>
                  <a:t>Annular PCB</a:t>
                </a:r>
              </a:p>
            </p:txBody>
          </p:sp>
          <p:sp>
            <p:nvSpPr>
              <p:cNvPr id="12" name="TextBox 11"/>
              <p:cNvSpPr txBox="1"/>
              <p:nvPr/>
            </p:nvSpPr>
            <p:spPr>
              <a:xfrm>
                <a:off x="900" y="3600"/>
                <a:ext cx="1440" cy="213"/>
              </a:xfrm>
              <a:prstGeom prst="rect">
                <a:avLst/>
              </a:prstGeom>
              <a:noFill/>
              <a:ln>
                <a:noFill/>
                <a:tailEnd w="sm" len="med"/>
              </a:ln>
            </p:spPr>
            <p:txBody>
              <a:bodyPr>
                <a:spAutoFit/>
              </a:bodyPr>
              <a:lstStyle>
                <a:lvl1pPr>
                  <a:defRPr sz="2100">
                    <a:solidFill>
                      <a:schemeClr val="tx1"/>
                    </a:solidFill>
                    <a:latin typeface="Arial" pitchFamily="34" charset="0"/>
                    <a:ea typeface="ＭＳ Ｐゴシック" pitchFamily="34" charset="-128"/>
                  </a:defRPr>
                </a:lvl1pPr>
                <a:lvl2pPr marL="742950" indent="-285750">
                  <a:defRPr sz="2100">
                    <a:solidFill>
                      <a:schemeClr val="tx1"/>
                    </a:solidFill>
                    <a:latin typeface="Arial" pitchFamily="34" charset="0"/>
                    <a:ea typeface="ＭＳ Ｐゴシック" pitchFamily="34" charset="-128"/>
                  </a:defRPr>
                </a:lvl2pPr>
                <a:lvl3pPr marL="1143000" indent="-228600">
                  <a:defRPr sz="2100">
                    <a:solidFill>
                      <a:schemeClr val="tx1"/>
                    </a:solidFill>
                    <a:latin typeface="Arial" pitchFamily="34" charset="0"/>
                    <a:ea typeface="ＭＳ Ｐゴシック" pitchFamily="34" charset="-128"/>
                  </a:defRPr>
                </a:lvl3pPr>
                <a:lvl4pPr marL="1600200" indent="-228600">
                  <a:defRPr sz="2100">
                    <a:solidFill>
                      <a:schemeClr val="tx1"/>
                    </a:solidFill>
                    <a:latin typeface="Arial" pitchFamily="34" charset="0"/>
                    <a:ea typeface="ＭＳ Ｐゴシック" pitchFamily="34" charset="-128"/>
                  </a:defRPr>
                </a:lvl4pPr>
                <a:lvl5pPr marL="2057400" indent="-228600">
                  <a:defRPr sz="21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100">
                    <a:solidFill>
                      <a:schemeClr val="tx1"/>
                    </a:solidFill>
                    <a:latin typeface="Arial" pitchFamily="34" charset="0"/>
                    <a:ea typeface="ＭＳ Ｐゴシック" pitchFamily="34" charset="-128"/>
                  </a:defRPr>
                </a:lvl9pPr>
              </a:lstStyle>
              <a:p>
                <a:r>
                  <a:rPr lang="en-GB" altLang="en-US" sz="1400">
                    <a:solidFill>
                      <a:srgbClr val="2D2D8A"/>
                    </a:solidFill>
                  </a:rPr>
                  <a:t>Graphite vacuum body</a:t>
                </a:r>
              </a:p>
            </p:txBody>
          </p:sp>
          <p:cxnSp>
            <p:nvCxnSpPr>
              <p:cNvPr id="142350" name="Straight Arrow Connector 13"/>
              <p:cNvCxnSpPr>
                <a:cxnSpLocks noChangeShapeType="1"/>
              </p:cNvCxnSpPr>
              <p:nvPr/>
            </p:nvCxnSpPr>
            <p:spPr bwMode="auto">
              <a:xfrm rot="10800000">
                <a:off x="1886" y="2470"/>
                <a:ext cx="630" cy="267"/>
              </a:xfrm>
              <a:prstGeom prst="straightConnector1">
                <a:avLst/>
              </a:prstGeom>
              <a:noFill/>
              <a:ln w="12700" algn="ctr">
                <a:solidFill>
                  <a:srgbClr val="FFC000"/>
                </a:solidFill>
                <a:round/>
                <a:headEnd/>
                <a:tailEnd type="triangle" w="sm" len="med"/>
              </a:ln>
              <a:extLst>
                <a:ext uri="{909E8E84-426E-40DD-AFC4-6F175D3DCCD1}">
                  <a14:hiddenFill xmlns:a14="http://schemas.microsoft.com/office/drawing/2010/main">
                    <a:noFill/>
                  </a14:hiddenFill>
                </a:ext>
              </a:extLst>
            </p:spPr>
          </p:cxnSp>
          <p:cxnSp>
            <p:nvCxnSpPr>
              <p:cNvPr id="142351" name="Straight Arrow Connector 17"/>
              <p:cNvCxnSpPr>
                <a:cxnSpLocks noChangeShapeType="1"/>
              </p:cNvCxnSpPr>
              <p:nvPr/>
            </p:nvCxnSpPr>
            <p:spPr bwMode="auto">
              <a:xfrm rot="10800000">
                <a:off x="1845" y="2517"/>
                <a:ext cx="495" cy="447"/>
              </a:xfrm>
              <a:prstGeom prst="straightConnector1">
                <a:avLst/>
              </a:prstGeom>
              <a:noFill/>
              <a:ln w="12700" algn="ctr">
                <a:solidFill>
                  <a:srgbClr val="FFC000"/>
                </a:solidFill>
                <a:round/>
                <a:headEnd/>
                <a:tailEnd type="triangle" w="sm" len="med"/>
              </a:ln>
              <a:extLst>
                <a:ext uri="{909E8E84-426E-40DD-AFC4-6F175D3DCCD1}">
                  <a14:hiddenFill xmlns:a14="http://schemas.microsoft.com/office/drawing/2010/main">
                    <a:noFill/>
                  </a14:hiddenFill>
                </a:ext>
              </a:extLst>
            </p:spPr>
          </p:cxnSp>
          <p:cxnSp>
            <p:nvCxnSpPr>
              <p:cNvPr id="142352" name="Straight Arrow Connector 19"/>
              <p:cNvCxnSpPr>
                <a:cxnSpLocks noChangeShapeType="1"/>
                <a:stCxn id="10" idx="1"/>
              </p:cNvCxnSpPr>
              <p:nvPr/>
            </p:nvCxnSpPr>
            <p:spPr bwMode="auto">
              <a:xfrm flipH="1" flipV="1">
                <a:off x="1665" y="2622"/>
                <a:ext cx="360" cy="589"/>
              </a:xfrm>
              <a:prstGeom prst="straightConnector1">
                <a:avLst/>
              </a:prstGeom>
              <a:noFill/>
              <a:ln w="12700" algn="ctr">
                <a:solidFill>
                  <a:srgbClr val="FFC000"/>
                </a:solidFill>
                <a:round/>
                <a:headEnd/>
                <a:tailEnd type="triangle" w="sm" len="med"/>
              </a:ln>
              <a:extLst>
                <a:ext uri="{909E8E84-426E-40DD-AFC4-6F175D3DCCD1}">
                  <a14:hiddenFill xmlns:a14="http://schemas.microsoft.com/office/drawing/2010/main">
                    <a:noFill/>
                  </a14:hiddenFill>
                </a:ext>
              </a:extLst>
            </p:spPr>
          </p:cxnSp>
          <p:cxnSp>
            <p:nvCxnSpPr>
              <p:cNvPr id="142353" name="Straight Arrow Connector 20"/>
              <p:cNvCxnSpPr>
                <a:cxnSpLocks noChangeShapeType="1"/>
              </p:cNvCxnSpPr>
              <p:nvPr/>
            </p:nvCxnSpPr>
            <p:spPr bwMode="auto">
              <a:xfrm rot="16200000" flipV="1">
                <a:off x="1329" y="2811"/>
                <a:ext cx="672" cy="360"/>
              </a:xfrm>
              <a:prstGeom prst="straightConnector1">
                <a:avLst/>
              </a:prstGeom>
              <a:noFill/>
              <a:ln w="12700" algn="ctr">
                <a:solidFill>
                  <a:srgbClr val="FFC000"/>
                </a:solidFill>
                <a:round/>
                <a:headEnd/>
                <a:tailEnd type="triangle" w="sm" len="med"/>
              </a:ln>
              <a:extLst>
                <a:ext uri="{909E8E84-426E-40DD-AFC4-6F175D3DCCD1}">
                  <a14:hiddenFill xmlns:a14="http://schemas.microsoft.com/office/drawing/2010/main">
                    <a:noFill/>
                  </a14:hiddenFill>
                </a:ext>
              </a:extLst>
            </p:spPr>
          </p:cxnSp>
          <p:cxnSp>
            <p:nvCxnSpPr>
              <p:cNvPr id="142354" name="Straight Arrow Connector 21"/>
              <p:cNvCxnSpPr>
                <a:cxnSpLocks noChangeShapeType="1"/>
              </p:cNvCxnSpPr>
              <p:nvPr/>
            </p:nvCxnSpPr>
            <p:spPr bwMode="auto">
              <a:xfrm rot="16200000" flipV="1">
                <a:off x="946" y="3104"/>
                <a:ext cx="717" cy="270"/>
              </a:xfrm>
              <a:prstGeom prst="straightConnector1">
                <a:avLst/>
              </a:prstGeom>
              <a:noFill/>
              <a:ln w="12700" algn="ctr">
                <a:solidFill>
                  <a:srgbClr val="FFC000"/>
                </a:solidFill>
                <a:round/>
                <a:headEnd/>
                <a:tailEnd type="triangle" w="sm" len="med"/>
              </a:ln>
              <a:extLst>
                <a:ext uri="{909E8E84-426E-40DD-AFC4-6F175D3DCCD1}">
                  <a14:hiddenFill xmlns:a14="http://schemas.microsoft.com/office/drawing/2010/main">
                    <a:noFill/>
                  </a14:hiddenFill>
                </a:ext>
              </a:extLst>
            </p:spPr>
          </p:cxnSp>
        </p:grpSp>
      </p:grpSp>
    </p:spTree>
    <p:extLst>
      <p:ext uri="{BB962C8B-B14F-4D97-AF65-F5344CB8AC3E}">
        <p14:creationId xmlns:p14="http://schemas.microsoft.com/office/powerpoint/2010/main" val="6212255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42341"/>
                                        </p:tgtEl>
                                        <p:attrNameLst>
                                          <p:attrName>style.visibility</p:attrName>
                                        </p:attrNameLst>
                                      </p:cBhvr>
                                      <p:to>
                                        <p:strVal val="visible"/>
                                      </p:to>
                                    </p:set>
                                    <p:anim calcmode="lin" valueType="num">
                                      <p:cBhvr additive="base">
                                        <p:cTn id="7" dur="500" fill="hold"/>
                                        <p:tgtEl>
                                          <p:spTgt spid="142341"/>
                                        </p:tgtEl>
                                        <p:attrNameLst>
                                          <p:attrName>ppt_x</p:attrName>
                                        </p:attrNameLst>
                                      </p:cBhvr>
                                      <p:tavLst>
                                        <p:tav tm="0">
                                          <p:val>
                                            <p:strVal val="1+#ppt_w/2"/>
                                          </p:val>
                                        </p:tav>
                                        <p:tav tm="100000">
                                          <p:val>
                                            <p:strVal val="#ppt_x"/>
                                          </p:val>
                                        </p:tav>
                                      </p:tavLst>
                                    </p:anim>
                                    <p:anim calcmode="lin" valueType="num">
                                      <p:cBhvr additive="base">
                                        <p:cTn id="8" dur="500" fill="hold"/>
                                        <p:tgtEl>
                                          <p:spTgt spid="1423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266700" y="980751"/>
            <a:ext cx="8077200" cy="1066800"/>
          </a:xfrm>
        </p:spPr>
        <p:txBody>
          <a:bodyPr/>
          <a:lstStyle/>
          <a:p>
            <a:r>
              <a:rPr lang="en-GB" altLang="en-US" dirty="0" smtClean="0"/>
              <a:t>Dose conversion graphite </a:t>
            </a:r>
            <a:r>
              <a:rPr lang="en-GB" altLang="en-US" dirty="0" err="1" smtClean="0"/>
              <a:t>calorimetry</a:t>
            </a:r>
            <a:endParaRPr lang="en-GB" altLang="en-US" sz="2800" dirty="0"/>
          </a:p>
        </p:txBody>
      </p:sp>
      <p:pic>
        <p:nvPicPr>
          <p:cNvPr id="7374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2780928"/>
            <a:ext cx="5607893" cy="3974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2494384" y="1844824"/>
            <a:ext cx="3733800" cy="1066800"/>
            <a:chOff x="2195736" y="1930152"/>
            <a:chExt cx="3733800" cy="1066800"/>
          </a:xfrm>
        </p:grpSpPr>
        <p:sp>
          <p:nvSpPr>
            <p:cNvPr id="73742" name="Text Box 14"/>
            <p:cNvSpPr txBox="1">
              <a:spLocks noChangeArrowheads="1"/>
            </p:cNvSpPr>
            <p:nvPr/>
          </p:nvSpPr>
          <p:spPr bwMode="auto">
            <a:xfrm>
              <a:off x="5485036" y="219844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GB" altLang="en-US"/>
                <a:t>?</a:t>
              </a:r>
            </a:p>
          </p:txBody>
        </p:sp>
        <p:sp>
          <p:nvSpPr>
            <p:cNvPr id="73743" name="Rectangle 15"/>
            <p:cNvSpPr>
              <a:spLocks noChangeArrowheads="1"/>
            </p:cNvSpPr>
            <p:nvPr/>
          </p:nvSpPr>
          <p:spPr bwMode="auto">
            <a:xfrm>
              <a:off x="2195736" y="1930152"/>
              <a:ext cx="3733800" cy="1066800"/>
            </a:xfrm>
            <a:prstGeom prst="rect">
              <a:avLst/>
            </a:prstGeom>
            <a:noFill/>
            <a:ln w="31750">
              <a:solidFill>
                <a:srgbClr val="FF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aphicFrame>
          <p:nvGraphicFramePr>
            <p:cNvPr id="73741" name="Object 13"/>
            <p:cNvGraphicFramePr>
              <a:graphicFrameLocks noChangeAspect="1"/>
            </p:cNvGraphicFramePr>
            <p:nvPr>
              <p:extLst>
                <p:ext uri="{D42A27DB-BD31-4B8C-83A1-F6EECF244321}">
                  <p14:modId xmlns:p14="http://schemas.microsoft.com/office/powerpoint/2010/main" val="3405540990"/>
                </p:ext>
              </p:extLst>
            </p:nvPr>
          </p:nvGraphicFramePr>
          <p:xfrm>
            <a:off x="2310036" y="1942852"/>
            <a:ext cx="2971800" cy="1041400"/>
          </p:xfrm>
          <a:graphic>
            <a:graphicData uri="http://schemas.openxmlformats.org/presentationml/2006/ole">
              <mc:AlternateContent xmlns:mc="http://schemas.openxmlformats.org/markup-compatibility/2006">
                <mc:Choice xmlns:v="urn:schemas-microsoft-com:vml" Requires="v">
                  <p:oleObj spid="_x0000_s18438" name="Equation" r:id="rId5" imgW="1485720" imgH="520560" progId="Equation.3">
                    <p:embed/>
                  </p:oleObj>
                </mc:Choice>
                <mc:Fallback>
                  <p:oleObj name="Equation" r:id="rId5" imgW="1485720" imgH="5205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0036" y="1942852"/>
                          <a:ext cx="2971800" cy="1041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1" name="Group 10"/>
          <p:cNvGrpSpPr/>
          <p:nvPr/>
        </p:nvGrpSpPr>
        <p:grpSpPr>
          <a:xfrm>
            <a:off x="2494384" y="1844824"/>
            <a:ext cx="3733800" cy="1066800"/>
            <a:chOff x="2195736" y="1930152"/>
            <a:chExt cx="3733800" cy="1066800"/>
          </a:xfrm>
        </p:grpSpPr>
        <p:sp>
          <p:nvSpPr>
            <p:cNvPr id="12" name="Text Box 14"/>
            <p:cNvSpPr txBox="1">
              <a:spLocks noChangeArrowheads="1"/>
            </p:cNvSpPr>
            <p:nvPr/>
          </p:nvSpPr>
          <p:spPr bwMode="auto">
            <a:xfrm>
              <a:off x="5244441" y="2103553"/>
              <a:ext cx="650819" cy="6469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GB" altLang="en-US" sz="3600" i="1" dirty="0" err="1" smtClean="0"/>
                <a:t>k</a:t>
              </a:r>
              <a:r>
                <a:rPr lang="en-GB" altLang="en-US" sz="3600" baseline="-25000" dirty="0" err="1" smtClean="0"/>
                <a:t>fl</a:t>
              </a:r>
              <a:endParaRPr lang="en-GB" altLang="en-US" sz="3600" baseline="-25000" dirty="0"/>
            </a:p>
          </p:txBody>
        </p:sp>
        <p:sp>
          <p:nvSpPr>
            <p:cNvPr id="13" name="Rectangle 15"/>
            <p:cNvSpPr>
              <a:spLocks noChangeArrowheads="1"/>
            </p:cNvSpPr>
            <p:nvPr/>
          </p:nvSpPr>
          <p:spPr bwMode="auto">
            <a:xfrm>
              <a:off x="2195736" y="1930152"/>
              <a:ext cx="3733800" cy="1066800"/>
            </a:xfrm>
            <a:prstGeom prst="rect">
              <a:avLst/>
            </a:prstGeom>
            <a:noFill/>
            <a:ln w="31750">
              <a:solidFill>
                <a:srgbClr val="FF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aphicFrame>
          <p:nvGraphicFramePr>
            <p:cNvPr id="14" name="Object 13"/>
            <p:cNvGraphicFramePr>
              <a:graphicFrameLocks noChangeAspect="1"/>
            </p:cNvGraphicFramePr>
            <p:nvPr>
              <p:extLst>
                <p:ext uri="{D42A27DB-BD31-4B8C-83A1-F6EECF244321}">
                  <p14:modId xmlns:p14="http://schemas.microsoft.com/office/powerpoint/2010/main" val="1450269247"/>
                </p:ext>
              </p:extLst>
            </p:nvPr>
          </p:nvGraphicFramePr>
          <p:xfrm>
            <a:off x="2310036" y="1942852"/>
            <a:ext cx="2971800" cy="1041400"/>
          </p:xfrm>
          <a:graphic>
            <a:graphicData uri="http://schemas.openxmlformats.org/presentationml/2006/ole">
              <mc:AlternateContent xmlns:mc="http://schemas.openxmlformats.org/markup-compatibility/2006">
                <mc:Choice xmlns:v="urn:schemas-microsoft-com:vml" Requires="v">
                  <p:oleObj spid="_x0000_s18439" name="Equation" r:id="rId7" imgW="1485720" imgH="520560" progId="Equation.3">
                    <p:embed/>
                  </p:oleObj>
                </mc:Choice>
                <mc:Fallback>
                  <p:oleObj name="Equation" r:id="rId7" imgW="1485720" imgH="5205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0036" y="1942852"/>
                          <a:ext cx="2971800" cy="1041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Tree>
    <p:extLst>
      <p:ext uri="{BB962C8B-B14F-4D97-AF65-F5344CB8AC3E}">
        <p14:creationId xmlns:p14="http://schemas.microsoft.com/office/powerpoint/2010/main" val="2243084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Ionization chambers</a:t>
            </a:r>
            <a:endParaRPr lang="en-GB" dirty="0"/>
          </a:p>
        </p:txBody>
      </p:sp>
      <p:grpSp>
        <p:nvGrpSpPr>
          <p:cNvPr id="16" name="Group 15"/>
          <p:cNvGrpSpPr>
            <a:grpSpLocks/>
          </p:cNvGrpSpPr>
          <p:nvPr/>
        </p:nvGrpSpPr>
        <p:grpSpPr bwMode="auto">
          <a:xfrm>
            <a:off x="5508104" y="5301208"/>
            <a:ext cx="2286000" cy="741363"/>
            <a:chOff x="3888" y="1453"/>
            <a:chExt cx="1440" cy="467"/>
          </a:xfrm>
        </p:grpSpPr>
        <p:sp>
          <p:nvSpPr>
            <p:cNvPr id="17" name="Rectangle 10" descr="Light upward diagonal"/>
            <p:cNvSpPr>
              <a:spLocks noChangeArrowheads="1"/>
            </p:cNvSpPr>
            <p:nvPr/>
          </p:nvSpPr>
          <p:spPr bwMode="auto">
            <a:xfrm>
              <a:off x="3888" y="1453"/>
              <a:ext cx="1440" cy="467"/>
            </a:xfrm>
            <a:prstGeom prst="rect">
              <a:avLst/>
            </a:prstGeom>
            <a:pattFill prst="ltUpDiag">
              <a:fgClr>
                <a:srgbClr val="000000"/>
              </a:fgClr>
              <a:bgClr>
                <a:srgbClr val="FFFFFF"/>
              </a:bgClr>
            </a:pattFill>
            <a:ln w="0">
              <a:solidFill>
                <a:srgbClr val="000000"/>
              </a:solidFill>
              <a:miter lim="800000"/>
              <a:headEnd/>
              <a:tailEnd/>
            </a:ln>
          </p:spPr>
          <p:txBody>
            <a:bodyPr/>
            <a:lstStyle/>
            <a:p>
              <a:endParaRPr lang="en-GB"/>
            </a:p>
          </p:txBody>
        </p:sp>
        <p:sp>
          <p:nvSpPr>
            <p:cNvPr id="18" name="Rectangle 11"/>
            <p:cNvSpPr>
              <a:spLocks noChangeArrowheads="1"/>
            </p:cNvSpPr>
            <p:nvPr/>
          </p:nvSpPr>
          <p:spPr bwMode="auto">
            <a:xfrm>
              <a:off x="4059" y="1482"/>
              <a:ext cx="1094" cy="200"/>
            </a:xfrm>
            <a:prstGeom prst="rect">
              <a:avLst/>
            </a:prstGeom>
            <a:solidFill>
              <a:srgbClr val="FFFFFF"/>
            </a:solidFill>
            <a:ln w="0">
              <a:solidFill>
                <a:srgbClr val="000000"/>
              </a:solidFill>
              <a:miter lim="800000"/>
              <a:headEnd/>
              <a:tailEnd/>
            </a:ln>
          </p:spPr>
          <p:txBody>
            <a:bodyPr/>
            <a:lstStyle/>
            <a:p>
              <a:endParaRPr lang="en-GB"/>
            </a:p>
          </p:txBody>
        </p:sp>
        <p:sp>
          <p:nvSpPr>
            <p:cNvPr id="19" name="Line 12"/>
            <p:cNvSpPr>
              <a:spLocks noChangeShapeType="1"/>
            </p:cNvSpPr>
            <p:nvPr/>
          </p:nvSpPr>
          <p:spPr bwMode="auto">
            <a:xfrm>
              <a:off x="4368" y="1488"/>
              <a:ext cx="0" cy="192"/>
            </a:xfrm>
            <a:prstGeom prst="line">
              <a:avLst/>
            </a:prstGeom>
            <a:noFill/>
            <a:ln w="12700"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 name="Line 13"/>
            <p:cNvSpPr>
              <a:spLocks noChangeShapeType="1"/>
            </p:cNvSpPr>
            <p:nvPr/>
          </p:nvSpPr>
          <p:spPr bwMode="auto">
            <a:xfrm>
              <a:off x="4848" y="1488"/>
              <a:ext cx="0" cy="192"/>
            </a:xfrm>
            <a:prstGeom prst="line">
              <a:avLst/>
            </a:prstGeom>
            <a:noFill/>
            <a:ln w="12700"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1" name="Group 51"/>
          <p:cNvGrpSpPr>
            <a:grpSpLocks/>
          </p:cNvGrpSpPr>
          <p:nvPr/>
        </p:nvGrpSpPr>
        <p:grpSpPr bwMode="auto">
          <a:xfrm flipH="1">
            <a:off x="1400466" y="5321990"/>
            <a:ext cx="2540000" cy="609600"/>
            <a:chOff x="3344" y="1392"/>
            <a:chExt cx="1600" cy="384"/>
          </a:xfrm>
        </p:grpSpPr>
        <p:grpSp>
          <p:nvGrpSpPr>
            <p:cNvPr id="22" name="Group 47"/>
            <p:cNvGrpSpPr>
              <a:grpSpLocks/>
            </p:cNvGrpSpPr>
            <p:nvPr/>
          </p:nvGrpSpPr>
          <p:grpSpPr bwMode="auto">
            <a:xfrm>
              <a:off x="3344" y="1392"/>
              <a:ext cx="1600" cy="384"/>
              <a:chOff x="3344" y="1392"/>
              <a:chExt cx="1600" cy="397"/>
            </a:xfrm>
          </p:grpSpPr>
          <p:sp>
            <p:nvSpPr>
              <p:cNvPr id="24" name="Freeform 6" descr="Light upward diagonal"/>
              <p:cNvSpPr>
                <a:spLocks/>
              </p:cNvSpPr>
              <p:nvPr/>
            </p:nvSpPr>
            <p:spPr bwMode="auto">
              <a:xfrm>
                <a:off x="3344" y="1392"/>
                <a:ext cx="1600" cy="397"/>
              </a:xfrm>
              <a:custGeom>
                <a:avLst/>
                <a:gdLst>
                  <a:gd name="T0" fmla="*/ 1600 w 1600"/>
                  <a:gd name="T1" fmla="*/ 0 h 397"/>
                  <a:gd name="T2" fmla="*/ 108 w 1600"/>
                  <a:gd name="T3" fmla="*/ 0 h 397"/>
                  <a:gd name="T4" fmla="*/ 0 w 1600"/>
                  <a:gd name="T5" fmla="*/ 201 h 397"/>
                  <a:gd name="T6" fmla="*/ 108 w 1600"/>
                  <a:gd name="T7" fmla="*/ 397 h 397"/>
                  <a:gd name="T8" fmla="*/ 1600 w 1600"/>
                  <a:gd name="T9" fmla="*/ 397 h 397"/>
                  <a:gd name="T10" fmla="*/ 1600 w 1600"/>
                  <a:gd name="T11" fmla="*/ 0 h 397"/>
                </a:gdLst>
                <a:ahLst/>
                <a:cxnLst>
                  <a:cxn ang="0">
                    <a:pos x="T0" y="T1"/>
                  </a:cxn>
                  <a:cxn ang="0">
                    <a:pos x="T2" y="T3"/>
                  </a:cxn>
                  <a:cxn ang="0">
                    <a:pos x="T4" y="T5"/>
                  </a:cxn>
                  <a:cxn ang="0">
                    <a:pos x="T6" y="T7"/>
                  </a:cxn>
                  <a:cxn ang="0">
                    <a:pos x="T8" y="T9"/>
                  </a:cxn>
                  <a:cxn ang="0">
                    <a:pos x="T10" y="T11"/>
                  </a:cxn>
                </a:cxnLst>
                <a:rect l="0" t="0" r="r" b="b"/>
                <a:pathLst>
                  <a:path w="1600" h="397">
                    <a:moveTo>
                      <a:pt x="1600" y="0"/>
                    </a:moveTo>
                    <a:lnTo>
                      <a:pt x="108" y="0"/>
                    </a:lnTo>
                    <a:lnTo>
                      <a:pt x="0" y="201"/>
                    </a:lnTo>
                    <a:lnTo>
                      <a:pt x="108" y="397"/>
                    </a:lnTo>
                    <a:lnTo>
                      <a:pt x="1600" y="397"/>
                    </a:lnTo>
                    <a:lnTo>
                      <a:pt x="1600" y="0"/>
                    </a:lnTo>
                    <a:close/>
                  </a:path>
                </a:pathLst>
              </a:custGeom>
              <a:pattFill prst="ltUpDiag">
                <a:fgClr>
                  <a:srgbClr val="000000"/>
                </a:fgClr>
                <a:bgClr>
                  <a:srgbClr val="FFFFFF"/>
                </a:bgClr>
              </a:pattFill>
              <a:ln w="0">
                <a:solidFill>
                  <a:srgbClr val="000000"/>
                </a:solidFill>
                <a:prstDash val="solid"/>
                <a:round/>
                <a:headEnd/>
                <a:tailEnd/>
              </a:ln>
            </p:spPr>
            <p:txBody>
              <a:bodyPr/>
              <a:lstStyle/>
              <a:p>
                <a:endParaRPr lang="en-GB"/>
              </a:p>
            </p:txBody>
          </p:sp>
          <p:sp>
            <p:nvSpPr>
              <p:cNvPr id="25" name="Freeform 7"/>
              <p:cNvSpPr>
                <a:spLocks/>
              </p:cNvSpPr>
              <p:nvPr/>
            </p:nvSpPr>
            <p:spPr bwMode="auto">
              <a:xfrm>
                <a:off x="3396" y="1427"/>
                <a:ext cx="1548" cy="328"/>
              </a:xfrm>
              <a:custGeom>
                <a:avLst/>
                <a:gdLst>
                  <a:gd name="T0" fmla="*/ 1548 w 1548"/>
                  <a:gd name="T1" fmla="*/ 0 h 328"/>
                  <a:gd name="T2" fmla="*/ 90 w 1548"/>
                  <a:gd name="T3" fmla="*/ 0 h 328"/>
                  <a:gd name="T4" fmla="*/ 0 w 1548"/>
                  <a:gd name="T5" fmla="*/ 161 h 328"/>
                  <a:gd name="T6" fmla="*/ 90 w 1548"/>
                  <a:gd name="T7" fmla="*/ 328 h 328"/>
                  <a:gd name="T8" fmla="*/ 1548 w 1548"/>
                  <a:gd name="T9" fmla="*/ 328 h 328"/>
                  <a:gd name="T10" fmla="*/ 1548 w 1548"/>
                  <a:gd name="T11" fmla="*/ 0 h 328"/>
                </a:gdLst>
                <a:ahLst/>
                <a:cxnLst>
                  <a:cxn ang="0">
                    <a:pos x="T0" y="T1"/>
                  </a:cxn>
                  <a:cxn ang="0">
                    <a:pos x="T2" y="T3"/>
                  </a:cxn>
                  <a:cxn ang="0">
                    <a:pos x="T4" y="T5"/>
                  </a:cxn>
                  <a:cxn ang="0">
                    <a:pos x="T6" y="T7"/>
                  </a:cxn>
                  <a:cxn ang="0">
                    <a:pos x="T8" y="T9"/>
                  </a:cxn>
                  <a:cxn ang="0">
                    <a:pos x="T10" y="T11"/>
                  </a:cxn>
                </a:cxnLst>
                <a:rect l="0" t="0" r="r" b="b"/>
                <a:pathLst>
                  <a:path w="1548" h="328">
                    <a:moveTo>
                      <a:pt x="1548" y="0"/>
                    </a:moveTo>
                    <a:lnTo>
                      <a:pt x="90" y="0"/>
                    </a:lnTo>
                    <a:lnTo>
                      <a:pt x="0" y="161"/>
                    </a:lnTo>
                    <a:lnTo>
                      <a:pt x="90" y="328"/>
                    </a:lnTo>
                    <a:lnTo>
                      <a:pt x="1548" y="328"/>
                    </a:lnTo>
                    <a:lnTo>
                      <a:pt x="1548" y="0"/>
                    </a:lnTo>
                    <a:close/>
                  </a:path>
                </a:pathLst>
              </a:custGeom>
              <a:solidFill>
                <a:srgbClr val="FFFFFF"/>
              </a:solidFill>
              <a:ln w="0">
                <a:solidFill>
                  <a:srgbClr val="000000"/>
                </a:solidFill>
                <a:prstDash val="solid"/>
                <a:round/>
                <a:headEnd/>
                <a:tailEnd/>
              </a:ln>
            </p:spPr>
            <p:txBody>
              <a:bodyPr/>
              <a:lstStyle/>
              <a:p>
                <a:endParaRPr lang="en-GB"/>
              </a:p>
            </p:txBody>
          </p:sp>
        </p:grpSp>
        <p:sp>
          <p:nvSpPr>
            <p:cNvPr id="23" name="Freeform 46"/>
            <p:cNvSpPr>
              <a:spLocks/>
            </p:cNvSpPr>
            <p:nvPr/>
          </p:nvSpPr>
          <p:spPr bwMode="auto">
            <a:xfrm>
              <a:off x="3522" y="1552"/>
              <a:ext cx="1422" cy="64"/>
            </a:xfrm>
            <a:custGeom>
              <a:avLst/>
              <a:gdLst>
                <a:gd name="T0" fmla="*/ 1422 w 1422"/>
                <a:gd name="T1" fmla="*/ 0 h 48"/>
                <a:gd name="T2" fmla="*/ 30 w 1422"/>
                <a:gd name="T3" fmla="*/ 0 h 48"/>
                <a:gd name="T4" fmla="*/ 30 w 1422"/>
                <a:gd name="T5" fmla="*/ 48 h 48"/>
                <a:gd name="T6" fmla="*/ 1422 w 1422"/>
                <a:gd name="T7" fmla="*/ 48 h 48"/>
                <a:gd name="T8" fmla="*/ 1422 w 1422"/>
                <a:gd name="T9" fmla="*/ 0 h 48"/>
              </a:gdLst>
              <a:ahLst/>
              <a:cxnLst>
                <a:cxn ang="0">
                  <a:pos x="T0" y="T1"/>
                </a:cxn>
                <a:cxn ang="0">
                  <a:pos x="T2" y="T3"/>
                </a:cxn>
                <a:cxn ang="0">
                  <a:pos x="T4" y="T5"/>
                </a:cxn>
                <a:cxn ang="0">
                  <a:pos x="T6" y="T7"/>
                </a:cxn>
                <a:cxn ang="0">
                  <a:pos x="T8" y="T9"/>
                </a:cxn>
              </a:cxnLst>
              <a:rect l="0" t="0" r="r" b="b"/>
              <a:pathLst>
                <a:path w="1422" h="48">
                  <a:moveTo>
                    <a:pt x="1422" y="0"/>
                  </a:moveTo>
                  <a:lnTo>
                    <a:pt x="30" y="0"/>
                  </a:lnTo>
                  <a:cubicBezTo>
                    <a:pt x="0" y="0"/>
                    <a:pt x="2" y="48"/>
                    <a:pt x="30" y="48"/>
                  </a:cubicBezTo>
                  <a:lnTo>
                    <a:pt x="1422" y="48"/>
                  </a:lnTo>
                  <a:lnTo>
                    <a:pt x="1422" y="0"/>
                  </a:lnTo>
                  <a:close/>
                </a:path>
              </a:pathLst>
            </a:cu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986125"/>
            <a:ext cx="3078163" cy="246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986125"/>
            <a:ext cx="2957513" cy="246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47681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1026"/>
          <p:cNvSpPr>
            <a:spLocks noGrp="1" noChangeArrowheads="1"/>
          </p:cNvSpPr>
          <p:nvPr>
            <p:ph type="title"/>
          </p:nvPr>
        </p:nvSpPr>
        <p:spPr>
          <a:xfrm>
            <a:off x="463550" y="704850"/>
            <a:ext cx="8229600" cy="1143000"/>
          </a:xfrm>
        </p:spPr>
        <p:txBody>
          <a:bodyPr/>
          <a:lstStyle/>
          <a:p>
            <a:r>
              <a:rPr lang="en-GB" altLang="en-US" dirty="0"/>
              <a:t>Dose determination with ion chamber</a:t>
            </a:r>
          </a:p>
        </p:txBody>
      </p:sp>
      <p:sp>
        <p:nvSpPr>
          <p:cNvPr id="124931" name="Rectangle 1027"/>
          <p:cNvSpPr>
            <a:spLocks noGrp="1" noChangeArrowheads="1"/>
          </p:cNvSpPr>
          <p:nvPr>
            <p:ph idx="1"/>
          </p:nvPr>
        </p:nvSpPr>
        <p:spPr>
          <a:xfrm>
            <a:off x="457200" y="3429000"/>
            <a:ext cx="8686800" cy="2697163"/>
          </a:xfrm>
        </p:spPr>
        <p:txBody>
          <a:bodyPr/>
          <a:lstStyle/>
          <a:p>
            <a:pPr>
              <a:lnSpc>
                <a:spcPct val="90000"/>
              </a:lnSpc>
            </a:pPr>
            <a:r>
              <a:rPr lang="en-GB" altLang="en-US" sz="2000" i="1" dirty="0"/>
              <a:t>Q</a:t>
            </a:r>
            <a:r>
              <a:rPr lang="en-GB" altLang="en-US" sz="2000" dirty="0"/>
              <a:t>: charge produced in the air of the chamber</a:t>
            </a:r>
          </a:p>
          <a:p>
            <a:pPr>
              <a:lnSpc>
                <a:spcPct val="90000"/>
              </a:lnSpc>
            </a:pPr>
            <a:r>
              <a:rPr lang="en-GB" altLang="en-US" sz="2000" i="1" dirty="0"/>
              <a:t>W</a:t>
            </a:r>
            <a:r>
              <a:rPr lang="en-GB" altLang="en-US" sz="2000" dirty="0"/>
              <a:t>: mean energy required to produce an ion-pair in air</a:t>
            </a:r>
          </a:p>
          <a:p>
            <a:pPr>
              <a:lnSpc>
                <a:spcPct val="90000"/>
              </a:lnSpc>
            </a:pPr>
            <a:endParaRPr lang="en-GB" altLang="en-US" sz="2000" dirty="0">
              <a:solidFill>
                <a:schemeClr val="accent2"/>
              </a:solidFill>
            </a:endParaRPr>
          </a:p>
          <a:p>
            <a:pPr>
              <a:lnSpc>
                <a:spcPct val="90000"/>
              </a:lnSpc>
              <a:buFontTx/>
              <a:buNone/>
            </a:pPr>
            <a:r>
              <a:rPr lang="en-GB" altLang="en-US" sz="2000" dirty="0" smtClean="0">
                <a:solidFill>
                  <a:schemeClr val="accent2"/>
                </a:solidFill>
              </a:rPr>
              <a:t>Unfortunately</a:t>
            </a:r>
            <a:r>
              <a:rPr lang="en-GB" altLang="en-US" sz="2000" dirty="0">
                <a:solidFill>
                  <a:schemeClr val="accent2"/>
                </a:solidFill>
              </a:rPr>
              <a:t>, for commercially available chambers, the volume </a:t>
            </a:r>
            <a:r>
              <a:rPr lang="en-GB" altLang="en-US" sz="2000" i="1" dirty="0">
                <a:solidFill>
                  <a:schemeClr val="accent2"/>
                </a:solidFill>
              </a:rPr>
              <a:t>V</a:t>
            </a:r>
            <a:r>
              <a:rPr lang="en-GB" altLang="en-US" sz="2000" dirty="0">
                <a:solidFill>
                  <a:schemeClr val="accent2"/>
                </a:solidFill>
              </a:rPr>
              <a:t> is not known with the necessary accuracy (would otherwise be a primary standard!).</a:t>
            </a:r>
            <a:br>
              <a:rPr lang="en-GB" altLang="en-US" sz="2000" dirty="0">
                <a:solidFill>
                  <a:schemeClr val="accent2"/>
                </a:solidFill>
              </a:rPr>
            </a:br>
            <a:endParaRPr lang="en-GB" altLang="en-US" sz="2000" dirty="0">
              <a:solidFill>
                <a:schemeClr val="accent2"/>
              </a:solidFill>
            </a:endParaRPr>
          </a:p>
          <a:p>
            <a:pPr>
              <a:lnSpc>
                <a:spcPct val="90000"/>
              </a:lnSpc>
              <a:buFontTx/>
              <a:buNone/>
            </a:pPr>
            <a:r>
              <a:rPr lang="en-GB" altLang="en-US" sz="2000" dirty="0" smtClean="0">
                <a:solidFill>
                  <a:srgbClr val="FF00FF"/>
                </a:solidFill>
              </a:rPr>
              <a:t>We </a:t>
            </a:r>
            <a:r>
              <a:rPr lang="en-GB" altLang="en-US" sz="2000" dirty="0">
                <a:solidFill>
                  <a:srgbClr val="FF00FF"/>
                </a:solidFill>
              </a:rPr>
              <a:t>have to rely on methods other than </a:t>
            </a:r>
            <a:r>
              <a:rPr lang="en-GB" altLang="en-US" sz="2000" dirty="0">
                <a:solidFill>
                  <a:srgbClr val="FF00FF"/>
                </a:solidFill>
                <a:latin typeface="Arial"/>
              </a:rPr>
              <a:t>“</a:t>
            </a:r>
            <a:r>
              <a:rPr lang="en-GB" altLang="en-US" sz="2000" dirty="0" smtClean="0">
                <a:solidFill>
                  <a:srgbClr val="FF00FF"/>
                </a:solidFill>
              </a:rPr>
              <a:t>first principles</a:t>
            </a:r>
            <a:r>
              <a:rPr lang="en-GB" altLang="en-US" sz="2000" dirty="0">
                <a:solidFill>
                  <a:srgbClr val="FF00FF"/>
                </a:solidFill>
                <a:latin typeface="Arial"/>
              </a:rPr>
              <a:t>”</a:t>
            </a:r>
            <a:r>
              <a:rPr lang="en-GB" altLang="en-US" sz="2000" dirty="0">
                <a:solidFill>
                  <a:srgbClr val="FF00FF"/>
                </a:solidFill>
              </a:rPr>
              <a:t>, which involve the use of ion </a:t>
            </a:r>
            <a:r>
              <a:rPr lang="en-GB" altLang="en-US" sz="2000" dirty="0" smtClean="0">
                <a:solidFill>
                  <a:srgbClr val="FF00FF"/>
                </a:solidFill>
              </a:rPr>
              <a:t>chamber </a:t>
            </a:r>
            <a:r>
              <a:rPr lang="en-GB" altLang="en-US" sz="2000" dirty="0">
                <a:solidFill>
                  <a:srgbClr val="FF00FF"/>
                </a:solidFill>
              </a:rPr>
              <a:t>calibration </a:t>
            </a:r>
            <a:r>
              <a:rPr lang="en-GB" altLang="en-US" sz="2000" dirty="0" smtClean="0">
                <a:solidFill>
                  <a:srgbClr val="FF00FF"/>
                </a:solidFill>
              </a:rPr>
              <a:t>factors</a:t>
            </a:r>
          </a:p>
        </p:txBody>
      </p:sp>
      <p:grpSp>
        <p:nvGrpSpPr>
          <p:cNvPr id="124932" name="Group 1028"/>
          <p:cNvGrpSpPr>
            <a:grpSpLocks/>
          </p:cNvGrpSpPr>
          <p:nvPr/>
        </p:nvGrpSpPr>
        <p:grpSpPr bwMode="auto">
          <a:xfrm>
            <a:off x="1371600" y="1444625"/>
            <a:ext cx="2744788" cy="585788"/>
            <a:chOff x="1490" y="814"/>
            <a:chExt cx="1729" cy="369"/>
          </a:xfrm>
        </p:grpSpPr>
        <p:sp>
          <p:nvSpPr>
            <p:cNvPr id="124933" name="Rectangle 1029"/>
            <p:cNvSpPr>
              <a:spLocks noChangeArrowheads="1"/>
            </p:cNvSpPr>
            <p:nvPr/>
          </p:nvSpPr>
          <p:spPr bwMode="auto">
            <a:xfrm>
              <a:off x="3077" y="843"/>
              <a:ext cx="142"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p</a:t>
              </a:r>
              <a:endParaRPr lang="en-GB" altLang="en-US"/>
            </a:p>
          </p:txBody>
        </p:sp>
        <p:sp>
          <p:nvSpPr>
            <p:cNvPr id="124934" name="Rectangle 1030"/>
            <p:cNvSpPr>
              <a:spLocks noChangeArrowheads="1"/>
            </p:cNvSpPr>
            <p:nvPr/>
          </p:nvSpPr>
          <p:spPr bwMode="auto">
            <a:xfrm>
              <a:off x="2526" y="843"/>
              <a:ext cx="128"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s</a:t>
              </a:r>
              <a:endParaRPr lang="en-GB" altLang="en-US"/>
            </a:p>
          </p:txBody>
        </p:sp>
        <p:sp>
          <p:nvSpPr>
            <p:cNvPr id="124935" name="Rectangle 1031"/>
            <p:cNvSpPr>
              <a:spLocks noChangeArrowheads="1"/>
            </p:cNvSpPr>
            <p:nvPr/>
          </p:nvSpPr>
          <p:spPr bwMode="auto">
            <a:xfrm>
              <a:off x="2080" y="843"/>
              <a:ext cx="185"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D</a:t>
              </a:r>
              <a:endParaRPr lang="en-GB" altLang="en-US"/>
            </a:p>
          </p:txBody>
        </p:sp>
        <p:sp>
          <p:nvSpPr>
            <p:cNvPr id="124936" name="Rectangle 1032"/>
            <p:cNvSpPr>
              <a:spLocks noChangeArrowheads="1"/>
            </p:cNvSpPr>
            <p:nvPr/>
          </p:nvSpPr>
          <p:spPr bwMode="auto">
            <a:xfrm>
              <a:off x="1490" y="843"/>
              <a:ext cx="185"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D</a:t>
              </a:r>
              <a:endParaRPr lang="en-GB" altLang="en-US"/>
            </a:p>
          </p:txBody>
        </p:sp>
        <p:sp>
          <p:nvSpPr>
            <p:cNvPr id="124937" name="Rectangle 1033"/>
            <p:cNvSpPr>
              <a:spLocks noChangeArrowheads="1"/>
            </p:cNvSpPr>
            <p:nvPr/>
          </p:nvSpPr>
          <p:spPr bwMode="auto">
            <a:xfrm>
              <a:off x="2977" y="814"/>
              <a:ext cx="64"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a:latin typeface="Symbol" pitchFamily="18" charset="2"/>
                </a:rPr>
                <a:t>×</a:t>
              </a:r>
              <a:endParaRPr lang="en-GB" altLang="en-US">
                <a:latin typeface="Times New Roman" charset="0"/>
              </a:endParaRPr>
            </a:p>
          </p:txBody>
        </p:sp>
        <p:sp>
          <p:nvSpPr>
            <p:cNvPr id="124938" name="Rectangle 1034"/>
            <p:cNvSpPr>
              <a:spLocks noChangeArrowheads="1"/>
            </p:cNvSpPr>
            <p:nvPr/>
          </p:nvSpPr>
          <p:spPr bwMode="auto">
            <a:xfrm>
              <a:off x="2449" y="814"/>
              <a:ext cx="64"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a:latin typeface="Symbol" pitchFamily="18" charset="2"/>
                </a:rPr>
                <a:t>×</a:t>
              </a:r>
              <a:endParaRPr lang="en-GB" altLang="en-US">
                <a:latin typeface="Times New Roman" charset="0"/>
              </a:endParaRPr>
            </a:p>
          </p:txBody>
        </p:sp>
        <p:sp>
          <p:nvSpPr>
            <p:cNvPr id="124939" name="Rectangle 1035"/>
            <p:cNvSpPr>
              <a:spLocks noChangeArrowheads="1"/>
            </p:cNvSpPr>
            <p:nvPr/>
          </p:nvSpPr>
          <p:spPr bwMode="auto">
            <a:xfrm>
              <a:off x="1897" y="814"/>
              <a:ext cx="141"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a:latin typeface="Symbol" pitchFamily="18" charset="2"/>
                </a:rPr>
                <a:t>=</a:t>
              </a:r>
              <a:endParaRPr lang="en-GB" altLang="en-US">
                <a:latin typeface="Times New Roman" charset="0"/>
              </a:endParaRPr>
            </a:p>
          </p:txBody>
        </p:sp>
        <p:sp>
          <p:nvSpPr>
            <p:cNvPr id="124940" name="Rectangle 1036"/>
            <p:cNvSpPr>
              <a:spLocks noChangeArrowheads="1"/>
            </p:cNvSpPr>
            <p:nvPr/>
          </p:nvSpPr>
          <p:spPr bwMode="auto">
            <a:xfrm>
              <a:off x="2806" y="1001"/>
              <a:ext cx="1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t>air</a:t>
              </a:r>
              <a:endParaRPr lang="en-GB" altLang="en-US"/>
            </a:p>
          </p:txBody>
        </p:sp>
        <p:sp>
          <p:nvSpPr>
            <p:cNvPr id="124941" name="Rectangle 1037"/>
            <p:cNvSpPr>
              <a:spLocks noChangeArrowheads="1"/>
            </p:cNvSpPr>
            <p:nvPr/>
          </p:nvSpPr>
          <p:spPr bwMode="auto">
            <a:xfrm>
              <a:off x="2661" y="1001"/>
              <a:ext cx="15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t>w,</a:t>
              </a:r>
              <a:endParaRPr lang="en-GB" altLang="en-US"/>
            </a:p>
          </p:txBody>
        </p:sp>
        <p:sp>
          <p:nvSpPr>
            <p:cNvPr id="124942" name="Rectangle 1038"/>
            <p:cNvSpPr>
              <a:spLocks noChangeArrowheads="1"/>
            </p:cNvSpPr>
            <p:nvPr/>
          </p:nvSpPr>
          <p:spPr bwMode="auto">
            <a:xfrm>
              <a:off x="2231" y="1001"/>
              <a:ext cx="1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t>air</a:t>
              </a:r>
              <a:endParaRPr lang="en-GB" altLang="en-US"/>
            </a:p>
          </p:txBody>
        </p:sp>
        <p:sp>
          <p:nvSpPr>
            <p:cNvPr id="124943" name="Rectangle 1039"/>
            <p:cNvSpPr>
              <a:spLocks noChangeArrowheads="1"/>
            </p:cNvSpPr>
            <p:nvPr/>
          </p:nvSpPr>
          <p:spPr bwMode="auto">
            <a:xfrm>
              <a:off x="1650" y="1001"/>
              <a:ext cx="11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t>w</a:t>
              </a:r>
              <a:endParaRPr lang="en-GB" altLang="en-US"/>
            </a:p>
          </p:txBody>
        </p:sp>
      </p:grpSp>
      <p:grpSp>
        <p:nvGrpSpPr>
          <p:cNvPr id="124944" name="Group 1040"/>
          <p:cNvGrpSpPr>
            <a:grpSpLocks/>
          </p:cNvGrpSpPr>
          <p:nvPr/>
        </p:nvGrpSpPr>
        <p:grpSpPr bwMode="auto">
          <a:xfrm>
            <a:off x="3429001" y="2316163"/>
            <a:ext cx="2655888" cy="1112837"/>
            <a:chOff x="2160" y="1363"/>
            <a:chExt cx="1673" cy="701"/>
          </a:xfrm>
        </p:grpSpPr>
        <p:sp>
          <p:nvSpPr>
            <p:cNvPr id="124945" name="Line 1041"/>
            <p:cNvSpPr>
              <a:spLocks noChangeShapeType="1"/>
            </p:cNvSpPr>
            <p:nvPr/>
          </p:nvSpPr>
          <p:spPr bwMode="auto">
            <a:xfrm>
              <a:off x="2816" y="1688"/>
              <a:ext cx="398" cy="1"/>
            </a:xfrm>
            <a:prstGeom prst="line">
              <a:avLst/>
            </a:prstGeom>
            <a:noFill/>
            <a:ln w="17526">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4947" name="Rectangle 1043"/>
            <p:cNvSpPr>
              <a:spLocks noChangeArrowheads="1"/>
            </p:cNvSpPr>
            <p:nvPr/>
          </p:nvSpPr>
          <p:spPr bwMode="auto">
            <a:xfrm>
              <a:off x="3454" y="172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endParaRPr lang="en-GB" altLang="en-US" dirty="0"/>
            </a:p>
          </p:txBody>
        </p:sp>
        <p:sp>
          <p:nvSpPr>
            <p:cNvPr id="124948" name="Rectangle 1044"/>
            <p:cNvSpPr>
              <a:spLocks noChangeArrowheads="1"/>
            </p:cNvSpPr>
            <p:nvPr/>
          </p:nvSpPr>
          <p:spPr bwMode="auto">
            <a:xfrm>
              <a:off x="3316" y="1516"/>
              <a:ext cx="517"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GB" altLang="en-US" sz="3200" i="1" dirty="0" err="1"/>
                <a:t>W</a:t>
              </a:r>
              <a:r>
                <a:rPr lang="en-GB" altLang="en-US" sz="3200" i="1" baseline="-25000" dirty="0" err="1"/>
                <a:t>air</a:t>
              </a:r>
              <a:endParaRPr lang="en-GB" altLang="en-US" sz="3200" baseline="-25000" dirty="0"/>
            </a:p>
          </p:txBody>
        </p:sp>
        <p:sp>
          <p:nvSpPr>
            <p:cNvPr id="124949" name="Rectangle 1045"/>
            <p:cNvSpPr>
              <a:spLocks noChangeArrowheads="1"/>
            </p:cNvSpPr>
            <p:nvPr/>
          </p:nvSpPr>
          <p:spPr bwMode="auto">
            <a:xfrm>
              <a:off x="2791" y="1724"/>
              <a:ext cx="213"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solidFill>
                    <a:srgbClr val="FF00FF"/>
                  </a:solidFill>
                </a:rPr>
                <a:t>m</a:t>
              </a:r>
            </a:p>
          </p:txBody>
        </p:sp>
        <p:sp>
          <p:nvSpPr>
            <p:cNvPr id="124950" name="Rectangle 1046"/>
            <p:cNvSpPr>
              <a:spLocks noChangeArrowheads="1"/>
            </p:cNvSpPr>
            <p:nvPr/>
          </p:nvSpPr>
          <p:spPr bwMode="auto">
            <a:xfrm>
              <a:off x="2884" y="1363"/>
              <a:ext cx="199"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Q</a:t>
              </a:r>
              <a:endParaRPr lang="en-GB" altLang="en-US"/>
            </a:p>
          </p:txBody>
        </p:sp>
        <p:sp>
          <p:nvSpPr>
            <p:cNvPr id="124951" name="Rectangle 1047"/>
            <p:cNvSpPr>
              <a:spLocks noChangeArrowheads="1"/>
            </p:cNvSpPr>
            <p:nvPr/>
          </p:nvSpPr>
          <p:spPr bwMode="auto">
            <a:xfrm>
              <a:off x="2160" y="1524"/>
              <a:ext cx="185"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D</a:t>
              </a:r>
              <a:endParaRPr lang="en-GB" altLang="en-US"/>
            </a:p>
          </p:txBody>
        </p:sp>
        <p:sp>
          <p:nvSpPr>
            <p:cNvPr id="124952" name="Rectangle 1048"/>
            <p:cNvSpPr>
              <a:spLocks noChangeArrowheads="1"/>
            </p:cNvSpPr>
            <p:nvPr/>
          </p:nvSpPr>
          <p:spPr bwMode="auto">
            <a:xfrm>
              <a:off x="3252" y="1495"/>
              <a:ext cx="64"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a:latin typeface="Symbol" pitchFamily="18" charset="2"/>
                </a:rPr>
                <a:t>×</a:t>
              </a:r>
              <a:endParaRPr lang="en-GB" altLang="en-US">
                <a:latin typeface="Times New Roman" charset="0"/>
              </a:endParaRPr>
            </a:p>
          </p:txBody>
        </p:sp>
        <p:sp>
          <p:nvSpPr>
            <p:cNvPr id="124953" name="Rectangle 1049"/>
            <p:cNvSpPr>
              <a:spLocks noChangeArrowheads="1"/>
            </p:cNvSpPr>
            <p:nvPr/>
          </p:nvSpPr>
          <p:spPr bwMode="auto">
            <a:xfrm>
              <a:off x="2609" y="1495"/>
              <a:ext cx="141"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a:latin typeface="Symbol" pitchFamily="18" charset="2"/>
                </a:rPr>
                <a:t>=</a:t>
              </a:r>
              <a:endParaRPr lang="en-GB" altLang="en-US">
                <a:latin typeface="Times New Roman" charset="0"/>
              </a:endParaRPr>
            </a:p>
          </p:txBody>
        </p:sp>
        <p:sp>
          <p:nvSpPr>
            <p:cNvPr id="124954" name="Rectangle 1050"/>
            <p:cNvSpPr>
              <a:spLocks noChangeArrowheads="1"/>
            </p:cNvSpPr>
            <p:nvPr/>
          </p:nvSpPr>
          <p:spPr bwMode="auto">
            <a:xfrm>
              <a:off x="2996" y="1882"/>
              <a:ext cx="1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solidFill>
                    <a:srgbClr val="FF00FF"/>
                  </a:solidFill>
                </a:rPr>
                <a:t>air</a:t>
              </a:r>
              <a:endParaRPr lang="en-GB" altLang="en-US">
                <a:solidFill>
                  <a:srgbClr val="FF00FF"/>
                </a:solidFill>
              </a:endParaRPr>
            </a:p>
          </p:txBody>
        </p:sp>
        <p:sp>
          <p:nvSpPr>
            <p:cNvPr id="124955" name="Rectangle 1051"/>
            <p:cNvSpPr>
              <a:spLocks noChangeArrowheads="1"/>
            </p:cNvSpPr>
            <p:nvPr/>
          </p:nvSpPr>
          <p:spPr bwMode="auto">
            <a:xfrm>
              <a:off x="2311" y="1682"/>
              <a:ext cx="1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t>air</a:t>
              </a:r>
              <a:endParaRPr lang="en-GB" altLang="en-US"/>
            </a:p>
          </p:txBody>
        </p:sp>
      </p:grpSp>
      <p:grpSp>
        <p:nvGrpSpPr>
          <p:cNvPr id="124956" name="Group 1052"/>
          <p:cNvGrpSpPr>
            <a:grpSpLocks/>
          </p:cNvGrpSpPr>
          <p:nvPr/>
        </p:nvGrpSpPr>
        <p:grpSpPr bwMode="auto">
          <a:xfrm>
            <a:off x="6262316" y="2316163"/>
            <a:ext cx="2270124" cy="1112837"/>
            <a:chOff x="3673" y="1363"/>
            <a:chExt cx="1430" cy="701"/>
          </a:xfrm>
        </p:grpSpPr>
        <p:sp>
          <p:nvSpPr>
            <p:cNvPr id="124957" name="Line 1053"/>
            <p:cNvSpPr>
              <a:spLocks noChangeShapeType="1"/>
            </p:cNvSpPr>
            <p:nvPr/>
          </p:nvSpPr>
          <p:spPr bwMode="auto">
            <a:xfrm>
              <a:off x="3867" y="1688"/>
              <a:ext cx="643" cy="1"/>
            </a:xfrm>
            <a:prstGeom prst="line">
              <a:avLst/>
            </a:prstGeom>
            <a:noFill/>
            <a:ln w="17526">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4960" name="Rectangle 1056"/>
            <p:cNvSpPr>
              <a:spLocks noChangeArrowheads="1"/>
            </p:cNvSpPr>
            <p:nvPr/>
          </p:nvSpPr>
          <p:spPr bwMode="auto">
            <a:xfrm>
              <a:off x="4614" y="1504"/>
              <a:ext cx="48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GB" altLang="en-US" sz="3200" i="1" dirty="0" err="1" smtClean="0"/>
                <a:t>W</a:t>
              </a:r>
              <a:r>
                <a:rPr lang="en-GB" altLang="en-US" sz="3200" i="1" baseline="-25000" dirty="0" err="1" smtClean="0"/>
                <a:t>air</a:t>
              </a:r>
              <a:endParaRPr lang="en-GB" altLang="en-US" baseline="-25000" dirty="0"/>
            </a:p>
          </p:txBody>
        </p:sp>
        <p:sp>
          <p:nvSpPr>
            <p:cNvPr id="124961" name="Rectangle 1057"/>
            <p:cNvSpPr>
              <a:spLocks noChangeArrowheads="1"/>
            </p:cNvSpPr>
            <p:nvPr/>
          </p:nvSpPr>
          <p:spPr bwMode="auto">
            <a:xfrm>
              <a:off x="4126" y="1724"/>
              <a:ext cx="228"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GB" altLang="en-US" sz="3200" i="1">
                  <a:solidFill>
                    <a:srgbClr val="FF00FF"/>
                  </a:solidFill>
                </a:rPr>
                <a:t>V</a:t>
              </a:r>
            </a:p>
          </p:txBody>
        </p:sp>
        <p:sp>
          <p:nvSpPr>
            <p:cNvPr id="124962" name="Rectangle 1058"/>
            <p:cNvSpPr>
              <a:spLocks noChangeArrowheads="1"/>
            </p:cNvSpPr>
            <p:nvPr/>
          </p:nvSpPr>
          <p:spPr bwMode="auto">
            <a:xfrm>
              <a:off x="4070" y="1363"/>
              <a:ext cx="199"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Q</a:t>
              </a:r>
              <a:endParaRPr lang="en-GB" altLang="en-US"/>
            </a:p>
          </p:txBody>
        </p:sp>
        <p:sp>
          <p:nvSpPr>
            <p:cNvPr id="124963" name="Rectangle 1059"/>
            <p:cNvSpPr>
              <a:spLocks noChangeArrowheads="1"/>
            </p:cNvSpPr>
            <p:nvPr/>
          </p:nvSpPr>
          <p:spPr bwMode="auto">
            <a:xfrm>
              <a:off x="4559" y="1495"/>
              <a:ext cx="64"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a:latin typeface="Symbol" pitchFamily="18" charset="2"/>
                </a:rPr>
                <a:t>×</a:t>
              </a:r>
              <a:endParaRPr lang="en-GB" altLang="en-US">
                <a:latin typeface="Times New Roman" charset="0"/>
              </a:endParaRPr>
            </a:p>
          </p:txBody>
        </p:sp>
        <p:sp>
          <p:nvSpPr>
            <p:cNvPr id="124964" name="Rectangle 1060"/>
            <p:cNvSpPr>
              <a:spLocks noChangeArrowheads="1"/>
            </p:cNvSpPr>
            <p:nvPr/>
          </p:nvSpPr>
          <p:spPr bwMode="auto">
            <a:xfrm>
              <a:off x="4098" y="1695"/>
              <a:ext cx="64"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a:solidFill>
                    <a:srgbClr val="FF00FF"/>
                  </a:solidFill>
                  <a:latin typeface="Symbol" pitchFamily="18" charset="2"/>
                </a:rPr>
                <a:t>×</a:t>
              </a:r>
            </a:p>
          </p:txBody>
        </p:sp>
        <p:sp>
          <p:nvSpPr>
            <p:cNvPr id="124965" name="Rectangle 1061"/>
            <p:cNvSpPr>
              <a:spLocks noChangeArrowheads="1"/>
            </p:cNvSpPr>
            <p:nvPr/>
          </p:nvSpPr>
          <p:spPr bwMode="auto">
            <a:xfrm>
              <a:off x="3673" y="1495"/>
              <a:ext cx="141"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dirty="0">
                  <a:latin typeface="Symbol" pitchFamily="18" charset="2"/>
                </a:rPr>
                <a:t>=</a:t>
              </a:r>
              <a:endParaRPr lang="en-GB" altLang="en-US" dirty="0">
                <a:latin typeface="Times New Roman" charset="0"/>
              </a:endParaRPr>
            </a:p>
          </p:txBody>
        </p:sp>
        <p:sp>
          <p:nvSpPr>
            <p:cNvPr id="124966" name="Rectangle 1062"/>
            <p:cNvSpPr>
              <a:spLocks noChangeArrowheads="1"/>
            </p:cNvSpPr>
            <p:nvPr/>
          </p:nvSpPr>
          <p:spPr bwMode="auto">
            <a:xfrm>
              <a:off x="4292" y="1882"/>
              <a:ext cx="1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solidFill>
                    <a:srgbClr val="FF00FF"/>
                  </a:solidFill>
                </a:rPr>
                <a:t>air</a:t>
              </a:r>
              <a:endParaRPr lang="en-GB" altLang="en-US">
                <a:solidFill>
                  <a:srgbClr val="FF00FF"/>
                </a:solidFill>
              </a:endParaRPr>
            </a:p>
          </p:txBody>
        </p:sp>
        <p:sp>
          <p:nvSpPr>
            <p:cNvPr id="124967" name="Rectangle 1063"/>
            <p:cNvSpPr>
              <a:spLocks noChangeArrowheads="1"/>
            </p:cNvSpPr>
            <p:nvPr/>
          </p:nvSpPr>
          <p:spPr bwMode="auto">
            <a:xfrm>
              <a:off x="3886" y="1695"/>
              <a:ext cx="172"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GB" altLang="en-US" sz="3200" i="1">
                  <a:solidFill>
                    <a:srgbClr val="FF00FF"/>
                  </a:solidFill>
                  <a:latin typeface="Symbol" pitchFamily="18" charset="2"/>
                </a:rPr>
                <a:t>r</a:t>
              </a:r>
            </a:p>
          </p:txBody>
        </p:sp>
      </p:grpSp>
      <p:cxnSp>
        <p:nvCxnSpPr>
          <p:cNvPr id="124968" name="AutoShape 1064"/>
          <p:cNvCxnSpPr>
            <a:cxnSpLocks noChangeShapeType="1"/>
          </p:cNvCxnSpPr>
          <p:nvPr/>
        </p:nvCxnSpPr>
        <p:spPr bwMode="auto">
          <a:xfrm rot="16200000" flipH="1">
            <a:off x="2504282" y="1910556"/>
            <a:ext cx="838200" cy="973137"/>
          </a:xfrm>
          <a:prstGeom prst="bentConnector2">
            <a:avLst/>
          </a:prstGeom>
          <a:noFill/>
          <a:ln w="25400">
            <a:solidFill>
              <a:schemeClr val="tx2"/>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25582724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Simple absorbed dose protocol</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GB" i="1">
                              <a:latin typeface="Cambria Math"/>
                            </a:rPr>
                            <m:t>𝐷</m:t>
                          </m:r>
                        </m:e>
                        <m:sub>
                          <m:r>
                            <a:rPr lang="en-GB" i="1">
                              <a:latin typeface="Cambria Math"/>
                            </a:rPr>
                            <m:t>𝑤</m:t>
                          </m:r>
                          <m:r>
                            <a:rPr lang="en-GB" i="1">
                              <a:latin typeface="Cambria Math"/>
                            </a:rPr>
                            <m:t>,</m:t>
                          </m:r>
                          <m:r>
                            <a:rPr lang="en-GB" i="1">
                              <a:latin typeface="Cambria Math"/>
                            </a:rPr>
                            <m:t>𝑄</m:t>
                          </m:r>
                        </m:sub>
                      </m:sSub>
                      <m:r>
                        <a:rPr lang="en-GB" i="1">
                          <a:latin typeface="Cambria Math"/>
                        </a:rPr>
                        <m:t>=</m:t>
                      </m:r>
                      <m:sSub>
                        <m:sSubPr>
                          <m:ctrlPr>
                            <a:rPr lang="en-GB" i="1">
                              <a:latin typeface="Cambria Math"/>
                            </a:rPr>
                          </m:ctrlPr>
                        </m:sSubPr>
                        <m:e>
                          <m:r>
                            <a:rPr lang="en-GB" i="1">
                              <a:latin typeface="Cambria Math"/>
                            </a:rPr>
                            <m:t>𝑀</m:t>
                          </m:r>
                        </m:e>
                        <m:sub>
                          <m:r>
                            <a:rPr lang="en-GB" i="1">
                              <a:latin typeface="Cambria Math"/>
                            </a:rPr>
                            <m:t>𝑄</m:t>
                          </m:r>
                        </m:sub>
                      </m:sSub>
                      <m:sSub>
                        <m:sSubPr>
                          <m:ctrlPr>
                            <a:rPr lang="en-GB" i="1">
                              <a:latin typeface="Cambria Math"/>
                            </a:rPr>
                          </m:ctrlPr>
                        </m:sSubPr>
                        <m:e>
                          <m:r>
                            <a:rPr lang="en-GB" i="1">
                              <a:latin typeface="Cambria Math"/>
                            </a:rPr>
                            <m:t>𝑁</m:t>
                          </m:r>
                        </m:e>
                        <m:sub>
                          <m:r>
                            <a:rPr lang="en-GB" i="1">
                              <a:latin typeface="Cambria Math"/>
                            </a:rPr>
                            <m:t>𝐷</m:t>
                          </m:r>
                          <m:r>
                            <a:rPr lang="en-GB" i="1">
                              <a:latin typeface="Cambria Math"/>
                            </a:rPr>
                            <m:t>,</m:t>
                          </m:r>
                          <m:r>
                            <a:rPr lang="en-GB" b="0" i="1" smtClean="0">
                              <a:latin typeface="Cambria Math"/>
                            </a:rPr>
                            <m:t>𝑤</m:t>
                          </m:r>
                          <m:r>
                            <a:rPr lang="en-GB" i="1">
                              <a:latin typeface="Cambria Math"/>
                            </a:rPr>
                            <m:t>,</m:t>
                          </m:r>
                          <m:r>
                            <a:rPr lang="en-GB" i="1">
                              <a:latin typeface="Cambria Math"/>
                            </a:rPr>
                            <m:t>𝑄</m:t>
                          </m:r>
                        </m:sub>
                      </m:sSub>
                    </m:oMath>
                  </m:oMathPara>
                </a14:m>
                <a:endParaRPr lang="en-GB" dirty="0" smtClean="0"/>
              </a:p>
              <a:p>
                <a:endParaRPr lang="en-GB" dirty="0" smtClean="0"/>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Content Placeholder 2"/>
              <p:cNvSpPr txBox="1">
                <a:spLocks/>
              </p:cNvSpPr>
              <p:nvPr/>
            </p:nvSpPr>
            <p:spPr bwMode="auto">
              <a:xfrm>
                <a:off x="734888" y="3477425"/>
                <a:ext cx="8229600" cy="203980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3"/>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But we have </a:t>
                </a:r>
                <a14:m>
                  <m:oMath xmlns:m="http://schemas.openxmlformats.org/officeDocument/2006/math">
                    <m:sSub>
                      <m:sSubPr>
                        <m:ctrlPr>
                          <a:rPr lang="en-GB" i="1">
                            <a:latin typeface="Cambria Math"/>
                          </a:rPr>
                        </m:ctrlPr>
                      </m:sSubPr>
                      <m:e>
                        <m:r>
                          <a:rPr lang="en-GB" i="1">
                            <a:latin typeface="Cambria Math"/>
                          </a:rPr>
                          <m:t>𝑁</m:t>
                        </m:r>
                      </m:e>
                      <m:sub>
                        <m:r>
                          <a:rPr lang="en-GB" i="1">
                            <a:latin typeface="Cambria Math"/>
                          </a:rPr>
                          <m:t>𝐷</m:t>
                        </m:r>
                        <m:r>
                          <a:rPr lang="en-GB" i="1">
                            <a:latin typeface="Cambria Math"/>
                          </a:rPr>
                          <m:t>,</m:t>
                        </m:r>
                        <m:r>
                          <a:rPr lang="en-GB" i="1">
                            <a:latin typeface="Cambria Math"/>
                          </a:rPr>
                          <m:t>𝑤</m:t>
                        </m:r>
                        <m:r>
                          <a:rPr lang="en-GB" i="1">
                            <a:latin typeface="Cambria Math"/>
                          </a:rPr>
                          <m:t>,</m:t>
                        </m:r>
                        <m:sSub>
                          <m:sSubPr>
                            <m:ctrlPr>
                              <a:rPr lang="en-GB" i="1">
                                <a:latin typeface="Cambria Math"/>
                              </a:rPr>
                            </m:ctrlPr>
                          </m:sSubPr>
                          <m:e>
                            <m:r>
                              <a:rPr lang="en-GB" i="1">
                                <a:latin typeface="Cambria Math"/>
                              </a:rPr>
                              <m:t>𝑄</m:t>
                            </m:r>
                          </m:e>
                          <m:sub>
                            <m:r>
                              <a:rPr lang="en-GB" i="1">
                                <a:latin typeface="Cambria Math"/>
                              </a:rPr>
                              <m:t>0</m:t>
                            </m:r>
                          </m:sub>
                        </m:sSub>
                      </m:sub>
                    </m:sSub>
                  </m:oMath>
                </a14:m>
                <a:r>
                  <a:rPr lang="en-GB" dirty="0" smtClean="0"/>
                  <a:t>with </a:t>
                </a:r>
                <a14:m>
                  <m:oMath xmlns:m="http://schemas.openxmlformats.org/officeDocument/2006/math">
                    <m:sSub>
                      <m:sSubPr>
                        <m:ctrlPr>
                          <a:rPr lang="en-GB" i="1">
                            <a:latin typeface="Cambria Math"/>
                          </a:rPr>
                        </m:ctrlPr>
                      </m:sSubPr>
                      <m:e>
                        <m:r>
                          <a:rPr lang="en-GB" i="1">
                            <a:latin typeface="Cambria Math"/>
                          </a:rPr>
                          <m:t>𝑄</m:t>
                        </m:r>
                      </m:e>
                      <m:sub>
                        <m:r>
                          <a:rPr lang="en-GB" i="1">
                            <a:latin typeface="Cambria Math"/>
                          </a:rPr>
                          <m:t>0</m:t>
                        </m:r>
                      </m:sub>
                    </m:sSub>
                    <m:r>
                      <a:rPr lang="en-GB" i="1" smtClean="0">
                        <a:latin typeface="Cambria Math"/>
                        <a:ea typeface="Cambria Math"/>
                      </a:rPr>
                      <m:t>≠</m:t>
                    </m:r>
                    <m:r>
                      <a:rPr lang="en-GB" i="1" smtClean="0">
                        <a:latin typeface="Cambria Math"/>
                        <a:ea typeface="Cambria Math"/>
                      </a:rPr>
                      <m:t>𝑄</m:t>
                    </m:r>
                  </m:oMath>
                </a14:m>
                <a:r>
                  <a:rPr lang="en-GB" dirty="0" smtClean="0"/>
                  <a:t> →</a:t>
                </a:r>
              </a:p>
              <a:p>
                <a:endParaRPr lang="en-GB" dirty="0" smtClean="0"/>
              </a:p>
              <a:p>
                <a:endParaRPr lang="en-GB" dirty="0"/>
              </a:p>
              <a:p>
                <a:pPr/>
                <a14:m>
                  <m:oMathPara xmlns:m="http://schemas.openxmlformats.org/officeDocument/2006/math">
                    <m:oMathParaPr>
                      <m:jc m:val="centerGroup"/>
                    </m:oMathParaPr>
                    <m:oMath xmlns:m="http://schemas.openxmlformats.org/officeDocument/2006/math">
                      <m:sSub>
                        <m:sSubPr>
                          <m:ctrlPr>
                            <a:rPr lang="en-GB" i="1">
                              <a:latin typeface="Cambria Math"/>
                            </a:rPr>
                          </m:ctrlPr>
                        </m:sSubPr>
                        <m:e>
                          <m:r>
                            <a:rPr lang="en-GB" i="1">
                              <a:latin typeface="Cambria Math"/>
                            </a:rPr>
                            <m:t>𝐷</m:t>
                          </m:r>
                        </m:e>
                        <m:sub>
                          <m:r>
                            <a:rPr lang="en-GB" i="1">
                              <a:latin typeface="Cambria Math"/>
                            </a:rPr>
                            <m:t>𝑤</m:t>
                          </m:r>
                          <m:r>
                            <a:rPr lang="en-GB" i="1">
                              <a:latin typeface="Cambria Math"/>
                            </a:rPr>
                            <m:t>,</m:t>
                          </m:r>
                          <m:r>
                            <a:rPr lang="en-GB" i="1">
                              <a:latin typeface="Cambria Math"/>
                            </a:rPr>
                            <m:t>𝑄</m:t>
                          </m:r>
                        </m:sub>
                      </m:sSub>
                      <m:r>
                        <a:rPr lang="en-GB" i="1">
                          <a:latin typeface="Cambria Math"/>
                        </a:rPr>
                        <m:t>=</m:t>
                      </m:r>
                      <m:sSub>
                        <m:sSubPr>
                          <m:ctrlPr>
                            <a:rPr lang="en-GB" i="1">
                              <a:latin typeface="Cambria Math"/>
                            </a:rPr>
                          </m:ctrlPr>
                        </m:sSubPr>
                        <m:e>
                          <m:r>
                            <a:rPr lang="en-GB" i="1">
                              <a:latin typeface="Cambria Math"/>
                            </a:rPr>
                            <m:t>𝑀</m:t>
                          </m:r>
                        </m:e>
                        <m:sub>
                          <m:r>
                            <a:rPr lang="en-GB" i="1">
                              <a:latin typeface="Cambria Math"/>
                            </a:rPr>
                            <m:t>𝑄</m:t>
                          </m:r>
                        </m:sub>
                      </m:sSub>
                      <m:sSub>
                        <m:sSubPr>
                          <m:ctrlPr>
                            <a:rPr lang="en-GB" i="1">
                              <a:latin typeface="Cambria Math"/>
                            </a:rPr>
                          </m:ctrlPr>
                        </m:sSubPr>
                        <m:e>
                          <m:r>
                            <a:rPr lang="en-GB" i="1">
                              <a:latin typeface="Cambria Math"/>
                            </a:rPr>
                            <m:t>𝑁</m:t>
                          </m:r>
                        </m:e>
                        <m:sub>
                          <m:r>
                            <a:rPr lang="en-GB" i="1">
                              <a:latin typeface="Cambria Math"/>
                            </a:rPr>
                            <m:t>𝐷</m:t>
                          </m:r>
                          <m:r>
                            <a:rPr lang="en-GB" i="1">
                              <a:latin typeface="Cambria Math"/>
                            </a:rPr>
                            <m:t>,</m:t>
                          </m:r>
                          <m:r>
                            <a:rPr lang="en-GB" i="1">
                              <a:latin typeface="Cambria Math"/>
                            </a:rPr>
                            <m:t>𝑤</m:t>
                          </m:r>
                          <m:r>
                            <a:rPr lang="en-GB" i="1">
                              <a:latin typeface="Cambria Math"/>
                            </a:rPr>
                            <m:t>,</m:t>
                          </m:r>
                          <m:sSub>
                            <m:sSubPr>
                              <m:ctrlPr>
                                <a:rPr lang="en-GB" i="1">
                                  <a:latin typeface="Cambria Math"/>
                                </a:rPr>
                              </m:ctrlPr>
                            </m:sSubPr>
                            <m:e>
                              <m:r>
                                <a:rPr lang="en-GB" i="1">
                                  <a:latin typeface="Cambria Math"/>
                                </a:rPr>
                                <m:t>𝑄</m:t>
                              </m:r>
                            </m:e>
                            <m:sub>
                              <m:r>
                                <a:rPr lang="en-GB" i="1">
                                  <a:latin typeface="Cambria Math"/>
                                </a:rPr>
                                <m:t>0</m:t>
                              </m:r>
                            </m:sub>
                          </m:sSub>
                        </m:sub>
                      </m:sSub>
                      <m:sSub>
                        <m:sSubPr>
                          <m:ctrlPr>
                            <a:rPr lang="en-GB" i="1">
                              <a:latin typeface="Cambria Math"/>
                            </a:rPr>
                          </m:ctrlPr>
                        </m:sSubPr>
                        <m:e>
                          <m:r>
                            <a:rPr lang="en-GB" i="1" smtClean="0">
                              <a:latin typeface="Cambria Math"/>
                            </a:rPr>
                            <m:t>𝑘</m:t>
                          </m:r>
                        </m:e>
                        <m:sub>
                          <m:r>
                            <a:rPr lang="en-GB" i="1" smtClean="0">
                              <a:latin typeface="Cambria Math"/>
                            </a:rPr>
                            <m:t>𝑄</m:t>
                          </m:r>
                          <m:r>
                            <a:rPr lang="en-GB" i="1">
                              <a:latin typeface="Cambria Math"/>
                            </a:rPr>
                            <m:t>,</m:t>
                          </m:r>
                          <m:sSub>
                            <m:sSubPr>
                              <m:ctrlPr>
                                <a:rPr lang="en-GB" i="1">
                                  <a:latin typeface="Cambria Math"/>
                                </a:rPr>
                              </m:ctrlPr>
                            </m:sSubPr>
                            <m:e>
                              <m:r>
                                <a:rPr lang="en-GB" i="1">
                                  <a:latin typeface="Cambria Math"/>
                                </a:rPr>
                                <m:t>𝑄</m:t>
                              </m:r>
                            </m:e>
                            <m:sub>
                              <m:r>
                                <a:rPr lang="en-GB" i="1">
                                  <a:latin typeface="Cambria Math"/>
                                </a:rPr>
                                <m:t>0</m:t>
                              </m:r>
                            </m:sub>
                          </m:sSub>
                        </m:sub>
                      </m:sSub>
                    </m:oMath>
                  </m:oMathPara>
                </a14:m>
                <a:endParaRPr lang="en-GB" dirty="0"/>
              </a:p>
            </p:txBody>
          </p:sp>
        </mc:Choice>
        <mc:Fallback xmlns="">
          <p:sp>
            <p:nvSpPr>
              <p:cNvPr id="4" name="Content Placeholder 2"/>
              <p:cNvSpPr txBox="1">
                <a:spLocks noRot="1" noChangeAspect="1" noMove="1" noResize="1" noEditPoints="1" noAdjustHandles="1" noChangeArrowheads="1" noChangeShapeType="1" noTextEdit="1"/>
              </p:cNvSpPr>
              <p:nvPr/>
            </p:nvSpPr>
            <p:spPr bwMode="auto">
              <a:xfrm>
                <a:off x="734888" y="3477425"/>
                <a:ext cx="8229600" cy="2039807"/>
              </a:xfrm>
              <a:prstGeom prst="rect">
                <a:avLst/>
              </a:prstGeom>
              <a:blipFill rotWithShape="1">
                <a:blip r:embed="rId5"/>
                <a:stretch>
                  <a:fillRect l="-963" t="-179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5" name="Content Placeholder 2"/>
          <p:cNvSpPr txBox="1">
            <a:spLocks/>
          </p:cNvSpPr>
          <p:nvPr/>
        </p:nvSpPr>
        <p:spPr bwMode="auto">
          <a:xfrm>
            <a:off x="734888" y="5828847"/>
            <a:ext cx="8229600" cy="55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3"/>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This is formalism of IAEA TRS-398 and ICRU Report 78</a:t>
            </a:r>
            <a:endParaRPr lang="en-GB" dirty="0"/>
          </a:p>
        </p:txBody>
      </p:sp>
    </p:spTree>
    <p:extLst>
      <p:ext uri="{BB962C8B-B14F-4D97-AF65-F5344CB8AC3E}">
        <p14:creationId xmlns:p14="http://schemas.microsoft.com/office/powerpoint/2010/main" val="2636977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US" dirty="0" smtClean="0"/>
                  <a:t>Experimental determination of </a:t>
                </a:r>
                <a14:m>
                  <m:oMath xmlns:m="http://schemas.openxmlformats.org/officeDocument/2006/math">
                    <m:sSub>
                      <m:sSubPr>
                        <m:ctrlPr>
                          <a:rPr lang="en-GB" i="1">
                            <a:latin typeface="Cambria Math"/>
                          </a:rPr>
                        </m:ctrlPr>
                      </m:sSubPr>
                      <m:e>
                        <m:r>
                          <a:rPr lang="en-GB" i="1">
                            <a:latin typeface="Cambria Math"/>
                          </a:rPr>
                          <m:t>𝑘</m:t>
                        </m:r>
                      </m:e>
                      <m:sub>
                        <m:r>
                          <a:rPr lang="en-GB" i="1">
                            <a:latin typeface="Cambria Math"/>
                          </a:rPr>
                          <m:t>𝑄</m:t>
                        </m:r>
                        <m:r>
                          <a:rPr lang="en-GB" i="1">
                            <a:latin typeface="Cambria Math"/>
                          </a:rPr>
                          <m:t>,</m:t>
                        </m:r>
                        <m:sSub>
                          <m:sSubPr>
                            <m:ctrlPr>
                              <a:rPr lang="en-GB" i="1">
                                <a:latin typeface="Cambria Math"/>
                              </a:rPr>
                            </m:ctrlPr>
                          </m:sSubPr>
                          <m:e>
                            <m:r>
                              <a:rPr lang="en-GB" i="1">
                                <a:latin typeface="Cambria Math"/>
                              </a:rPr>
                              <m:t>𝑄</m:t>
                            </m:r>
                          </m:e>
                          <m:sub>
                            <m:r>
                              <a:rPr lang="en-GB" i="1">
                                <a:latin typeface="Cambria Math"/>
                              </a:rPr>
                              <m:t>0</m:t>
                            </m:r>
                          </m:sub>
                        </m:sSub>
                      </m:sub>
                    </m:sSub>
                  </m:oMath>
                </a14:m>
                <a:r>
                  <a:rPr lang="en-US" dirty="0" smtClean="0"/>
                  <a:t> </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2"/>
                <a:stretch>
                  <a:fillRect l="-19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GB" i="1">
                              <a:latin typeface="Cambria Math"/>
                            </a:rPr>
                            <m:t>𝑘</m:t>
                          </m:r>
                        </m:e>
                        <m:sub>
                          <m:r>
                            <a:rPr lang="en-GB" i="1">
                              <a:latin typeface="Cambria Math"/>
                            </a:rPr>
                            <m:t>𝑄</m:t>
                          </m:r>
                          <m:r>
                            <a:rPr lang="en-GB" i="1">
                              <a:latin typeface="Cambria Math"/>
                            </a:rPr>
                            <m:t>,</m:t>
                          </m:r>
                          <m:sSub>
                            <m:sSubPr>
                              <m:ctrlPr>
                                <a:rPr lang="en-GB" i="1">
                                  <a:latin typeface="Cambria Math"/>
                                </a:rPr>
                              </m:ctrlPr>
                            </m:sSubPr>
                            <m:e>
                              <m:r>
                                <a:rPr lang="en-GB" i="1">
                                  <a:latin typeface="Cambria Math"/>
                                </a:rPr>
                                <m:t>𝑄</m:t>
                              </m:r>
                            </m:e>
                            <m:sub>
                              <m:r>
                                <a:rPr lang="en-GB" i="1">
                                  <a:latin typeface="Cambria Math"/>
                                </a:rPr>
                                <m:t>0</m:t>
                              </m:r>
                            </m:sub>
                          </m:sSub>
                        </m:sub>
                      </m:sSub>
                      <m:r>
                        <a:rPr lang="en-GB" i="1">
                          <a:latin typeface="Cambria Math"/>
                        </a:rPr>
                        <m:t>=</m:t>
                      </m:r>
                      <m:f>
                        <m:fPr>
                          <m:ctrlPr>
                            <a:rPr lang="en-GB" i="1">
                              <a:latin typeface="Cambria Math"/>
                            </a:rPr>
                          </m:ctrlPr>
                        </m:fPr>
                        <m:num>
                          <m:sSub>
                            <m:sSubPr>
                              <m:ctrlPr>
                                <a:rPr lang="en-GB" i="1">
                                  <a:latin typeface="Cambria Math"/>
                                </a:rPr>
                              </m:ctrlPr>
                            </m:sSubPr>
                            <m:e>
                              <m:r>
                                <a:rPr lang="en-GB" i="1">
                                  <a:latin typeface="Cambria Math"/>
                                </a:rPr>
                                <m:t>𝑁</m:t>
                              </m:r>
                            </m:e>
                            <m:sub>
                              <m:r>
                                <a:rPr lang="en-GB" i="1">
                                  <a:latin typeface="Cambria Math"/>
                                </a:rPr>
                                <m:t>𝐷</m:t>
                              </m:r>
                              <m:r>
                                <a:rPr lang="en-GB" i="1">
                                  <a:latin typeface="Cambria Math"/>
                                </a:rPr>
                                <m:t>,</m:t>
                              </m:r>
                              <m:r>
                                <a:rPr lang="en-GB" i="1">
                                  <a:latin typeface="Cambria Math"/>
                                </a:rPr>
                                <m:t>𝑤</m:t>
                              </m:r>
                              <m:r>
                                <a:rPr lang="en-GB" i="1">
                                  <a:latin typeface="Cambria Math"/>
                                </a:rPr>
                                <m:t>,</m:t>
                              </m:r>
                              <m:r>
                                <a:rPr lang="en-GB" i="1">
                                  <a:latin typeface="Cambria Math"/>
                                </a:rPr>
                                <m:t>𝑄</m:t>
                              </m:r>
                            </m:sub>
                          </m:sSub>
                        </m:num>
                        <m:den>
                          <m:sSub>
                            <m:sSubPr>
                              <m:ctrlPr>
                                <a:rPr lang="en-GB" i="1">
                                  <a:latin typeface="Cambria Math"/>
                                </a:rPr>
                              </m:ctrlPr>
                            </m:sSubPr>
                            <m:e>
                              <m:r>
                                <a:rPr lang="en-GB" i="1">
                                  <a:latin typeface="Cambria Math"/>
                                </a:rPr>
                                <m:t>𝑁</m:t>
                              </m:r>
                            </m:e>
                            <m:sub>
                              <m:r>
                                <a:rPr lang="en-GB" i="1">
                                  <a:latin typeface="Cambria Math"/>
                                </a:rPr>
                                <m:t>𝐷</m:t>
                              </m:r>
                              <m:r>
                                <a:rPr lang="en-GB" i="1">
                                  <a:latin typeface="Cambria Math"/>
                                </a:rPr>
                                <m:t>,</m:t>
                              </m:r>
                              <m:r>
                                <a:rPr lang="en-GB" i="1">
                                  <a:latin typeface="Cambria Math"/>
                                </a:rPr>
                                <m:t>𝑤</m:t>
                              </m:r>
                              <m:r>
                                <a:rPr lang="en-GB" i="1">
                                  <a:latin typeface="Cambria Math"/>
                                </a:rPr>
                                <m:t>,</m:t>
                              </m:r>
                              <m:sSub>
                                <m:sSubPr>
                                  <m:ctrlPr>
                                    <a:rPr lang="en-GB" i="1">
                                      <a:latin typeface="Cambria Math"/>
                                    </a:rPr>
                                  </m:ctrlPr>
                                </m:sSubPr>
                                <m:e>
                                  <m:r>
                                    <a:rPr lang="en-GB" i="1">
                                      <a:latin typeface="Cambria Math"/>
                                    </a:rPr>
                                    <m:t>𝑄</m:t>
                                  </m:r>
                                </m:e>
                                <m:sub>
                                  <m:r>
                                    <a:rPr lang="en-GB" i="1">
                                      <a:latin typeface="Cambria Math"/>
                                    </a:rPr>
                                    <m:t>0</m:t>
                                  </m:r>
                                </m:sub>
                              </m:sSub>
                            </m:sub>
                          </m:sSub>
                        </m:den>
                      </m:f>
                      <m:r>
                        <a:rPr lang="en-US" b="0" i="1" smtClean="0">
                          <a:latin typeface="Cambria Math"/>
                        </a:rPr>
                        <m:t>=</m:t>
                      </m:r>
                      <m:f>
                        <m:fPr>
                          <m:ctrlPr>
                            <a:rPr lang="en-GB" i="1">
                              <a:latin typeface="Cambria Math"/>
                            </a:rPr>
                          </m:ctrlPr>
                        </m:fPr>
                        <m:num>
                          <m:f>
                            <m:fPr>
                              <m:type m:val="lin"/>
                              <m:ctrlPr>
                                <a:rPr lang="en-GB" i="1" smtClean="0">
                                  <a:latin typeface="Cambria Math"/>
                                </a:rPr>
                              </m:ctrlPr>
                            </m:fPr>
                            <m:num>
                              <m:sSub>
                                <m:sSubPr>
                                  <m:ctrlPr>
                                    <a:rPr lang="en-GB" i="1">
                                      <a:latin typeface="Cambria Math"/>
                                    </a:rPr>
                                  </m:ctrlPr>
                                </m:sSubPr>
                                <m:e>
                                  <m:r>
                                    <a:rPr lang="en-US" i="1">
                                      <a:latin typeface="Cambria Math"/>
                                    </a:rPr>
                                    <m:t>𝐷</m:t>
                                  </m:r>
                                </m:e>
                                <m:sub>
                                  <m:r>
                                    <a:rPr lang="en-GB" i="1">
                                      <a:latin typeface="Cambria Math"/>
                                    </a:rPr>
                                    <m:t>𝑤</m:t>
                                  </m:r>
                                  <m:r>
                                    <a:rPr lang="en-GB" i="1">
                                      <a:latin typeface="Cambria Math"/>
                                    </a:rPr>
                                    <m:t>,</m:t>
                                  </m:r>
                                  <m:r>
                                    <a:rPr lang="en-GB" i="1">
                                      <a:latin typeface="Cambria Math"/>
                                    </a:rPr>
                                    <m:t>𝑄</m:t>
                                  </m:r>
                                </m:sub>
                              </m:sSub>
                            </m:num>
                            <m:den>
                              <m:sSub>
                                <m:sSubPr>
                                  <m:ctrlPr>
                                    <a:rPr lang="en-GB" i="1">
                                      <a:latin typeface="Cambria Math"/>
                                    </a:rPr>
                                  </m:ctrlPr>
                                </m:sSubPr>
                                <m:e>
                                  <m:r>
                                    <a:rPr lang="en-US" b="0" i="1" smtClean="0">
                                      <a:latin typeface="Cambria Math"/>
                                    </a:rPr>
                                    <m:t>𝑀</m:t>
                                  </m:r>
                                </m:e>
                                <m:sub>
                                  <m:r>
                                    <a:rPr lang="en-GB" i="1">
                                      <a:latin typeface="Cambria Math"/>
                                    </a:rPr>
                                    <m:t>𝑄</m:t>
                                  </m:r>
                                </m:sub>
                              </m:sSub>
                            </m:den>
                          </m:f>
                        </m:num>
                        <m:den>
                          <m:f>
                            <m:fPr>
                              <m:type m:val="lin"/>
                              <m:ctrlPr>
                                <a:rPr lang="en-GB" i="1">
                                  <a:latin typeface="Cambria Math"/>
                                </a:rPr>
                              </m:ctrlPr>
                            </m:fPr>
                            <m:num>
                              <m:sSub>
                                <m:sSubPr>
                                  <m:ctrlPr>
                                    <a:rPr lang="en-GB" i="1">
                                      <a:latin typeface="Cambria Math"/>
                                    </a:rPr>
                                  </m:ctrlPr>
                                </m:sSubPr>
                                <m:e>
                                  <m:r>
                                    <a:rPr lang="en-US" i="1">
                                      <a:latin typeface="Cambria Math"/>
                                    </a:rPr>
                                    <m:t>𝐷</m:t>
                                  </m:r>
                                </m:e>
                                <m:sub>
                                  <m:r>
                                    <a:rPr lang="en-GB" i="1">
                                      <a:latin typeface="Cambria Math"/>
                                    </a:rPr>
                                    <m:t>𝑤</m:t>
                                  </m:r>
                                  <m:r>
                                    <a:rPr lang="en-GB" i="1">
                                      <a:latin typeface="Cambria Math"/>
                                    </a:rPr>
                                    <m:t>,</m:t>
                                  </m:r>
                                  <m:sSub>
                                    <m:sSubPr>
                                      <m:ctrlPr>
                                        <a:rPr lang="en-GB" i="1">
                                          <a:latin typeface="Cambria Math"/>
                                        </a:rPr>
                                      </m:ctrlPr>
                                    </m:sSubPr>
                                    <m:e>
                                      <m:r>
                                        <a:rPr lang="en-GB" i="1">
                                          <a:latin typeface="Cambria Math"/>
                                        </a:rPr>
                                        <m:t>𝑄</m:t>
                                      </m:r>
                                    </m:e>
                                    <m:sub>
                                      <m:r>
                                        <a:rPr lang="en-GB" i="1">
                                          <a:latin typeface="Cambria Math"/>
                                        </a:rPr>
                                        <m:t>0</m:t>
                                      </m:r>
                                    </m:sub>
                                  </m:sSub>
                                </m:sub>
                              </m:sSub>
                            </m:num>
                            <m:den>
                              <m:sSub>
                                <m:sSubPr>
                                  <m:ctrlPr>
                                    <a:rPr lang="en-GB" i="1">
                                      <a:latin typeface="Cambria Math"/>
                                    </a:rPr>
                                  </m:ctrlPr>
                                </m:sSubPr>
                                <m:e>
                                  <m:r>
                                    <a:rPr lang="en-US" i="1">
                                      <a:latin typeface="Cambria Math"/>
                                    </a:rPr>
                                    <m:t>𝑀</m:t>
                                  </m:r>
                                </m:e>
                                <m:sub>
                                  <m:sSub>
                                    <m:sSubPr>
                                      <m:ctrlPr>
                                        <a:rPr lang="en-GB" i="1">
                                          <a:latin typeface="Cambria Math"/>
                                        </a:rPr>
                                      </m:ctrlPr>
                                    </m:sSubPr>
                                    <m:e>
                                      <m:r>
                                        <a:rPr lang="en-GB" i="1">
                                          <a:latin typeface="Cambria Math"/>
                                        </a:rPr>
                                        <m:t>𝑄</m:t>
                                      </m:r>
                                    </m:e>
                                    <m:sub>
                                      <m:r>
                                        <a:rPr lang="en-GB" i="1">
                                          <a:latin typeface="Cambria Math"/>
                                        </a:rPr>
                                        <m:t>0</m:t>
                                      </m:r>
                                    </m:sub>
                                  </m:sSub>
                                </m:sub>
                              </m:sSub>
                            </m:den>
                          </m:f>
                        </m:den>
                      </m:f>
                    </m:oMath>
                  </m:oMathPara>
                </a14:m>
                <a:endParaRPr lang="en-US" dirty="0" smtClean="0"/>
              </a:p>
              <a:p>
                <a:endParaRPr lang="en-US" dirty="0"/>
              </a:p>
              <a:p>
                <a14:m>
                  <m:oMath xmlns:m="http://schemas.openxmlformats.org/officeDocument/2006/math">
                    <m:sSub>
                      <m:sSubPr>
                        <m:ctrlPr>
                          <a:rPr lang="en-GB" i="1">
                            <a:latin typeface="Cambria Math"/>
                          </a:rPr>
                        </m:ctrlPr>
                      </m:sSubPr>
                      <m:e>
                        <m:r>
                          <a:rPr lang="en-US" i="1">
                            <a:latin typeface="Cambria Math"/>
                          </a:rPr>
                          <m:t>𝐷</m:t>
                        </m:r>
                      </m:e>
                      <m:sub>
                        <m:r>
                          <a:rPr lang="en-GB" i="1">
                            <a:latin typeface="Cambria Math"/>
                          </a:rPr>
                          <m:t>𝑤</m:t>
                        </m:r>
                        <m:r>
                          <a:rPr lang="en-GB" i="1">
                            <a:latin typeface="Cambria Math"/>
                          </a:rPr>
                          <m:t>,</m:t>
                        </m:r>
                        <m:sSub>
                          <m:sSubPr>
                            <m:ctrlPr>
                              <a:rPr lang="en-GB" i="1">
                                <a:latin typeface="Cambria Math"/>
                              </a:rPr>
                            </m:ctrlPr>
                          </m:sSubPr>
                          <m:e>
                            <m:r>
                              <a:rPr lang="en-GB" i="1">
                                <a:latin typeface="Cambria Math"/>
                              </a:rPr>
                              <m:t>𝑄</m:t>
                            </m:r>
                          </m:e>
                          <m:sub>
                            <m:r>
                              <a:rPr lang="en-US" b="0" i="1" smtClean="0">
                                <a:latin typeface="Cambria Math"/>
                              </a:rPr>
                              <m:t>(</m:t>
                            </m:r>
                            <m:r>
                              <a:rPr lang="en-GB" i="1">
                                <a:latin typeface="Cambria Math"/>
                              </a:rPr>
                              <m:t>0</m:t>
                            </m:r>
                            <m:r>
                              <a:rPr lang="en-US" b="0" i="1" smtClean="0">
                                <a:latin typeface="Cambria Math"/>
                              </a:rPr>
                              <m:t>)</m:t>
                            </m:r>
                          </m:sub>
                        </m:sSub>
                      </m:sub>
                    </m:sSub>
                  </m:oMath>
                </a14:m>
                <a:r>
                  <a:rPr lang="en-US" dirty="0" smtClean="0"/>
                  <a:t> from calorimetry:</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74"/>
                </a:stretch>
              </a:blipFill>
            </p:spPr>
            <p:txBody>
              <a:bodyPr/>
              <a:lstStyle/>
              <a:p>
                <a:r>
                  <a:rPr lang="en-US">
                    <a:noFill/>
                  </a:rPr>
                  <a:t> </a:t>
                </a:r>
              </a:p>
            </p:txBody>
          </p:sp>
        </mc:Fallback>
      </mc:AlternateContent>
      <p:pic>
        <p:nvPicPr>
          <p:cNvPr id="7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088" y="3951092"/>
            <a:ext cx="3461003" cy="2661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7632" y="4916404"/>
            <a:ext cx="2653645" cy="2121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05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312" y="4026811"/>
            <a:ext cx="4211638" cy="2509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4030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Overview</a:t>
            </a:r>
            <a:endParaRPr lang="en-GB" dirty="0"/>
          </a:p>
        </p:txBody>
      </p:sp>
      <p:sp>
        <p:nvSpPr>
          <p:cNvPr id="5" name="Content Placeholder 4"/>
          <p:cNvSpPr>
            <a:spLocks noGrp="1"/>
          </p:cNvSpPr>
          <p:nvPr>
            <p:ph idx="1"/>
          </p:nvPr>
        </p:nvSpPr>
        <p:spPr/>
        <p:txBody>
          <a:bodyPr/>
          <a:lstStyle/>
          <a:p>
            <a:pPr lvl="1"/>
            <a:r>
              <a:rPr lang="en-GB" dirty="0" smtClean="0"/>
              <a:t>Dosimetry defined</a:t>
            </a:r>
          </a:p>
          <a:p>
            <a:pPr lvl="1" indent="0">
              <a:buNone/>
            </a:pPr>
            <a:endParaRPr lang="en-GB" dirty="0" smtClean="0"/>
          </a:p>
          <a:p>
            <a:pPr lvl="1"/>
            <a:r>
              <a:rPr lang="en-GB" dirty="0" smtClean="0"/>
              <a:t>Why absorbed dose to water</a:t>
            </a:r>
          </a:p>
          <a:p>
            <a:pPr lvl="1"/>
            <a:endParaRPr lang="en-GB" dirty="0"/>
          </a:p>
          <a:p>
            <a:pPr lvl="1"/>
            <a:r>
              <a:rPr lang="en-GB" dirty="0"/>
              <a:t>Mechanisms for dosimetry</a:t>
            </a:r>
          </a:p>
          <a:p>
            <a:pPr lvl="1" indent="0">
              <a:buNone/>
            </a:pPr>
            <a:endParaRPr lang="en-GB" dirty="0" smtClean="0"/>
          </a:p>
          <a:p>
            <a:pPr lvl="1"/>
            <a:r>
              <a:rPr lang="en-GB" dirty="0" smtClean="0"/>
              <a:t>Detectors for dosimetry of light-ion beams: </a:t>
            </a:r>
          </a:p>
          <a:p>
            <a:pPr lvl="1"/>
            <a:endParaRPr lang="en-GB" dirty="0"/>
          </a:p>
          <a:p>
            <a:pPr lvl="1" indent="0">
              <a:buNone/>
            </a:pPr>
            <a:r>
              <a:rPr lang="en-GB" dirty="0" smtClean="0"/>
              <a:t>calorimeters, ionization chambers, solid state detectors, chemical dosimeters, </a:t>
            </a:r>
            <a:r>
              <a:rPr lang="en-GB" dirty="0" err="1" smtClean="0"/>
              <a:t>microdosimeters</a:t>
            </a:r>
            <a:r>
              <a:rPr lang="en-GB" dirty="0" smtClean="0"/>
              <a:t>, </a:t>
            </a:r>
            <a:r>
              <a:rPr lang="en-GB" dirty="0" err="1" smtClean="0"/>
              <a:t>nanodosimeters</a:t>
            </a:r>
            <a:r>
              <a:rPr lang="en-GB" dirty="0" smtClean="0"/>
              <a:t> </a:t>
            </a:r>
          </a:p>
          <a:p>
            <a:pPr lvl="1"/>
            <a:endParaRPr lang="en-GB" dirty="0" smtClean="0"/>
          </a:p>
        </p:txBody>
      </p:sp>
    </p:spTree>
    <p:extLst>
      <p:ext uri="{BB962C8B-B14F-4D97-AF65-F5344CB8AC3E}">
        <p14:creationId xmlns:p14="http://schemas.microsoft.com/office/powerpoint/2010/main" val="2163233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US" dirty="0" smtClean="0"/>
                  <a:t>Calculation of </a:t>
                </a:r>
                <a14:m>
                  <m:oMath xmlns:m="http://schemas.openxmlformats.org/officeDocument/2006/math">
                    <m:sSub>
                      <m:sSubPr>
                        <m:ctrlPr>
                          <a:rPr lang="en-GB" i="1">
                            <a:latin typeface="Cambria Math"/>
                          </a:rPr>
                        </m:ctrlPr>
                      </m:sSubPr>
                      <m:e>
                        <m:r>
                          <a:rPr lang="en-GB" i="1">
                            <a:latin typeface="Cambria Math"/>
                          </a:rPr>
                          <m:t>𝑘</m:t>
                        </m:r>
                      </m:e>
                      <m:sub>
                        <m:r>
                          <a:rPr lang="en-GB" i="1">
                            <a:latin typeface="Cambria Math"/>
                          </a:rPr>
                          <m:t>𝑄</m:t>
                        </m:r>
                        <m:r>
                          <a:rPr lang="en-GB" i="1">
                            <a:latin typeface="Cambria Math"/>
                          </a:rPr>
                          <m:t>,</m:t>
                        </m:r>
                        <m:sSub>
                          <m:sSubPr>
                            <m:ctrlPr>
                              <a:rPr lang="en-GB" i="1">
                                <a:latin typeface="Cambria Math"/>
                              </a:rPr>
                            </m:ctrlPr>
                          </m:sSubPr>
                          <m:e>
                            <m:r>
                              <a:rPr lang="en-GB" i="1">
                                <a:latin typeface="Cambria Math"/>
                              </a:rPr>
                              <m:t>𝑄</m:t>
                            </m:r>
                          </m:e>
                          <m:sub>
                            <m:r>
                              <a:rPr lang="en-GB" i="1">
                                <a:latin typeface="Cambria Math"/>
                              </a:rPr>
                              <m:t>0</m:t>
                            </m:r>
                          </m:sub>
                        </m:sSub>
                      </m:sub>
                    </m:sSub>
                  </m:oMath>
                </a14:m>
                <a:r>
                  <a:rPr lang="en-US" dirty="0"/>
                  <a:t> </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2"/>
                <a:stretch>
                  <a:fillRect l="-19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14:m>
                  <m:oMathPara xmlns:m="http://schemas.openxmlformats.org/officeDocument/2006/math">
                    <m:oMathParaPr>
                      <m:jc m:val="centerGroup"/>
                    </m:oMathParaPr>
                    <m:oMath xmlns:m="http://schemas.openxmlformats.org/officeDocument/2006/math">
                      <m:sSub>
                        <m:sSubPr>
                          <m:ctrlPr>
                            <a:rPr lang="en-GB" i="1">
                              <a:latin typeface="Cambria Math"/>
                            </a:rPr>
                          </m:ctrlPr>
                        </m:sSubPr>
                        <m:e>
                          <m:r>
                            <a:rPr lang="en-GB" i="1">
                              <a:latin typeface="Cambria Math"/>
                            </a:rPr>
                            <m:t>𝑘</m:t>
                          </m:r>
                        </m:e>
                        <m:sub>
                          <m:r>
                            <a:rPr lang="en-GB" i="1">
                              <a:latin typeface="Cambria Math"/>
                            </a:rPr>
                            <m:t>𝑄</m:t>
                          </m:r>
                          <m:r>
                            <a:rPr lang="en-GB" i="1">
                              <a:latin typeface="Cambria Math"/>
                            </a:rPr>
                            <m:t>,</m:t>
                          </m:r>
                          <m:sSub>
                            <m:sSubPr>
                              <m:ctrlPr>
                                <a:rPr lang="en-GB" i="1">
                                  <a:latin typeface="Cambria Math"/>
                                </a:rPr>
                              </m:ctrlPr>
                            </m:sSubPr>
                            <m:e>
                              <m:r>
                                <a:rPr lang="en-GB" i="1">
                                  <a:latin typeface="Cambria Math"/>
                                </a:rPr>
                                <m:t>𝑄</m:t>
                              </m:r>
                            </m:e>
                            <m:sub>
                              <m:r>
                                <a:rPr lang="en-GB" i="1">
                                  <a:latin typeface="Cambria Math"/>
                                </a:rPr>
                                <m:t>0</m:t>
                              </m:r>
                            </m:sub>
                          </m:sSub>
                        </m:sub>
                      </m:sSub>
                      <m:r>
                        <a:rPr lang="en-GB" i="1">
                          <a:latin typeface="Cambria Math"/>
                        </a:rPr>
                        <m:t>=</m:t>
                      </m:r>
                      <m:f>
                        <m:fPr>
                          <m:ctrlPr>
                            <a:rPr lang="en-GB" i="1">
                              <a:latin typeface="Cambria Math"/>
                            </a:rPr>
                          </m:ctrlPr>
                        </m:fPr>
                        <m:num>
                          <m:sSub>
                            <m:sSubPr>
                              <m:ctrlPr>
                                <a:rPr lang="en-GB" i="1">
                                  <a:latin typeface="Cambria Math"/>
                                </a:rPr>
                              </m:ctrlPr>
                            </m:sSubPr>
                            <m:e>
                              <m:d>
                                <m:dPr>
                                  <m:ctrlPr>
                                    <a:rPr lang="en-GB" i="1">
                                      <a:latin typeface="Cambria Math"/>
                                    </a:rPr>
                                  </m:ctrlPr>
                                </m:dPr>
                                <m:e>
                                  <m:sSub>
                                    <m:sSubPr>
                                      <m:ctrlPr>
                                        <a:rPr lang="en-GB" i="1">
                                          <a:latin typeface="Cambria Math"/>
                                        </a:rPr>
                                      </m:ctrlPr>
                                    </m:sSubPr>
                                    <m:e>
                                      <m:r>
                                        <a:rPr lang="en-GB" i="1">
                                          <a:latin typeface="Cambria Math"/>
                                        </a:rPr>
                                        <m:t>𝑊</m:t>
                                      </m:r>
                                    </m:e>
                                    <m:sub>
                                      <m:r>
                                        <a:rPr lang="en-GB" i="1">
                                          <a:latin typeface="Cambria Math"/>
                                        </a:rPr>
                                        <m:t>𝑎𝑖𝑟</m:t>
                                      </m:r>
                                    </m:sub>
                                  </m:sSub>
                                </m:e>
                              </m:d>
                            </m:e>
                            <m:sub>
                              <m:r>
                                <a:rPr lang="en-GB" i="1">
                                  <a:latin typeface="Cambria Math"/>
                                </a:rPr>
                                <m:t>𝑄</m:t>
                              </m:r>
                            </m:sub>
                          </m:sSub>
                        </m:num>
                        <m:den>
                          <m:sSub>
                            <m:sSubPr>
                              <m:ctrlPr>
                                <a:rPr lang="en-GB" i="1">
                                  <a:latin typeface="Cambria Math"/>
                                </a:rPr>
                              </m:ctrlPr>
                            </m:sSubPr>
                            <m:e>
                              <m:d>
                                <m:dPr>
                                  <m:ctrlPr>
                                    <a:rPr lang="en-GB" i="1">
                                      <a:latin typeface="Cambria Math"/>
                                    </a:rPr>
                                  </m:ctrlPr>
                                </m:dPr>
                                <m:e>
                                  <m:sSub>
                                    <m:sSubPr>
                                      <m:ctrlPr>
                                        <a:rPr lang="en-GB" i="1">
                                          <a:latin typeface="Cambria Math"/>
                                        </a:rPr>
                                      </m:ctrlPr>
                                    </m:sSubPr>
                                    <m:e>
                                      <m:r>
                                        <a:rPr lang="en-GB" i="1">
                                          <a:latin typeface="Cambria Math"/>
                                        </a:rPr>
                                        <m:t>𝑊</m:t>
                                      </m:r>
                                    </m:e>
                                    <m:sub>
                                      <m:r>
                                        <a:rPr lang="en-GB" i="1">
                                          <a:latin typeface="Cambria Math"/>
                                        </a:rPr>
                                        <m:t>𝑎𝑖𝑟</m:t>
                                      </m:r>
                                    </m:sub>
                                  </m:sSub>
                                </m:e>
                              </m:d>
                            </m:e>
                            <m:sub>
                              <m:sSub>
                                <m:sSubPr>
                                  <m:ctrlPr>
                                    <a:rPr lang="en-GB" i="1">
                                      <a:latin typeface="Cambria Math"/>
                                    </a:rPr>
                                  </m:ctrlPr>
                                </m:sSubPr>
                                <m:e>
                                  <m:r>
                                    <a:rPr lang="en-GB" i="1">
                                      <a:latin typeface="Cambria Math"/>
                                    </a:rPr>
                                    <m:t>𝑄</m:t>
                                  </m:r>
                                </m:e>
                                <m:sub>
                                  <m:r>
                                    <a:rPr lang="en-GB" i="1">
                                      <a:latin typeface="Cambria Math"/>
                                    </a:rPr>
                                    <m:t>0</m:t>
                                  </m:r>
                                </m:sub>
                              </m:sSub>
                            </m:sub>
                          </m:sSub>
                        </m:den>
                      </m:f>
                      <m:f>
                        <m:fPr>
                          <m:ctrlPr>
                            <a:rPr lang="en-GB" i="1">
                              <a:latin typeface="Cambria Math"/>
                            </a:rPr>
                          </m:ctrlPr>
                        </m:fPr>
                        <m:num>
                          <m:sSub>
                            <m:sSubPr>
                              <m:ctrlPr>
                                <a:rPr lang="en-GB" i="1">
                                  <a:latin typeface="Cambria Math"/>
                                </a:rPr>
                              </m:ctrlPr>
                            </m:sSubPr>
                            <m:e>
                              <m:d>
                                <m:dPr>
                                  <m:ctrlPr>
                                    <a:rPr lang="en-GB" i="1">
                                      <a:latin typeface="Cambria Math"/>
                                    </a:rPr>
                                  </m:ctrlPr>
                                </m:dPr>
                                <m:e>
                                  <m:sSub>
                                    <m:sSubPr>
                                      <m:ctrlPr>
                                        <a:rPr lang="en-GB" i="1">
                                          <a:latin typeface="Cambria Math"/>
                                        </a:rPr>
                                      </m:ctrlPr>
                                    </m:sSubPr>
                                    <m:e>
                                      <m:r>
                                        <a:rPr lang="en-GB" i="1">
                                          <a:latin typeface="Cambria Math"/>
                                        </a:rPr>
                                        <m:t>𝑠</m:t>
                                      </m:r>
                                    </m:e>
                                    <m:sub>
                                      <m:r>
                                        <a:rPr lang="en-GB" i="1">
                                          <a:latin typeface="Cambria Math"/>
                                        </a:rPr>
                                        <m:t>𝑤</m:t>
                                      </m:r>
                                      <m:r>
                                        <a:rPr lang="en-GB" i="1">
                                          <a:latin typeface="Cambria Math"/>
                                        </a:rPr>
                                        <m:t>,</m:t>
                                      </m:r>
                                      <m:r>
                                        <a:rPr lang="en-GB" i="1">
                                          <a:latin typeface="Cambria Math"/>
                                        </a:rPr>
                                        <m:t>𝑎𝑖𝑟</m:t>
                                      </m:r>
                                    </m:sub>
                                  </m:sSub>
                                </m:e>
                              </m:d>
                            </m:e>
                            <m:sub>
                              <m:r>
                                <a:rPr lang="en-GB" i="1">
                                  <a:latin typeface="Cambria Math"/>
                                </a:rPr>
                                <m:t>𝑄</m:t>
                              </m:r>
                            </m:sub>
                          </m:sSub>
                        </m:num>
                        <m:den>
                          <m:sSub>
                            <m:sSubPr>
                              <m:ctrlPr>
                                <a:rPr lang="en-GB" i="1">
                                  <a:latin typeface="Cambria Math"/>
                                </a:rPr>
                              </m:ctrlPr>
                            </m:sSubPr>
                            <m:e>
                              <m:d>
                                <m:dPr>
                                  <m:ctrlPr>
                                    <a:rPr lang="en-GB" i="1">
                                      <a:latin typeface="Cambria Math"/>
                                    </a:rPr>
                                  </m:ctrlPr>
                                </m:dPr>
                                <m:e>
                                  <m:sSub>
                                    <m:sSubPr>
                                      <m:ctrlPr>
                                        <a:rPr lang="en-GB" i="1">
                                          <a:latin typeface="Cambria Math"/>
                                        </a:rPr>
                                      </m:ctrlPr>
                                    </m:sSubPr>
                                    <m:e>
                                      <m:r>
                                        <a:rPr lang="en-GB" i="1">
                                          <a:latin typeface="Cambria Math"/>
                                        </a:rPr>
                                        <m:t>𝑠</m:t>
                                      </m:r>
                                    </m:e>
                                    <m:sub>
                                      <m:r>
                                        <a:rPr lang="en-GB" i="1">
                                          <a:latin typeface="Cambria Math"/>
                                        </a:rPr>
                                        <m:t>𝑤</m:t>
                                      </m:r>
                                      <m:r>
                                        <a:rPr lang="en-GB" i="1">
                                          <a:latin typeface="Cambria Math"/>
                                        </a:rPr>
                                        <m:t>,</m:t>
                                      </m:r>
                                      <m:r>
                                        <a:rPr lang="en-GB" i="1">
                                          <a:latin typeface="Cambria Math"/>
                                        </a:rPr>
                                        <m:t>𝑎𝑖𝑟</m:t>
                                      </m:r>
                                    </m:sub>
                                  </m:sSub>
                                </m:e>
                              </m:d>
                            </m:e>
                            <m:sub>
                              <m:sSub>
                                <m:sSubPr>
                                  <m:ctrlPr>
                                    <a:rPr lang="en-GB" i="1">
                                      <a:latin typeface="Cambria Math"/>
                                    </a:rPr>
                                  </m:ctrlPr>
                                </m:sSubPr>
                                <m:e>
                                  <m:r>
                                    <a:rPr lang="en-GB" i="1">
                                      <a:latin typeface="Cambria Math"/>
                                    </a:rPr>
                                    <m:t>𝑄</m:t>
                                  </m:r>
                                </m:e>
                                <m:sub>
                                  <m:r>
                                    <a:rPr lang="en-GB" i="1">
                                      <a:latin typeface="Cambria Math"/>
                                    </a:rPr>
                                    <m:t>0</m:t>
                                  </m:r>
                                </m:sub>
                              </m:sSub>
                            </m:sub>
                          </m:sSub>
                        </m:den>
                      </m:f>
                      <m:f>
                        <m:fPr>
                          <m:ctrlPr>
                            <a:rPr lang="en-GB" i="1">
                              <a:latin typeface="Cambria Math"/>
                            </a:rPr>
                          </m:ctrlPr>
                        </m:fPr>
                        <m:num>
                          <m:sSub>
                            <m:sSubPr>
                              <m:ctrlPr>
                                <a:rPr lang="en-GB" i="1">
                                  <a:latin typeface="Cambria Math"/>
                                </a:rPr>
                              </m:ctrlPr>
                            </m:sSubPr>
                            <m:e>
                              <m:r>
                                <a:rPr lang="en-GB" i="1">
                                  <a:latin typeface="Cambria Math"/>
                                </a:rPr>
                                <m:t>𝑝</m:t>
                              </m:r>
                            </m:e>
                            <m:sub>
                              <m:r>
                                <a:rPr lang="en-GB" i="1">
                                  <a:latin typeface="Cambria Math"/>
                                </a:rPr>
                                <m:t>𝑄</m:t>
                              </m:r>
                            </m:sub>
                          </m:sSub>
                        </m:num>
                        <m:den>
                          <m:sSub>
                            <m:sSubPr>
                              <m:ctrlPr>
                                <a:rPr lang="en-GB" i="1">
                                  <a:latin typeface="Cambria Math"/>
                                </a:rPr>
                              </m:ctrlPr>
                            </m:sSubPr>
                            <m:e>
                              <m:r>
                                <a:rPr lang="en-GB" i="1">
                                  <a:latin typeface="Cambria Math"/>
                                </a:rPr>
                                <m:t>𝑝</m:t>
                              </m:r>
                            </m:e>
                            <m:sub>
                              <m:sSub>
                                <m:sSubPr>
                                  <m:ctrlPr>
                                    <a:rPr lang="en-GB" i="1">
                                      <a:latin typeface="Cambria Math"/>
                                    </a:rPr>
                                  </m:ctrlPr>
                                </m:sSubPr>
                                <m:e>
                                  <m:r>
                                    <a:rPr lang="en-GB" i="1">
                                      <a:latin typeface="Cambria Math"/>
                                    </a:rPr>
                                    <m:t>𝑄</m:t>
                                  </m:r>
                                </m:e>
                                <m:sub>
                                  <m:r>
                                    <a:rPr lang="en-GB" i="1">
                                      <a:latin typeface="Cambria Math"/>
                                    </a:rPr>
                                    <m:t>0</m:t>
                                  </m:r>
                                </m:sub>
                              </m:sSub>
                            </m:sub>
                          </m:sSub>
                        </m:den>
                      </m:f>
                    </m:oMath>
                  </m:oMathPara>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1734128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r>
              <a:rPr lang="en-GB" i="1" dirty="0" err="1" smtClean="0"/>
              <a:t>W</a:t>
            </a:r>
            <a:r>
              <a:rPr lang="en-GB" baseline="-25000" dirty="0" err="1" smtClean="0"/>
              <a:t>air</a:t>
            </a:r>
            <a:r>
              <a:rPr lang="en-GB" dirty="0" smtClean="0"/>
              <a:t>)</a:t>
            </a:r>
            <a:r>
              <a:rPr lang="en-GB" baseline="-25000" dirty="0" smtClean="0"/>
              <a:t>p</a:t>
            </a:r>
            <a:endParaRPr lang="en-GB" dirty="0"/>
          </a:p>
        </p:txBody>
      </p:sp>
      <p:grpSp>
        <p:nvGrpSpPr>
          <p:cNvPr id="3" name="Group 2"/>
          <p:cNvGrpSpPr/>
          <p:nvPr/>
        </p:nvGrpSpPr>
        <p:grpSpPr>
          <a:xfrm>
            <a:off x="7735153" y="2994372"/>
            <a:ext cx="1229333" cy="2304256"/>
            <a:chOff x="7735153" y="2994372"/>
            <a:chExt cx="1229333" cy="2304256"/>
          </a:xfrm>
        </p:grpSpPr>
        <p:sp>
          <p:nvSpPr>
            <p:cNvPr id="8" name="Freeform 7"/>
            <p:cNvSpPr/>
            <p:nvPr/>
          </p:nvSpPr>
          <p:spPr>
            <a:xfrm rot="5400000">
              <a:off x="7895399" y="4060843"/>
              <a:ext cx="908842" cy="1229333"/>
            </a:xfrm>
            <a:custGeom>
              <a:avLst/>
              <a:gdLst>
                <a:gd name="connsiteX0" fmla="*/ 0 w 1496291"/>
                <a:gd name="connsiteY0" fmla="*/ 1205582 h 1229333"/>
                <a:gd name="connsiteX1" fmla="*/ 190006 w 1496291"/>
                <a:gd name="connsiteY1" fmla="*/ 1181832 h 1229333"/>
                <a:gd name="connsiteX2" fmla="*/ 439387 w 1496291"/>
                <a:gd name="connsiteY2" fmla="*/ 837447 h 1229333"/>
                <a:gd name="connsiteX3" fmla="*/ 712520 w 1496291"/>
                <a:gd name="connsiteY3" fmla="*/ 41801 h 1229333"/>
                <a:gd name="connsiteX4" fmla="*/ 890650 w 1496291"/>
                <a:gd name="connsiteY4" fmla="*/ 172429 h 1229333"/>
                <a:gd name="connsiteX5" fmla="*/ 1021278 w 1496291"/>
                <a:gd name="connsiteY5" fmla="*/ 694944 h 1229333"/>
                <a:gd name="connsiteX6" fmla="*/ 1270660 w 1496291"/>
                <a:gd name="connsiteY6" fmla="*/ 1134331 h 1229333"/>
                <a:gd name="connsiteX7" fmla="*/ 1496291 w 1496291"/>
                <a:gd name="connsiteY7" fmla="*/ 1229333 h 122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6291" h="1229333">
                  <a:moveTo>
                    <a:pt x="0" y="1205582"/>
                  </a:moveTo>
                  <a:cubicBezTo>
                    <a:pt x="58387" y="1224385"/>
                    <a:pt x="116775" y="1243188"/>
                    <a:pt x="190006" y="1181832"/>
                  </a:cubicBezTo>
                  <a:cubicBezTo>
                    <a:pt x="263237" y="1120476"/>
                    <a:pt x="352301" y="1027452"/>
                    <a:pt x="439387" y="837447"/>
                  </a:cubicBezTo>
                  <a:cubicBezTo>
                    <a:pt x="526473" y="647442"/>
                    <a:pt x="637310" y="152637"/>
                    <a:pt x="712520" y="41801"/>
                  </a:cubicBezTo>
                  <a:cubicBezTo>
                    <a:pt x="787730" y="-69035"/>
                    <a:pt x="839190" y="63572"/>
                    <a:pt x="890650" y="172429"/>
                  </a:cubicBezTo>
                  <a:cubicBezTo>
                    <a:pt x="942110" y="281286"/>
                    <a:pt x="957943" y="534627"/>
                    <a:pt x="1021278" y="694944"/>
                  </a:cubicBezTo>
                  <a:cubicBezTo>
                    <a:pt x="1084613" y="855261"/>
                    <a:pt x="1191491" y="1045266"/>
                    <a:pt x="1270660" y="1134331"/>
                  </a:cubicBezTo>
                  <a:cubicBezTo>
                    <a:pt x="1349829" y="1223396"/>
                    <a:pt x="1423060" y="1226364"/>
                    <a:pt x="1496291" y="122933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rot="5400000">
              <a:off x="7416741" y="3744836"/>
              <a:ext cx="1362105" cy="725276"/>
            </a:xfrm>
            <a:custGeom>
              <a:avLst/>
              <a:gdLst>
                <a:gd name="connsiteX0" fmla="*/ 0 w 1496291"/>
                <a:gd name="connsiteY0" fmla="*/ 1205582 h 1229333"/>
                <a:gd name="connsiteX1" fmla="*/ 190006 w 1496291"/>
                <a:gd name="connsiteY1" fmla="*/ 1181832 h 1229333"/>
                <a:gd name="connsiteX2" fmla="*/ 439387 w 1496291"/>
                <a:gd name="connsiteY2" fmla="*/ 837447 h 1229333"/>
                <a:gd name="connsiteX3" fmla="*/ 712520 w 1496291"/>
                <a:gd name="connsiteY3" fmla="*/ 41801 h 1229333"/>
                <a:gd name="connsiteX4" fmla="*/ 890650 w 1496291"/>
                <a:gd name="connsiteY4" fmla="*/ 172429 h 1229333"/>
                <a:gd name="connsiteX5" fmla="*/ 1021278 w 1496291"/>
                <a:gd name="connsiteY5" fmla="*/ 694944 h 1229333"/>
                <a:gd name="connsiteX6" fmla="*/ 1270660 w 1496291"/>
                <a:gd name="connsiteY6" fmla="*/ 1134331 h 1229333"/>
                <a:gd name="connsiteX7" fmla="*/ 1496291 w 1496291"/>
                <a:gd name="connsiteY7" fmla="*/ 1229333 h 1229333"/>
                <a:gd name="connsiteX0" fmla="*/ 0 w 2573076"/>
                <a:gd name="connsiteY0" fmla="*/ 1205582 h 1288709"/>
                <a:gd name="connsiteX1" fmla="*/ 190006 w 2573076"/>
                <a:gd name="connsiteY1" fmla="*/ 1181832 h 1288709"/>
                <a:gd name="connsiteX2" fmla="*/ 439387 w 2573076"/>
                <a:gd name="connsiteY2" fmla="*/ 837447 h 1288709"/>
                <a:gd name="connsiteX3" fmla="*/ 712520 w 2573076"/>
                <a:gd name="connsiteY3" fmla="*/ 41801 h 1288709"/>
                <a:gd name="connsiteX4" fmla="*/ 890650 w 2573076"/>
                <a:gd name="connsiteY4" fmla="*/ 172429 h 1288709"/>
                <a:gd name="connsiteX5" fmla="*/ 1021278 w 2573076"/>
                <a:gd name="connsiteY5" fmla="*/ 694944 h 1288709"/>
                <a:gd name="connsiteX6" fmla="*/ 1270660 w 2573076"/>
                <a:gd name="connsiteY6" fmla="*/ 1134331 h 1288709"/>
                <a:gd name="connsiteX7" fmla="*/ 2573076 w 2573076"/>
                <a:gd name="connsiteY7" fmla="*/ 1288709 h 1288709"/>
                <a:gd name="connsiteX0" fmla="*/ 0 w 2573076"/>
                <a:gd name="connsiteY0" fmla="*/ 1205582 h 1288709"/>
                <a:gd name="connsiteX1" fmla="*/ 190006 w 2573076"/>
                <a:gd name="connsiteY1" fmla="*/ 1181832 h 1288709"/>
                <a:gd name="connsiteX2" fmla="*/ 439387 w 2573076"/>
                <a:gd name="connsiteY2" fmla="*/ 837447 h 1288709"/>
                <a:gd name="connsiteX3" fmla="*/ 712520 w 2573076"/>
                <a:gd name="connsiteY3" fmla="*/ 41801 h 1288709"/>
                <a:gd name="connsiteX4" fmla="*/ 890650 w 2573076"/>
                <a:gd name="connsiteY4" fmla="*/ 172429 h 1288709"/>
                <a:gd name="connsiteX5" fmla="*/ 1021278 w 2573076"/>
                <a:gd name="connsiteY5" fmla="*/ 694944 h 1288709"/>
                <a:gd name="connsiteX6" fmla="*/ 1831485 w 2573076"/>
                <a:gd name="connsiteY6" fmla="*/ 766196 h 1288709"/>
                <a:gd name="connsiteX7" fmla="*/ 2573076 w 2573076"/>
                <a:gd name="connsiteY7" fmla="*/ 1288709 h 1288709"/>
                <a:gd name="connsiteX0" fmla="*/ 0 w 2573076"/>
                <a:gd name="connsiteY0" fmla="*/ 1196428 h 1279555"/>
                <a:gd name="connsiteX1" fmla="*/ 190006 w 2573076"/>
                <a:gd name="connsiteY1" fmla="*/ 1172678 h 1279555"/>
                <a:gd name="connsiteX2" fmla="*/ 439387 w 2573076"/>
                <a:gd name="connsiteY2" fmla="*/ 828293 h 1279555"/>
                <a:gd name="connsiteX3" fmla="*/ 712520 w 2573076"/>
                <a:gd name="connsiteY3" fmla="*/ 32647 h 1279555"/>
                <a:gd name="connsiteX4" fmla="*/ 890650 w 2573076"/>
                <a:gd name="connsiteY4" fmla="*/ 163275 h 1279555"/>
                <a:gd name="connsiteX5" fmla="*/ 1245609 w 2573076"/>
                <a:gd name="connsiteY5" fmla="*/ 258279 h 1279555"/>
                <a:gd name="connsiteX6" fmla="*/ 1831485 w 2573076"/>
                <a:gd name="connsiteY6" fmla="*/ 757042 h 1279555"/>
                <a:gd name="connsiteX7" fmla="*/ 2573076 w 2573076"/>
                <a:gd name="connsiteY7" fmla="*/ 1279555 h 1279555"/>
                <a:gd name="connsiteX0" fmla="*/ 0 w 2573076"/>
                <a:gd name="connsiteY0" fmla="*/ 1174291 h 1257418"/>
                <a:gd name="connsiteX1" fmla="*/ 190006 w 2573076"/>
                <a:gd name="connsiteY1" fmla="*/ 1150541 h 1257418"/>
                <a:gd name="connsiteX2" fmla="*/ 439387 w 2573076"/>
                <a:gd name="connsiteY2" fmla="*/ 806156 h 1257418"/>
                <a:gd name="connsiteX3" fmla="*/ 712520 w 2573076"/>
                <a:gd name="connsiteY3" fmla="*/ 10510 h 1257418"/>
                <a:gd name="connsiteX4" fmla="*/ 823351 w 2573076"/>
                <a:gd name="connsiteY4" fmla="*/ 343018 h 1257418"/>
                <a:gd name="connsiteX5" fmla="*/ 1245609 w 2573076"/>
                <a:gd name="connsiteY5" fmla="*/ 236142 h 1257418"/>
                <a:gd name="connsiteX6" fmla="*/ 1831485 w 2573076"/>
                <a:gd name="connsiteY6" fmla="*/ 734905 h 1257418"/>
                <a:gd name="connsiteX7" fmla="*/ 2573076 w 2573076"/>
                <a:gd name="connsiteY7" fmla="*/ 1257418 h 1257418"/>
                <a:gd name="connsiteX0" fmla="*/ 0 w 2573076"/>
                <a:gd name="connsiteY0" fmla="*/ 1188602 h 1271729"/>
                <a:gd name="connsiteX1" fmla="*/ 190006 w 2573076"/>
                <a:gd name="connsiteY1" fmla="*/ 1164852 h 1271729"/>
                <a:gd name="connsiteX2" fmla="*/ 439387 w 2573076"/>
                <a:gd name="connsiteY2" fmla="*/ 820467 h 1271729"/>
                <a:gd name="connsiteX3" fmla="*/ 712520 w 2573076"/>
                <a:gd name="connsiteY3" fmla="*/ 24821 h 1271729"/>
                <a:gd name="connsiteX4" fmla="*/ 1245609 w 2573076"/>
                <a:gd name="connsiteY4" fmla="*/ 250453 h 1271729"/>
                <a:gd name="connsiteX5" fmla="*/ 1831485 w 2573076"/>
                <a:gd name="connsiteY5" fmla="*/ 749216 h 1271729"/>
                <a:gd name="connsiteX6" fmla="*/ 2573076 w 2573076"/>
                <a:gd name="connsiteY6" fmla="*/ 1271729 h 1271729"/>
                <a:gd name="connsiteX0" fmla="*/ 0 w 2573076"/>
                <a:gd name="connsiteY0" fmla="*/ 938149 h 1021276"/>
                <a:gd name="connsiteX1" fmla="*/ 190006 w 2573076"/>
                <a:gd name="connsiteY1" fmla="*/ 914399 h 1021276"/>
                <a:gd name="connsiteX2" fmla="*/ 439387 w 2573076"/>
                <a:gd name="connsiteY2" fmla="*/ 570014 h 1021276"/>
                <a:gd name="connsiteX3" fmla="*/ 1245609 w 2573076"/>
                <a:gd name="connsiteY3" fmla="*/ 0 h 1021276"/>
                <a:gd name="connsiteX4" fmla="*/ 1831485 w 2573076"/>
                <a:gd name="connsiteY4" fmla="*/ 498763 h 1021276"/>
                <a:gd name="connsiteX5" fmla="*/ 2573076 w 2573076"/>
                <a:gd name="connsiteY5" fmla="*/ 1021276 h 1021276"/>
                <a:gd name="connsiteX0" fmla="*/ 0 w 2573076"/>
                <a:gd name="connsiteY0" fmla="*/ 938149 h 1021276"/>
                <a:gd name="connsiteX1" fmla="*/ 439387 w 2573076"/>
                <a:gd name="connsiteY1" fmla="*/ 570014 h 1021276"/>
                <a:gd name="connsiteX2" fmla="*/ 1245609 w 2573076"/>
                <a:gd name="connsiteY2" fmla="*/ 0 h 1021276"/>
                <a:gd name="connsiteX3" fmla="*/ 1831485 w 2573076"/>
                <a:gd name="connsiteY3" fmla="*/ 498763 h 1021276"/>
                <a:gd name="connsiteX4" fmla="*/ 2573076 w 2573076"/>
                <a:gd name="connsiteY4" fmla="*/ 1021276 h 1021276"/>
                <a:gd name="connsiteX0" fmla="*/ 0 w 2573076"/>
                <a:gd name="connsiteY0" fmla="*/ 641266 h 724393"/>
                <a:gd name="connsiteX1" fmla="*/ 439387 w 2573076"/>
                <a:gd name="connsiteY1" fmla="*/ 273131 h 724393"/>
                <a:gd name="connsiteX2" fmla="*/ 1178315 w 2573076"/>
                <a:gd name="connsiteY2" fmla="*/ 0 h 724393"/>
                <a:gd name="connsiteX3" fmla="*/ 1831485 w 2573076"/>
                <a:gd name="connsiteY3" fmla="*/ 201880 h 724393"/>
                <a:gd name="connsiteX4" fmla="*/ 2573076 w 2573076"/>
                <a:gd name="connsiteY4" fmla="*/ 724393 h 724393"/>
                <a:gd name="connsiteX0" fmla="*/ 0 w 2573076"/>
                <a:gd name="connsiteY0" fmla="*/ 649526 h 732653"/>
                <a:gd name="connsiteX1" fmla="*/ 775883 w 2573076"/>
                <a:gd name="connsiteY1" fmla="*/ 459521 h 732653"/>
                <a:gd name="connsiteX2" fmla="*/ 1178315 w 2573076"/>
                <a:gd name="connsiteY2" fmla="*/ 8260 h 732653"/>
                <a:gd name="connsiteX3" fmla="*/ 1831485 w 2573076"/>
                <a:gd name="connsiteY3" fmla="*/ 210140 h 732653"/>
                <a:gd name="connsiteX4" fmla="*/ 2573076 w 2573076"/>
                <a:gd name="connsiteY4" fmla="*/ 732653 h 732653"/>
                <a:gd name="connsiteX0" fmla="*/ 0 w 2573076"/>
                <a:gd name="connsiteY0" fmla="*/ 644650 h 727777"/>
                <a:gd name="connsiteX1" fmla="*/ 573986 w 2573076"/>
                <a:gd name="connsiteY1" fmla="*/ 347767 h 727777"/>
                <a:gd name="connsiteX2" fmla="*/ 1178315 w 2573076"/>
                <a:gd name="connsiteY2" fmla="*/ 3384 h 727777"/>
                <a:gd name="connsiteX3" fmla="*/ 1831485 w 2573076"/>
                <a:gd name="connsiteY3" fmla="*/ 205264 h 727777"/>
                <a:gd name="connsiteX4" fmla="*/ 2573076 w 2573076"/>
                <a:gd name="connsiteY4" fmla="*/ 727777 h 727777"/>
                <a:gd name="connsiteX0" fmla="*/ 0 w 2573076"/>
                <a:gd name="connsiteY0" fmla="*/ 750133 h 833260"/>
                <a:gd name="connsiteX1" fmla="*/ 573986 w 2573076"/>
                <a:gd name="connsiteY1" fmla="*/ 453250 h 833260"/>
                <a:gd name="connsiteX2" fmla="*/ 572624 w 2573076"/>
                <a:gd name="connsiteY2" fmla="*/ 1989 h 833260"/>
                <a:gd name="connsiteX3" fmla="*/ 1831485 w 2573076"/>
                <a:gd name="connsiteY3" fmla="*/ 310747 h 833260"/>
                <a:gd name="connsiteX4" fmla="*/ 2573076 w 2573076"/>
                <a:gd name="connsiteY4" fmla="*/ 833260 h 833260"/>
                <a:gd name="connsiteX0" fmla="*/ 0 w 2573076"/>
                <a:gd name="connsiteY0" fmla="*/ 748211 h 831338"/>
                <a:gd name="connsiteX1" fmla="*/ 192631 w 2573076"/>
                <a:gd name="connsiteY1" fmla="*/ 332575 h 831338"/>
                <a:gd name="connsiteX2" fmla="*/ 572624 w 2573076"/>
                <a:gd name="connsiteY2" fmla="*/ 67 h 831338"/>
                <a:gd name="connsiteX3" fmla="*/ 1831485 w 2573076"/>
                <a:gd name="connsiteY3" fmla="*/ 308825 h 831338"/>
                <a:gd name="connsiteX4" fmla="*/ 2573076 w 2573076"/>
                <a:gd name="connsiteY4" fmla="*/ 831338 h 831338"/>
                <a:gd name="connsiteX0" fmla="*/ 0 w 2573076"/>
                <a:gd name="connsiteY0" fmla="*/ 753150 h 836277"/>
                <a:gd name="connsiteX1" fmla="*/ 192631 w 2573076"/>
                <a:gd name="connsiteY1" fmla="*/ 337514 h 836277"/>
                <a:gd name="connsiteX2" fmla="*/ 572624 w 2573076"/>
                <a:gd name="connsiteY2" fmla="*/ 5006 h 836277"/>
                <a:gd name="connsiteX3" fmla="*/ 1360396 w 2573076"/>
                <a:gd name="connsiteY3" fmla="*/ 598771 h 836277"/>
                <a:gd name="connsiteX4" fmla="*/ 2573076 w 2573076"/>
                <a:gd name="connsiteY4" fmla="*/ 836277 h 836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3076" h="836277">
                  <a:moveTo>
                    <a:pt x="0" y="753150"/>
                  </a:moveTo>
                  <a:cubicBezTo>
                    <a:pt x="91539" y="676455"/>
                    <a:pt x="97194" y="462205"/>
                    <a:pt x="192631" y="337514"/>
                  </a:cubicBezTo>
                  <a:cubicBezTo>
                    <a:pt x="288068" y="212823"/>
                    <a:pt x="377997" y="-38537"/>
                    <a:pt x="572624" y="5006"/>
                  </a:cubicBezTo>
                  <a:cubicBezTo>
                    <a:pt x="767251" y="48549"/>
                    <a:pt x="1026987" y="460226"/>
                    <a:pt x="1360396" y="598771"/>
                  </a:cubicBezTo>
                  <a:cubicBezTo>
                    <a:pt x="1693805" y="737316"/>
                    <a:pt x="2499845" y="833308"/>
                    <a:pt x="2573076" y="836277"/>
                  </a:cubicBezTo>
                </a:path>
              </a:pathLst>
            </a:cu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a:off x="7735155" y="2994372"/>
              <a:ext cx="1"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735155" y="2994372"/>
              <a:ext cx="11521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useBgFill="1">
        <p:nvSpPr>
          <p:cNvPr id="13" name="Rectangle 144"/>
          <p:cNvSpPr>
            <a:spLocks noChangeArrowheads="1"/>
          </p:cNvSpPr>
          <p:nvPr/>
        </p:nvSpPr>
        <p:spPr bwMode="auto">
          <a:xfrm>
            <a:off x="1745928" y="4074244"/>
            <a:ext cx="4763" cy="952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7" name="Rectangle 287"/>
          <p:cNvSpPr>
            <a:spLocks noChangeArrowheads="1"/>
          </p:cNvSpPr>
          <p:nvPr/>
        </p:nvSpPr>
        <p:spPr bwMode="auto">
          <a:xfrm>
            <a:off x="5274941" y="3904382"/>
            <a:ext cx="36512" cy="95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0" name="Rectangle 381"/>
          <p:cNvSpPr>
            <a:spLocks noChangeArrowheads="1"/>
          </p:cNvSpPr>
          <p:nvPr/>
        </p:nvSpPr>
        <p:spPr bwMode="auto">
          <a:xfrm>
            <a:off x="1431603" y="2015257"/>
            <a:ext cx="5880100" cy="379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grpSp>
        <p:nvGrpSpPr>
          <p:cNvPr id="8196" name="Group 8195"/>
          <p:cNvGrpSpPr/>
          <p:nvPr/>
        </p:nvGrpSpPr>
        <p:grpSpPr>
          <a:xfrm>
            <a:off x="323528" y="1889844"/>
            <a:ext cx="7191375" cy="4635500"/>
            <a:chOff x="323528" y="1889844"/>
            <a:chExt cx="7191375" cy="4635500"/>
          </a:xfrm>
        </p:grpSpPr>
        <p:sp useBgFill="1">
          <p:nvSpPr>
            <p:cNvPr id="18" name="Rectangle 150"/>
            <p:cNvSpPr>
              <a:spLocks noChangeArrowheads="1"/>
            </p:cNvSpPr>
            <p:nvPr/>
          </p:nvSpPr>
          <p:spPr bwMode="auto">
            <a:xfrm>
              <a:off x="918841" y="3799607"/>
              <a:ext cx="1587" cy="7937"/>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useBgFill="1">
          <p:nvSpPr>
            <p:cNvPr id="19" name="Rectangle 156"/>
            <p:cNvSpPr>
              <a:spLocks noChangeArrowheads="1"/>
            </p:cNvSpPr>
            <p:nvPr/>
          </p:nvSpPr>
          <p:spPr bwMode="auto">
            <a:xfrm>
              <a:off x="1280791" y="3986932"/>
              <a:ext cx="3175" cy="7937"/>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1" name="Rectangle 382"/>
            <p:cNvSpPr>
              <a:spLocks noChangeArrowheads="1"/>
            </p:cNvSpPr>
            <p:nvPr/>
          </p:nvSpPr>
          <p:spPr bwMode="auto">
            <a:xfrm>
              <a:off x="1431603" y="2015257"/>
              <a:ext cx="5880100" cy="3794125"/>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 name="Line 384"/>
            <p:cNvSpPr>
              <a:spLocks noChangeShapeType="1"/>
            </p:cNvSpPr>
            <p:nvPr/>
          </p:nvSpPr>
          <p:spPr bwMode="auto">
            <a:xfrm>
              <a:off x="1431603" y="5615707"/>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 name="Line 385"/>
            <p:cNvSpPr>
              <a:spLocks noChangeShapeType="1"/>
            </p:cNvSpPr>
            <p:nvPr/>
          </p:nvSpPr>
          <p:spPr bwMode="auto">
            <a:xfrm>
              <a:off x="1431603" y="5433144"/>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Line 386"/>
            <p:cNvSpPr>
              <a:spLocks noChangeShapeType="1"/>
            </p:cNvSpPr>
            <p:nvPr/>
          </p:nvSpPr>
          <p:spPr bwMode="auto">
            <a:xfrm>
              <a:off x="1431603" y="52378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 name="Line 387"/>
            <p:cNvSpPr>
              <a:spLocks noChangeShapeType="1"/>
            </p:cNvSpPr>
            <p:nvPr/>
          </p:nvSpPr>
          <p:spPr bwMode="auto">
            <a:xfrm>
              <a:off x="1431603" y="5055319"/>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Line 388"/>
            <p:cNvSpPr>
              <a:spLocks noChangeShapeType="1"/>
            </p:cNvSpPr>
            <p:nvPr/>
          </p:nvSpPr>
          <p:spPr bwMode="auto">
            <a:xfrm>
              <a:off x="1431603" y="4861644"/>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389"/>
            <p:cNvSpPr>
              <a:spLocks noChangeShapeType="1"/>
            </p:cNvSpPr>
            <p:nvPr/>
          </p:nvSpPr>
          <p:spPr bwMode="auto">
            <a:xfrm>
              <a:off x="1431603" y="46663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390"/>
            <p:cNvSpPr>
              <a:spLocks noChangeShapeType="1"/>
            </p:cNvSpPr>
            <p:nvPr/>
          </p:nvSpPr>
          <p:spPr bwMode="auto">
            <a:xfrm>
              <a:off x="1431603" y="4483819"/>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391"/>
            <p:cNvSpPr>
              <a:spLocks noChangeShapeType="1"/>
            </p:cNvSpPr>
            <p:nvPr/>
          </p:nvSpPr>
          <p:spPr bwMode="auto">
            <a:xfrm>
              <a:off x="1431603" y="4290144"/>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392"/>
            <p:cNvSpPr>
              <a:spLocks noChangeShapeType="1"/>
            </p:cNvSpPr>
            <p:nvPr/>
          </p:nvSpPr>
          <p:spPr bwMode="auto">
            <a:xfrm>
              <a:off x="1431603" y="41075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393"/>
            <p:cNvSpPr>
              <a:spLocks noChangeShapeType="1"/>
            </p:cNvSpPr>
            <p:nvPr/>
          </p:nvSpPr>
          <p:spPr bwMode="auto">
            <a:xfrm>
              <a:off x="1431603" y="3912319"/>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394"/>
            <p:cNvSpPr>
              <a:spLocks noChangeShapeType="1"/>
            </p:cNvSpPr>
            <p:nvPr/>
          </p:nvSpPr>
          <p:spPr bwMode="auto">
            <a:xfrm>
              <a:off x="1431603" y="3718644"/>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395"/>
            <p:cNvSpPr>
              <a:spLocks noChangeShapeType="1"/>
            </p:cNvSpPr>
            <p:nvPr/>
          </p:nvSpPr>
          <p:spPr bwMode="auto">
            <a:xfrm>
              <a:off x="1431603" y="35360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396"/>
            <p:cNvSpPr>
              <a:spLocks noChangeShapeType="1"/>
            </p:cNvSpPr>
            <p:nvPr/>
          </p:nvSpPr>
          <p:spPr bwMode="auto">
            <a:xfrm>
              <a:off x="1431603" y="3340819"/>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397"/>
            <p:cNvSpPr>
              <a:spLocks noChangeShapeType="1"/>
            </p:cNvSpPr>
            <p:nvPr/>
          </p:nvSpPr>
          <p:spPr bwMode="auto">
            <a:xfrm>
              <a:off x="1431603" y="3158257"/>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Line 398"/>
            <p:cNvSpPr>
              <a:spLocks noChangeShapeType="1"/>
            </p:cNvSpPr>
            <p:nvPr/>
          </p:nvSpPr>
          <p:spPr bwMode="auto">
            <a:xfrm>
              <a:off x="1431603" y="29645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 name="Line 399"/>
            <p:cNvSpPr>
              <a:spLocks noChangeShapeType="1"/>
            </p:cNvSpPr>
            <p:nvPr/>
          </p:nvSpPr>
          <p:spPr bwMode="auto">
            <a:xfrm>
              <a:off x="1431603" y="2769319"/>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Line 400"/>
            <p:cNvSpPr>
              <a:spLocks noChangeShapeType="1"/>
            </p:cNvSpPr>
            <p:nvPr/>
          </p:nvSpPr>
          <p:spPr bwMode="auto">
            <a:xfrm>
              <a:off x="1431603" y="2586757"/>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 name="Line 401"/>
            <p:cNvSpPr>
              <a:spLocks noChangeShapeType="1"/>
            </p:cNvSpPr>
            <p:nvPr/>
          </p:nvSpPr>
          <p:spPr bwMode="auto">
            <a:xfrm>
              <a:off x="1431603" y="23930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Line 402"/>
            <p:cNvSpPr>
              <a:spLocks noChangeShapeType="1"/>
            </p:cNvSpPr>
            <p:nvPr/>
          </p:nvSpPr>
          <p:spPr bwMode="auto">
            <a:xfrm>
              <a:off x="1431603" y="220893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Line 403"/>
            <p:cNvSpPr>
              <a:spLocks noChangeShapeType="1"/>
            </p:cNvSpPr>
            <p:nvPr/>
          </p:nvSpPr>
          <p:spPr bwMode="auto">
            <a:xfrm>
              <a:off x="1431603" y="4861644"/>
              <a:ext cx="74613"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 name="Line 404"/>
            <p:cNvSpPr>
              <a:spLocks noChangeShapeType="1"/>
            </p:cNvSpPr>
            <p:nvPr/>
          </p:nvSpPr>
          <p:spPr bwMode="auto">
            <a:xfrm>
              <a:off x="1431603" y="3912319"/>
              <a:ext cx="74613"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Line 405"/>
            <p:cNvSpPr>
              <a:spLocks noChangeShapeType="1"/>
            </p:cNvSpPr>
            <p:nvPr/>
          </p:nvSpPr>
          <p:spPr bwMode="auto">
            <a:xfrm>
              <a:off x="1431603" y="2964582"/>
              <a:ext cx="74613"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406"/>
            <p:cNvSpPr>
              <a:spLocks noChangeShapeType="1"/>
            </p:cNvSpPr>
            <p:nvPr/>
          </p:nvSpPr>
          <p:spPr bwMode="auto">
            <a:xfrm flipV="1">
              <a:off x="173005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Line 407"/>
            <p:cNvSpPr>
              <a:spLocks noChangeShapeType="1"/>
            </p:cNvSpPr>
            <p:nvPr/>
          </p:nvSpPr>
          <p:spPr bwMode="auto">
            <a:xfrm flipV="1">
              <a:off x="201580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Line 408"/>
            <p:cNvSpPr>
              <a:spLocks noChangeShapeType="1"/>
            </p:cNvSpPr>
            <p:nvPr/>
          </p:nvSpPr>
          <p:spPr bwMode="auto">
            <a:xfrm flipV="1">
              <a:off x="231425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 name="Line 409"/>
            <p:cNvSpPr>
              <a:spLocks noChangeShapeType="1"/>
            </p:cNvSpPr>
            <p:nvPr/>
          </p:nvSpPr>
          <p:spPr bwMode="auto">
            <a:xfrm flipV="1">
              <a:off x="2604766"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 name="Line 410"/>
            <p:cNvSpPr>
              <a:spLocks noChangeShapeType="1"/>
            </p:cNvSpPr>
            <p:nvPr/>
          </p:nvSpPr>
          <p:spPr bwMode="auto">
            <a:xfrm flipV="1">
              <a:off x="2903216"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 name="Line 411"/>
            <p:cNvSpPr>
              <a:spLocks noChangeShapeType="1"/>
            </p:cNvSpPr>
            <p:nvPr/>
          </p:nvSpPr>
          <p:spPr bwMode="auto">
            <a:xfrm flipV="1">
              <a:off x="3201666"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 name="Line 412"/>
            <p:cNvSpPr>
              <a:spLocks noChangeShapeType="1"/>
            </p:cNvSpPr>
            <p:nvPr/>
          </p:nvSpPr>
          <p:spPr bwMode="auto">
            <a:xfrm flipV="1">
              <a:off x="3487416"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 name="Line 413"/>
            <p:cNvSpPr>
              <a:spLocks noChangeShapeType="1"/>
            </p:cNvSpPr>
            <p:nvPr/>
          </p:nvSpPr>
          <p:spPr bwMode="auto">
            <a:xfrm flipV="1">
              <a:off x="3785866"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 name="Line 414"/>
            <p:cNvSpPr>
              <a:spLocks noChangeShapeType="1"/>
            </p:cNvSpPr>
            <p:nvPr/>
          </p:nvSpPr>
          <p:spPr bwMode="auto">
            <a:xfrm flipV="1">
              <a:off x="407320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415"/>
            <p:cNvSpPr>
              <a:spLocks noChangeShapeType="1"/>
            </p:cNvSpPr>
            <p:nvPr/>
          </p:nvSpPr>
          <p:spPr bwMode="auto">
            <a:xfrm flipV="1">
              <a:off x="437165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Line 416"/>
            <p:cNvSpPr>
              <a:spLocks noChangeShapeType="1"/>
            </p:cNvSpPr>
            <p:nvPr/>
          </p:nvSpPr>
          <p:spPr bwMode="auto">
            <a:xfrm flipV="1">
              <a:off x="467010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Line 417"/>
            <p:cNvSpPr>
              <a:spLocks noChangeShapeType="1"/>
            </p:cNvSpPr>
            <p:nvPr/>
          </p:nvSpPr>
          <p:spPr bwMode="auto">
            <a:xfrm flipV="1">
              <a:off x="4959028"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418"/>
            <p:cNvSpPr>
              <a:spLocks noChangeShapeType="1"/>
            </p:cNvSpPr>
            <p:nvPr/>
          </p:nvSpPr>
          <p:spPr bwMode="auto">
            <a:xfrm flipV="1">
              <a:off x="5257478"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Line 419"/>
            <p:cNvSpPr>
              <a:spLocks noChangeShapeType="1"/>
            </p:cNvSpPr>
            <p:nvPr/>
          </p:nvSpPr>
          <p:spPr bwMode="auto">
            <a:xfrm flipV="1">
              <a:off x="5544816"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Line 420"/>
            <p:cNvSpPr>
              <a:spLocks noChangeShapeType="1"/>
            </p:cNvSpPr>
            <p:nvPr/>
          </p:nvSpPr>
          <p:spPr bwMode="auto">
            <a:xfrm flipV="1">
              <a:off x="5843266"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Line 421"/>
            <p:cNvSpPr>
              <a:spLocks noChangeShapeType="1"/>
            </p:cNvSpPr>
            <p:nvPr/>
          </p:nvSpPr>
          <p:spPr bwMode="auto">
            <a:xfrm flipV="1">
              <a:off x="6141716"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 name="Line 422"/>
            <p:cNvSpPr>
              <a:spLocks noChangeShapeType="1"/>
            </p:cNvSpPr>
            <p:nvPr/>
          </p:nvSpPr>
          <p:spPr bwMode="auto">
            <a:xfrm flipV="1">
              <a:off x="6429053"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423"/>
            <p:cNvSpPr>
              <a:spLocks noChangeShapeType="1"/>
            </p:cNvSpPr>
            <p:nvPr/>
          </p:nvSpPr>
          <p:spPr bwMode="auto">
            <a:xfrm flipV="1">
              <a:off x="6727503"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Line 424"/>
            <p:cNvSpPr>
              <a:spLocks noChangeShapeType="1"/>
            </p:cNvSpPr>
            <p:nvPr/>
          </p:nvSpPr>
          <p:spPr bwMode="auto">
            <a:xfrm flipV="1">
              <a:off x="7013253"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 name="Line 425"/>
            <p:cNvSpPr>
              <a:spLocks noChangeShapeType="1"/>
            </p:cNvSpPr>
            <p:nvPr/>
          </p:nvSpPr>
          <p:spPr bwMode="auto">
            <a:xfrm flipV="1">
              <a:off x="2903216" y="5741119"/>
              <a:ext cx="0" cy="682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Line 426"/>
            <p:cNvSpPr>
              <a:spLocks noChangeShapeType="1"/>
            </p:cNvSpPr>
            <p:nvPr/>
          </p:nvSpPr>
          <p:spPr bwMode="auto">
            <a:xfrm flipV="1">
              <a:off x="4371653" y="5741119"/>
              <a:ext cx="3175" cy="682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 name="Line 427"/>
            <p:cNvSpPr>
              <a:spLocks noChangeShapeType="1"/>
            </p:cNvSpPr>
            <p:nvPr/>
          </p:nvSpPr>
          <p:spPr bwMode="auto">
            <a:xfrm flipV="1">
              <a:off x="5843266" y="5741119"/>
              <a:ext cx="0" cy="682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 name="Rectangle 428"/>
            <p:cNvSpPr>
              <a:spLocks noChangeArrowheads="1"/>
            </p:cNvSpPr>
            <p:nvPr/>
          </p:nvSpPr>
          <p:spPr bwMode="auto">
            <a:xfrm>
              <a:off x="896616" y="5683969"/>
              <a:ext cx="346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33,0</a:t>
              </a:r>
              <a:endParaRPr lang="en-US" altLang="en-US" sz="1400">
                <a:solidFill>
                  <a:schemeClr val="tx1"/>
                </a:solidFill>
                <a:latin typeface="Times New Roman" charset="0"/>
              </a:endParaRPr>
            </a:p>
          </p:txBody>
        </p:sp>
        <p:sp>
          <p:nvSpPr>
            <p:cNvPr id="67" name="Rectangle 429"/>
            <p:cNvSpPr>
              <a:spLocks noChangeArrowheads="1"/>
            </p:cNvSpPr>
            <p:nvPr/>
          </p:nvSpPr>
          <p:spPr bwMode="auto">
            <a:xfrm>
              <a:off x="896616" y="4734644"/>
              <a:ext cx="346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34,0</a:t>
              </a:r>
              <a:endParaRPr lang="en-US" altLang="en-US" sz="1400">
                <a:solidFill>
                  <a:schemeClr val="tx1"/>
                </a:solidFill>
                <a:latin typeface="Times New Roman" charset="0"/>
              </a:endParaRPr>
            </a:p>
          </p:txBody>
        </p:sp>
        <p:sp>
          <p:nvSpPr>
            <p:cNvPr id="68" name="Rectangle 430"/>
            <p:cNvSpPr>
              <a:spLocks noChangeArrowheads="1"/>
            </p:cNvSpPr>
            <p:nvPr/>
          </p:nvSpPr>
          <p:spPr bwMode="auto">
            <a:xfrm>
              <a:off x="896616" y="3786907"/>
              <a:ext cx="346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35,0</a:t>
              </a:r>
              <a:endParaRPr lang="en-US" altLang="en-US" sz="1400">
                <a:solidFill>
                  <a:schemeClr val="tx1"/>
                </a:solidFill>
                <a:latin typeface="Times New Roman" charset="0"/>
              </a:endParaRPr>
            </a:p>
          </p:txBody>
        </p:sp>
        <p:sp>
          <p:nvSpPr>
            <p:cNvPr id="69" name="Rectangle 431"/>
            <p:cNvSpPr>
              <a:spLocks noChangeArrowheads="1"/>
            </p:cNvSpPr>
            <p:nvPr/>
          </p:nvSpPr>
          <p:spPr bwMode="auto">
            <a:xfrm>
              <a:off x="896616" y="2837582"/>
              <a:ext cx="346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dirty="0">
                  <a:solidFill>
                    <a:schemeClr val="tx1"/>
                  </a:solidFill>
                </a:rPr>
                <a:t>36,0</a:t>
              </a:r>
              <a:endParaRPr lang="en-US" altLang="en-US" sz="1400" dirty="0">
                <a:solidFill>
                  <a:schemeClr val="tx1"/>
                </a:solidFill>
                <a:latin typeface="Times New Roman" charset="0"/>
              </a:endParaRPr>
            </a:p>
          </p:txBody>
        </p:sp>
        <p:sp>
          <p:nvSpPr>
            <p:cNvPr id="70" name="Rectangle 432"/>
            <p:cNvSpPr>
              <a:spLocks noChangeArrowheads="1"/>
            </p:cNvSpPr>
            <p:nvPr/>
          </p:nvSpPr>
          <p:spPr bwMode="auto">
            <a:xfrm>
              <a:off x="896616" y="1889844"/>
              <a:ext cx="346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37,0</a:t>
              </a:r>
              <a:endParaRPr lang="en-US" altLang="en-US" sz="1400">
                <a:solidFill>
                  <a:schemeClr val="tx1"/>
                </a:solidFill>
                <a:latin typeface="Times New Roman" charset="0"/>
              </a:endParaRPr>
            </a:p>
          </p:txBody>
        </p:sp>
        <p:sp>
          <p:nvSpPr>
            <p:cNvPr id="71" name="Rectangle 433"/>
            <p:cNvSpPr>
              <a:spLocks noChangeArrowheads="1"/>
            </p:cNvSpPr>
            <p:nvPr/>
          </p:nvSpPr>
          <p:spPr bwMode="auto">
            <a:xfrm>
              <a:off x="1439541" y="6004644"/>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0</a:t>
              </a:r>
              <a:endParaRPr lang="en-US" altLang="en-US" sz="1400">
                <a:solidFill>
                  <a:schemeClr val="tx1"/>
                </a:solidFill>
                <a:latin typeface="Times New Roman" charset="0"/>
              </a:endParaRPr>
            </a:p>
          </p:txBody>
        </p:sp>
        <p:sp>
          <p:nvSpPr>
            <p:cNvPr id="72" name="Rectangle 434"/>
            <p:cNvSpPr>
              <a:spLocks noChangeArrowheads="1"/>
            </p:cNvSpPr>
            <p:nvPr/>
          </p:nvSpPr>
          <p:spPr bwMode="auto">
            <a:xfrm>
              <a:off x="2809553" y="6004644"/>
              <a:ext cx="2968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100</a:t>
              </a:r>
              <a:endParaRPr lang="en-US" altLang="en-US" sz="1400">
                <a:solidFill>
                  <a:schemeClr val="tx1"/>
                </a:solidFill>
                <a:latin typeface="Times New Roman" charset="0"/>
              </a:endParaRPr>
            </a:p>
          </p:txBody>
        </p:sp>
        <p:sp>
          <p:nvSpPr>
            <p:cNvPr id="73" name="Rectangle 435"/>
            <p:cNvSpPr>
              <a:spLocks noChangeArrowheads="1"/>
            </p:cNvSpPr>
            <p:nvPr/>
          </p:nvSpPr>
          <p:spPr bwMode="auto">
            <a:xfrm>
              <a:off x="4284341" y="6004644"/>
              <a:ext cx="2968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200</a:t>
              </a:r>
              <a:endParaRPr lang="en-US" altLang="en-US" sz="1400">
                <a:solidFill>
                  <a:schemeClr val="tx1"/>
                </a:solidFill>
                <a:latin typeface="Times New Roman" charset="0"/>
              </a:endParaRPr>
            </a:p>
          </p:txBody>
        </p:sp>
        <p:sp>
          <p:nvSpPr>
            <p:cNvPr id="74" name="Rectangle 436"/>
            <p:cNvSpPr>
              <a:spLocks noChangeArrowheads="1"/>
            </p:cNvSpPr>
            <p:nvPr/>
          </p:nvSpPr>
          <p:spPr bwMode="auto">
            <a:xfrm>
              <a:off x="5754366" y="6004644"/>
              <a:ext cx="2921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300</a:t>
              </a:r>
              <a:endParaRPr lang="en-US" altLang="en-US" sz="1400">
                <a:solidFill>
                  <a:schemeClr val="tx1"/>
                </a:solidFill>
                <a:latin typeface="Times New Roman" charset="0"/>
              </a:endParaRPr>
            </a:p>
          </p:txBody>
        </p:sp>
        <p:sp>
          <p:nvSpPr>
            <p:cNvPr id="75" name="Rectangle 437"/>
            <p:cNvSpPr>
              <a:spLocks noChangeArrowheads="1"/>
            </p:cNvSpPr>
            <p:nvPr/>
          </p:nvSpPr>
          <p:spPr bwMode="auto">
            <a:xfrm>
              <a:off x="7219628" y="6004644"/>
              <a:ext cx="2952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400</a:t>
              </a:r>
              <a:endParaRPr lang="en-US" altLang="en-US" sz="1400">
                <a:solidFill>
                  <a:schemeClr val="tx1"/>
                </a:solidFill>
                <a:latin typeface="Times New Roman" charset="0"/>
              </a:endParaRPr>
            </a:p>
          </p:txBody>
        </p:sp>
        <p:sp>
          <p:nvSpPr>
            <p:cNvPr id="76" name="Rectangle 438"/>
            <p:cNvSpPr>
              <a:spLocks noChangeArrowheads="1"/>
            </p:cNvSpPr>
            <p:nvPr/>
          </p:nvSpPr>
          <p:spPr bwMode="auto">
            <a:xfrm>
              <a:off x="4106541" y="6312619"/>
              <a:ext cx="64928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b="1" i="1">
                  <a:solidFill>
                    <a:schemeClr val="tx1"/>
                  </a:solidFill>
                </a:rPr>
                <a:t>E</a:t>
              </a:r>
              <a:r>
                <a:rPr lang="en-US" altLang="en-US" sz="1400" b="1">
                  <a:solidFill>
                    <a:schemeClr val="tx1"/>
                  </a:solidFill>
                </a:rPr>
                <a:t> (MeV)</a:t>
              </a:r>
              <a:endParaRPr lang="en-US" altLang="en-US" sz="1400" b="1">
                <a:solidFill>
                  <a:schemeClr val="tx1"/>
                </a:solidFill>
                <a:latin typeface="Times New Roman" charset="0"/>
              </a:endParaRPr>
            </a:p>
          </p:txBody>
        </p:sp>
        <p:sp>
          <p:nvSpPr>
            <p:cNvPr id="77" name="Rectangle 439"/>
            <p:cNvSpPr>
              <a:spLocks noChangeArrowheads="1"/>
            </p:cNvSpPr>
            <p:nvPr/>
          </p:nvSpPr>
          <p:spPr bwMode="auto">
            <a:xfrm rot="16200000">
              <a:off x="70322" y="3746425"/>
              <a:ext cx="72072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b="1" i="1">
                  <a:solidFill>
                    <a:schemeClr val="tx1"/>
                  </a:solidFill>
                </a:rPr>
                <a:t>w</a:t>
              </a:r>
              <a:r>
                <a:rPr lang="en-US" altLang="en-US" sz="1400" b="1" i="1" baseline="-25000">
                  <a:solidFill>
                    <a:schemeClr val="tx1"/>
                  </a:solidFill>
                </a:rPr>
                <a:t>air</a:t>
              </a:r>
              <a:r>
                <a:rPr lang="en-US" altLang="en-US" sz="1400" b="1">
                  <a:solidFill>
                    <a:schemeClr val="tx1"/>
                  </a:solidFill>
                </a:rPr>
                <a:t> (J/C)</a:t>
              </a:r>
              <a:endParaRPr lang="en-US" altLang="en-US" sz="1400" b="1">
                <a:solidFill>
                  <a:schemeClr val="tx1"/>
                </a:solidFill>
                <a:latin typeface="Times New Roman" charset="0"/>
              </a:endParaRPr>
            </a:p>
          </p:txBody>
        </p:sp>
      </p:grpSp>
      <p:grpSp>
        <p:nvGrpSpPr>
          <p:cNvPr id="8192" name="Group 8191"/>
          <p:cNvGrpSpPr/>
          <p:nvPr/>
        </p:nvGrpSpPr>
        <p:grpSpPr>
          <a:xfrm>
            <a:off x="1863403" y="4274269"/>
            <a:ext cx="2365375" cy="820738"/>
            <a:chOff x="1863403" y="4274269"/>
            <a:chExt cx="2365375" cy="820738"/>
          </a:xfrm>
        </p:grpSpPr>
        <p:sp>
          <p:nvSpPr>
            <p:cNvPr id="100" name="Line 463"/>
            <p:cNvSpPr>
              <a:spLocks noChangeShapeType="1"/>
            </p:cNvSpPr>
            <p:nvPr/>
          </p:nvSpPr>
          <p:spPr bwMode="auto">
            <a:xfrm flipV="1">
              <a:off x="1923728" y="4293319"/>
              <a:ext cx="3175"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 name="Line 464"/>
            <p:cNvSpPr>
              <a:spLocks noChangeShapeType="1"/>
            </p:cNvSpPr>
            <p:nvPr/>
          </p:nvSpPr>
          <p:spPr bwMode="auto">
            <a:xfrm>
              <a:off x="1876103" y="429331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 name="Line 465"/>
            <p:cNvSpPr>
              <a:spLocks noChangeShapeType="1"/>
            </p:cNvSpPr>
            <p:nvPr/>
          </p:nvSpPr>
          <p:spPr bwMode="auto">
            <a:xfrm flipV="1">
              <a:off x="2198366" y="4293319"/>
              <a:ext cx="0"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 name="Line 466"/>
            <p:cNvSpPr>
              <a:spLocks noChangeShapeType="1"/>
            </p:cNvSpPr>
            <p:nvPr/>
          </p:nvSpPr>
          <p:spPr bwMode="auto">
            <a:xfrm>
              <a:off x="2150741" y="429331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4" name="Line 467"/>
            <p:cNvSpPr>
              <a:spLocks noChangeShapeType="1"/>
            </p:cNvSpPr>
            <p:nvPr/>
          </p:nvSpPr>
          <p:spPr bwMode="auto">
            <a:xfrm>
              <a:off x="1923728" y="4579069"/>
              <a:ext cx="3175"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5" name="Line 468"/>
            <p:cNvSpPr>
              <a:spLocks noChangeShapeType="1"/>
            </p:cNvSpPr>
            <p:nvPr/>
          </p:nvSpPr>
          <p:spPr bwMode="auto">
            <a:xfrm>
              <a:off x="1876103" y="486481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6" name="Line 469"/>
            <p:cNvSpPr>
              <a:spLocks noChangeShapeType="1"/>
            </p:cNvSpPr>
            <p:nvPr/>
          </p:nvSpPr>
          <p:spPr bwMode="auto">
            <a:xfrm>
              <a:off x="2198366" y="4579069"/>
              <a:ext cx="0"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7" name="Line 470"/>
            <p:cNvSpPr>
              <a:spLocks noChangeShapeType="1"/>
            </p:cNvSpPr>
            <p:nvPr/>
          </p:nvSpPr>
          <p:spPr bwMode="auto">
            <a:xfrm>
              <a:off x="2150741" y="486481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8" name="Line 471"/>
            <p:cNvSpPr>
              <a:spLocks noChangeShapeType="1"/>
            </p:cNvSpPr>
            <p:nvPr/>
          </p:nvSpPr>
          <p:spPr bwMode="auto">
            <a:xfrm flipV="1">
              <a:off x="2245991" y="4337769"/>
              <a:ext cx="0" cy="3778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9" name="Line 472"/>
            <p:cNvSpPr>
              <a:spLocks noChangeShapeType="1"/>
            </p:cNvSpPr>
            <p:nvPr/>
          </p:nvSpPr>
          <p:spPr bwMode="auto">
            <a:xfrm>
              <a:off x="2198366" y="433776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0" name="Line 473"/>
            <p:cNvSpPr>
              <a:spLocks noChangeShapeType="1"/>
            </p:cNvSpPr>
            <p:nvPr/>
          </p:nvSpPr>
          <p:spPr bwMode="auto">
            <a:xfrm>
              <a:off x="2245991" y="4715594"/>
              <a:ext cx="0" cy="3778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1" name="Line 474"/>
            <p:cNvSpPr>
              <a:spLocks noChangeShapeType="1"/>
            </p:cNvSpPr>
            <p:nvPr/>
          </p:nvSpPr>
          <p:spPr bwMode="auto">
            <a:xfrm>
              <a:off x="2198366" y="509341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2" name="Oval 475"/>
            <p:cNvSpPr>
              <a:spLocks noChangeArrowheads="1"/>
            </p:cNvSpPr>
            <p:nvPr/>
          </p:nvSpPr>
          <p:spPr bwMode="auto">
            <a:xfrm>
              <a:off x="1863403" y="4521919"/>
              <a:ext cx="107950" cy="101600"/>
            </a:xfrm>
            <a:prstGeom prst="ellipse">
              <a:avLst/>
            </a:prstGeom>
            <a:solidFill>
              <a:srgbClr val="FFFFCC"/>
            </a:solidFill>
            <a:ln w="19050">
              <a:solidFill>
                <a:schemeClr val="tx1"/>
              </a:solidFill>
              <a:round/>
              <a:headEnd/>
              <a:tailEnd/>
            </a:ln>
          </p:spPr>
          <p:txBody>
            <a:bodyPr/>
            <a:lstStyle/>
            <a:p>
              <a:endParaRPr lang="en-GB"/>
            </a:p>
          </p:txBody>
        </p:sp>
        <p:sp>
          <p:nvSpPr>
            <p:cNvPr id="113" name="Oval 476"/>
            <p:cNvSpPr>
              <a:spLocks noChangeArrowheads="1"/>
            </p:cNvSpPr>
            <p:nvPr/>
          </p:nvSpPr>
          <p:spPr bwMode="auto">
            <a:xfrm>
              <a:off x="2138041" y="4521919"/>
              <a:ext cx="107950" cy="101600"/>
            </a:xfrm>
            <a:prstGeom prst="ellipse">
              <a:avLst/>
            </a:prstGeom>
            <a:solidFill>
              <a:srgbClr val="FFFFCC"/>
            </a:solidFill>
            <a:ln w="19050">
              <a:solidFill>
                <a:schemeClr val="tx1"/>
              </a:solidFill>
              <a:round/>
              <a:headEnd/>
              <a:tailEnd/>
            </a:ln>
          </p:spPr>
          <p:txBody>
            <a:bodyPr/>
            <a:lstStyle/>
            <a:p>
              <a:endParaRPr lang="en-GB"/>
            </a:p>
          </p:txBody>
        </p:sp>
        <p:sp>
          <p:nvSpPr>
            <p:cNvPr id="114" name="Freeform 477"/>
            <p:cNvSpPr>
              <a:spLocks/>
            </p:cNvSpPr>
            <p:nvPr/>
          </p:nvSpPr>
          <p:spPr bwMode="auto">
            <a:xfrm>
              <a:off x="2165028" y="4647332"/>
              <a:ext cx="155575" cy="144462"/>
            </a:xfrm>
            <a:custGeom>
              <a:avLst/>
              <a:gdLst>
                <a:gd name="T0" fmla="*/ 36 w 72"/>
                <a:gd name="T1" fmla="*/ 0 h 72"/>
                <a:gd name="T2" fmla="*/ 72 w 72"/>
                <a:gd name="T3" fmla="*/ 72 h 72"/>
                <a:gd name="T4" fmla="*/ 0 w 72"/>
                <a:gd name="T5" fmla="*/ 72 h 72"/>
                <a:gd name="T6" fmla="*/ 36 w 72"/>
                <a:gd name="T7" fmla="*/ 0 h 72"/>
              </a:gdLst>
              <a:ahLst/>
              <a:cxnLst>
                <a:cxn ang="0">
                  <a:pos x="T0" y="T1"/>
                </a:cxn>
                <a:cxn ang="0">
                  <a:pos x="T2" y="T3"/>
                </a:cxn>
                <a:cxn ang="0">
                  <a:pos x="T4" y="T5"/>
                </a:cxn>
                <a:cxn ang="0">
                  <a:pos x="T6" y="T7"/>
                </a:cxn>
              </a:cxnLst>
              <a:rect l="0" t="0" r="r" b="b"/>
              <a:pathLst>
                <a:path w="72" h="72">
                  <a:moveTo>
                    <a:pt x="36" y="0"/>
                  </a:moveTo>
                  <a:lnTo>
                    <a:pt x="72" y="72"/>
                  </a:lnTo>
                  <a:lnTo>
                    <a:pt x="0" y="72"/>
                  </a:lnTo>
                  <a:lnTo>
                    <a:pt x="36" y="0"/>
                  </a:lnTo>
                  <a:close/>
                </a:path>
              </a:pathLst>
            </a:custGeom>
            <a:solidFill>
              <a:srgbClr val="FFFFCC"/>
            </a:solidFill>
            <a:ln w="19050">
              <a:solidFill>
                <a:schemeClr val="tx1"/>
              </a:solidFill>
              <a:prstDash val="solid"/>
              <a:round/>
              <a:headEnd/>
              <a:tailEnd/>
            </a:ln>
          </p:spPr>
          <p:txBody>
            <a:bodyPr/>
            <a:lstStyle/>
            <a:p>
              <a:endParaRPr lang="en-GB"/>
            </a:p>
          </p:txBody>
        </p:sp>
        <p:sp>
          <p:nvSpPr>
            <p:cNvPr id="115" name="Line 478"/>
            <p:cNvSpPr>
              <a:spLocks noChangeShapeType="1"/>
            </p:cNvSpPr>
            <p:nvPr/>
          </p:nvSpPr>
          <p:spPr bwMode="auto">
            <a:xfrm flipV="1">
              <a:off x="4168453" y="4285382"/>
              <a:ext cx="3175"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6" name="Line 479"/>
            <p:cNvSpPr>
              <a:spLocks noChangeShapeType="1"/>
            </p:cNvSpPr>
            <p:nvPr/>
          </p:nvSpPr>
          <p:spPr bwMode="auto">
            <a:xfrm>
              <a:off x="4120828" y="4285382"/>
              <a:ext cx="107950"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7" name="Line 480"/>
            <p:cNvSpPr>
              <a:spLocks noChangeShapeType="1"/>
            </p:cNvSpPr>
            <p:nvPr/>
          </p:nvSpPr>
          <p:spPr bwMode="auto">
            <a:xfrm>
              <a:off x="4168453" y="4571132"/>
              <a:ext cx="3175"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8" name="Line 481"/>
            <p:cNvSpPr>
              <a:spLocks noChangeShapeType="1"/>
            </p:cNvSpPr>
            <p:nvPr/>
          </p:nvSpPr>
          <p:spPr bwMode="auto">
            <a:xfrm>
              <a:off x="4120828" y="4856882"/>
              <a:ext cx="107950"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9" name="Line 482"/>
            <p:cNvSpPr>
              <a:spLocks noChangeShapeType="1"/>
            </p:cNvSpPr>
            <p:nvPr/>
          </p:nvSpPr>
          <p:spPr bwMode="auto">
            <a:xfrm flipV="1">
              <a:off x="4073203" y="4274269"/>
              <a:ext cx="3175" cy="3762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0" name="Line 483"/>
            <p:cNvSpPr>
              <a:spLocks noChangeShapeType="1"/>
            </p:cNvSpPr>
            <p:nvPr/>
          </p:nvSpPr>
          <p:spPr bwMode="auto">
            <a:xfrm>
              <a:off x="4025578" y="4274269"/>
              <a:ext cx="106363"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1" name="Line 484"/>
            <p:cNvSpPr>
              <a:spLocks noChangeShapeType="1"/>
            </p:cNvSpPr>
            <p:nvPr/>
          </p:nvSpPr>
          <p:spPr bwMode="auto">
            <a:xfrm>
              <a:off x="4073203" y="4650507"/>
              <a:ext cx="3175" cy="3889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2" name="Line 485"/>
            <p:cNvSpPr>
              <a:spLocks noChangeShapeType="1"/>
            </p:cNvSpPr>
            <p:nvPr/>
          </p:nvSpPr>
          <p:spPr bwMode="auto">
            <a:xfrm>
              <a:off x="4025578" y="5039444"/>
              <a:ext cx="106363"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3" name="Oval 486"/>
            <p:cNvSpPr>
              <a:spLocks noChangeArrowheads="1"/>
            </p:cNvSpPr>
            <p:nvPr/>
          </p:nvSpPr>
          <p:spPr bwMode="auto">
            <a:xfrm>
              <a:off x="4108128" y="4513982"/>
              <a:ext cx="107950" cy="101600"/>
            </a:xfrm>
            <a:prstGeom prst="ellipse">
              <a:avLst/>
            </a:prstGeom>
            <a:solidFill>
              <a:srgbClr val="FFFFCC"/>
            </a:solidFill>
            <a:ln w="19050">
              <a:solidFill>
                <a:schemeClr val="tx1"/>
              </a:solidFill>
              <a:round/>
              <a:headEnd/>
              <a:tailEnd/>
            </a:ln>
          </p:spPr>
          <p:txBody>
            <a:bodyPr/>
            <a:lstStyle/>
            <a:p>
              <a:endParaRPr lang="en-GB"/>
            </a:p>
          </p:txBody>
        </p:sp>
        <p:sp>
          <p:nvSpPr>
            <p:cNvPr id="124" name="Freeform 487"/>
            <p:cNvSpPr>
              <a:spLocks/>
            </p:cNvSpPr>
            <p:nvPr/>
          </p:nvSpPr>
          <p:spPr bwMode="auto">
            <a:xfrm>
              <a:off x="4028753" y="4574307"/>
              <a:ext cx="95250" cy="141287"/>
            </a:xfrm>
            <a:custGeom>
              <a:avLst/>
              <a:gdLst>
                <a:gd name="T0" fmla="*/ 28 w 57"/>
                <a:gd name="T1" fmla="*/ 0 h 89"/>
                <a:gd name="T2" fmla="*/ 57 w 57"/>
                <a:gd name="T3" fmla="*/ 41 h 89"/>
                <a:gd name="T4" fmla="*/ 28 w 57"/>
                <a:gd name="T5" fmla="*/ 89 h 89"/>
                <a:gd name="T6" fmla="*/ 0 w 57"/>
                <a:gd name="T7" fmla="*/ 41 h 89"/>
                <a:gd name="T8" fmla="*/ 28 w 57"/>
                <a:gd name="T9" fmla="*/ 0 h 89"/>
              </a:gdLst>
              <a:ahLst/>
              <a:cxnLst>
                <a:cxn ang="0">
                  <a:pos x="T0" y="T1"/>
                </a:cxn>
                <a:cxn ang="0">
                  <a:pos x="T2" y="T3"/>
                </a:cxn>
                <a:cxn ang="0">
                  <a:pos x="T4" y="T5"/>
                </a:cxn>
                <a:cxn ang="0">
                  <a:pos x="T6" y="T7"/>
                </a:cxn>
                <a:cxn ang="0">
                  <a:pos x="T8" y="T9"/>
                </a:cxn>
              </a:cxnLst>
              <a:rect l="0" t="0" r="r" b="b"/>
              <a:pathLst>
                <a:path w="57" h="89">
                  <a:moveTo>
                    <a:pt x="28" y="0"/>
                  </a:moveTo>
                  <a:lnTo>
                    <a:pt x="57" y="41"/>
                  </a:lnTo>
                  <a:lnTo>
                    <a:pt x="28" y="89"/>
                  </a:lnTo>
                  <a:lnTo>
                    <a:pt x="0" y="41"/>
                  </a:lnTo>
                  <a:lnTo>
                    <a:pt x="28" y="0"/>
                  </a:lnTo>
                  <a:close/>
                </a:path>
              </a:pathLst>
            </a:custGeom>
            <a:solidFill>
              <a:srgbClr val="FFFFCC"/>
            </a:solidFill>
            <a:ln w="19050">
              <a:solidFill>
                <a:schemeClr val="tx1"/>
              </a:solidFill>
              <a:prstDash val="solid"/>
              <a:round/>
              <a:headEnd/>
              <a:tailEnd/>
            </a:ln>
          </p:spPr>
          <p:txBody>
            <a:bodyPr/>
            <a:lstStyle/>
            <a:p>
              <a:endParaRPr lang="en-GB"/>
            </a:p>
          </p:txBody>
        </p:sp>
      </p:grpSp>
      <p:grpSp>
        <p:nvGrpSpPr>
          <p:cNvPr id="8193" name="Group 8192"/>
          <p:cNvGrpSpPr/>
          <p:nvPr/>
        </p:nvGrpSpPr>
        <p:grpSpPr>
          <a:xfrm>
            <a:off x="1395091" y="2769319"/>
            <a:ext cx="5092700" cy="2573338"/>
            <a:chOff x="1395091" y="2769319"/>
            <a:chExt cx="5092700" cy="2573338"/>
          </a:xfrm>
        </p:grpSpPr>
        <p:sp useBgFill="1">
          <p:nvSpPr>
            <p:cNvPr id="14" name="Rectangle 162"/>
            <p:cNvSpPr>
              <a:spLocks noChangeArrowheads="1"/>
            </p:cNvSpPr>
            <p:nvPr/>
          </p:nvSpPr>
          <p:spPr bwMode="auto">
            <a:xfrm>
              <a:off x="3487416" y="4915619"/>
              <a:ext cx="4762" cy="7938"/>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78" name="Line 440"/>
            <p:cNvSpPr>
              <a:spLocks noChangeShapeType="1"/>
            </p:cNvSpPr>
            <p:nvPr/>
          </p:nvSpPr>
          <p:spPr bwMode="auto">
            <a:xfrm>
              <a:off x="1407791" y="3342407"/>
              <a:ext cx="109537"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9" name="Line 441"/>
            <p:cNvSpPr>
              <a:spLocks noChangeShapeType="1"/>
            </p:cNvSpPr>
            <p:nvPr/>
          </p:nvSpPr>
          <p:spPr bwMode="auto">
            <a:xfrm>
              <a:off x="1407791" y="4140919"/>
              <a:ext cx="109537"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 name="Line 442"/>
            <p:cNvSpPr>
              <a:spLocks noChangeShapeType="1"/>
            </p:cNvSpPr>
            <p:nvPr/>
          </p:nvSpPr>
          <p:spPr bwMode="auto">
            <a:xfrm flipV="1">
              <a:off x="2385691" y="2769319"/>
              <a:ext cx="3175" cy="5715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 name="Line 443"/>
            <p:cNvSpPr>
              <a:spLocks noChangeShapeType="1"/>
            </p:cNvSpPr>
            <p:nvPr/>
          </p:nvSpPr>
          <p:spPr bwMode="auto">
            <a:xfrm>
              <a:off x="2341241" y="2769319"/>
              <a:ext cx="104775"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 name="Line 444"/>
            <p:cNvSpPr>
              <a:spLocks noChangeShapeType="1"/>
            </p:cNvSpPr>
            <p:nvPr/>
          </p:nvSpPr>
          <p:spPr bwMode="auto">
            <a:xfrm flipV="1">
              <a:off x="2436491" y="2964582"/>
              <a:ext cx="0" cy="6619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 name="Line 445"/>
            <p:cNvSpPr>
              <a:spLocks noChangeShapeType="1"/>
            </p:cNvSpPr>
            <p:nvPr/>
          </p:nvSpPr>
          <p:spPr bwMode="auto">
            <a:xfrm>
              <a:off x="2385691" y="2964582"/>
              <a:ext cx="111125"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 name="Line 446"/>
            <p:cNvSpPr>
              <a:spLocks noChangeShapeType="1"/>
            </p:cNvSpPr>
            <p:nvPr/>
          </p:nvSpPr>
          <p:spPr bwMode="auto">
            <a:xfrm flipV="1">
              <a:off x="3642991" y="4004394"/>
              <a:ext cx="3175" cy="6619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 name="Line 447"/>
            <p:cNvSpPr>
              <a:spLocks noChangeShapeType="1"/>
            </p:cNvSpPr>
            <p:nvPr/>
          </p:nvSpPr>
          <p:spPr bwMode="auto">
            <a:xfrm>
              <a:off x="3595366" y="4004394"/>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 name="Line 448"/>
            <p:cNvSpPr>
              <a:spLocks noChangeShapeType="1"/>
            </p:cNvSpPr>
            <p:nvPr/>
          </p:nvSpPr>
          <p:spPr bwMode="auto">
            <a:xfrm flipV="1">
              <a:off x="6429053" y="3821832"/>
              <a:ext cx="0" cy="6619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 name="Line 449"/>
            <p:cNvSpPr>
              <a:spLocks noChangeShapeType="1"/>
            </p:cNvSpPr>
            <p:nvPr/>
          </p:nvSpPr>
          <p:spPr bwMode="auto">
            <a:xfrm>
              <a:off x="6379841" y="3821832"/>
              <a:ext cx="107950"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 name="Line 450"/>
            <p:cNvSpPr>
              <a:spLocks noChangeShapeType="1"/>
            </p:cNvSpPr>
            <p:nvPr/>
          </p:nvSpPr>
          <p:spPr bwMode="auto">
            <a:xfrm>
              <a:off x="2385691" y="3340819"/>
              <a:ext cx="3175" cy="582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 name="Line 451"/>
            <p:cNvSpPr>
              <a:spLocks noChangeShapeType="1"/>
            </p:cNvSpPr>
            <p:nvPr/>
          </p:nvSpPr>
          <p:spPr bwMode="auto">
            <a:xfrm>
              <a:off x="2341241" y="3923432"/>
              <a:ext cx="104775"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 name="Line 452"/>
            <p:cNvSpPr>
              <a:spLocks noChangeShapeType="1"/>
            </p:cNvSpPr>
            <p:nvPr/>
          </p:nvSpPr>
          <p:spPr bwMode="auto">
            <a:xfrm>
              <a:off x="2436491" y="3626569"/>
              <a:ext cx="0" cy="6635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 name="Line 453"/>
            <p:cNvSpPr>
              <a:spLocks noChangeShapeType="1"/>
            </p:cNvSpPr>
            <p:nvPr/>
          </p:nvSpPr>
          <p:spPr bwMode="auto">
            <a:xfrm>
              <a:off x="2385691" y="4290144"/>
              <a:ext cx="111125"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 name="Line 454"/>
            <p:cNvSpPr>
              <a:spLocks noChangeShapeType="1"/>
            </p:cNvSpPr>
            <p:nvPr/>
          </p:nvSpPr>
          <p:spPr bwMode="auto">
            <a:xfrm>
              <a:off x="3642991" y="4666382"/>
              <a:ext cx="3175" cy="6746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 name="Line 455"/>
            <p:cNvSpPr>
              <a:spLocks noChangeShapeType="1"/>
            </p:cNvSpPr>
            <p:nvPr/>
          </p:nvSpPr>
          <p:spPr bwMode="auto">
            <a:xfrm>
              <a:off x="3595366" y="534106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 name="Line 456"/>
            <p:cNvSpPr>
              <a:spLocks noChangeShapeType="1"/>
            </p:cNvSpPr>
            <p:nvPr/>
          </p:nvSpPr>
          <p:spPr bwMode="auto">
            <a:xfrm>
              <a:off x="6429053" y="4483819"/>
              <a:ext cx="0" cy="6635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 name="Line 457"/>
            <p:cNvSpPr>
              <a:spLocks noChangeShapeType="1"/>
            </p:cNvSpPr>
            <p:nvPr/>
          </p:nvSpPr>
          <p:spPr bwMode="auto">
            <a:xfrm>
              <a:off x="6379841" y="5147394"/>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6" name="Rectangle 458"/>
            <p:cNvSpPr>
              <a:spLocks noChangeArrowheads="1"/>
            </p:cNvSpPr>
            <p:nvPr/>
          </p:nvSpPr>
          <p:spPr bwMode="auto">
            <a:xfrm>
              <a:off x="2326953" y="3283669"/>
              <a:ext cx="109538" cy="103188"/>
            </a:xfrm>
            <a:prstGeom prst="rect">
              <a:avLst/>
            </a:prstGeom>
            <a:solidFill>
              <a:srgbClr val="000000"/>
            </a:solidFill>
            <a:ln w="19050">
              <a:solidFill>
                <a:schemeClr val="tx1"/>
              </a:solidFill>
              <a:miter lim="800000"/>
              <a:headEnd/>
              <a:tailEnd/>
            </a:ln>
          </p:spPr>
          <p:txBody>
            <a:bodyPr/>
            <a:lstStyle/>
            <a:p>
              <a:endParaRPr lang="en-GB"/>
            </a:p>
          </p:txBody>
        </p:sp>
        <p:sp>
          <p:nvSpPr>
            <p:cNvPr id="97" name="Rectangle 459"/>
            <p:cNvSpPr>
              <a:spLocks noChangeArrowheads="1"/>
            </p:cNvSpPr>
            <p:nvPr/>
          </p:nvSpPr>
          <p:spPr bwMode="auto">
            <a:xfrm>
              <a:off x="2374578" y="3569419"/>
              <a:ext cx="109538" cy="103188"/>
            </a:xfrm>
            <a:prstGeom prst="rect">
              <a:avLst/>
            </a:prstGeom>
            <a:solidFill>
              <a:srgbClr val="000000"/>
            </a:solidFill>
            <a:ln w="19050">
              <a:solidFill>
                <a:schemeClr val="tx1"/>
              </a:solidFill>
              <a:miter lim="800000"/>
              <a:headEnd/>
              <a:tailEnd/>
            </a:ln>
          </p:spPr>
          <p:txBody>
            <a:bodyPr/>
            <a:lstStyle/>
            <a:p>
              <a:endParaRPr lang="en-GB"/>
            </a:p>
          </p:txBody>
        </p:sp>
        <p:sp>
          <p:nvSpPr>
            <p:cNvPr id="98" name="Rectangle 460"/>
            <p:cNvSpPr>
              <a:spLocks noChangeArrowheads="1"/>
            </p:cNvSpPr>
            <p:nvPr/>
          </p:nvSpPr>
          <p:spPr bwMode="auto">
            <a:xfrm>
              <a:off x="3582666" y="4609232"/>
              <a:ext cx="107950" cy="103187"/>
            </a:xfrm>
            <a:prstGeom prst="rect">
              <a:avLst/>
            </a:prstGeom>
            <a:solidFill>
              <a:srgbClr val="000000"/>
            </a:solidFill>
            <a:ln w="19050">
              <a:solidFill>
                <a:schemeClr val="tx1"/>
              </a:solidFill>
              <a:miter lim="800000"/>
              <a:headEnd/>
              <a:tailEnd/>
            </a:ln>
          </p:spPr>
          <p:txBody>
            <a:bodyPr/>
            <a:lstStyle/>
            <a:p>
              <a:endParaRPr lang="en-GB"/>
            </a:p>
          </p:txBody>
        </p:sp>
        <p:sp>
          <p:nvSpPr>
            <p:cNvPr id="99" name="Rectangle 461"/>
            <p:cNvSpPr>
              <a:spLocks noChangeArrowheads="1"/>
            </p:cNvSpPr>
            <p:nvPr/>
          </p:nvSpPr>
          <p:spPr bwMode="auto">
            <a:xfrm>
              <a:off x="6368728" y="4426669"/>
              <a:ext cx="107950" cy="103188"/>
            </a:xfrm>
            <a:prstGeom prst="rect">
              <a:avLst/>
            </a:prstGeom>
            <a:solidFill>
              <a:srgbClr val="000000"/>
            </a:solidFill>
            <a:ln w="19050">
              <a:solidFill>
                <a:schemeClr val="tx1"/>
              </a:solidFill>
              <a:miter lim="800000"/>
              <a:headEnd/>
              <a:tailEnd/>
            </a:ln>
          </p:spPr>
          <p:txBody>
            <a:bodyPr/>
            <a:lstStyle/>
            <a:p>
              <a:endParaRPr lang="en-GB"/>
            </a:p>
          </p:txBody>
        </p:sp>
        <p:sp>
          <p:nvSpPr>
            <p:cNvPr id="125" name="Line 488"/>
            <p:cNvSpPr>
              <a:spLocks noChangeShapeType="1"/>
            </p:cNvSpPr>
            <p:nvPr/>
          </p:nvSpPr>
          <p:spPr bwMode="auto">
            <a:xfrm flipV="1">
              <a:off x="1455416" y="3342407"/>
              <a:ext cx="3175" cy="4000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6" name="Line 489"/>
            <p:cNvSpPr>
              <a:spLocks noChangeShapeType="1"/>
            </p:cNvSpPr>
            <p:nvPr/>
          </p:nvSpPr>
          <p:spPr bwMode="auto">
            <a:xfrm>
              <a:off x="1455416" y="3740869"/>
              <a:ext cx="3175" cy="4000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7" name="Rectangle 490"/>
            <p:cNvSpPr>
              <a:spLocks noChangeArrowheads="1"/>
            </p:cNvSpPr>
            <p:nvPr/>
          </p:nvSpPr>
          <p:spPr bwMode="auto">
            <a:xfrm>
              <a:off x="1395091" y="3683719"/>
              <a:ext cx="111125" cy="103188"/>
            </a:xfrm>
            <a:prstGeom prst="rect">
              <a:avLst/>
            </a:prstGeom>
            <a:solidFill>
              <a:srgbClr val="000000"/>
            </a:solidFill>
            <a:ln w="19050">
              <a:solidFill>
                <a:schemeClr val="tx1"/>
              </a:solidFill>
              <a:miter lim="800000"/>
              <a:headEnd/>
              <a:tailEnd/>
            </a:ln>
          </p:spPr>
          <p:txBody>
            <a:bodyPr/>
            <a:lstStyle/>
            <a:p>
              <a:endParaRPr lang="en-GB"/>
            </a:p>
          </p:txBody>
        </p:sp>
      </p:grpSp>
      <p:grpSp>
        <p:nvGrpSpPr>
          <p:cNvPr id="128" name="Group 127"/>
          <p:cNvGrpSpPr/>
          <p:nvPr/>
        </p:nvGrpSpPr>
        <p:grpSpPr>
          <a:xfrm>
            <a:off x="1431603" y="3874219"/>
            <a:ext cx="5880100" cy="244475"/>
            <a:chOff x="2146300" y="3660775"/>
            <a:chExt cx="5880100" cy="244475"/>
          </a:xfrm>
        </p:grpSpPr>
        <p:sp>
          <p:nvSpPr>
            <p:cNvPr id="129" name="Line 492"/>
            <p:cNvSpPr>
              <a:spLocks noChangeShapeType="1"/>
            </p:cNvSpPr>
            <p:nvPr/>
          </p:nvSpPr>
          <p:spPr bwMode="auto">
            <a:xfrm>
              <a:off x="2146300" y="3892550"/>
              <a:ext cx="5880100" cy="158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0" name="Rectangle 493"/>
            <p:cNvSpPr>
              <a:spLocks noChangeArrowheads="1"/>
            </p:cNvSpPr>
            <p:nvPr/>
          </p:nvSpPr>
          <p:spPr bwMode="auto">
            <a:xfrm>
              <a:off x="7146925" y="3660775"/>
              <a:ext cx="7778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spcBef>
                  <a:spcPct val="0"/>
                </a:spcBef>
              </a:pPr>
              <a:r>
                <a:rPr lang="en-US" altLang="en-US" sz="1600" b="1" dirty="0">
                  <a:solidFill>
                    <a:srgbClr val="FF00FF"/>
                  </a:solidFill>
                </a:rPr>
                <a:t>ICRU 59</a:t>
              </a:r>
              <a:endParaRPr lang="en-US" altLang="en-US" sz="1600" b="1" dirty="0">
                <a:solidFill>
                  <a:srgbClr val="FF00FF"/>
                </a:solidFill>
                <a:latin typeface="Times New Roman" charset="0"/>
              </a:endParaRPr>
            </a:p>
          </p:txBody>
        </p:sp>
      </p:grpSp>
      <p:grpSp>
        <p:nvGrpSpPr>
          <p:cNvPr id="131" name="Group 130"/>
          <p:cNvGrpSpPr/>
          <p:nvPr/>
        </p:nvGrpSpPr>
        <p:grpSpPr>
          <a:xfrm>
            <a:off x="1431603" y="3413844"/>
            <a:ext cx="5880100" cy="1163638"/>
            <a:chOff x="2146300" y="3200400"/>
            <a:chExt cx="5880100" cy="1163638"/>
          </a:xfrm>
        </p:grpSpPr>
        <p:sp>
          <p:nvSpPr>
            <p:cNvPr id="132" name="Line 495"/>
            <p:cNvSpPr>
              <a:spLocks noChangeShapeType="1"/>
            </p:cNvSpPr>
            <p:nvPr/>
          </p:nvSpPr>
          <p:spPr bwMode="auto">
            <a:xfrm>
              <a:off x="2146300" y="3505200"/>
              <a:ext cx="5880100" cy="158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 name="Line 496"/>
            <p:cNvSpPr>
              <a:spLocks noChangeShapeType="1"/>
            </p:cNvSpPr>
            <p:nvPr/>
          </p:nvSpPr>
          <p:spPr bwMode="auto">
            <a:xfrm>
              <a:off x="2146300" y="4362450"/>
              <a:ext cx="5880100" cy="15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4" name="Rectangle 497"/>
            <p:cNvSpPr>
              <a:spLocks noChangeArrowheads="1"/>
            </p:cNvSpPr>
            <p:nvPr/>
          </p:nvSpPr>
          <p:spPr bwMode="auto">
            <a:xfrm>
              <a:off x="7218363" y="3200400"/>
              <a:ext cx="7064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spcBef>
                  <a:spcPct val="0"/>
                </a:spcBef>
              </a:pPr>
              <a:r>
                <a:rPr lang="en-US" altLang="en-US" sz="1600" b="1">
                  <a:solidFill>
                    <a:srgbClr val="008000"/>
                  </a:solidFill>
                </a:rPr>
                <a:t>ECHED</a:t>
              </a:r>
              <a:endParaRPr lang="en-US" altLang="en-US" sz="1600" b="1">
                <a:solidFill>
                  <a:srgbClr val="008000"/>
                </a:solidFill>
                <a:latin typeface="Times New Roman" charset="0"/>
              </a:endParaRPr>
            </a:p>
          </p:txBody>
        </p:sp>
        <p:sp>
          <p:nvSpPr>
            <p:cNvPr id="135" name="Rectangle 498"/>
            <p:cNvSpPr>
              <a:spLocks noChangeArrowheads="1"/>
            </p:cNvSpPr>
            <p:nvPr/>
          </p:nvSpPr>
          <p:spPr bwMode="auto">
            <a:xfrm>
              <a:off x="7110413" y="4098925"/>
              <a:ext cx="8905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spcBef>
                  <a:spcPct val="0"/>
                </a:spcBef>
              </a:pPr>
              <a:r>
                <a:rPr lang="en-US" altLang="en-US" sz="1600" b="1">
                  <a:solidFill>
                    <a:schemeClr val="accent2"/>
                  </a:solidFill>
                </a:rPr>
                <a:t>AAPM-16</a:t>
              </a:r>
              <a:endParaRPr lang="en-US" altLang="en-US" sz="1600" b="1">
                <a:solidFill>
                  <a:schemeClr val="accent2"/>
                </a:solidFill>
                <a:latin typeface="Times New Roman" charset="0"/>
              </a:endParaRPr>
            </a:p>
          </p:txBody>
        </p:sp>
      </p:grpSp>
      <p:grpSp>
        <p:nvGrpSpPr>
          <p:cNvPr id="136" name="Group 135"/>
          <p:cNvGrpSpPr/>
          <p:nvPr/>
        </p:nvGrpSpPr>
        <p:grpSpPr>
          <a:xfrm>
            <a:off x="1431603" y="4633044"/>
            <a:ext cx="5880100" cy="304800"/>
            <a:chOff x="2146300" y="4419600"/>
            <a:chExt cx="5880100" cy="304800"/>
          </a:xfrm>
        </p:grpSpPr>
        <p:sp>
          <p:nvSpPr>
            <p:cNvPr id="137" name="Line 500"/>
            <p:cNvSpPr>
              <a:spLocks noChangeShapeType="1"/>
            </p:cNvSpPr>
            <p:nvPr/>
          </p:nvSpPr>
          <p:spPr bwMode="auto">
            <a:xfrm>
              <a:off x="2146300" y="4419600"/>
              <a:ext cx="5880100" cy="1588"/>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 name="Rectangle 501"/>
            <p:cNvSpPr>
              <a:spLocks noChangeArrowheads="1"/>
            </p:cNvSpPr>
            <p:nvPr/>
          </p:nvSpPr>
          <p:spPr bwMode="auto">
            <a:xfrm>
              <a:off x="6718300" y="4479925"/>
              <a:ext cx="1282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spcBef>
                  <a:spcPct val="0"/>
                </a:spcBef>
              </a:pPr>
              <a:r>
                <a:rPr lang="en-US" altLang="en-US" sz="1600" b="1" dirty="0">
                  <a:solidFill>
                    <a:srgbClr val="FF6600"/>
                  </a:solidFill>
                </a:rPr>
                <a:t>IAEA TRS398</a:t>
              </a:r>
              <a:endParaRPr lang="en-US" altLang="en-US" sz="1600" b="1" dirty="0">
                <a:solidFill>
                  <a:srgbClr val="FF6600"/>
                </a:solidFill>
                <a:latin typeface="Times New Roman" charset="0"/>
              </a:endParaRPr>
            </a:p>
          </p:txBody>
        </p:sp>
      </p:grpSp>
      <p:grpSp>
        <p:nvGrpSpPr>
          <p:cNvPr id="139" name="Group 138"/>
          <p:cNvGrpSpPr/>
          <p:nvPr/>
        </p:nvGrpSpPr>
        <p:grpSpPr>
          <a:xfrm>
            <a:off x="1950716" y="3696419"/>
            <a:ext cx="3779837" cy="1852613"/>
            <a:chOff x="2665413" y="3482975"/>
            <a:chExt cx="3779837" cy="1852613"/>
          </a:xfrm>
        </p:grpSpPr>
        <p:grpSp>
          <p:nvGrpSpPr>
            <p:cNvPr id="140" name="Group 573"/>
            <p:cNvGrpSpPr>
              <a:grpSpLocks/>
            </p:cNvGrpSpPr>
            <p:nvPr/>
          </p:nvGrpSpPr>
          <p:grpSpPr bwMode="auto">
            <a:xfrm>
              <a:off x="2665413" y="3482975"/>
              <a:ext cx="357187" cy="1773238"/>
              <a:chOff x="1679" y="2194"/>
              <a:chExt cx="225" cy="1117"/>
            </a:xfrm>
          </p:grpSpPr>
          <p:sp>
            <p:nvSpPr>
              <p:cNvPr id="157" name="Line 503"/>
              <p:cNvSpPr>
                <a:spLocks noChangeShapeType="1"/>
              </p:cNvSpPr>
              <p:nvPr/>
            </p:nvSpPr>
            <p:spPr bwMode="auto">
              <a:xfrm flipV="1">
                <a:off x="1711" y="2720"/>
                <a:ext cx="0" cy="283"/>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8" name="Line 504"/>
              <p:cNvSpPr>
                <a:spLocks noChangeShapeType="1"/>
              </p:cNvSpPr>
              <p:nvPr/>
            </p:nvSpPr>
            <p:spPr bwMode="auto">
              <a:xfrm>
                <a:off x="1697" y="2716"/>
                <a:ext cx="32" cy="1"/>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9" name="Line 507"/>
              <p:cNvSpPr>
                <a:spLocks noChangeShapeType="1"/>
              </p:cNvSpPr>
              <p:nvPr/>
            </p:nvSpPr>
            <p:spPr bwMode="auto">
              <a:xfrm>
                <a:off x="1711" y="3001"/>
                <a:ext cx="0" cy="307"/>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0" name="Line 508"/>
              <p:cNvSpPr>
                <a:spLocks noChangeShapeType="1"/>
              </p:cNvSpPr>
              <p:nvPr/>
            </p:nvSpPr>
            <p:spPr bwMode="auto">
              <a:xfrm>
                <a:off x="1696" y="3311"/>
                <a:ext cx="32"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1" name="Oval 519"/>
              <p:cNvSpPr>
                <a:spLocks noChangeArrowheads="1"/>
              </p:cNvSpPr>
              <p:nvPr/>
            </p:nvSpPr>
            <p:spPr bwMode="auto">
              <a:xfrm>
                <a:off x="1679" y="2972"/>
                <a:ext cx="64" cy="65"/>
              </a:xfrm>
              <a:prstGeom prst="ellipse">
                <a:avLst/>
              </a:prstGeom>
              <a:solidFill>
                <a:srgbClr val="00FF00"/>
              </a:solidFill>
              <a:ln w="6350">
                <a:solidFill>
                  <a:srgbClr val="00FF00"/>
                </a:solidFill>
                <a:round/>
                <a:headEnd/>
                <a:tailEnd/>
              </a:ln>
            </p:spPr>
            <p:txBody>
              <a:bodyPr/>
              <a:lstStyle/>
              <a:p>
                <a:endParaRPr lang="en-GB"/>
              </a:p>
            </p:txBody>
          </p:sp>
          <p:sp>
            <p:nvSpPr>
              <p:cNvPr id="162" name="Line 510"/>
              <p:cNvSpPr>
                <a:spLocks noChangeShapeType="1"/>
              </p:cNvSpPr>
              <p:nvPr/>
            </p:nvSpPr>
            <p:spPr bwMode="auto">
              <a:xfrm>
                <a:off x="1858" y="2866"/>
                <a:ext cx="33" cy="1"/>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3" name="Line 505"/>
              <p:cNvSpPr>
                <a:spLocks noChangeShapeType="1"/>
              </p:cNvSpPr>
              <p:nvPr/>
            </p:nvSpPr>
            <p:spPr bwMode="auto">
              <a:xfrm flipV="1">
                <a:off x="1873" y="2197"/>
                <a:ext cx="1" cy="343"/>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4" name="Line 506"/>
              <p:cNvSpPr>
                <a:spLocks noChangeShapeType="1"/>
              </p:cNvSpPr>
              <p:nvPr/>
            </p:nvSpPr>
            <p:spPr bwMode="auto">
              <a:xfrm>
                <a:off x="1859" y="2194"/>
                <a:ext cx="33" cy="1"/>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5" name="Line 509"/>
              <p:cNvSpPr>
                <a:spLocks noChangeShapeType="1"/>
              </p:cNvSpPr>
              <p:nvPr/>
            </p:nvSpPr>
            <p:spPr bwMode="auto">
              <a:xfrm>
                <a:off x="1873" y="2539"/>
                <a:ext cx="1" cy="327"/>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6" name="Oval 520"/>
              <p:cNvSpPr>
                <a:spLocks noChangeArrowheads="1"/>
              </p:cNvSpPr>
              <p:nvPr/>
            </p:nvSpPr>
            <p:spPr bwMode="auto">
              <a:xfrm>
                <a:off x="1841" y="2507"/>
                <a:ext cx="63" cy="62"/>
              </a:xfrm>
              <a:prstGeom prst="ellipse">
                <a:avLst/>
              </a:prstGeom>
              <a:solidFill>
                <a:srgbClr val="00FF00"/>
              </a:solidFill>
              <a:ln w="6350">
                <a:solidFill>
                  <a:srgbClr val="00FF00"/>
                </a:solidFill>
                <a:round/>
                <a:headEnd/>
                <a:tailEnd/>
              </a:ln>
            </p:spPr>
            <p:txBody>
              <a:bodyPr/>
              <a:lstStyle/>
              <a:p>
                <a:endParaRPr lang="en-GB"/>
              </a:p>
            </p:txBody>
          </p:sp>
        </p:grpSp>
        <p:grpSp>
          <p:nvGrpSpPr>
            <p:cNvPr id="141" name="Group 574"/>
            <p:cNvGrpSpPr>
              <a:grpSpLocks/>
            </p:cNvGrpSpPr>
            <p:nvPr/>
          </p:nvGrpSpPr>
          <p:grpSpPr bwMode="auto">
            <a:xfrm>
              <a:off x="5456238" y="4025900"/>
              <a:ext cx="989012" cy="1309688"/>
              <a:chOff x="3437" y="2536"/>
              <a:chExt cx="623" cy="825"/>
            </a:xfrm>
          </p:grpSpPr>
          <p:sp>
            <p:nvSpPr>
              <p:cNvPr id="142" name="Freeform 547"/>
              <p:cNvSpPr>
                <a:spLocks/>
              </p:cNvSpPr>
              <p:nvPr/>
            </p:nvSpPr>
            <p:spPr bwMode="auto">
              <a:xfrm>
                <a:off x="3974" y="2925"/>
                <a:ext cx="47" cy="48"/>
              </a:xfrm>
              <a:custGeom>
                <a:avLst/>
                <a:gdLst>
                  <a:gd name="T0" fmla="*/ 36 w 72"/>
                  <a:gd name="T1" fmla="*/ 0 h 72"/>
                  <a:gd name="T2" fmla="*/ 72 w 72"/>
                  <a:gd name="T3" fmla="*/ 72 h 72"/>
                  <a:gd name="T4" fmla="*/ 0 w 72"/>
                  <a:gd name="T5" fmla="*/ 72 h 72"/>
                  <a:gd name="T6" fmla="*/ 36 w 72"/>
                  <a:gd name="T7" fmla="*/ 0 h 72"/>
                </a:gdLst>
                <a:ahLst/>
                <a:cxnLst>
                  <a:cxn ang="0">
                    <a:pos x="T0" y="T1"/>
                  </a:cxn>
                  <a:cxn ang="0">
                    <a:pos x="T2" y="T3"/>
                  </a:cxn>
                  <a:cxn ang="0">
                    <a:pos x="T4" y="T5"/>
                  </a:cxn>
                  <a:cxn ang="0">
                    <a:pos x="T6" y="T7"/>
                  </a:cxn>
                </a:cxnLst>
                <a:rect l="0" t="0" r="r" b="b"/>
                <a:pathLst>
                  <a:path w="72" h="72">
                    <a:moveTo>
                      <a:pt x="36" y="0"/>
                    </a:moveTo>
                    <a:lnTo>
                      <a:pt x="72" y="72"/>
                    </a:lnTo>
                    <a:lnTo>
                      <a:pt x="0" y="72"/>
                    </a:lnTo>
                    <a:lnTo>
                      <a:pt x="36" y="0"/>
                    </a:lnTo>
                    <a:close/>
                  </a:path>
                </a:pathLst>
              </a:custGeom>
              <a:solidFill>
                <a:srgbClr val="00FF00"/>
              </a:solidFill>
              <a:ln w="19050">
                <a:solidFill>
                  <a:srgbClr val="00FF00"/>
                </a:solidFill>
                <a:prstDash val="solid"/>
                <a:round/>
                <a:headEnd/>
                <a:tailEnd/>
              </a:ln>
            </p:spPr>
            <p:txBody>
              <a:bodyPr/>
              <a:lstStyle/>
              <a:p>
                <a:endParaRPr lang="en-GB"/>
              </a:p>
            </p:txBody>
          </p:sp>
          <p:sp>
            <p:nvSpPr>
              <p:cNvPr id="143" name="Line 548"/>
              <p:cNvSpPr>
                <a:spLocks noChangeShapeType="1"/>
              </p:cNvSpPr>
              <p:nvPr/>
            </p:nvSpPr>
            <p:spPr bwMode="auto">
              <a:xfrm flipV="1">
                <a:off x="3998" y="2538"/>
                <a:ext cx="0" cy="419"/>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 name="Line 549"/>
              <p:cNvSpPr>
                <a:spLocks noChangeShapeType="1"/>
              </p:cNvSpPr>
              <p:nvPr/>
            </p:nvSpPr>
            <p:spPr bwMode="auto">
              <a:xfrm flipV="1">
                <a:off x="3974" y="2536"/>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5" name="Line 550"/>
              <p:cNvSpPr>
                <a:spLocks noChangeShapeType="1"/>
              </p:cNvSpPr>
              <p:nvPr/>
            </p:nvSpPr>
            <p:spPr bwMode="auto">
              <a:xfrm>
                <a:off x="3976" y="3358"/>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6" name="Line 551"/>
              <p:cNvSpPr>
                <a:spLocks noChangeShapeType="1"/>
              </p:cNvSpPr>
              <p:nvPr/>
            </p:nvSpPr>
            <p:spPr bwMode="auto">
              <a:xfrm flipV="1">
                <a:off x="3998" y="2950"/>
                <a:ext cx="0" cy="41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7" name="Freeform 553"/>
              <p:cNvSpPr>
                <a:spLocks/>
              </p:cNvSpPr>
              <p:nvPr/>
            </p:nvSpPr>
            <p:spPr bwMode="auto">
              <a:xfrm>
                <a:off x="3437" y="2751"/>
                <a:ext cx="47" cy="48"/>
              </a:xfrm>
              <a:custGeom>
                <a:avLst/>
                <a:gdLst>
                  <a:gd name="T0" fmla="*/ 36 w 72"/>
                  <a:gd name="T1" fmla="*/ 0 h 72"/>
                  <a:gd name="T2" fmla="*/ 72 w 72"/>
                  <a:gd name="T3" fmla="*/ 72 h 72"/>
                  <a:gd name="T4" fmla="*/ 0 w 72"/>
                  <a:gd name="T5" fmla="*/ 72 h 72"/>
                  <a:gd name="T6" fmla="*/ 36 w 72"/>
                  <a:gd name="T7" fmla="*/ 0 h 72"/>
                </a:gdLst>
                <a:ahLst/>
                <a:cxnLst>
                  <a:cxn ang="0">
                    <a:pos x="T0" y="T1"/>
                  </a:cxn>
                  <a:cxn ang="0">
                    <a:pos x="T2" y="T3"/>
                  </a:cxn>
                  <a:cxn ang="0">
                    <a:pos x="T4" y="T5"/>
                  </a:cxn>
                  <a:cxn ang="0">
                    <a:pos x="T6" y="T7"/>
                  </a:cxn>
                </a:cxnLst>
                <a:rect l="0" t="0" r="r" b="b"/>
                <a:pathLst>
                  <a:path w="72" h="72">
                    <a:moveTo>
                      <a:pt x="36" y="0"/>
                    </a:moveTo>
                    <a:lnTo>
                      <a:pt x="72" y="72"/>
                    </a:lnTo>
                    <a:lnTo>
                      <a:pt x="0" y="72"/>
                    </a:lnTo>
                    <a:lnTo>
                      <a:pt x="36" y="0"/>
                    </a:lnTo>
                    <a:close/>
                  </a:path>
                </a:pathLst>
              </a:custGeom>
              <a:solidFill>
                <a:srgbClr val="00FF00"/>
              </a:solidFill>
              <a:ln w="19050">
                <a:solidFill>
                  <a:srgbClr val="00FF00"/>
                </a:solidFill>
                <a:prstDash val="solid"/>
                <a:round/>
                <a:headEnd/>
                <a:tailEnd/>
              </a:ln>
            </p:spPr>
            <p:txBody>
              <a:bodyPr/>
              <a:lstStyle/>
              <a:p>
                <a:endParaRPr lang="en-GB"/>
              </a:p>
            </p:txBody>
          </p:sp>
          <p:sp>
            <p:nvSpPr>
              <p:cNvPr id="148" name="Line 555"/>
              <p:cNvSpPr>
                <a:spLocks noChangeShapeType="1"/>
              </p:cNvSpPr>
              <p:nvPr/>
            </p:nvSpPr>
            <p:spPr bwMode="auto">
              <a:xfrm flipV="1">
                <a:off x="3464" y="2539"/>
                <a:ext cx="0" cy="239"/>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9" name="Line 556"/>
              <p:cNvSpPr>
                <a:spLocks noChangeShapeType="1"/>
              </p:cNvSpPr>
              <p:nvPr/>
            </p:nvSpPr>
            <p:spPr bwMode="auto">
              <a:xfrm flipV="1">
                <a:off x="3440" y="2538"/>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0" name="Line 557"/>
              <p:cNvSpPr>
                <a:spLocks noChangeShapeType="1"/>
              </p:cNvSpPr>
              <p:nvPr/>
            </p:nvSpPr>
            <p:spPr bwMode="auto">
              <a:xfrm>
                <a:off x="3442" y="3007"/>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1" name="Line 558"/>
              <p:cNvSpPr>
                <a:spLocks noChangeShapeType="1"/>
              </p:cNvSpPr>
              <p:nvPr/>
            </p:nvSpPr>
            <p:spPr bwMode="auto">
              <a:xfrm flipV="1">
                <a:off x="3464" y="2774"/>
                <a:ext cx="0" cy="234"/>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2" name="Freeform 541"/>
              <p:cNvSpPr>
                <a:spLocks/>
              </p:cNvSpPr>
              <p:nvPr/>
            </p:nvSpPr>
            <p:spPr bwMode="auto">
              <a:xfrm>
                <a:off x="4010" y="3159"/>
                <a:ext cx="47" cy="48"/>
              </a:xfrm>
              <a:custGeom>
                <a:avLst/>
                <a:gdLst>
                  <a:gd name="T0" fmla="*/ 36 w 72"/>
                  <a:gd name="T1" fmla="*/ 0 h 72"/>
                  <a:gd name="T2" fmla="*/ 72 w 72"/>
                  <a:gd name="T3" fmla="*/ 72 h 72"/>
                  <a:gd name="T4" fmla="*/ 0 w 72"/>
                  <a:gd name="T5" fmla="*/ 72 h 72"/>
                  <a:gd name="T6" fmla="*/ 36 w 72"/>
                  <a:gd name="T7" fmla="*/ 0 h 72"/>
                </a:gdLst>
                <a:ahLst/>
                <a:cxnLst>
                  <a:cxn ang="0">
                    <a:pos x="T0" y="T1"/>
                  </a:cxn>
                  <a:cxn ang="0">
                    <a:pos x="T2" y="T3"/>
                  </a:cxn>
                  <a:cxn ang="0">
                    <a:pos x="T4" y="T5"/>
                  </a:cxn>
                  <a:cxn ang="0">
                    <a:pos x="T6" y="T7"/>
                  </a:cxn>
                </a:cxnLst>
                <a:rect l="0" t="0" r="r" b="b"/>
                <a:pathLst>
                  <a:path w="72" h="72">
                    <a:moveTo>
                      <a:pt x="36" y="0"/>
                    </a:moveTo>
                    <a:lnTo>
                      <a:pt x="72" y="72"/>
                    </a:lnTo>
                    <a:lnTo>
                      <a:pt x="0" y="72"/>
                    </a:lnTo>
                    <a:lnTo>
                      <a:pt x="36" y="0"/>
                    </a:lnTo>
                    <a:close/>
                  </a:path>
                </a:pathLst>
              </a:custGeom>
              <a:solidFill>
                <a:srgbClr val="00FF00"/>
              </a:solidFill>
              <a:ln w="19050">
                <a:solidFill>
                  <a:srgbClr val="00FF00"/>
                </a:solidFill>
                <a:prstDash val="solid"/>
                <a:round/>
                <a:headEnd/>
                <a:tailEnd/>
              </a:ln>
            </p:spPr>
            <p:txBody>
              <a:bodyPr/>
              <a:lstStyle/>
              <a:p>
                <a:endParaRPr lang="en-GB"/>
              </a:p>
            </p:txBody>
          </p:sp>
          <p:sp>
            <p:nvSpPr>
              <p:cNvPr id="153" name="Line 560"/>
              <p:cNvSpPr>
                <a:spLocks noChangeShapeType="1"/>
              </p:cNvSpPr>
              <p:nvPr/>
            </p:nvSpPr>
            <p:spPr bwMode="auto">
              <a:xfrm flipV="1">
                <a:off x="4037" y="3008"/>
                <a:ext cx="0" cy="18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4" name="Line 561"/>
              <p:cNvSpPr>
                <a:spLocks noChangeShapeType="1"/>
              </p:cNvSpPr>
              <p:nvPr/>
            </p:nvSpPr>
            <p:spPr bwMode="auto">
              <a:xfrm flipV="1">
                <a:off x="4013" y="3007"/>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5" name="Line 562"/>
              <p:cNvSpPr>
                <a:spLocks noChangeShapeType="1"/>
              </p:cNvSpPr>
              <p:nvPr/>
            </p:nvSpPr>
            <p:spPr bwMode="auto">
              <a:xfrm>
                <a:off x="4015" y="3360"/>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6" name="Line 563"/>
              <p:cNvSpPr>
                <a:spLocks noChangeShapeType="1"/>
              </p:cNvSpPr>
              <p:nvPr/>
            </p:nvSpPr>
            <p:spPr bwMode="auto">
              <a:xfrm flipV="1">
                <a:off x="4037" y="3185"/>
                <a:ext cx="0" cy="176"/>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spTree>
    <p:extLst>
      <p:ext uri="{BB962C8B-B14F-4D97-AF65-F5344CB8AC3E}">
        <p14:creationId xmlns:p14="http://schemas.microsoft.com/office/powerpoint/2010/main" val="1888549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cBhvr additive="base">
                                        <p:cTn id="7" dur="500" fill="hold"/>
                                        <p:tgtEl>
                                          <p:spTgt spid="131"/>
                                        </p:tgtEl>
                                        <p:attrNameLst>
                                          <p:attrName>ppt_x</p:attrName>
                                        </p:attrNameLst>
                                      </p:cBhvr>
                                      <p:tavLst>
                                        <p:tav tm="0">
                                          <p:val>
                                            <p:strVal val="1+#ppt_w/2"/>
                                          </p:val>
                                        </p:tav>
                                        <p:tav tm="100000">
                                          <p:val>
                                            <p:strVal val="#ppt_x"/>
                                          </p:val>
                                        </p:tav>
                                      </p:tavLst>
                                    </p:anim>
                                    <p:anim calcmode="lin" valueType="num">
                                      <p:cBhvr additive="base">
                                        <p:cTn id="8" dur="500" fill="hold"/>
                                        <p:tgtEl>
                                          <p:spTgt spid="13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8192"/>
                                        </p:tgtEl>
                                        <p:attrNameLst>
                                          <p:attrName>style.visibility</p:attrName>
                                        </p:attrNameLst>
                                      </p:cBhvr>
                                      <p:to>
                                        <p:strVal val="visible"/>
                                      </p:to>
                                    </p:set>
                                    <p:animEffect transition="in" filter="fade">
                                      <p:cBhvr>
                                        <p:cTn id="13" dur="500"/>
                                        <p:tgtEl>
                                          <p:spTgt spid="819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128"/>
                                        </p:tgtEl>
                                        <p:attrNameLst>
                                          <p:attrName>style.visibility</p:attrName>
                                        </p:attrNameLst>
                                      </p:cBhvr>
                                      <p:to>
                                        <p:strVal val="visible"/>
                                      </p:to>
                                    </p:set>
                                    <p:anim calcmode="lin" valueType="num">
                                      <p:cBhvr additive="base">
                                        <p:cTn id="18" dur="500" fill="hold"/>
                                        <p:tgtEl>
                                          <p:spTgt spid="128"/>
                                        </p:tgtEl>
                                        <p:attrNameLst>
                                          <p:attrName>ppt_x</p:attrName>
                                        </p:attrNameLst>
                                      </p:cBhvr>
                                      <p:tavLst>
                                        <p:tav tm="0">
                                          <p:val>
                                            <p:strVal val="1+#ppt_w/2"/>
                                          </p:val>
                                        </p:tav>
                                        <p:tav tm="100000">
                                          <p:val>
                                            <p:strVal val="#ppt_x"/>
                                          </p:val>
                                        </p:tav>
                                      </p:tavLst>
                                    </p:anim>
                                    <p:anim calcmode="lin" valueType="num">
                                      <p:cBhvr additive="base">
                                        <p:cTn id="19"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136"/>
                                        </p:tgtEl>
                                        <p:attrNameLst>
                                          <p:attrName>style.visibility</p:attrName>
                                        </p:attrNameLst>
                                      </p:cBhvr>
                                      <p:to>
                                        <p:strVal val="visible"/>
                                      </p:to>
                                    </p:set>
                                    <p:anim calcmode="lin" valueType="num">
                                      <p:cBhvr additive="base">
                                        <p:cTn id="24" dur="500" fill="hold"/>
                                        <p:tgtEl>
                                          <p:spTgt spid="136"/>
                                        </p:tgtEl>
                                        <p:attrNameLst>
                                          <p:attrName>ppt_x</p:attrName>
                                        </p:attrNameLst>
                                      </p:cBhvr>
                                      <p:tavLst>
                                        <p:tav tm="0">
                                          <p:val>
                                            <p:strVal val="1+#ppt_w/2"/>
                                          </p:val>
                                        </p:tav>
                                        <p:tav tm="100000">
                                          <p:val>
                                            <p:strVal val="#ppt_x"/>
                                          </p:val>
                                        </p:tav>
                                      </p:tavLst>
                                    </p:anim>
                                    <p:anim calcmode="lin" valueType="num">
                                      <p:cBhvr additive="base">
                                        <p:cTn id="25" dur="500" fill="hold"/>
                                        <p:tgtEl>
                                          <p:spTgt spid="13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39"/>
                                        </p:tgtEl>
                                        <p:attrNameLst>
                                          <p:attrName>style.visibility</p:attrName>
                                        </p:attrNameLst>
                                      </p:cBhvr>
                                      <p:to>
                                        <p:strVal val="visible"/>
                                      </p:to>
                                    </p:set>
                                    <p:animEffect transition="in" filter="fade">
                                      <p:cBhvr>
                                        <p:cTn id="30" dur="500"/>
                                        <p:tgtEl>
                                          <p:spTgt spid="13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t>
            </a:r>
            <a:r>
              <a:rPr lang="en-GB" i="1" dirty="0" err="1"/>
              <a:t>W</a:t>
            </a:r>
            <a:r>
              <a:rPr lang="en-GB" baseline="-25000" dirty="0" err="1"/>
              <a:t>air</a:t>
            </a:r>
            <a:r>
              <a:rPr lang="en-GB" dirty="0"/>
              <a:t>)</a:t>
            </a:r>
            <a:r>
              <a:rPr lang="en-GB" baseline="-25000" dirty="0"/>
              <a:t>p</a:t>
            </a:r>
            <a:endParaRPr lang="en-GB" dirty="0"/>
          </a:p>
        </p:txBody>
      </p:sp>
      <p:grpSp>
        <p:nvGrpSpPr>
          <p:cNvPr id="3" name="Group 2"/>
          <p:cNvGrpSpPr/>
          <p:nvPr/>
        </p:nvGrpSpPr>
        <p:grpSpPr>
          <a:xfrm>
            <a:off x="323528" y="1889844"/>
            <a:ext cx="8640960" cy="4635500"/>
            <a:chOff x="323528" y="1889844"/>
            <a:chExt cx="8640960" cy="4635500"/>
          </a:xfrm>
        </p:grpSpPr>
        <p:grpSp>
          <p:nvGrpSpPr>
            <p:cNvPr id="15" name="Group 14"/>
            <p:cNvGrpSpPr/>
            <p:nvPr/>
          </p:nvGrpSpPr>
          <p:grpSpPr>
            <a:xfrm>
              <a:off x="7735155" y="2994372"/>
              <a:ext cx="1229333" cy="2304256"/>
              <a:chOff x="6372200" y="2780928"/>
              <a:chExt cx="1229333" cy="2304256"/>
            </a:xfrm>
          </p:grpSpPr>
          <p:sp>
            <p:nvSpPr>
              <p:cNvPr id="8" name="Freeform 7"/>
              <p:cNvSpPr/>
              <p:nvPr/>
            </p:nvSpPr>
            <p:spPr>
              <a:xfrm rot="5400000">
                <a:off x="6815908" y="4012293"/>
                <a:ext cx="341918" cy="1229333"/>
              </a:xfrm>
              <a:custGeom>
                <a:avLst/>
                <a:gdLst>
                  <a:gd name="connsiteX0" fmla="*/ 0 w 1496291"/>
                  <a:gd name="connsiteY0" fmla="*/ 1205582 h 1229333"/>
                  <a:gd name="connsiteX1" fmla="*/ 190006 w 1496291"/>
                  <a:gd name="connsiteY1" fmla="*/ 1181832 h 1229333"/>
                  <a:gd name="connsiteX2" fmla="*/ 439387 w 1496291"/>
                  <a:gd name="connsiteY2" fmla="*/ 837447 h 1229333"/>
                  <a:gd name="connsiteX3" fmla="*/ 712520 w 1496291"/>
                  <a:gd name="connsiteY3" fmla="*/ 41801 h 1229333"/>
                  <a:gd name="connsiteX4" fmla="*/ 890650 w 1496291"/>
                  <a:gd name="connsiteY4" fmla="*/ 172429 h 1229333"/>
                  <a:gd name="connsiteX5" fmla="*/ 1021278 w 1496291"/>
                  <a:gd name="connsiteY5" fmla="*/ 694944 h 1229333"/>
                  <a:gd name="connsiteX6" fmla="*/ 1270660 w 1496291"/>
                  <a:gd name="connsiteY6" fmla="*/ 1134331 h 1229333"/>
                  <a:gd name="connsiteX7" fmla="*/ 1496291 w 1496291"/>
                  <a:gd name="connsiteY7" fmla="*/ 1229333 h 122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6291" h="1229333">
                    <a:moveTo>
                      <a:pt x="0" y="1205582"/>
                    </a:moveTo>
                    <a:cubicBezTo>
                      <a:pt x="58387" y="1224385"/>
                      <a:pt x="116775" y="1243188"/>
                      <a:pt x="190006" y="1181832"/>
                    </a:cubicBezTo>
                    <a:cubicBezTo>
                      <a:pt x="263237" y="1120476"/>
                      <a:pt x="352301" y="1027452"/>
                      <a:pt x="439387" y="837447"/>
                    </a:cubicBezTo>
                    <a:cubicBezTo>
                      <a:pt x="526473" y="647442"/>
                      <a:pt x="637310" y="152637"/>
                      <a:pt x="712520" y="41801"/>
                    </a:cubicBezTo>
                    <a:cubicBezTo>
                      <a:pt x="787730" y="-69035"/>
                      <a:pt x="839190" y="63572"/>
                      <a:pt x="890650" y="172429"/>
                    </a:cubicBezTo>
                    <a:cubicBezTo>
                      <a:pt x="942110" y="281286"/>
                      <a:pt x="957943" y="534627"/>
                      <a:pt x="1021278" y="694944"/>
                    </a:cubicBezTo>
                    <a:cubicBezTo>
                      <a:pt x="1084613" y="855261"/>
                      <a:pt x="1191491" y="1045266"/>
                      <a:pt x="1270660" y="1134331"/>
                    </a:cubicBezTo>
                    <a:cubicBezTo>
                      <a:pt x="1349829" y="1223396"/>
                      <a:pt x="1423060" y="1226364"/>
                      <a:pt x="1496291" y="122933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rot="5400000">
                <a:off x="5936860" y="3648317"/>
                <a:ext cx="1362105" cy="491424"/>
              </a:xfrm>
              <a:custGeom>
                <a:avLst/>
                <a:gdLst>
                  <a:gd name="connsiteX0" fmla="*/ 0 w 1496291"/>
                  <a:gd name="connsiteY0" fmla="*/ 1205582 h 1229333"/>
                  <a:gd name="connsiteX1" fmla="*/ 190006 w 1496291"/>
                  <a:gd name="connsiteY1" fmla="*/ 1181832 h 1229333"/>
                  <a:gd name="connsiteX2" fmla="*/ 439387 w 1496291"/>
                  <a:gd name="connsiteY2" fmla="*/ 837447 h 1229333"/>
                  <a:gd name="connsiteX3" fmla="*/ 712520 w 1496291"/>
                  <a:gd name="connsiteY3" fmla="*/ 41801 h 1229333"/>
                  <a:gd name="connsiteX4" fmla="*/ 890650 w 1496291"/>
                  <a:gd name="connsiteY4" fmla="*/ 172429 h 1229333"/>
                  <a:gd name="connsiteX5" fmla="*/ 1021278 w 1496291"/>
                  <a:gd name="connsiteY5" fmla="*/ 694944 h 1229333"/>
                  <a:gd name="connsiteX6" fmla="*/ 1270660 w 1496291"/>
                  <a:gd name="connsiteY6" fmla="*/ 1134331 h 1229333"/>
                  <a:gd name="connsiteX7" fmla="*/ 1496291 w 1496291"/>
                  <a:gd name="connsiteY7" fmla="*/ 1229333 h 1229333"/>
                  <a:gd name="connsiteX0" fmla="*/ 0 w 2573076"/>
                  <a:gd name="connsiteY0" fmla="*/ 1205582 h 1288709"/>
                  <a:gd name="connsiteX1" fmla="*/ 190006 w 2573076"/>
                  <a:gd name="connsiteY1" fmla="*/ 1181832 h 1288709"/>
                  <a:gd name="connsiteX2" fmla="*/ 439387 w 2573076"/>
                  <a:gd name="connsiteY2" fmla="*/ 837447 h 1288709"/>
                  <a:gd name="connsiteX3" fmla="*/ 712520 w 2573076"/>
                  <a:gd name="connsiteY3" fmla="*/ 41801 h 1288709"/>
                  <a:gd name="connsiteX4" fmla="*/ 890650 w 2573076"/>
                  <a:gd name="connsiteY4" fmla="*/ 172429 h 1288709"/>
                  <a:gd name="connsiteX5" fmla="*/ 1021278 w 2573076"/>
                  <a:gd name="connsiteY5" fmla="*/ 694944 h 1288709"/>
                  <a:gd name="connsiteX6" fmla="*/ 1270660 w 2573076"/>
                  <a:gd name="connsiteY6" fmla="*/ 1134331 h 1288709"/>
                  <a:gd name="connsiteX7" fmla="*/ 2573076 w 2573076"/>
                  <a:gd name="connsiteY7" fmla="*/ 1288709 h 1288709"/>
                  <a:gd name="connsiteX0" fmla="*/ 0 w 2573076"/>
                  <a:gd name="connsiteY0" fmla="*/ 1205582 h 1288709"/>
                  <a:gd name="connsiteX1" fmla="*/ 190006 w 2573076"/>
                  <a:gd name="connsiteY1" fmla="*/ 1181832 h 1288709"/>
                  <a:gd name="connsiteX2" fmla="*/ 439387 w 2573076"/>
                  <a:gd name="connsiteY2" fmla="*/ 837447 h 1288709"/>
                  <a:gd name="connsiteX3" fmla="*/ 712520 w 2573076"/>
                  <a:gd name="connsiteY3" fmla="*/ 41801 h 1288709"/>
                  <a:gd name="connsiteX4" fmla="*/ 890650 w 2573076"/>
                  <a:gd name="connsiteY4" fmla="*/ 172429 h 1288709"/>
                  <a:gd name="connsiteX5" fmla="*/ 1021278 w 2573076"/>
                  <a:gd name="connsiteY5" fmla="*/ 694944 h 1288709"/>
                  <a:gd name="connsiteX6" fmla="*/ 1831485 w 2573076"/>
                  <a:gd name="connsiteY6" fmla="*/ 766196 h 1288709"/>
                  <a:gd name="connsiteX7" fmla="*/ 2573076 w 2573076"/>
                  <a:gd name="connsiteY7" fmla="*/ 1288709 h 1288709"/>
                  <a:gd name="connsiteX0" fmla="*/ 0 w 2573076"/>
                  <a:gd name="connsiteY0" fmla="*/ 1196428 h 1279555"/>
                  <a:gd name="connsiteX1" fmla="*/ 190006 w 2573076"/>
                  <a:gd name="connsiteY1" fmla="*/ 1172678 h 1279555"/>
                  <a:gd name="connsiteX2" fmla="*/ 439387 w 2573076"/>
                  <a:gd name="connsiteY2" fmla="*/ 828293 h 1279555"/>
                  <a:gd name="connsiteX3" fmla="*/ 712520 w 2573076"/>
                  <a:gd name="connsiteY3" fmla="*/ 32647 h 1279555"/>
                  <a:gd name="connsiteX4" fmla="*/ 890650 w 2573076"/>
                  <a:gd name="connsiteY4" fmla="*/ 163275 h 1279555"/>
                  <a:gd name="connsiteX5" fmla="*/ 1245609 w 2573076"/>
                  <a:gd name="connsiteY5" fmla="*/ 258279 h 1279555"/>
                  <a:gd name="connsiteX6" fmla="*/ 1831485 w 2573076"/>
                  <a:gd name="connsiteY6" fmla="*/ 757042 h 1279555"/>
                  <a:gd name="connsiteX7" fmla="*/ 2573076 w 2573076"/>
                  <a:gd name="connsiteY7" fmla="*/ 1279555 h 1279555"/>
                  <a:gd name="connsiteX0" fmla="*/ 0 w 2573076"/>
                  <a:gd name="connsiteY0" fmla="*/ 1174291 h 1257418"/>
                  <a:gd name="connsiteX1" fmla="*/ 190006 w 2573076"/>
                  <a:gd name="connsiteY1" fmla="*/ 1150541 h 1257418"/>
                  <a:gd name="connsiteX2" fmla="*/ 439387 w 2573076"/>
                  <a:gd name="connsiteY2" fmla="*/ 806156 h 1257418"/>
                  <a:gd name="connsiteX3" fmla="*/ 712520 w 2573076"/>
                  <a:gd name="connsiteY3" fmla="*/ 10510 h 1257418"/>
                  <a:gd name="connsiteX4" fmla="*/ 823351 w 2573076"/>
                  <a:gd name="connsiteY4" fmla="*/ 343018 h 1257418"/>
                  <a:gd name="connsiteX5" fmla="*/ 1245609 w 2573076"/>
                  <a:gd name="connsiteY5" fmla="*/ 236142 h 1257418"/>
                  <a:gd name="connsiteX6" fmla="*/ 1831485 w 2573076"/>
                  <a:gd name="connsiteY6" fmla="*/ 734905 h 1257418"/>
                  <a:gd name="connsiteX7" fmla="*/ 2573076 w 2573076"/>
                  <a:gd name="connsiteY7" fmla="*/ 1257418 h 1257418"/>
                  <a:gd name="connsiteX0" fmla="*/ 0 w 2573076"/>
                  <a:gd name="connsiteY0" fmla="*/ 1188602 h 1271729"/>
                  <a:gd name="connsiteX1" fmla="*/ 190006 w 2573076"/>
                  <a:gd name="connsiteY1" fmla="*/ 1164852 h 1271729"/>
                  <a:gd name="connsiteX2" fmla="*/ 439387 w 2573076"/>
                  <a:gd name="connsiteY2" fmla="*/ 820467 h 1271729"/>
                  <a:gd name="connsiteX3" fmla="*/ 712520 w 2573076"/>
                  <a:gd name="connsiteY3" fmla="*/ 24821 h 1271729"/>
                  <a:gd name="connsiteX4" fmla="*/ 1245609 w 2573076"/>
                  <a:gd name="connsiteY4" fmla="*/ 250453 h 1271729"/>
                  <a:gd name="connsiteX5" fmla="*/ 1831485 w 2573076"/>
                  <a:gd name="connsiteY5" fmla="*/ 749216 h 1271729"/>
                  <a:gd name="connsiteX6" fmla="*/ 2573076 w 2573076"/>
                  <a:gd name="connsiteY6" fmla="*/ 1271729 h 1271729"/>
                  <a:gd name="connsiteX0" fmla="*/ 0 w 2573076"/>
                  <a:gd name="connsiteY0" fmla="*/ 938149 h 1021276"/>
                  <a:gd name="connsiteX1" fmla="*/ 190006 w 2573076"/>
                  <a:gd name="connsiteY1" fmla="*/ 914399 h 1021276"/>
                  <a:gd name="connsiteX2" fmla="*/ 439387 w 2573076"/>
                  <a:gd name="connsiteY2" fmla="*/ 570014 h 1021276"/>
                  <a:gd name="connsiteX3" fmla="*/ 1245609 w 2573076"/>
                  <a:gd name="connsiteY3" fmla="*/ 0 h 1021276"/>
                  <a:gd name="connsiteX4" fmla="*/ 1831485 w 2573076"/>
                  <a:gd name="connsiteY4" fmla="*/ 498763 h 1021276"/>
                  <a:gd name="connsiteX5" fmla="*/ 2573076 w 2573076"/>
                  <a:gd name="connsiteY5" fmla="*/ 1021276 h 1021276"/>
                  <a:gd name="connsiteX0" fmla="*/ 0 w 2573076"/>
                  <a:gd name="connsiteY0" fmla="*/ 938149 h 1021276"/>
                  <a:gd name="connsiteX1" fmla="*/ 439387 w 2573076"/>
                  <a:gd name="connsiteY1" fmla="*/ 570014 h 1021276"/>
                  <a:gd name="connsiteX2" fmla="*/ 1245609 w 2573076"/>
                  <a:gd name="connsiteY2" fmla="*/ 0 h 1021276"/>
                  <a:gd name="connsiteX3" fmla="*/ 1831485 w 2573076"/>
                  <a:gd name="connsiteY3" fmla="*/ 498763 h 1021276"/>
                  <a:gd name="connsiteX4" fmla="*/ 2573076 w 2573076"/>
                  <a:gd name="connsiteY4" fmla="*/ 1021276 h 1021276"/>
                  <a:gd name="connsiteX0" fmla="*/ 0 w 2573076"/>
                  <a:gd name="connsiteY0" fmla="*/ 641266 h 724393"/>
                  <a:gd name="connsiteX1" fmla="*/ 439387 w 2573076"/>
                  <a:gd name="connsiteY1" fmla="*/ 273131 h 724393"/>
                  <a:gd name="connsiteX2" fmla="*/ 1178315 w 2573076"/>
                  <a:gd name="connsiteY2" fmla="*/ 0 h 724393"/>
                  <a:gd name="connsiteX3" fmla="*/ 1831485 w 2573076"/>
                  <a:gd name="connsiteY3" fmla="*/ 201880 h 724393"/>
                  <a:gd name="connsiteX4" fmla="*/ 2573076 w 2573076"/>
                  <a:gd name="connsiteY4" fmla="*/ 724393 h 724393"/>
                  <a:gd name="connsiteX0" fmla="*/ 0 w 2573076"/>
                  <a:gd name="connsiteY0" fmla="*/ 649526 h 732653"/>
                  <a:gd name="connsiteX1" fmla="*/ 775883 w 2573076"/>
                  <a:gd name="connsiteY1" fmla="*/ 459521 h 732653"/>
                  <a:gd name="connsiteX2" fmla="*/ 1178315 w 2573076"/>
                  <a:gd name="connsiteY2" fmla="*/ 8260 h 732653"/>
                  <a:gd name="connsiteX3" fmla="*/ 1831485 w 2573076"/>
                  <a:gd name="connsiteY3" fmla="*/ 210140 h 732653"/>
                  <a:gd name="connsiteX4" fmla="*/ 2573076 w 2573076"/>
                  <a:gd name="connsiteY4" fmla="*/ 732653 h 732653"/>
                  <a:gd name="connsiteX0" fmla="*/ 0 w 2573076"/>
                  <a:gd name="connsiteY0" fmla="*/ 644650 h 727777"/>
                  <a:gd name="connsiteX1" fmla="*/ 573986 w 2573076"/>
                  <a:gd name="connsiteY1" fmla="*/ 347767 h 727777"/>
                  <a:gd name="connsiteX2" fmla="*/ 1178315 w 2573076"/>
                  <a:gd name="connsiteY2" fmla="*/ 3384 h 727777"/>
                  <a:gd name="connsiteX3" fmla="*/ 1831485 w 2573076"/>
                  <a:gd name="connsiteY3" fmla="*/ 205264 h 727777"/>
                  <a:gd name="connsiteX4" fmla="*/ 2573076 w 2573076"/>
                  <a:gd name="connsiteY4" fmla="*/ 727777 h 727777"/>
                  <a:gd name="connsiteX0" fmla="*/ 0 w 2573076"/>
                  <a:gd name="connsiteY0" fmla="*/ 750133 h 833260"/>
                  <a:gd name="connsiteX1" fmla="*/ 573986 w 2573076"/>
                  <a:gd name="connsiteY1" fmla="*/ 453250 h 833260"/>
                  <a:gd name="connsiteX2" fmla="*/ 572624 w 2573076"/>
                  <a:gd name="connsiteY2" fmla="*/ 1989 h 833260"/>
                  <a:gd name="connsiteX3" fmla="*/ 1831485 w 2573076"/>
                  <a:gd name="connsiteY3" fmla="*/ 310747 h 833260"/>
                  <a:gd name="connsiteX4" fmla="*/ 2573076 w 2573076"/>
                  <a:gd name="connsiteY4" fmla="*/ 833260 h 833260"/>
                  <a:gd name="connsiteX0" fmla="*/ 0 w 2573076"/>
                  <a:gd name="connsiteY0" fmla="*/ 748211 h 831338"/>
                  <a:gd name="connsiteX1" fmla="*/ 192631 w 2573076"/>
                  <a:gd name="connsiteY1" fmla="*/ 332575 h 831338"/>
                  <a:gd name="connsiteX2" fmla="*/ 572624 w 2573076"/>
                  <a:gd name="connsiteY2" fmla="*/ 67 h 831338"/>
                  <a:gd name="connsiteX3" fmla="*/ 1831485 w 2573076"/>
                  <a:gd name="connsiteY3" fmla="*/ 308825 h 831338"/>
                  <a:gd name="connsiteX4" fmla="*/ 2573076 w 2573076"/>
                  <a:gd name="connsiteY4" fmla="*/ 831338 h 831338"/>
                  <a:gd name="connsiteX0" fmla="*/ 0 w 2573076"/>
                  <a:gd name="connsiteY0" fmla="*/ 753150 h 836277"/>
                  <a:gd name="connsiteX1" fmla="*/ 192631 w 2573076"/>
                  <a:gd name="connsiteY1" fmla="*/ 337514 h 836277"/>
                  <a:gd name="connsiteX2" fmla="*/ 572624 w 2573076"/>
                  <a:gd name="connsiteY2" fmla="*/ 5006 h 836277"/>
                  <a:gd name="connsiteX3" fmla="*/ 1360396 w 2573076"/>
                  <a:gd name="connsiteY3" fmla="*/ 598771 h 836277"/>
                  <a:gd name="connsiteX4" fmla="*/ 2573076 w 2573076"/>
                  <a:gd name="connsiteY4" fmla="*/ 836277 h 836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3076" h="836277">
                    <a:moveTo>
                      <a:pt x="0" y="753150"/>
                    </a:moveTo>
                    <a:cubicBezTo>
                      <a:pt x="91539" y="676455"/>
                      <a:pt x="97194" y="462205"/>
                      <a:pt x="192631" y="337514"/>
                    </a:cubicBezTo>
                    <a:cubicBezTo>
                      <a:pt x="288068" y="212823"/>
                      <a:pt x="377997" y="-38537"/>
                      <a:pt x="572624" y="5006"/>
                    </a:cubicBezTo>
                    <a:cubicBezTo>
                      <a:pt x="767251" y="48549"/>
                      <a:pt x="1026987" y="460226"/>
                      <a:pt x="1360396" y="598771"/>
                    </a:cubicBezTo>
                    <a:cubicBezTo>
                      <a:pt x="1693805" y="737316"/>
                      <a:pt x="2499845" y="833308"/>
                      <a:pt x="2573076" y="836277"/>
                    </a:cubicBezTo>
                  </a:path>
                </a:pathLst>
              </a:cu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a:off x="6372200" y="2780928"/>
                <a:ext cx="1"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372200" y="2780928"/>
                <a:ext cx="11521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useBgFill="1">
          <p:nvSpPr>
            <p:cNvPr id="13" name="Rectangle 144"/>
            <p:cNvSpPr>
              <a:spLocks noChangeArrowheads="1"/>
            </p:cNvSpPr>
            <p:nvPr/>
          </p:nvSpPr>
          <p:spPr bwMode="auto">
            <a:xfrm>
              <a:off x="1745928" y="4074244"/>
              <a:ext cx="4763" cy="952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7" name="Rectangle 287"/>
            <p:cNvSpPr>
              <a:spLocks noChangeArrowheads="1"/>
            </p:cNvSpPr>
            <p:nvPr/>
          </p:nvSpPr>
          <p:spPr bwMode="auto">
            <a:xfrm>
              <a:off x="5274941" y="3904382"/>
              <a:ext cx="36512" cy="95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0" name="Rectangle 381"/>
            <p:cNvSpPr>
              <a:spLocks noChangeArrowheads="1"/>
            </p:cNvSpPr>
            <p:nvPr/>
          </p:nvSpPr>
          <p:spPr bwMode="auto">
            <a:xfrm>
              <a:off x="1431603" y="2015257"/>
              <a:ext cx="5880100" cy="379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grpSp>
          <p:nvGrpSpPr>
            <p:cNvPr id="8196" name="Group 8195"/>
            <p:cNvGrpSpPr/>
            <p:nvPr/>
          </p:nvGrpSpPr>
          <p:grpSpPr>
            <a:xfrm>
              <a:off x="323528" y="1889844"/>
              <a:ext cx="7191375" cy="4635500"/>
              <a:chOff x="323528" y="1889844"/>
              <a:chExt cx="7191375" cy="4635500"/>
            </a:xfrm>
          </p:grpSpPr>
          <p:sp useBgFill="1">
            <p:nvSpPr>
              <p:cNvPr id="18" name="Rectangle 150"/>
              <p:cNvSpPr>
                <a:spLocks noChangeArrowheads="1"/>
              </p:cNvSpPr>
              <p:nvPr/>
            </p:nvSpPr>
            <p:spPr bwMode="auto">
              <a:xfrm>
                <a:off x="918841" y="3799607"/>
                <a:ext cx="1587" cy="7937"/>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useBgFill="1">
            <p:nvSpPr>
              <p:cNvPr id="19" name="Rectangle 156"/>
              <p:cNvSpPr>
                <a:spLocks noChangeArrowheads="1"/>
              </p:cNvSpPr>
              <p:nvPr/>
            </p:nvSpPr>
            <p:spPr bwMode="auto">
              <a:xfrm>
                <a:off x="1280791" y="3986932"/>
                <a:ext cx="3175" cy="7937"/>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1" name="Rectangle 382"/>
              <p:cNvSpPr>
                <a:spLocks noChangeArrowheads="1"/>
              </p:cNvSpPr>
              <p:nvPr/>
            </p:nvSpPr>
            <p:spPr bwMode="auto">
              <a:xfrm>
                <a:off x="1431603" y="2015257"/>
                <a:ext cx="5880100" cy="3794125"/>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 name="Line 384"/>
              <p:cNvSpPr>
                <a:spLocks noChangeShapeType="1"/>
              </p:cNvSpPr>
              <p:nvPr/>
            </p:nvSpPr>
            <p:spPr bwMode="auto">
              <a:xfrm>
                <a:off x="1431603" y="5615707"/>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 name="Line 385"/>
              <p:cNvSpPr>
                <a:spLocks noChangeShapeType="1"/>
              </p:cNvSpPr>
              <p:nvPr/>
            </p:nvSpPr>
            <p:spPr bwMode="auto">
              <a:xfrm>
                <a:off x="1431603" y="5433144"/>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Line 386"/>
              <p:cNvSpPr>
                <a:spLocks noChangeShapeType="1"/>
              </p:cNvSpPr>
              <p:nvPr/>
            </p:nvSpPr>
            <p:spPr bwMode="auto">
              <a:xfrm>
                <a:off x="1431603" y="52378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 name="Line 387"/>
              <p:cNvSpPr>
                <a:spLocks noChangeShapeType="1"/>
              </p:cNvSpPr>
              <p:nvPr/>
            </p:nvSpPr>
            <p:spPr bwMode="auto">
              <a:xfrm>
                <a:off x="1431603" y="5055319"/>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Line 388"/>
              <p:cNvSpPr>
                <a:spLocks noChangeShapeType="1"/>
              </p:cNvSpPr>
              <p:nvPr/>
            </p:nvSpPr>
            <p:spPr bwMode="auto">
              <a:xfrm>
                <a:off x="1431603" y="4861644"/>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389"/>
              <p:cNvSpPr>
                <a:spLocks noChangeShapeType="1"/>
              </p:cNvSpPr>
              <p:nvPr/>
            </p:nvSpPr>
            <p:spPr bwMode="auto">
              <a:xfrm>
                <a:off x="1431603" y="46663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390"/>
              <p:cNvSpPr>
                <a:spLocks noChangeShapeType="1"/>
              </p:cNvSpPr>
              <p:nvPr/>
            </p:nvSpPr>
            <p:spPr bwMode="auto">
              <a:xfrm>
                <a:off x="1431603" y="4483819"/>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391"/>
              <p:cNvSpPr>
                <a:spLocks noChangeShapeType="1"/>
              </p:cNvSpPr>
              <p:nvPr/>
            </p:nvSpPr>
            <p:spPr bwMode="auto">
              <a:xfrm>
                <a:off x="1431603" y="4290144"/>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392"/>
              <p:cNvSpPr>
                <a:spLocks noChangeShapeType="1"/>
              </p:cNvSpPr>
              <p:nvPr/>
            </p:nvSpPr>
            <p:spPr bwMode="auto">
              <a:xfrm>
                <a:off x="1431603" y="41075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393"/>
              <p:cNvSpPr>
                <a:spLocks noChangeShapeType="1"/>
              </p:cNvSpPr>
              <p:nvPr/>
            </p:nvSpPr>
            <p:spPr bwMode="auto">
              <a:xfrm>
                <a:off x="1431603" y="3912319"/>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394"/>
              <p:cNvSpPr>
                <a:spLocks noChangeShapeType="1"/>
              </p:cNvSpPr>
              <p:nvPr/>
            </p:nvSpPr>
            <p:spPr bwMode="auto">
              <a:xfrm>
                <a:off x="1431603" y="3718644"/>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395"/>
              <p:cNvSpPr>
                <a:spLocks noChangeShapeType="1"/>
              </p:cNvSpPr>
              <p:nvPr/>
            </p:nvSpPr>
            <p:spPr bwMode="auto">
              <a:xfrm>
                <a:off x="1431603" y="35360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396"/>
              <p:cNvSpPr>
                <a:spLocks noChangeShapeType="1"/>
              </p:cNvSpPr>
              <p:nvPr/>
            </p:nvSpPr>
            <p:spPr bwMode="auto">
              <a:xfrm>
                <a:off x="1431603" y="3340819"/>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397"/>
              <p:cNvSpPr>
                <a:spLocks noChangeShapeType="1"/>
              </p:cNvSpPr>
              <p:nvPr/>
            </p:nvSpPr>
            <p:spPr bwMode="auto">
              <a:xfrm>
                <a:off x="1431603" y="3158257"/>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Line 398"/>
              <p:cNvSpPr>
                <a:spLocks noChangeShapeType="1"/>
              </p:cNvSpPr>
              <p:nvPr/>
            </p:nvSpPr>
            <p:spPr bwMode="auto">
              <a:xfrm>
                <a:off x="1431603" y="29645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 name="Line 399"/>
              <p:cNvSpPr>
                <a:spLocks noChangeShapeType="1"/>
              </p:cNvSpPr>
              <p:nvPr/>
            </p:nvSpPr>
            <p:spPr bwMode="auto">
              <a:xfrm>
                <a:off x="1431603" y="2769319"/>
                <a:ext cx="58738"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Line 400"/>
              <p:cNvSpPr>
                <a:spLocks noChangeShapeType="1"/>
              </p:cNvSpPr>
              <p:nvPr/>
            </p:nvSpPr>
            <p:spPr bwMode="auto">
              <a:xfrm>
                <a:off x="1431603" y="2586757"/>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 name="Line 401"/>
              <p:cNvSpPr>
                <a:spLocks noChangeShapeType="1"/>
              </p:cNvSpPr>
              <p:nvPr/>
            </p:nvSpPr>
            <p:spPr bwMode="auto">
              <a:xfrm>
                <a:off x="1431603" y="239308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Line 402"/>
              <p:cNvSpPr>
                <a:spLocks noChangeShapeType="1"/>
              </p:cNvSpPr>
              <p:nvPr/>
            </p:nvSpPr>
            <p:spPr bwMode="auto">
              <a:xfrm>
                <a:off x="1431603" y="2208932"/>
                <a:ext cx="58738"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Line 403"/>
              <p:cNvSpPr>
                <a:spLocks noChangeShapeType="1"/>
              </p:cNvSpPr>
              <p:nvPr/>
            </p:nvSpPr>
            <p:spPr bwMode="auto">
              <a:xfrm>
                <a:off x="1431603" y="4861644"/>
                <a:ext cx="74613"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 name="Line 404"/>
              <p:cNvSpPr>
                <a:spLocks noChangeShapeType="1"/>
              </p:cNvSpPr>
              <p:nvPr/>
            </p:nvSpPr>
            <p:spPr bwMode="auto">
              <a:xfrm>
                <a:off x="1431603" y="3912319"/>
                <a:ext cx="74613"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Line 405"/>
              <p:cNvSpPr>
                <a:spLocks noChangeShapeType="1"/>
              </p:cNvSpPr>
              <p:nvPr/>
            </p:nvSpPr>
            <p:spPr bwMode="auto">
              <a:xfrm>
                <a:off x="1431603" y="2964582"/>
                <a:ext cx="74613"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406"/>
              <p:cNvSpPr>
                <a:spLocks noChangeShapeType="1"/>
              </p:cNvSpPr>
              <p:nvPr/>
            </p:nvSpPr>
            <p:spPr bwMode="auto">
              <a:xfrm flipV="1">
                <a:off x="173005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Line 407"/>
              <p:cNvSpPr>
                <a:spLocks noChangeShapeType="1"/>
              </p:cNvSpPr>
              <p:nvPr/>
            </p:nvSpPr>
            <p:spPr bwMode="auto">
              <a:xfrm flipV="1">
                <a:off x="201580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Line 408"/>
              <p:cNvSpPr>
                <a:spLocks noChangeShapeType="1"/>
              </p:cNvSpPr>
              <p:nvPr/>
            </p:nvSpPr>
            <p:spPr bwMode="auto">
              <a:xfrm flipV="1">
                <a:off x="231425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 name="Line 409"/>
              <p:cNvSpPr>
                <a:spLocks noChangeShapeType="1"/>
              </p:cNvSpPr>
              <p:nvPr/>
            </p:nvSpPr>
            <p:spPr bwMode="auto">
              <a:xfrm flipV="1">
                <a:off x="2604766"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 name="Line 410"/>
              <p:cNvSpPr>
                <a:spLocks noChangeShapeType="1"/>
              </p:cNvSpPr>
              <p:nvPr/>
            </p:nvSpPr>
            <p:spPr bwMode="auto">
              <a:xfrm flipV="1">
                <a:off x="2903216"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 name="Line 411"/>
              <p:cNvSpPr>
                <a:spLocks noChangeShapeType="1"/>
              </p:cNvSpPr>
              <p:nvPr/>
            </p:nvSpPr>
            <p:spPr bwMode="auto">
              <a:xfrm flipV="1">
                <a:off x="3201666"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 name="Line 412"/>
              <p:cNvSpPr>
                <a:spLocks noChangeShapeType="1"/>
              </p:cNvSpPr>
              <p:nvPr/>
            </p:nvSpPr>
            <p:spPr bwMode="auto">
              <a:xfrm flipV="1">
                <a:off x="3487416"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 name="Line 413"/>
              <p:cNvSpPr>
                <a:spLocks noChangeShapeType="1"/>
              </p:cNvSpPr>
              <p:nvPr/>
            </p:nvSpPr>
            <p:spPr bwMode="auto">
              <a:xfrm flipV="1">
                <a:off x="3785866"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 name="Line 414"/>
              <p:cNvSpPr>
                <a:spLocks noChangeShapeType="1"/>
              </p:cNvSpPr>
              <p:nvPr/>
            </p:nvSpPr>
            <p:spPr bwMode="auto">
              <a:xfrm flipV="1">
                <a:off x="407320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415"/>
              <p:cNvSpPr>
                <a:spLocks noChangeShapeType="1"/>
              </p:cNvSpPr>
              <p:nvPr/>
            </p:nvSpPr>
            <p:spPr bwMode="auto">
              <a:xfrm flipV="1">
                <a:off x="437165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Line 416"/>
              <p:cNvSpPr>
                <a:spLocks noChangeShapeType="1"/>
              </p:cNvSpPr>
              <p:nvPr/>
            </p:nvSpPr>
            <p:spPr bwMode="auto">
              <a:xfrm flipV="1">
                <a:off x="4670103"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Line 417"/>
              <p:cNvSpPr>
                <a:spLocks noChangeShapeType="1"/>
              </p:cNvSpPr>
              <p:nvPr/>
            </p:nvSpPr>
            <p:spPr bwMode="auto">
              <a:xfrm flipV="1">
                <a:off x="4959028"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418"/>
              <p:cNvSpPr>
                <a:spLocks noChangeShapeType="1"/>
              </p:cNvSpPr>
              <p:nvPr/>
            </p:nvSpPr>
            <p:spPr bwMode="auto">
              <a:xfrm flipV="1">
                <a:off x="5257478"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Line 419"/>
              <p:cNvSpPr>
                <a:spLocks noChangeShapeType="1"/>
              </p:cNvSpPr>
              <p:nvPr/>
            </p:nvSpPr>
            <p:spPr bwMode="auto">
              <a:xfrm flipV="1">
                <a:off x="5544816"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Line 420"/>
              <p:cNvSpPr>
                <a:spLocks noChangeShapeType="1"/>
              </p:cNvSpPr>
              <p:nvPr/>
            </p:nvSpPr>
            <p:spPr bwMode="auto">
              <a:xfrm flipV="1">
                <a:off x="5843266"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Line 421"/>
              <p:cNvSpPr>
                <a:spLocks noChangeShapeType="1"/>
              </p:cNvSpPr>
              <p:nvPr/>
            </p:nvSpPr>
            <p:spPr bwMode="auto">
              <a:xfrm flipV="1">
                <a:off x="6141716" y="5752232"/>
                <a:ext cx="3175"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 name="Line 422"/>
              <p:cNvSpPr>
                <a:spLocks noChangeShapeType="1"/>
              </p:cNvSpPr>
              <p:nvPr/>
            </p:nvSpPr>
            <p:spPr bwMode="auto">
              <a:xfrm flipV="1">
                <a:off x="6429053"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423"/>
              <p:cNvSpPr>
                <a:spLocks noChangeShapeType="1"/>
              </p:cNvSpPr>
              <p:nvPr/>
            </p:nvSpPr>
            <p:spPr bwMode="auto">
              <a:xfrm flipV="1">
                <a:off x="6727503"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Line 424"/>
              <p:cNvSpPr>
                <a:spLocks noChangeShapeType="1"/>
              </p:cNvSpPr>
              <p:nvPr/>
            </p:nvSpPr>
            <p:spPr bwMode="auto">
              <a:xfrm flipV="1">
                <a:off x="7013253" y="5752232"/>
                <a:ext cx="0" cy="57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 name="Line 425"/>
              <p:cNvSpPr>
                <a:spLocks noChangeShapeType="1"/>
              </p:cNvSpPr>
              <p:nvPr/>
            </p:nvSpPr>
            <p:spPr bwMode="auto">
              <a:xfrm flipV="1">
                <a:off x="2903216" y="5741119"/>
                <a:ext cx="0" cy="682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Line 426"/>
              <p:cNvSpPr>
                <a:spLocks noChangeShapeType="1"/>
              </p:cNvSpPr>
              <p:nvPr/>
            </p:nvSpPr>
            <p:spPr bwMode="auto">
              <a:xfrm flipV="1">
                <a:off x="4371653" y="5741119"/>
                <a:ext cx="3175" cy="682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 name="Line 427"/>
              <p:cNvSpPr>
                <a:spLocks noChangeShapeType="1"/>
              </p:cNvSpPr>
              <p:nvPr/>
            </p:nvSpPr>
            <p:spPr bwMode="auto">
              <a:xfrm flipV="1">
                <a:off x="5843266" y="5741119"/>
                <a:ext cx="0" cy="682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 name="Rectangle 428"/>
              <p:cNvSpPr>
                <a:spLocks noChangeArrowheads="1"/>
              </p:cNvSpPr>
              <p:nvPr/>
            </p:nvSpPr>
            <p:spPr bwMode="auto">
              <a:xfrm>
                <a:off x="896616" y="5683969"/>
                <a:ext cx="346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33,0</a:t>
                </a:r>
                <a:endParaRPr lang="en-US" altLang="en-US" sz="1400">
                  <a:solidFill>
                    <a:schemeClr val="tx1"/>
                  </a:solidFill>
                  <a:latin typeface="Times New Roman" charset="0"/>
                </a:endParaRPr>
              </a:p>
            </p:txBody>
          </p:sp>
          <p:sp>
            <p:nvSpPr>
              <p:cNvPr id="67" name="Rectangle 429"/>
              <p:cNvSpPr>
                <a:spLocks noChangeArrowheads="1"/>
              </p:cNvSpPr>
              <p:nvPr/>
            </p:nvSpPr>
            <p:spPr bwMode="auto">
              <a:xfrm>
                <a:off x="896616" y="4734644"/>
                <a:ext cx="346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34,0</a:t>
                </a:r>
                <a:endParaRPr lang="en-US" altLang="en-US" sz="1400">
                  <a:solidFill>
                    <a:schemeClr val="tx1"/>
                  </a:solidFill>
                  <a:latin typeface="Times New Roman" charset="0"/>
                </a:endParaRPr>
              </a:p>
            </p:txBody>
          </p:sp>
          <p:sp>
            <p:nvSpPr>
              <p:cNvPr id="68" name="Rectangle 430"/>
              <p:cNvSpPr>
                <a:spLocks noChangeArrowheads="1"/>
              </p:cNvSpPr>
              <p:nvPr/>
            </p:nvSpPr>
            <p:spPr bwMode="auto">
              <a:xfrm>
                <a:off x="896616" y="3786907"/>
                <a:ext cx="346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35,0</a:t>
                </a:r>
                <a:endParaRPr lang="en-US" altLang="en-US" sz="1400">
                  <a:solidFill>
                    <a:schemeClr val="tx1"/>
                  </a:solidFill>
                  <a:latin typeface="Times New Roman" charset="0"/>
                </a:endParaRPr>
              </a:p>
            </p:txBody>
          </p:sp>
          <p:sp>
            <p:nvSpPr>
              <p:cNvPr id="69" name="Rectangle 431"/>
              <p:cNvSpPr>
                <a:spLocks noChangeArrowheads="1"/>
              </p:cNvSpPr>
              <p:nvPr/>
            </p:nvSpPr>
            <p:spPr bwMode="auto">
              <a:xfrm>
                <a:off x="896616" y="2837582"/>
                <a:ext cx="346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dirty="0">
                    <a:solidFill>
                      <a:schemeClr val="tx1"/>
                    </a:solidFill>
                  </a:rPr>
                  <a:t>36,0</a:t>
                </a:r>
                <a:endParaRPr lang="en-US" altLang="en-US" sz="1400" dirty="0">
                  <a:solidFill>
                    <a:schemeClr val="tx1"/>
                  </a:solidFill>
                  <a:latin typeface="Times New Roman" charset="0"/>
                </a:endParaRPr>
              </a:p>
            </p:txBody>
          </p:sp>
          <p:sp>
            <p:nvSpPr>
              <p:cNvPr id="70" name="Rectangle 432"/>
              <p:cNvSpPr>
                <a:spLocks noChangeArrowheads="1"/>
              </p:cNvSpPr>
              <p:nvPr/>
            </p:nvSpPr>
            <p:spPr bwMode="auto">
              <a:xfrm>
                <a:off x="896616" y="1889844"/>
                <a:ext cx="346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37,0</a:t>
                </a:r>
                <a:endParaRPr lang="en-US" altLang="en-US" sz="1400">
                  <a:solidFill>
                    <a:schemeClr val="tx1"/>
                  </a:solidFill>
                  <a:latin typeface="Times New Roman" charset="0"/>
                </a:endParaRPr>
              </a:p>
            </p:txBody>
          </p:sp>
          <p:sp>
            <p:nvSpPr>
              <p:cNvPr id="71" name="Rectangle 433"/>
              <p:cNvSpPr>
                <a:spLocks noChangeArrowheads="1"/>
              </p:cNvSpPr>
              <p:nvPr/>
            </p:nvSpPr>
            <p:spPr bwMode="auto">
              <a:xfrm>
                <a:off x="1439541" y="6004644"/>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0</a:t>
                </a:r>
                <a:endParaRPr lang="en-US" altLang="en-US" sz="1400">
                  <a:solidFill>
                    <a:schemeClr val="tx1"/>
                  </a:solidFill>
                  <a:latin typeface="Times New Roman" charset="0"/>
                </a:endParaRPr>
              </a:p>
            </p:txBody>
          </p:sp>
          <p:sp>
            <p:nvSpPr>
              <p:cNvPr id="72" name="Rectangle 434"/>
              <p:cNvSpPr>
                <a:spLocks noChangeArrowheads="1"/>
              </p:cNvSpPr>
              <p:nvPr/>
            </p:nvSpPr>
            <p:spPr bwMode="auto">
              <a:xfrm>
                <a:off x="2809553" y="6004644"/>
                <a:ext cx="2968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100</a:t>
                </a:r>
                <a:endParaRPr lang="en-US" altLang="en-US" sz="1400">
                  <a:solidFill>
                    <a:schemeClr val="tx1"/>
                  </a:solidFill>
                  <a:latin typeface="Times New Roman" charset="0"/>
                </a:endParaRPr>
              </a:p>
            </p:txBody>
          </p:sp>
          <p:sp>
            <p:nvSpPr>
              <p:cNvPr id="73" name="Rectangle 435"/>
              <p:cNvSpPr>
                <a:spLocks noChangeArrowheads="1"/>
              </p:cNvSpPr>
              <p:nvPr/>
            </p:nvSpPr>
            <p:spPr bwMode="auto">
              <a:xfrm>
                <a:off x="4284341" y="6004644"/>
                <a:ext cx="2968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200</a:t>
                </a:r>
                <a:endParaRPr lang="en-US" altLang="en-US" sz="1400">
                  <a:solidFill>
                    <a:schemeClr val="tx1"/>
                  </a:solidFill>
                  <a:latin typeface="Times New Roman" charset="0"/>
                </a:endParaRPr>
              </a:p>
            </p:txBody>
          </p:sp>
          <p:sp>
            <p:nvSpPr>
              <p:cNvPr id="74" name="Rectangle 436"/>
              <p:cNvSpPr>
                <a:spLocks noChangeArrowheads="1"/>
              </p:cNvSpPr>
              <p:nvPr/>
            </p:nvSpPr>
            <p:spPr bwMode="auto">
              <a:xfrm>
                <a:off x="5754366" y="6004644"/>
                <a:ext cx="2921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300</a:t>
                </a:r>
                <a:endParaRPr lang="en-US" altLang="en-US" sz="1400">
                  <a:solidFill>
                    <a:schemeClr val="tx1"/>
                  </a:solidFill>
                  <a:latin typeface="Times New Roman" charset="0"/>
                </a:endParaRPr>
              </a:p>
            </p:txBody>
          </p:sp>
          <p:sp>
            <p:nvSpPr>
              <p:cNvPr id="75" name="Rectangle 437"/>
              <p:cNvSpPr>
                <a:spLocks noChangeArrowheads="1"/>
              </p:cNvSpPr>
              <p:nvPr/>
            </p:nvSpPr>
            <p:spPr bwMode="auto">
              <a:xfrm>
                <a:off x="7219628" y="6004644"/>
                <a:ext cx="2952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a:solidFill>
                      <a:schemeClr val="tx1"/>
                    </a:solidFill>
                  </a:rPr>
                  <a:t>400</a:t>
                </a:r>
                <a:endParaRPr lang="en-US" altLang="en-US" sz="1400">
                  <a:solidFill>
                    <a:schemeClr val="tx1"/>
                  </a:solidFill>
                  <a:latin typeface="Times New Roman" charset="0"/>
                </a:endParaRPr>
              </a:p>
            </p:txBody>
          </p:sp>
          <p:sp>
            <p:nvSpPr>
              <p:cNvPr id="76" name="Rectangle 438"/>
              <p:cNvSpPr>
                <a:spLocks noChangeArrowheads="1"/>
              </p:cNvSpPr>
              <p:nvPr/>
            </p:nvSpPr>
            <p:spPr bwMode="auto">
              <a:xfrm>
                <a:off x="4106541" y="6312619"/>
                <a:ext cx="64928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b="1" i="1">
                    <a:solidFill>
                      <a:schemeClr val="tx1"/>
                    </a:solidFill>
                  </a:rPr>
                  <a:t>E</a:t>
                </a:r>
                <a:r>
                  <a:rPr lang="en-US" altLang="en-US" sz="1400" b="1">
                    <a:solidFill>
                      <a:schemeClr val="tx1"/>
                    </a:solidFill>
                  </a:rPr>
                  <a:t> (MeV)</a:t>
                </a:r>
                <a:endParaRPr lang="en-US" altLang="en-US" sz="1400" b="1">
                  <a:solidFill>
                    <a:schemeClr val="tx1"/>
                  </a:solidFill>
                  <a:latin typeface="Times New Roman" charset="0"/>
                </a:endParaRPr>
              </a:p>
            </p:txBody>
          </p:sp>
          <p:sp>
            <p:nvSpPr>
              <p:cNvPr id="77" name="Rectangle 439"/>
              <p:cNvSpPr>
                <a:spLocks noChangeArrowheads="1"/>
              </p:cNvSpPr>
              <p:nvPr/>
            </p:nvSpPr>
            <p:spPr bwMode="auto">
              <a:xfrm rot="16200000">
                <a:off x="70322" y="3746425"/>
                <a:ext cx="72072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spcBef>
                    <a:spcPct val="0"/>
                  </a:spcBef>
                </a:pPr>
                <a:r>
                  <a:rPr lang="en-US" altLang="en-US" sz="1400" b="1" i="1">
                    <a:solidFill>
                      <a:schemeClr val="tx1"/>
                    </a:solidFill>
                  </a:rPr>
                  <a:t>w</a:t>
                </a:r>
                <a:r>
                  <a:rPr lang="en-US" altLang="en-US" sz="1400" b="1" i="1" baseline="-25000">
                    <a:solidFill>
                      <a:schemeClr val="tx1"/>
                    </a:solidFill>
                  </a:rPr>
                  <a:t>air</a:t>
                </a:r>
                <a:r>
                  <a:rPr lang="en-US" altLang="en-US" sz="1400" b="1">
                    <a:solidFill>
                      <a:schemeClr val="tx1"/>
                    </a:solidFill>
                  </a:rPr>
                  <a:t> (J/C)</a:t>
                </a:r>
                <a:endParaRPr lang="en-US" altLang="en-US" sz="1400" b="1">
                  <a:solidFill>
                    <a:schemeClr val="tx1"/>
                  </a:solidFill>
                  <a:latin typeface="Times New Roman" charset="0"/>
                </a:endParaRPr>
              </a:p>
            </p:txBody>
          </p:sp>
        </p:grpSp>
        <p:grpSp>
          <p:nvGrpSpPr>
            <p:cNvPr id="8192" name="Group 8191"/>
            <p:cNvGrpSpPr/>
            <p:nvPr/>
          </p:nvGrpSpPr>
          <p:grpSpPr>
            <a:xfrm>
              <a:off x="1863403" y="4274269"/>
              <a:ext cx="2365375" cy="820738"/>
              <a:chOff x="1863403" y="4274269"/>
              <a:chExt cx="2365375" cy="820738"/>
            </a:xfrm>
          </p:grpSpPr>
          <p:sp>
            <p:nvSpPr>
              <p:cNvPr id="100" name="Line 463"/>
              <p:cNvSpPr>
                <a:spLocks noChangeShapeType="1"/>
              </p:cNvSpPr>
              <p:nvPr/>
            </p:nvSpPr>
            <p:spPr bwMode="auto">
              <a:xfrm flipV="1">
                <a:off x="1923728" y="4293319"/>
                <a:ext cx="3175"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 name="Line 464"/>
              <p:cNvSpPr>
                <a:spLocks noChangeShapeType="1"/>
              </p:cNvSpPr>
              <p:nvPr/>
            </p:nvSpPr>
            <p:spPr bwMode="auto">
              <a:xfrm>
                <a:off x="1876103" y="429331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 name="Line 465"/>
              <p:cNvSpPr>
                <a:spLocks noChangeShapeType="1"/>
              </p:cNvSpPr>
              <p:nvPr/>
            </p:nvSpPr>
            <p:spPr bwMode="auto">
              <a:xfrm flipV="1">
                <a:off x="2198366" y="4293319"/>
                <a:ext cx="0"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 name="Line 466"/>
              <p:cNvSpPr>
                <a:spLocks noChangeShapeType="1"/>
              </p:cNvSpPr>
              <p:nvPr/>
            </p:nvSpPr>
            <p:spPr bwMode="auto">
              <a:xfrm>
                <a:off x="2150741" y="429331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4" name="Line 467"/>
              <p:cNvSpPr>
                <a:spLocks noChangeShapeType="1"/>
              </p:cNvSpPr>
              <p:nvPr/>
            </p:nvSpPr>
            <p:spPr bwMode="auto">
              <a:xfrm>
                <a:off x="1923728" y="4579069"/>
                <a:ext cx="3175"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5" name="Line 468"/>
              <p:cNvSpPr>
                <a:spLocks noChangeShapeType="1"/>
              </p:cNvSpPr>
              <p:nvPr/>
            </p:nvSpPr>
            <p:spPr bwMode="auto">
              <a:xfrm>
                <a:off x="1876103" y="486481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6" name="Line 469"/>
              <p:cNvSpPr>
                <a:spLocks noChangeShapeType="1"/>
              </p:cNvSpPr>
              <p:nvPr/>
            </p:nvSpPr>
            <p:spPr bwMode="auto">
              <a:xfrm>
                <a:off x="2198366" y="4579069"/>
                <a:ext cx="0"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7" name="Line 470"/>
              <p:cNvSpPr>
                <a:spLocks noChangeShapeType="1"/>
              </p:cNvSpPr>
              <p:nvPr/>
            </p:nvSpPr>
            <p:spPr bwMode="auto">
              <a:xfrm>
                <a:off x="2150741" y="486481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8" name="Line 471"/>
              <p:cNvSpPr>
                <a:spLocks noChangeShapeType="1"/>
              </p:cNvSpPr>
              <p:nvPr/>
            </p:nvSpPr>
            <p:spPr bwMode="auto">
              <a:xfrm flipV="1">
                <a:off x="2245991" y="4337769"/>
                <a:ext cx="0" cy="3778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9" name="Line 472"/>
              <p:cNvSpPr>
                <a:spLocks noChangeShapeType="1"/>
              </p:cNvSpPr>
              <p:nvPr/>
            </p:nvSpPr>
            <p:spPr bwMode="auto">
              <a:xfrm>
                <a:off x="2198366" y="433776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0" name="Line 473"/>
              <p:cNvSpPr>
                <a:spLocks noChangeShapeType="1"/>
              </p:cNvSpPr>
              <p:nvPr/>
            </p:nvSpPr>
            <p:spPr bwMode="auto">
              <a:xfrm>
                <a:off x="2245991" y="4715594"/>
                <a:ext cx="0" cy="3778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1" name="Line 474"/>
              <p:cNvSpPr>
                <a:spLocks noChangeShapeType="1"/>
              </p:cNvSpPr>
              <p:nvPr/>
            </p:nvSpPr>
            <p:spPr bwMode="auto">
              <a:xfrm>
                <a:off x="2198366" y="509341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2" name="Oval 475"/>
              <p:cNvSpPr>
                <a:spLocks noChangeArrowheads="1"/>
              </p:cNvSpPr>
              <p:nvPr/>
            </p:nvSpPr>
            <p:spPr bwMode="auto">
              <a:xfrm>
                <a:off x="1863403" y="4521919"/>
                <a:ext cx="107950" cy="101600"/>
              </a:xfrm>
              <a:prstGeom prst="ellipse">
                <a:avLst/>
              </a:prstGeom>
              <a:solidFill>
                <a:srgbClr val="FFFFCC"/>
              </a:solidFill>
              <a:ln w="19050">
                <a:solidFill>
                  <a:schemeClr val="tx1"/>
                </a:solidFill>
                <a:round/>
                <a:headEnd/>
                <a:tailEnd/>
              </a:ln>
            </p:spPr>
            <p:txBody>
              <a:bodyPr/>
              <a:lstStyle/>
              <a:p>
                <a:endParaRPr lang="en-GB"/>
              </a:p>
            </p:txBody>
          </p:sp>
          <p:sp>
            <p:nvSpPr>
              <p:cNvPr id="113" name="Oval 476"/>
              <p:cNvSpPr>
                <a:spLocks noChangeArrowheads="1"/>
              </p:cNvSpPr>
              <p:nvPr/>
            </p:nvSpPr>
            <p:spPr bwMode="auto">
              <a:xfrm>
                <a:off x="2138041" y="4521919"/>
                <a:ext cx="107950" cy="101600"/>
              </a:xfrm>
              <a:prstGeom prst="ellipse">
                <a:avLst/>
              </a:prstGeom>
              <a:solidFill>
                <a:srgbClr val="FFFFCC"/>
              </a:solidFill>
              <a:ln w="19050">
                <a:solidFill>
                  <a:schemeClr val="tx1"/>
                </a:solidFill>
                <a:round/>
                <a:headEnd/>
                <a:tailEnd/>
              </a:ln>
            </p:spPr>
            <p:txBody>
              <a:bodyPr/>
              <a:lstStyle/>
              <a:p>
                <a:endParaRPr lang="en-GB"/>
              </a:p>
            </p:txBody>
          </p:sp>
          <p:sp>
            <p:nvSpPr>
              <p:cNvPr id="114" name="Freeform 477"/>
              <p:cNvSpPr>
                <a:spLocks/>
              </p:cNvSpPr>
              <p:nvPr/>
            </p:nvSpPr>
            <p:spPr bwMode="auto">
              <a:xfrm>
                <a:off x="2165028" y="4647332"/>
                <a:ext cx="155575" cy="144462"/>
              </a:xfrm>
              <a:custGeom>
                <a:avLst/>
                <a:gdLst>
                  <a:gd name="T0" fmla="*/ 36 w 72"/>
                  <a:gd name="T1" fmla="*/ 0 h 72"/>
                  <a:gd name="T2" fmla="*/ 72 w 72"/>
                  <a:gd name="T3" fmla="*/ 72 h 72"/>
                  <a:gd name="T4" fmla="*/ 0 w 72"/>
                  <a:gd name="T5" fmla="*/ 72 h 72"/>
                  <a:gd name="T6" fmla="*/ 36 w 72"/>
                  <a:gd name="T7" fmla="*/ 0 h 72"/>
                </a:gdLst>
                <a:ahLst/>
                <a:cxnLst>
                  <a:cxn ang="0">
                    <a:pos x="T0" y="T1"/>
                  </a:cxn>
                  <a:cxn ang="0">
                    <a:pos x="T2" y="T3"/>
                  </a:cxn>
                  <a:cxn ang="0">
                    <a:pos x="T4" y="T5"/>
                  </a:cxn>
                  <a:cxn ang="0">
                    <a:pos x="T6" y="T7"/>
                  </a:cxn>
                </a:cxnLst>
                <a:rect l="0" t="0" r="r" b="b"/>
                <a:pathLst>
                  <a:path w="72" h="72">
                    <a:moveTo>
                      <a:pt x="36" y="0"/>
                    </a:moveTo>
                    <a:lnTo>
                      <a:pt x="72" y="72"/>
                    </a:lnTo>
                    <a:lnTo>
                      <a:pt x="0" y="72"/>
                    </a:lnTo>
                    <a:lnTo>
                      <a:pt x="36" y="0"/>
                    </a:lnTo>
                    <a:close/>
                  </a:path>
                </a:pathLst>
              </a:custGeom>
              <a:solidFill>
                <a:srgbClr val="FFFFCC"/>
              </a:solidFill>
              <a:ln w="19050">
                <a:solidFill>
                  <a:schemeClr val="tx1"/>
                </a:solidFill>
                <a:prstDash val="solid"/>
                <a:round/>
                <a:headEnd/>
                <a:tailEnd/>
              </a:ln>
            </p:spPr>
            <p:txBody>
              <a:bodyPr/>
              <a:lstStyle/>
              <a:p>
                <a:endParaRPr lang="en-GB"/>
              </a:p>
            </p:txBody>
          </p:sp>
          <p:sp>
            <p:nvSpPr>
              <p:cNvPr id="115" name="Line 478"/>
              <p:cNvSpPr>
                <a:spLocks noChangeShapeType="1"/>
              </p:cNvSpPr>
              <p:nvPr/>
            </p:nvSpPr>
            <p:spPr bwMode="auto">
              <a:xfrm flipV="1">
                <a:off x="4168453" y="4285382"/>
                <a:ext cx="3175"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6" name="Line 479"/>
              <p:cNvSpPr>
                <a:spLocks noChangeShapeType="1"/>
              </p:cNvSpPr>
              <p:nvPr/>
            </p:nvSpPr>
            <p:spPr bwMode="auto">
              <a:xfrm>
                <a:off x="4120828" y="4285382"/>
                <a:ext cx="107950"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7" name="Line 480"/>
              <p:cNvSpPr>
                <a:spLocks noChangeShapeType="1"/>
              </p:cNvSpPr>
              <p:nvPr/>
            </p:nvSpPr>
            <p:spPr bwMode="auto">
              <a:xfrm>
                <a:off x="4168453" y="4571132"/>
                <a:ext cx="3175" cy="285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8" name="Line 481"/>
              <p:cNvSpPr>
                <a:spLocks noChangeShapeType="1"/>
              </p:cNvSpPr>
              <p:nvPr/>
            </p:nvSpPr>
            <p:spPr bwMode="auto">
              <a:xfrm>
                <a:off x="4120828" y="4856882"/>
                <a:ext cx="107950"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9" name="Line 482"/>
              <p:cNvSpPr>
                <a:spLocks noChangeShapeType="1"/>
              </p:cNvSpPr>
              <p:nvPr/>
            </p:nvSpPr>
            <p:spPr bwMode="auto">
              <a:xfrm flipV="1">
                <a:off x="4073203" y="4274269"/>
                <a:ext cx="3175" cy="3762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0" name="Line 483"/>
              <p:cNvSpPr>
                <a:spLocks noChangeShapeType="1"/>
              </p:cNvSpPr>
              <p:nvPr/>
            </p:nvSpPr>
            <p:spPr bwMode="auto">
              <a:xfrm>
                <a:off x="4025578" y="4274269"/>
                <a:ext cx="106363"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1" name="Line 484"/>
              <p:cNvSpPr>
                <a:spLocks noChangeShapeType="1"/>
              </p:cNvSpPr>
              <p:nvPr/>
            </p:nvSpPr>
            <p:spPr bwMode="auto">
              <a:xfrm>
                <a:off x="4073203" y="4650507"/>
                <a:ext cx="3175" cy="3889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2" name="Line 485"/>
              <p:cNvSpPr>
                <a:spLocks noChangeShapeType="1"/>
              </p:cNvSpPr>
              <p:nvPr/>
            </p:nvSpPr>
            <p:spPr bwMode="auto">
              <a:xfrm>
                <a:off x="4025578" y="5039444"/>
                <a:ext cx="106363"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3" name="Oval 486"/>
              <p:cNvSpPr>
                <a:spLocks noChangeArrowheads="1"/>
              </p:cNvSpPr>
              <p:nvPr/>
            </p:nvSpPr>
            <p:spPr bwMode="auto">
              <a:xfrm>
                <a:off x="4108128" y="4513982"/>
                <a:ext cx="107950" cy="101600"/>
              </a:xfrm>
              <a:prstGeom prst="ellipse">
                <a:avLst/>
              </a:prstGeom>
              <a:solidFill>
                <a:srgbClr val="FFFFCC"/>
              </a:solidFill>
              <a:ln w="19050">
                <a:solidFill>
                  <a:schemeClr val="tx1"/>
                </a:solidFill>
                <a:round/>
                <a:headEnd/>
                <a:tailEnd/>
              </a:ln>
            </p:spPr>
            <p:txBody>
              <a:bodyPr/>
              <a:lstStyle/>
              <a:p>
                <a:endParaRPr lang="en-GB"/>
              </a:p>
            </p:txBody>
          </p:sp>
          <p:sp>
            <p:nvSpPr>
              <p:cNvPr id="124" name="Freeform 487"/>
              <p:cNvSpPr>
                <a:spLocks/>
              </p:cNvSpPr>
              <p:nvPr/>
            </p:nvSpPr>
            <p:spPr bwMode="auto">
              <a:xfrm>
                <a:off x="4028753" y="4574307"/>
                <a:ext cx="95250" cy="141287"/>
              </a:xfrm>
              <a:custGeom>
                <a:avLst/>
                <a:gdLst>
                  <a:gd name="T0" fmla="*/ 28 w 57"/>
                  <a:gd name="T1" fmla="*/ 0 h 89"/>
                  <a:gd name="T2" fmla="*/ 57 w 57"/>
                  <a:gd name="T3" fmla="*/ 41 h 89"/>
                  <a:gd name="T4" fmla="*/ 28 w 57"/>
                  <a:gd name="T5" fmla="*/ 89 h 89"/>
                  <a:gd name="T6" fmla="*/ 0 w 57"/>
                  <a:gd name="T7" fmla="*/ 41 h 89"/>
                  <a:gd name="T8" fmla="*/ 28 w 57"/>
                  <a:gd name="T9" fmla="*/ 0 h 89"/>
                </a:gdLst>
                <a:ahLst/>
                <a:cxnLst>
                  <a:cxn ang="0">
                    <a:pos x="T0" y="T1"/>
                  </a:cxn>
                  <a:cxn ang="0">
                    <a:pos x="T2" y="T3"/>
                  </a:cxn>
                  <a:cxn ang="0">
                    <a:pos x="T4" y="T5"/>
                  </a:cxn>
                  <a:cxn ang="0">
                    <a:pos x="T6" y="T7"/>
                  </a:cxn>
                  <a:cxn ang="0">
                    <a:pos x="T8" y="T9"/>
                  </a:cxn>
                </a:cxnLst>
                <a:rect l="0" t="0" r="r" b="b"/>
                <a:pathLst>
                  <a:path w="57" h="89">
                    <a:moveTo>
                      <a:pt x="28" y="0"/>
                    </a:moveTo>
                    <a:lnTo>
                      <a:pt x="57" y="41"/>
                    </a:lnTo>
                    <a:lnTo>
                      <a:pt x="28" y="89"/>
                    </a:lnTo>
                    <a:lnTo>
                      <a:pt x="0" y="41"/>
                    </a:lnTo>
                    <a:lnTo>
                      <a:pt x="28" y="0"/>
                    </a:lnTo>
                    <a:close/>
                  </a:path>
                </a:pathLst>
              </a:custGeom>
              <a:solidFill>
                <a:srgbClr val="FFFFCC"/>
              </a:solidFill>
              <a:ln w="19050">
                <a:solidFill>
                  <a:schemeClr val="tx1"/>
                </a:solidFill>
                <a:prstDash val="solid"/>
                <a:round/>
                <a:headEnd/>
                <a:tailEnd/>
              </a:ln>
            </p:spPr>
            <p:txBody>
              <a:bodyPr/>
              <a:lstStyle/>
              <a:p>
                <a:endParaRPr lang="en-GB"/>
              </a:p>
            </p:txBody>
          </p:sp>
        </p:grpSp>
        <p:grpSp>
          <p:nvGrpSpPr>
            <p:cNvPr id="8193" name="Group 8192"/>
            <p:cNvGrpSpPr/>
            <p:nvPr/>
          </p:nvGrpSpPr>
          <p:grpSpPr>
            <a:xfrm>
              <a:off x="1395091" y="2769319"/>
              <a:ext cx="5092700" cy="2573338"/>
              <a:chOff x="1395091" y="2769319"/>
              <a:chExt cx="5092700" cy="2573338"/>
            </a:xfrm>
          </p:grpSpPr>
          <p:sp useBgFill="1">
            <p:nvSpPr>
              <p:cNvPr id="14" name="Rectangle 162"/>
              <p:cNvSpPr>
                <a:spLocks noChangeArrowheads="1"/>
              </p:cNvSpPr>
              <p:nvPr/>
            </p:nvSpPr>
            <p:spPr bwMode="auto">
              <a:xfrm>
                <a:off x="3487416" y="4915619"/>
                <a:ext cx="4762" cy="7938"/>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78" name="Line 440"/>
              <p:cNvSpPr>
                <a:spLocks noChangeShapeType="1"/>
              </p:cNvSpPr>
              <p:nvPr/>
            </p:nvSpPr>
            <p:spPr bwMode="auto">
              <a:xfrm>
                <a:off x="1407791" y="3342407"/>
                <a:ext cx="109537"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9" name="Line 441"/>
              <p:cNvSpPr>
                <a:spLocks noChangeShapeType="1"/>
              </p:cNvSpPr>
              <p:nvPr/>
            </p:nvSpPr>
            <p:spPr bwMode="auto">
              <a:xfrm>
                <a:off x="1407791" y="4140919"/>
                <a:ext cx="109537"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 name="Line 442"/>
              <p:cNvSpPr>
                <a:spLocks noChangeShapeType="1"/>
              </p:cNvSpPr>
              <p:nvPr/>
            </p:nvSpPr>
            <p:spPr bwMode="auto">
              <a:xfrm flipV="1">
                <a:off x="2385691" y="2769319"/>
                <a:ext cx="3175" cy="5715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 name="Line 443"/>
              <p:cNvSpPr>
                <a:spLocks noChangeShapeType="1"/>
              </p:cNvSpPr>
              <p:nvPr/>
            </p:nvSpPr>
            <p:spPr bwMode="auto">
              <a:xfrm>
                <a:off x="2341241" y="2769319"/>
                <a:ext cx="104775"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 name="Line 444"/>
              <p:cNvSpPr>
                <a:spLocks noChangeShapeType="1"/>
              </p:cNvSpPr>
              <p:nvPr/>
            </p:nvSpPr>
            <p:spPr bwMode="auto">
              <a:xfrm flipV="1">
                <a:off x="2436491" y="2964582"/>
                <a:ext cx="0" cy="6619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 name="Line 445"/>
              <p:cNvSpPr>
                <a:spLocks noChangeShapeType="1"/>
              </p:cNvSpPr>
              <p:nvPr/>
            </p:nvSpPr>
            <p:spPr bwMode="auto">
              <a:xfrm>
                <a:off x="2385691" y="2964582"/>
                <a:ext cx="111125"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 name="Line 446"/>
              <p:cNvSpPr>
                <a:spLocks noChangeShapeType="1"/>
              </p:cNvSpPr>
              <p:nvPr/>
            </p:nvSpPr>
            <p:spPr bwMode="auto">
              <a:xfrm flipV="1">
                <a:off x="3642991" y="4004394"/>
                <a:ext cx="3175" cy="6619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 name="Line 447"/>
              <p:cNvSpPr>
                <a:spLocks noChangeShapeType="1"/>
              </p:cNvSpPr>
              <p:nvPr/>
            </p:nvSpPr>
            <p:spPr bwMode="auto">
              <a:xfrm>
                <a:off x="3595366" y="4004394"/>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 name="Line 448"/>
              <p:cNvSpPr>
                <a:spLocks noChangeShapeType="1"/>
              </p:cNvSpPr>
              <p:nvPr/>
            </p:nvSpPr>
            <p:spPr bwMode="auto">
              <a:xfrm flipV="1">
                <a:off x="6429053" y="3821832"/>
                <a:ext cx="0" cy="6619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 name="Line 449"/>
              <p:cNvSpPr>
                <a:spLocks noChangeShapeType="1"/>
              </p:cNvSpPr>
              <p:nvPr/>
            </p:nvSpPr>
            <p:spPr bwMode="auto">
              <a:xfrm>
                <a:off x="6379841" y="3821832"/>
                <a:ext cx="107950"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 name="Line 450"/>
              <p:cNvSpPr>
                <a:spLocks noChangeShapeType="1"/>
              </p:cNvSpPr>
              <p:nvPr/>
            </p:nvSpPr>
            <p:spPr bwMode="auto">
              <a:xfrm>
                <a:off x="2385691" y="3340819"/>
                <a:ext cx="3175" cy="582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 name="Line 451"/>
              <p:cNvSpPr>
                <a:spLocks noChangeShapeType="1"/>
              </p:cNvSpPr>
              <p:nvPr/>
            </p:nvSpPr>
            <p:spPr bwMode="auto">
              <a:xfrm>
                <a:off x="2341241" y="3923432"/>
                <a:ext cx="104775"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 name="Line 452"/>
              <p:cNvSpPr>
                <a:spLocks noChangeShapeType="1"/>
              </p:cNvSpPr>
              <p:nvPr/>
            </p:nvSpPr>
            <p:spPr bwMode="auto">
              <a:xfrm>
                <a:off x="2436491" y="3626569"/>
                <a:ext cx="0" cy="6635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 name="Line 453"/>
              <p:cNvSpPr>
                <a:spLocks noChangeShapeType="1"/>
              </p:cNvSpPr>
              <p:nvPr/>
            </p:nvSpPr>
            <p:spPr bwMode="auto">
              <a:xfrm>
                <a:off x="2385691" y="4290144"/>
                <a:ext cx="111125"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 name="Line 454"/>
              <p:cNvSpPr>
                <a:spLocks noChangeShapeType="1"/>
              </p:cNvSpPr>
              <p:nvPr/>
            </p:nvSpPr>
            <p:spPr bwMode="auto">
              <a:xfrm>
                <a:off x="3642991" y="4666382"/>
                <a:ext cx="3175" cy="6746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 name="Line 455"/>
              <p:cNvSpPr>
                <a:spLocks noChangeShapeType="1"/>
              </p:cNvSpPr>
              <p:nvPr/>
            </p:nvSpPr>
            <p:spPr bwMode="auto">
              <a:xfrm>
                <a:off x="3595366" y="5341069"/>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 name="Line 456"/>
              <p:cNvSpPr>
                <a:spLocks noChangeShapeType="1"/>
              </p:cNvSpPr>
              <p:nvPr/>
            </p:nvSpPr>
            <p:spPr bwMode="auto">
              <a:xfrm>
                <a:off x="6429053" y="4483819"/>
                <a:ext cx="0" cy="6635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 name="Line 457"/>
              <p:cNvSpPr>
                <a:spLocks noChangeShapeType="1"/>
              </p:cNvSpPr>
              <p:nvPr/>
            </p:nvSpPr>
            <p:spPr bwMode="auto">
              <a:xfrm>
                <a:off x="6379841" y="5147394"/>
                <a:ext cx="10795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6" name="Rectangle 458"/>
              <p:cNvSpPr>
                <a:spLocks noChangeArrowheads="1"/>
              </p:cNvSpPr>
              <p:nvPr/>
            </p:nvSpPr>
            <p:spPr bwMode="auto">
              <a:xfrm>
                <a:off x="2326953" y="3283669"/>
                <a:ext cx="109538" cy="103188"/>
              </a:xfrm>
              <a:prstGeom prst="rect">
                <a:avLst/>
              </a:prstGeom>
              <a:solidFill>
                <a:srgbClr val="000000"/>
              </a:solidFill>
              <a:ln w="19050">
                <a:solidFill>
                  <a:schemeClr val="tx1"/>
                </a:solidFill>
                <a:miter lim="800000"/>
                <a:headEnd/>
                <a:tailEnd/>
              </a:ln>
            </p:spPr>
            <p:txBody>
              <a:bodyPr/>
              <a:lstStyle/>
              <a:p>
                <a:endParaRPr lang="en-GB"/>
              </a:p>
            </p:txBody>
          </p:sp>
          <p:sp>
            <p:nvSpPr>
              <p:cNvPr id="97" name="Rectangle 459"/>
              <p:cNvSpPr>
                <a:spLocks noChangeArrowheads="1"/>
              </p:cNvSpPr>
              <p:nvPr/>
            </p:nvSpPr>
            <p:spPr bwMode="auto">
              <a:xfrm>
                <a:off x="2374578" y="3569419"/>
                <a:ext cx="109538" cy="103188"/>
              </a:xfrm>
              <a:prstGeom prst="rect">
                <a:avLst/>
              </a:prstGeom>
              <a:solidFill>
                <a:srgbClr val="000000"/>
              </a:solidFill>
              <a:ln w="19050">
                <a:solidFill>
                  <a:schemeClr val="tx1"/>
                </a:solidFill>
                <a:miter lim="800000"/>
                <a:headEnd/>
                <a:tailEnd/>
              </a:ln>
            </p:spPr>
            <p:txBody>
              <a:bodyPr/>
              <a:lstStyle/>
              <a:p>
                <a:endParaRPr lang="en-GB"/>
              </a:p>
            </p:txBody>
          </p:sp>
          <p:sp>
            <p:nvSpPr>
              <p:cNvPr id="98" name="Rectangle 460"/>
              <p:cNvSpPr>
                <a:spLocks noChangeArrowheads="1"/>
              </p:cNvSpPr>
              <p:nvPr/>
            </p:nvSpPr>
            <p:spPr bwMode="auto">
              <a:xfrm>
                <a:off x="3582666" y="4609232"/>
                <a:ext cx="107950" cy="103187"/>
              </a:xfrm>
              <a:prstGeom prst="rect">
                <a:avLst/>
              </a:prstGeom>
              <a:solidFill>
                <a:srgbClr val="000000"/>
              </a:solidFill>
              <a:ln w="19050">
                <a:solidFill>
                  <a:schemeClr val="tx1"/>
                </a:solidFill>
                <a:miter lim="800000"/>
                <a:headEnd/>
                <a:tailEnd/>
              </a:ln>
            </p:spPr>
            <p:txBody>
              <a:bodyPr/>
              <a:lstStyle/>
              <a:p>
                <a:endParaRPr lang="en-GB"/>
              </a:p>
            </p:txBody>
          </p:sp>
          <p:sp>
            <p:nvSpPr>
              <p:cNvPr id="99" name="Rectangle 461"/>
              <p:cNvSpPr>
                <a:spLocks noChangeArrowheads="1"/>
              </p:cNvSpPr>
              <p:nvPr/>
            </p:nvSpPr>
            <p:spPr bwMode="auto">
              <a:xfrm>
                <a:off x="6368728" y="4426669"/>
                <a:ext cx="107950" cy="103188"/>
              </a:xfrm>
              <a:prstGeom prst="rect">
                <a:avLst/>
              </a:prstGeom>
              <a:solidFill>
                <a:srgbClr val="000000"/>
              </a:solidFill>
              <a:ln w="19050">
                <a:solidFill>
                  <a:schemeClr val="tx1"/>
                </a:solidFill>
                <a:miter lim="800000"/>
                <a:headEnd/>
                <a:tailEnd/>
              </a:ln>
            </p:spPr>
            <p:txBody>
              <a:bodyPr/>
              <a:lstStyle/>
              <a:p>
                <a:endParaRPr lang="en-GB"/>
              </a:p>
            </p:txBody>
          </p:sp>
          <p:sp>
            <p:nvSpPr>
              <p:cNvPr id="125" name="Line 488"/>
              <p:cNvSpPr>
                <a:spLocks noChangeShapeType="1"/>
              </p:cNvSpPr>
              <p:nvPr/>
            </p:nvSpPr>
            <p:spPr bwMode="auto">
              <a:xfrm flipV="1">
                <a:off x="1455416" y="3342407"/>
                <a:ext cx="3175" cy="4000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6" name="Line 489"/>
              <p:cNvSpPr>
                <a:spLocks noChangeShapeType="1"/>
              </p:cNvSpPr>
              <p:nvPr/>
            </p:nvSpPr>
            <p:spPr bwMode="auto">
              <a:xfrm>
                <a:off x="1455416" y="3740869"/>
                <a:ext cx="3175" cy="4000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7" name="Rectangle 490"/>
              <p:cNvSpPr>
                <a:spLocks noChangeArrowheads="1"/>
              </p:cNvSpPr>
              <p:nvPr/>
            </p:nvSpPr>
            <p:spPr bwMode="auto">
              <a:xfrm>
                <a:off x="1395091" y="3683719"/>
                <a:ext cx="111125" cy="103188"/>
              </a:xfrm>
              <a:prstGeom prst="rect">
                <a:avLst/>
              </a:prstGeom>
              <a:solidFill>
                <a:srgbClr val="000000"/>
              </a:solidFill>
              <a:ln w="19050">
                <a:solidFill>
                  <a:schemeClr val="tx1"/>
                </a:solidFill>
                <a:miter lim="800000"/>
                <a:headEnd/>
                <a:tailEnd/>
              </a:ln>
            </p:spPr>
            <p:txBody>
              <a:bodyPr/>
              <a:lstStyle/>
              <a:p>
                <a:endParaRPr lang="en-GB"/>
              </a:p>
            </p:txBody>
          </p:sp>
        </p:grpSp>
        <p:grpSp>
          <p:nvGrpSpPr>
            <p:cNvPr id="128" name="Group 127"/>
            <p:cNvGrpSpPr/>
            <p:nvPr/>
          </p:nvGrpSpPr>
          <p:grpSpPr>
            <a:xfrm>
              <a:off x="1431603" y="3874219"/>
              <a:ext cx="5880100" cy="244475"/>
              <a:chOff x="2146300" y="3660775"/>
              <a:chExt cx="5880100" cy="244475"/>
            </a:xfrm>
          </p:grpSpPr>
          <p:sp>
            <p:nvSpPr>
              <p:cNvPr id="129" name="Line 492"/>
              <p:cNvSpPr>
                <a:spLocks noChangeShapeType="1"/>
              </p:cNvSpPr>
              <p:nvPr/>
            </p:nvSpPr>
            <p:spPr bwMode="auto">
              <a:xfrm>
                <a:off x="2146300" y="3892550"/>
                <a:ext cx="5880100" cy="158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0" name="Rectangle 493"/>
              <p:cNvSpPr>
                <a:spLocks noChangeArrowheads="1"/>
              </p:cNvSpPr>
              <p:nvPr/>
            </p:nvSpPr>
            <p:spPr bwMode="auto">
              <a:xfrm>
                <a:off x="7146925" y="3660775"/>
                <a:ext cx="7778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spcBef>
                    <a:spcPct val="0"/>
                  </a:spcBef>
                </a:pPr>
                <a:r>
                  <a:rPr lang="en-US" altLang="en-US" sz="1600" b="1" dirty="0">
                    <a:solidFill>
                      <a:srgbClr val="FF00FF"/>
                    </a:solidFill>
                  </a:rPr>
                  <a:t>ICRU 59</a:t>
                </a:r>
                <a:endParaRPr lang="en-US" altLang="en-US" sz="1600" b="1" dirty="0">
                  <a:solidFill>
                    <a:srgbClr val="FF00FF"/>
                  </a:solidFill>
                  <a:latin typeface="Times New Roman" charset="0"/>
                </a:endParaRPr>
              </a:p>
            </p:txBody>
          </p:sp>
        </p:grpSp>
        <p:grpSp>
          <p:nvGrpSpPr>
            <p:cNvPr id="131" name="Group 130"/>
            <p:cNvGrpSpPr/>
            <p:nvPr/>
          </p:nvGrpSpPr>
          <p:grpSpPr>
            <a:xfrm>
              <a:off x="1431603" y="3413844"/>
              <a:ext cx="5880100" cy="1163638"/>
              <a:chOff x="2146300" y="3200400"/>
              <a:chExt cx="5880100" cy="1163638"/>
            </a:xfrm>
          </p:grpSpPr>
          <p:sp>
            <p:nvSpPr>
              <p:cNvPr id="132" name="Line 495"/>
              <p:cNvSpPr>
                <a:spLocks noChangeShapeType="1"/>
              </p:cNvSpPr>
              <p:nvPr/>
            </p:nvSpPr>
            <p:spPr bwMode="auto">
              <a:xfrm>
                <a:off x="2146300" y="3505200"/>
                <a:ext cx="5880100" cy="158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 name="Line 496"/>
              <p:cNvSpPr>
                <a:spLocks noChangeShapeType="1"/>
              </p:cNvSpPr>
              <p:nvPr/>
            </p:nvSpPr>
            <p:spPr bwMode="auto">
              <a:xfrm>
                <a:off x="2146300" y="4362450"/>
                <a:ext cx="5880100" cy="15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4" name="Rectangle 497"/>
              <p:cNvSpPr>
                <a:spLocks noChangeArrowheads="1"/>
              </p:cNvSpPr>
              <p:nvPr/>
            </p:nvSpPr>
            <p:spPr bwMode="auto">
              <a:xfrm>
                <a:off x="7218363" y="3200400"/>
                <a:ext cx="7064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spcBef>
                    <a:spcPct val="0"/>
                  </a:spcBef>
                </a:pPr>
                <a:r>
                  <a:rPr lang="en-US" altLang="en-US" sz="1600" b="1">
                    <a:solidFill>
                      <a:srgbClr val="008000"/>
                    </a:solidFill>
                  </a:rPr>
                  <a:t>ECHED</a:t>
                </a:r>
                <a:endParaRPr lang="en-US" altLang="en-US" sz="1600" b="1">
                  <a:solidFill>
                    <a:srgbClr val="008000"/>
                  </a:solidFill>
                  <a:latin typeface="Times New Roman" charset="0"/>
                </a:endParaRPr>
              </a:p>
            </p:txBody>
          </p:sp>
          <p:sp>
            <p:nvSpPr>
              <p:cNvPr id="135" name="Rectangle 498"/>
              <p:cNvSpPr>
                <a:spLocks noChangeArrowheads="1"/>
              </p:cNvSpPr>
              <p:nvPr/>
            </p:nvSpPr>
            <p:spPr bwMode="auto">
              <a:xfrm>
                <a:off x="7110413" y="4098925"/>
                <a:ext cx="8905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spcBef>
                    <a:spcPct val="0"/>
                  </a:spcBef>
                </a:pPr>
                <a:r>
                  <a:rPr lang="en-US" altLang="en-US" sz="1600" b="1">
                    <a:solidFill>
                      <a:schemeClr val="accent2"/>
                    </a:solidFill>
                  </a:rPr>
                  <a:t>AAPM-16</a:t>
                </a:r>
                <a:endParaRPr lang="en-US" altLang="en-US" sz="1600" b="1">
                  <a:solidFill>
                    <a:schemeClr val="accent2"/>
                  </a:solidFill>
                  <a:latin typeface="Times New Roman" charset="0"/>
                </a:endParaRPr>
              </a:p>
            </p:txBody>
          </p:sp>
        </p:grpSp>
        <p:grpSp>
          <p:nvGrpSpPr>
            <p:cNvPr id="136" name="Group 135"/>
            <p:cNvGrpSpPr/>
            <p:nvPr/>
          </p:nvGrpSpPr>
          <p:grpSpPr>
            <a:xfrm>
              <a:off x="1431603" y="4633044"/>
              <a:ext cx="5880100" cy="304800"/>
              <a:chOff x="2146300" y="4419600"/>
              <a:chExt cx="5880100" cy="304800"/>
            </a:xfrm>
          </p:grpSpPr>
          <p:sp>
            <p:nvSpPr>
              <p:cNvPr id="137" name="Line 500"/>
              <p:cNvSpPr>
                <a:spLocks noChangeShapeType="1"/>
              </p:cNvSpPr>
              <p:nvPr/>
            </p:nvSpPr>
            <p:spPr bwMode="auto">
              <a:xfrm>
                <a:off x="2146300" y="4419600"/>
                <a:ext cx="5880100" cy="1588"/>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 name="Rectangle 501"/>
              <p:cNvSpPr>
                <a:spLocks noChangeArrowheads="1"/>
              </p:cNvSpPr>
              <p:nvPr/>
            </p:nvSpPr>
            <p:spPr bwMode="auto">
              <a:xfrm>
                <a:off x="6718300" y="4479925"/>
                <a:ext cx="1282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spcBef>
                    <a:spcPct val="0"/>
                  </a:spcBef>
                </a:pPr>
                <a:r>
                  <a:rPr lang="en-US" altLang="en-US" sz="1600" b="1" dirty="0">
                    <a:solidFill>
                      <a:srgbClr val="FF6600"/>
                    </a:solidFill>
                  </a:rPr>
                  <a:t>IAEA TRS398</a:t>
                </a:r>
                <a:endParaRPr lang="en-US" altLang="en-US" sz="1600" b="1" dirty="0">
                  <a:solidFill>
                    <a:srgbClr val="FF6600"/>
                  </a:solidFill>
                  <a:latin typeface="Times New Roman" charset="0"/>
                </a:endParaRPr>
              </a:p>
            </p:txBody>
          </p:sp>
        </p:grpSp>
        <p:grpSp>
          <p:nvGrpSpPr>
            <p:cNvPr id="139" name="Group 138"/>
            <p:cNvGrpSpPr/>
            <p:nvPr/>
          </p:nvGrpSpPr>
          <p:grpSpPr>
            <a:xfrm>
              <a:off x="1950716" y="3696419"/>
              <a:ext cx="3779837" cy="1852613"/>
              <a:chOff x="2665413" y="3482975"/>
              <a:chExt cx="3779837" cy="1852613"/>
            </a:xfrm>
          </p:grpSpPr>
          <p:grpSp>
            <p:nvGrpSpPr>
              <p:cNvPr id="140" name="Group 573"/>
              <p:cNvGrpSpPr>
                <a:grpSpLocks/>
              </p:cNvGrpSpPr>
              <p:nvPr/>
            </p:nvGrpSpPr>
            <p:grpSpPr bwMode="auto">
              <a:xfrm>
                <a:off x="2665413" y="3482975"/>
                <a:ext cx="357187" cy="1773238"/>
                <a:chOff x="1679" y="2194"/>
                <a:chExt cx="225" cy="1117"/>
              </a:xfrm>
            </p:grpSpPr>
            <p:sp>
              <p:nvSpPr>
                <p:cNvPr id="157" name="Line 503"/>
                <p:cNvSpPr>
                  <a:spLocks noChangeShapeType="1"/>
                </p:cNvSpPr>
                <p:nvPr/>
              </p:nvSpPr>
              <p:spPr bwMode="auto">
                <a:xfrm flipV="1">
                  <a:off x="1711" y="2720"/>
                  <a:ext cx="0" cy="283"/>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8" name="Line 504"/>
                <p:cNvSpPr>
                  <a:spLocks noChangeShapeType="1"/>
                </p:cNvSpPr>
                <p:nvPr/>
              </p:nvSpPr>
              <p:spPr bwMode="auto">
                <a:xfrm>
                  <a:off x="1697" y="2716"/>
                  <a:ext cx="32" cy="1"/>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9" name="Line 507"/>
                <p:cNvSpPr>
                  <a:spLocks noChangeShapeType="1"/>
                </p:cNvSpPr>
                <p:nvPr/>
              </p:nvSpPr>
              <p:spPr bwMode="auto">
                <a:xfrm>
                  <a:off x="1711" y="3001"/>
                  <a:ext cx="0" cy="307"/>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0" name="Line 508"/>
                <p:cNvSpPr>
                  <a:spLocks noChangeShapeType="1"/>
                </p:cNvSpPr>
                <p:nvPr/>
              </p:nvSpPr>
              <p:spPr bwMode="auto">
                <a:xfrm>
                  <a:off x="1696" y="3311"/>
                  <a:ext cx="32"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1" name="Oval 519"/>
                <p:cNvSpPr>
                  <a:spLocks noChangeArrowheads="1"/>
                </p:cNvSpPr>
                <p:nvPr/>
              </p:nvSpPr>
              <p:spPr bwMode="auto">
                <a:xfrm>
                  <a:off x="1679" y="2972"/>
                  <a:ext cx="64" cy="65"/>
                </a:xfrm>
                <a:prstGeom prst="ellipse">
                  <a:avLst/>
                </a:prstGeom>
                <a:solidFill>
                  <a:srgbClr val="00FF00"/>
                </a:solidFill>
                <a:ln w="6350">
                  <a:solidFill>
                    <a:srgbClr val="00FF00"/>
                  </a:solidFill>
                  <a:round/>
                  <a:headEnd/>
                  <a:tailEnd/>
                </a:ln>
              </p:spPr>
              <p:txBody>
                <a:bodyPr/>
                <a:lstStyle/>
                <a:p>
                  <a:endParaRPr lang="en-GB"/>
                </a:p>
              </p:txBody>
            </p:sp>
            <p:sp>
              <p:nvSpPr>
                <p:cNvPr id="162" name="Line 510"/>
                <p:cNvSpPr>
                  <a:spLocks noChangeShapeType="1"/>
                </p:cNvSpPr>
                <p:nvPr/>
              </p:nvSpPr>
              <p:spPr bwMode="auto">
                <a:xfrm>
                  <a:off x="1858" y="2866"/>
                  <a:ext cx="33" cy="1"/>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3" name="Line 505"/>
                <p:cNvSpPr>
                  <a:spLocks noChangeShapeType="1"/>
                </p:cNvSpPr>
                <p:nvPr/>
              </p:nvSpPr>
              <p:spPr bwMode="auto">
                <a:xfrm flipV="1">
                  <a:off x="1873" y="2197"/>
                  <a:ext cx="1" cy="343"/>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4" name="Line 506"/>
                <p:cNvSpPr>
                  <a:spLocks noChangeShapeType="1"/>
                </p:cNvSpPr>
                <p:nvPr/>
              </p:nvSpPr>
              <p:spPr bwMode="auto">
                <a:xfrm>
                  <a:off x="1859" y="2194"/>
                  <a:ext cx="33" cy="1"/>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5" name="Line 509"/>
                <p:cNvSpPr>
                  <a:spLocks noChangeShapeType="1"/>
                </p:cNvSpPr>
                <p:nvPr/>
              </p:nvSpPr>
              <p:spPr bwMode="auto">
                <a:xfrm>
                  <a:off x="1873" y="2539"/>
                  <a:ext cx="1" cy="327"/>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6" name="Oval 520"/>
                <p:cNvSpPr>
                  <a:spLocks noChangeArrowheads="1"/>
                </p:cNvSpPr>
                <p:nvPr/>
              </p:nvSpPr>
              <p:spPr bwMode="auto">
                <a:xfrm>
                  <a:off x="1841" y="2507"/>
                  <a:ext cx="63" cy="62"/>
                </a:xfrm>
                <a:prstGeom prst="ellipse">
                  <a:avLst/>
                </a:prstGeom>
                <a:solidFill>
                  <a:srgbClr val="00FF00"/>
                </a:solidFill>
                <a:ln w="6350">
                  <a:solidFill>
                    <a:srgbClr val="00FF00"/>
                  </a:solidFill>
                  <a:round/>
                  <a:headEnd/>
                  <a:tailEnd/>
                </a:ln>
              </p:spPr>
              <p:txBody>
                <a:bodyPr/>
                <a:lstStyle/>
                <a:p>
                  <a:endParaRPr lang="en-GB"/>
                </a:p>
              </p:txBody>
            </p:sp>
          </p:grpSp>
          <p:grpSp>
            <p:nvGrpSpPr>
              <p:cNvPr id="141" name="Group 574"/>
              <p:cNvGrpSpPr>
                <a:grpSpLocks/>
              </p:cNvGrpSpPr>
              <p:nvPr/>
            </p:nvGrpSpPr>
            <p:grpSpPr bwMode="auto">
              <a:xfrm>
                <a:off x="5456238" y="4025900"/>
                <a:ext cx="989012" cy="1309688"/>
                <a:chOff x="3437" y="2536"/>
                <a:chExt cx="623" cy="825"/>
              </a:xfrm>
            </p:grpSpPr>
            <p:sp>
              <p:nvSpPr>
                <p:cNvPr id="142" name="Freeform 547"/>
                <p:cNvSpPr>
                  <a:spLocks/>
                </p:cNvSpPr>
                <p:nvPr/>
              </p:nvSpPr>
              <p:spPr bwMode="auto">
                <a:xfrm>
                  <a:off x="3974" y="2925"/>
                  <a:ext cx="47" cy="48"/>
                </a:xfrm>
                <a:custGeom>
                  <a:avLst/>
                  <a:gdLst>
                    <a:gd name="T0" fmla="*/ 36 w 72"/>
                    <a:gd name="T1" fmla="*/ 0 h 72"/>
                    <a:gd name="T2" fmla="*/ 72 w 72"/>
                    <a:gd name="T3" fmla="*/ 72 h 72"/>
                    <a:gd name="T4" fmla="*/ 0 w 72"/>
                    <a:gd name="T5" fmla="*/ 72 h 72"/>
                    <a:gd name="T6" fmla="*/ 36 w 72"/>
                    <a:gd name="T7" fmla="*/ 0 h 72"/>
                  </a:gdLst>
                  <a:ahLst/>
                  <a:cxnLst>
                    <a:cxn ang="0">
                      <a:pos x="T0" y="T1"/>
                    </a:cxn>
                    <a:cxn ang="0">
                      <a:pos x="T2" y="T3"/>
                    </a:cxn>
                    <a:cxn ang="0">
                      <a:pos x="T4" y="T5"/>
                    </a:cxn>
                    <a:cxn ang="0">
                      <a:pos x="T6" y="T7"/>
                    </a:cxn>
                  </a:cxnLst>
                  <a:rect l="0" t="0" r="r" b="b"/>
                  <a:pathLst>
                    <a:path w="72" h="72">
                      <a:moveTo>
                        <a:pt x="36" y="0"/>
                      </a:moveTo>
                      <a:lnTo>
                        <a:pt x="72" y="72"/>
                      </a:lnTo>
                      <a:lnTo>
                        <a:pt x="0" y="72"/>
                      </a:lnTo>
                      <a:lnTo>
                        <a:pt x="36" y="0"/>
                      </a:lnTo>
                      <a:close/>
                    </a:path>
                  </a:pathLst>
                </a:custGeom>
                <a:solidFill>
                  <a:srgbClr val="00FF00"/>
                </a:solidFill>
                <a:ln w="19050">
                  <a:solidFill>
                    <a:srgbClr val="00FF00"/>
                  </a:solidFill>
                  <a:prstDash val="solid"/>
                  <a:round/>
                  <a:headEnd/>
                  <a:tailEnd/>
                </a:ln>
              </p:spPr>
              <p:txBody>
                <a:bodyPr/>
                <a:lstStyle/>
                <a:p>
                  <a:endParaRPr lang="en-GB"/>
                </a:p>
              </p:txBody>
            </p:sp>
            <p:sp>
              <p:nvSpPr>
                <p:cNvPr id="143" name="Line 548"/>
                <p:cNvSpPr>
                  <a:spLocks noChangeShapeType="1"/>
                </p:cNvSpPr>
                <p:nvPr/>
              </p:nvSpPr>
              <p:spPr bwMode="auto">
                <a:xfrm flipV="1">
                  <a:off x="3998" y="2538"/>
                  <a:ext cx="0" cy="419"/>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 name="Line 549"/>
                <p:cNvSpPr>
                  <a:spLocks noChangeShapeType="1"/>
                </p:cNvSpPr>
                <p:nvPr/>
              </p:nvSpPr>
              <p:spPr bwMode="auto">
                <a:xfrm flipV="1">
                  <a:off x="3974" y="2536"/>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5" name="Line 550"/>
                <p:cNvSpPr>
                  <a:spLocks noChangeShapeType="1"/>
                </p:cNvSpPr>
                <p:nvPr/>
              </p:nvSpPr>
              <p:spPr bwMode="auto">
                <a:xfrm>
                  <a:off x="3976" y="3358"/>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6" name="Line 551"/>
                <p:cNvSpPr>
                  <a:spLocks noChangeShapeType="1"/>
                </p:cNvSpPr>
                <p:nvPr/>
              </p:nvSpPr>
              <p:spPr bwMode="auto">
                <a:xfrm flipV="1">
                  <a:off x="3998" y="2950"/>
                  <a:ext cx="0" cy="41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7" name="Freeform 553"/>
                <p:cNvSpPr>
                  <a:spLocks/>
                </p:cNvSpPr>
                <p:nvPr/>
              </p:nvSpPr>
              <p:spPr bwMode="auto">
                <a:xfrm>
                  <a:off x="3437" y="2751"/>
                  <a:ext cx="47" cy="48"/>
                </a:xfrm>
                <a:custGeom>
                  <a:avLst/>
                  <a:gdLst>
                    <a:gd name="T0" fmla="*/ 36 w 72"/>
                    <a:gd name="T1" fmla="*/ 0 h 72"/>
                    <a:gd name="T2" fmla="*/ 72 w 72"/>
                    <a:gd name="T3" fmla="*/ 72 h 72"/>
                    <a:gd name="T4" fmla="*/ 0 w 72"/>
                    <a:gd name="T5" fmla="*/ 72 h 72"/>
                    <a:gd name="T6" fmla="*/ 36 w 72"/>
                    <a:gd name="T7" fmla="*/ 0 h 72"/>
                  </a:gdLst>
                  <a:ahLst/>
                  <a:cxnLst>
                    <a:cxn ang="0">
                      <a:pos x="T0" y="T1"/>
                    </a:cxn>
                    <a:cxn ang="0">
                      <a:pos x="T2" y="T3"/>
                    </a:cxn>
                    <a:cxn ang="0">
                      <a:pos x="T4" y="T5"/>
                    </a:cxn>
                    <a:cxn ang="0">
                      <a:pos x="T6" y="T7"/>
                    </a:cxn>
                  </a:cxnLst>
                  <a:rect l="0" t="0" r="r" b="b"/>
                  <a:pathLst>
                    <a:path w="72" h="72">
                      <a:moveTo>
                        <a:pt x="36" y="0"/>
                      </a:moveTo>
                      <a:lnTo>
                        <a:pt x="72" y="72"/>
                      </a:lnTo>
                      <a:lnTo>
                        <a:pt x="0" y="72"/>
                      </a:lnTo>
                      <a:lnTo>
                        <a:pt x="36" y="0"/>
                      </a:lnTo>
                      <a:close/>
                    </a:path>
                  </a:pathLst>
                </a:custGeom>
                <a:solidFill>
                  <a:srgbClr val="00FF00"/>
                </a:solidFill>
                <a:ln w="19050">
                  <a:solidFill>
                    <a:srgbClr val="00FF00"/>
                  </a:solidFill>
                  <a:prstDash val="solid"/>
                  <a:round/>
                  <a:headEnd/>
                  <a:tailEnd/>
                </a:ln>
              </p:spPr>
              <p:txBody>
                <a:bodyPr/>
                <a:lstStyle/>
                <a:p>
                  <a:endParaRPr lang="en-GB"/>
                </a:p>
              </p:txBody>
            </p:sp>
            <p:sp>
              <p:nvSpPr>
                <p:cNvPr id="148" name="Line 555"/>
                <p:cNvSpPr>
                  <a:spLocks noChangeShapeType="1"/>
                </p:cNvSpPr>
                <p:nvPr/>
              </p:nvSpPr>
              <p:spPr bwMode="auto">
                <a:xfrm flipV="1">
                  <a:off x="3464" y="2539"/>
                  <a:ext cx="0" cy="239"/>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9" name="Line 556"/>
                <p:cNvSpPr>
                  <a:spLocks noChangeShapeType="1"/>
                </p:cNvSpPr>
                <p:nvPr/>
              </p:nvSpPr>
              <p:spPr bwMode="auto">
                <a:xfrm flipV="1">
                  <a:off x="3440" y="2538"/>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0" name="Line 557"/>
                <p:cNvSpPr>
                  <a:spLocks noChangeShapeType="1"/>
                </p:cNvSpPr>
                <p:nvPr/>
              </p:nvSpPr>
              <p:spPr bwMode="auto">
                <a:xfrm>
                  <a:off x="3442" y="3007"/>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1" name="Line 558"/>
                <p:cNvSpPr>
                  <a:spLocks noChangeShapeType="1"/>
                </p:cNvSpPr>
                <p:nvPr/>
              </p:nvSpPr>
              <p:spPr bwMode="auto">
                <a:xfrm flipV="1">
                  <a:off x="3464" y="2774"/>
                  <a:ext cx="0" cy="234"/>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2" name="Freeform 541"/>
                <p:cNvSpPr>
                  <a:spLocks/>
                </p:cNvSpPr>
                <p:nvPr/>
              </p:nvSpPr>
              <p:spPr bwMode="auto">
                <a:xfrm>
                  <a:off x="4010" y="3159"/>
                  <a:ext cx="47" cy="48"/>
                </a:xfrm>
                <a:custGeom>
                  <a:avLst/>
                  <a:gdLst>
                    <a:gd name="T0" fmla="*/ 36 w 72"/>
                    <a:gd name="T1" fmla="*/ 0 h 72"/>
                    <a:gd name="T2" fmla="*/ 72 w 72"/>
                    <a:gd name="T3" fmla="*/ 72 h 72"/>
                    <a:gd name="T4" fmla="*/ 0 w 72"/>
                    <a:gd name="T5" fmla="*/ 72 h 72"/>
                    <a:gd name="T6" fmla="*/ 36 w 72"/>
                    <a:gd name="T7" fmla="*/ 0 h 72"/>
                  </a:gdLst>
                  <a:ahLst/>
                  <a:cxnLst>
                    <a:cxn ang="0">
                      <a:pos x="T0" y="T1"/>
                    </a:cxn>
                    <a:cxn ang="0">
                      <a:pos x="T2" y="T3"/>
                    </a:cxn>
                    <a:cxn ang="0">
                      <a:pos x="T4" y="T5"/>
                    </a:cxn>
                    <a:cxn ang="0">
                      <a:pos x="T6" y="T7"/>
                    </a:cxn>
                  </a:cxnLst>
                  <a:rect l="0" t="0" r="r" b="b"/>
                  <a:pathLst>
                    <a:path w="72" h="72">
                      <a:moveTo>
                        <a:pt x="36" y="0"/>
                      </a:moveTo>
                      <a:lnTo>
                        <a:pt x="72" y="72"/>
                      </a:lnTo>
                      <a:lnTo>
                        <a:pt x="0" y="72"/>
                      </a:lnTo>
                      <a:lnTo>
                        <a:pt x="36" y="0"/>
                      </a:lnTo>
                      <a:close/>
                    </a:path>
                  </a:pathLst>
                </a:custGeom>
                <a:solidFill>
                  <a:srgbClr val="00FF00"/>
                </a:solidFill>
                <a:ln w="19050">
                  <a:solidFill>
                    <a:srgbClr val="00FF00"/>
                  </a:solidFill>
                  <a:prstDash val="solid"/>
                  <a:round/>
                  <a:headEnd/>
                  <a:tailEnd/>
                </a:ln>
              </p:spPr>
              <p:txBody>
                <a:bodyPr/>
                <a:lstStyle/>
                <a:p>
                  <a:endParaRPr lang="en-GB"/>
                </a:p>
              </p:txBody>
            </p:sp>
            <p:sp>
              <p:nvSpPr>
                <p:cNvPr id="153" name="Line 560"/>
                <p:cNvSpPr>
                  <a:spLocks noChangeShapeType="1"/>
                </p:cNvSpPr>
                <p:nvPr/>
              </p:nvSpPr>
              <p:spPr bwMode="auto">
                <a:xfrm flipV="1">
                  <a:off x="4037" y="3008"/>
                  <a:ext cx="0" cy="18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4" name="Line 561"/>
                <p:cNvSpPr>
                  <a:spLocks noChangeShapeType="1"/>
                </p:cNvSpPr>
                <p:nvPr/>
              </p:nvSpPr>
              <p:spPr bwMode="auto">
                <a:xfrm flipV="1">
                  <a:off x="4013" y="3007"/>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5" name="Line 562"/>
                <p:cNvSpPr>
                  <a:spLocks noChangeShapeType="1"/>
                </p:cNvSpPr>
                <p:nvPr/>
              </p:nvSpPr>
              <p:spPr bwMode="auto">
                <a:xfrm>
                  <a:off x="4015" y="3360"/>
                  <a:ext cx="45" cy="0"/>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6" name="Line 563"/>
                <p:cNvSpPr>
                  <a:spLocks noChangeShapeType="1"/>
                </p:cNvSpPr>
                <p:nvPr/>
              </p:nvSpPr>
              <p:spPr bwMode="auto">
                <a:xfrm flipV="1">
                  <a:off x="4037" y="3185"/>
                  <a:ext cx="0" cy="176"/>
                </a:xfrm>
                <a:prstGeom prst="line">
                  <a:avLst/>
                </a:prstGeom>
                <a:noFill/>
                <a:ln w="6350">
                  <a:solidFill>
                    <a:srgbClr val="00FF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grpSp>
      <p:grpSp>
        <p:nvGrpSpPr>
          <p:cNvPr id="12" name="Group 11"/>
          <p:cNvGrpSpPr/>
          <p:nvPr/>
        </p:nvGrpSpPr>
        <p:grpSpPr>
          <a:xfrm>
            <a:off x="1910879" y="1268760"/>
            <a:ext cx="7053609" cy="5832648"/>
            <a:chOff x="3438128" y="2254806"/>
            <a:chExt cx="5868144" cy="4543431"/>
          </a:xfrm>
        </p:grpSpPr>
        <p:grpSp>
          <p:nvGrpSpPr>
            <p:cNvPr id="6" name="Group 5"/>
            <p:cNvGrpSpPr/>
            <p:nvPr/>
          </p:nvGrpSpPr>
          <p:grpSpPr>
            <a:xfrm>
              <a:off x="3438128" y="2564904"/>
              <a:ext cx="5868144" cy="4233333"/>
              <a:chOff x="3275856" y="2564904"/>
              <a:chExt cx="5868144" cy="4233333"/>
            </a:xfrm>
          </p:grpSpPr>
          <p:sp useBgFill="1">
            <p:nvSpPr>
              <p:cNvPr id="5" name="Rectangle 4"/>
              <p:cNvSpPr/>
              <p:nvPr/>
            </p:nvSpPr>
            <p:spPr>
              <a:xfrm>
                <a:off x="3275856" y="2564904"/>
                <a:ext cx="5868144" cy="39262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6541" y="2872027"/>
                <a:ext cx="5567947" cy="3926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 name="Rectangle 3"/>
            <p:cNvSpPr/>
            <p:nvPr/>
          </p:nvSpPr>
          <p:spPr>
            <a:xfrm>
              <a:off x="6116191" y="2254806"/>
              <a:ext cx="2970685" cy="369332"/>
            </a:xfrm>
            <a:prstGeom prst="rect">
              <a:avLst/>
            </a:prstGeom>
          </p:spPr>
          <p:txBody>
            <a:bodyPr wrap="none">
              <a:spAutoFit/>
            </a:bodyPr>
            <a:lstStyle/>
            <a:p>
              <a:r>
                <a:rPr lang="en-GB" dirty="0"/>
                <a:t>Jones 2006 RPC 75:541</a:t>
              </a:r>
            </a:p>
          </p:txBody>
        </p:sp>
      </p:grpSp>
    </p:spTree>
    <p:extLst>
      <p:ext uri="{BB962C8B-B14F-4D97-AF65-F5344CB8AC3E}">
        <p14:creationId xmlns:p14="http://schemas.microsoft.com/office/powerpoint/2010/main" val="22809638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Water/air stopping power ratio</a:t>
            </a:r>
            <a:endParaRPr lang="en-GB" dirty="0"/>
          </a:p>
        </p:txBody>
      </p:sp>
      <p:grpSp>
        <p:nvGrpSpPr>
          <p:cNvPr id="4" name="Group 741"/>
          <p:cNvGrpSpPr>
            <a:grpSpLocks/>
          </p:cNvGrpSpPr>
          <p:nvPr/>
        </p:nvGrpSpPr>
        <p:grpSpPr bwMode="auto">
          <a:xfrm>
            <a:off x="3208307" y="1772816"/>
            <a:ext cx="2398713" cy="3905250"/>
            <a:chOff x="2911" y="750"/>
            <a:chExt cx="1511" cy="2460"/>
          </a:xfrm>
        </p:grpSpPr>
        <p:sp>
          <p:nvSpPr>
            <p:cNvPr id="5" name="Rectangle 718"/>
            <p:cNvSpPr>
              <a:spLocks noChangeArrowheads="1"/>
            </p:cNvSpPr>
            <p:nvPr/>
          </p:nvSpPr>
          <p:spPr bwMode="auto">
            <a:xfrm>
              <a:off x="3684" y="1248"/>
              <a:ext cx="738" cy="1962"/>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 name="Rectangle 723"/>
            <p:cNvSpPr>
              <a:spLocks noChangeArrowheads="1"/>
            </p:cNvSpPr>
            <p:nvPr/>
          </p:nvSpPr>
          <p:spPr bwMode="auto">
            <a:xfrm>
              <a:off x="3156" y="1248"/>
              <a:ext cx="414" cy="1956"/>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grpSp>
          <p:nvGrpSpPr>
            <p:cNvPr id="7" name="Group 740"/>
            <p:cNvGrpSpPr>
              <a:grpSpLocks/>
            </p:cNvGrpSpPr>
            <p:nvPr/>
          </p:nvGrpSpPr>
          <p:grpSpPr bwMode="auto">
            <a:xfrm>
              <a:off x="2911" y="768"/>
              <a:ext cx="731" cy="498"/>
              <a:chOff x="2911" y="1248"/>
              <a:chExt cx="731" cy="498"/>
            </a:xfrm>
          </p:grpSpPr>
          <p:sp>
            <p:nvSpPr>
              <p:cNvPr id="15" name="Line 725"/>
              <p:cNvSpPr>
                <a:spLocks noChangeShapeType="1"/>
              </p:cNvSpPr>
              <p:nvPr/>
            </p:nvSpPr>
            <p:spPr bwMode="auto">
              <a:xfrm>
                <a:off x="3156" y="1470"/>
                <a:ext cx="1" cy="2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Freeform 726"/>
              <p:cNvSpPr>
                <a:spLocks/>
              </p:cNvSpPr>
              <p:nvPr/>
            </p:nvSpPr>
            <p:spPr bwMode="auto">
              <a:xfrm>
                <a:off x="3126" y="1686"/>
                <a:ext cx="66" cy="60"/>
              </a:xfrm>
              <a:custGeom>
                <a:avLst/>
                <a:gdLst>
                  <a:gd name="T0" fmla="*/ 0 w 66"/>
                  <a:gd name="T1" fmla="*/ 0 h 60"/>
                  <a:gd name="T2" fmla="*/ 30 w 66"/>
                  <a:gd name="T3" fmla="*/ 60 h 60"/>
                  <a:gd name="T4" fmla="*/ 66 w 66"/>
                  <a:gd name="T5" fmla="*/ 0 h 60"/>
                  <a:gd name="T6" fmla="*/ 0 w 66"/>
                  <a:gd name="T7" fmla="*/ 0 h 60"/>
                </a:gdLst>
                <a:ahLst/>
                <a:cxnLst>
                  <a:cxn ang="0">
                    <a:pos x="T0" y="T1"/>
                  </a:cxn>
                  <a:cxn ang="0">
                    <a:pos x="T2" y="T3"/>
                  </a:cxn>
                  <a:cxn ang="0">
                    <a:pos x="T4" y="T5"/>
                  </a:cxn>
                  <a:cxn ang="0">
                    <a:pos x="T6" y="T7"/>
                  </a:cxn>
                </a:cxnLst>
                <a:rect l="0" t="0" r="r" b="b"/>
                <a:pathLst>
                  <a:path w="66" h="60">
                    <a:moveTo>
                      <a:pt x="0" y="0"/>
                    </a:moveTo>
                    <a:lnTo>
                      <a:pt x="30" y="60"/>
                    </a:lnTo>
                    <a:lnTo>
                      <a:pt x="6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 name="Rectangle 728"/>
              <p:cNvSpPr>
                <a:spLocks noChangeArrowheads="1"/>
              </p:cNvSpPr>
              <p:nvPr/>
            </p:nvSpPr>
            <p:spPr bwMode="auto">
              <a:xfrm>
                <a:off x="3030" y="1248"/>
                <a:ext cx="612"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8" name="Rectangle 729"/>
              <p:cNvSpPr>
                <a:spLocks noChangeArrowheads="1"/>
              </p:cNvSpPr>
              <p:nvPr/>
            </p:nvSpPr>
            <p:spPr bwMode="auto">
              <a:xfrm>
                <a:off x="2911" y="1280"/>
                <a:ext cx="3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i="1" dirty="0">
                    <a:solidFill>
                      <a:srgbClr val="000000"/>
                    </a:solidFill>
                  </a:rPr>
                  <a:t>r</a:t>
                </a:r>
                <a:endParaRPr lang="en-GB" altLang="en-US" sz="2100" dirty="0"/>
              </a:p>
            </p:txBody>
          </p:sp>
          <p:sp>
            <p:nvSpPr>
              <p:cNvPr id="19" name="Rectangle 730"/>
              <p:cNvSpPr>
                <a:spLocks noChangeArrowheads="1"/>
              </p:cNvSpPr>
              <p:nvPr/>
            </p:nvSpPr>
            <p:spPr bwMode="auto">
              <a:xfrm>
                <a:off x="2965" y="1328"/>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dirty="0" err="1">
                    <a:solidFill>
                      <a:srgbClr val="000000"/>
                    </a:solidFill>
                  </a:rPr>
                  <a:t>o,p</a:t>
                </a:r>
                <a:endParaRPr lang="en-GB" altLang="en-US" sz="2100" dirty="0"/>
              </a:p>
            </p:txBody>
          </p:sp>
          <p:sp>
            <p:nvSpPr>
              <p:cNvPr id="20" name="Rectangle 731"/>
              <p:cNvSpPr>
                <a:spLocks noChangeArrowheads="1"/>
              </p:cNvSpPr>
              <p:nvPr/>
            </p:nvSpPr>
            <p:spPr bwMode="auto">
              <a:xfrm>
                <a:off x="3073" y="1280"/>
                <a:ext cx="375"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dirty="0">
                    <a:solidFill>
                      <a:srgbClr val="000000"/>
                    </a:solidFill>
                  </a:rPr>
                  <a:t> = 1mm</a:t>
                </a:r>
                <a:endParaRPr lang="en-GB" altLang="en-US" sz="2100" dirty="0"/>
              </a:p>
            </p:txBody>
          </p:sp>
        </p:grpSp>
        <p:grpSp>
          <p:nvGrpSpPr>
            <p:cNvPr id="8" name="Group 739"/>
            <p:cNvGrpSpPr>
              <a:grpSpLocks/>
            </p:cNvGrpSpPr>
            <p:nvPr/>
          </p:nvGrpSpPr>
          <p:grpSpPr bwMode="auto">
            <a:xfrm>
              <a:off x="3606" y="750"/>
              <a:ext cx="612" cy="498"/>
              <a:chOff x="3606" y="1248"/>
              <a:chExt cx="612" cy="498"/>
            </a:xfrm>
          </p:grpSpPr>
          <p:sp>
            <p:nvSpPr>
              <p:cNvPr id="9" name="Rectangle 732"/>
              <p:cNvSpPr>
                <a:spLocks noChangeArrowheads="1"/>
              </p:cNvSpPr>
              <p:nvPr/>
            </p:nvSpPr>
            <p:spPr bwMode="auto">
              <a:xfrm>
                <a:off x="3606" y="1248"/>
                <a:ext cx="612"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 name="Rectangle 733"/>
              <p:cNvSpPr>
                <a:spLocks noChangeArrowheads="1"/>
              </p:cNvSpPr>
              <p:nvPr/>
            </p:nvSpPr>
            <p:spPr bwMode="auto">
              <a:xfrm>
                <a:off x="3630" y="1272"/>
                <a:ext cx="3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i="1">
                    <a:solidFill>
                      <a:srgbClr val="000000"/>
                    </a:solidFill>
                  </a:rPr>
                  <a:t>r</a:t>
                </a:r>
                <a:endParaRPr lang="en-GB" altLang="en-US" sz="2100"/>
              </a:p>
            </p:txBody>
          </p:sp>
          <p:sp>
            <p:nvSpPr>
              <p:cNvPr id="11" name="Rectangle 734"/>
              <p:cNvSpPr>
                <a:spLocks noChangeArrowheads="1"/>
              </p:cNvSpPr>
              <p:nvPr/>
            </p:nvSpPr>
            <p:spPr bwMode="auto">
              <a:xfrm>
                <a:off x="3684" y="1320"/>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o,e</a:t>
                </a:r>
                <a:endParaRPr lang="en-GB" altLang="en-US" sz="2100"/>
              </a:p>
            </p:txBody>
          </p:sp>
          <p:sp>
            <p:nvSpPr>
              <p:cNvPr id="12" name="Rectangle 735"/>
              <p:cNvSpPr>
                <a:spLocks noChangeArrowheads="1"/>
              </p:cNvSpPr>
              <p:nvPr/>
            </p:nvSpPr>
            <p:spPr bwMode="auto">
              <a:xfrm>
                <a:off x="3792" y="1272"/>
                <a:ext cx="375"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 = 1mm</a:t>
                </a:r>
                <a:endParaRPr lang="en-GB" altLang="en-US" sz="2100"/>
              </a:p>
            </p:txBody>
          </p:sp>
          <p:sp>
            <p:nvSpPr>
              <p:cNvPr id="13" name="Line 736"/>
              <p:cNvSpPr>
                <a:spLocks noChangeShapeType="1"/>
              </p:cNvSpPr>
              <p:nvPr/>
            </p:nvSpPr>
            <p:spPr bwMode="auto">
              <a:xfrm>
                <a:off x="3684" y="1470"/>
                <a:ext cx="1" cy="2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Freeform 737"/>
              <p:cNvSpPr>
                <a:spLocks/>
              </p:cNvSpPr>
              <p:nvPr/>
            </p:nvSpPr>
            <p:spPr bwMode="auto">
              <a:xfrm>
                <a:off x="3654" y="1686"/>
                <a:ext cx="66" cy="60"/>
              </a:xfrm>
              <a:custGeom>
                <a:avLst/>
                <a:gdLst>
                  <a:gd name="T0" fmla="*/ 0 w 66"/>
                  <a:gd name="T1" fmla="*/ 0 h 60"/>
                  <a:gd name="T2" fmla="*/ 30 w 66"/>
                  <a:gd name="T3" fmla="*/ 60 h 60"/>
                  <a:gd name="T4" fmla="*/ 66 w 66"/>
                  <a:gd name="T5" fmla="*/ 0 h 60"/>
                  <a:gd name="T6" fmla="*/ 0 w 66"/>
                  <a:gd name="T7" fmla="*/ 0 h 60"/>
                </a:gdLst>
                <a:ahLst/>
                <a:cxnLst>
                  <a:cxn ang="0">
                    <a:pos x="T0" y="T1"/>
                  </a:cxn>
                  <a:cxn ang="0">
                    <a:pos x="T2" y="T3"/>
                  </a:cxn>
                  <a:cxn ang="0">
                    <a:pos x="T4" y="T5"/>
                  </a:cxn>
                  <a:cxn ang="0">
                    <a:pos x="T6" y="T7"/>
                  </a:cxn>
                </a:cxnLst>
                <a:rect l="0" t="0" r="r" b="b"/>
                <a:pathLst>
                  <a:path w="66" h="60">
                    <a:moveTo>
                      <a:pt x="0" y="0"/>
                    </a:moveTo>
                    <a:lnTo>
                      <a:pt x="30" y="60"/>
                    </a:lnTo>
                    <a:lnTo>
                      <a:pt x="6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grpSp>
        <p:nvGrpSpPr>
          <p:cNvPr id="713" name="Group 712"/>
          <p:cNvGrpSpPr/>
          <p:nvPr/>
        </p:nvGrpSpPr>
        <p:grpSpPr>
          <a:xfrm>
            <a:off x="735775" y="2458616"/>
            <a:ext cx="5149056" cy="4117869"/>
            <a:chOff x="1690887" y="2554560"/>
            <a:chExt cx="5149056" cy="4117869"/>
          </a:xfrm>
        </p:grpSpPr>
        <p:sp>
          <p:nvSpPr>
            <p:cNvPr id="22" name="Rectangle 5"/>
            <p:cNvSpPr>
              <a:spLocks noChangeArrowheads="1"/>
            </p:cNvSpPr>
            <p:nvPr/>
          </p:nvSpPr>
          <p:spPr bwMode="auto">
            <a:xfrm>
              <a:off x="2733080" y="2659335"/>
              <a:ext cx="4105275"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3" name="Rectangle 6"/>
            <p:cNvSpPr>
              <a:spLocks noChangeArrowheads="1"/>
            </p:cNvSpPr>
            <p:nvPr/>
          </p:nvSpPr>
          <p:spPr bwMode="auto">
            <a:xfrm>
              <a:off x="2733080" y="2659335"/>
              <a:ext cx="4105275" cy="310515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4" name="Line 7"/>
            <p:cNvSpPr>
              <a:spLocks noChangeShapeType="1"/>
            </p:cNvSpPr>
            <p:nvPr/>
          </p:nvSpPr>
          <p:spPr bwMode="auto">
            <a:xfrm>
              <a:off x="2733080" y="2659335"/>
              <a:ext cx="1588" cy="3105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 name="Line 8"/>
            <p:cNvSpPr>
              <a:spLocks noChangeShapeType="1"/>
            </p:cNvSpPr>
            <p:nvPr/>
          </p:nvSpPr>
          <p:spPr bwMode="auto">
            <a:xfrm>
              <a:off x="2675930" y="5764485"/>
              <a:ext cx="571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Line 9"/>
            <p:cNvSpPr>
              <a:spLocks noChangeShapeType="1"/>
            </p:cNvSpPr>
            <p:nvPr/>
          </p:nvSpPr>
          <p:spPr bwMode="auto">
            <a:xfrm>
              <a:off x="2675930" y="4726260"/>
              <a:ext cx="571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10"/>
            <p:cNvSpPr>
              <a:spLocks noChangeShapeType="1"/>
            </p:cNvSpPr>
            <p:nvPr/>
          </p:nvSpPr>
          <p:spPr bwMode="auto">
            <a:xfrm>
              <a:off x="2675930" y="3697560"/>
              <a:ext cx="571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11"/>
            <p:cNvSpPr>
              <a:spLocks noChangeShapeType="1"/>
            </p:cNvSpPr>
            <p:nvPr/>
          </p:nvSpPr>
          <p:spPr bwMode="auto">
            <a:xfrm>
              <a:off x="2675930" y="2659335"/>
              <a:ext cx="571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12"/>
            <p:cNvSpPr>
              <a:spLocks noChangeShapeType="1"/>
            </p:cNvSpPr>
            <p:nvPr/>
          </p:nvSpPr>
          <p:spPr bwMode="auto">
            <a:xfrm>
              <a:off x="2733080" y="5764485"/>
              <a:ext cx="4105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13"/>
            <p:cNvSpPr>
              <a:spLocks noChangeShapeType="1"/>
            </p:cNvSpPr>
            <p:nvPr/>
          </p:nvSpPr>
          <p:spPr bwMode="auto">
            <a:xfrm flipV="1">
              <a:off x="2733080" y="5764485"/>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14"/>
            <p:cNvSpPr>
              <a:spLocks noChangeShapeType="1"/>
            </p:cNvSpPr>
            <p:nvPr/>
          </p:nvSpPr>
          <p:spPr bwMode="auto">
            <a:xfrm flipV="1">
              <a:off x="3647480" y="5764485"/>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15"/>
            <p:cNvSpPr>
              <a:spLocks noChangeShapeType="1"/>
            </p:cNvSpPr>
            <p:nvPr/>
          </p:nvSpPr>
          <p:spPr bwMode="auto">
            <a:xfrm flipV="1">
              <a:off x="4561880" y="5764485"/>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16"/>
            <p:cNvSpPr>
              <a:spLocks noChangeShapeType="1"/>
            </p:cNvSpPr>
            <p:nvPr/>
          </p:nvSpPr>
          <p:spPr bwMode="auto">
            <a:xfrm flipV="1">
              <a:off x="5466755" y="5764485"/>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17"/>
            <p:cNvSpPr>
              <a:spLocks noChangeShapeType="1"/>
            </p:cNvSpPr>
            <p:nvPr/>
          </p:nvSpPr>
          <p:spPr bwMode="auto">
            <a:xfrm flipV="1">
              <a:off x="6381155" y="5764485"/>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18"/>
            <p:cNvSpPr>
              <a:spLocks noChangeShapeType="1"/>
            </p:cNvSpPr>
            <p:nvPr/>
          </p:nvSpPr>
          <p:spPr bwMode="auto">
            <a:xfrm flipV="1">
              <a:off x="2742605" y="3468960"/>
              <a:ext cx="85725" cy="952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Line 19"/>
            <p:cNvSpPr>
              <a:spLocks noChangeShapeType="1"/>
            </p:cNvSpPr>
            <p:nvPr/>
          </p:nvSpPr>
          <p:spPr bwMode="auto">
            <a:xfrm flipV="1">
              <a:off x="2828330" y="3411810"/>
              <a:ext cx="57150"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 name="Line 20"/>
            <p:cNvSpPr>
              <a:spLocks noChangeShapeType="1"/>
            </p:cNvSpPr>
            <p:nvPr/>
          </p:nvSpPr>
          <p:spPr bwMode="auto">
            <a:xfrm flipV="1">
              <a:off x="2885480" y="3354660"/>
              <a:ext cx="38100"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Line 21"/>
            <p:cNvSpPr>
              <a:spLocks noChangeShapeType="1"/>
            </p:cNvSpPr>
            <p:nvPr/>
          </p:nvSpPr>
          <p:spPr bwMode="auto">
            <a:xfrm flipV="1">
              <a:off x="2923580" y="3316560"/>
              <a:ext cx="3810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 name="Line 22"/>
            <p:cNvSpPr>
              <a:spLocks noChangeShapeType="1"/>
            </p:cNvSpPr>
            <p:nvPr/>
          </p:nvSpPr>
          <p:spPr bwMode="auto">
            <a:xfrm flipV="1">
              <a:off x="2961680" y="3249885"/>
              <a:ext cx="57150" cy="666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Line 23"/>
            <p:cNvSpPr>
              <a:spLocks noChangeShapeType="1"/>
            </p:cNvSpPr>
            <p:nvPr/>
          </p:nvSpPr>
          <p:spPr bwMode="auto">
            <a:xfrm flipV="1">
              <a:off x="3018830" y="3202260"/>
              <a:ext cx="4762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Line 24"/>
            <p:cNvSpPr>
              <a:spLocks noChangeShapeType="1"/>
            </p:cNvSpPr>
            <p:nvPr/>
          </p:nvSpPr>
          <p:spPr bwMode="auto">
            <a:xfrm flipV="1">
              <a:off x="3066455" y="3164160"/>
              <a:ext cx="3810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 name="Line 25"/>
            <p:cNvSpPr>
              <a:spLocks noChangeShapeType="1"/>
            </p:cNvSpPr>
            <p:nvPr/>
          </p:nvSpPr>
          <p:spPr bwMode="auto">
            <a:xfrm flipV="1">
              <a:off x="3104555" y="3126060"/>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Line 26"/>
            <p:cNvSpPr>
              <a:spLocks noChangeShapeType="1"/>
            </p:cNvSpPr>
            <p:nvPr/>
          </p:nvSpPr>
          <p:spPr bwMode="auto">
            <a:xfrm flipV="1">
              <a:off x="3133130" y="3097485"/>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27"/>
            <p:cNvSpPr>
              <a:spLocks noChangeShapeType="1"/>
            </p:cNvSpPr>
            <p:nvPr/>
          </p:nvSpPr>
          <p:spPr bwMode="auto">
            <a:xfrm flipV="1">
              <a:off x="3161705" y="30689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Line 28"/>
            <p:cNvSpPr>
              <a:spLocks noChangeShapeType="1"/>
            </p:cNvSpPr>
            <p:nvPr/>
          </p:nvSpPr>
          <p:spPr bwMode="auto">
            <a:xfrm flipV="1">
              <a:off x="3180755" y="304986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Line 29"/>
            <p:cNvSpPr>
              <a:spLocks noChangeShapeType="1"/>
            </p:cNvSpPr>
            <p:nvPr/>
          </p:nvSpPr>
          <p:spPr bwMode="auto">
            <a:xfrm flipV="1">
              <a:off x="3199805" y="3002235"/>
              <a:ext cx="4762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 name="Line 30"/>
            <p:cNvSpPr>
              <a:spLocks noChangeShapeType="1"/>
            </p:cNvSpPr>
            <p:nvPr/>
          </p:nvSpPr>
          <p:spPr bwMode="auto">
            <a:xfrm flipV="1">
              <a:off x="3247430" y="2964135"/>
              <a:ext cx="3810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 name="Line 31"/>
            <p:cNvSpPr>
              <a:spLocks noChangeShapeType="1"/>
            </p:cNvSpPr>
            <p:nvPr/>
          </p:nvSpPr>
          <p:spPr bwMode="auto">
            <a:xfrm flipV="1">
              <a:off x="3285530" y="2935560"/>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 name="Line 32"/>
            <p:cNvSpPr>
              <a:spLocks noChangeShapeType="1"/>
            </p:cNvSpPr>
            <p:nvPr/>
          </p:nvSpPr>
          <p:spPr bwMode="auto">
            <a:xfrm flipV="1">
              <a:off x="3314105" y="2916510"/>
              <a:ext cx="2857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 name="Line 33"/>
            <p:cNvSpPr>
              <a:spLocks noChangeShapeType="1"/>
            </p:cNvSpPr>
            <p:nvPr/>
          </p:nvSpPr>
          <p:spPr bwMode="auto">
            <a:xfrm flipV="1">
              <a:off x="3342680" y="289746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 name="Line 34"/>
            <p:cNvSpPr>
              <a:spLocks noChangeShapeType="1"/>
            </p:cNvSpPr>
            <p:nvPr/>
          </p:nvSpPr>
          <p:spPr bwMode="auto">
            <a:xfrm flipV="1">
              <a:off x="3361730" y="287841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 name="Line 35"/>
            <p:cNvSpPr>
              <a:spLocks noChangeShapeType="1"/>
            </p:cNvSpPr>
            <p:nvPr/>
          </p:nvSpPr>
          <p:spPr bwMode="auto">
            <a:xfrm flipV="1">
              <a:off x="3380780" y="285936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36"/>
            <p:cNvSpPr>
              <a:spLocks noChangeShapeType="1"/>
            </p:cNvSpPr>
            <p:nvPr/>
          </p:nvSpPr>
          <p:spPr bwMode="auto">
            <a:xfrm flipV="1">
              <a:off x="3399830" y="284031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Line 37"/>
            <p:cNvSpPr>
              <a:spLocks noChangeShapeType="1"/>
            </p:cNvSpPr>
            <p:nvPr/>
          </p:nvSpPr>
          <p:spPr bwMode="auto">
            <a:xfrm flipV="1">
              <a:off x="3418880" y="2821260"/>
              <a:ext cx="2857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Line 38"/>
            <p:cNvSpPr>
              <a:spLocks noChangeShapeType="1"/>
            </p:cNvSpPr>
            <p:nvPr/>
          </p:nvSpPr>
          <p:spPr bwMode="auto">
            <a:xfrm flipV="1">
              <a:off x="3447455" y="2802210"/>
              <a:ext cx="2857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39"/>
            <p:cNvSpPr>
              <a:spLocks noChangeShapeType="1"/>
            </p:cNvSpPr>
            <p:nvPr/>
          </p:nvSpPr>
          <p:spPr bwMode="auto">
            <a:xfrm flipV="1">
              <a:off x="3476030" y="278316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Line 40"/>
            <p:cNvSpPr>
              <a:spLocks noChangeShapeType="1"/>
            </p:cNvSpPr>
            <p:nvPr/>
          </p:nvSpPr>
          <p:spPr bwMode="auto">
            <a:xfrm flipV="1">
              <a:off x="3495080" y="2773635"/>
              <a:ext cx="2857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Line 41"/>
            <p:cNvSpPr>
              <a:spLocks noChangeShapeType="1"/>
            </p:cNvSpPr>
            <p:nvPr/>
          </p:nvSpPr>
          <p:spPr bwMode="auto">
            <a:xfrm flipV="1">
              <a:off x="3523655" y="2764110"/>
              <a:ext cx="190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Line 42"/>
            <p:cNvSpPr>
              <a:spLocks noChangeShapeType="1"/>
            </p:cNvSpPr>
            <p:nvPr/>
          </p:nvSpPr>
          <p:spPr bwMode="auto">
            <a:xfrm flipV="1">
              <a:off x="3542705" y="2754585"/>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 name="Line 43"/>
            <p:cNvSpPr>
              <a:spLocks noChangeShapeType="1"/>
            </p:cNvSpPr>
            <p:nvPr/>
          </p:nvSpPr>
          <p:spPr bwMode="auto">
            <a:xfrm>
              <a:off x="3552230" y="2754585"/>
              <a:ext cx="19050"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44"/>
            <p:cNvSpPr>
              <a:spLocks noChangeShapeType="1"/>
            </p:cNvSpPr>
            <p:nvPr/>
          </p:nvSpPr>
          <p:spPr bwMode="auto">
            <a:xfrm flipV="1">
              <a:off x="3571280" y="2745060"/>
              <a:ext cx="190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Line 45"/>
            <p:cNvSpPr>
              <a:spLocks noChangeShapeType="1"/>
            </p:cNvSpPr>
            <p:nvPr/>
          </p:nvSpPr>
          <p:spPr bwMode="auto">
            <a:xfrm>
              <a:off x="3590330" y="2745060"/>
              <a:ext cx="95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 name="Line 46"/>
            <p:cNvSpPr>
              <a:spLocks noChangeShapeType="1"/>
            </p:cNvSpPr>
            <p:nvPr/>
          </p:nvSpPr>
          <p:spPr bwMode="auto">
            <a:xfrm>
              <a:off x="3599855" y="2745060"/>
              <a:ext cx="95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Line 47"/>
            <p:cNvSpPr>
              <a:spLocks noChangeShapeType="1"/>
            </p:cNvSpPr>
            <p:nvPr/>
          </p:nvSpPr>
          <p:spPr bwMode="auto">
            <a:xfrm>
              <a:off x="3609380" y="2745060"/>
              <a:ext cx="19050"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 name="Line 48"/>
            <p:cNvSpPr>
              <a:spLocks noChangeShapeType="1"/>
            </p:cNvSpPr>
            <p:nvPr/>
          </p:nvSpPr>
          <p:spPr bwMode="auto">
            <a:xfrm>
              <a:off x="3628430" y="2745060"/>
              <a:ext cx="95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 name="Line 49"/>
            <p:cNvSpPr>
              <a:spLocks noChangeShapeType="1"/>
            </p:cNvSpPr>
            <p:nvPr/>
          </p:nvSpPr>
          <p:spPr bwMode="auto">
            <a:xfrm>
              <a:off x="3637955" y="2745060"/>
              <a:ext cx="95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 name="Line 50"/>
            <p:cNvSpPr>
              <a:spLocks noChangeShapeType="1"/>
            </p:cNvSpPr>
            <p:nvPr/>
          </p:nvSpPr>
          <p:spPr bwMode="auto">
            <a:xfrm>
              <a:off x="3647480" y="2745060"/>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 name="Line 51"/>
            <p:cNvSpPr>
              <a:spLocks noChangeShapeType="1"/>
            </p:cNvSpPr>
            <p:nvPr/>
          </p:nvSpPr>
          <p:spPr bwMode="auto">
            <a:xfrm>
              <a:off x="3657005" y="2754585"/>
              <a:ext cx="476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 name="Line 52"/>
            <p:cNvSpPr>
              <a:spLocks noChangeShapeType="1"/>
            </p:cNvSpPr>
            <p:nvPr/>
          </p:nvSpPr>
          <p:spPr bwMode="auto">
            <a:xfrm>
              <a:off x="3704630" y="2773635"/>
              <a:ext cx="3810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 name="Line 53"/>
            <p:cNvSpPr>
              <a:spLocks noChangeShapeType="1"/>
            </p:cNvSpPr>
            <p:nvPr/>
          </p:nvSpPr>
          <p:spPr bwMode="auto">
            <a:xfrm>
              <a:off x="3742730" y="2792685"/>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 name="Line 54"/>
            <p:cNvSpPr>
              <a:spLocks noChangeShapeType="1"/>
            </p:cNvSpPr>
            <p:nvPr/>
          </p:nvSpPr>
          <p:spPr bwMode="auto">
            <a:xfrm>
              <a:off x="3771305" y="2821260"/>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 name="Line 55"/>
            <p:cNvSpPr>
              <a:spLocks noChangeShapeType="1"/>
            </p:cNvSpPr>
            <p:nvPr/>
          </p:nvSpPr>
          <p:spPr bwMode="auto">
            <a:xfrm>
              <a:off x="3799880" y="284983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 name="Line 56"/>
            <p:cNvSpPr>
              <a:spLocks noChangeShapeType="1"/>
            </p:cNvSpPr>
            <p:nvPr/>
          </p:nvSpPr>
          <p:spPr bwMode="auto">
            <a:xfrm>
              <a:off x="3818930" y="28688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 name="Line 57"/>
            <p:cNvSpPr>
              <a:spLocks noChangeShapeType="1"/>
            </p:cNvSpPr>
            <p:nvPr/>
          </p:nvSpPr>
          <p:spPr bwMode="auto">
            <a:xfrm>
              <a:off x="3837980" y="288793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 name="Line 58"/>
            <p:cNvSpPr>
              <a:spLocks noChangeShapeType="1"/>
            </p:cNvSpPr>
            <p:nvPr/>
          </p:nvSpPr>
          <p:spPr bwMode="auto">
            <a:xfrm>
              <a:off x="3857030" y="29069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 name="Line 59"/>
            <p:cNvSpPr>
              <a:spLocks noChangeShapeType="1"/>
            </p:cNvSpPr>
            <p:nvPr/>
          </p:nvSpPr>
          <p:spPr bwMode="auto">
            <a:xfrm>
              <a:off x="3876080" y="2926035"/>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 name="Line 60"/>
            <p:cNvSpPr>
              <a:spLocks noChangeShapeType="1"/>
            </p:cNvSpPr>
            <p:nvPr/>
          </p:nvSpPr>
          <p:spPr bwMode="auto">
            <a:xfrm>
              <a:off x="3904655" y="2964135"/>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 name="Line 61"/>
            <p:cNvSpPr>
              <a:spLocks noChangeShapeType="1"/>
            </p:cNvSpPr>
            <p:nvPr/>
          </p:nvSpPr>
          <p:spPr bwMode="auto">
            <a:xfrm>
              <a:off x="3933230" y="299271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9" name="Line 62"/>
            <p:cNvSpPr>
              <a:spLocks noChangeShapeType="1"/>
            </p:cNvSpPr>
            <p:nvPr/>
          </p:nvSpPr>
          <p:spPr bwMode="auto">
            <a:xfrm>
              <a:off x="3952280" y="3030810"/>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 name="Line 63"/>
            <p:cNvSpPr>
              <a:spLocks noChangeShapeType="1"/>
            </p:cNvSpPr>
            <p:nvPr/>
          </p:nvSpPr>
          <p:spPr bwMode="auto">
            <a:xfrm>
              <a:off x="3980855" y="305938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 name="Line 64"/>
            <p:cNvSpPr>
              <a:spLocks noChangeShapeType="1"/>
            </p:cNvSpPr>
            <p:nvPr/>
          </p:nvSpPr>
          <p:spPr bwMode="auto">
            <a:xfrm>
              <a:off x="3999905" y="3087960"/>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 name="Line 65"/>
            <p:cNvSpPr>
              <a:spLocks noChangeShapeType="1"/>
            </p:cNvSpPr>
            <p:nvPr/>
          </p:nvSpPr>
          <p:spPr bwMode="auto">
            <a:xfrm>
              <a:off x="4009430" y="31070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 name="Line 66"/>
            <p:cNvSpPr>
              <a:spLocks noChangeShapeType="1"/>
            </p:cNvSpPr>
            <p:nvPr/>
          </p:nvSpPr>
          <p:spPr bwMode="auto">
            <a:xfrm>
              <a:off x="4028480" y="31355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 name="Line 67"/>
            <p:cNvSpPr>
              <a:spLocks noChangeShapeType="1"/>
            </p:cNvSpPr>
            <p:nvPr/>
          </p:nvSpPr>
          <p:spPr bwMode="auto">
            <a:xfrm>
              <a:off x="4047530" y="315463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 name="Line 68"/>
            <p:cNvSpPr>
              <a:spLocks noChangeShapeType="1"/>
            </p:cNvSpPr>
            <p:nvPr/>
          </p:nvSpPr>
          <p:spPr bwMode="auto">
            <a:xfrm>
              <a:off x="4057055" y="317368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 name="Line 69"/>
            <p:cNvSpPr>
              <a:spLocks noChangeShapeType="1"/>
            </p:cNvSpPr>
            <p:nvPr/>
          </p:nvSpPr>
          <p:spPr bwMode="auto">
            <a:xfrm>
              <a:off x="4066580" y="319273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 name="Line 70"/>
            <p:cNvSpPr>
              <a:spLocks noChangeShapeType="1"/>
            </p:cNvSpPr>
            <p:nvPr/>
          </p:nvSpPr>
          <p:spPr bwMode="auto">
            <a:xfrm>
              <a:off x="4085630" y="321178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 name="Line 71"/>
            <p:cNvSpPr>
              <a:spLocks noChangeShapeType="1"/>
            </p:cNvSpPr>
            <p:nvPr/>
          </p:nvSpPr>
          <p:spPr bwMode="auto">
            <a:xfrm>
              <a:off x="4095155" y="323083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 name="Line 72"/>
            <p:cNvSpPr>
              <a:spLocks noChangeShapeType="1"/>
            </p:cNvSpPr>
            <p:nvPr/>
          </p:nvSpPr>
          <p:spPr bwMode="auto">
            <a:xfrm>
              <a:off x="4104680" y="3249885"/>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 name="Line 73"/>
            <p:cNvSpPr>
              <a:spLocks noChangeShapeType="1"/>
            </p:cNvSpPr>
            <p:nvPr/>
          </p:nvSpPr>
          <p:spPr bwMode="auto">
            <a:xfrm>
              <a:off x="4114205" y="3259410"/>
              <a:ext cx="47625" cy="762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 name="Line 74"/>
            <p:cNvSpPr>
              <a:spLocks noChangeShapeType="1"/>
            </p:cNvSpPr>
            <p:nvPr/>
          </p:nvSpPr>
          <p:spPr bwMode="auto">
            <a:xfrm>
              <a:off x="4161830" y="3335610"/>
              <a:ext cx="28575"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 name="Line 75"/>
            <p:cNvSpPr>
              <a:spLocks noChangeShapeType="1"/>
            </p:cNvSpPr>
            <p:nvPr/>
          </p:nvSpPr>
          <p:spPr bwMode="auto">
            <a:xfrm>
              <a:off x="4190405" y="3392760"/>
              <a:ext cx="38100"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 name="Line 76"/>
            <p:cNvSpPr>
              <a:spLocks noChangeShapeType="1"/>
            </p:cNvSpPr>
            <p:nvPr/>
          </p:nvSpPr>
          <p:spPr bwMode="auto">
            <a:xfrm>
              <a:off x="4228505" y="3440385"/>
              <a:ext cx="19050"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 name="Line 77"/>
            <p:cNvSpPr>
              <a:spLocks noChangeShapeType="1"/>
            </p:cNvSpPr>
            <p:nvPr/>
          </p:nvSpPr>
          <p:spPr bwMode="auto">
            <a:xfrm>
              <a:off x="4247555" y="3488010"/>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 name="Line 78"/>
            <p:cNvSpPr>
              <a:spLocks noChangeShapeType="1"/>
            </p:cNvSpPr>
            <p:nvPr/>
          </p:nvSpPr>
          <p:spPr bwMode="auto">
            <a:xfrm>
              <a:off x="4276130" y="352611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6" name="Line 79"/>
            <p:cNvSpPr>
              <a:spLocks noChangeShapeType="1"/>
            </p:cNvSpPr>
            <p:nvPr/>
          </p:nvSpPr>
          <p:spPr bwMode="auto">
            <a:xfrm>
              <a:off x="4295180" y="35642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 name="Line 80"/>
            <p:cNvSpPr>
              <a:spLocks noChangeShapeType="1"/>
            </p:cNvSpPr>
            <p:nvPr/>
          </p:nvSpPr>
          <p:spPr bwMode="auto">
            <a:xfrm>
              <a:off x="4314230" y="359278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 name="Line 81"/>
            <p:cNvSpPr>
              <a:spLocks noChangeShapeType="1"/>
            </p:cNvSpPr>
            <p:nvPr/>
          </p:nvSpPr>
          <p:spPr bwMode="auto">
            <a:xfrm>
              <a:off x="4333280" y="3621360"/>
              <a:ext cx="28575"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 name="Line 82"/>
            <p:cNvSpPr>
              <a:spLocks noChangeShapeType="1"/>
            </p:cNvSpPr>
            <p:nvPr/>
          </p:nvSpPr>
          <p:spPr bwMode="auto">
            <a:xfrm>
              <a:off x="4361855" y="3678510"/>
              <a:ext cx="2857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 name="Line 83"/>
            <p:cNvSpPr>
              <a:spLocks noChangeShapeType="1"/>
            </p:cNvSpPr>
            <p:nvPr/>
          </p:nvSpPr>
          <p:spPr bwMode="auto">
            <a:xfrm>
              <a:off x="4390430" y="3726135"/>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 name="Line 84"/>
            <p:cNvSpPr>
              <a:spLocks noChangeShapeType="1"/>
            </p:cNvSpPr>
            <p:nvPr/>
          </p:nvSpPr>
          <p:spPr bwMode="auto">
            <a:xfrm>
              <a:off x="4409480" y="3764235"/>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 name="Line 85"/>
            <p:cNvSpPr>
              <a:spLocks noChangeShapeType="1"/>
            </p:cNvSpPr>
            <p:nvPr/>
          </p:nvSpPr>
          <p:spPr bwMode="auto">
            <a:xfrm>
              <a:off x="4428530" y="380233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 name="Line 86"/>
            <p:cNvSpPr>
              <a:spLocks noChangeShapeType="1"/>
            </p:cNvSpPr>
            <p:nvPr/>
          </p:nvSpPr>
          <p:spPr bwMode="auto">
            <a:xfrm>
              <a:off x="4447580" y="38309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4" name="Line 87"/>
            <p:cNvSpPr>
              <a:spLocks noChangeShapeType="1"/>
            </p:cNvSpPr>
            <p:nvPr/>
          </p:nvSpPr>
          <p:spPr bwMode="auto">
            <a:xfrm>
              <a:off x="4466630" y="385948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5" name="Line 88"/>
            <p:cNvSpPr>
              <a:spLocks noChangeShapeType="1"/>
            </p:cNvSpPr>
            <p:nvPr/>
          </p:nvSpPr>
          <p:spPr bwMode="auto">
            <a:xfrm>
              <a:off x="4485680" y="3888060"/>
              <a:ext cx="952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6" name="Line 89"/>
            <p:cNvSpPr>
              <a:spLocks noChangeShapeType="1"/>
            </p:cNvSpPr>
            <p:nvPr/>
          </p:nvSpPr>
          <p:spPr bwMode="auto">
            <a:xfrm>
              <a:off x="4495205" y="391663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7" name="Line 90"/>
            <p:cNvSpPr>
              <a:spLocks noChangeShapeType="1"/>
            </p:cNvSpPr>
            <p:nvPr/>
          </p:nvSpPr>
          <p:spPr bwMode="auto">
            <a:xfrm>
              <a:off x="4514255" y="3945210"/>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8" name="Line 91"/>
            <p:cNvSpPr>
              <a:spLocks noChangeShapeType="1"/>
            </p:cNvSpPr>
            <p:nvPr/>
          </p:nvSpPr>
          <p:spPr bwMode="auto">
            <a:xfrm>
              <a:off x="4523780" y="396426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9" name="Line 92"/>
            <p:cNvSpPr>
              <a:spLocks noChangeShapeType="1"/>
            </p:cNvSpPr>
            <p:nvPr/>
          </p:nvSpPr>
          <p:spPr bwMode="auto">
            <a:xfrm>
              <a:off x="4542830" y="399283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0" name="Line 93"/>
            <p:cNvSpPr>
              <a:spLocks noChangeShapeType="1"/>
            </p:cNvSpPr>
            <p:nvPr/>
          </p:nvSpPr>
          <p:spPr bwMode="auto">
            <a:xfrm>
              <a:off x="4552355" y="401188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1" name="Line 94"/>
            <p:cNvSpPr>
              <a:spLocks noChangeShapeType="1"/>
            </p:cNvSpPr>
            <p:nvPr/>
          </p:nvSpPr>
          <p:spPr bwMode="auto">
            <a:xfrm>
              <a:off x="4561880" y="403093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2" name="Line 95"/>
            <p:cNvSpPr>
              <a:spLocks noChangeShapeType="1"/>
            </p:cNvSpPr>
            <p:nvPr/>
          </p:nvSpPr>
          <p:spPr bwMode="auto">
            <a:xfrm>
              <a:off x="4571405" y="4049985"/>
              <a:ext cx="47625" cy="762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3" name="Line 96"/>
            <p:cNvSpPr>
              <a:spLocks noChangeShapeType="1"/>
            </p:cNvSpPr>
            <p:nvPr/>
          </p:nvSpPr>
          <p:spPr bwMode="auto">
            <a:xfrm>
              <a:off x="4619030" y="4126185"/>
              <a:ext cx="28575" cy="666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4" name="Line 97"/>
            <p:cNvSpPr>
              <a:spLocks noChangeShapeType="1"/>
            </p:cNvSpPr>
            <p:nvPr/>
          </p:nvSpPr>
          <p:spPr bwMode="auto">
            <a:xfrm>
              <a:off x="4647605" y="4192860"/>
              <a:ext cx="38100"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5" name="Line 98"/>
            <p:cNvSpPr>
              <a:spLocks noChangeShapeType="1"/>
            </p:cNvSpPr>
            <p:nvPr/>
          </p:nvSpPr>
          <p:spPr bwMode="auto">
            <a:xfrm>
              <a:off x="4685705" y="4250010"/>
              <a:ext cx="19050"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6" name="Line 99"/>
            <p:cNvSpPr>
              <a:spLocks noChangeShapeType="1"/>
            </p:cNvSpPr>
            <p:nvPr/>
          </p:nvSpPr>
          <p:spPr bwMode="auto">
            <a:xfrm>
              <a:off x="4704755" y="4297635"/>
              <a:ext cx="2857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7" name="Line 100"/>
            <p:cNvSpPr>
              <a:spLocks noChangeShapeType="1"/>
            </p:cNvSpPr>
            <p:nvPr/>
          </p:nvSpPr>
          <p:spPr bwMode="auto">
            <a:xfrm>
              <a:off x="4733330" y="434526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8" name="Line 101"/>
            <p:cNvSpPr>
              <a:spLocks noChangeShapeType="1"/>
            </p:cNvSpPr>
            <p:nvPr/>
          </p:nvSpPr>
          <p:spPr bwMode="auto">
            <a:xfrm>
              <a:off x="4752380" y="438336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9" name="Line 102"/>
            <p:cNvSpPr>
              <a:spLocks noChangeShapeType="1"/>
            </p:cNvSpPr>
            <p:nvPr/>
          </p:nvSpPr>
          <p:spPr bwMode="auto">
            <a:xfrm>
              <a:off x="4771430" y="4411935"/>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0" name="Line 103"/>
            <p:cNvSpPr>
              <a:spLocks noChangeShapeType="1"/>
            </p:cNvSpPr>
            <p:nvPr/>
          </p:nvSpPr>
          <p:spPr bwMode="auto">
            <a:xfrm>
              <a:off x="4790480" y="4450035"/>
              <a:ext cx="28575"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1" name="Line 104"/>
            <p:cNvSpPr>
              <a:spLocks noChangeShapeType="1"/>
            </p:cNvSpPr>
            <p:nvPr/>
          </p:nvSpPr>
          <p:spPr bwMode="auto">
            <a:xfrm>
              <a:off x="4819055" y="4507185"/>
              <a:ext cx="2857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2" name="Line 105"/>
            <p:cNvSpPr>
              <a:spLocks noChangeShapeType="1"/>
            </p:cNvSpPr>
            <p:nvPr/>
          </p:nvSpPr>
          <p:spPr bwMode="auto">
            <a:xfrm>
              <a:off x="4847630" y="455481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3" name="Line 106"/>
            <p:cNvSpPr>
              <a:spLocks noChangeShapeType="1"/>
            </p:cNvSpPr>
            <p:nvPr/>
          </p:nvSpPr>
          <p:spPr bwMode="auto">
            <a:xfrm>
              <a:off x="4866680" y="459291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4" name="Line 107"/>
            <p:cNvSpPr>
              <a:spLocks noChangeShapeType="1"/>
            </p:cNvSpPr>
            <p:nvPr/>
          </p:nvSpPr>
          <p:spPr bwMode="auto">
            <a:xfrm>
              <a:off x="4885730" y="463101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5" name="Line 108"/>
            <p:cNvSpPr>
              <a:spLocks noChangeShapeType="1"/>
            </p:cNvSpPr>
            <p:nvPr/>
          </p:nvSpPr>
          <p:spPr bwMode="auto">
            <a:xfrm>
              <a:off x="4904780" y="46691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6" name="Line 109"/>
            <p:cNvSpPr>
              <a:spLocks noChangeShapeType="1"/>
            </p:cNvSpPr>
            <p:nvPr/>
          </p:nvSpPr>
          <p:spPr bwMode="auto">
            <a:xfrm>
              <a:off x="4923830" y="469768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7" name="Line 110"/>
            <p:cNvSpPr>
              <a:spLocks noChangeShapeType="1"/>
            </p:cNvSpPr>
            <p:nvPr/>
          </p:nvSpPr>
          <p:spPr bwMode="auto">
            <a:xfrm>
              <a:off x="4942880" y="4726260"/>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8" name="Line 111"/>
            <p:cNvSpPr>
              <a:spLocks noChangeShapeType="1"/>
            </p:cNvSpPr>
            <p:nvPr/>
          </p:nvSpPr>
          <p:spPr bwMode="auto">
            <a:xfrm>
              <a:off x="4952405" y="47453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9" name="Line 112"/>
            <p:cNvSpPr>
              <a:spLocks noChangeShapeType="1"/>
            </p:cNvSpPr>
            <p:nvPr/>
          </p:nvSpPr>
          <p:spPr bwMode="auto">
            <a:xfrm>
              <a:off x="4971455" y="477388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0" name="Line 113"/>
            <p:cNvSpPr>
              <a:spLocks noChangeShapeType="1"/>
            </p:cNvSpPr>
            <p:nvPr/>
          </p:nvSpPr>
          <p:spPr bwMode="auto">
            <a:xfrm>
              <a:off x="4980980" y="4792935"/>
              <a:ext cx="952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1" name="Line 114"/>
            <p:cNvSpPr>
              <a:spLocks noChangeShapeType="1"/>
            </p:cNvSpPr>
            <p:nvPr/>
          </p:nvSpPr>
          <p:spPr bwMode="auto">
            <a:xfrm>
              <a:off x="4990505" y="482151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2" name="Line 115"/>
            <p:cNvSpPr>
              <a:spLocks noChangeShapeType="1"/>
            </p:cNvSpPr>
            <p:nvPr/>
          </p:nvSpPr>
          <p:spPr bwMode="auto">
            <a:xfrm>
              <a:off x="5009555" y="4840560"/>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 name="Line 116"/>
            <p:cNvSpPr>
              <a:spLocks noChangeShapeType="1"/>
            </p:cNvSpPr>
            <p:nvPr/>
          </p:nvSpPr>
          <p:spPr bwMode="auto">
            <a:xfrm>
              <a:off x="5019080" y="485008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4" name="Line 117"/>
            <p:cNvSpPr>
              <a:spLocks noChangeShapeType="1"/>
            </p:cNvSpPr>
            <p:nvPr/>
          </p:nvSpPr>
          <p:spPr bwMode="auto">
            <a:xfrm>
              <a:off x="5028605" y="4869135"/>
              <a:ext cx="38100" cy="762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5" name="Line 118"/>
            <p:cNvSpPr>
              <a:spLocks noChangeShapeType="1"/>
            </p:cNvSpPr>
            <p:nvPr/>
          </p:nvSpPr>
          <p:spPr bwMode="auto">
            <a:xfrm>
              <a:off x="5066705" y="4945335"/>
              <a:ext cx="38100"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6" name="Line 119"/>
            <p:cNvSpPr>
              <a:spLocks noChangeShapeType="1"/>
            </p:cNvSpPr>
            <p:nvPr/>
          </p:nvSpPr>
          <p:spPr bwMode="auto">
            <a:xfrm>
              <a:off x="5104805" y="5002485"/>
              <a:ext cx="2857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7" name="Line 120"/>
            <p:cNvSpPr>
              <a:spLocks noChangeShapeType="1"/>
            </p:cNvSpPr>
            <p:nvPr/>
          </p:nvSpPr>
          <p:spPr bwMode="auto">
            <a:xfrm>
              <a:off x="5133380" y="5050110"/>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 name="Line 121"/>
            <p:cNvSpPr>
              <a:spLocks noChangeShapeType="1"/>
            </p:cNvSpPr>
            <p:nvPr/>
          </p:nvSpPr>
          <p:spPr bwMode="auto">
            <a:xfrm>
              <a:off x="5161955" y="5088210"/>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9" name="Line 122"/>
            <p:cNvSpPr>
              <a:spLocks noChangeShapeType="1"/>
            </p:cNvSpPr>
            <p:nvPr/>
          </p:nvSpPr>
          <p:spPr bwMode="auto">
            <a:xfrm>
              <a:off x="5190530" y="51263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0" name="Line 123"/>
            <p:cNvSpPr>
              <a:spLocks noChangeShapeType="1"/>
            </p:cNvSpPr>
            <p:nvPr/>
          </p:nvSpPr>
          <p:spPr bwMode="auto">
            <a:xfrm>
              <a:off x="5209580" y="51548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1" name="Line 124"/>
            <p:cNvSpPr>
              <a:spLocks noChangeShapeType="1"/>
            </p:cNvSpPr>
            <p:nvPr/>
          </p:nvSpPr>
          <p:spPr bwMode="auto">
            <a:xfrm>
              <a:off x="5228630" y="517393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2" name="Line 125"/>
            <p:cNvSpPr>
              <a:spLocks noChangeShapeType="1"/>
            </p:cNvSpPr>
            <p:nvPr/>
          </p:nvSpPr>
          <p:spPr bwMode="auto">
            <a:xfrm>
              <a:off x="5247680" y="5202510"/>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3" name="Line 126"/>
            <p:cNvSpPr>
              <a:spLocks noChangeShapeType="1"/>
            </p:cNvSpPr>
            <p:nvPr/>
          </p:nvSpPr>
          <p:spPr bwMode="auto">
            <a:xfrm>
              <a:off x="5276255" y="5240610"/>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 name="Line 127"/>
            <p:cNvSpPr>
              <a:spLocks noChangeShapeType="1"/>
            </p:cNvSpPr>
            <p:nvPr/>
          </p:nvSpPr>
          <p:spPr bwMode="auto">
            <a:xfrm>
              <a:off x="5304830" y="52691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5" name="Line 128"/>
            <p:cNvSpPr>
              <a:spLocks noChangeShapeType="1"/>
            </p:cNvSpPr>
            <p:nvPr/>
          </p:nvSpPr>
          <p:spPr bwMode="auto">
            <a:xfrm>
              <a:off x="5323880" y="528823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6" name="Line 129"/>
            <p:cNvSpPr>
              <a:spLocks noChangeShapeType="1"/>
            </p:cNvSpPr>
            <p:nvPr/>
          </p:nvSpPr>
          <p:spPr bwMode="auto">
            <a:xfrm>
              <a:off x="5342930" y="53072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7" name="Line 130"/>
            <p:cNvSpPr>
              <a:spLocks noChangeShapeType="1"/>
            </p:cNvSpPr>
            <p:nvPr/>
          </p:nvSpPr>
          <p:spPr bwMode="auto">
            <a:xfrm>
              <a:off x="5361980" y="532633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8" name="Line 131"/>
            <p:cNvSpPr>
              <a:spLocks noChangeShapeType="1"/>
            </p:cNvSpPr>
            <p:nvPr/>
          </p:nvSpPr>
          <p:spPr bwMode="auto">
            <a:xfrm>
              <a:off x="5381030" y="5345385"/>
              <a:ext cx="190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9" name="Line 132"/>
            <p:cNvSpPr>
              <a:spLocks noChangeShapeType="1"/>
            </p:cNvSpPr>
            <p:nvPr/>
          </p:nvSpPr>
          <p:spPr bwMode="auto">
            <a:xfrm>
              <a:off x="5400080" y="5354910"/>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0" name="Line 133"/>
            <p:cNvSpPr>
              <a:spLocks noChangeShapeType="1"/>
            </p:cNvSpPr>
            <p:nvPr/>
          </p:nvSpPr>
          <p:spPr bwMode="auto">
            <a:xfrm>
              <a:off x="5409605" y="5364435"/>
              <a:ext cx="190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1" name="Line 134"/>
            <p:cNvSpPr>
              <a:spLocks noChangeShapeType="1"/>
            </p:cNvSpPr>
            <p:nvPr/>
          </p:nvSpPr>
          <p:spPr bwMode="auto">
            <a:xfrm>
              <a:off x="5428655" y="5373960"/>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2" name="Line 135"/>
            <p:cNvSpPr>
              <a:spLocks noChangeShapeType="1"/>
            </p:cNvSpPr>
            <p:nvPr/>
          </p:nvSpPr>
          <p:spPr bwMode="auto">
            <a:xfrm>
              <a:off x="5438180" y="5383485"/>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3" name="Line 136"/>
            <p:cNvSpPr>
              <a:spLocks noChangeShapeType="1"/>
            </p:cNvSpPr>
            <p:nvPr/>
          </p:nvSpPr>
          <p:spPr bwMode="auto">
            <a:xfrm>
              <a:off x="5447705" y="5393010"/>
              <a:ext cx="95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4" name="Line 137"/>
            <p:cNvSpPr>
              <a:spLocks noChangeShapeType="1"/>
            </p:cNvSpPr>
            <p:nvPr/>
          </p:nvSpPr>
          <p:spPr bwMode="auto">
            <a:xfrm>
              <a:off x="5457230" y="5393010"/>
              <a:ext cx="190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5" name="Line 138"/>
            <p:cNvSpPr>
              <a:spLocks noChangeShapeType="1"/>
            </p:cNvSpPr>
            <p:nvPr/>
          </p:nvSpPr>
          <p:spPr bwMode="auto">
            <a:xfrm>
              <a:off x="5476280" y="5402535"/>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6" name="Line 139"/>
            <p:cNvSpPr>
              <a:spLocks noChangeShapeType="1"/>
            </p:cNvSpPr>
            <p:nvPr/>
          </p:nvSpPr>
          <p:spPr bwMode="auto">
            <a:xfrm>
              <a:off x="5485805" y="5412060"/>
              <a:ext cx="7620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7" name="Line 140"/>
            <p:cNvSpPr>
              <a:spLocks noChangeShapeType="1"/>
            </p:cNvSpPr>
            <p:nvPr/>
          </p:nvSpPr>
          <p:spPr bwMode="auto">
            <a:xfrm>
              <a:off x="5562005" y="5440635"/>
              <a:ext cx="571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8" name="Line 141"/>
            <p:cNvSpPr>
              <a:spLocks noChangeShapeType="1"/>
            </p:cNvSpPr>
            <p:nvPr/>
          </p:nvSpPr>
          <p:spPr bwMode="auto">
            <a:xfrm>
              <a:off x="5619155" y="5450160"/>
              <a:ext cx="476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9" name="Line 142"/>
            <p:cNvSpPr>
              <a:spLocks noChangeShapeType="1"/>
            </p:cNvSpPr>
            <p:nvPr/>
          </p:nvSpPr>
          <p:spPr bwMode="auto">
            <a:xfrm>
              <a:off x="5666780" y="5450160"/>
              <a:ext cx="38100"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0" name="Line 143"/>
            <p:cNvSpPr>
              <a:spLocks noChangeShapeType="1"/>
            </p:cNvSpPr>
            <p:nvPr/>
          </p:nvSpPr>
          <p:spPr bwMode="auto">
            <a:xfrm>
              <a:off x="5704880" y="5450160"/>
              <a:ext cx="476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1" name="Line 144"/>
            <p:cNvSpPr>
              <a:spLocks noChangeShapeType="1"/>
            </p:cNvSpPr>
            <p:nvPr/>
          </p:nvSpPr>
          <p:spPr bwMode="auto">
            <a:xfrm>
              <a:off x="5752505" y="5450160"/>
              <a:ext cx="476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2" name="Line 145"/>
            <p:cNvSpPr>
              <a:spLocks noChangeShapeType="1"/>
            </p:cNvSpPr>
            <p:nvPr/>
          </p:nvSpPr>
          <p:spPr bwMode="auto">
            <a:xfrm flipV="1">
              <a:off x="5800130" y="5440635"/>
              <a:ext cx="3810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3" name="Line 146"/>
            <p:cNvSpPr>
              <a:spLocks noChangeShapeType="1"/>
            </p:cNvSpPr>
            <p:nvPr/>
          </p:nvSpPr>
          <p:spPr bwMode="auto">
            <a:xfrm>
              <a:off x="5838230" y="5440635"/>
              <a:ext cx="2857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4" name="Line 147"/>
            <p:cNvSpPr>
              <a:spLocks noChangeShapeType="1"/>
            </p:cNvSpPr>
            <p:nvPr/>
          </p:nvSpPr>
          <p:spPr bwMode="auto">
            <a:xfrm flipV="1">
              <a:off x="5866805" y="5431110"/>
              <a:ext cx="2857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5" name="Line 148"/>
            <p:cNvSpPr>
              <a:spLocks noChangeShapeType="1"/>
            </p:cNvSpPr>
            <p:nvPr/>
          </p:nvSpPr>
          <p:spPr bwMode="auto">
            <a:xfrm>
              <a:off x="5895380" y="5431110"/>
              <a:ext cx="19050"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6" name="Line 149"/>
            <p:cNvSpPr>
              <a:spLocks noChangeShapeType="1"/>
            </p:cNvSpPr>
            <p:nvPr/>
          </p:nvSpPr>
          <p:spPr bwMode="auto">
            <a:xfrm flipV="1">
              <a:off x="5914430" y="5421585"/>
              <a:ext cx="2857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7" name="Freeform 150"/>
            <p:cNvSpPr>
              <a:spLocks/>
            </p:cNvSpPr>
            <p:nvPr/>
          </p:nvSpPr>
          <p:spPr bwMode="auto">
            <a:xfrm>
              <a:off x="2733080" y="3602310"/>
              <a:ext cx="47625" cy="28575"/>
            </a:xfrm>
            <a:custGeom>
              <a:avLst/>
              <a:gdLst>
                <a:gd name="T0" fmla="*/ 0 w 30"/>
                <a:gd name="T1" fmla="*/ 18 h 18"/>
                <a:gd name="T2" fmla="*/ 12 w 30"/>
                <a:gd name="T3" fmla="*/ 0 h 18"/>
                <a:gd name="T4" fmla="*/ 30 w 30"/>
                <a:gd name="T5" fmla="*/ 0 h 18"/>
                <a:gd name="T6" fmla="*/ 18 w 30"/>
                <a:gd name="T7" fmla="*/ 18 h 18"/>
                <a:gd name="T8" fmla="*/ 0 w 30"/>
                <a:gd name="T9" fmla="*/ 18 h 18"/>
              </a:gdLst>
              <a:ahLst/>
              <a:cxnLst>
                <a:cxn ang="0">
                  <a:pos x="T0" y="T1"/>
                </a:cxn>
                <a:cxn ang="0">
                  <a:pos x="T2" y="T3"/>
                </a:cxn>
                <a:cxn ang="0">
                  <a:pos x="T4" y="T5"/>
                </a:cxn>
                <a:cxn ang="0">
                  <a:pos x="T6" y="T7"/>
                </a:cxn>
                <a:cxn ang="0">
                  <a:pos x="T8" y="T9"/>
                </a:cxn>
              </a:cxnLst>
              <a:rect l="0" t="0" r="r" b="b"/>
              <a:pathLst>
                <a:path w="30" h="18">
                  <a:moveTo>
                    <a:pt x="0" y="18"/>
                  </a:moveTo>
                  <a:lnTo>
                    <a:pt x="12" y="0"/>
                  </a:lnTo>
                  <a:lnTo>
                    <a:pt x="30" y="0"/>
                  </a:lnTo>
                  <a:lnTo>
                    <a:pt x="18" y="18"/>
                  </a:lnTo>
                  <a:lnTo>
                    <a:pt x="0"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68" name="Freeform 151"/>
            <p:cNvSpPr>
              <a:spLocks/>
            </p:cNvSpPr>
            <p:nvPr/>
          </p:nvSpPr>
          <p:spPr bwMode="auto">
            <a:xfrm>
              <a:off x="2799755" y="3507060"/>
              <a:ext cx="47625" cy="28575"/>
            </a:xfrm>
            <a:custGeom>
              <a:avLst/>
              <a:gdLst>
                <a:gd name="T0" fmla="*/ 0 w 30"/>
                <a:gd name="T1" fmla="*/ 18 h 18"/>
                <a:gd name="T2" fmla="*/ 12 w 30"/>
                <a:gd name="T3" fmla="*/ 0 h 18"/>
                <a:gd name="T4" fmla="*/ 30 w 30"/>
                <a:gd name="T5" fmla="*/ 0 h 18"/>
                <a:gd name="T6" fmla="*/ 18 w 30"/>
                <a:gd name="T7" fmla="*/ 18 h 18"/>
                <a:gd name="T8" fmla="*/ 0 w 30"/>
                <a:gd name="T9" fmla="*/ 18 h 18"/>
              </a:gdLst>
              <a:ahLst/>
              <a:cxnLst>
                <a:cxn ang="0">
                  <a:pos x="T0" y="T1"/>
                </a:cxn>
                <a:cxn ang="0">
                  <a:pos x="T2" y="T3"/>
                </a:cxn>
                <a:cxn ang="0">
                  <a:pos x="T4" y="T5"/>
                </a:cxn>
                <a:cxn ang="0">
                  <a:pos x="T6" y="T7"/>
                </a:cxn>
                <a:cxn ang="0">
                  <a:pos x="T8" y="T9"/>
                </a:cxn>
              </a:cxnLst>
              <a:rect l="0" t="0" r="r" b="b"/>
              <a:pathLst>
                <a:path w="30" h="18">
                  <a:moveTo>
                    <a:pt x="0" y="18"/>
                  </a:moveTo>
                  <a:lnTo>
                    <a:pt x="12" y="0"/>
                  </a:lnTo>
                  <a:lnTo>
                    <a:pt x="30" y="0"/>
                  </a:lnTo>
                  <a:lnTo>
                    <a:pt x="18" y="18"/>
                  </a:lnTo>
                  <a:lnTo>
                    <a:pt x="0"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69" name="Freeform 152"/>
            <p:cNvSpPr>
              <a:spLocks/>
            </p:cNvSpPr>
            <p:nvPr/>
          </p:nvSpPr>
          <p:spPr bwMode="auto">
            <a:xfrm>
              <a:off x="2818805" y="3507060"/>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0" name="Freeform 153"/>
            <p:cNvSpPr>
              <a:spLocks/>
            </p:cNvSpPr>
            <p:nvPr/>
          </p:nvSpPr>
          <p:spPr bwMode="auto">
            <a:xfrm>
              <a:off x="2875955" y="344038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1" name="Freeform 154"/>
            <p:cNvSpPr>
              <a:spLocks/>
            </p:cNvSpPr>
            <p:nvPr/>
          </p:nvSpPr>
          <p:spPr bwMode="auto">
            <a:xfrm>
              <a:off x="2914055" y="3392760"/>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2" name="Freeform 155"/>
            <p:cNvSpPr>
              <a:spLocks/>
            </p:cNvSpPr>
            <p:nvPr/>
          </p:nvSpPr>
          <p:spPr bwMode="auto">
            <a:xfrm>
              <a:off x="2952155" y="33451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3" name="Freeform 156"/>
            <p:cNvSpPr>
              <a:spLocks/>
            </p:cNvSpPr>
            <p:nvPr/>
          </p:nvSpPr>
          <p:spPr bwMode="auto">
            <a:xfrm>
              <a:off x="3009305" y="3278460"/>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4" name="Freeform 157"/>
            <p:cNvSpPr>
              <a:spLocks/>
            </p:cNvSpPr>
            <p:nvPr/>
          </p:nvSpPr>
          <p:spPr bwMode="auto">
            <a:xfrm>
              <a:off x="3056930" y="32308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5" name="Freeform 158"/>
            <p:cNvSpPr>
              <a:spLocks/>
            </p:cNvSpPr>
            <p:nvPr/>
          </p:nvSpPr>
          <p:spPr bwMode="auto">
            <a:xfrm>
              <a:off x="3095030" y="31927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6" name="Freeform 159"/>
            <p:cNvSpPr>
              <a:spLocks/>
            </p:cNvSpPr>
            <p:nvPr/>
          </p:nvSpPr>
          <p:spPr bwMode="auto">
            <a:xfrm>
              <a:off x="3123605" y="31546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7" name="Freeform 160"/>
            <p:cNvSpPr>
              <a:spLocks/>
            </p:cNvSpPr>
            <p:nvPr/>
          </p:nvSpPr>
          <p:spPr bwMode="auto">
            <a:xfrm>
              <a:off x="3152180" y="3126060"/>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8" name="Freeform 161"/>
            <p:cNvSpPr>
              <a:spLocks/>
            </p:cNvSpPr>
            <p:nvPr/>
          </p:nvSpPr>
          <p:spPr bwMode="auto">
            <a:xfrm>
              <a:off x="3171230" y="3097485"/>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9" name="Freeform 162"/>
            <p:cNvSpPr>
              <a:spLocks/>
            </p:cNvSpPr>
            <p:nvPr/>
          </p:nvSpPr>
          <p:spPr bwMode="auto">
            <a:xfrm>
              <a:off x="3190280" y="30784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0" name="Freeform 163"/>
            <p:cNvSpPr>
              <a:spLocks/>
            </p:cNvSpPr>
            <p:nvPr/>
          </p:nvSpPr>
          <p:spPr bwMode="auto">
            <a:xfrm>
              <a:off x="3228380" y="3021285"/>
              <a:ext cx="47625" cy="38100"/>
            </a:xfrm>
            <a:custGeom>
              <a:avLst/>
              <a:gdLst>
                <a:gd name="T0" fmla="*/ 0 w 30"/>
                <a:gd name="T1" fmla="*/ 12 h 24"/>
                <a:gd name="T2" fmla="*/ 24 w 30"/>
                <a:gd name="T3" fmla="*/ 0 h 24"/>
                <a:gd name="T4" fmla="*/ 30 w 30"/>
                <a:gd name="T5" fmla="*/ 12 h 24"/>
                <a:gd name="T6" fmla="*/ 6 w 30"/>
                <a:gd name="T7" fmla="*/ 24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0"/>
                  </a:lnTo>
                  <a:lnTo>
                    <a:pt x="30" y="12"/>
                  </a:lnTo>
                  <a:lnTo>
                    <a:pt x="6" y="24"/>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1" name="Freeform 164"/>
            <p:cNvSpPr>
              <a:spLocks/>
            </p:cNvSpPr>
            <p:nvPr/>
          </p:nvSpPr>
          <p:spPr bwMode="auto">
            <a:xfrm>
              <a:off x="3276005" y="30022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2" name="Freeform 165"/>
            <p:cNvSpPr>
              <a:spLocks/>
            </p:cNvSpPr>
            <p:nvPr/>
          </p:nvSpPr>
          <p:spPr bwMode="auto">
            <a:xfrm>
              <a:off x="3304580" y="2973660"/>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3" name="Freeform 166"/>
            <p:cNvSpPr>
              <a:spLocks/>
            </p:cNvSpPr>
            <p:nvPr/>
          </p:nvSpPr>
          <p:spPr bwMode="auto">
            <a:xfrm>
              <a:off x="3333155" y="2945085"/>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4" name="Freeform 167"/>
            <p:cNvSpPr>
              <a:spLocks/>
            </p:cNvSpPr>
            <p:nvPr/>
          </p:nvSpPr>
          <p:spPr bwMode="auto">
            <a:xfrm>
              <a:off x="3352205" y="2926035"/>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5" name="Freeform 168"/>
            <p:cNvSpPr>
              <a:spLocks/>
            </p:cNvSpPr>
            <p:nvPr/>
          </p:nvSpPr>
          <p:spPr bwMode="auto">
            <a:xfrm>
              <a:off x="3371255" y="2906985"/>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6" name="Freeform 169"/>
            <p:cNvSpPr>
              <a:spLocks/>
            </p:cNvSpPr>
            <p:nvPr/>
          </p:nvSpPr>
          <p:spPr bwMode="auto">
            <a:xfrm>
              <a:off x="3380780" y="28879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7" name="Freeform 170"/>
            <p:cNvSpPr>
              <a:spLocks/>
            </p:cNvSpPr>
            <p:nvPr/>
          </p:nvSpPr>
          <p:spPr bwMode="auto">
            <a:xfrm>
              <a:off x="3409355" y="2878410"/>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8" name="Freeform 171"/>
            <p:cNvSpPr>
              <a:spLocks/>
            </p:cNvSpPr>
            <p:nvPr/>
          </p:nvSpPr>
          <p:spPr bwMode="auto">
            <a:xfrm>
              <a:off x="3428405" y="2840310"/>
              <a:ext cx="47625" cy="38100"/>
            </a:xfrm>
            <a:custGeom>
              <a:avLst/>
              <a:gdLst>
                <a:gd name="T0" fmla="*/ 0 w 30"/>
                <a:gd name="T1" fmla="*/ 12 h 24"/>
                <a:gd name="T2" fmla="*/ 24 w 30"/>
                <a:gd name="T3" fmla="*/ 0 h 24"/>
                <a:gd name="T4" fmla="*/ 30 w 30"/>
                <a:gd name="T5" fmla="*/ 12 h 24"/>
                <a:gd name="T6" fmla="*/ 6 w 30"/>
                <a:gd name="T7" fmla="*/ 24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0"/>
                  </a:lnTo>
                  <a:lnTo>
                    <a:pt x="30" y="12"/>
                  </a:lnTo>
                  <a:lnTo>
                    <a:pt x="6" y="24"/>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9" name="Freeform 172"/>
            <p:cNvSpPr>
              <a:spLocks/>
            </p:cNvSpPr>
            <p:nvPr/>
          </p:nvSpPr>
          <p:spPr bwMode="auto">
            <a:xfrm>
              <a:off x="3456980" y="28307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0" name="Freeform 173"/>
            <p:cNvSpPr>
              <a:spLocks/>
            </p:cNvSpPr>
            <p:nvPr/>
          </p:nvSpPr>
          <p:spPr bwMode="auto">
            <a:xfrm>
              <a:off x="3476030" y="28212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1" name="Freeform 174"/>
            <p:cNvSpPr>
              <a:spLocks/>
            </p:cNvSpPr>
            <p:nvPr/>
          </p:nvSpPr>
          <p:spPr bwMode="auto">
            <a:xfrm>
              <a:off x="3504605" y="28117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2" name="Freeform 175"/>
            <p:cNvSpPr>
              <a:spLocks/>
            </p:cNvSpPr>
            <p:nvPr/>
          </p:nvSpPr>
          <p:spPr bwMode="auto">
            <a:xfrm>
              <a:off x="3533180" y="2802210"/>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3" name="Freeform 176"/>
            <p:cNvSpPr>
              <a:spLocks/>
            </p:cNvSpPr>
            <p:nvPr/>
          </p:nvSpPr>
          <p:spPr bwMode="auto">
            <a:xfrm>
              <a:off x="3533180" y="27926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4" name="Freeform 177"/>
            <p:cNvSpPr>
              <a:spLocks/>
            </p:cNvSpPr>
            <p:nvPr/>
          </p:nvSpPr>
          <p:spPr bwMode="auto">
            <a:xfrm>
              <a:off x="3561755" y="27831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5" name="Freeform 178"/>
            <p:cNvSpPr>
              <a:spLocks/>
            </p:cNvSpPr>
            <p:nvPr/>
          </p:nvSpPr>
          <p:spPr bwMode="auto">
            <a:xfrm>
              <a:off x="3580805" y="2783160"/>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6" name="Freeform 179"/>
            <p:cNvSpPr>
              <a:spLocks/>
            </p:cNvSpPr>
            <p:nvPr/>
          </p:nvSpPr>
          <p:spPr bwMode="auto">
            <a:xfrm>
              <a:off x="3590330" y="2783160"/>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7" name="Freeform 180"/>
            <p:cNvSpPr>
              <a:spLocks/>
            </p:cNvSpPr>
            <p:nvPr/>
          </p:nvSpPr>
          <p:spPr bwMode="auto">
            <a:xfrm>
              <a:off x="3599855" y="27831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8" name="Freeform 181"/>
            <p:cNvSpPr>
              <a:spLocks/>
            </p:cNvSpPr>
            <p:nvPr/>
          </p:nvSpPr>
          <p:spPr bwMode="auto">
            <a:xfrm>
              <a:off x="3618905" y="2783160"/>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9" name="Freeform 182"/>
            <p:cNvSpPr>
              <a:spLocks/>
            </p:cNvSpPr>
            <p:nvPr/>
          </p:nvSpPr>
          <p:spPr bwMode="auto">
            <a:xfrm>
              <a:off x="3628430" y="2783160"/>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0" name="Freeform 183"/>
            <p:cNvSpPr>
              <a:spLocks/>
            </p:cNvSpPr>
            <p:nvPr/>
          </p:nvSpPr>
          <p:spPr bwMode="auto">
            <a:xfrm>
              <a:off x="3637955" y="2783160"/>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1" name="Freeform 184"/>
            <p:cNvSpPr>
              <a:spLocks/>
            </p:cNvSpPr>
            <p:nvPr/>
          </p:nvSpPr>
          <p:spPr bwMode="auto">
            <a:xfrm>
              <a:off x="3637955" y="279268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2" name="Freeform 185"/>
            <p:cNvSpPr>
              <a:spLocks/>
            </p:cNvSpPr>
            <p:nvPr/>
          </p:nvSpPr>
          <p:spPr bwMode="auto">
            <a:xfrm>
              <a:off x="3685580" y="281173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3" name="Freeform 186"/>
            <p:cNvSpPr>
              <a:spLocks/>
            </p:cNvSpPr>
            <p:nvPr/>
          </p:nvSpPr>
          <p:spPr bwMode="auto">
            <a:xfrm>
              <a:off x="3733205" y="28212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4" name="Freeform 187"/>
            <p:cNvSpPr>
              <a:spLocks/>
            </p:cNvSpPr>
            <p:nvPr/>
          </p:nvSpPr>
          <p:spPr bwMode="auto">
            <a:xfrm>
              <a:off x="3761780" y="28498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5" name="Freeform 188"/>
            <p:cNvSpPr>
              <a:spLocks/>
            </p:cNvSpPr>
            <p:nvPr/>
          </p:nvSpPr>
          <p:spPr bwMode="auto">
            <a:xfrm>
              <a:off x="3790355" y="28784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6" name="Freeform 189"/>
            <p:cNvSpPr>
              <a:spLocks/>
            </p:cNvSpPr>
            <p:nvPr/>
          </p:nvSpPr>
          <p:spPr bwMode="auto">
            <a:xfrm>
              <a:off x="3809405" y="29069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7" name="Freeform 190"/>
            <p:cNvSpPr>
              <a:spLocks/>
            </p:cNvSpPr>
            <p:nvPr/>
          </p:nvSpPr>
          <p:spPr bwMode="auto">
            <a:xfrm>
              <a:off x="3828455" y="29260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8" name="Freeform 191"/>
            <p:cNvSpPr>
              <a:spLocks/>
            </p:cNvSpPr>
            <p:nvPr/>
          </p:nvSpPr>
          <p:spPr bwMode="auto">
            <a:xfrm>
              <a:off x="3847505" y="29546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9" name="Freeform 192"/>
            <p:cNvSpPr>
              <a:spLocks/>
            </p:cNvSpPr>
            <p:nvPr/>
          </p:nvSpPr>
          <p:spPr bwMode="auto">
            <a:xfrm>
              <a:off x="3866555" y="29736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0" name="Freeform 193"/>
            <p:cNvSpPr>
              <a:spLocks/>
            </p:cNvSpPr>
            <p:nvPr/>
          </p:nvSpPr>
          <p:spPr bwMode="auto">
            <a:xfrm>
              <a:off x="3895130" y="30117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1" name="Freeform 194"/>
            <p:cNvSpPr>
              <a:spLocks/>
            </p:cNvSpPr>
            <p:nvPr/>
          </p:nvSpPr>
          <p:spPr bwMode="auto">
            <a:xfrm>
              <a:off x="3923705" y="30593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2" name="Freeform 195"/>
            <p:cNvSpPr>
              <a:spLocks/>
            </p:cNvSpPr>
            <p:nvPr/>
          </p:nvSpPr>
          <p:spPr bwMode="auto">
            <a:xfrm>
              <a:off x="3942755" y="30879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3" name="Freeform 196"/>
            <p:cNvSpPr>
              <a:spLocks/>
            </p:cNvSpPr>
            <p:nvPr/>
          </p:nvSpPr>
          <p:spPr bwMode="auto">
            <a:xfrm>
              <a:off x="3971330" y="31165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4" name="Freeform 197"/>
            <p:cNvSpPr>
              <a:spLocks/>
            </p:cNvSpPr>
            <p:nvPr/>
          </p:nvSpPr>
          <p:spPr bwMode="auto">
            <a:xfrm>
              <a:off x="3990380" y="31451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5" name="Freeform 198"/>
            <p:cNvSpPr>
              <a:spLocks/>
            </p:cNvSpPr>
            <p:nvPr/>
          </p:nvSpPr>
          <p:spPr bwMode="auto">
            <a:xfrm>
              <a:off x="3999905" y="31641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 name="Freeform 199"/>
            <p:cNvSpPr>
              <a:spLocks/>
            </p:cNvSpPr>
            <p:nvPr/>
          </p:nvSpPr>
          <p:spPr bwMode="auto">
            <a:xfrm>
              <a:off x="4018955" y="31832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 name="Freeform 200"/>
            <p:cNvSpPr>
              <a:spLocks/>
            </p:cNvSpPr>
            <p:nvPr/>
          </p:nvSpPr>
          <p:spPr bwMode="auto">
            <a:xfrm>
              <a:off x="4038005" y="32213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 name="Freeform 201"/>
            <p:cNvSpPr>
              <a:spLocks/>
            </p:cNvSpPr>
            <p:nvPr/>
          </p:nvSpPr>
          <p:spPr bwMode="auto">
            <a:xfrm>
              <a:off x="4047530" y="32403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 name="Freeform 202"/>
            <p:cNvSpPr>
              <a:spLocks/>
            </p:cNvSpPr>
            <p:nvPr/>
          </p:nvSpPr>
          <p:spPr bwMode="auto">
            <a:xfrm>
              <a:off x="4057055" y="32498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 name="Freeform 203"/>
            <p:cNvSpPr>
              <a:spLocks/>
            </p:cNvSpPr>
            <p:nvPr/>
          </p:nvSpPr>
          <p:spPr bwMode="auto">
            <a:xfrm>
              <a:off x="4076105" y="32784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1" name="Freeform 204"/>
            <p:cNvSpPr>
              <a:spLocks/>
            </p:cNvSpPr>
            <p:nvPr/>
          </p:nvSpPr>
          <p:spPr bwMode="auto">
            <a:xfrm>
              <a:off x="4085630" y="32879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2" name="Freeform 206"/>
            <p:cNvSpPr>
              <a:spLocks/>
            </p:cNvSpPr>
            <p:nvPr/>
          </p:nvSpPr>
          <p:spPr bwMode="auto">
            <a:xfrm>
              <a:off x="4095155" y="33070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3" name="Freeform 207"/>
            <p:cNvSpPr>
              <a:spLocks/>
            </p:cNvSpPr>
            <p:nvPr/>
          </p:nvSpPr>
          <p:spPr bwMode="auto">
            <a:xfrm>
              <a:off x="4104680" y="33165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4" name="Freeform 208"/>
            <p:cNvSpPr>
              <a:spLocks/>
            </p:cNvSpPr>
            <p:nvPr/>
          </p:nvSpPr>
          <p:spPr bwMode="auto">
            <a:xfrm>
              <a:off x="4152305" y="33927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5" name="Freeform 209"/>
            <p:cNvSpPr>
              <a:spLocks/>
            </p:cNvSpPr>
            <p:nvPr/>
          </p:nvSpPr>
          <p:spPr bwMode="auto">
            <a:xfrm>
              <a:off x="4180880" y="34403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 name="Freeform 210"/>
            <p:cNvSpPr>
              <a:spLocks/>
            </p:cNvSpPr>
            <p:nvPr/>
          </p:nvSpPr>
          <p:spPr bwMode="auto">
            <a:xfrm>
              <a:off x="4218980" y="34975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 name="Freeform 211"/>
            <p:cNvSpPr>
              <a:spLocks/>
            </p:cNvSpPr>
            <p:nvPr/>
          </p:nvSpPr>
          <p:spPr bwMode="auto">
            <a:xfrm>
              <a:off x="4238030" y="35356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 name="Freeform 212"/>
            <p:cNvSpPr>
              <a:spLocks/>
            </p:cNvSpPr>
            <p:nvPr/>
          </p:nvSpPr>
          <p:spPr bwMode="auto">
            <a:xfrm>
              <a:off x="4266605" y="35737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 name="Freeform 213"/>
            <p:cNvSpPr>
              <a:spLocks/>
            </p:cNvSpPr>
            <p:nvPr/>
          </p:nvSpPr>
          <p:spPr bwMode="auto">
            <a:xfrm>
              <a:off x="4285655" y="36118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0" name="Freeform 214"/>
            <p:cNvSpPr>
              <a:spLocks/>
            </p:cNvSpPr>
            <p:nvPr/>
          </p:nvSpPr>
          <p:spPr bwMode="auto">
            <a:xfrm>
              <a:off x="4304705" y="36404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1" name="Freeform 215"/>
            <p:cNvSpPr>
              <a:spLocks/>
            </p:cNvSpPr>
            <p:nvPr/>
          </p:nvSpPr>
          <p:spPr bwMode="auto">
            <a:xfrm>
              <a:off x="4323755" y="36689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2" name="Freeform 216"/>
            <p:cNvSpPr>
              <a:spLocks/>
            </p:cNvSpPr>
            <p:nvPr/>
          </p:nvSpPr>
          <p:spPr bwMode="auto">
            <a:xfrm>
              <a:off x="4352330" y="37166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3" name="Freeform 217"/>
            <p:cNvSpPr>
              <a:spLocks/>
            </p:cNvSpPr>
            <p:nvPr/>
          </p:nvSpPr>
          <p:spPr bwMode="auto">
            <a:xfrm>
              <a:off x="4380905" y="37737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4" name="Freeform 218"/>
            <p:cNvSpPr>
              <a:spLocks/>
            </p:cNvSpPr>
            <p:nvPr/>
          </p:nvSpPr>
          <p:spPr bwMode="auto">
            <a:xfrm>
              <a:off x="4399955" y="38118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 name="Freeform 219"/>
            <p:cNvSpPr>
              <a:spLocks/>
            </p:cNvSpPr>
            <p:nvPr/>
          </p:nvSpPr>
          <p:spPr bwMode="auto">
            <a:xfrm>
              <a:off x="4419005" y="38499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 name="Freeform 220"/>
            <p:cNvSpPr>
              <a:spLocks/>
            </p:cNvSpPr>
            <p:nvPr/>
          </p:nvSpPr>
          <p:spPr bwMode="auto">
            <a:xfrm>
              <a:off x="4438055" y="38785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7" name="Freeform 221"/>
            <p:cNvSpPr>
              <a:spLocks/>
            </p:cNvSpPr>
            <p:nvPr/>
          </p:nvSpPr>
          <p:spPr bwMode="auto">
            <a:xfrm>
              <a:off x="4457105" y="39071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8" name="Freeform 222"/>
            <p:cNvSpPr>
              <a:spLocks/>
            </p:cNvSpPr>
            <p:nvPr/>
          </p:nvSpPr>
          <p:spPr bwMode="auto">
            <a:xfrm>
              <a:off x="4476155" y="39452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9" name="Freeform 223"/>
            <p:cNvSpPr>
              <a:spLocks/>
            </p:cNvSpPr>
            <p:nvPr/>
          </p:nvSpPr>
          <p:spPr bwMode="auto">
            <a:xfrm>
              <a:off x="4485680" y="39642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0" name="Freeform 224"/>
            <p:cNvSpPr>
              <a:spLocks/>
            </p:cNvSpPr>
            <p:nvPr/>
          </p:nvSpPr>
          <p:spPr bwMode="auto">
            <a:xfrm>
              <a:off x="4504730" y="39928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1" name="Freeform 225"/>
            <p:cNvSpPr>
              <a:spLocks/>
            </p:cNvSpPr>
            <p:nvPr/>
          </p:nvSpPr>
          <p:spPr bwMode="auto">
            <a:xfrm>
              <a:off x="4514255" y="40023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2" name="Freeform 226"/>
            <p:cNvSpPr>
              <a:spLocks/>
            </p:cNvSpPr>
            <p:nvPr/>
          </p:nvSpPr>
          <p:spPr bwMode="auto">
            <a:xfrm>
              <a:off x="4533305" y="40404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3" name="Freeform 227"/>
            <p:cNvSpPr>
              <a:spLocks/>
            </p:cNvSpPr>
            <p:nvPr/>
          </p:nvSpPr>
          <p:spPr bwMode="auto">
            <a:xfrm>
              <a:off x="4542830" y="40595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4" name="Freeform 228"/>
            <p:cNvSpPr>
              <a:spLocks/>
            </p:cNvSpPr>
            <p:nvPr/>
          </p:nvSpPr>
          <p:spPr bwMode="auto">
            <a:xfrm>
              <a:off x="4552355" y="40785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5" name="Freeform 229"/>
            <p:cNvSpPr>
              <a:spLocks/>
            </p:cNvSpPr>
            <p:nvPr/>
          </p:nvSpPr>
          <p:spPr bwMode="auto">
            <a:xfrm>
              <a:off x="4561880" y="40880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6" name="Rectangle 230"/>
            <p:cNvSpPr>
              <a:spLocks noChangeArrowheads="1"/>
            </p:cNvSpPr>
            <p:nvPr/>
          </p:nvSpPr>
          <p:spPr bwMode="auto">
            <a:xfrm>
              <a:off x="4609505" y="4192860"/>
              <a:ext cx="19050" cy="9525"/>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47" name="Freeform 231"/>
            <p:cNvSpPr>
              <a:spLocks/>
            </p:cNvSpPr>
            <p:nvPr/>
          </p:nvSpPr>
          <p:spPr bwMode="auto">
            <a:xfrm>
              <a:off x="4609505" y="41738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8" name="Freeform 232"/>
            <p:cNvSpPr>
              <a:spLocks/>
            </p:cNvSpPr>
            <p:nvPr/>
          </p:nvSpPr>
          <p:spPr bwMode="auto">
            <a:xfrm>
              <a:off x="4638080" y="42309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9" name="Freeform 233"/>
            <p:cNvSpPr>
              <a:spLocks/>
            </p:cNvSpPr>
            <p:nvPr/>
          </p:nvSpPr>
          <p:spPr bwMode="auto">
            <a:xfrm>
              <a:off x="4676180" y="42976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0" name="Freeform 234"/>
            <p:cNvSpPr>
              <a:spLocks/>
            </p:cNvSpPr>
            <p:nvPr/>
          </p:nvSpPr>
          <p:spPr bwMode="auto">
            <a:xfrm>
              <a:off x="4695230" y="43357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1" name="Freeform 235"/>
            <p:cNvSpPr>
              <a:spLocks/>
            </p:cNvSpPr>
            <p:nvPr/>
          </p:nvSpPr>
          <p:spPr bwMode="auto">
            <a:xfrm>
              <a:off x="4723805" y="43928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2" name="Freeform 236"/>
            <p:cNvSpPr>
              <a:spLocks/>
            </p:cNvSpPr>
            <p:nvPr/>
          </p:nvSpPr>
          <p:spPr bwMode="auto">
            <a:xfrm>
              <a:off x="4742855" y="44214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3" name="Freeform 237"/>
            <p:cNvSpPr>
              <a:spLocks/>
            </p:cNvSpPr>
            <p:nvPr/>
          </p:nvSpPr>
          <p:spPr bwMode="auto">
            <a:xfrm>
              <a:off x="4761905" y="44595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4" name="Freeform 238"/>
            <p:cNvSpPr>
              <a:spLocks/>
            </p:cNvSpPr>
            <p:nvPr/>
          </p:nvSpPr>
          <p:spPr bwMode="auto">
            <a:xfrm>
              <a:off x="4780955" y="44881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5" name="Freeform 239"/>
            <p:cNvSpPr>
              <a:spLocks/>
            </p:cNvSpPr>
            <p:nvPr/>
          </p:nvSpPr>
          <p:spPr bwMode="auto">
            <a:xfrm>
              <a:off x="4809530" y="45452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6" name="Freeform 240"/>
            <p:cNvSpPr>
              <a:spLocks/>
            </p:cNvSpPr>
            <p:nvPr/>
          </p:nvSpPr>
          <p:spPr bwMode="auto">
            <a:xfrm>
              <a:off x="4838105" y="46024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7" name="Freeform 241"/>
            <p:cNvSpPr>
              <a:spLocks/>
            </p:cNvSpPr>
            <p:nvPr/>
          </p:nvSpPr>
          <p:spPr bwMode="auto">
            <a:xfrm>
              <a:off x="4857155" y="46405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8" name="Freeform 242"/>
            <p:cNvSpPr>
              <a:spLocks/>
            </p:cNvSpPr>
            <p:nvPr/>
          </p:nvSpPr>
          <p:spPr bwMode="auto">
            <a:xfrm>
              <a:off x="4876205" y="46691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9" name="Freeform 243"/>
            <p:cNvSpPr>
              <a:spLocks/>
            </p:cNvSpPr>
            <p:nvPr/>
          </p:nvSpPr>
          <p:spPr bwMode="auto">
            <a:xfrm>
              <a:off x="4895255" y="47072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0" name="Freeform 244"/>
            <p:cNvSpPr>
              <a:spLocks/>
            </p:cNvSpPr>
            <p:nvPr/>
          </p:nvSpPr>
          <p:spPr bwMode="auto">
            <a:xfrm>
              <a:off x="4914305" y="47357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1" name="Freeform 245"/>
            <p:cNvSpPr>
              <a:spLocks/>
            </p:cNvSpPr>
            <p:nvPr/>
          </p:nvSpPr>
          <p:spPr bwMode="auto">
            <a:xfrm>
              <a:off x="4933355" y="47738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2" name="Freeform 246"/>
            <p:cNvSpPr>
              <a:spLocks/>
            </p:cNvSpPr>
            <p:nvPr/>
          </p:nvSpPr>
          <p:spPr bwMode="auto">
            <a:xfrm>
              <a:off x="4942880" y="47834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3" name="Freeform 247"/>
            <p:cNvSpPr>
              <a:spLocks/>
            </p:cNvSpPr>
            <p:nvPr/>
          </p:nvSpPr>
          <p:spPr bwMode="auto">
            <a:xfrm>
              <a:off x="4961930" y="48215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4" name="Freeform 248"/>
            <p:cNvSpPr>
              <a:spLocks/>
            </p:cNvSpPr>
            <p:nvPr/>
          </p:nvSpPr>
          <p:spPr bwMode="auto">
            <a:xfrm>
              <a:off x="4971455" y="48405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5" name="Freeform 249"/>
            <p:cNvSpPr>
              <a:spLocks/>
            </p:cNvSpPr>
            <p:nvPr/>
          </p:nvSpPr>
          <p:spPr bwMode="auto">
            <a:xfrm>
              <a:off x="4980980" y="48500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6" name="Freeform 250"/>
            <p:cNvSpPr>
              <a:spLocks/>
            </p:cNvSpPr>
            <p:nvPr/>
          </p:nvSpPr>
          <p:spPr bwMode="auto">
            <a:xfrm>
              <a:off x="5000030" y="48786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7" name="Freeform 251"/>
            <p:cNvSpPr>
              <a:spLocks/>
            </p:cNvSpPr>
            <p:nvPr/>
          </p:nvSpPr>
          <p:spPr bwMode="auto">
            <a:xfrm>
              <a:off x="5009555" y="48977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8" name="Freeform 252"/>
            <p:cNvSpPr>
              <a:spLocks/>
            </p:cNvSpPr>
            <p:nvPr/>
          </p:nvSpPr>
          <p:spPr bwMode="auto">
            <a:xfrm>
              <a:off x="5019080" y="49167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9" name="Freeform 253"/>
            <p:cNvSpPr>
              <a:spLocks/>
            </p:cNvSpPr>
            <p:nvPr/>
          </p:nvSpPr>
          <p:spPr bwMode="auto">
            <a:xfrm>
              <a:off x="5057180" y="49834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0" name="Freeform 254"/>
            <p:cNvSpPr>
              <a:spLocks/>
            </p:cNvSpPr>
            <p:nvPr/>
          </p:nvSpPr>
          <p:spPr bwMode="auto">
            <a:xfrm>
              <a:off x="5095280" y="50405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1" name="Freeform 255"/>
            <p:cNvSpPr>
              <a:spLocks/>
            </p:cNvSpPr>
            <p:nvPr/>
          </p:nvSpPr>
          <p:spPr bwMode="auto">
            <a:xfrm>
              <a:off x="5123855" y="508821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2" name="Freeform 256"/>
            <p:cNvSpPr>
              <a:spLocks/>
            </p:cNvSpPr>
            <p:nvPr/>
          </p:nvSpPr>
          <p:spPr bwMode="auto">
            <a:xfrm>
              <a:off x="5152430" y="512631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3" name="Freeform 257"/>
            <p:cNvSpPr>
              <a:spLocks/>
            </p:cNvSpPr>
            <p:nvPr/>
          </p:nvSpPr>
          <p:spPr bwMode="auto">
            <a:xfrm>
              <a:off x="5181005" y="51548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4" name="Freeform 258"/>
            <p:cNvSpPr>
              <a:spLocks/>
            </p:cNvSpPr>
            <p:nvPr/>
          </p:nvSpPr>
          <p:spPr bwMode="auto">
            <a:xfrm>
              <a:off x="5200055" y="51834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5" name="Freeform 259"/>
            <p:cNvSpPr>
              <a:spLocks/>
            </p:cNvSpPr>
            <p:nvPr/>
          </p:nvSpPr>
          <p:spPr bwMode="auto">
            <a:xfrm>
              <a:off x="5219105" y="52120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6" name="Freeform 260"/>
            <p:cNvSpPr>
              <a:spLocks/>
            </p:cNvSpPr>
            <p:nvPr/>
          </p:nvSpPr>
          <p:spPr bwMode="auto">
            <a:xfrm>
              <a:off x="5238155" y="52310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7" name="Freeform 261"/>
            <p:cNvSpPr>
              <a:spLocks/>
            </p:cNvSpPr>
            <p:nvPr/>
          </p:nvSpPr>
          <p:spPr bwMode="auto">
            <a:xfrm>
              <a:off x="5266730" y="52691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8" name="Freeform 262"/>
            <p:cNvSpPr>
              <a:spLocks/>
            </p:cNvSpPr>
            <p:nvPr/>
          </p:nvSpPr>
          <p:spPr bwMode="auto">
            <a:xfrm>
              <a:off x="5295305" y="52977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9" name="Freeform 263"/>
            <p:cNvSpPr>
              <a:spLocks/>
            </p:cNvSpPr>
            <p:nvPr/>
          </p:nvSpPr>
          <p:spPr bwMode="auto">
            <a:xfrm>
              <a:off x="5314355" y="53263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0" name="Freeform 264"/>
            <p:cNvSpPr>
              <a:spLocks/>
            </p:cNvSpPr>
            <p:nvPr/>
          </p:nvSpPr>
          <p:spPr bwMode="auto">
            <a:xfrm>
              <a:off x="5333405" y="53453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1" name="Freeform 265"/>
            <p:cNvSpPr>
              <a:spLocks/>
            </p:cNvSpPr>
            <p:nvPr/>
          </p:nvSpPr>
          <p:spPr bwMode="auto">
            <a:xfrm>
              <a:off x="5342930" y="537396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2" name="Freeform 266"/>
            <p:cNvSpPr>
              <a:spLocks/>
            </p:cNvSpPr>
            <p:nvPr/>
          </p:nvSpPr>
          <p:spPr bwMode="auto">
            <a:xfrm>
              <a:off x="5371505" y="53739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3" name="Freeform 267"/>
            <p:cNvSpPr>
              <a:spLocks/>
            </p:cNvSpPr>
            <p:nvPr/>
          </p:nvSpPr>
          <p:spPr bwMode="auto">
            <a:xfrm>
              <a:off x="5390555" y="53930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4" name="Freeform 268"/>
            <p:cNvSpPr>
              <a:spLocks/>
            </p:cNvSpPr>
            <p:nvPr/>
          </p:nvSpPr>
          <p:spPr bwMode="auto">
            <a:xfrm>
              <a:off x="5390555" y="541206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5" name="Freeform 269"/>
            <p:cNvSpPr>
              <a:spLocks/>
            </p:cNvSpPr>
            <p:nvPr/>
          </p:nvSpPr>
          <p:spPr bwMode="auto">
            <a:xfrm>
              <a:off x="5419130" y="54120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6" name="Freeform 270"/>
            <p:cNvSpPr>
              <a:spLocks/>
            </p:cNvSpPr>
            <p:nvPr/>
          </p:nvSpPr>
          <p:spPr bwMode="auto">
            <a:xfrm>
              <a:off x="5428655" y="5421585"/>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7" name="Freeform 271"/>
            <p:cNvSpPr>
              <a:spLocks/>
            </p:cNvSpPr>
            <p:nvPr/>
          </p:nvSpPr>
          <p:spPr bwMode="auto">
            <a:xfrm>
              <a:off x="5438180" y="54215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8" name="Freeform 272"/>
            <p:cNvSpPr>
              <a:spLocks/>
            </p:cNvSpPr>
            <p:nvPr/>
          </p:nvSpPr>
          <p:spPr bwMode="auto">
            <a:xfrm>
              <a:off x="5438180" y="544063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9" name="Freeform 273"/>
            <p:cNvSpPr>
              <a:spLocks/>
            </p:cNvSpPr>
            <p:nvPr/>
          </p:nvSpPr>
          <p:spPr bwMode="auto">
            <a:xfrm>
              <a:off x="5466755" y="5440635"/>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0" name="Freeform 274"/>
            <p:cNvSpPr>
              <a:spLocks/>
            </p:cNvSpPr>
            <p:nvPr/>
          </p:nvSpPr>
          <p:spPr bwMode="auto">
            <a:xfrm>
              <a:off x="5466755" y="545016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1" name="Freeform 275"/>
            <p:cNvSpPr>
              <a:spLocks/>
            </p:cNvSpPr>
            <p:nvPr/>
          </p:nvSpPr>
          <p:spPr bwMode="auto">
            <a:xfrm>
              <a:off x="5542955" y="547873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2" name="Freeform 276"/>
            <p:cNvSpPr>
              <a:spLocks/>
            </p:cNvSpPr>
            <p:nvPr/>
          </p:nvSpPr>
          <p:spPr bwMode="auto">
            <a:xfrm>
              <a:off x="5609630" y="54787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3" name="Freeform 277"/>
            <p:cNvSpPr>
              <a:spLocks/>
            </p:cNvSpPr>
            <p:nvPr/>
          </p:nvSpPr>
          <p:spPr bwMode="auto">
            <a:xfrm>
              <a:off x="5657255" y="54787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4" name="Freeform 278"/>
            <p:cNvSpPr>
              <a:spLocks/>
            </p:cNvSpPr>
            <p:nvPr/>
          </p:nvSpPr>
          <p:spPr bwMode="auto">
            <a:xfrm>
              <a:off x="5685830" y="54787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5" name="Freeform 279"/>
            <p:cNvSpPr>
              <a:spLocks/>
            </p:cNvSpPr>
            <p:nvPr/>
          </p:nvSpPr>
          <p:spPr bwMode="auto">
            <a:xfrm>
              <a:off x="5733455" y="54692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6" name="Freeform 280"/>
            <p:cNvSpPr>
              <a:spLocks/>
            </p:cNvSpPr>
            <p:nvPr/>
          </p:nvSpPr>
          <p:spPr bwMode="auto">
            <a:xfrm>
              <a:off x="5781080" y="54596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7" name="Freeform 281"/>
            <p:cNvSpPr>
              <a:spLocks/>
            </p:cNvSpPr>
            <p:nvPr/>
          </p:nvSpPr>
          <p:spPr bwMode="auto">
            <a:xfrm>
              <a:off x="5819180" y="54501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8" name="Freeform 282"/>
            <p:cNvSpPr>
              <a:spLocks/>
            </p:cNvSpPr>
            <p:nvPr/>
          </p:nvSpPr>
          <p:spPr bwMode="auto">
            <a:xfrm>
              <a:off x="5847755" y="54406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9" name="Freeform 283"/>
            <p:cNvSpPr>
              <a:spLocks/>
            </p:cNvSpPr>
            <p:nvPr/>
          </p:nvSpPr>
          <p:spPr bwMode="auto">
            <a:xfrm>
              <a:off x="5885855" y="54311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0" name="Freeform 284"/>
            <p:cNvSpPr>
              <a:spLocks/>
            </p:cNvSpPr>
            <p:nvPr/>
          </p:nvSpPr>
          <p:spPr bwMode="auto">
            <a:xfrm>
              <a:off x="5895380" y="54311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1" name="Line 285"/>
            <p:cNvSpPr>
              <a:spLocks noChangeShapeType="1"/>
            </p:cNvSpPr>
            <p:nvPr/>
          </p:nvSpPr>
          <p:spPr bwMode="auto">
            <a:xfrm>
              <a:off x="4695230" y="4364310"/>
              <a:ext cx="38100" cy="762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2" name="Line 286"/>
            <p:cNvSpPr>
              <a:spLocks noChangeShapeType="1"/>
            </p:cNvSpPr>
            <p:nvPr/>
          </p:nvSpPr>
          <p:spPr bwMode="auto">
            <a:xfrm>
              <a:off x="4733330" y="4440510"/>
              <a:ext cx="38100" cy="666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3" name="Line 287"/>
            <p:cNvSpPr>
              <a:spLocks noChangeShapeType="1"/>
            </p:cNvSpPr>
            <p:nvPr/>
          </p:nvSpPr>
          <p:spPr bwMode="auto">
            <a:xfrm>
              <a:off x="4771430" y="4507185"/>
              <a:ext cx="28575"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4" name="Line 288"/>
            <p:cNvSpPr>
              <a:spLocks noChangeShapeType="1"/>
            </p:cNvSpPr>
            <p:nvPr/>
          </p:nvSpPr>
          <p:spPr bwMode="auto">
            <a:xfrm>
              <a:off x="4800005" y="4554810"/>
              <a:ext cx="28575"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5" name="Line 289"/>
            <p:cNvSpPr>
              <a:spLocks noChangeShapeType="1"/>
            </p:cNvSpPr>
            <p:nvPr/>
          </p:nvSpPr>
          <p:spPr bwMode="auto">
            <a:xfrm>
              <a:off x="4828580" y="4602435"/>
              <a:ext cx="47625" cy="762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6" name="Line 290"/>
            <p:cNvSpPr>
              <a:spLocks noChangeShapeType="1"/>
            </p:cNvSpPr>
            <p:nvPr/>
          </p:nvSpPr>
          <p:spPr bwMode="auto">
            <a:xfrm>
              <a:off x="4876205" y="4678635"/>
              <a:ext cx="28575" cy="666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7" name="Line 291"/>
            <p:cNvSpPr>
              <a:spLocks noChangeShapeType="1"/>
            </p:cNvSpPr>
            <p:nvPr/>
          </p:nvSpPr>
          <p:spPr bwMode="auto">
            <a:xfrm>
              <a:off x="4904780" y="4745310"/>
              <a:ext cx="38100"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8" name="Line 292"/>
            <p:cNvSpPr>
              <a:spLocks noChangeShapeType="1"/>
            </p:cNvSpPr>
            <p:nvPr/>
          </p:nvSpPr>
          <p:spPr bwMode="auto">
            <a:xfrm>
              <a:off x="4942880" y="4792935"/>
              <a:ext cx="19050"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9" name="Line 293"/>
            <p:cNvSpPr>
              <a:spLocks noChangeShapeType="1"/>
            </p:cNvSpPr>
            <p:nvPr/>
          </p:nvSpPr>
          <p:spPr bwMode="auto">
            <a:xfrm>
              <a:off x="4961930" y="4840560"/>
              <a:ext cx="28575"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0" name="Line 294"/>
            <p:cNvSpPr>
              <a:spLocks noChangeShapeType="1"/>
            </p:cNvSpPr>
            <p:nvPr/>
          </p:nvSpPr>
          <p:spPr bwMode="auto">
            <a:xfrm>
              <a:off x="4990505" y="4878660"/>
              <a:ext cx="19050"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1" name="Line 295"/>
            <p:cNvSpPr>
              <a:spLocks noChangeShapeType="1"/>
            </p:cNvSpPr>
            <p:nvPr/>
          </p:nvSpPr>
          <p:spPr bwMode="auto">
            <a:xfrm>
              <a:off x="5009555" y="4916760"/>
              <a:ext cx="19050" cy="285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2" name="Line 296"/>
            <p:cNvSpPr>
              <a:spLocks noChangeShapeType="1"/>
            </p:cNvSpPr>
            <p:nvPr/>
          </p:nvSpPr>
          <p:spPr bwMode="auto">
            <a:xfrm>
              <a:off x="5028605" y="4945335"/>
              <a:ext cx="19050" cy="285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3" name="Line 297"/>
            <p:cNvSpPr>
              <a:spLocks noChangeShapeType="1"/>
            </p:cNvSpPr>
            <p:nvPr/>
          </p:nvSpPr>
          <p:spPr bwMode="auto">
            <a:xfrm>
              <a:off x="5047655" y="4973910"/>
              <a:ext cx="28575"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4" name="Line 298"/>
            <p:cNvSpPr>
              <a:spLocks noChangeShapeType="1"/>
            </p:cNvSpPr>
            <p:nvPr/>
          </p:nvSpPr>
          <p:spPr bwMode="auto">
            <a:xfrm>
              <a:off x="5076230" y="5021535"/>
              <a:ext cx="28575"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5" name="Line 299"/>
            <p:cNvSpPr>
              <a:spLocks noChangeShapeType="1"/>
            </p:cNvSpPr>
            <p:nvPr/>
          </p:nvSpPr>
          <p:spPr bwMode="auto">
            <a:xfrm>
              <a:off x="5104805" y="5059635"/>
              <a:ext cx="19050"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6" name="Line 300"/>
            <p:cNvSpPr>
              <a:spLocks noChangeShapeType="1"/>
            </p:cNvSpPr>
            <p:nvPr/>
          </p:nvSpPr>
          <p:spPr bwMode="auto">
            <a:xfrm>
              <a:off x="5123855" y="5097735"/>
              <a:ext cx="19050" cy="285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7" name="Line 301"/>
            <p:cNvSpPr>
              <a:spLocks noChangeShapeType="1"/>
            </p:cNvSpPr>
            <p:nvPr/>
          </p:nvSpPr>
          <p:spPr bwMode="auto">
            <a:xfrm>
              <a:off x="5142905" y="5126310"/>
              <a:ext cx="47625" cy="666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 name="Line 302"/>
            <p:cNvSpPr>
              <a:spLocks noChangeShapeType="1"/>
            </p:cNvSpPr>
            <p:nvPr/>
          </p:nvSpPr>
          <p:spPr bwMode="auto">
            <a:xfrm>
              <a:off x="5190530" y="5192985"/>
              <a:ext cx="38100"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 name="Line 303"/>
            <p:cNvSpPr>
              <a:spLocks noChangeShapeType="1"/>
            </p:cNvSpPr>
            <p:nvPr/>
          </p:nvSpPr>
          <p:spPr bwMode="auto">
            <a:xfrm>
              <a:off x="5228630" y="5240610"/>
              <a:ext cx="28575" cy="285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 name="Line 304"/>
            <p:cNvSpPr>
              <a:spLocks noChangeShapeType="1"/>
            </p:cNvSpPr>
            <p:nvPr/>
          </p:nvSpPr>
          <p:spPr bwMode="auto">
            <a:xfrm>
              <a:off x="5257205" y="5269185"/>
              <a:ext cx="28575"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 name="Line 305"/>
            <p:cNvSpPr>
              <a:spLocks noChangeShapeType="1"/>
            </p:cNvSpPr>
            <p:nvPr/>
          </p:nvSpPr>
          <p:spPr bwMode="auto">
            <a:xfrm>
              <a:off x="5285780" y="5307285"/>
              <a:ext cx="38100"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2" name="Line 306"/>
            <p:cNvSpPr>
              <a:spLocks noChangeShapeType="1"/>
            </p:cNvSpPr>
            <p:nvPr/>
          </p:nvSpPr>
          <p:spPr bwMode="auto">
            <a:xfrm>
              <a:off x="5323880" y="5345385"/>
              <a:ext cx="38100"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3" name="Line 307"/>
            <p:cNvSpPr>
              <a:spLocks noChangeShapeType="1"/>
            </p:cNvSpPr>
            <p:nvPr/>
          </p:nvSpPr>
          <p:spPr bwMode="auto">
            <a:xfrm>
              <a:off x="5361980" y="5383485"/>
              <a:ext cx="28575" cy="1905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4" name="Line 308"/>
            <p:cNvSpPr>
              <a:spLocks noChangeShapeType="1"/>
            </p:cNvSpPr>
            <p:nvPr/>
          </p:nvSpPr>
          <p:spPr bwMode="auto">
            <a:xfrm>
              <a:off x="5390555" y="5402535"/>
              <a:ext cx="28575" cy="1905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5" name="Line 309"/>
            <p:cNvSpPr>
              <a:spLocks noChangeShapeType="1"/>
            </p:cNvSpPr>
            <p:nvPr/>
          </p:nvSpPr>
          <p:spPr bwMode="auto">
            <a:xfrm>
              <a:off x="5419130" y="5421585"/>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6" name="Line 310"/>
            <p:cNvSpPr>
              <a:spLocks noChangeShapeType="1"/>
            </p:cNvSpPr>
            <p:nvPr/>
          </p:nvSpPr>
          <p:spPr bwMode="auto">
            <a:xfrm>
              <a:off x="5447705" y="5431110"/>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7" name="Line 311"/>
            <p:cNvSpPr>
              <a:spLocks noChangeShapeType="1"/>
            </p:cNvSpPr>
            <p:nvPr/>
          </p:nvSpPr>
          <p:spPr bwMode="auto">
            <a:xfrm>
              <a:off x="5466755" y="5440635"/>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 name="Line 312"/>
            <p:cNvSpPr>
              <a:spLocks noChangeShapeType="1"/>
            </p:cNvSpPr>
            <p:nvPr/>
          </p:nvSpPr>
          <p:spPr bwMode="auto">
            <a:xfrm>
              <a:off x="5485805" y="5450160"/>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9" name="Line 313"/>
            <p:cNvSpPr>
              <a:spLocks noChangeShapeType="1"/>
            </p:cNvSpPr>
            <p:nvPr/>
          </p:nvSpPr>
          <p:spPr bwMode="auto">
            <a:xfrm>
              <a:off x="5504855" y="5459685"/>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0" name="Line 314"/>
            <p:cNvSpPr>
              <a:spLocks noChangeShapeType="1"/>
            </p:cNvSpPr>
            <p:nvPr/>
          </p:nvSpPr>
          <p:spPr bwMode="auto">
            <a:xfrm>
              <a:off x="5533430" y="5469210"/>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1" name="Line 315"/>
            <p:cNvSpPr>
              <a:spLocks noChangeShapeType="1"/>
            </p:cNvSpPr>
            <p:nvPr/>
          </p:nvSpPr>
          <p:spPr bwMode="auto">
            <a:xfrm>
              <a:off x="5562005" y="5478735"/>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2" name="Line 316"/>
            <p:cNvSpPr>
              <a:spLocks noChangeShapeType="1"/>
            </p:cNvSpPr>
            <p:nvPr/>
          </p:nvSpPr>
          <p:spPr bwMode="auto">
            <a:xfrm>
              <a:off x="5581055" y="5488260"/>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3" name="Line 317"/>
            <p:cNvSpPr>
              <a:spLocks noChangeShapeType="1"/>
            </p:cNvSpPr>
            <p:nvPr/>
          </p:nvSpPr>
          <p:spPr bwMode="auto">
            <a:xfrm>
              <a:off x="5600105" y="5488260"/>
              <a:ext cx="4762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4" name="Line 318"/>
            <p:cNvSpPr>
              <a:spLocks noChangeShapeType="1"/>
            </p:cNvSpPr>
            <p:nvPr/>
          </p:nvSpPr>
          <p:spPr bwMode="auto">
            <a:xfrm>
              <a:off x="5647730" y="5497785"/>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5" name="Line 319"/>
            <p:cNvSpPr>
              <a:spLocks noChangeShapeType="1"/>
            </p:cNvSpPr>
            <p:nvPr/>
          </p:nvSpPr>
          <p:spPr bwMode="auto">
            <a:xfrm>
              <a:off x="5685830" y="549778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6" name="Line 320"/>
            <p:cNvSpPr>
              <a:spLocks noChangeShapeType="1"/>
            </p:cNvSpPr>
            <p:nvPr/>
          </p:nvSpPr>
          <p:spPr bwMode="auto">
            <a:xfrm>
              <a:off x="5714405" y="549778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7" name="Line 321"/>
            <p:cNvSpPr>
              <a:spLocks noChangeShapeType="1"/>
            </p:cNvSpPr>
            <p:nvPr/>
          </p:nvSpPr>
          <p:spPr bwMode="auto">
            <a:xfrm flipV="1">
              <a:off x="5742980" y="5488260"/>
              <a:ext cx="3810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8" name="Line 322"/>
            <p:cNvSpPr>
              <a:spLocks noChangeShapeType="1"/>
            </p:cNvSpPr>
            <p:nvPr/>
          </p:nvSpPr>
          <p:spPr bwMode="auto">
            <a:xfrm>
              <a:off x="5781080" y="5488260"/>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9" name="Line 323"/>
            <p:cNvSpPr>
              <a:spLocks noChangeShapeType="1"/>
            </p:cNvSpPr>
            <p:nvPr/>
          </p:nvSpPr>
          <p:spPr bwMode="auto">
            <a:xfrm>
              <a:off x="5819180" y="548826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0" name="Line 324"/>
            <p:cNvSpPr>
              <a:spLocks noChangeShapeType="1"/>
            </p:cNvSpPr>
            <p:nvPr/>
          </p:nvSpPr>
          <p:spPr bwMode="auto">
            <a:xfrm flipV="1">
              <a:off x="5847755" y="5478735"/>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1" name="Line 325"/>
            <p:cNvSpPr>
              <a:spLocks noChangeShapeType="1"/>
            </p:cNvSpPr>
            <p:nvPr/>
          </p:nvSpPr>
          <p:spPr bwMode="auto">
            <a:xfrm>
              <a:off x="5876330" y="547873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2" name="Line 326"/>
            <p:cNvSpPr>
              <a:spLocks noChangeShapeType="1"/>
            </p:cNvSpPr>
            <p:nvPr/>
          </p:nvSpPr>
          <p:spPr bwMode="auto">
            <a:xfrm>
              <a:off x="5904905" y="5478735"/>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3" name="Line 327"/>
            <p:cNvSpPr>
              <a:spLocks noChangeShapeType="1"/>
            </p:cNvSpPr>
            <p:nvPr/>
          </p:nvSpPr>
          <p:spPr bwMode="auto">
            <a:xfrm>
              <a:off x="5923955" y="5478735"/>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4" name="Line 328"/>
            <p:cNvSpPr>
              <a:spLocks noChangeShapeType="1"/>
            </p:cNvSpPr>
            <p:nvPr/>
          </p:nvSpPr>
          <p:spPr bwMode="auto">
            <a:xfrm flipV="1">
              <a:off x="5943005" y="5469210"/>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5" name="Line 329"/>
            <p:cNvSpPr>
              <a:spLocks noChangeShapeType="1"/>
            </p:cNvSpPr>
            <p:nvPr/>
          </p:nvSpPr>
          <p:spPr bwMode="auto">
            <a:xfrm>
              <a:off x="5962055" y="546921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6" name="Line 330"/>
            <p:cNvSpPr>
              <a:spLocks noChangeShapeType="1"/>
            </p:cNvSpPr>
            <p:nvPr/>
          </p:nvSpPr>
          <p:spPr bwMode="auto">
            <a:xfrm>
              <a:off x="5990630" y="546921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7" name="Line 331"/>
            <p:cNvSpPr>
              <a:spLocks noChangeShapeType="1"/>
            </p:cNvSpPr>
            <p:nvPr/>
          </p:nvSpPr>
          <p:spPr bwMode="auto">
            <a:xfrm flipV="1">
              <a:off x="6019205" y="5459685"/>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8" name="Line 332"/>
            <p:cNvSpPr>
              <a:spLocks noChangeShapeType="1"/>
            </p:cNvSpPr>
            <p:nvPr/>
          </p:nvSpPr>
          <p:spPr bwMode="auto">
            <a:xfrm>
              <a:off x="6038255" y="5459685"/>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9" name="Line 333"/>
            <p:cNvSpPr>
              <a:spLocks noChangeShapeType="1"/>
            </p:cNvSpPr>
            <p:nvPr/>
          </p:nvSpPr>
          <p:spPr bwMode="auto">
            <a:xfrm flipV="1">
              <a:off x="6057305" y="5450160"/>
              <a:ext cx="4762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0" name="Line 334"/>
            <p:cNvSpPr>
              <a:spLocks noChangeShapeType="1"/>
            </p:cNvSpPr>
            <p:nvPr/>
          </p:nvSpPr>
          <p:spPr bwMode="auto">
            <a:xfrm>
              <a:off x="6104930" y="5450160"/>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1" name="Line 335"/>
            <p:cNvSpPr>
              <a:spLocks noChangeShapeType="1"/>
            </p:cNvSpPr>
            <p:nvPr/>
          </p:nvSpPr>
          <p:spPr bwMode="auto">
            <a:xfrm>
              <a:off x="6143030" y="545016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2" name="Line 336"/>
            <p:cNvSpPr>
              <a:spLocks noChangeShapeType="1"/>
            </p:cNvSpPr>
            <p:nvPr/>
          </p:nvSpPr>
          <p:spPr bwMode="auto">
            <a:xfrm flipV="1">
              <a:off x="6171605" y="5440635"/>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3" name="Line 337"/>
            <p:cNvSpPr>
              <a:spLocks noChangeShapeType="1"/>
            </p:cNvSpPr>
            <p:nvPr/>
          </p:nvSpPr>
          <p:spPr bwMode="auto">
            <a:xfrm>
              <a:off x="6200180" y="5440635"/>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 name="Line 338"/>
            <p:cNvSpPr>
              <a:spLocks noChangeShapeType="1"/>
            </p:cNvSpPr>
            <p:nvPr/>
          </p:nvSpPr>
          <p:spPr bwMode="auto">
            <a:xfrm flipV="1">
              <a:off x="6238280" y="5431110"/>
              <a:ext cx="3810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5" name="Line 339"/>
            <p:cNvSpPr>
              <a:spLocks noChangeShapeType="1"/>
            </p:cNvSpPr>
            <p:nvPr/>
          </p:nvSpPr>
          <p:spPr bwMode="auto">
            <a:xfrm>
              <a:off x="6276380" y="543111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6" name="Line 340"/>
            <p:cNvSpPr>
              <a:spLocks noChangeShapeType="1"/>
            </p:cNvSpPr>
            <p:nvPr/>
          </p:nvSpPr>
          <p:spPr bwMode="auto">
            <a:xfrm>
              <a:off x="6304955" y="543111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7" name="Line 341"/>
            <p:cNvSpPr>
              <a:spLocks noChangeShapeType="1"/>
            </p:cNvSpPr>
            <p:nvPr/>
          </p:nvSpPr>
          <p:spPr bwMode="auto">
            <a:xfrm flipV="1">
              <a:off x="6333530" y="5421585"/>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8" name="Line 342"/>
            <p:cNvSpPr>
              <a:spLocks noChangeShapeType="1"/>
            </p:cNvSpPr>
            <p:nvPr/>
          </p:nvSpPr>
          <p:spPr bwMode="auto">
            <a:xfrm>
              <a:off x="6352580" y="542158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9" name="Line 343"/>
            <p:cNvSpPr>
              <a:spLocks noChangeShapeType="1"/>
            </p:cNvSpPr>
            <p:nvPr/>
          </p:nvSpPr>
          <p:spPr bwMode="auto">
            <a:xfrm>
              <a:off x="6381155" y="5421585"/>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0" name="Line 344"/>
            <p:cNvSpPr>
              <a:spLocks noChangeShapeType="1"/>
            </p:cNvSpPr>
            <p:nvPr/>
          </p:nvSpPr>
          <p:spPr bwMode="auto">
            <a:xfrm>
              <a:off x="6400205" y="5421585"/>
              <a:ext cx="952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1" name="Line 345"/>
            <p:cNvSpPr>
              <a:spLocks noChangeShapeType="1"/>
            </p:cNvSpPr>
            <p:nvPr/>
          </p:nvSpPr>
          <p:spPr bwMode="auto">
            <a:xfrm flipV="1">
              <a:off x="6409730" y="5412060"/>
              <a:ext cx="3810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2" name="Line 346"/>
            <p:cNvSpPr>
              <a:spLocks noChangeShapeType="1"/>
            </p:cNvSpPr>
            <p:nvPr/>
          </p:nvSpPr>
          <p:spPr bwMode="auto">
            <a:xfrm>
              <a:off x="6447830" y="5412060"/>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3" name="Line 347"/>
            <p:cNvSpPr>
              <a:spLocks noChangeShapeType="1"/>
            </p:cNvSpPr>
            <p:nvPr/>
          </p:nvSpPr>
          <p:spPr bwMode="auto">
            <a:xfrm>
              <a:off x="6466880" y="541206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4" name="Line 348"/>
            <p:cNvSpPr>
              <a:spLocks noChangeShapeType="1"/>
            </p:cNvSpPr>
            <p:nvPr/>
          </p:nvSpPr>
          <p:spPr bwMode="auto">
            <a:xfrm>
              <a:off x="6495455" y="5412060"/>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5" name="Line 349"/>
            <p:cNvSpPr>
              <a:spLocks noChangeShapeType="1"/>
            </p:cNvSpPr>
            <p:nvPr/>
          </p:nvSpPr>
          <p:spPr bwMode="auto">
            <a:xfrm flipV="1">
              <a:off x="6514505" y="5402535"/>
              <a:ext cx="4762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6" name="Line 350"/>
            <p:cNvSpPr>
              <a:spLocks noChangeShapeType="1"/>
            </p:cNvSpPr>
            <p:nvPr/>
          </p:nvSpPr>
          <p:spPr bwMode="auto">
            <a:xfrm>
              <a:off x="6562130" y="5402535"/>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7" name="Line 351"/>
            <p:cNvSpPr>
              <a:spLocks noChangeShapeType="1"/>
            </p:cNvSpPr>
            <p:nvPr/>
          </p:nvSpPr>
          <p:spPr bwMode="auto">
            <a:xfrm>
              <a:off x="6600230" y="540253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8" name="Line 352"/>
            <p:cNvSpPr>
              <a:spLocks noChangeShapeType="1"/>
            </p:cNvSpPr>
            <p:nvPr/>
          </p:nvSpPr>
          <p:spPr bwMode="auto">
            <a:xfrm flipV="1">
              <a:off x="6628805" y="5393010"/>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9" name="Line 353"/>
            <p:cNvSpPr>
              <a:spLocks noChangeShapeType="1"/>
            </p:cNvSpPr>
            <p:nvPr/>
          </p:nvSpPr>
          <p:spPr bwMode="auto">
            <a:xfrm>
              <a:off x="6647855" y="5393010"/>
              <a:ext cx="4762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0" name="Line 354"/>
            <p:cNvSpPr>
              <a:spLocks noChangeShapeType="1"/>
            </p:cNvSpPr>
            <p:nvPr/>
          </p:nvSpPr>
          <p:spPr bwMode="auto">
            <a:xfrm>
              <a:off x="6695480" y="5393010"/>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1" name="Line 355"/>
            <p:cNvSpPr>
              <a:spLocks noChangeShapeType="1"/>
            </p:cNvSpPr>
            <p:nvPr/>
          </p:nvSpPr>
          <p:spPr bwMode="auto">
            <a:xfrm flipV="1">
              <a:off x="6733580" y="5383485"/>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2" name="Line 356"/>
            <p:cNvSpPr>
              <a:spLocks noChangeShapeType="1"/>
            </p:cNvSpPr>
            <p:nvPr/>
          </p:nvSpPr>
          <p:spPr bwMode="auto">
            <a:xfrm>
              <a:off x="6762155" y="538348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3" name="Line 357"/>
            <p:cNvSpPr>
              <a:spLocks noChangeShapeType="1"/>
            </p:cNvSpPr>
            <p:nvPr/>
          </p:nvSpPr>
          <p:spPr bwMode="auto">
            <a:xfrm>
              <a:off x="6790730" y="5383485"/>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4" name="Line 358"/>
            <p:cNvSpPr>
              <a:spLocks noChangeShapeType="1"/>
            </p:cNvSpPr>
            <p:nvPr/>
          </p:nvSpPr>
          <p:spPr bwMode="auto">
            <a:xfrm>
              <a:off x="6809780" y="538348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5" name="Freeform 365"/>
            <p:cNvSpPr>
              <a:spLocks/>
            </p:cNvSpPr>
            <p:nvPr/>
          </p:nvSpPr>
          <p:spPr bwMode="auto">
            <a:xfrm>
              <a:off x="4685705" y="44119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6" name="Freeform 366"/>
            <p:cNvSpPr>
              <a:spLocks/>
            </p:cNvSpPr>
            <p:nvPr/>
          </p:nvSpPr>
          <p:spPr bwMode="auto">
            <a:xfrm>
              <a:off x="4723805" y="44786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7" name="Freeform 367"/>
            <p:cNvSpPr>
              <a:spLocks/>
            </p:cNvSpPr>
            <p:nvPr/>
          </p:nvSpPr>
          <p:spPr bwMode="auto">
            <a:xfrm>
              <a:off x="4761905" y="455481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8" name="Freeform 368"/>
            <p:cNvSpPr>
              <a:spLocks/>
            </p:cNvSpPr>
            <p:nvPr/>
          </p:nvSpPr>
          <p:spPr bwMode="auto">
            <a:xfrm>
              <a:off x="4790480" y="46024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9" name="Freeform 369"/>
            <p:cNvSpPr>
              <a:spLocks/>
            </p:cNvSpPr>
            <p:nvPr/>
          </p:nvSpPr>
          <p:spPr bwMode="auto">
            <a:xfrm>
              <a:off x="4819055" y="46405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0" name="Rectangle 370"/>
            <p:cNvSpPr>
              <a:spLocks noChangeArrowheads="1"/>
            </p:cNvSpPr>
            <p:nvPr/>
          </p:nvSpPr>
          <p:spPr bwMode="auto">
            <a:xfrm>
              <a:off x="4866680" y="4754835"/>
              <a:ext cx="19050" cy="952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81" name="Freeform 371"/>
            <p:cNvSpPr>
              <a:spLocks/>
            </p:cNvSpPr>
            <p:nvPr/>
          </p:nvSpPr>
          <p:spPr bwMode="auto">
            <a:xfrm>
              <a:off x="4866680" y="47357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2" name="Freeform 372"/>
            <p:cNvSpPr>
              <a:spLocks/>
            </p:cNvSpPr>
            <p:nvPr/>
          </p:nvSpPr>
          <p:spPr bwMode="auto">
            <a:xfrm>
              <a:off x="4895255" y="478341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3" name="Freeform 373"/>
            <p:cNvSpPr>
              <a:spLocks/>
            </p:cNvSpPr>
            <p:nvPr/>
          </p:nvSpPr>
          <p:spPr bwMode="auto">
            <a:xfrm>
              <a:off x="4933355" y="48500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4" name="Freeform 374"/>
            <p:cNvSpPr>
              <a:spLocks/>
            </p:cNvSpPr>
            <p:nvPr/>
          </p:nvSpPr>
          <p:spPr bwMode="auto">
            <a:xfrm>
              <a:off x="4952405" y="48786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5" name="Freeform 375"/>
            <p:cNvSpPr>
              <a:spLocks/>
            </p:cNvSpPr>
            <p:nvPr/>
          </p:nvSpPr>
          <p:spPr bwMode="auto">
            <a:xfrm>
              <a:off x="4980980" y="49262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6" name="Freeform 376"/>
            <p:cNvSpPr>
              <a:spLocks/>
            </p:cNvSpPr>
            <p:nvPr/>
          </p:nvSpPr>
          <p:spPr bwMode="auto">
            <a:xfrm>
              <a:off x="5000030" y="49548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7" name="Freeform 377"/>
            <p:cNvSpPr>
              <a:spLocks/>
            </p:cNvSpPr>
            <p:nvPr/>
          </p:nvSpPr>
          <p:spPr bwMode="auto">
            <a:xfrm>
              <a:off x="5019080" y="49834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8" name="Freeform 378"/>
            <p:cNvSpPr>
              <a:spLocks/>
            </p:cNvSpPr>
            <p:nvPr/>
          </p:nvSpPr>
          <p:spPr bwMode="auto">
            <a:xfrm>
              <a:off x="5038130" y="50120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9" name="Freeform 379"/>
            <p:cNvSpPr>
              <a:spLocks/>
            </p:cNvSpPr>
            <p:nvPr/>
          </p:nvSpPr>
          <p:spPr bwMode="auto">
            <a:xfrm>
              <a:off x="5066705" y="50596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0" name="Freeform 380"/>
            <p:cNvSpPr>
              <a:spLocks/>
            </p:cNvSpPr>
            <p:nvPr/>
          </p:nvSpPr>
          <p:spPr bwMode="auto">
            <a:xfrm>
              <a:off x="5095280" y="51072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1" name="Freeform 381"/>
            <p:cNvSpPr>
              <a:spLocks/>
            </p:cNvSpPr>
            <p:nvPr/>
          </p:nvSpPr>
          <p:spPr bwMode="auto">
            <a:xfrm>
              <a:off x="5114330" y="51358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2" name="Freeform 382"/>
            <p:cNvSpPr>
              <a:spLocks/>
            </p:cNvSpPr>
            <p:nvPr/>
          </p:nvSpPr>
          <p:spPr bwMode="auto">
            <a:xfrm>
              <a:off x="5133380" y="516441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3" name="Freeform 383"/>
            <p:cNvSpPr>
              <a:spLocks/>
            </p:cNvSpPr>
            <p:nvPr/>
          </p:nvSpPr>
          <p:spPr bwMode="auto">
            <a:xfrm>
              <a:off x="5181005" y="52310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4" name="Freeform 384"/>
            <p:cNvSpPr>
              <a:spLocks/>
            </p:cNvSpPr>
            <p:nvPr/>
          </p:nvSpPr>
          <p:spPr bwMode="auto">
            <a:xfrm>
              <a:off x="5219105" y="52691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5" name="Freeform 385"/>
            <p:cNvSpPr>
              <a:spLocks/>
            </p:cNvSpPr>
            <p:nvPr/>
          </p:nvSpPr>
          <p:spPr bwMode="auto">
            <a:xfrm>
              <a:off x="5247680" y="53072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6" name="Freeform 386"/>
            <p:cNvSpPr>
              <a:spLocks/>
            </p:cNvSpPr>
            <p:nvPr/>
          </p:nvSpPr>
          <p:spPr bwMode="auto">
            <a:xfrm>
              <a:off x="5276255" y="53358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7" name="Freeform 387"/>
            <p:cNvSpPr>
              <a:spLocks/>
            </p:cNvSpPr>
            <p:nvPr/>
          </p:nvSpPr>
          <p:spPr bwMode="auto">
            <a:xfrm>
              <a:off x="5304830" y="5393010"/>
              <a:ext cx="47625" cy="38100"/>
            </a:xfrm>
            <a:custGeom>
              <a:avLst/>
              <a:gdLst>
                <a:gd name="T0" fmla="*/ 0 w 30"/>
                <a:gd name="T1" fmla="*/ 12 h 24"/>
                <a:gd name="T2" fmla="*/ 24 w 30"/>
                <a:gd name="T3" fmla="*/ 24 h 24"/>
                <a:gd name="T4" fmla="*/ 30 w 30"/>
                <a:gd name="T5" fmla="*/ 12 h 24"/>
                <a:gd name="T6" fmla="*/ 6 w 30"/>
                <a:gd name="T7" fmla="*/ 0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24"/>
                  </a:lnTo>
                  <a:lnTo>
                    <a:pt x="30" y="12"/>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8" name="Freeform 388"/>
            <p:cNvSpPr>
              <a:spLocks/>
            </p:cNvSpPr>
            <p:nvPr/>
          </p:nvSpPr>
          <p:spPr bwMode="auto">
            <a:xfrm>
              <a:off x="5352455" y="54120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 name="Freeform 389"/>
            <p:cNvSpPr>
              <a:spLocks/>
            </p:cNvSpPr>
            <p:nvPr/>
          </p:nvSpPr>
          <p:spPr bwMode="auto">
            <a:xfrm>
              <a:off x="5371505" y="5450160"/>
              <a:ext cx="47625" cy="38100"/>
            </a:xfrm>
            <a:custGeom>
              <a:avLst/>
              <a:gdLst>
                <a:gd name="T0" fmla="*/ 0 w 30"/>
                <a:gd name="T1" fmla="*/ 12 h 24"/>
                <a:gd name="T2" fmla="*/ 24 w 30"/>
                <a:gd name="T3" fmla="*/ 24 h 24"/>
                <a:gd name="T4" fmla="*/ 30 w 30"/>
                <a:gd name="T5" fmla="*/ 12 h 24"/>
                <a:gd name="T6" fmla="*/ 6 w 30"/>
                <a:gd name="T7" fmla="*/ 0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24"/>
                  </a:lnTo>
                  <a:lnTo>
                    <a:pt x="30" y="12"/>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 name="Freeform 390"/>
            <p:cNvSpPr>
              <a:spLocks/>
            </p:cNvSpPr>
            <p:nvPr/>
          </p:nvSpPr>
          <p:spPr bwMode="auto">
            <a:xfrm>
              <a:off x="5400080" y="546921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 name="Freeform 391"/>
            <p:cNvSpPr>
              <a:spLocks/>
            </p:cNvSpPr>
            <p:nvPr/>
          </p:nvSpPr>
          <p:spPr bwMode="auto">
            <a:xfrm>
              <a:off x="5428655" y="547873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2" name="Freeform 392"/>
            <p:cNvSpPr>
              <a:spLocks/>
            </p:cNvSpPr>
            <p:nvPr/>
          </p:nvSpPr>
          <p:spPr bwMode="auto">
            <a:xfrm>
              <a:off x="5447705" y="548826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3" name="Freeform 393"/>
            <p:cNvSpPr>
              <a:spLocks/>
            </p:cNvSpPr>
            <p:nvPr/>
          </p:nvSpPr>
          <p:spPr bwMode="auto">
            <a:xfrm>
              <a:off x="5466755" y="549778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4" name="Freeform 394"/>
            <p:cNvSpPr>
              <a:spLocks/>
            </p:cNvSpPr>
            <p:nvPr/>
          </p:nvSpPr>
          <p:spPr bwMode="auto">
            <a:xfrm>
              <a:off x="5485805" y="550731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5" name="Freeform 395"/>
            <p:cNvSpPr>
              <a:spLocks/>
            </p:cNvSpPr>
            <p:nvPr/>
          </p:nvSpPr>
          <p:spPr bwMode="auto">
            <a:xfrm>
              <a:off x="5523905" y="55073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6" name="Freeform 396"/>
            <p:cNvSpPr>
              <a:spLocks/>
            </p:cNvSpPr>
            <p:nvPr/>
          </p:nvSpPr>
          <p:spPr bwMode="auto">
            <a:xfrm>
              <a:off x="5542955" y="551683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7" name="Freeform 397"/>
            <p:cNvSpPr>
              <a:spLocks/>
            </p:cNvSpPr>
            <p:nvPr/>
          </p:nvSpPr>
          <p:spPr bwMode="auto">
            <a:xfrm>
              <a:off x="5571530" y="55168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8" name="Freeform 398"/>
            <p:cNvSpPr>
              <a:spLocks/>
            </p:cNvSpPr>
            <p:nvPr/>
          </p:nvSpPr>
          <p:spPr bwMode="auto">
            <a:xfrm>
              <a:off x="5590580" y="55168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9" name="Freeform 399"/>
            <p:cNvSpPr>
              <a:spLocks/>
            </p:cNvSpPr>
            <p:nvPr/>
          </p:nvSpPr>
          <p:spPr bwMode="auto">
            <a:xfrm>
              <a:off x="5638205" y="55168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0" name="Freeform 400"/>
            <p:cNvSpPr>
              <a:spLocks/>
            </p:cNvSpPr>
            <p:nvPr/>
          </p:nvSpPr>
          <p:spPr bwMode="auto">
            <a:xfrm>
              <a:off x="5676305" y="55168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1" name="Freeform 401"/>
            <p:cNvSpPr>
              <a:spLocks/>
            </p:cNvSpPr>
            <p:nvPr/>
          </p:nvSpPr>
          <p:spPr bwMode="auto">
            <a:xfrm>
              <a:off x="5695355" y="55168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2" name="Freeform 402"/>
            <p:cNvSpPr>
              <a:spLocks/>
            </p:cNvSpPr>
            <p:nvPr/>
          </p:nvSpPr>
          <p:spPr bwMode="auto">
            <a:xfrm>
              <a:off x="5733455" y="55073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3" name="Freeform 403"/>
            <p:cNvSpPr>
              <a:spLocks/>
            </p:cNvSpPr>
            <p:nvPr/>
          </p:nvSpPr>
          <p:spPr bwMode="auto">
            <a:xfrm>
              <a:off x="5762030" y="55073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4" name="Freeform 404"/>
            <p:cNvSpPr>
              <a:spLocks/>
            </p:cNvSpPr>
            <p:nvPr/>
          </p:nvSpPr>
          <p:spPr bwMode="auto">
            <a:xfrm>
              <a:off x="5800130" y="54977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5" name="Freeform 405"/>
            <p:cNvSpPr>
              <a:spLocks/>
            </p:cNvSpPr>
            <p:nvPr/>
          </p:nvSpPr>
          <p:spPr bwMode="auto">
            <a:xfrm>
              <a:off x="5838230" y="54882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6" name="Freeform 407"/>
            <p:cNvSpPr>
              <a:spLocks/>
            </p:cNvSpPr>
            <p:nvPr/>
          </p:nvSpPr>
          <p:spPr bwMode="auto">
            <a:xfrm>
              <a:off x="5857280" y="54882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7" name="Freeform 408"/>
            <p:cNvSpPr>
              <a:spLocks/>
            </p:cNvSpPr>
            <p:nvPr/>
          </p:nvSpPr>
          <p:spPr bwMode="auto">
            <a:xfrm>
              <a:off x="5885855" y="54787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8" name="Freeform 409"/>
            <p:cNvSpPr>
              <a:spLocks/>
            </p:cNvSpPr>
            <p:nvPr/>
          </p:nvSpPr>
          <p:spPr bwMode="auto">
            <a:xfrm>
              <a:off x="5914430" y="54692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9" name="Freeform 410"/>
            <p:cNvSpPr>
              <a:spLocks/>
            </p:cNvSpPr>
            <p:nvPr/>
          </p:nvSpPr>
          <p:spPr bwMode="auto">
            <a:xfrm>
              <a:off x="5923955" y="54692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0" name="Freeform 411"/>
            <p:cNvSpPr>
              <a:spLocks/>
            </p:cNvSpPr>
            <p:nvPr/>
          </p:nvSpPr>
          <p:spPr bwMode="auto">
            <a:xfrm>
              <a:off x="5952530" y="545968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1" name="Freeform 412"/>
            <p:cNvSpPr>
              <a:spLocks/>
            </p:cNvSpPr>
            <p:nvPr/>
          </p:nvSpPr>
          <p:spPr bwMode="auto">
            <a:xfrm>
              <a:off x="5971580" y="54596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2" name="Freeform 413"/>
            <p:cNvSpPr>
              <a:spLocks/>
            </p:cNvSpPr>
            <p:nvPr/>
          </p:nvSpPr>
          <p:spPr bwMode="auto">
            <a:xfrm>
              <a:off x="6000155" y="54501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3" name="Freeform 414"/>
            <p:cNvSpPr>
              <a:spLocks/>
            </p:cNvSpPr>
            <p:nvPr/>
          </p:nvSpPr>
          <p:spPr bwMode="auto">
            <a:xfrm>
              <a:off x="6028730" y="54406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4" name="Freeform 415"/>
            <p:cNvSpPr>
              <a:spLocks/>
            </p:cNvSpPr>
            <p:nvPr/>
          </p:nvSpPr>
          <p:spPr bwMode="auto">
            <a:xfrm>
              <a:off x="6038255" y="54406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5" name="Freeform 416"/>
            <p:cNvSpPr>
              <a:spLocks/>
            </p:cNvSpPr>
            <p:nvPr/>
          </p:nvSpPr>
          <p:spPr bwMode="auto">
            <a:xfrm>
              <a:off x="6085880" y="54311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6" name="Freeform 417"/>
            <p:cNvSpPr>
              <a:spLocks/>
            </p:cNvSpPr>
            <p:nvPr/>
          </p:nvSpPr>
          <p:spPr bwMode="auto">
            <a:xfrm>
              <a:off x="6123980" y="54215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7" name="Freeform 418"/>
            <p:cNvSpPr>
              <a:spLocks/>
            </p:cNvSpPr>
            <p:nvPr/>
          </p:nvSpPr>
          <p:spPr bwMode="auto">
            <a:xfrm>
              <a:off x="6152555" y="54120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8" name="Freeform 419"/>
            <p:cNvSpPr>
              <a:spLocks/>
            </p:cNvSpPr>
            <p:nvPr/>
          </p:nvSpPr>
          <p:spPr bwMode="auto">
            <a:xfrm>
              <a:off x="6181130" y="54025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9" name="Freeform 420"/>
            <p:cNvSpPr>
              <a:spLocks/>
            </p:cNvSpPr>
            <p:nvPr/>
          </p:nvSpPr>
          <p:spPr bwMode="auto">
            <a:xfrm>
              <a:off x="6219230" y="53930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0" name="Freeform 421"/>
            <p:cNvSpPr>
              <a:spLocks/>
            </p:cNvSpPr>
            <p:nvPr/>
          </p:nvSpPr>
          <p:spPr bwMode="auto">
            <a:xfrm>
              <a:off x="6266855" y="538348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1" name="Freeform 422"/>
            <p:cNvSpPr>
              <a:spLocks/>
            </p:cNvSpPr>
            <p:nvPr/>
          </p:nvSpPr>
          <p:spPr bwMode="auto">
            <a:xfrm>
              <a:off x="6285905" y="53834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2" name="Freeform 423"/>
            <p:cNvSpPr>
              <a:spLocks/>
            </p:cNvSpPr>
            <p:nvPr/>
          </p:nvSpPr>
          <p:spPr bwMode="auto">
            <a:xfrm>
              <a:off x="6324005" y="53739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3" name="Freeform 424"/>
            <p:cNvSpPr>
              <a:spLocks/>
            </p:cNvSpPr>
            <p:nvPr/>
          </p:nvSpPr>
          <p:spPr bwMode="auto">
            <a:xfrm>
              <a:off x="6333530" y="53739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4" name="Freeform 425"/>
            <p:cNvSpPr>
              <a:spLocks/>
            </p:cNvSpPr>
            <p:nvPr/>
          </p:nvSpPr>
          <p:spPr bwMode="auto">
            <a:xfrm>
              <a:off x="6371630" y="53644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5" name="Freeform 426"/>
            <p:cNvSpPr>
              <a:spLocks/>
            </p:cNvSpPr>
            <p:nvPr/>
          </p:nvSpPr>
          <p:spPr bwMode="auto">
            <a:xfrm>
              <a:off x="6390680" y="5364435"/>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6" name="Freeform 427"/>
            <p:cNvSpPr>
              <a:spLocks/>
            </p:cNvSpPr>
            <p:nvPr/>
          </p:nvSpPr>
          <p:spPr bwMode="auto">
            <a:xfrm>
              <a:off x="6390680" y="53644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7" name="Freeform 428"/>
            <p:cNvSpPr>
              <a:spLocks/>
            </p:cNvSpPr>
            <p:nvPr/>
          </p:nvSpPr>
          <p:spPr bwMode="auto">
            <a:xfrm>
              <a:off x="6438305" y="53549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8" name="Freeform 429"/>
            <p:cNvSpPr>
              <a:spLocks/>
            </p:cNvSpPr>
            <p:nvPr/>
          </p:nvSpPr>
          <p:spPr bwMode="auto">
            <a:xfrm>
              <a:off x="6457355" y="53549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9" name="Freeform 430"/>
            <p:cNvSpPr>
              <a:spLocks/>
            </p:cNvSpPr>
            <p:nvPr/>
          </p:nvSpPr>
          <p:spPr bwMode="auto">
            <a:xfrm>
              <a:off x="6476405" y="53549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0" name="Freeform 431"/>
            <p:cNvSpPr>
              <a:spLocks/>
            </p:cNvSpPr>
            <p:nvPr/>
          </p:nvSpPr>
          <p:spPr bwMode="auto">
            <a:xfrm>
              <a:off x="6504980" y="534538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1" name="Freeform 432"/>
            <p:cNvSpPr>
              <a:spLocks/>
            </p:cNvSpPr>
            <p:nvPr/>
          </p:nvSpPr>
          <p:spPr bwMode="auto">
            <a:xfrm>
              <a:off x="6543080" y="53453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2" name="Freeform 433"/>
            <p:cNvSpPr>
              <a:spLocks/>
            </p:cNvSpPr>
            <p:nvPr/>
          </p:nvSpPr>
          <p:spPr bwMode="auto">
            <a:xfrm>
              <a:off x="6590705" y="53358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3" name="Freeform 434"/>
            <p:cNvSpPr>
              <a:spLocks/>
            </p:cNvSpPr>
            <p:nvPr/>
          </p:nvSpPr>
          <p:spPr bwMode="auto">
            <a:xfrm>
              <a:off x="6619280" y="53358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4" name="Freeform 435"/>
            <p:cNvSpPr>
              <a:spLocks/>
            </p:cNvSpPr>
            <p:nvPr/>
          </p:nvSpPr>
          <p:spPr bwMode="auto">
            <a:xfrm>
              <a:off x="6628805" y="53358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5" name="Freeform 436"/>
            <p:cNvSpPr>
              <a:spLocks/>
            </p:cNvSpPr>
            <p:nvPr/>
          </p:nvSpPr>
          <p:spPr bwMode="auto">
            <a:xfrm>
              <a:off x="6685955" y="53263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6" name="Freeform 437"/>
            <p:cNvSpPr>
              <a:spLocks/>
            </p:cNvSpPr>
            <p:nvPr/>
          </p:nvSpPr>
          <p:spPr bwMode="auto">
            <a:xfrm>
              <a:off x="6724055" y="53263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7" name="Freeform 438"/>
            <p:cNvSpPr>
              <a:spLocks/>
            </p:cNvSpPr>
            <p:nvPr/>
          </p:nvSpPr>
          <p:spPr bwMode="auto">
            <a:xfrm>
              <a:off x="6743105" y="53263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8" name="Freeform 439"/>
            <p:cNvSpPr>
              <a:spLocks/>
            </p:cNvSpPr>
            <p:nvPr/>
          </p:nvSpPr>
          <p:spPr bwMode="auto">
            <a:xfrm>
              <a:off x="6781205" y="53168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9" name="Freeform 440"/>
            <p:cNvSpPr>
              <a:spLocks/>
            </p:cNvSpPr>
            <p:nvPr/>
          </p:nvSpPr>
          <p:spPr bwMode="auto">
            <a:xfrm>
              <a:off x="6800255" y="53168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50" name="Line 447"/>
            <p:cNvSpPr>
              <a:spLocks noChangeShapeType="1"/>
            </p:cNvSpPr>
            <p:nvPr/>
          </p:nvSpPr>
          <p:spPr bwMode="auto">
            <a:xfrm>
              <a:off x="6838355" y="2659335"/>
              <a:ext cx="1588" cy="3105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1" name="Rectangle 666"/>
            <p:cNvSpPr>
              <a:spLocks noChangeArrowheads="1"/>
            </p:cNvSpPr>
            <p:nvPr/>
          </p:nvSpPr>
          <p:spPr bwMode="auto">
            <a:xfrm>
              <a:off x="2253655" y="5659710"/>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0</a:t>
              </a:r>
              <a:endParaRPr lang="en-GB" altLang="en-US" sz="2100" baseline="30000"/>
            </a:p>
          </p:txBody>
        </p:sp>
        <p:sp>
          <p:nvSpPr>
            <p:cNvPr id="452" name="Rectangle 667"/>
            <p:cNvSpPr>
              <a:spLocks noChangeArrowheads="1"/>
            </p:cNvSpPr>
            <p:nvPr/>
          </p:nvSpPr>
          <p:spPr bwMode="auto">
            <a:xfrm>
              <a:off x="2253655" y="4621485"/>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1</a:t>
              </a:r>
              <a:endParaRPr lang="en-GB" altLang="en-US" sz="2100" baseline="30000"/>
            </a:p>
          </p:txBody>
        </p:sp>
        <p:sp>
          <p:nvSpPr>
            <p:cNvPr id="453" name="Rectangle 668"/>
            <p:cNvSpPr>
              <a:spLocks noChangeArrowheads="1"/>
            </p:cNvSpPr>
            <p:nvPr/>
          </p:nvSpPr>
          <p:spPr bwMode="auto">
            <a:xfrm>
              <a:off x="2253655" y="3592785"/>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2</a:t>
              </a:r>
              <a:endParaRPr lang="en-GB" altLang="en-US" sz="2100" baseline="30000"/>
            </a:p>
          </p:txBody>
        </p:sp>
        <p:sp>
          <p:nvSpPr>
            <p:cNvPr id="454" name="Rectangle 669"/>
            <p:cNvSpPr>
              <a:spLocks noChangeArrowheads="1"/>
            </p:cNvSpPr>
            <p:nvPr/>
          </p:nvSpPr>
          <p:spPr bwMode="auto">
            <a:xfrm>
              <a:off x="2253655" y="2554560"/>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3</a:t>
              </a:r>
              <a:endParaRPr lang="en-GB" altLang="en-US" sz="2100" baseline="30000"/>
            </a:p>
          </p:txBody>
        </p:sp>
        <p:sp>
          <p:nvSpPr>
            <p:cNvPr id="455" name="Rectangle 670"/>
            <p:cNvSpPr>
              <a:spLocks noChangeArrowheads="1"/>
            </p:cNvSpPr>
            <p:nvPr/>
          </p:nvSpPr>
          <p:spPr bwMode="auto">
            <a:xfrm>
              <a:off x="2587030" y="5926410"/>
              <a:ext cx="2984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-6</a:t>
              </a:r>
              <a:endParaRPr lang="en-GB" altLang="en-US" sz="2100" baseline="30000"/>
            </a:p>
          </p:txBody>
        </p:sp>
        <p:sp>
          <p:nvSpPr>
            <p:cNvPr id="456" name="Rectangle 671"/>
            <p:cNvSpPr>
              <a:spLocks noChangeArrowheads="1"/>
            </p:cNvSpPr>
            <p:nvPr/>
          </p:nvSpPr>
          <p:spPr bwMode="auto">
            <a:xfrm>
              <a:off x="3501430" y="5926410"/>
              <a:ext cx="2984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-4</a:t>
              </a:r>
              <a:endParaRPr lang="en-GB" altLang="en-US" sz="2100" baseline="30000"/>
            </a:p>
          </p:txBody>
        </p:sp>
        <p:sp>
          <p:nvSpPr>
            <p:cNvPr id="457" name="Rectangle 672"/>
            <p:cNvSpPr>
              <a:spLocks noChangeArrowheads="1"/>
            </p:cNvSpPr>
            <p:nvPr/>
          </p:nvSpPr>
          <p:spPr bwMode="auto">
            <a:xfrm>
              <a:off x="4415830" y="5926410"/>
              <a:ext cx="2984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-2</a:t>
              </a:r>
              <a:endParaRPr lang="en-GB" altLang="en-US" sz="2100" baseline="30000"/>
            </a:p>
          </p:txBody>
        </p:sp>
        <p:sp>
          <p:nvSpPr>
            <p:cNvPr id="458" name="Rectangle 673"/>
            <p:cNvSpPr>
              <a:spLocks noChangeArrowheads="1"/>
            </p:cNvSpPr>
            <p:nvPr/>
          </p:nvSpPr>
          <p:spPr bwMode="auto">
            <a:xfrm>
              <a:off x="5301655" y="5926410"/>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0</a:t>
              </a:r>
              <a:endParaRPr lang="en-GB" altLang="en-US" sz="2100" baseline="30000"/>
            </a:p>
          </p:txBody>
        </p:sp>
        <p:sp>
          <p:nvSpPr>
            <p:cNvPr id="459" name="Rectangle 674"/>
            <p:cNvSpPr>
              <a:spLocks noChangeArrowheads="1"/>
            </p:cNvSpPr>
            <p:nvPr/>
          </p:nvSpPr>
          <p:spPr bwMode="auto">
            <a:xfrm>
              <a:off x="6216055" y="5926410"/>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2</a:t>
              </a:r>
              <a:endParaRPr lang="en-GB" altLang="en-US" sz="2100" baseline="30000"/>
            </a:p>
          </p:txBody>
        </p:sp>
        <p:sp>
          <p:nvSpPr>
            <p:cNvPr id="460" name="Rectangle 675"/>
            <p:cNvSpPr>
              <a:spLocks noChangeArrowheads="1"/>
            </p:cNvSpPr>
            <p:nvPr/>
          </p:nvSpPr>
          <p:spPr bwMode="auto">
            <a:xfrm>
              <a:off x="4371380" y="6431235"/>
              <a:ext cx="777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latin typeface="Symbol" pitchFamily="18" charset="2"/>
                </a:rPr>
                <a:t>t</a:t>
              </a:r>
              <a:endParaRPr lang="en-GB" altLang="en-US" sz="2100"/>
            </a:p>
          </p:txBody>
        </p:sp>
        <p:sp>
          <p:nvSpPr>
            <p:cNvPr id="461" name="Rectangle 676"/>
            <p:cNvSpPr>
              <a:spLocks noChangeArrowheads="1"/>
            </p:cNvSpPr>
            <p:nvPr/>
          </p:nvSpPr>
          <p:spPr bwMode="auto">
            <a:xfrm>
              <a:off x="4457105" y="6440760"/>
              <a:ext cx="3206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dirty="0">
                  <a:solidFill>
                    <a:srgbClr val="000000"/>
                  </a:solidFill>
                </a:rPr>
                <a:t> = E</a:t>
              </a:r>
              <a:endParaRPr lang="en-GB" altLang="en-US" sz="2100" dirty="0"/>
            </a:p>
          </p:txBody>
        </p:sp>
        <p:sp>
          <p:nvSpPr>
            <p:cNvPr id="462" name="Rectangle 677"/>
            <p:cNvSpPr>
              <a:spLocks noChangeArrowheads="1"/>
            </p:cNvSpPr>
            <p:nvPr/>
          </p:nvSpPr>
          <p:spPr bwMode="auto">
            <a:xfrm>
              <a:off x="4860032" y="651696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dirty="0">
                  <a:solidFill>
                    <a:srgbClr val="000000"/>
                  </a:solidFill>
                </a:rPr>
                <a:t>k</a:t>
              </a:r>
              <a:endParaRPr lang="en-GB" altLang="en-US" sz="2100" dirty="0"/>
            </a:p>
          </p:txBody>
        </p:sp>
        <p:sp>
          <p:nvSpPr>
            <p:cNvPr id="463" name="Rectangle 678"/>
            <p:cNvSpPr>
              <a:spLocks noChangeArrowheads="1"/>
            </p:cNvSpPr>
            <p:nvPr/>
          </p:nvSpPr>
          <p:spPr bwMode="auto">
            <a:xfrm>
              <a:off x="4926707" y="6440760"/>
              <a:ext cx="1682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dirty="0">
                  <a:solidFill>
                    <a:srgbClr val="000000"/>
                  </a:solidFill>
                </a:rPr>
                <a:t>/E</a:t>
              </a:r>
              <a:endParaRPr lang="en-GB" altLang="en-US" sz="2100" dirty="0"/>
            </a:p>
          </p:txBody>
        </p:sp>
        <p:sp>
          <p:nvSpPr>
            <p:cNvPr id="464" name="Rectangle 679"/>
            <p:cNvSpPr>
              <a:spLocks noChangeArrowheads="1"/>
            </p:cNvSpPr>
            <p:nvPr/>
          </p:nvSpPr>
          <p:spPr bwMode="auto">
            <a:xfrm>
              <a:off x="5182842" y="6520029"/>
              <a:ext cx="2317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dirty="0">
                  <a:solidFill>
                    <a:srgbClr val="000000"/>
                  </a:solidFill>
                </a:rPr>
                <a:t>rest</a:t>
              </a:r>
              <a:endParaRPr lang="en-GB" altLang="en-US" sz="2100" dirty="0"/>
            </a:p>
          </p:txBody>
        </p:sp>
        <p:sp>
          <p:nvSpPr>
            <p:cNvPr id="465" name="Rectangle 680"/>
            <p:cNvSpPr>
              <a:spLocks noChangeArrowheads="1"/>
            </p:cNvSpPr>
            <p:nvPr/>
          </p:nvSpPr>
          <p:spPr bwMode="auto">
            <a:xfrm rot="16200000">
              <a:off x="1775818" y="4891360"/>
              <a:ext cx="1190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S</a:t>
              </a:r>
              <a:endParaRPr lang="en-GB" altLang="en-US" sz="2100"/>
            </a:p>
          </p:txBody>
        </p:sp>
        <p:sp>
          <p:nvSpPr>
            <p:cNvPr id="466" name="Rectangle 681"/>
            <p:cNvSpPr>
              <a:spLocks noChangeArrowheads="1"/>
            </p:cNvSpPr>
            <p:nvPr/>
          </p:nvSpPr>
          <p:spPr bwMode="auto">
            <a:xfrm rot="16200000">
              <a:off x="1753593" y="4748485"/>
              <a:ext cx="2174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dirty="0" err="1">
                  <a:solidFill>
                    <a:srgbClr val="000000"/>
                  </a:solidFill>
                </a:rPr>
                <a:t>coll</a:t>
              </a:r>
              <a:endParaRPr lang="en-GB" altLang="en-US" sz="2100" dirty="0"/>
            </a:p>
          </p:txBody>
        </p:sp>
        <p:sp>
          <p:nvSpPr>
            <p:cNvPr id="467" name="Rectangle 682"/>
            <p:cNvSpPr>
              <a:spLocks noChangeArrowheads="1"/>
            </p:cNvSpPr>
            <p:nvPr/>
          </p:nvSpPr>
          <p:spPr bwMode="auto">
            <a:xfrm rot="16200000">
              <a:off x="1810743" y="4584972"/>
              <a:ext cx="492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a:t>
              </a:r>
              <a:endParaRPr lang="en-GB" altLang="en-US" sz="2100"/>
            </a:p>
          </p:txBody>
        </p:sp>
        <p:sp>
          <p:nvSpPr>
            <p:cNvPr id="468" name="Rectangle 683"/>
            <p:cNvSpPr>
              <a:spLocks noChangeArrowheads="1"/>
            </p:cNvSpPr>
            <p:nvPr/>
          </p:nvSpPr>
          <p:spPr bwMode="auto">
            <a:xfrm rot="16200000">
              <a:off x="1786930" y="4511947"/>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latin typeface="Symbol" pitchFamily="18" charset="2"/>
                </a:rPr>
                <a:t>r</a:t>
              </a:r>
              <a:endParaRPr lang="en-GB" altLang="en-US" sz="2100"/>
            </a:p>
          </p:txBody>
        </p:sp>
        <p:sp>
          <p:nvSpPr>
            <p:cNvPr id="469" name="Rectangle 684"/>
            <p:cNvSpPr>
              <a:spLocks noChangeArrowheads="1"/>
            </p:cNvSpPr>
            <p:nvPr/>
          </p:nvSpPr>
          <p:spPr bwMode="auto">
            <a:xfrm rot="16200000">
              <a:off x="1445618" y="4065860"/>
              <a:ext cx="7794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 (MeV cm</a:t>
              </a:r>
              <a:endParaRPr lang="en-GB" altLang="en-US" sz="2100"/>
            </a:p>
          </p:txBody>
        </p:sp>
        <p:sp>
          <p:nvSpPr>
            <p:cNvPr id="470" name="Rectangle 685"/>
            <p:cNvSpPr>
              <a:spLocks noChangeArrowheads="1"/>
            </p:cNvSpPr>
            <p:nvPr/>
          </p:nvSpPr>
          <p:spPr bwMode="auto">
            <a:xfrm rot="16200000">
              <a:off x="1732955" y="364041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a:solidFill>
                    <a:srgbClr val="000000"/>
                  </a:solidFill>
                </a:rPr>
                <a:t>2</a:t>
              </a:r>
              <a:endParaRPr lang="en-GB" altLang="en-US" sz="2100"/>
            </a:p>
          </p:txBody>
        </p:sp>
        <p:sp>
          <p:nvSpPr>
            <p:cNvPr id="471" name="Rectangle 686"/>
            <p:cNvSpPr>
              <a:spLocks noChangeArrowheads="1"/>
            </p:cNvSpPr>
            <p:nvPr/>
          </p:nvSpPr>
          <p:spPr bwMode="auto">
            <a:xfrm rot="16200000">
              <a:off x="1756768" y="3500710"/>
              <a:ext cx="1571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 g</a:t>
              </a:r>
              <a:endParaRPr lang="en-GB" altLang="en-US" sz="2100"/>
            </a:p>
          </p:txBody>
        </p:sp>
        <p:sp>
          <p:nvSpPr>
            <p:cNvPr id="472" name="Rectangle 687"/>
            <p:cNvSpPr>
              <a:spLocks noChangeArrowheads="1"/>
            </p:cNvSpPr>
            <p:nvPr/>
          </p:nvSpPr>
          <p:spPr bwMode="auto">
            <a:xfrm rot="16200000">
              <a:off x="1710730" y="3391172"/>
              <a:ext cx="1127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a:solidFill>
                    <a:srgbClr val="000000"/>
                  </a:solidFill>
                </a:rPr>
                <a:t>-1</a:t>
              </a:r>
              <a:endParaRPr lang="en-GB" altLang="en-US" sz="2100"/>
            </a:p>
          </p:txBody>
        </p:sp>
        <p:sp>
          <p:nvSpPr>
            <p:cNvPr id="473" name="Rectangle 688"/>
            <p:cNvSpPr>
              <a:spLocks noChangeArrowheads="1"/>
            </p:cNvSpPr>
            <p:nvPr/>
          </p:nvSpPr>
          <p:spPr bwMode="auto">
            <a:xfrm rot="16200000">
              <a:off x="1805980" y="3283222"/>
              <a:ext cx="587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a:t>
              </a:r>
              <a:endParaRPr lang="en-GB" altLang="en-US" sz="2100"/>
            </a:p>
          </p:txBody>
        </p:sp>
        <p:sp>
          <p:nvSpPr>
            <p:cNvPr id="474" name="Rectangle 696"/>
            <p:cNvSpPr>
              <a:spLocks noChangeArrowheads="1"/>
            </p:cNvSpPr>
            <p:nvPr/>
          </p:nvSpPr>
          <p:spPr bwMode="auto">
            <a:xfrm>
              <a:off x="2847380" y="4573860"/>
              <a:ext cx="1524000" cy="1114425"/>
            </a:xfrm>
            <a:prstGeom prst="rect">
              <a:avLst/>
            </a:prstGeom>
            <a:solidFill>
              <a:srgbClr val="FFFFFF"/>
            </a:solidFill>
            <a:ln w="0">
              <a:solidFill>
                <a:srgbClr val="000000"/>
              </a:solidFill>
              <a:miter lim="800000"/>
              <a:headEnd/>
              <a:tailEnd/>
            </a:ln>
          </p:spPr>
          <p:txBody>
            <a:bodyPr/>
            <a:lstStyle/>
            <a:p>
              <a:endParaRPr lang="en-GB"/>
            </a:p>
          </p:txBody>
        </p:sp>
        <p:sp>
          <p:nvSpPr>
            <p:cNvPr id="475" name="Line 697"/>
            <p:cNvSpPr>
              <a:spLocks noChangeShapeType="1"/>
            </p:cNvSpPr>
            <p:nvPr/>
          </p:nvSpPr>
          <p:spPr bwMode="auto">
            <a:xfrm>
              <a:off x="2990255" y="4678635"/>
              <a:ext cx="381000"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6" name="Rectangle 698"/>
            <p:cNvSpPr>
              <a:spLocks noChangeArrowheads="1"/>
            </p:cNvSpPr>
            <p:nvPr/>
          </p:nvSpPr>
          <p:spPr bwMode="auto">
            <a:xfrm>
              <a:off x="3399830" y="4592910"/>
              <a:ext cx="7016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proton water</a:t>
              </a:r>
              <a:endParaRPr lang="en-GB" altLang="en-US" sz="2100"/>
            </a:p>
          </p:txBody>
        </p:sp>
        <p:sp>
          <p:nvSpPr>
            <p:cNvPr id="477" name="Freeform 699"/>
            <p:cNvSpPr>
              <a:spLocks/>
            </p:cNvSpPr>
            <p:nvPr/>
          </p:nvSpPr>
          <p:spPr bwMode="auto">
            <a:xfrm>
              <a:off x="2980730" y="48405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78" name="Freeform 700"/>
            <p:cNvSpPr>
              <a:spLocks/>
            </p:cNvSpPr>
            <p:nvPr/>
          </p:nvSpPr>
          <p:spPr bwMode="auto">
            <a:xfrm>
              <a:off x="3095030" y="48405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79" name="Freeform 701"/>
            <p:cNvSpPr>
              <a:spLocks/>
            </p:cNvSpPr>
            <p:nvPr/>
          </p:nvSpPr>
          <p:spPr bwMode="auto">
            <a:xfrm>
              <a:off x="3209330" y="48405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0" name="Freeform 702"/>
            <p:cNvSpPr>
              <a:spLocks/>
            </p:cNvSpPr>
            <p:nvPr/>
          </p:nvSpPr>
          <p:spPr bwMode="auto">
            <a:xfrm>
              <a:off x="3323630" y="48405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1" name="Rectangle 703"/>
            <p:cNvSpPr>
              <a:spLocks noChangeArrowheads="1"/>
            </p:cNvSpPr>
            <p:nvPr/>
          </p:nvSpPr>
          <p:spPr bwMode="auto">
            <a:xfrm>
              <a:off x="3399830" y="4773885"/>
              <a:ext cx="5969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protons air</a:t>
              </a:r>
              <a:endParaRPr lang="en-GB" altLang="en-US" sz="2100"/>
            </a:p>
          </p:txBody>
        </p:sp>
        <p:sp>
          <p:nvSpPr>
            <p:cNvPr id="482" name="Line 704"/>
            <p:cNvSpPr>
              <a:spLocks noChangeShapeType="1"/>
            </p:cNvSpPr>
            <p:nvPr/>
          </p:nvSpPr>
          <p:spPr bwMode="auto">
            <a:xfrm>
              <a:off x="2990255" y="5040585"/>
              <a:ext cx="3810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3" name="Rectangle 705"/>
            <p:cNvSpPr>
              <a:spLocks noChangeArrowheads="1"/>
            </p:cNvSpPr>
            <p:nvPr/>
          </p:nvSpPr>
          <p:spPr bwMode="auto">
            <a:xfrm>
              <a:off x="3399830" y="4954860"/>
              <a:ext cx="8572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electrons water</a:t>
              </a:r>
              <a:endParaRPr lang="en-GB" altLang="en-US" sz="2100"/>
            </a:p>
          </p:txBody>
        </p:sp>
        <p:sp>
          <p:nvSpPr>
            <p:cNvPr id="484" name="Freeform 706"/>
            <p:cNvSpPr>
              <a:spLocks/>
            </p:cNvSpPr>
            <p:nvPr/>
          </p:nvSpPr>
          <p:spPr bwMode="auto">
            <a:xfrm>
              <a:off x="2980730" y="52025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5" name="Freeform 707"/>
            <p:cNvSpPr>
              <a:spLocks/>
            </p:cNvSpPr>
            <p:nvPr/>
          </p:nvSpPr>
          <p:spPr bwMode="auto">
            <a:xfrm>
              <a:off x="3095030" y="52025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6" name="Freeform 708"/>
            <p:cNvSpPr>
              <a:spLocks/>
            </p:cNvSpPr>
            <p:nvPr/>
          </p:nvSpPr>
          <p:spPr bwMode="auto">
            <a:xfrm>
              <a:off x="3209330" y="52025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7" name="Freeform 709"/>
            <p:cNvSpPr>
              <a:spLocks/>
            </p:cNvSpPr>
            <p:nvPr/>
          </p:nvSpPr>
          <p:spPr bwMode="auto">
            <a:xfrm>
              <a:off x="3323630" y="52025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8" name="Rectangle 710"/>
            <p:cNvSpPr>
              <a:spLocks noChangeArrowheads="1"/>
            </p:cNvSpPr>
            <p:nvPr/>
          </p:nvSpPr>
          <p:spPr bwMode="auto">
            <a:xfrm>
              <a:off x="3399830" y="5135835"/>
              <a:ext cx="6889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electrons air</a:t>
              </a:r>
              <a:endParaRPr lang="en-GB" altLang="en-US" sz="2100"/>
            </a:p>
          </p:txBody>
        </p:sp>
      </p:grpSp>
      <p:grpSp>
        <p:nvGrpSpPr>
          <p:cNvPr id="489" name="Group 114"/>
          <p:cNvGrpSpPr>
            <a:grpSpLocks/>
          </p:cNvGrpSpPr>
          <p:nvPr/>
        </p:nvGrpSpPr>
        <p:grpSpPr bwMode="auto">
          <a:xfrm>
            <a:off x="1787493" y="2458616"/>
            <a:ext cx="4892675" cy="3317875"/>
            <a:chOff x="6614" y="1296"/>
            <a:chExt cx="3082" cy="2090"/>
          </a:xfrm>
        </p:grpSpPr>
        <p:sp>
          <p:nvSpPr>
            <p:cNvPr id="490" name="Line 161"/>
            <p:cNvSpPr>
              <a:spLocks noChangeShapeType="1"/>
            </p:cNvSpPr>
            <p:nvPr/>
          </p:nvSpPr>
          <p:spPr bwMode="auto">
            <a:xfrm>
              <a:off x="9194" y="1362"/>
              <a:ext cx="1" cy="195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1" name="Line 162"/>
            <p:cNvSpPr>
              <a:spLocks noChangeShapeType="1"/>
            </p:cNvSpPr>
            <p:nvPr/>
          </p:nvSpPr>
          <p:spPr bwMode="auto">
            <a:xfrm>
              <a:off x="9194" y="3318"/>
              <a:ext cx="3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2" name="Line 163"/>
            <p:cNvSpPr>
              <a:spLocks noChangeShapeType="1"/>
            </p:cNvSpPr>
            <p:nvPr/>
          </p:nvSpPr>
          <p:spPr bwMode="auto">
            <a:xfrm>
              <a:off x="9194" y="2832"/>
              <a:ext cx="3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3" name="Line 164"/>
            <p:cNvSpPr>
              <a:spLocks noChangeShapeType="1"/>
            </p:cNvSpPr>
            <p:nvPr/>
          </p:nvSpPr>
          <p:spPr bwMode="auto">
            <a:xfrm>
              <a:off x="9194" y="2340"/>
              <a:ext cx="3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4" name="Line 165"/>
            <p:cNvSpPr>
              <a:spLocks noChangeShapeType="1"/>
            </p:cNvSpPr>
            <p:nvPr/>
          </p:nvSpPr>
          <p:spPr bwMode="auto">
            <a:xfrm>
              <a:off x="9194" y="1854"/>
              <a:ext cx="3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5" name="Line 166"/>
            <p:cNvSpPr>
              <a:spLocks noChangeShapeType="1"/>
            </p:cNvSpPr>
            <p:nvPr/>
          </p:nvSpPr>
          <p:spPr bwMode="auto">
            <a:xfrm>
              <a:off x="9194" y="1362"/>
              <a:ext cx="3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6" name="Line 167"/>
            <p:cNvSpPr>
              <a:spLocks noChangeShapeType="1"/>
            </p:cNvSpPr>
            <p:nvPr/>
          </p:nvSpPr>
          <p:spPr bwMode="auto">
            <a:xfrm>
              <a:off x="6614" y="2256"/>
              <a:ext cx="54"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7" name="Line 168"/>
            <p:cNvSpPr>
              <a:spLocks noChangeShapeType="1"/>
            </p:cNvSpPr>
            <p:nvPr/>
          </p:nvSpPr>
          <p:spPr bwMode="auto">
            <a:xfrm>
              <a:off x="6668" y="2256"/>
              <a:ext cx="3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8" name="Line 169"/>
            <p:cNvSpPr>
              <a:spLocks noChangeShapeType="1"/>
            </p:cNvSpPr>
            <p:nvPr/>
          </p:nvSpPr>
          <p:spPr bwMode="auto">
            <a:xfrm>
              <a:off x="6704" y="2256"/>
              <a:ext cx="24"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9" name="Line 170"/>
            <p:cNvSpPr>
              <a:spLocks noChangeShapeType="1"/>
            </p:cNvSpPr>
            <p:nvPr/>
          </p:nvSpPr>
          <p:spPr bwMode="auto">
            <a:xfrm>
              <a:off x="6728" y="2256"/>
              <a:ext cx="24"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0" name="Line 171"/>
            <p:cNvSpPr>
              <a:spLocks noChangeShapeType="1"/>
            </p:cNvSpPr>
            <p:nvPr/>
          </p:nvSpPr>
          <p:spPr bwMode="auto">
            <a:xfrm>
              <a:off x="6752" y="2256"/>
              <a:ext cx="3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1" name="Line 172"/>
            <p:cNvSpPr>
              <a:spLocks noChangeShapeType="1"/>
            </p:cNvSpPr>
            <p:nvPr/>
          </p:nvSpPr>
          <p:spPr bwMode="auto">
            <a:xfrm>
              <a:off x="6788" y="2256"/>
              <a:ext cx="30"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2" name="Line 173"/>
            <p:cNvSpPr>
              <a:spLocks noChangeShapeType="1"/>
            </p:cNvSpPr>
            <p:nvPr/>
          </p:nvSpPr>
          <p:spPr bwMode="auto">
            <a:xfrm flipV="1">
              <a:off x="6818" y="2256"/>
              <a:ext cx="24"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3" name="Line 174"/>
            <p:cNvSpPr>
              <a:spLocks noChangeShapeType="1"/>
            </p:cNvSpPr>
            <p:nvPr/>
          </p:nvSpPr>
          <p:spPr bwMode="auto">
            <a:xfrm>
              <a:off x="6842" y="225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4" name="Line 175"/>
            <p:cNvSpPr>
              <a:spLocks noChangeShapeType="1"/>
            </p:cNvSpPr>
            <p:nvPr/>
          </p:nvSpPr>
          <p:spPr bwMode="auto">
            <a:xfrm>
              <a:off x="6860" y="225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5" name="Line 176"/>
            <p:cNvSpPr>
              <a:spLocks noChangeShapeType="1"/>
            </p:cNvSpPr>
            <p:nvPr/>
          </p:nvSpPr>
          <p:spPr bwMode="auto">
            <a:xfrm>
              <a:off x="6878" y="225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6" name="Line 177"/>
            <p:cNvSpPr>
              <a:spLocks noChangeShapeType="1"/>
            </p:cNvSpPr>
            <p:nvPr/>
          </p:nvSpPr>
          <p:spPr bwMode="auto">
            <a:xfrm>
              <a:off x="6890" y="225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7" name="Line 178"/>
            <p:cNvSpPr>
              <a:spLocks noChangeShapeType="1"/>
            </p:cNvSpPr>
            <p:nvPr/>
          </p:nvSpPr>
          <p:spPr bwMode="auto">
            <a:xfrm>
              <a:off x="6902" y="2256"/>
              <a:ext cx="30"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8" name="Line 179"/>
            <p:cNvSpPr>
              <a:spLocks noChangeShapeType="1"/>
            </p:cNvSpPr>
            <p:nvPr/>
          </p:nvSpPr>
          <p:spPr bwMode="auto">
            <a:xfrm flipV="1">
              <a:off x="6932" y="2250"/>
              <a:ext cx="24"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9" name="Line 180"/>
            <p:cNvSpPr>
              <a:spLocks noChangeShapeType="1"/>
            </p:cNvSpPr>
            <p:nvPr/>
          </p:nvSpPr>
          <p:spPr bwMode="auto">
            <a:xfrm>
              <a:off x="6956" y="2250"/>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0" name="Line 181"/>
            <p:cNvSpPr>
              <a:spLocks noChangeShapeType="1"/>
            </p:cNvSpPr>
            <p:nvPr/>
          </p:nvSpPr>
          <p:spPr bwMode="auto">
            <a:xfrm flipV="1">
              <a:off x="6974" y="2244"/>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1" name="Line 182"/>
            <p:cNvSpPr>
              <a:spLocks noChangeShapeType="1"/>
            </p:cNvSpPr>
            <p:nvPr/>
          </p:nvSpPr>
          <p:spPr bwMode="auto">
            <a:xfrm flipV="1">
              <a:off x="6992" y="2238"/>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2" name="Line 183"/>
            <p:cNvSpPr>
              <a:spLocks noChangeShapeType="1"/>
            </p:cNvSpPr>
            <p:nvPr/>
          </p:nvSpPr>
          <p:spPr bwMode="auto">
            <a:xfrm>
              <a:off x="7004" y="223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3" name="Line 184"/>
            <p:cNvSpPr>
              <a:spLocks noChangeShapeType="1"/>
            </p:cNvSpPr>
            <p:nvPr/>
          </p:nvSpPr>
          <p:spPr bwMode="auto">
            <a:xfrm flipV="1">
              <a:off x="7016" y="2232"/>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4" name="Line 185"/>
            <p:cNvSpPr>
              <a:spLocks noChangeShapeType="1"/>
            </p:cNvSpPr>
            <p:nvPr/>
          </p:nvSpPr>
          <p:spPr bwMode="auto">
            <a:xfrm>
              <a:off x="7028" y="223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5" name="Line 186"/>
            <p:cNvSpPr>
              <a:spLocks noChangeShapeType="1"/>
            </p:cNvSpPr>
            <p:nvPr/>
          </p:nvSpPr>
          <p:spPr bwMode="auto">
            <a:xfrm flipV="1">
              <a:off x="7040" y="2226"/>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6" name="Line 187"/>
            <p:cNvSpPr>
              <a:spLocks noChangeShapeType="1"/>
            </p:cNvSpPr>
            <p:nvPr/>
          </p:nvSpPr>
          <p:spPr bwMode="auto">
            <a:xfrm flipV="1">
              <a:off x="7058" y="2220"/>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7" name="Line 188"/>
            <p:cNvSpPr>
              <a:spLocks noChangeShapeType="1"/>
            </p:cNvSpPr>
            <p:nvPr/>
          </p:nvSpPr>
          <p:spPr bwMode="auto">
            <a:xfrm>
              <a:off x="7076" y="2220"/>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8" name="Line 189"/>
            <p:cNvSpPr>
              <a:spLocks noChangeShapeType="1"/>
            </p:cNvSpPr>
            <p:nvPr/>
          </p:nvSpPr>
          <p:spPr bwMode="auto">
            <a:xfrm flipV="1">
              <a:off x="7088" y="2214"/>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9" name="Line 190"/>
            <p:cNvSpPr>
              <a:spLocks noChangeShapeType="1"/>
            </p:cNvSpPr>
            <p:nvPr/>
          </p:nvSpPr>
          <p:spPr bwMode="auto">
            <a:xfrm>
              <a:off x="7106" y="2214"/>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0" name="Line 191"/>
            <p:cNvSpPr>
              <a:spLocks noChangeShapeType="1"/>
            </p:cNvSpPr>
            <p:nvPr/>
          </p:nvSpPr>
          <p:spPr bwMode="auto">
            <a:xfrm>
              <a:off x="7118" y="2214"/>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1" name="Line 192"/>
            <p:cNvSpPr>
              <a:spLocks noChangeShapeType="1"/>
            </p:cNvSpPr>
            <p:nvPr/>
          </p:nvSpPr>
          <p:spPr bwMode="auto">
            <a:xfrm>
              <a:off x="7124" y="2214"/>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 name="Line 193"/>
            <p:cNvSpPr>
              <a:spLocks noChangeShapeType="1"/>
            </p:cNvSpPr>
            <p:nvPr/>
          </p:nvSpPr>
          <p:spPr bwMode="auto">
            <a:xfrm>
              <a:off x="7136" y="2220"/>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3" name="Line 194"/>
            <p:cNvSpPr>
              <a:spLocks noChangeShapeType="1"/>
            </p:cNvSpPr>
            <p:nvPr/>
          </p:nvSpPr>
          <p:spPr bwMode="auto">
            <a:xfrm>
              <a:off x="7148" y="2220"/>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4" name="Line 195"/>
            <p:cNvSpPr>
              <a:spLocks noChangeShapeType="1"/>
            </p:cNvSpPr>
            <p:nvPr/>
          </p:nvSpPr>
          <p:spPr bwMode="auto">
            <a:xfrm>
              <a:off x="7154" y="2226"/>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5" name="Line 196"/>
            <p:cNvSpPr>
              <a:spLocks noChangeShapeType="1"/>
            </p:cNvSpPr>
            <p:nvPr/>
          </p:nvSpPr>
          <p:spPr bwMode="auto">
            <a:xfrm>
              <a:off x="7160" y="2232"/>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6" name="Line 197"/>
            <p:cNvSpPr>
              <a:spLocks noChangeShapeType="1"/>
            </p:cNvSpPr>
            <p:nvPr/>
          </p:nvSpPr>
          <p:spPr bwMode="auto">
            <a:xfrm>
              <a:off x="7172" y="2238"/>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7" name="Line 198"/>
            <p:cNvSpPr>
              <a:spLocks noChangeShapeType="1"/>
            </p:cNvSpPr>
            <p:nvPr/>
          </p:nvSpPr>
          <p:spPr bwMode="auto">
            <a:xfrm>
              <a:off x="7178" y="2244"/>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8" name="Line 199"/>
            <p:cNvSpPr>
              <a:spLocks noChangeShapeType="1"/>
            </p:cNvSpPr>
            <p:nvPr/>
          </p:nvSpPr>
          <p:spPr bwMode="auto">
            <a:xfrm>
              <a:off x="7184" y="2250"/>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9" name="Line 200"/>
            <p:cNvSpPr>
              <a:spLocks noChangeShapeType="1"/>
            </p:cNvSpPr>
            <p:nvPr/>
          </p:nvSpPr>
          <p:spPr bwMode="auto">
            <a:xfrm>
              <a:off x="7190" y="2256"/>
              <a:ext cx="30"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0" name="Line 201"/>
            <p:cNvSpPr>
              <a:spLocks noChangeShapeType="1"/>
            </p:cNvSpPr>
            <p:nvPr/>
          </p:nvSpPr>
          <p:spPr bwMode="auto">
            <a:xfrm>
              <a:off x="7220" y="2292"/>
              <a:ext cx="24" cy="30"/>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1" name="Line 202"/>
            <p:cNvSpPr>
              <a:spLocks noChangeShapeType="1"/>
            </p:cNvSpPr>
            <p:nvPr/>
          </p:nvSpPr>
          <p:spPr bwMode="auto">
            <a:xfrm flipV="1">
              <a:off x="7244" y="2310"/>
              <a:ext cx="18"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2" name="Line 203"/>
            <p:cNvSpPr>
              <a:spLocks noChangeShapeType="1"/>
            </p:cNvSpPr>
            <p:nvPr/>
          </p:nvSpPr>
          <p:spPr bwMode="auto">
            <a:xfrm flipV="1">
              <a:off x="7262" y="2268"/>
              <a:ext cx="18" cy="4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3" name="Line 204"/>
            <p:cNvSpPr>
              <a:spLocks noChangeShapeType="1"/>
            </p:cNvSpPr>
            <p:nvPr/>
          </p:nvSpPr>
          <p:spPr bwMode="auto">
            <a:xfrm flipV="1">
              <a:off x="7280" y="2214"/>
              <a:ext cx="12" cy="5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4" name="Line 205"/>
            <p:cNvSpPr>
              <a:spLocks noChangeShapeType="1"/>
            </p:cNvSpPr>
            <p:nvPr/>
          </p:nvSpPr>
          <p:spPr bwMode="auto">
            <a:xfrm flipV="1">
              <a:off x="7292" y="2160"/>
              <a:ext cx="12" cy="5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5" name="Line 206"/>
            <p:cNvSpPr>
              <a:spLocks noChangeShapeType="1"/>
            </p:cNvSpPr>
            <p:nvPr/>
          </p:nvSpPr>
          <p:spPr bwMode="auto">
            <a:xfrm flipV="1">
              <a:off x="7304" y="2112"/>
              <a:ext cx="12" cy="4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6" name="Line 207"/>
            <p:cNvSpPr>
              <a:spLocks noChangeShapeType="1"/>
            </p:cNvSpPr>
            <p:nvPr/>
          </p:nvSpPr>
          <p:spPr bwMode="auto">
            <a:xfrm flipV="1">
              <a:off x="7316" y="2076"/>
              <a:ext cx="12"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7" name="Line 208"/>
            <p:cNvSpPr>
              <a:spLocks noChangeShapeType="1"/>
            </p:cNvSpPr>
            <p:nvPr/>
          </p:nvSpPr>
          <p:spPr bwMode="auto">
            <a:xfrm flipV="1">
              <a:off x="7328" y="2010"/>
              <a:ext cx="18" cy="6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8" name="Line 209"/>
            <p:cNvSpPr>
              <a:spLocks noChangeShapeType="1"/>
            </p:cNvSpPr>
            <p:nvPr/>
          </p:nvSpPr>
          <p:spPr bwMode="auto">
            <a:xfrm flipV="1">
              <a:off x="7346" y="1974"/>
              <a:ext cx="18"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9" name="Line 210"/>
            <p:cNvSpPr>
              <a:spLocks noChangeShapeType="1"/>
            </p:cNvSpPr>
            <p:nvPr/>
          </p:nvSpPr>
          <p:spPr bwMode="auto">
            <a:xfrm flipV="1">
              <a:off x="7364" y="1956"/>
              <a:ext cx="12" cy="1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0" name="Line 211"/>
            <p:cNvSpPr>
              <a:spLocks noChangeShapeType="1"/>
            </p:cNvSpPr>
            <p:nvPr/>
          </p:nvSpPr>
          <p:spPr bwMode="auto">
            <a:xfrm flipV="1">
              <a:off x="7376" y="1950"/>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1" name="Line 212"/>
            <p:cNvSpPr>
              <a:spLocks noChangeShapeType="1"/>
            </p:cNvSpPr>
            <p:nvPr/>
          </p:nvSpPr>
          <p:spPr bwMode="auto">
            <a:xfrm>
              <a:off x="7394" y="1950"/>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2" name="Line 213"/>
            <p:cNvSpPr>
              <a:spLocks noChangeShapeType="1"/>
            </p:cNvSpPr>
            <p:nvPr/>
          </p:nvSpPr>
          <p:spPr bwMode="auto">
            <a:xfrm>
              <a:off x="7406" y="1950"/>
              <a:ext cx="6"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3" name="Line 214"/>
            <p:cNvSpPr>
              <a:spLocks noChangeShapeType="1"/>
            </p:cNvSpPr>
            <p:nvPr/>
          </p:nvSpPr>
          <p:spPr bwMode="auto">
            <a:xfrm>
              <a:off x="7412" y="196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4" name="Line 215"/>
            <p:cNvSpPr>
              <a:spLocks noChangeShapeType="1"/>
            </p:cNvSpPr>
            <p:nvPr/>
          </p:nvSpPr>
          <p:spPr bwMode="auto">
            <a:xfrm>
              <a:off x="7424" y="1962"/>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5" name="Line 216"/>
            <p:cNvSpPr>
              <a:spLocks noChangeShapeType="1"/>
            </p:cNvSpPr>
            <p:nvPr/>
          </p:nvSpPr>
          <p:spPr bwMode="auto">
            <a:xfrm>
              <a:off x="7436" y="1968"/>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6" name="Line 217"/>
            <p:cNvSpPr>
              <a:spLocks noChangeShapeType="1"/>
            </p:cNvSpPr>
            <p:nvPr/>
          </p:nvSpPr>
          <p:spPr bwMode="auto">
            <a:xfrm>
              <a:off x="7442" y="1974"/>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7" name="Line 218"/>
            <p:cNvSpPr>
              <a:spLocks noChangeShapeType="1"/>
            </p:cNvSpPr>
            <p:nvPr/>
          </p:nvSpPr>
          <p:spPr bwMode="auto">
            <a:xfrm>
              <a:off x="7448" y="1980"/>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8" name="Line 219"/>
            <p:cNvSpPr>
              <a:spLocks noChangeShapeType="1"/>
            </p:cNvSpPr>
            <p:nvPr/>
          </p:nvSpPr>
          <p:spPr bwMode="auto">
            <a:xfrm>
              <a:off x="7460" y="1986"/>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9" name="Line 220"/>
            <p:cNvSpPr>
              <a:spLocks noChangeShapeType="1"/>
            </p:cNvSpPr>
            <p:nvPr/>
          </p:nvSpPr>
          <p:spPr bwMode="auto">
            <a:xfrm>
              <a:off x="7466" y="1986"/>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0" name="Line 221"/>
            <p:cNvSpPr>
              <a:spLocks noChangeShapeType="1"/>
            </p:cNvSpPr>
            <p:nvPr/>
          </p:nvSpPr>
          <p:spPr bwMode="auto">
            <a:xfrm>
              <a:off x="7472" y="1992"/>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1" name="Line 222"/>
            <p:cNvSpPr>
              <a:spLocks noChangeShapeType="1"/>
            </p:cNvSpPr>
            <p:nvPr/>
          </p:nvSpPr>
          <p:spPr bwMode="auto">
            <a:xfrm>
              <a:off x="7478" y="1998"/>
              <a:ext cx="30" cy="1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2" name="Line 223"/>
            <p:cNvSpPr>
              <a:spLocks noChangeShapeType="1"/>
            </p:cNvSpPr>
            <p:nvPr/>
          </p:nvSpPr>
          <p:spPr bwMode="auto">
            <a:xfrm>
              <a:off x="7508" y="2016"/>
              <a:ext cx="18" cy="1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3" name="Line 224"/>
            <p:cNvSpPr>
              <a:spLocks noChangeShapeType="1"/>
            </p:cNvSpPr>
            <p:nvPr/>
          </p:nvSpPr>
          <p:spPr bwMode="auto">
            <a:xfrm>
              <a:off x="7526" y="2034"/>
              <a:ext cx="24" cy="1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4" name="Line 225"/>
            <p:cNvSpPr>
              <a:spLocks noChangeShapeType="1"/>
            </p:cNvSpPr>
            <p:nvPr/>
          </p:nvSpPr>
          <p:spPr bwMode="auto">
            <a:xfrm>
              <a:off x="7550" y="2052"/>
              <a:ext cx="12"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5" name="Line 226"/>
            <p:cNvSpPr>
              <a:spLocks noChangeShapeType="1"/>
            </p:cNvSpPr>
            <p:nvPr/>
          </p:nvSpPr>
          <p:spPr bwMode="auto">
            <a:xfrm>
              <a:off x="7562" y="2064"/>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6" name="Line 227"/>
            <p:cNvSpPr>
              <a:spLocks noChangeShapeType="1"/>
            </p:cNvSpPr>
            <p:nvPr/>
          </p:nvSpPr>
          <p:spPr bwMode="auto">
            <a:xfrm>
              <a:off x="7580" y="2070"/>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7" name="Line 228"/>
            <p:cNvSpPr>
              <a:spLocks noChangeShapeType="1"/>
            </p:cNvSpPr>
            <p:nvPr/>
          </p:nvSpPr>
          <p:spPr bwMode="auto">
            <a:xfrm>
              <a:off x="7592" y="2076"/>
              <a:ext cx="12"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8" name="Line 229"/>
            <p:cNvSpPr>
              <a:spLocks noChangeShapeType="1"/>
            </p:cNvSpPr>
            <p:nvPr/>
          </p:nvSpPr>
          <p:spPr bwMode="auto">
            <a:xfrm>
              <a:off x="7604" y="208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9" name="Line 230"/>
            <p:cNvSpPr>
              <a:spLocks noChangeShapeType="1"/>
            </p:cNvSpPr>
            <p:nvPr/>
          </p:nvSpPr>
          <p:spPr bwMode="auto">
            <a:xfrm>
              <a:off x="7616" y="2088"/>
              <a:ext cx="18"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0" name="Line 231"/>
            <p:cNvSpPr>
              <a:spLocks noChangeShapeType="1"/>
            </p:cNvSpPr>
            <p:nvPr/>
          </p:nvSpPr>
          <p:spPr bwMode="auto">
            <a:xfrm>
              <a:off x="7634" y="2100"/>
              <a:ext cx="18"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1" name="Line 232"/>
            <p:cNvSpPr>
              <a:spLocks noChangeShapeType="1"/>
            </p:cNvSpPr>
            <p:nvPr/>
          </p:nvSpPr>
          <p:spPr bwMode="auto">
            <a:xfrm>
              <a:off x="7652" y="2112"/>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2" name="Line 233"/>
            <p:cNvSpPr>
              <a:spLocks noChangeShapeType="1"/>
            </p:cNvSpPr>
            <p:nvPr/>
          </p:nvSpPr>
          <p:spPr bwMode="auto">
            <a:xfrm>
              <a:off x="7664" y="211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3" name="Line 234"/>
            <p:cNvSpPr>
              <a:spLocks noChangeShapeType="1"/>
            </p:cNvSpPr>
            <p:nvPr/>
          </p:nvSpPr>
          <p:spPr bwMode="auto">
            <a:xfrm>
              <a:off x="7676" y="2118"/>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4" name="Line 235"/>
            <p:cNvSpPr>
              <a:spLocks noChangeShapeType="1"/>
            </p:cNvSpPr>
            <p:nvPr/>
          </p:nvSpPr>
          <p:spPr bwMode="auto">
            <a:xfrm>
              <a:off x="7688" y="2124"/>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5" name="Line 236"/>
            <p:cNvSpPr>
              <a:spLocks noChangeShapeType="1"/>
            </p:cNvSpPr>
            <p:nvPr/>
          </p:nvSpPr>
          <p:spPr bwMode="auto">
            <a:xfrm>
              <a:off x="7700" y="2130"/>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6" name="Line 237"/>
            <p:cNvSpPr>
              <a:spLocks noChangeShapeType="1"/>
            </p:cNvSpPr>
            <p:nvPr/>
          </p:nvSpPr>
          <p:spPr bwMode="auto">
            <a:xfrm>
              <a:off x="7712" y="2130"/>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7" name="Line 238"/>
            <p:cNvSpPr>
              <a:spLocks noChangeShapeType="1"/>
            </p:cNvSpPr>
            <p:nvPr/>
          </p:nvSpPr>
          <p:spPr bwMode="auto">
            <a:xfrm>
              <a:off x="7718" y="213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8" name="Line 239"/>
            <p:cNvSpPr>
              <a:spLocks noChangeShapeType="1"/>
            </p:cNvSpPr>
            <p:nvPr/>
          </p:nvSpPr>
          <p:spPr bwMode="auto">
            <a:xfrm>
              <a:off x="7730" y="2136"/>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9" name="Line 240"/>
            <p:cNvSpPr>
              <a:spLocks noChangeShapeType="1"/>
            </p:cNvSpPr>
            <p:nvPr/>
          </p:nvSpPr>
          <p:spPr bwMode="auto">
            <a:xfrm>
              <a:off x="7736" y="2136"/>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0" name="Line 241"/>
            <p:cNvSpPr>
              <a:spLocks noChangeShapeType="1"/>
            </p:cNvSpPr>
            <p:nvPr/>
          </p:nvSpPr>
          <p:spPr bwMode="auto">
            <a:xfrm>
              <a:off x="7748" y="2142"/>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1" name="Line 242"/>
            <p:cNvSpPr>
              <a:spLocks noChangeShapeType="1"/>
            </p:cNvSpPr>
            <p:nvPr/>
          </p:nvSpPr>
          <p:spPr bwMode="auto">
            <a:xfrm>
              <a:off x="7754" y="2142"/>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2" name="Line 243"/>
            <p:cNvSpPr>
              <a:spLocks noChangeShapeType="1"/>
            </p:cNvSpPr>
            <p:nvPr/>
          </p:nvSpPr>
          <p:spPr bwMode="auto">
            <a:xfrm>
              <a:off x="7760" y="2142"/>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3" name="Line 244"/>
            <p:cNvSpPr>
              <a:spLocks noChangeShapeType="1"/>
            </p:cNvSpPr>
            <p:nvPr/>
          </p:nvSpPr>
          <p:spPr bwMode="auto">
            <a:xfrm>
              <a:off x="7766" y="2148"/>
              <a:ext cx="30"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4" name="Line 245"/>
            <p:cNvSpPr>
              <a:spLocks noChangeShapeType="1"/>
            </p:cNvSpPr>
            <p:nvPr/>
          </p:nvSpPr>
          <p:spPr bwMode="auto">
            <a:xfrm>
              <a:off x="7796" y="2154"/>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5" name="Line 246"/>
            <p:cNvSpPr>
              <a:spLocks noChangeShapeType="1"/>
            </p:cNvSpPr>
            <p:nvPr/>
          </p:nvSpPr>
          <p:spPr bwMode="auto">
            <a:xfrm>
              <a:off x="7814" y="2154"/>
              <a:ext cx="24"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6" name="Line 247"/>
            <p:cNvSpPr>
              <a:spLocks noChangeShapeType="1"/>
            </p:cNvSpPr>
            <p:nvPr/>
          </p:nvSpPr>
          <p:spPr bwMode="auto">
            <a:xfrm>
              <a:off x="7838" y="2160"/>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7" name="Line 248"/>
            <p:cNvSpPr>
              <a:spLocks noChangeShapeType="1"/>
            </p:cNvSpPr>
            <p:nvPr/>
          </p:nvSpPr>
          <p:spPr bwMode="auto">
            <a:xfrm>
              <a:off x="7850" y="216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8" name="Line 249"/>
            <p:cNvSpPr>
              <a:spLocks noChangeShapeType="1"/>
            </p:cNvSpPr>
            <p:nvPr/>
          </p:nvSpPr>
          <p:spPr bwMode="auto">
            <a:xfrm>
              <a:off x="7868" y="216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9" name="Line 250"/>
            <p:cNvSpPr>
              <a:spLocks noChangeShapeType="1"/>
            </p:cNvSpPr>
            <p:nvPr/>
          </p:nvSpPr>
          <p:spPr bwMode="auto">
            <a:xfrm>
              <a:off x="7880" y="2166"/>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0" name="Line 251"/>
            <p:cNvSpPr>
              <a:spLocks noChangeShapeType="1"/>
            </p:cNvSpPr>
            <p:nvPr/>
          </p:nvSpPr>
          <p:spPr bwMode="auto">
            <a:xfrm flipV="1">
              <a:off x="7892" y="2166"/>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1" name="Line 252"/>
            <p:cNvSpPr>
              <a:spLocks noChangeShapeType="1"/>
            </p:cNvSpPr>
            <p:nvPr/>
          </p:nvSpPr>
          <p:spPr bwMode="auto">
            <a:xfrm>
              <a:off x="7904" y="2166"/>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2" name="Line 253"/>
            <p:cNvSpPr>
              <a:spLocks noChangeShapeType="1"/>
            </p:cNvSpPr>
            <p:nvPr/>
          </p:nvSpPr>
          <p:spPr bwMode="auto">
            <a:xfrm>
              <a:off x="7922" y="2172"/>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3" name="Line 254"/>
            <p:cNvSpPr>
              <a:spLocks noChangeShapeType="1"/>
            </p:cNvSpPr>
            <p:nvPr/>
          </p:nvSpPr>
          <p:spPr bwMode="auto">
            <a:xfrm>
              <a:off x="7940" y="217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4" name="Line 255"/>
            <p:cNvSpPr>
              <a:spLocks noChangeShapeType="1"/>
            </p:cNvSpPr>
            <p:nvPr/>
          </p:nvSpPr>
          <p:spPr bwMode="auto">
            <a:xfrm>
              <a:off x="7952" y="217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5" name="Line 256"/>
            <p:cNvSpPr>
              <a:spLocks noChangeShapeType="1"/>
            </p:cNvSpPr>
            <p:nvPr/>
          </p:nvSpPr>
          <p:spPr bwMode="auto">
            <a:xfrm>
              <a:off x="7964" y="2178"/>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6" name="Line 257"/>
            <p:cNvSpPr>
              <a:spLocks noChangeShapeType="1"/>
            </p:cNvSpPr>
            <p:nvPr/>
          </p:nvSpPr>
          <p:spPr bwMode="auto">
            <a:xfrm flipV="1">
              <a:off x="7976" y="2178"/>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7" name="Line 258"/>
            <p:cNvSpPr>
              <a:spLocks noChangeShapeType="1"/>
            </p:cNvSpPr>
            <p:nvPr/>
          </p:nvSpPr>
          <p:spPr bwMode="auto">
            <a:xfrm>
              <a:off x="7988" y="2178"/>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8" name="Line 259"/>
            <p:cNvSpPr>
              <a:spLocks noChangeShapeType="1"/>
            </p:cNvSpPr>
            <p:nvPr/>
          </p:nvSpPr>
          <p:spPr bwMode="auto">
            <a:xfrm>
              <a:off x="8000" y="2184"/>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9" name="Line 260"/>
            <p:cNvSpPr>
              <a:spLocks noChangeShapeType="1"/>
            </p:cNvSpPr>
            <p:nvPr/>
          </p:nvSpPr>
          <p:spPr bwMode="auto">
            <a:xfrm>
              <a:off x="8006" y="2184"/>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0" name="Line 261"/>
            <p:cNvSpPr>
              <a:spLocks noChangeShapeType="1"/>
            </p:cNvSpPr>
            <p:nvPr/>
          </p:nvSpPr>
          <p:spPr bwMode="auto">
            <a:xfrm>
              <a:off x="8018" y="2184"/>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1" name="Line 262"/>
            <p:cNvSpPr>
              <a:spLocks noChangeShapeType="1"/>
            </p:cNvSpPr>
            <p:nvPr/>
          </p:nvSpPr>
          <p:spPr bwMode="auto">
            <a:xfrm>
              <a:off x="8024" y="2184"/>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2" name="Line 263"/>
            <p:cNvSpPr>
              <a:spLocks noChangeShapeType="1"/>
            </p:cNvSpPr>
            <p:nvPr/>
          </p:nvSpPr>
          <p:spPr bwMode="auto">
            <a:xfrm>
              <a:off x="8030" y="2184"/>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3" name="Line 264"/>
            <p:cNvSpPr>
              <a:spLocks noChangeShapeType="1"/>
            </p:cNvSpPr>
            <p:nvPr/>
          </p:nvSpPr>
          <p:spPr bwMode="auto">
            <a:xfrm>
              <a:off x="8042" y="2184"/>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4" name="Line 265"/>
            <p:cNvSpPr>
              <a:spLocks noChangeShapeType="1"/>
            </p:cNvSpPr>
            <p:nvPr/>
          </p:nvSpPr>
          <p:spPr bwMode="auto">
            <a:xfrm>
              <a:off x="8048" y="2184"/>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5" name="Line 266"/>
            <p:cNvSpPr>
              <a:spLocks noChangeShapeType="1"/>
            </p:cNvSpPr>
            <p:nvPr/>
          </p:nvSpPr>
          <p:spPr bwMode="auto">
            <a:xfrm>
              <a:off x="8054" y="2190"/>
              <a:ext cx="24"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6" name="Line 267"/>
            <p:cNvSpPr>
              <a:spLocks noChangeShapeType="1"/>
            </p:cNvSpPr>
            <p:nvPr/>
          </p:nvSpPr>
          <p:spPr bwMode="auto">
            <a:xfrm>
              <a:off x="8078" y="2190"/>
              <a:ext cx="24"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7" name="Line 268"/>
            <p:cNvSpPr>
              <a:spLocks noChangeShapeType="1"/>
            </p:cNvSpPr>
            <p:nvPr/>
          </p:nvSpPr>
          <p:spPr bwMode="auto">
            <a:xfrm>
              <a:off x="8102" y="2190"/>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8" name="Line 269"/>
            <p:cNvSpPr>
              <a:spLocks noChangeShapeType="1"/>
            </p:cNvSpPr>
            <p:nvPr/>
          </p:nvSpPr>
          <p:spPr bwMode="auto">
            <a:xfrm>
              <a:off x="8120" y="219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9" name="Line 270"/>
            <p:cNvSpPr>
              <a:spLocks noChangeShapeType="1"/>
            </p:cNvSpPr>
            <p:nvPr/>
          </p:nvSpPr>
          <p:spPr bwMode="auto">
            <a:xfrm>
              <a:off x="8138" y="219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0" name="Line 271"/>
            <p:cNvSpPr>
              <a:spLocks noChangeShapeType="1"/>
            </p:cNvSpPr>
            <p:nvPr/>
          </p:nvSpPr>
          <p:spPr bwMode="auto">
            <a:xfrm>
              <a:off x="8156" y="219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1" name="Line 272"/>
            <p:cNvSpPr>
              <a:spLocks noChangeShapeType="1"/>
            </p:cNvSpPr>
            <p:nvPr/>
          </p:nvSpPr>
          <p:spPr bwMode="auto">
            <a:xfrm>
              <a:off x="8168" y="219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2" name="Line 273"/>
            <p:cNvSpPr>
              <a:spLocks noChangeShapeType="1"/>
            </p:cNvSpPr>
            <p:nvPr/>
          </p:nvSpPr>
          <p:spPr bwMode="auto">
            <a:xfrm>
              <a:off x="8180" y="219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3" name="Line 274"/>
            <p:cNvSpPr>
              <a:spLocks noChangeShapeType="1"/>
            </p:cNvSpPr>
            <p:nvPr/>
          </p:nvSpPr>
          <p:spPr bwMode="auto">
            <a:xfrm>
              <a:off x="8192" y="219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4" name="Line 275"/>
            <p:cNvSpPr>
              <a:spLocks noChangeShapeType="1"/>
            </p:cNvSpPr>
            <p:nvPr/>
          </p:nvSpPr>
          <p:spPr bwMode="auto">
            <a:xfrm>
              <a:off x="8210" y="2196"/>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5" name="Line 276"/>
            <p:cNvSpPr>
              <a:spLocks noChangeShapeType="1"/>
            </p:cNvSpPr>
            <p:nvPr/>
          </p:nvSpPr>
          <p:spPr bwMode="auto">
            <a:xfrm>
              <a:off x="8228" y="220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6" name="Line 277"/>
            <p:cNvSpPr>
              <a:spLocks noChangeShapeType="1"/>
            </p:cNvSpPr>
            <p:nvPr/>
          </p:nvSpPr>
          <p:spPr bwMode="auto">
            <a:xfrm>
              <a:off x="8240" y="220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7" name="Line 278"/>
            <p:cNvSpPr>
              <a:spLocks noChangeShapeType="1"/>
            </p:cNvSpPr>
            <p:nvPr/>
          </p:nvSpPr>
          <p:spPr bwMode="auto">
            <a:xfrm>
              <a:off x="8252" y="220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8" name="Line 279"/>
            <p:cNvSpPr>
              <a:spLocks noChangeShapeType="1"/>
            </p:cNvSpPr>
            <p:nvPr/>
          </p:nvSpPr>
          <p:spPr bwMode="auto">
            <a:xfrm>
              <a:off x="8264" y="220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9" name="Line 280"/>
            <p:cNvSpPr>
              <a:spLocks noChangeShapeType="1"/>
            </p:cNvSpPr>
            <p:nvPr/>
          </p:nvSpPr>
          <p:spPr bwMode="auto">
            <a:xfrm>
              <a:off x="8276" y="220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0" name="Line 281"/>
            <p:cNvSpPr>
              <a:spLocks noChangeShapeType="1"/>
            </p:cNvSpPr>
            <p:nvPr/>
          </p:nvSpPr>
          <p:spPr bwMode="auto">
            <a:xfrm>
              <a:off x="8288" y="2202"/>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1" name="Line 282"/>
            <p:cNvSpPr>
              <a:spLocks noChangeShapeType="1"/>
            </p:cNvSpPr>
            <p:nvPr/>
          </p:nvSpPr>
          <p:spPr bwMode="auto">
            <a:xfrm>
              <a:off x="8294" y="2202"/>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2" name="Line 283"/>
            <p:cNvSpPr>
              <a:spLocks noChangeShapeType="1"/>
            </p:cNvSpPr>
            <p:nvPr/>
          </p:nvSpPr>
          <p:spPr bwMode="auto">
            <a:xfrm>
              <a:off x="8306" y="2208"/>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3" name="Line 284"/>
            <p:cNvSpPr>
              <a:spLocks noChangeShapeType="1"/>
            </p:cNvSpPr>
            <p:nvPr/>
          </p:nvSpPr>
          <p:spPr bwMode="auto">
            <a:xfrm flipV="1">
              <a:off x="8312" y="2202"/>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4" name="Line 285"/>
            <p:cNvSpPr>
              <a:spLocks noChangeShapeType="1"/>
            </p:cNvSpPr>
            <p:nvPr/>
          </p:nvSpPr>
          <p:spPr bwMode="auto">
            <a:xfrm>
              <a:off x="8318" y="2202"/>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5" name="Line 286"/>
            <p:cNvSpPr>
              <a:spLocks noChangeShapeType="1"/>
            </p:cNvSpPr>
            <p:nvPr/>
          </p:nvSpPr>
          <p:spPr bwMode="auto">
            <a:xfrm>
              <a:off x="8324" y="220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 name="Line 287"/>
            <p:cNvSpPr>
              <a:spLocks noChangeShapeType="1"/>
            </p:cNvSpPr>
            <p:nvPr/>
          </p:nvSpPr>
          <p:spPr bwMode="auto">
            <a:xfrm>
              <a:off x="8336" y="2208"/>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 name="Line 288"/>
            <p:cNvSpPr>
              <a:spLocks noChangeShapeType="1"/>
            </p:cNvSpPr>
            <p:nvPr/>
          </p:nvSpPr>
          <p:spPr bwMode="auto">
            <a:xfrm>
              <a:off x="8342" y="2208"/>
              <a:ext cx="48" cy="4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 name="Line 289"/>
            <p:cNvSpPr>
              <a:spLocks noChangeShapeType="1"/>
            </p:cNvSpPr>
            <p:nvPr/>
          </p:nvSpPr>
          <p:spPr bwMode="auto">
            <a:xfrm>
              <a:off x="8390" y="2250"/>
              <a:ext cx="36"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9" name="Line 290"/>
            <p:cNvSpPr>
              <a:spLocks noChangeShapeType="1"/>
            </p:cNvSpPr>
            <p:nvPr/>
          </p:nvSpPr>
          <p:spPr bwMode="auto">
            <a:xfrm>
              <a:off x="8426" y="2286"/>
              <a:ext cx="30" cy="4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0" name="Line 291"/>
            <p:cNvSpPr>
              <a:spLocks noChangeShapeType="1"/>
            </p:cNvSpPr>
            <p:nvPr/>
          </p:nvSpPr>
          <p:spPr bwMode="auto">
            <a:xfrm>
              <a:off x="8456" y="2328"/>
              <a:ext cx="24"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1" name="Line 292"/>
            <p:cNvSpPr>
              <a:spLocks noChangeShapeType="1"/>
            </p:cNvSpPr>
            <p:nvPr/>
          </p:nvSpPr>
          <p:spPr bwMode="auto">
            <a:xfrm>
              <a:off x="8480" y="2364"/>
              <a:ext cx="30" cy="6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2" name="Line 293"/>
            <p:cNvSpPr>
              <a:spLocks noChangeShapeType="1"/>
            </p:cNvSpPr>
            <p:nvPr/>
          </p:nvSpPr>
          <p:spPr bwMode="auto">
            <a:xfrm>
              <a:off x="8510" y="2430"/>
              <a:ext cx="30" cy="5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3" name="Line 294"/>
            <p:cNvSpPr>
              <a:spLocks noChangeShapeType="1"/>
            </p:cNvSpPr>
            <p:nvPr/>
          </p:nvSpPr>
          <p:spPr bwMode="auto">
            <a:xfrm>
              <a:off x="8540" y="2484"/>
              <a:ext cx="24" cy="4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4" name="Line 295"/>
            <p:cNvSpPr>
              <a:spLocks noChangeShapeType="1"/>
            </p:cNvSpPr>
            <p:nvPr/>
          </p:nvSpPr>
          <p:spPr bwMode="auto">
            <a:xfrm>
              <a:off x="8564" y="2526"/>
              <a:ext cx="18" cy="4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5" name="Line 296"/>
            <p:cNvSpPr>
              <a:spLocks noChangeShapeType="1"/>
            </p:cNvSpPr>
            <p:nvPr/>
          </p:nvSpPr>
          <p:spPr bwMode="auto">
            <a:xfrm>
              <a:off x="8582" y="2568"/>
              <a:ext cx="18"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6" name="Line 297"/>
            <p:cNvSpPr>
              <a:spLocks noChangeShapeType="1"/>
            </p:cNvSpPr>
            <p:nvPr/>
          </p:nvSpPr>
          <p:spPr bwMode="auto">
            <a:xfrm>
              <a:off x="8600" y="2604"/>
              <a:ext cx="12" cy="2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7" name="Line 298"/>
            <p:cNvSpPr>
              <a:spLocks noChangeShapeType="1"/>
            </p:cNvSpPr>
            <p:nvPr/>
          </p:nvSpPr>
          <p:spPr bwMode="auto">
            <a:xfrm>
              <a:off x="8612" y="2628"/>
              <a:ext cx="18" cy="2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8" name="Line 299"/>
            <p:cNvSpPr>
              <a:spLocks noChangeShapeType="1"/>
            </p:cNvSpPr>
            <p:nvPr/>
          </p:nvSpPr>
          <p:spPr bwMode="auto">
            <a:xfrm>
              <a:off x="7844" y="2136"/>
              <a:ext cx="24"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9" name="Line 300"/>
            <p:cNvSpPr>
              <a:spLocks noChangeShapeType="1"/>
            </p:cNvSpPr>
            <p:nvPr/>
          </p:nvSpPr>
          <p:spPr bwMode="auto">
            <a:xfrm>
              <a:off x="7868" y="2142"/>
              <a:ext cx="24"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0" name="Line 301"/>
            <p:cNvSpPr>
              <a:spLocks noChangeShapeType="1"/>
            </p:cNvSpPr>
            <p:nvPr/>
          </p:nvSpPr>
          <p:spPr bwMode="auto">
            <a:xfrm>
              <a:off x="7892" y="2142"/>
              <a:ext cx="18"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1" name="Line 302"/>
            <p:cNvSpPr>
              <a:spLocks noChangeShapeType="1"/>
            </p:cNvSpPr>
            <p:nvPr/>
          </p:nvSpPr>
          <p:spPr bwMode="auto">
            <a:xfrm>
              <a:off x="7910" y="2148"/>
              <a:ext cx="18"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2" name="Line 303"/>
            <p:cNvSpPr>
              <a:spLocks noChangeShapeType="1"/>
            </p:cNvSpPr>
            <p:nvPr/>
          </p:nvSpPr>
          <p:spPr bwMode="auto">
            <a:xfrm>
              <a:off x="7928" y="2154"/>
              <a:ext cx="30"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3" name="Line 304"/>
            <p:cNvSpPr>
              <a:spLocks noChangeShapeType="1"/>
            </p:cNvSpPr>
            <p:nvPr/>
          </p:nvSpPr>
          <p:spPr bwMode="auto">
            <a:xfrm>
              <a:off x="7958" y="2160"/>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4" name="Line 305"/>
            <p:cNvSpPr>
              <a:spLocks noChangeShapeType="1"/>
            </p:cNvSpPr>
            <p:nvPr/>
          </p:nvSpPr>
          <p:spPr bwMode="auto">
            <a:xfrm>
              <a:off x="7976" y="2160"/>
              <a:ext cx="24"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5" name="Line 306"/>
            <p:cNvSpPr>
              <a:spLocks noChangeShapeType="1"/>
            </p:cNvSpPr>
            <p:nvPr/>
          </p:nvSpPr>
          <p:spPr bwMode="auto">
            <a:xfrm>
              <a:off x="8000" y="2160"/>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6" name="Line 307"/>
            <p:cNvSpPr>
              <a:spLocks noChangeShapeType="1"/>
            </p:cNvSpPr>
            <p:nvPr/>
          </p:nvSpPr>
          <p:spPr bwMode="auto">
            <a:xfrm>
              <a:off x="8012" y="2166"/>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7" name="Line 308"/>
            <p:cNvSpPr>
              <a:spLocks noChangeShapeType="1"/>
            </p:cNvSpPr>
            <p:nvPr/>
          </p:nvSpPr>
          <p:spPr bwMode="auto">
            <a:xfrm>
              <a:off x="8030" y="2166"/>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8" name="Line 309"/>
            <p:cNvSpPr>
              <a:spLocks noChangeShapeType="1"/>
            </p:cNvSpPr>
            <p:nvPr/>
          </p:nvSpPr>
          <p:spPr bwMode="auto">
            <a:xfrm>
              <a:off x="8042" y="2172"/>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9" name="Line 310"/>
            <p:cNvSpPr>
              <a:spLocks noChangeShapeType="1"/>
            </p:cNvSpPr>
            <p:nvPr/>
          </p:nvSpPr>
          <p:spPr bwMode="auto">
            <a:xfrm>
              <a:off x="8054" y="2172"/>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0" name="Line 311"/>
            <p:cNvSpPr>
              <a:spLocks noChangeShapeType="1"/>
            </p:cNvSpPr>
            <p:nvPr/>
          </p:nvSpPr>
          <p:spPr bwMode="auto">
            <a:xfrm>
              <a:off x="8066" y="2172"/>
              <a:ext cx="18"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1" name="Line 312"/>
            <p:cNvSpPr>
              <a:spLocks noChangeShapeType="1"/>
            </p:cNvSpPr>
            <p:nvPr/>
          </p:nvSpPr>
          <p:spPr bwMode="auto">
            <a:xfrm>
              <a:off x="8084" y="2178"/>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2" name="Line 313"/>
            <p:cNvSpPr>
              <a:spLocks noChangeShapeType="1"/>
            </p:cNvSpPr>
            <p:nvPr/>
          </p:nvSpPr>
          <p:spPr bwMode="auto">
            <a:xfrm>
              <a:off x="8102" y="2178"/>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3" name="Line 314"/>
            <p:cNvSpPr>
              <a:spLocks noChangeShapeType="1"/>
            </p:cNvSpPr>
            <p:nvPr/>
          </p:nvSpPr>
          <p:spPr bwMode="auto">
            <a:xfrm>
              <a:off x="8114" y="2178"/>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4" name="Line 315"/>
            <p:cNvSpPr>
              <a:spLocks noChangeShapeType="1"/>
            </p:cNvSpPr>
            <p:nvPr/>
          </p:nvSpPr>
          <p:spPr bwMode="auto">
            <a:xfrm>
              <a:off x="8126" y="2178"/>
              <a:ext cx="30"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5" name="Line 316"/>
            <p:cNvSpPr>
              <a:spLocks noChangeShapeType="1"/>
            </p:cNvSpPr>
            <p:nvPr/>
          </p:nvSpPr>
          <p:spPr bwMode="auto">
            <a:xfrm>
              <a:off x="8156" y="2184"/>
              <a:ext cx="24"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6" name="Line 317"/>
            <p:cNvSpPr>
              <a:spLocks noChangeShapeType="1"/>
            </p:cNvSpPr>
            <p:nvPr/>
          </p:nvSpPr>
          <p:spPr bwMode="auto">
            <a:xfrm>
              <a:off x="8180" y="2184"/>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7" name="Line 318"/>
            <p:cNvSpPr>
              <a:spLocks noChangeShapeType="1"/>
            </p:cNvSpPr>
            <p:nvPr/>
          </p:nvSpPr>
          <p:spPr bwMode="auto">
            <a:xfrm>
              <a:off x="8198" y="2184"/>
              <a:ext cx="18"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8" name="Line 319"/>
            <p:cNvSpPr>
              <a:spLocks noChangeShapeType="1"/>
            </p:cNvSpPr>
            <p:nvPr/>
          </p:nvSpPr>
          <p:spPr bwMode="auto">
            <a:xfrm>
              <a:off x="8216" y="2190"/>
              <a:ext cx="24"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9" name="Line 320"/>
            <p:cNvSpPr>
              <a:spLocks noChangeShapeType="1"/>
            </p:cNvSpPr>
            <p:nvPr/>
          </p:nvSpPr>
          <p:spPr bwMode="auto">
            <a:xfrm>
              <a:off x="8240" y="2190"/>
              <a:ext cx="24"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0" name="Line 321"/>
            <p:cNvSpPr>
              <a:spLocks noChangeShapeType="1"/>
            </p:cNvSpPr>
            <p:nvPr/>
          </p:nvSpPr>
          <p:spPr bwMode="auto">
            <a:xfrm>
              <a:off x="8264" y="2196"/>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1" name="Line 322"/>
            <p:cNvSpPr>
              <a:spLocks noChangeShapeType="1"/>
            </p:cNvSpPr>
            <p:nvPr/>
          </p:nvSpPr>
          <p:spPr bwMode="auto">
            <a:xfrm>
              <a:off x="8282" y="2196"/>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2" name="Line 323"/>
            <p:cNvSpPr>
              <a:spLocks noChangeShapeType="1"/>
            </p:cNvSpPr>
            <p:nvPr/>
          </p:nvSpPr>
          <p:spPr bwMode="auto">
            <a:xfrm>
              <a:off x="8300" y="2196"/>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3" name="Line 324"/>
            <p:cNvSpPr>
              <a:spLocks noChangeShapeType="1"/>
            </p:cNvSpPr>
            <p:nvPr/>
          </p:nvSpPr>
          <p:spPr bwMode="auto">
            <a:xfrm>
              <a:off x="8318" y="2196"/>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4" name="Line 325"/>
            <p:cNvSpPr>
              <a:spLocks noChangeShapeType="1"/>
            </p:cNvSpPr>
            <p:nvPr/>
          </p:nvSpPr>
          <p:spPr bwMode="auto">
            <a:xfrm>
              <a:off x="8330" y="2202"/>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5" name="Line 326"/>
            <p:cNvSpPr>
              <a:spLocks noChangeShapeType="1"/>
            </p:cNvSpPr>
            <p:nvPr/>
          </p:nvSpPr>
          <p:spPr bwMode="auto">
            <a:xfrm>
              <a:off x="8342" y="2202"/>
              <a:ext cx="12"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6" name="Line 327"/>
            <p:cNvSpPr>
              <a:spLocks noChangeShapeType="1"/>
            </p:cNvSpPr>
            <p:nvPr/>
          </p:nvSpPr>
          <p:spPr bwMode="auto">
            <a:xfrm>
              <a:off x="8354" y="2214"/>
              <a:ext cx="18"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7" name="Line 328"/>
            <p:cNvSpPr>
              <a:spLocks noChangeShapeType="1"/>
            </p:cNvSpPr>
            <p:nvPr/>
          </p:nvSpPr>
          <p:spPr bwMode="auto">
            <a:xfrm>
              <a:off x="8372" y="2226"/>
              <a:ext cx="18"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8" name="Line 329"/>
            <p:cNvSpPr>
              <a:spLocks noChangeShapeType="1"/>
            </p:cNvSpPr>
            <p:nvPr/>
          </p:nvSpPr>
          <p:spPr bwMode="auto">
            <a:xfrm>
              <a:off x="8390" y="2238"/>
              <a:ext cx="12" cy="1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9" name="Line 330"/>
            <p:cNvSpPr>
              <a:spLocks noChangeShapeType="1"/>
            </p:cNvSpPr>
            <p:nvPr/>
          </p:nvSpPr>
          <p:spPr bwMode="auto">
            <a:xfrm>
              <a:off x="8402" y="2256"/>
              <a:ext cx="12" cy="1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0" name="Line 331"/>
            <p:cNvSpPr>
              <a:spLocks noChangeShapeType="1"/>
            </p:cNvSpPr>
            <p:nvPr/>
          </p:nvSpPr>
          <p:spPr bwMode="auto">
            <a:xfrm>
              <a:off x="8414" y="2274"/>
              <a:ext cx="30" cy="4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1" name="Line 332"/>
            <p:cNvSpPr>
              <a:spLocks noChangeShapeType="1"/>
            </p:cNvSpPr>
            <p:nvPr/>
          </p:nvSpPr>
          <p:spPr bwMode="auto">
            <a:xfrm>
              <a:off x="8444" y="2316"/>
              <a:ext cx="24" cy="4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2" name="Line 333"/>
            <p:cNvSpPr>
              <a:spLocks noChangeShapeType="1"/>
            </p:cNvSpPr>
            <p:nvPr/>
          </p:nvSpPr>
          <p:spPr bwMode="auto">
            <a:xfrm>
              <a:off x="8468" y="2358"/>
              <a:ext cx="18" cy="3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3" name="Line 334"/>
            <p:cNvSpPr>
              <a:spLocks noChangeShapeType="1"/>
            </p:cNvSpPr>
            <p:nvPr/>
          </p:nvSpPr>
          <p:spPr bwMode="auto">
            <a:xfrm>
              <a:off x="8486" y="2388"/>
              <a:ext cx="18" cy="3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4" name="Line 335"/>
            <p:cNvSpPr>
              <a:spLocks noChangeShapeType="1"/>
            </p:cNvSpPr>
            <p:nvPr/>
          </p:nvSpPr>
          <p:spPr bwMode="auto">
            <a:xfrm>
              <a:off x="8504" y="2424"/>
              <a:ext cx="24" cy="5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5" name="Line 336"/>
            <p:cNvSpPr>
              <a:spLocks noChangeShapeType="1"/>
            </p:cNvSpPr>
            <p:nvPr/>
          </p:nvSpPr>
          <p:spPr bwMode="auto">
            <a:xfrm>
              <a:off x="8528" y="2478"/>
              <a:ext cx="24" cy="5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6" name="Line 337"/>
            <p:cNvSpPr>
              <a:spLocks noChangeShapeType="1"/>
            </p:cNvSpPr>
            <p:nvPr/>
          </p:nvSpPr>
          <p:spPr bwMode="auto">
            <a:xfrm>
              <a:off x="8552" y="2532"/>
              <a:ext cx="18" cy="4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7" name="Line 338"/>
            <p:cNvSpPr>
              <a:spLocks noChangeShapeType="1"/>
            </p:cNvSpPr>
            <p:nvPr/>
          </p:nvSpPr>
          <p:spPr bwMode="auto">
            <a:xfrm>
              <a:off x="8570" y="2574"/>
              <a:ext cx="18" cy="3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8" name="Line 339"/>
            <p:cNvSpPr>
              <a:spLocks noChangeShapeType="1"/>
            </p:cNvSpPr>
            <p:nvPr/>
          </p:nvSpPr>
          <p:spPr bwMode="auto">
            <a:xfrm>
              <a:off x="8588" y="2610"/>
              <a:ext cx="18" cy="3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9" name="Line 340"/>
            <p:cNvSpPr>
              <a:spLocks noChangeShapeType="1"/>
            </p:cNvSpPr>
            <p:nvPr/>
          </p:nvSpPr>
          <p:spPr bwMode="auto">
            <a:xfrm>
              <a:off x="8606" y="2640"/>
              <a:ext cx="12" cy="3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0" name="Line 341"/>
            <p:cNvSpPr>
              <a:spLocks noChangeShapeType="1"/>
            </p:cNvSpPr>
            <p:nvPr/>
          </p:nvSpPr>
          <p:spPr bwMode="auto">
            <a:xfrm>
              <a:off x="8618" y="2670"/>
              <a:ext cx="12" cy="2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1" name="Line 342"/>
            <p:cNvSpPr>
              <a:spLocks noChangeShapeType="1"/>
            </p:cNvSpPr>
            <p:nvPr/>
          </p:nvSpPr>
          <p:spPr bwMode="auto">
            <a:xfrm>
              <a:off x="8630" y="2694"/>
              <a:ext cx="12" cy="3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2" name="Line 343"/>
            <p:cNvSpPr>
              <a:spLocks noChangeShapeType="1"/>
            </p:cNvSpPr>
            <p:nvPr/>
          </p:nvSpPr>
          <p:spPr bwMode="auto">
            <a:xfrm>
              <a:off x="8642" y="2724"/>
              <a:ext cx="18" cy="3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3" name="Line 344"/>
            <p:cNvSpPr>
              <a:spLocks noChangeShapeType="1"/>
            </p:cNvSpPr>
            <p:nvPr/>
          </p:nvSpPr>
          <p:spPr bwMode="auto">
            <a:xfrm>
              <a:off x="8660" y="2760"/>
              <a:ext cx="18" cy="3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4" name="Line 345"/>
            <p:cNvSpPr>
              <a:spLocks noChangeShapeType="1"/>
            </p:cNvSpPr>
            <p:nvPr/>
          </p:nvSpPr>
          <p:spPr bwMode="auto">
            <a:xfrm>
              <a:off x="8678" y="2796"/>
              <a:ext cx="12" cy="3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5" name="Line 346"/>
            <p:cNvSpPr>
              <a:spLocks noChangeShapeType="1"/>
            </p:cNvSpPr>
            <p:nvPr/>
          </p:nvSpPr>
          <p:spPr bwMode="auto">
            <a:xfrm>
              <a:off x="8690" y="2832"/>
              <a:ext cx="12" cy="2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6" name="Line 347"/>
            <p:cNvSpPr>
              <a:spLocks noChangeShapeType="1"/>
            </p:cNvSpPr>
            <p:nvPr/>
          </p:nvSpPr>
          <p:spPr bwMode="auto">
            <a:xfrm>
              <a:off x="8702" y="2856"/>
              <a:ext cx="30" cy="6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7" name="Line 348"/>
            <p:cNvSpPr>
              <a:spLocks noChangeShapeType="1"/>
            </p:cNvSpPr>
            <p:nvPr/>
          </p:nvSpPr>
          <p:spPr bwMode="auto">
            <a:xfrm>
              <a:off x="8732" y="2916"/>
              <a:ext cx="24" cy="4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8" name="Line 349"/>
            <p:cNvSpPr>
              <a:spLocks noChangeShapeType="1"/>
            </p:cNvSpPr>
            <p:nvPr/>
          </p:nvSpPr>
          <p:spPr bwMode="auto">
            <a:xfrm>
              <a:off x="8756" y="2958"/>
              <a:ext cx="18" cy="4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9" name="Line 350"/>
            <p:cNvSpPr>
              <a:spLocks noChangeShapeType="1"/>
            </p:cNvSpPr>
            <p:nvPr/>
          </p:nvSpPr>
          <p:spPr bwMode="auto">
            <a:xfrm>
              <a:off x="8774" y="3000"/>
              <a:ext cx="18" cy="3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0" name="Line 351"/>
            <p:cNvSpPr>
              <a:spLocks noChangeShapeType="1"/>
            </p:cNvSpPr>
            <p:nvPr/>
          </p:nvSpPr>
          <p:spPr bwMode="auto">
            <a:xfrm>
              <a:off x="8792" y="3030"/>
              <a:ext cx="24" cy="5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1" name="Line 352"/>
            <p:cNvSpPr>
              <a:spLocks noChangeShapeType="1"/>
            </p:cNvSpPr>
            <p:nvPr/>
          </p:nvSpPr>
          <p:spPr bwMode="auto">
            <a:xfrm>
              <a:off x="8816" y="3084"/>
              <a:ext cx="24" cy="4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2" name="Line 353"/>
            <p:cNvSpPr>
              <a:spLocks noChangeShapeType="1"/>
            </p:cNvSpPr>
            <p:nvPr/>
          </p:nvSpPr>
          <p:spPr bwMode="auto">
            <a:xfrm>
              <a:off x="8840" y="3132"/>
              <a:ext cx="18" cy="2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3" name="Line 354"/>
            <p:cNvSpPr>
              <a:spLocks noChangeShapeType="1"/>
            </p:cNvSpPr>
            <p:nvPr/>
          </p:nvSpPr>
          <p:spPr bwMode="auto">
            <a:xfrm>
              <a:off x="8858" y="3156"/>
              <a:ext cx="18" cy="2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4" name="Line 355"/>
            <p:cNvSpPr>
              <a:spLocks noChangeShapeType="1"/>
            </p:cNvSpPr>
            <p:nvPr/>
          </p:nvSpPr>
          <p:spPr bwMode="auto">
            <a:xfrm>
              <a:off x="8876" y="3180"/>
              <a:ext cx="12" cy="1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5" name="Line 356"/>
            <p:cNvSpPr>
              <a:spLocks noChangeShapeType="1"/>
            </p:cNvSpPr>
            <p:nvPr/>
          </p:nvSpPr>
          <p:spPr bwMode="auto">
            <a:xfrm>
              <a:off x="8888" y="3198"/>
              <a:ext cx="18"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6" name="Line 357"/>
            <p:cNvSpPr>
              <a:spLocks noChangeShapeType="1"/>
            </p:cNvSpPr>
            <p:nvPr/>
          </p:nvSpPr>
          <p:spPr bwMode="auto">
            <a:xfrm>
              <a:off x="8906" y="3210"/>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7" name="Line 358"/>
            <p:cNvSpPr>
              <a:spLocks noChangeShapeType="1"/>
            </p:cNvSpPr>
            <p:nvPr/>
          </p:nvSpPr>
          <p:spPr bwMode="auto">
            <a:xfrm>
              <a:off x="8918" y="3216"/>
              <a:ext cx="6"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8" name="Line 359"/>
            <p:cNvSpPr>
              <a:spLocks noChangeShapeType="1"/>
            </p:cNvSpPr>
            <p:nvPr/>
          </p:nvSpPr>
          <p:spPr bwMode="auto">
            <a:xfrm>
              <a:off x="8924" y="3228"/>
              <a:ext cx="24"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9" name="Line 360"/>
            <p:cNvSpPr>
              <a:spLocks noChangeShapeType="1"/>
            </p:cNvSpPr>
            <p:nvPr/>
          </p:nvSpPr>
          <p:spPr bwMode="auto">
            <a:xfrm>
              <a:off x="8948" y="3240"/>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0" name="Line 361"/>
            <p:cNvSpPr>
              <a:spLocks noChangeShapeType="1"/>
            </p:cNvSpPr>
            <p:nvPr/>
          </p:nvSpPr>
          <p:spPr bwMode="auto">
            <a:xfrm>
              <a:off x="8960" y="3246"/>
              <a:ext cx="18"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1" name="Line 362"/>
            <p:cNvSpPr>
              <a:spLocks noChangeShapeType="1"/>
            </p:cNvSpPr>
            <p:nvPr/>
          </p:nvSpPr>
          <p:spPr bwMode="auto">
            <a:xfrm>
              <a:off x="8978" y="3258"/>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2" name="Line 363"/>
            <p:cNvSpPr>
              <a:spLocks noChangeShapeType="1"/>
            </p:cNvSpPr>
            <p:nvPr/>
          </p:nvSpPr>
          <p:spPr bwMode="auto">
            <a:xfrm>
              <a:off x="8990" y="3264"/>
              <a:ext cx="30"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3" name="Line 364"/>
            <p:cNvSpPr>
              <a:spLocks noChangeShapeType="1"/>
            </p:cNvSpPr>
            <p:nvPr/>
          </p:nvSpPr>
          <p:spPr bwMode="auto">
            <a:xfrm>
              <a:off x="9020" y="3276"/>
              <a:ext cx="24"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4" name="Line 365"/>
            <p:cNvSpPr>
              <a:spLocks noChangeShapeType="1"/>
            </p:cNvSpPr>
            <p:nvPr/>
          </p:nvSpPr>
          <p:spPr bwMode="auto">
            <a:xfrm>
              <a:off x="9044" y="3282"/>
              <a:ext cx="18"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5" name="Line 366"/>
            <p:cNvSpPr>
              <a:spLocks noChangeShapeType="1"/>
            </p:cNvSpPr>
            <p:nvPr/>
          </p:nvSpPr>
          <p:spPr bwMode="auto">
            <a:xfrm>
              <a:off x="9062" y="3294"/>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 name="Line 367"/>
            <p:cNvSpPr>
              <a:spLocks noChangeShapeType="1"/>
            </p:cNvSpPr>
            <p:nvPr/>
          </p:nvSpPr>
          <p:spPr bwMode="auto">
            <a:xfrm>
              <a:off x="9074" y="3294"/>
              <a:ext cx="30"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7" name="Line 368"/>
            <p:cNvSpPr>
              <a:spLocks noChangeShapeType="1"/>
            </p:cNvSpPr>
            <p:nvPr/>
          </p:nvSpPr>
          <p:spPr bwMode="auto">
            <a:xfrm>
              <a:off x="9104" y="3306"/>
              <a:ext cx="24"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8" name="Line 369"/>
            <p:cNvSpPr>
              <a:spLocks noChangeShapeType="1"/>
            </p:cNvSpPr>
            <p:nvPr/>
          </p:nvSpPr>
          <p:spPr bwMode="auto">
            <a:xfrm>
              <a:off x="9128" y="3312"/>
              <a:ext cx="18"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9" name="Line 370"/>
            <p:cNvSpPr>
              <a:spLocks noChangeShapeType="1"/>
            </p:cNvSpPr>
            <p:nvPr/>
          </p:nvSpPr>
          <p:spPr bwMode="auto">
            <a:xfrm>
              <a:off x="9146" y="3318"/>
              <a:ext cx="1"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0" name="Rectangle 402"/>
            <p:cNvSpPr>
              <a:spLocks noChangeArrowheads="1"/>
            </p:cNvSpPr>
            <p:nvPr/>
          </p:nvSpPr>
          <p:spPr bwMode="auto">
            <a:xfrm>
              <a:off x="9284" y="3252"/>
              <a:ext cx="21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0.90</a:t>
              </a:r>
              <a:endParaRPr lang="en-GB" altLang="en-US" sz="2100"/>
            </a:p>
          </p:txBody>
        </p:sp>
        <p:sp>
          <p:nvSpPr>
            <p:cNvPr id="701" name="Rectangle 403"/>
            <p:cNvSpPr>
              <a:spLocks noChangeArrowheads="1"/>
            </p:cNvSpPr>
            <p:nvPr/>
          </p:nvSpPr>
          <p:spPr bwMode="auto">
            <a:xfrm>
              <a:off x="9284" y="2766"/>
              <a:ext cx="21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1.00</a:t>
              </a:r>
              <a:endParaRPr lang="en-GB" altLang="en-US" sz="2100"/>
            </a:p>
          </p:txBody>
        </p:sp>
        <p:sp>
          <p:nvSpPr>
            <p:cNvPr id="702" name="Rectangle 404"/>
            <p:cNvSpPr>
              <a:spLocks noChangeArrowheads="1"/>
            </p:cNvSpPr>
            <p:nvPr/>
          </p:nvSpPr>
          <p:spPr bwMode="auto">
            <a:xfrm>
              <a:off x="9284" y="2274"/>
              <a:ext cx="21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1.10</a:t>
              </a:r>
              <a:endParaRPr lang="en-GB" altLang="en-US" sz="2100"/>
            </a:p>
          </p:txBody>
        </p:sp>
        <p:sp>
          <p:nvSpPr>
            <p:cNvPr id="703" name="Rectangle 405"/>
            <p:cNvSpPr>
              <a:spLocks noChangeArrowheads="1"/>
            </p:cNvSpPr>
            <p:nvPr/>
          </p:nvSpPr>
          <p:spPr bwMode="auto">
            <a:xfrm>
              <a:off x="9284" y="1788"/>
              <a:ext cx="21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1.20</a:t>
              </a:r>
              <a:endParaRPr lang="en-GB" altLang="en-US" sz="2100"/>
            </a:p>
          </p:txBody>
        </p:sp>
        <p:sp>
          <p:nvSpPr>
            <p:cNvPr id="704" name="Rectangle 406"/>
            <p:cNvSpPr>
              <a:spLocks noChangeArrowheads="1"/>
            </p:cNvSpPr>
            <p:nvPr/>
          </p:nvSpPr>
          <p:spPr bwMode="auto">
            <a:xfrm>
              <a:off x="9284" y="1296"/>
              <a:ext cx="21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1.30</a:t>
              </a:r>
              <a:endParaRPr lang="en-GB" altLang="en-US" sz="2100"/>
            </a:p>
          </p:txBody>
        </p:sp>
        <p:sp>
          <p:nvSpPr>
            <p:cNvPr id="705" name="Rectangle 407"/>
            <p:cNvSpPr>
              <a:spLocks noChangeArrowheads="1"/>
            </p:cNvSpPr>
            <p:nvPr/>
          </p:nvSpPr>
          <p:spPr bwMode="auto">
            <a:xfrm rot="5400000">
              <a:off x="9598" y="2176"/>
              <a:ext cx="6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s</a:t>
              </a:r>
              <a:endParaRPr lang="en-GB" altLang="en-US" sz="2100"/>
            </a:p>
          </p:txBody>
        </p:sp>
        <p:sp>
          <p:nvSpPr>
            <p:cNvPr id="706" name="Rectangle 408"/>
            <p:cNvSpPr>
              <a:spLocks noChangeArrowheads="1"/>
            </p:cNvSpPr>
            <p:nvPr/>
          </p:nvSpPr>
          <p:spPr bwMode="auto">
            <a:xfrm rot="5400000">
              <a:off x="9491" y="2321"/>
              <a:ext cx="18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a:solidFill>
                    <a:srgbClr val="000000"/>
                  </a:solidFill>
                </a:rPr>
                <a:t>w,air</a:t>
              </a:r>
              <a:endParaRPr lang="en-GB" altLang="en-US" sz="2100"/>
            </a:p>
          </p:txBody>
        </p:sp>
        <p:sp>
          <p:nvSpPr>
            <p:cNvPr id="707" name="Line 109"/>
            <p:cNvSpPr>
              <a:spLocks noChangeShapeType="1"/>
            </p:cNvSpPr>
            <p:nvPr/>
          </p:nvSpPr>
          <p:spPr bwMode="auto">
            <a:xfrm>
              <a:off x="6770" y="3090"/>
              <a:ext cx="240"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8" name="Rectangle 110"/>
            <p:cNvSpPr>
              <a:spLocks noChangeArrowheads="1"/>
            </p:cNvSpPr>
            <p:nvPr/>
          </p:nvSpPr>
          <p:spPr bwMode="auto">
            <a:xfrm>
              <a:off x="7028" y="3036"/>
              <a:ext cx="49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sw,air protons</a:t>
              </a:r>
              <a:endParaRPr lang="en-GB" altLang="en-US" sz="2100"/>
            </a:p>
          </p:txBody>
        </p:sp>
        <p:sp>
          <p:nvSpPr>
            <p:cNvPr id="709" name="Line 111"/>
            <p:cNvSpPr>
              <a:spLocks noChangeShapeType="1"/>
            </p:cNvSpPr>
            <p:nvPr/>
          </p:nvSpPr>
          <p:spPr bwMode="auto">
            <a:xfrm>
              <a:off x="6770" y="3204"/>
              <a:ext cx="240"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0" name="Rectangle 112"/>
            <p:cNvSpPr>
              <a:spLocks noChangeArrowheads="1"/>
            </p:cNvSpPr>
            <p:nvPr/>
          </p:nvSpPr>
          <p:spPr bwMode="auto">
            <a:xfrm>
              <a:off x="7028" y="3150"/>
              <a:ext cx="5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sw,air electrons</a:t>
              </a:r>
              <a:endParaRPr lang="en-GB" altLang="en-US" sz="2100"/>
            </a:p>
          </p:txBody>
        </p:sp>
      </p:grpSp>
      <p:sp>
        <p:nvSpPr>
          <p:cNvPr id="711" name="Text Box 116"/>
          <p:cNvSpPr txBox="1">
            <a:spLocks noChangeArrowheads="1"/>
          </p:cNvSpPr>
          <p:nvPr/>
        </p:nvSpPr>
        <p:spPr bwMode="auto">
          <a:xfrm>
            <a:off x="1711293" y="2230016"/>
            <a:ext cx="1158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solidFill>
                  <a:srgbClr val="663300"/>
                </a:solidFill>
              </a:rPr>
              <a:t>ICRU 49</a:t>
            </a:r>
          </a:p>
        </p:txBody>
      </p:sp>
      <p:sp>
        <p:nvSpPr>
          <p:cNvPr id="712" name="Text Box 117"/>
          <p:cNvSpPr txBox="1">
            <a:spLocks noChangeArrowheads="1"/>
          </p:cNvSpPr>
          <p:nvPr/>
        </p:nvSpPr>
        <p:spPr bwMode="auto">
          <a:xfrm>
            <a:off x="4835493" y="2230016"/>
            <a:ext cx="1158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solidFill>
                  <a:srgbClr val="0033CC"/>
                </a:solidFill>
              </a:rPr>
              <a:t>ICRU 37</a:t>
            </a:r>
          </a:p>
        </p:txBody>
      </p:sp>
    </p:spTree>
    <p:extLst>
      <p:ext uri="{BB962C8B-B14F-4D97-AF65-F5344CB8AC3E}">
        <p14:creationId xmlns:p14="http://schemas.microsoft.com/office/powerpoint/2010/main" val="407283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89"/>
                                        </p:tgtEl>
                                        <p:attrNameLst>
                                          <p:attrName>style.visibility</p:attrName>
                                        </p:attrNameLst>
                                      </p:cBhvr>
                                      <p:to>
                                        <p:strVal val="visible"/>
                                      </p:to>
                                    </p:set>
                                    <p:anim calcmode="lin" valueType="num">
                                      <p:cBhvr additive="base">
                                        <p:cTn id="7" dur="500" fill="hold"/>
                                        <p:tgtEl>
                                          <p:spTgt spid="489"/>
                                        </p:tgtEl>
                                        <p:attrNameLst>
                                          <p:attrName>ppt_x</p:attrName>
                                        </p:attrNameLst>
                                      </p:cBhvr>
                                      <p:tavLst>
                                        <p:tav tm="0">
                                          <p:val>
                                            <p:strVal val="1+#ppt_w/2"/>
                                          </p:val>
                                        </p:tav>
                                        <p:tav tm="100000">
                                          <p:val>
                                            <p:strVal val="#ppt_x"/>
                                          </p:val>
                                        </p:tav>
                                      </p:tavLst>
                                    </p:anim>
                                    <p:anim calcmode="lin" valueType="num">
                                      <p:cBhvr additive="base">
                                        <p:cTn id="8" dur="500" fill="hold"/>
                                        <p:tgtEl>
                                          <p:spTgt spid="48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Perturbation correction factors</a:t>
            </a:r>
            <a:br>
              <a:rPr lang="en-GB" dirty="0" smtClean="0"/>
            </a:br>
            <a:endParaRPr lang="en-GB" dirty="0"/>
          </a:p>
        </p:txBody>
      </p:sp>
      <p:grpSp>
        <p:nvGrpSpPr>
          <p:cNvPr id="507" name="Group 506"/>
          <p:cNvGrpSpPr/>
          <p:nvPr/>
        </p:nvGrpSpPr>
        <p:grpSpPr>
          <a:xfrm>
            <a:off x="179512" y="3823254"/>
            <a:ext cx="4536504" cy="2790230"/>
            <a:chOff x="679196" y="1533425"/>
            <a:chExt cx="7727348" cy="5453743"/>
          </a:xfrm>
        </p:grpSpPr>
        <p:grpSp>
          <p:nvGrpSpPr>
            <p:cNvPr id="5" name="Group 2051"/>
            <p:cNvGrpSpPr>
              <a:grpSpLocks/>
            </p:cNvGrpSpPr>
            <p:nvPr/>
          </p:nvGrpSpPr>
          <p:grpSpPr bwMode="auto">
            <a:xfrm>
              <a:off x="1692275" y="2000150"/>
              <a:ext cx="5907088" cy="4049713"/>
              <a:chOff x="1066" y="1158"/>
              <a:chExt cx="3721" cy="2551"/>
            </a:xfrm>
          </p:grpSpPr>
          <p:grpSp>
            <p:nvGrpSpPr>
              <p:cNvPr id="6" name="Group 2052"/>
              <p:cNvGrpSpPr>
                <a:grpSpLocks/>
              </p:cNvGrpSpPr>
              <p:nvPr/>
            </p:nvGrpSpPr>
            <p:grpSpPr bwMode="auto">
              <a:xfrm>
                <a:off x="1649" y="1241"/>
                <a:ext cx="2515" cy="2032"/>
                <a:chOff x="1649" y="1241"/>
                <a:chExt cx="2515" cy="2032"/>
              </a:xfrm>
            </p:grpSpPr>
            <p:sp>
              <p:nvSpPr>
                <p:cNvPr id="276" name="Rectangle 2053"/>
                <p:cNvSpPr>
                  <a:spLocks noChangeArrowheads="1"/>
                </p:cNvSpPr>
                <p:nvPr/>
              </p:nvSpPr>
              <p:spPr bwMode="auto">
                <a:xfrm>
                  <a:off x="1649" y="1241"/>
                  <a:ext cx="2515" cy="2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77" name="Rectangle 2054"/>
                <p:cNvSpPr>
                  <a:spLocks noChangeArrowheads="1"/>
                </p:cNvSpPr>
                <p:nvPr/>
              </p:nvSpPr>
              <p:spPr bwMode="auto">
                <a:xfrm>
                  <a:off x="1649" y="1241"/>
                  <a:ext cx="2515" cy="2031"/>
                </a:xfrm>
                <a:prstGeom prst="rect">
                  <a:avLst/>
                </a:prstGeom>
                <a:noFill/>
                <a:ln w="238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8" name="Line 2055"/>
                <p:cNvSpPr>
                  <a:spLocks noChangeShapeType="1"/>
                </p:cNvSpPr>
                <p:nvPr/>
              </p:nvSpPr>
              <p:spPr bwMode="auto">
                <a:xfrm>
                  <a:off x="1649" y="1241"/>
                  <a:ext cx="1" cy="203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79" name="Line 2056"/>
                <p:cNvSpPr>
                  <a:spLocks noChangeShapeType="1"/>
                </p:cNvSpPr>
                <p:nvPr/>
              </p:nvSpPr>
              <p:spPr bwMode="auto">
                <a:xfrm>
                  <a:off x="1649" y="327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0" name="Line 2057"/>
                <p:cNvSpPr>
                  <a:spLocks noChangeShapeType="1"/>
                </p:cNvSpPr>
                <p:nvPr/>
              </p:nvSpPr>
              <p:spPr bwMode="auto">
                <a:xfrm>
                  <a:off x="1649" y="322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1" name="Line 2058"/>
                <p:cNvSpPr>
                  <a:spLocks noChangeShapeType="1"/>
                </p:cNvSpPr>
                <p:nvPr/>
              </p:nvSpPr>
              <p:spPr bwMode="auto">
                <a:xfrm>
                  <a:off x="1649" y="318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2" name="Line 2059"/>
                <p:cNvSpPr>
                  <a:spLocks noChangeShapeType="1"/>
                </p:cNvSpPr>
                <p:nvPr/>
              </p:nvSpPr>
              <p:spPr bwMode="auto">
                <a:xfrm>
                  <a:off x="1649" y="313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3" name="Line 2060"/>
                <p:cNvSpPr>
                  <a:spLocks noChangeShapeType="1"/>
                </p:cNvSpPr>
                <p:nvPr/>
              </p:nvSpPr>
              <p:spPr bwMode="auto">
                <a:xfrm>
                  <a:off x="1649" y="309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4" name="Line 2061"/>
                <p:cNvSpPr>
                  <a:spLocks noChangeShapeType="1"/>
                </p:cNvSpPr>
                <p:nvPr/>
              </p:nvSpPr>
              <p:spPr bwMode="auto">
                <a:xfrm>
                  <a:off x="1649" y="304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5" name="Line 2062"/>
                <p:cNvSpPr>
                  <a:spLocks noChangeShapeType="1"/>
                </p:cNvSpPr>
                <p:nvPr/>
              </p:nvSpPr>
              <p:spPr bwMode="auto">
                <a:xfrm>
                  <a:off x="1649" y="300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6" name="Line 2063"/>
                <p:cNvSpPr>
                  <a:spLocks noChangeShapeType="1"/>
                </p:cNvSpPr>
                <p:nvPr/>
              </p:nvSpPr>
              <p:spPr bwMode="auto">
                <a:xfrm>
                  <a:off x="1649" y="295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7" name="Line 2064"/>
                <p:cNvSpPr>
                  <a:spLocks noChangeShapeType="1"/>
                </p:cNvSpPr>
                <p:nvPr/>
              </p:nvSpPr>
              <p:spPr bwMode="auto">
                <a:xfrm>
                  <a:off x="1649" y="291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8" name="Line 2065"/>
                <p:cNvSpPr>
                  <a:spLocks noChangeShapeType="1"/>
                </p:cNvSpPr>
                <p:nvPr/>
              </p:nvSpPr>
              <p:spPr bwMode="auto">
                <a:xfrm>
                  <a:off x="1649" y="286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9" name="Line 2066"/>
                <p:cNvSpPr>
                  <a:spLocks noChangeShapeType="1"/>
                </p:cNvSpPr>
                <p:nvPr/>
              </p:nvSpPr>
              <p:spPr bwMode="auto">
                <a:xfrm>
                  <a:off x="1649" y="282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0" name="Line 2067"/>
                <p:cNvSpPr>
                  <a:spLocks noChangeShapeType="1"/>
                </p:cNvSpPr>
                <p:nvPr/>
              </p:nvSpPr>
              <p:spPr bwMode="auto">
                <a:xfrm>
                  <a:off x="1649" y="277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1" name="Line 2068"/>
                <p:cNvSpPr>
                  <a:spLocks noChangeShapeType="1"/>
                </p:cNvSpPr>
                <p:nvPr/>
              </p:nvSpPr>
              <p:spPr bwMode="auto">
                <a:xfrm>
                  <a:off x="1649" y="273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2" name="Line 2069"/>
                <p:cNvSpPr>
                  <a:spLocks noChangeShapeType="1"/>
                </p:cNvSpPr>
                <p:nvPr/>
              </p:nvSpPr>
              <p:spPr bwMode="auto">
                <a:xfrm>
                  <a:off x="1649" y="268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3" name="Line 2070"/>
                <p:cNvSpPr>
                  <a:spLocks noChangeShapeType="1"/>
                </p:cNvSpPr>
                <p:nvPr/>
              </p:nvSpPr>
              <p:spPr bwMode="auto">
                <a:xfrm>
                  <a:off x="1649" y="264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4" name="Line 2071"/>
                <p:cNvSpPr>
                  <a:spLocks noChangeShapeType="1"/>
                </p:cNvSpPr>
                <p:nvPr/>
              </p:nvSpPr>
              <p:spPr bwMode="auto">
                <a:xfrm>
                  <a:off x="1649" y="259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5" name="Line 2072"/>
                <p:cNvSpPr>
                  <a:spLocks noChangeShapeType="1"/>
                </p:cNvSpPr>
                <p:nvPr/>
              </p:nvSpPr>
              <p:spPr bwMode="auto">
                <a:xfrm>
                  <a:off x="1649" y="255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6" name="Line 2073"/>
                <p:cNvSpPr>
                  <a:spLocks noChangeShapeType="1"/>
                </p:cNvSpPr>
                <p:nvPr/>
              </p:nvSpPr>
              <p:spPr bwMode="auto">
                <a:xfrm>
                  <a:off x="1649" y="250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7" name="Line 2074"/>
                <p:cNvSpPr>
                  <a:spLocks noChangeShapeType="1"/>
                </p:cNvSpPr>
                <p:nvPr/>
              </p:nvSpPr>
              <p:spPr bwMode="auto">
                <a:xfrm>
                  <a:off x="1649" y="246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8" name="Line 2075"/>
                <p:cNvSpPr>
                  <a:spLocks noChangeShapeType="1"/>
                </p:cNvSpPr>
                <p:nvPr/>
              </p:nvSpPr>
              <p:spPr bwMode="auto">
                <a:xfrm>
                  <a:off x="1649" y="241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9" name="Line 2076"/>
                <p:cNvSpPr>
                  <a:spLocks noChangeShapeType="1"/>
                </p:cNvSpPr>
                <p:nvPr/>
              </p:nvSpPr>
              <p:spPr bwMode="auto">
                <a:xfrm>
                  <a:off x="1649" y="236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0" name="Line 2077"/>
                <p:cNvSpPr>
                  <a:spLocks noChangeShapeType="1"/>
                </p:cNvSpPr>
                <p:nvPr/>
              </p:nvSpPr>
              <p:spPr bwMode="auto">
                <a:xfrm>
                  <a:off x="1649" y="232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1" name="Line 2078"/>
                <p:cNvSpPr>
                  <a:spLocks noChangeShapeType="1"/>
                </p:cNvSpPr>
                <p:nvPr/>
              </p:nvSpPr>
              <p:spPr bwMode="auto">
                <a:xfrm>
                  <a:off x="1649" y="227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2" name="Line 2079"/>
                <p:cNvSpPr>
                  <a:spLocks noChangeShapeType="1"/>
                </p:cNvSpPr>
                <p:nvPr/>
              </p:nvSpPr>
              <p:spPr bwMode="auto">
                <a:xfrm>
                  <a:off x="1649" y="223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3" name="Line 2080"/>
                <p:cNvSpPr>
                  <a:spLocks noChangeShapeType="1"/>
                </p:cNvSpPr>
                <p:nvPr/>
              </p:nvSpPr>
              <p:spPr bwMode="auto">
                <a:xfrm>
                  <a:off x="1649" y="218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4" name="Line 2081"/>
                <p:cNvSpPr>
                  <a:spLocks noChangeShapeType="1"/>
                </p:cNvSpPr>
                <p:nvPr/>
              </p:nvSpPr>
              <p:spPr bwMode="auto">
                <a:xfrm>
                  <a:off x="1649" y="214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5" name="Line 2082"/>
                <p:cNvSpPr>
                  <a:spLocks noChangeShapeType="1"/>
                </p:cNvSpPr>
                <p:nvPr/>
              </p:nvSpPr>
              <p:spPr bwMode="auto">
                <a:xfrm>
                  <a:off x="1649" y="209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6" name="Line 2083"/>
                <p:cNvSpPr>
                  <a:spLocks noChangeShapeType="1"/>
                </p:cNvSpPr>
                <p:nvPr/>
              </p:nvSpPr>
              <p:spPr bwMode="auto">
                <a:xfrm>
                  <a:off x="1649" y="205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7" name="Line 2084"/>
                <p:cNvSpPr>
                  <a:spLocks noChangeShapeType="1"/>
                </p:cNvSpPr>
                <p:nvPr/>
              </p:nvSpPr>
              <p:spPr bwMode="auto">
                <a:xfrm>
                  <a:off x="1649" y="200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8" name="Line 2085"/>
                <p:cNvSpPr>
                  <a:spLocks noChangeShapeType="1"/>
                </p:cNvSpPr>
                <p:nvPr/>
              </p:nvSpPr>
              <p:spPr bwMode="auto">
                <a:xfrm>
                  <a:off x="1649" y="196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9" name="Line 2086"/>
                <p:cNvSpPr>
                  <a:spLocks noChangeShapeType="1"/>
                </p:cNvSpPr>
                <p:nvPr/>
              </p:nvSpPr>
              <p:spPr bwMode="auto">
                <a:xfrm>
                  <a:off x="1649" y="191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0" name="Line 2087"/>
                <p:cNvSpPr>
                  <a:spLocks noChangeShapeType="1"/>
                </p:cNvSpPr>
                <p:nvPr/>
              </p:nvSpPr>
              <p:spPr bwMode="auto">
                <a:xfrm>
                  <a:off x="1649" y="187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1" name="Line 2088"/>
                <p:cNvSpPr>
                  <a:spLocks noChangeShapeType="1"/>
                </p:cNvSpPr>
                <p:nvPr/>
              </p:nvSpPr>
              <p:spPr bwMode="auto">
                <a:xfrm>
                  <a:off x="1649" y="182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2" name="Line 2089"/>
                <p:cNvSpPr>
                  <a:spLocks noChangeShapeType="1"/>
                </p:cNvSpPr>
                <p:nvPr/>
              </p:nvSpPr>
              <p:spPr bwMode="auto">
                <a:xfrm>
                  <a:off x="1649" y="178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3" name="Line 2090"/>
                <p:cNvSpPr>
                  <a:spLocks noChangeShapeType="1"/>
                </p:cNvSpPr>
                <p:nvPr/>
              </p:nvSpPr>
              <p:spPr bwMode="auto">
                <a:xfrm>
                  <a:off x="1649" y="173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4" name="Line 2091"/>
                <p:cNvSpPr>
                  <a:spLocks noChangeShapeType="1"/>
                </p:cNvSpPr>
                <p:nvPr/>
              </p:nvSpPr>
              <p:spPr bwMode="auto">
                <a:xfrm>
                  <a:off x="1649" y="169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5" name="Line 2092"/>
                <p:cNvSpPr>
                  <a:spLocks noChangeShapeType="1"/>
                </p:cNvSpPr>
                <p:nvPr/>
              </p:nvSpPr>
              <p:spPr bwMode="auto">
                <a:xfrm>
                  <a:off x="1649" y="164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6" name="Line 2093"/>
                <p:cNvSpPr>
                  <a:spLocks noChangeShapeType="1"/>
                </p:cNvSpPr>
                <p:nvPr/>
              </p:nvSpPr>
              <p:spPr bwMode="auto">
                <a:xfrm>
                  <a:off x="1649" y="160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7" name="Line 2094"/>
                <p:cNvSpPr>
                  <a:spLocks noChangeShapeType="1"/>
                </p:cNvSpPr>
                <p:nvPr/>
              </p:nvSpPr>
              <p:spPr bwMode="auto">
                <a:xfrm>
                  <a:off x="1649" y="155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8" name="Line 2095"/>
                <p:cNvSpPr>
                  <a:spLocks noChangeShapeType="1"/>
                </p:cNvSpPr>
                <p:nvPr/>
              </p:nvSpPr>
              <p:spPr bwMode="auto">
                <a:xfrm>
                  <a:off x="1649" y="151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9" name="Line 2096"/>
                <p:cNvSpPr>
                  <a:spLocks noChangeShapeType="1"/>
                </p:cNvSpPr>
                <p:nvPr/>
              </p:nvSpPr>
              <p:spPr bwMode="auto">
                <a:xfrm>
                  <a:off x="1649" y="146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0" name="Line 2097"/>
                <p:cNvSpPr>
                  <a:spLocks noChangeShapeType="1"/>
                </p:cNvSpPr>
                <p:nvPr/>
              </p:nvSpPr>
              <p:spPr bwMode="auto">
                <a:xfrm>
                  <a:off x="1649" y="142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1" name="Line 2098"/>
                <p:cNvSpPr>
                  <a:spLocks noChangeShapeType="1"/>
                </p:cNvSpPr>
                <p:nvPr/>
              </p:nvSpPr>
              <p:spPr bwMode="auto">
                <a:xfrm>
                  <a:off x="1649" y="137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2" name="Line 2099"/>
                <p:cNvSpPr>
                  <a:spLocks noChangeShapeType="1"/>
                </p:cNvSpPr>
                <p:nvPr/>
              </p:nvSpPr>
              <p:spPr bwMode="auto">
                <a:xfrm>
                  <a:off x="1649" y="133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3" name="Line 2100"/>
                <p:cNvSpPr>
                  <a:spLocks noChangeShapeType="1"/>
                </p:cNvSpPr>
                <p:nvPr/>
              </p:nvSpPr>
              <p:spPr bwMode="auto">
                <a:xfrm>
                  <a:off x="1649" y="128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4" name="Line 2101"/>
                <p:cNvSpPr>
                  <a:spLocks noChangeShapeType="1"/>
                </p:cNvSpPr>
                <p:nvPr/>
              </p:nvSpPr>
              <p:spPr bwMode="auto">
                <a:xfrm>
                  <a:off x="1649" y="124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5" name="Line 2102"/>
                <p:cNvSpPr>
                  <a:spLocks noChangeShapeType="1"/>
                </p:cNvSpPr>
                <p:nvPr/>
              </p:nvSpPr>
              <p:spPr bwMode="auto">
                <a:xfrm>
                  <a:off x="1649" y="3272"/>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6" name="Line 2103"/>
                <p:cNvSpPr>
                  <a:spLocks noChangeShapeType="1"/>
                </p:cNvSpPr>
                <p:nvPr/>
              </p:nvSpPr>
              <p:spPr bwMode="auto">
                <a:xfrm>
                  <a:off x="1649" y="3046"/>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7" name="Line 2104"/>
                <p:cNvSpPr>
                  <a:spLocks noChangeShapeType="1"/>
                </p:cNvSpPr>
                <p:nvPr/>
              </p:nvSpPr>
              <p:spPr bwMode="auto">
                <a:xfrm>
                  <a:off x="1649" y="2821"/>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8" name="Line 2105"/>
                <p:cNvSpPr>
                  <a:spLocks noChangeShapeType="1"/>
                </p:cNvSpPr>
                <p:nvPr/>
              </p:nvSpPr>
              <p:spPr bwMode="auto">
                <a:xfrm>
                  <a:off x="1649" y="2595"/>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9" name="Line 2106"/>
                <p:cNvSpPr>
                  <a:spLocks noChangeShapeType="1"/>
                </p:cNvSpPr>
                <p:nvPr/>
              </p:nvSpPr>
              <p:spPr bwMode="auto">
                <a:xfrm>
                  <a:off x="1649" y="2369"/>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0" name="Line 2107"/>
                <p:cNvSpPr>
                  <a:spLocks noChangeShapeType="1"/>
                </p:cNvSpPr>
                <p:nvPr/>
              </p:nvSpPr>
              <p:spPr bwMode="auto">
                <a:xfrm>
                  <a:off x="1649" y="2144"/>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1" name="Line 2108"/>
                <p:cNvSpPr>
                  <a:spLocks noChangeShapeType="1"/>
                </p:cNvSpPr>
                <p:nvPr/>
              </p:nvSpPr>
              <p:spPr bwMode="auto">
                <a:xfrm>
                  <a:off x="1649" y="1918"/>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2" name="Line 2109"/>
                <p:cNvSpPr>
                  <a:spLocks noChangeShapeType="1"/>
                </p:cNvSpPr>
                <p:nvPr/>
              </p:nvSpPr>
              <p:spPr bwMode="auto">
                <a:xfrm>
                  <a:off x="1649" y="1692"/>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3" name="Line 2110"/>
                <p:cNvSpPr>
                  <a:spLocks noChangeShapeType="1"/>
                </p:cNvSpPr>
                <p:nvPr/>
              </p:nvSpPr>
              <p:spPr bwMode="auto">
                <a:xfrm>
                  <a:off x="1649" y="1467"/>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4" name="Line 2111"/>
                <p:cNvSpPr>
                  <a:spLocks noChangeShapeType="1"/>
                </p:cNvSpPr>
                <p:nvPr/>
              </p:nvSpPr>
              <p:spPr bwMode="auto">
                <a:xfrm>
                  <a:off x="1649" y="1241"/>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5" name="Line 2112"/>
                <p:cNvSpPr>
                  <a:spLocks noChangeShapeType="1"/>
                </p:cNvSpPr>
                <p:nvPr/>
              </p:nvSpPr>
              <p:spPr bwMode="auto">
                <a:xfrm>
                  <a:off x="1649" y="3272"/>
                  <a:ext cx="251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6" name="Line 2113"/>
                <p:cNvSpPr>
                  <a:spLocks noChangeShapeType="1"/>
                </p:cNvSpPr>
                <p:nvPr/>
              </p:nvSpPr>
              <p:spPr bwMode="auto">
                <a:xfrm flipV="1">
                  <a:off x="1649"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7" name="Line 2114"/>
                <p:cNvSpPr>
                  <a:spLocks noChangeShapeType="1"/>
                </p:cNvSpPr>
                <p:nvPr/>
              </p:nvSpPr>
              <p:spPr bwMode="auto">
                <a:xfrm flipV="1">
                  <a:off x="1793"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8" name="Line 2115"/>
                <p:cNvSpPr>
                  <a:spLocks noChangeShapeType="1"/>
                </p:cNvSpPr>
                <p:nvPr/>
              </p:nvSpPr>
              <p:spPr bwMode="auto">
                <a:xfrm flipV="1">
                  <a:off x="1936"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9" name="Line 2116"/>
                <p:cNvSpPr>
                  <a:spLocks noChangeShapeType="1"/>
                </p:cNvSpPr>
                <p:nvPr/>
              </p:nvSpPr>
              <p:spPr bwMode="auto">
                <a:xfrm flipV="1">
                  <a:off x="2080"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0" name="Line 2117"/>
                <p:cNvSpPr>
                  <a:spLocks noChangeShapeType="1"/>
                </p:cNvSpPr>
                <p:nvPr/>
              </p:nvSpPr>
              <p:spPr bwMode="auto">
                <a:xfrm flipV="1">
                  <a:off x="2224"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1" name="Line 2118"/>
                <p:cNvSpPr>
                  <a:spLocks noChangeShapeType="1"/>
                </p:cNvSpPr>
                <p:nvPr/>
              </p:nvSpPr>
              <p:spPr bwMode="auto">
                <a:xfrm flipV="1">
                  <a:off x="2367"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2" name="Line 2119"/>
                <p:cNvSpPr>
                  <a:spLocks noChangeShapeType="1"/>
                </p:cNvSpPr>
                <p:nvPr/>
              </p:nvSpPr>
              <p:spPr bwMode="auto">
                <a:xfrm flipV="1">
                  <a:off x="2511"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3" name="Line 2120"/>
                <p:cNvSpPr>
                  <a:spLocks noChangeShapeType="1"/>
                </p:cNvSpPr>
                <p:nvPr/>
              </p:nvSpPr>
              <p:spPr bwMode="auto">
                <a:xfrm flipV="1">
                  <a:off x="2655"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4" name="Line 2121"/>
                <p:cNvSpPr>
                  <a:spLocks noChangeShapeType="1"/>
                </p:cNvSpPr>
                <p:nvPr/>
              </p:nvSpPr>
              <p:spPr bwMode="auto">
                <a:xfrm flipV="1">
                  <a:off x="2798"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5" name="Line 2122"/>
                <p:cNvSpPr>
                  <a:spLocks noChangeShapeType="1"/>
                </p:cNvSpPr>
                <p:nvPr/>
              </p:nvSpPr>
              <p:spPr bwMode="auto">
                <a:xfrm flipV="1">
                  <a:off x="2942"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6" name="Line 2123"/>
                <p:cNvSpPr>
                  <a:spLocks noChangeShapeType="1"/>
                </p:cNvSpPr>
                <p:nvPr/>
              </p:nvSpPr>
              <p:spPr bwMode="auto">
                <a:xfrm flipV="1">
                  <a:off x="3086"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7" name="Line 2124"/>
                <p:cNvSpPr>
                  <a:spLocks noChangeShapeType="1"/>
                </p:cNvSpPr>
                <p:nvPr/>
              </p:nvSpPr>
              <p:spPr bwMode="auto">
                <a:xfrm flipV="1">
                  <a:off x="3230"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8" name="Line 2125"/>
                <p:cNvSpPr>
                  <a:spLocks noChangeShapeType="1"/>
                </p:cNvSpPr>
                <p:nvPr/>
              </p:nvSpPr>
              <p:spPr bwMode="auto">
                <a:xfrm flipV="1">
                  <a:off x="3374"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9" name="Line 2126"/>
                <p:cNvSpPr>
                  <a:spLocks noChangeShapeType="1"/>
                </p:cNvSpPr>
                <p:nvPr/>
              </p:nvSpPr>
              <p:spPr bwMode="auto">
                <a:xfrm flipV="1">
                  <a:off x="3518"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0" name="Line 2127"/>
                <p:cNvSpPr>
                  <a:spLocks noChangeShapeType="1"/>
                </p:cNvSpPr>
                <p:nvPr/>
              </p:nvSpPr>
              <p:spPr bwMode="auto">
                <a:xfrm flipV="1">
                  <a:off x="3661"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1" name="Line 2128"/>
                <p:cNvSpPr>
                  <a:spLocks noChangeShapeType="1"/>
                </p:cNvSpPr>
                <p:nvPr/>
              </p:nvSpPr>
              <p:spPr bwMode="auto">
                <a:xfrm flipV="1">
                  <a:off x="3805"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2" name="Line 2129"/>
                <p:cNvSpPr>
                  <a:spLocks noChangeShapeType="1"/>
                </p:cNvSpPr>
                <p:nvPr/>
              </p:nvSpPr>
              <p:spPr bwMode="auto">
                <a:xfrm flipV="1">
                  <a:off x="3949"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3" name="Line 2130"/>
                <p:cNvSpPr>
                  <a:spLocks noChangeShapeType="1"/>
                </p:cNvSpPr>
                <p:nvPr/>
              </p:nvSpPr>
              <p:spPr bwMode="auto">
                <a:xfrm flipV="1">
                  <a:off x="4092"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4" name="Line 2131"/>
                <p:cNvSpPr>
                  <a:spLocks noChangeShapeType="1"/>
                </p:cNvSpPr>
                <p:nvPr/>
              </p:nvSpPr>
              <p:spPr bwMode="auto">
                <a:xfrm flipV="1">
                  <a:off x="1649" y="3237"/>
                  <a:ext cx="1" cy="3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5" name="Line 2132"/>
                <p:cNvSpPr>
                  <a:spLocks noChangeShapeType="1"/>
                </p:cNvSpPr>
                <p:nvPr/>
              </p:nvSpPr>
              <p:spPr bwMode="auto">
                <a:xfrm flipV="1">
                  <a:off x="2367" y="3237"/>
                  <a:ext cx="1" cy="3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6" name="Line 2133"/>
                <p:cNvSpPr>
                  <a:spLocks noChangeShapeType="1"/>
                </p:cNvSpPr>
                <p:nvPr/>
              </p:nvSpPr>
              <p:spPr bwMode="auto">
                <a:xfrm flipV="1">
                  <a:off x="3086" y="3237"/>
                  <a:ext cx="1" cy="3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7" name="Line 2134"/>
                <p:cNvSpPr>
                  <a:spLocks noChangeShapeType="1"/>
                </p:cNvSpPr>
                <p:nvPr/>
              </p:nvSpPr>
              <p:spPr bwMode="auto">
                <a:xfrm flipV="1">
                  <a:off x="3805" y="3237"/>
                  <a:ext cx="1" cy="3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8" name="Freeform 2135"/>
                <p:cNvSpPr>
                  <a:spLocks/>
                </p:cNvSpPr>
                <p:nvPr/>
              </p:nvSpPr>
              <p:spPr bwMode="auto">
                <a:xfrm>
                  <a:off x="1649" y="2585"/>
                  <a:ext cx="222" cy="9"/>
                </a:xfrm>
                <a:custGeom>
                  <a:avLst/>
                  <a:gdLst>
                    <a:gd name="T0" fmla="*/ 0 w 443"/>
                    <a:gd name="T1" fmla="*/ 17 h 17"/>
                    <a:gd name="T2" fmla="*/ 220 w 443"/>
                    <a:gd name="T3" fmla="*/ 9 h 17"/>
                    <a:gd name="T4" fmla="*/ 443 w 443"/>
                    <a:gd name="T5" fmla="*/ 0 h 17"/>
                  </a:gdLst>
                  <a:ahLst/>
                  <a:cxnLst>
                    <a:cxn ang="0">
                      <a:pos x="T0" y="T1"/>
                    </a:cxn>
                    <a:cxn ang="0">
                      <a:pos x="T2" y="T3"/>
                    </a:cxn>
                    <a:cxn ang="0">
                      <a:pos x="T4" y="T5"/>
                    </a:cxn>
                  </a:cxnLst>
                  <a:rect l="0" t="0" r="r" b="b"/>
                  <a:pathLst>
                    <a:path w="443" h="17">
                      <a:moveTo>
                        <a:pt x="0" y="17"/>
                      </a:moveTo>
                      <a:lnTo>
                        <a:pt x="220" y="9"/>
                      </a:lnTo>
                      <a:lnTo>
                        <a:pt x="44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59" name="Freeform 2136"/>
                <p:cNvSpPr>
                  <a:spLocks/>
                </p:cNvSpPr>
                <p:nvPr/>
              </p:nvSpPr>
              <p:spPr bwMode="auto">
                <a:xfrm>
                  <a:off x="1871" y="2575"/>
                  <a:ext cx="223" cy="10"/>
                </a:xfrm>
                <a:custGeom>
                  <a:avLst/>
                  <a:gdLst>
                    <a:gd name="T0" fmla="*/ 0 w 446"/>
                    <a:gd name="T1" fmla="*/ 22 h 22"/>
                    <a:gd name="T2" fmla="*/ 223 w 446"/>
                    <a:gd name="T3" fmla="*/ 12 h 22"/>
                    <a:gd name="T4" fmla="*/ 446 w 446"/>
                    <a:gd name="T5" fmla="*/ 0 h 22"/>
                  </a:gdLst>
                  <a:ahLst/>
                  <a:cxnLst>
                    <a:cxn ang="0">
                      <a:pos x="T0" y="T1"/>
                    </a:cxn>
                    <a:cxn ang="0">
                      <a:pos x="T2" y="T3"/>
                    </a:cxn>
                    <a:cxn ang="0">
                      <a:pos x="T4" y="T5"/>
                    </a:cxn>
                  </a:cxnLst>
                  <a:rect l="0" t="0" r="r" b="b"/>
                  <a:pathLst>
                    <a:path w="446" h="22">
                      <a:moveTo>
                        <a:pt x="0" y="22"/>
                      </a:moveTo>
                      <a:lnTo>
                        <a:pt x="223" y="12"/>
                      </a:lnTo>
                      <a:lnTo>
                        <a:pt x="446"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0" name="Freeform 2137"/>
                <p:cNvSpPr>
                  <a:spLocks/>
                </p:cNvSpPr>
                <p:nvPr/>
              </p:nvSpPr>
              <p:spPr bwMode="auto">
                <a:xfrm>
                  <a:off x="2094" y="2562"/>
                  <a:ext cx="222" cy="13"/>
                </a:xfrm>
                <a:custGeom>
                  <a:avLst/>
                  <a:gdLst>
                    <a:gd name="T0" fmla="*/ 0 w 443"/>
                    <a:gd name="T1" fmla="*/ 24 h 24"/>
                    <a:gd name="T2" fmla="*/ 220 w 443"/>
                    <a:gd name="T3" fmla="*/ 13 h 24"/>
                    <a:gd name="T4" fmla="*/ 443 w 443"/>
                    <a:gd name="T5" fmla="*/ 0 h 24"/>
                  </a:gdLst>
                  <a:ahLst/>
                  <a:cxnLst>
                    <a:cxn ang="0">
                      <a:pos x="T0" y="T1"/>
                    </a:cxn>
                    <a:cxn ang="0">
                      <a:pos x="T2" y="T3"/>
                    </a:cxn>
                    <a:cxn ang="0">
                      <a:pos x="T4" y="T5"/>
                    </a:cxn>
                  </a:cxnLst>
                  <a:rect l="0" t="0" r="r" b="b"/>
                  <a:pathLst>
                    <a:path w="443" h="24">
                      <a:moveTo>
                        <a:pt x="0" y="24"/>
                      </a:moveTo>
                      <a:lnTo>
                        <a:pt x="220" y="13"/>
                      </a:lnTo>
                      <a:lnTo>
                        <a:pt x="44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1" name="Freeform 2138"/>
                <p:cNvSpPr>
                  <a:spLocks/>
                </p:cNvSpPr>
                <p:nvPr/>
              </p:nvSpPr>
              <p:spPr bwMode="auto">
                <a:xfrm>
                  <a:off x="2316" y="2546"/>
                  <a:ext cx="222" cy="16"/>
                </a:xfrm>
                <a:custGeom>
                  <a:avLst/>
                  <a:gdLst>
                    <a:gd name="T0" fmla="*/ 0 w 446"/>
                    <a:gd name="T1" fmla="*/ 33 h 33"/>
                    <a:gd name="T2" fmla="*/ 58 w 446"/>
                    <a:gd name="T3" fmla="*/ 29 h 33"/>
                    <a:gd name="T4" fmla="*/ 117 w 446"/>
                    <a:gd name="T5" fmla="*/ 25 h 33"/>
                    <a:gd name="T6" fmla="*/ 177 w 446"/>
                    <a:gd name="T7" fmla="*/ 21 h 33"/>
                    <a:gd name="T8" fmla="*/ 236 w 446"/>
                    <a:gd name="T9" fmla="*/ 15 h 33"/>
                    <a:gd name="T10" fmla="*/ 294 w 446"/>
                    <a:gd name="T11" fmla="*/ 11 h 33"/>
                    <a:gd name="T12" fmla="*/ 350 w 446"/>
                    <a:gd name="T13" fmla="*/ 8 h 33"/>
                    <a:gd name="T14" fmla="*/ 401 w 446"/>
                    <a:gd name="T15" fmla="*/ 4 h 33"/>
                    <a:gd name="T16" fmla="*/ 424 w 446"/>
                    <a:gd name="T17" fmla="*/ 2 h 33"/>
                    <a:gd name="T18" fmla="*/ 446 w 446"/>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33">
                      <a:moveTo>
                        <a:pt x="0" y="33"/>
                      </a:moveTo>
                      <a:lnTo>
                        <a:pt x="58" y="29"/>
                      </a:lnTo>
                      <a:lnTo>
                        <a:pt x="117" y="25"/>
                      </a:lnTo>
                      <a:lnTo>
                        <a:pt x="177" y="21"/>
                      </a:lnTo>
                      <a:lnTo>
                        <a:pt x="236" y="15"/>
                      </a:lnTo>
                      <a:lnTo>
                        <a:pt x="294" y="11"/>
                      </a:lnTo>
                      <a:lnTo>
                        <a:pt x="350" y="8"/>
                      </a:lnTo>
                      <a:lnTo>
                        <a:pt x="401" y="4"/>
                      </a:lnTo>
                      <a:lnTo>
                        <a:pt x="424" y="2"/>
                      </a:lnTo>
                      <a:lnTo>
                        <a:pt x="446"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2" name="Freeform 2139"/>
                <p:cNvSpPr>
                  <a:spLocks/>
                </p:cNvSpPr>
                <p:nvPr/>
              </p:nvSpPr>
              <p:spPr bwMode="auto">
                <a:xfrm>
                  <a:off x="2538" y="2536"/>
                  <a:ext cx="112" cy="10"/>
                </a:xfrm>
                <a:custGeom>
                  <a:avLst/>
                  <a:gdLst>
                    <a:gd name="T0" fmla="*/ 0 w 222"/>
                    <a:gd name="T1" fmla="*/ 19 h 19"/>
                    <a:gd name="T2" fmla="*/ 19 w 222"/>
                    <a:gd name="T3" fmla="*/ 17 h 19"/>
                    <a:gd name="T4" fmla="*/ 38 w 222"/>
                    <a:gd name="T5" fmla="*/ 15 h 19"/>
                    <a:gd name="T6" fmla="*/ 71 w 222"/>
                    <a:gd name="T7" fmla="*/ 13 h 19"/>
                    <a:gd name="T8" fmla="*/ 99 w 222"/>
                    <a:gd name="T9" fmla="*/ 11 h 19"/>
                    <a:gd name="T10" fmla="*/ 124 w 222"/>
                    <a:gd name="T11" fmla="*/ 9 h 19"/>
                    <a:gd name="T12" fmla="*/ 149 w 222"/>
                    <a:gd name="T13" fmla="*/ 7 h 19"/>
                    <a:gd name="T14" fmla="*/ 172 w 222"/>
                    <a:gd name="T15" fmla="*/ 4 h 19"/>
                    <a:gd name="T16" fmla="*/ 195 w 222"/>
                    <a:gd name="T17" fmla="*/ 2 h 19"/>
                    <a:gd name="T18" fmla="*/ 222 w 222"/>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19">
                      <a:moveTo>
                        <a:pt x="0" y="19"/>
                      </a:moveTo>
                      <a:lnTo>
                        <a:pt x="19" y="17"/>
                      </a:lnTo>
                      <a:lnTo>
                        <a:pt x="38" y="15"/>
                      </a:lnTo>
                      <a:lnTo>
                        <a:pt x="71" y="13"/>
                      </a:lnTo>
                      <a:lnTo>
                        <a:pt x="99" y="11"/>
                      </a:lnTo>
                      <a:lnTo>
                        <a:pt x="124" y="9"/>
                      </a:lnTo>
                      <a:lnTo>
                        <a:pt x="149" y="7"/>
                      </a:lnTo>
                      <a:lnTo>
                        <a:pt x="172" y="4"/>
                      </a:lnTo>
                      <a:lnTo>
                        <a:pt x="195" y="2"/>
                      </a:lnTo>
                      <a:lnTo>
                        <a:pt x="222"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3" name="Line 2140"/>
                <p:cNvSpPr>
                  <a:spLocks noChangeShapeType="1"/>
                </p:cNvSpPr>
                <p:nvPr/>
              </p:nvSpPr>
              <p:spPr bwMode="auto">
                <a:xfrm flipV="1">
                  <a:off x="2650" y="2526"/>
                  <a:ext cx="110" cy="10"/>
                </a:xfrm>
                <a:prstGeom prst="line">
                  <a:avLst/>
                </a:prstGeom>
                <a:noFill/>
                <a:ln w="23813">
                  <a:solidFill>
                    <a:srgbClr val="FF00FF"/>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64" name="Freeform 2141"/>
                <p:cNvSpPr>
                  <a:spLocks/>
                </p:cNvSpPr>
                <p:nvPr/>
              </p:nvSpPr>
              <p:spPr bwMode="auto">
                <a:xfrm>
                  <a:off x="2760" y="2513"/>
                  <a:ext cx="111" cy="13"/>
                </a:xfrm>
                <a:custGeom>
                  <a:avLst/>
                  <a:gdLst>
                    <a:gd name="T0" fmla="*/ 0 w 223"/>
                    <a:gd name="T1" fmla="*/ 25 h 25"/>
                    <a:gd name="T2" fmla="*/ 112 w 223"/>
                    <a:gd name="T3" fmla="*/ 13 h 25"/>
                    <a:gd name="T4" fmla="*/ 223 w 223"/>
                    <a:gd name="T5" fmla="*/ 0 h 25"/>
                  </a:gdLst>
                  <a:ahLst/>
                  <a:cxnLst>
                    <a:cxn ang="0">
                      <a:pos x="T0" y="T1"/>
                    </a:cxn>
                    <a:cxn ang="0">
                      <a:pos x="T2" y="T3"/>
                    </a:cxn>
                    <a:cxn ang="0">
                      <a:pos x="T4" y="T5"/>
                    </a:cxn>
                  </a:cxnLst>
                  <a:rect l="0" t="0" r="r" b="b"/>
                  <a:pathLst>
                    <a:path w="223" h="25">
                      <a:moveTo>
                        <a:pt x="0" y="25"/>
                      </a:moveTo>
                      <a:lnTo>
                        <a:pt x="112" y="13"/>
                      </a:lnTo>
                      <a:lnTo>
                        <a:pt x="2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5" name="Freeform 2142"/>
                <p:cNvSpPr>
                  <a:spLocks/>
                </p:cNvSpPr>
                <p:nvPr/>
              </p:nvSpPr>
              <p:spPr bwMode="auto">
                <a:xfrm>
                  <a:off x="2871" y="2498"/>
                  <a:ext cx="112" cy="15"/>
                </a:xfrm>
                <a:custGeom>
                  <a:avLst/>
                  <a:gdLst>
                    <a:gd name="T0" fmla="*/ 0 w 223"/>
                    <a:gd name="T1" fmla="*/ 31 h 31"/>
                    <a:gd name="T2" fmla="*/ 111 w 223"/>
                    <a:gd name="T3" fmla="*/ 15 h 31"/>
                    <a:gd name="T4" fmla="*/ 223 w 223"/>
                    <a:gd name="T5" fmla="*/ 0 h 31"/>
                  </a:gdLst>
                  <a:ahLst/>
                  <a:cxnLst>
                    <a:cxn ang="0">
                      <a:pos x="T0" y="T1"/>
                    </a:cxn>
                    <a:cxn ang="0">
                      <a:pos x="T2" y="T3"/>
                    </a:cxn>
                    <a:cxn ang="0">
                      <a:pos x="T4" y="T5"/>
                    </a:cxn>
                  </a:cxnLst>
                  <a:rect l="0" t="0" r="r" b="b"/>
                  <a:pathLst>
                    <a:path w="223" h="31">
                      <a:moveTo>
                        <a:pt x="0" y="31"/>
                      </a:moveTo>
                      <a:lnTo>
                        <a:pt x="111" y="15"/>
                      </a:lnTo>
                      <a:lnTo>
                        <a:pt x="2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6" name="Freeform 2143"/>
                <p:cNvSpPr>
                  <a:spLocks/>
                </p:cNvSpPr>
                <p:nvPr/>
              </p:nvSpPr>
              <p:spPr bwMode="auto">
                <a:xfrm>
                  <a:off x="2983" y="2480"/>
                  <a:ext cx="110" cy="18"/>
                </a:xfrm>
                <a:custGeom>
                  <a:avLst/>
                  <a:gdLst>
                    <a:gd name="T0" fmla="*/ 0 w 220"/>
                    <a:gd name="T1" fmla="*/ 37 h 37"/>
                    <a:gd name="T2" fmla="*/ 109 w 220"/>
                    <a:gd name="T3" fmla="*/ 20 h 37"/>
                    <a:gd name="T4" fmla="*/ 220 w 220"/>
                    <a:gd name="T5" fmla="*/ 0 h 37"/>
                  </a:gdLst>
                  <a:ahLst/>
                  <a:cxnLst>
                    <a:cxn ang="0">
                      <a:pos x="T0" y="T1"/>
                    </a:cxn>
                    <a:cxn ang="0">
                      <a:pos x="T2" y="T3"/>
                    </a:cxn>
                    <a:cxn ang="0">
                      <a:pos x="T4" y="T5"/>
                    </a:cxn>
                  </a:cxnLst>
                  <a:rect l="0" t="0" r="r" b="b"/>
                  <a:pathLst>
                    <a:path w="220" h="37">
                      <a:moveTo>
                        <a:pt x="0" y="37"/>
                      </a:moveTo>
                      <a:lnTo>
                        <a:pt x="109" y="20"/>
                      </a:lnTo>
                      <a:lnTo>
                        <a:pt x="220"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7" name="Freeform 2144"/>
                <p:cNvSpPr>
                  <a:spLocks/>
                </p:cNvSpPr>
                <p:nvPr/>
              </p:nvSpPr>
              <p:spPr bwMode="auto">
                <a:xfrm>
                  <a:off x="3093" y="2458"/>
                  <a:ext cx="112" cy="22"/>
                </a:xfrm>
                <a:custGeom>
                  <a:avLst/>
                  <a:gdLst>
                    <a:gd name="T0" fmla="*/ 0 w 223"/>
                    <a:gd name="T1" fmla="*/ 44 h 44"/>
                    <a:gd name="T2" fmla="*/ 29 w 223"/>
                    <a:gd name="T3" fmla="*/ 39 h 44"/>
                    <a:gd name="T4" fmla="*/ 60 w 223"/>
                    <a:gd name="T5" fmla="*/ 33 h 44"/>
                    <a:gd name="T6" fmla="*/ 119 w 223"/>
                    <a:gd name="T7" fmla="*/ 21 h 44"/>
                    <a:gd name="T8" fmla="*/ 150 w 223"/>
                    <a:gd name="T9" fmla="*/ 16 h 44"/>
                    <a:gd name="T10" fmla="*/ 177 w 223"/>
                    <a:gd name="T11" fmla="*/ 10 h 44"/>
                    <a:gd name="T12" fmla="*/ 202 w 223"/>
                    <a:gd name="T13" fmla="*/ 4 h 44"/>
                    <a:gd name="T14" fmla="*/ 223 w 223"/>
                    <a:gd name="T15" fmla="*/ 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3" h="44">
                      <a:moveTo>
                        <a:pt x="0" y="44"/>
                      </a:moveTo>
                      <a:lnTo>
                        <a:pt x="29" y="39"/>
                      </a:lnTo>
                      <a:lnTo>
                        <a:pt x="60" y="33"/>
                      </a:lnTo>
                      <a:lnTo>
                        <a:pt x="119" y="21"/>
                      </a:lnTo>
                      <a:lnTo>
                        <a:pt x="150" y="16"/>
                      </a:lnTo>
                      <a:lnTo>
                        <a:pt x="177" y="10"/>
                      </a:lnTo>
                      <a:lnTo>
                        <a:pt x="202" y="4"/>
                      </a:lnTo>
                      <a:lnTo>
                        <a:pt x="2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8" name="Freeform 2145"/>
                <p:cNvSpPr>
                  <a:spLocks/>
                </p:cNvSpPr>
                <p:nvPr/>
              </p:nvSpPr>
              <p:spPr bwMode="auto">
                <a:xfrm>
                  <a:off x="3205" y="2447"/>
                  <a:ext cx="44" cy="11"/>
                </a:xfrm>
                <a:custGeom>
                  <a:avLst/>
                  <a:gdLst>
                    <a:gd name="T0" fmla="*/ 0 w 88"/>
                    <a:gd name="T1" fmla="*/ 21 h 21"/>
                    <a:gd name="T2" fmla="*/ 16 w 88"/>
                    <a:gd name="T3" fmla="*/ 17 h 21"/>
                    <a:gd name="T4" fmla="*/ 29 w 88"/>
                    <a:gd name="T5" fmla="*/ 15 h 21"/>
                    <a:gd name="T6" fmla="*/ 40 w 88"/>
                    <a:gd name="T7" fmla="*/ 12 h 21"/>
                    <a:gd name="T8" fmla="*/ 52 w 88"/>
                    <a:gd name="T9" fmla="*/ 10 h 21"/>
                    <a:gd name="T10" fmla="*/ 69 w 88"/>
                    <a:gd name="T11" fmla="*/ 4 h 21"/>
                    <a:gd name="T12" fmla="*/ 88 w 88"/>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88" h="21">
                      <a:moveTo>
                        <a:pt x="0" y="21"/>
                      </a:moveTo>
                      <a:lnTo>
                        <a:pt x="16" y="17"/>
                      </a:lnTo>
                      <a:lnTo>
                        <a:pt x="29" y="15"/>
                      </a:lnTo>
                      <a:lnTo>
                        <a:pt x="40" y="12"/>
                      </a:lnTo>
                      <a:lnTo>
                        <a:pt x="52" y="10"/>
                      </a:lnTo>
                      <a:lnTo>
                        <a:pt x="69" y="4"/>
                      </a:lnTo>
                      <a:lnTo>
                        <a:pt x="88"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9" name="Line 2146"/>
                <p:cNvSpPr>
                  <a:spLocks noChangeShapeType="1"/>
                </p:cNvSpPr>
                <p:nvPr/>
              </p:nvSpPr>
              <p:spPr bwMode="auto">
                <a:xfrm flipV="1">
                  <a:off x="3249" y="2436"/>
                  <a:ext cx="45" cy="11"/>
                </a:xfrm>
                <a:prstGeom prst="line">
                  <a:avLst/>
                </a:prstGeom>
                <a:noFill/>
                <a:ln w="23813">
                  <a:solidFill>
                    <a:srgbClr val="FF00FF"/>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70" name="Line 2147"/>
                <p:cNvSpPr>
                  <a:spLocks noChangeShapeType="1"/>
                </p:cNvSpPr>
                <p:nvPr/>
              </p:nvSpPr>
              <p:spPr bwMode="auto">
                <a:xfrm flipV="1">
                  <a:off x="3294" y="2422"/>
                  <a:ext cx="44" cy="14"/>
                </a:xfrm>
                <a:prstGeom prst="line">
                  <a:avLst/>
                </a:prstGeom>
                <a:noFill/>
                <a:ln w="23813">
                  <a:solidFill>
                    <a:srgbClr val="FF00FF"/>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71" name="Line 2148"/>
                <p:cNvSpPr>
                  <a:spLocks noChangeShapeType="1"/>
                </p:cNvSpPr>
                <p:nvPr/>
              </p:nvSpPr>
              <p:spPr bwMode="auto">
                <a:xfrm flipV="1">
                  <a:off x="3338" y="2407"/>
                  <a:ext cx="44" cy="15"/>
                </a:xfrm>
                <a:prstGeom prst="line">
                  <a:avLst/>
                </a:prstGeom>
                <a:noFill/>
                <a:ln w="23813">
                  <a:solidFill>
                    <a:srgbClr val="FF00FF"/>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72" name="Line 2149"/>
                <p:cNvSpPr>
                  <a:spLocks noChangeShapeType="1"/>
                </p:cNvSpPr>
                <p:nvPr/>
              </p:nvSpPr>
              <p:spPr bwMode="auto">
                <a:xfrm flipV="1">
                  <a:off x="3382" y="2389"/>
                  <a:ext cx="45" cy="18"/>
                </a:xfrm>
                <a:prstGeom prst="line">
                  <a:avLst/>
                </a:prstGeom>
                <a:noFill/>
                <a:ln w="23813">
                  <a:solidFill>
                    <a:srgbClr val="FF00FF"/>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73" name="Freeform 2150"/>
                <p:cNvSpPr>
                  <a:spLocks/>
                </p:cNvSpPr>
                <p:nvPr/>
              </p:nvSpPr>
              <p:spPr bwMode="auto">
                <a:xfrm>
                  <a:off x="3427" y="2370"/>
                  <a:ext cx="44" cy="19"/>
                </a:xfrm>
                <a:custGeom>
                  <a:avLst/>
                  <a:gdLst>
                    <a:gd name="T0" fmla="*/ 0 w 88"/>
                    <a:gd name="T1" fmla="*/ 38 h 38"/>
                    <a:gd name="T2" fmla="*/ 44 w 88"/>
                    <a:gd name="T3" fmla="*/ 19 h 38"/>
                    <a:gd name="T4" fmla="*/ 88 w 88"/>
                    <a:gd name="T5" fmla="*/ 0 h 38"/>
                  </a:gdLst>
                  <a:ahLst/>
                  <a:cxnLst>
                    <a:cxn ang="0">
                      <a:pos x="T0" y="T1"/>
                    </a:cxn>
                    <a:cxn ang="0">
                      <a:pos x="T2" y="T3"/>
                    </a:cxn>
                    <a:cxn ang="0">
                      <a:pos x="T4" y="T5"/>
                    </a:cxn>
                  </a:cxnLst>
                  <a:rect l="0" t="0" r="r" b="b"/>
                  <a:pathLst>
                    <a:path w="88" h="38">
                      <a:moveTo>
                        <a:pt x="0" y="38"/>
                      </a:moveTo>
                      <a:lnTo>
                        <a:pt x="44" y="19"/>
                      </a:lnTo>
                      <a:lnTo>
                        <a:pt x="88"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4" name="Freeform 2151"/>
                <p:cNvSpPr>
                  <a:spLocks/>
                </p:cNvSpPr>
                <p:nvPr/>
              </p:nvSpPr>
              <p:spPr bwMode="auto">
                <a:xfrm>
                  <a:off x="3471" y="2346"/>
                  <a:ext cx="45" cy="24"/>
                </a:xfrm>
                <a:custGeom>
                  <a:avLst/>
                  <a:gdLst>
                    <a:gd name="T0" fmla="*/ 0 w 88"/>
                    <a:gd name="T1" fmla="*/ 48 h 48"/>
                    <a:gd name="T2" fmla="*/ 44 w 88"/>
                    <a:gd name="T3" fmla="*/ 24 h 48"/>
                    <a:gd name="T4" fmla="*/ 88 w 88"/>
                    <a:gd name="T5" fmla="*/ 0 h 48"/>
                  </a:gdLst>
                  <a:ahLst/>
                  <a:cxnLst>
                    <a:cxn ang="0">
                      <a:pos x="T0" y="T1"/>
                    </a:cxn>
                    <a:cxn ang="0">
                      <a:pos x="T2" y="T3"/>
                    </a:cxn>
                    <a:cxn ang="0">
                      <a:pos x="T4" y="T5"/>
                    </a:cxn>
                  </a:cxnLst>
                  <a:rect l="0" t="0" r="r" b="b"/>
                  <a:pathLst>
                    <a:path w="88" h="48">
                      <a:moveTo>
                        <a:pt x="0" y="48"/>
                      </a:moveTo>
                      <a:lnTo>
                        <a:pt x="44" y="24"/>
                      </a:lnTo>
                      <a:lnTo>
                        <a:pt x="88"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5" name="Freeform 2152"/>
                <p:cNvSpPr>
                  <a:spLocks/>
                </p:cNvSpPr>
                <p:nvPr/>
              </p:nvSpPr>
              <p:spPr bwMode="auto">
                <a:xfrm>
                  <a:off x="3516" y="2318"/>
                  <a:ext cx="44" cy="28"/>
                </a:xfrm>
                <a:custGeom>
                  <a:avLst/>
                  <a:gdLst>
                    <a:gd name="T0" fmla="*/ 0 w 89"/>
                    <a:gd name="T1" fmla="*/ 56 h 56"/>
                    <a:gd name="T2" fmla="*/ 44 w 89"/>
                    <a:gd name="T3" fmla="*/ 29 h 56"/>
                    <a:gd name="T4" fmla="*/ 89 w 89"/>
                    <a:gd name="T5" fmla="*/ 0 h 56"/>
                  </a:gdLst>
                  <a:ahLst/>
                  <a:cxnLst>
                    <a:cxn ang="0">
                      <a:pos x="T0" y="T1"/>
                    </a:cxn>
                    <a:cxn ang="0">
                      <a:pos x="T2" y="T3"/>
                    </a:cxn>
                    <a:cxn ang="0">
                      <a:pos x="T4" y="T5"/>
                    </a:cxn>
                  </a:cxnLst>
                  <a:rect l="0" t="0" r="r" b="b"/>
                  <a:pathLst>
                    <a:path w="89" h="56">
                      <a:moveTo>
                        <a:pt x="0" y="56"/>
                      </a:moveTo>
                      <a:lnTo>
                        <a:pt x="44" y="29"/>
                      </a:lnTo>
                      <a:lnTo>
                        <a:pt x="89"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6" name="Freeform 2153"/>
                <p:cNvSpPr>
                  <a:spLocks/>
                </p:cNvSpPr>
                <p:nvPr/>
              </p:nvSpPr>
              <p:spPr bwMode="auto">
                <a:xfrm>
                  <a:off x="3560" y="2283"/>
                  <a:ext cx="45" cy="35"/>
                </a:xfrm>
                <a:custGeom>
                  <a:avLst/>
                  <a:gdLst>
                    <a:gd name="T0" fmla="*/ 0 w 90"/>
                    <a:gd name="T1" fmla="*/ 71 h 71"/>
                    <a:gd name="T2" fmla="*/ 44 w 90"/>
                    <a:gd name="T3" fmla="*/ 38 h 71"/>
                    <a:gd name="T4" fmla="*/ 90 w 90"/>
                    <a:gd name="T5" fmla="*/ 0 h 71"/>
                  </a:gdLst>
                  <a:ahLst/>
                  <a:cxnLst>
                    <a:cxn ang="0">
                      <a:pos x="T0" y="T1"/>
                    </a:cxn>
                    <a:cxn ang="0">
                      <a:pos x="T2" y="T3"/>
                    </a:cxn>
                    <a:cxn ang="0">
                      <a:pos x="T4" y="T5"/>
                    </a:cxn>
                  </a:cxnLst>
                  <a:rect l="0" t="0" r="r" b="b"/>
                  <a:pathLst>
                    <a:path w="90" h="71">
                      <a:moveTo>
                        <a:pt x="0" y="71"/>
                      </a:moveTo>
                      <a:lnTo>
                        <a:pt x="44" y="38"/>
                      </a:lnTo>
                      <a:lnTo>
                        <a:pt x="90"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7" name="Freeform 2154"/>
                <p:cNvSpPr>
                  <a:spLocks/>
                </p:cNvSpPr>
                <p:nvPr/>
              </p:nvSpPr>
              <p:spPr bwMode="auto">
                <a:xfrm>
                  <a:off x="3605" y="2238"/>
                  <a:ext cx="44" cy="45"/>
                </a:xfrm>
                <a:custGeom>
                  <a:avLst/>
                  <a:gdLst>
                    <a:gd name="T0" fmla="*/ 0 w 88"/>
                    <a:gd name="T1" fmla="*/ 90 h 90"/>
                    <a:gd name="T2" fmla="*/ 23 w 88"/>
                    <a:gd name="T3" fmla="*/ 69 h 90"/>
                    <a:gd name="T4" fmla="*/ 46 w 88"/>
                    <a:gd name="T5" fmla="*/ 44 h 90"/>
                    <a:gd name="T6" fmla="*/ 69 w 88"/>
                    <a:gd name="T7" fmla="*/ 21 h 90"/>
                    <a:gd name="T8" fmla="*/ 88 w 88"/>
                    <a:gd name="T9" fmla="*/ 0 h 90"/>
                  </a:gdLst>
                  <a:ahLst/>
                  <a:cxnLst>
                    <a:cxn ang="0">
                      <a:pos x="T0" y="T1"/>
                    </a:cxn>
                    <a:cxn ang="0">
                      <a:pos x="T2" y="T3"/>
                    </a:cxn>
                    <a:cxn ang="0">
                      <a:pos x="T4" y="T5"/>
                    </a:cxn>
                    <a:cxn ang="0">
                      <a:pos x="T6" y="T7"/>
                    </a:cxn>
                    <a:cxn ang="0">
                      <a:pos x="T8" y="T9"/>
                    </a:cxn>
                  </a:cxnLst>
                  <a:rect l="0" t="0" r="r" b="b"/>
                  <a:pathLst>
                    <a:path w="88" h="90">
                      <a:moveTo>
                        <a:pt x="0" y="90"/>
                      </a:moveTo>
                      <a:lnTo>
                        <a:pt x="23" y="69"/>
                      </a:lnTo>
                      <a:lnTo>
                        <a:pt x="46" y="44"/>
                      </a:lnTo>
                      <a:lnTo>
                        <a:pt x="69" y="21"/>
                      </a:lnTo>
                      <a:lnTo>
                        <a:pt x="88"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8" name="Freeform 2155"/>
                <p:cNvSpPr>
                  <a:spLocks/>
                </p:cNvSpPr>
                <p:nvPr/>
              </p:nvSpPr>
              <p:spPr bwMode="auto">
                <a:xfrm>
                  <a:off x="3649" y="2209"/>
                  <a:ext cx="22" cy="29"/>
                </a:xfrm>
                <a:custGeom>
                  <a:avLst/>
                  <a:gdLst>
                    <a:gd name="T0" fmla="*/ 0 w 44"/>
                    <a:gd name="T1" fmla="*/ 58 h 58"/>
                    <a:gd name="T2" fmla="*/ 14 w 44"/>
                    <a:gd name="T3" fmla="*/ 40 h 58"/>
                    <a:gd name="T4" fmla="*/ 25 w 44"/>
                    <a:gd name="T5" fmla="*/ 27 h 58"/>
                    <a:gd name="T6" fmla="*/ 35 w 44"/>
                    <a:gd name="T7" fmla="*/ 13 h 58"/>
                    <a:gd name="T8" fmla="*/ 44 w 44"/>
                    <a:gd name="T9" fmla="*/ 0 h 58"/>
                  </a:gdLst>
                  <a:ahLst/>
                  <a:cxnLst>
                    <a:cxn ang="0">
                      <a:pos x="T0" y="T1"/>
                    </a:cxn>
                    <a:cxn ang="0">
                      <a:pos x="T2" y="T3"/>
                    </a:cxn>
                    <a:cxn ang="0">
                      <a:pos x="T4" y="T5"/>
                    </a:cxn>
                    <a:cxn ang="0">
                      <a:pos x="T6" y="T7"/>
                    </a:cxn>
                    <a:cxn ang="0">
                      <a:pos x="T8" y="T9"/>
                    </a:cxn>
                  </a:cxnLst>
                  <a:rect l="0" t="0" r="r" b="b"/>
                  <a:pathLst>
                    <a:path w="44" h="58">
                      <a:moveTo>
                        <a:pt x="0" y="58"/>
                      </a:moveTo>
                      <a:lnTo>
                        <a:pt x="14" y="40"/>
                      </a:lnTo>
                      <a:lnTo>
                        <a:pt x="25" y="27"/>
                      </a:lnTo>
                      <a:lnTo>
                        <a:pt x="35" y="13"/>
                      </a:lnTo>
                      <a:lnTo>
                        <a:pt x="44"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9" name="Freeform 2156"/>
                <p:cNvSpPr>
                  <a:spLocks/>
                </p:cNvSpPr>
                <p:nvPr/>
              </p:nvSpPr>
              <p:spPr bwMode="auto">
                <a:xfrm>
                  <a:off x="3671" y="2175"/>
                  <a:ext cx="22" cy="34"/>
                </a:xfrm>
                <a:custGeom>
                  <a:avLst/>
                  <a:gdLst>
                    <a:gd name="T0" fmla="*/ 0 w 44"/>
                    <a:gd name="T1" fmla="*/ 67 h 67"/>
                    <a:gd name="T2" fmla="*/ 21 w 44"/>
                    <a:gd name="T3" fmla="*/ 34 h 67"/>
                    <a:gd name="T4" fmla="*/ 44 w 44"/>
                    <a:gd name="T5" fmla="*/ 0 h 67"/>
                  </a:gdLst>
                  <a:ahLst/>
                  <a:cxnLst>
                    <a:cxn ang="0">
                      <a:pos x="T0" y="T1"/>
                    </a:cxn>
                    <a:cxn ang="0">
                      <a:pos x="T2" y="T3"/>
                    </a:cxn>
                    <a:cxn ang="0">
                      <a:pos x="T4" y="T5"/>
                    </a:cxn>
                  </a:cxnLst>
                  <a:rect l="0" t="0" r="r" b="b"/>
                  <a:pathLst>
                    <a:path w="44" h="67">
                      <a:moveTo>
                        <a:pt x="0" y="67"/>
                      </a:moveTo>
                      <a:lnTo>
                        <a:pt x="21" y="34"/>
                      </a:lnTo>
                      <a:lnTo>
                        <a:pt x="44"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0" name="Freeform 2157"/>
                <p:cNvSpPr>
                  <a:spLocks/>
                </p:cNvSpPr>
                <p:nvPr/>
              </p:nvSpPr>
              <p:spPr bwMode="auto">
                <a:xfrm>
                  <a:off x="3693" y="2134"/>
                  <a:ext cx="22" cy="41"/>
                </a:xfrm>
                <a:custGeom>
                  <a:avLst/>
                  <a:gdLst>
                    <a:gd name="T0" fmla="*/ 0 w 45"/>
                    <a:gd name="T1" fmla="*/ 83 h 83"/>
                    <a:gd name="T2" fmla="*/ 22 w 45"/>
                    <a:gd name="T3" fmla="*/ 44 h 83"/>
                    <a:gd name="T4" fmla="*/ 45 w 45"/>
                    <a:gd name="T5" fmla="*/ 0 h 83"/>
                  </a:gdLst>
                  <a:ahLst/>
                  <a:cxnLst>
                    <a:cxn ang="0">
                      <a:pos x="T0" y="T1"/>
                    </a:cxn>
                    <a:cxn ang="0">
                      <a:pos x="T2" y="T3"/>
                    </a:cxn>
                    <a:cxn ang="0">
                      <a:pos x="T4" y="T5"/>
                    </a:cxn>
                  </a:cxnLst>
                  <a:rect l="0" t="0" r="r" b="b"/>
                  <a:pathLst>
                    <a:path w="45" h="83">
                      <a:moveTo>
                        <a:pt x="0" y="83"/>
                      </a:moveTo>
                      <a:lnTo>
                        <a:pt x="22" y="44"/>
                      </a:lnTo>
                      <a:lnTo>
                        <a:pt x="45"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1" name="Freeform 2158"/>
                <p:cNvSpPr>
                  <a:spLocks/>
                </p:cNvSpPr>
                <p:nvPr/>
              </p:nvSpPr>
              <p:spPr bwMode="auto">
                <a:xfrm>
                  <a:off x="3715" y="2083"/>
                  <a:ext cx="23" cy="51"/>
                </a:xfrm>
                <a:custGeom>
                  <a:avLst/>
                  <a:gdLst>
                    <a:gd name="T0" fmla="*/ 0 w 46"/>
                    <a:gd name="T1" fmla="*/ 102 h 102"/>
                    <a:gd name="T2" fmla="*/ 11 w 46"/>
                    <a:gd name="T3" fmla="*/ 79 h 102"/>
                    <a:gd name="T4" fmla="*/ 23 w 46"/>
                    <a:gd name="T5" fmla="*/ 54 h 102"/>
                    <a:gd name="T6" fmla="*/ 34 w 46"/>
                    <a:gd name="T7" fmla="*/ 29 h 102"/>
                    <a:gd name="T8" fmla="*/ 46 w 46"/>
                    <a:gd name="T9" fmla="*/ 0 h 102"/>
                  </a:gdLst>
                  <a:ahLst/>
                  <a:cxnLst>
                    <a:cxn ang="0">
                      <a:pos x="T0" y="T1"/>
                    </a:cxn>
                    <a:cxn ang="0">
                      <a:pos x="T2" y="T3"/>
                    </a:cxn>
                    <a:cxn ang="0">
                      <a:pos x="T4" y="T5"/>
                    </a:cxn>
                    <a:cxn ang="0">
                      <a:pos x="T6" y="T7"/>
                    </a:cxn>
                    <a:cxn ang="0">
                      <a:pos x="T8" y="T9"/>
                    </a:cxn>
                  </a:cxnLst>
                  <a:rect l="0" t="0" r="r" b="b"/>
                  <a:pathLst>
                    <a:path w="46" h="102">
                      <a:moveTo>
                        <a:pt x="0" y="102"/>
                      </a:moveTo>
                      <a:lnTo>
                        <a:pt x="11" y="79"/>
                      </a:lnTo>
                      <a:lnTo>
                        <a:pt x="23" y="54"/>
                      </a:lnTo>
                      <a:lnTo>
                        <a:pt x="34" y="29"/>
                      </a:lnTo>
                      <a:lnTo>
                        <a:pt x="46"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2" name="Freeform 2159"/>
                <p:cNvSpPr>
                  <a:spLocks/>
                </p:cNvSpPr>
                <p:nvPr/>
              </p:nvSpPr>
              <p:spPr bwMode="auto">
                <a:xfrm>
                  <a:off x="3738" y="2014"/>
                  <a:ext cx="22" cy="69"/>
                </a:xfrm>
                <a:custGeom>
                  <a:avLst/>
                  <a:gdLst>
                    <a:gd name="T0" fmla="*/ 0 w 44"/>
                    <a:gd name="T1" fmla="*/ 138 h 138"/>
                    <a:gd name="T2" fmla="*/ 5 w 44"/>
                    <a:gd name="T3" fmla="*/ 123 h 138"/>
                    <a:gd name="T4" fmla="*/ 11 w 44"/>
                    <a:gd name="T5" fmla="*/ 106 h 138"/>
                    <a:gd name="T6" fmla="*/ 23 w 44"/>
                    <a:gd name="T7" fmla="*/ 69 h 138"/>
                    <a:gd name="T8" fmla="*/ 34 w 44"/>
                    <a:gd name="T9" fmla="*/ 33 h 138"/>
                    <a:gd name="T10" fmla="*/ 40 w 44"/>
                    <a:gd name="T11" fmla="*/ 16 h 138"/>
                    <a:gd name="T12" fmla="*/ 44 w 44"/>
                    <a:gd name="T13" fmla="*/ 0 h 138"/>
                  </a:gdLst>
                  <a:ahLst/>
                  <a:cxnLst>
                    <a:cxn ang="0">
                      <a:pos x="T0" y="T1"/>
                    </a:cxn>
                    <a:cxn ang="0">
                      <a:pos x="T2" y="T3"/>
                    </a:cxn>
                    <a:cxn ang="0">
                      <a:pos x="T4" y="T5"/>
                    </a:cxn>
                    <a:cxn ang="0">
                      <a:pos x="T6" y="T7"/>
                    </a:cxn>
                    <a:cxn ang="0">
                      <a:pos x="T8" y="T9"/>
                    </a:cxn>
                    <a:cxn ang="0">
                      <a:pos x="T10" y="T11"/>
                    </a:cxn>
                    <a:cxn ang="0">
                      <a:pos x="T12" y="T13"/>
                    </a:cxn>
                  </a:cxnLst>
                  <a:rect l="0" t="0" r="r" b="b"/>
                  <a:pathLst>
                    <a:path w="44" h="138">
                      <a:moveTo>
                        <a:pt x="0" y="138"/>
                      </a:moveTo>
                      <a:lnTo>
                        <a:pt x="5" y="123"/>
                      </a:lnTo>
                      <a:lnTo>
                        <a:pt x="11" y="106"/>
                      </a:lnTo>
                      <a:lnTo>
                        <a:pt x="23" y="69"/>
                      </a:lnTo>
                      <a:lnTo>
                        <a:pt x="34" y="33"/>
                      </a:lnTo>
                      <a:lnTo>
                        <a:pt x="40" y="16"/>
                      </a:lnTo>
                      <a:lnTo>
                        <a:pt x="44"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3" name="Freeform 2160"/>
                <p:cNvSpPr>
                  <a:spLocks/>
                </p:cNvSpPr>
                <p:nvPr/>
              </p:nvSpPr>
              <p:spPr bwMode="auto">
                <a:xfrm>
                  <a:off x="3760" y="1970"/>
                  <a:ext cx="11" cy="44"/>
                </a:xfrm>
                <a:custGeom>
                  <a:avLst/>
                  <a:gdLst>
                    <a:gd name="T0" fmla="*/ 0 w 21"/>
                    <a:gd name="T1" fmla="*/ 88 h 88"/>
                    <a:gd name="T2" fmla="*/ 4 w 21"/>
                    <a:gd name="T3" fmla="*/ 75 h 88"/>
                    <a:gd name="T4" fmla="*/ 8 w 21"/>
                    <a:gd name="T5" fmla="*/ 63 h 88"/>
                    <a:gd name="T6" fmla="*/ 11 w 21"/>
                    <a:gd name="T7" fmla="*/ 42 h 88"/>
                    <a:gd name="T8" fmla="*/ 15 w 21"/>
                    <a:gd name="T9" fmla="*/ 23 h 88"/>
                    <a:gd name="T10" fmla="*/ 19 w 21"/>
                    <a:gd name="T11" fmla="*/ 11 h 88"/>
                    <a:gd name="T12" fmla="*/ 21 w 21"/>
                    <a:gd name="T13" fmla="*/ 0 h 88"/>
                  </a:gdLst>
                  <a:ahLst/>
                  <a:cxnLst>
                    <a:cxn ang="0">
                      <a:pos x="T0" y="T1"/>
                    </a:cxn>
                    <a:cxn ang="0">
                      <a:pos x="T2" y="T3"/>
                    </a:cxn>
                    <a:cxn ang="0">
                      <a:pos x="T4" y="T5"/>
                    </a:cxn>
                    <a:cxn ang="0">
                      <a:pos x="T6" y="T7"/>
                    </a:cxn>
                    <a:cxn ang="0">
                      <a:pos x="T8" y="T9"/>
                    </a:cxn>
                    <a:cxn ang="0">
                      <a:pos x="T10" y="T11"/>
                    </a:cxn>
                    <a:cxn ang="0">
                      <a:pos x="T12" y="T13"/>
                    </a:cxn>
                  </a:cxnLst>
                  <a:rect l="0" t="0" r="r" b="b"/>
                  <a:pathLst>
                    <a:path w="21" h="88">
                      <a:moveTo>
                        <a:pt x="0" y="88"/>
                      </a:moveTo>
                      <a:lnTo>
                        <a:pt x="4" y="75"/>
                      </a:lnTo>
                      <a:lnTo>
                        <a:pt x="8" y="63"/>
                      </a:lnTo>
                      <a:lnTo>
                        <a:pt x="11" y="42"/>
                      </a:lnTo>
                      <a:lnTo>
                        <a:pt x="15" y="23"/>
                      </a:lnTo>
                      <a:lnTo>
                        <a:pt x="19" y="11"/>
                      </a:lnTo>
                      <a:lnTo>
                        <a:pt x="21"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4" name="Freeform 2161"/>
                <p:cNvSpPr>
                  <a:spLocks/>
                </p:cNvSpPr>
                <p:nvPr/>
              </p:nvSpPr>
              <p:spPr bwMode="auto">
                <a:xfrm>
                  <a:off x="3771" y="1914"/>
                  <a:ext cx="12" cy="56"/>
                </a:xfrm>
                <a:custGeom>
                  <a:avLst/>
                  <a:gdLst>
                    <a:gd name="T0" fmla="*/ 0 w 23"/>
                    <a:gd name="T1" fmla="*/ 111 h 111"/>
                    <a:gd name="T2" fmla="*/ 6 w 23"/>
                    <a:gd name="T3" fmla="*/ 86 h 111"/>
                    <a:gd name="T4" fmla="*/ 12 w 23"/>
                    <a:gd name="T5" fmla="*/ 59 h 111"/>
                    <a:gd name="T6" fmla="*/ 17 w 23"/>
                    <a:gd name="T7" fmla="*/ 30 h 111"/>
                    <a:gd name="T8" fmla="*/ 23 w 23"/>
                    <a:gd name="T9" fmla="*/ 0 h 111"/>
                  </a:gdLst>
                  <a:ahLst/>
                  <a:cxnLst>
                    <a:cxn ang="0">
                      <a:pos x="T0" y="T1"/>
                    </a:cxn>
                    <a:cxn ang="0">
                      <a:pos x="T2" y="T3"/>
                    </a:cxn>
                    <a:cxn ang="0">
                      <a:pos x="T4" y="T5"/>
                    </a:cxn>
                    <a:cxn ang="0">
                      <a:pos x="T6" y="T7"/>
                    </a:cxn>
                    <a:cxn ang="0">
                      <a:pos x="T8" y="T9"/>
                    </a:cxn>
                  </a:cxnLst>
                  <a:rect l="0" t="0" r="r" b="b"/>
                  <a:pathLst>
                    <a:path w="23" h="111">
                      <a:moveTo>
                        <a:pt x="0" y="111"/>
                      </a:moveTo>
                      <a:lnTo>
                        <a:pt x="6" y="86"/>
                      </a:lnTo>
                      <a:lnTo>
                        <a:pt x="12" y="59"/>
                      </a:lnTo>
                      <a:lnTo>
                        <a:pt x="17" y="30"/>
                      </a:lnTo>
                      <a:lnTo>
                        <a:pt x="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5" name="Freeform 2162"/>
                <p:cNvSpPr>
                  <a:spLocks/>
                </p:cNvSpPr>
                <p:nvPr/>
              </p:nvSpPr>
              <p:spPr bwMode="auto">
                <a:xfrm>
                  <a:off x="3783" y="1844"/>
                  <a:ext cx="10" cy="70"/>
                </a:xfrm>
                <a:custGeom>
                  <a:avLst/>
                  <a:gdLst>
                    <a:gd name="T0" fmla="*/ 0 w 21"/>
                    <a:gd name="T1" fmla="*/ 141 h 141"/>
                    <a:gd name="T2" fmla="*/ 6 w 21"/>
                    <a:gd name="T3" fmla="*/ 108 h 141"/>
                    <a:gd name="T4" fmla="*/ 10 w 21"/>
                    <a:gd name="T5" fmla="*/ 75 h 141"/>
                    <a:gd name="T6" fmla="*/ 15 w 21"/>
                    <a:gd name="T7" fmla="*/ 39 h 141"/>
                    <a:gd name="T8" fmla="*/ 21 w 21"/>
                    <a:gd name="T9" fmla="*/ 0 h 141"/>
                  </a:gdLst>
                  <a:ahLst/>
                  <a:cxnLst>
                    <a:cxn ang="0">
                      <a:pos x="T0" y="T1"/>
                    </a:cxn>
                    <a:cxn ang="0">
                      <a:pos x="T2" y="T3"/>
                    </a:cxn>
                    <a:cxn ang="0">
                      <a:pos x="T4" y="T5"/>
                    </a:cxn>
                    <a:cxn ang="0">
                      <a:pos x="T6" y="T7"/>
                    </a:cxn>
                    <a:cxn ang="0">
                      <a:pos x="T8" y="T9"/>
                    </a:cxn>
                  </a:cxnLst>
                  <a:rect l="0" t="0" r="r" b="b"/>
                  <a:pathLst>
                    <a:path w="21" h="141">
                      <a:moveTo>
                        <a:pt x="0" y="141"/>
                      </a:moveTo>
                      <a:lnTo>
                        <a:pt x="6" y="108"/>
                      </a:lnTo>
                      <a:lnTo>
                        <a:pt x="10" y="75"/>
                      </a:lnTo>
                      <a:lnTo>
                        <a:pt x="15" y="39"/>
                      </a:lnTo>
                      <a:lnTo>
                        <a:pt x="21"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6" name="Freeform 2163"/>
                <p:cNvSpPr>
                  <a:spLocks/>
                </p:cNvSpPr>
                <p:nvPr/>
              </p:nvSpPr>
              <p:spPr bwMode="auto">
                <a:xfrm>
                  <a:off x="3793" y="1756"/>
                  <a:ext cx="12" cy="88"/>
                </a:xfrm>
                <a:custGeom>
                  <a:avLst/>
                  <a:gdLst>
                    <a:gd name="T0" fmla="*/ 0 w 23"/>
                    <a:gd name="T1" fmla="*/ 176 h 176"/>
                    <a:gd name="T2" fmla="*/ 6 w 23"/>
                    <a:gd name="T3" fmla="*/ 136 h 176"/>
                    <a:gd name="T4" fmla="*/ 12 w 23"/>
                    <a:gd name="T5" fmla="*/ 92 h 176"/>
                    <a:gd name="T6" fmla="*/ 17 w 23"/>
                    <a:gd name="T7" fmla="*/ 48 h 176"/>
                    <a:gd name="T8" fmla="*/ 23 w 23"/>
                    <a:gd name="T9" fmla="*/ 0 h 176"/>
                  </a:gdLst>
                  <a:ahLst/>
                  <a:cxnLst>
                    <a:cxn ang="0">
                      <a:pos x="T0" y="T1"/>
                    </a:cxn>
                    <a:cxn ang="0">
                      <a:pos x="T2" y="T3"/>
                    </a:cxn>
                    <a:cxn ang="0">
                      <a:pos x="T4" y="T5"/>
                    </a:cxn>
                    <a:cxn ang="0">
                      <a:pos x="T6" y="T7"/>
                    </a:cxn>
                    <a:cxn ang="0">
                      <a:pos x="T8" y="T9"/>
                    </a:cxn>
                  </a:cxnLst>
                  <a:rect l="0" t="0" r="r" b="b"/>
                  <a:pathLst>
                    <a:path w="23" h="176">
                      <a:moveTo>
                        <a:pt x="0" y="176"/>
                      </a:moveTo>
                      <a:lnTo>
                        <a:pt x="6" y="136"/>
                      </a:lnTo>
                      <a:lnTo>
                        <a:pt x="12" y="92"/>
                      </a:lnTo>
                      <a:lnTo>
                        <a:pt x="17" y="48"/>
                      </a:lnTo>
                      <a:lnTo>
                        <a:pt x="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7" name="Freeform 2164"/>
                <p:cNvSpPr>
                  <a:spLocks/>
                </p:cNvSpPr>
                <p:nvPr/>
              </p:nvSpPr>
              <p:spPr bwMode="auto">
                <a:xfrm>
                  <a:off x="3805" y="1647"/>
                  <a:ext cx="11" cy="109"/>
                </a:xfrm>
                <a:custGeom>
                  <a:avLst/>
                  <a:gdLst>
                    <a:gd name="T0" fmla="*/ 0 w 23"/>
                    <a:gd name="T1" fmla="*/ 217 h 217"/>
                    <a:gd name="T2" fmla="*/ 6 w 23"/>
                    <a:gd name="T3" fmla="*/ 167 h 217"/>
                    <a:gd name="T4" fmla="*/ 12 w 23"/>
                    <a:gd name="T5" fmla="*/ 113 h 217"/>
                    <a:gd name="T6" fmla="*/ 17 w 23"/>
                    <a:gd name="T7" fmla="*/ 57 h 217"/>
                    <a:gd name="T8" fmla="*/ 23 w 23"/>
                    <a:gd name="T9" fmla="*/ 0 h 217"/>
                  </a:gdLst>
                  <a:ahLst/>
                  <a:cxnLst>
                    <a:cxn ang="0">
                      <a:pos x="T0" y="T1"/>
                    </a:cxn>
                    <a:cxn ang="0">
                      <a:pos x="T2" y="T3"/>
                    </a:cxn>
                    <a:cxn ang="0">
                      <a:pos x="T4" y="T5"/>
                    </a:cxn>
                    <a:cxn ang="0">
                      <a:pos x="T6" y="T7"/>
                    </a:cxn>
                    <a:cxn ang="0">
                      <a:pos x="T8" y="T9"/>
                    </a:cxn>
                  </a:cxnLst>
                  <a:rect l="0" t="0" r="r" b="b"/>
                  <a:pathLst>
                    <a:path w="23" h="217">
                      <a:moveTo>
                        <a:pt x="0" y="217"/>
                      </a:moveTo>
                      <a:lnTo>
                        <a:pt x="6" y="167"/>
                      </a:lnTo>
                      <a:lnTo>
                        <a:pt x="12" y="113"/>
                      </a:lnTo>
                      <a:lnTo>
                        <a:pt x="17" y="57"/>
                      </a:lnTo>
                      <a:lnTo>
                        <a:pt x="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8" name="Freeform 2165"/>
                <p:cNvSpPr>
                  <a:spLocks/>
                </p:cNvSpPr>
                <p:nvPr/>
              </p:nvSpPr>
              <p:spPr bwMode="auto">
                <a:xfrm>
                  <a:off x="3816" y="1528"/>
                  <a:ext cx="11" cy="119"/>
                </a:xfrm>
                <a:custGeom>
                  <a:avLst/>
                  <a:gdLst>
                    <a:gd name="T0" fmla="*/ 0 w 21"/>
                    <a:gd name="T1" fmla="*/ 238 h 238"/>
                    <a:gd name="T2" fmla="*/ 6 w 21"/>
                    <a:gd name="T3" fmla="*/ 178 h 238"/>
                    <a:gd name="T4" fmla="*/ 10 w 21"/>
                    <a:gd name="T5" fmla="*/ 117 h 238"/>
                    <a:gd name="T6" fmla="*/ 16 w 21"/>
                    <a:gd name="T7" fmla="*/ 55 h 238"/>
                    <a:gd name="T8" fmla="*/ 19 w 21"/>
                    <a:gd name="T9" fmla="*/ 27 h 238"/>
                    <a:gd name="T10" fmla="*/ 21 w 21"/>
                    <a:gd name="T11" fmla="*/ 0 h 238"/>
                  </a:gdLst>
                  <a:ahLst/>
                  <a:cxnLst>
                    <a:cxn ang="0">
                      <a:pos x="T0" y="T1"/>
                    </a:cxn>
                    <a:cxn ang="0">
                      <a:pos x="T2" y="T3"/>
                    </a:cxn>
                    <a:cxn ang="0">
                      <a:pos x="T4" y="T5"/>
                    </a:cxn>
                    <a:cxn ang="0">
                      <a:pos x="T6" y="T7"/>
                    </a:cxn>
                    <a:cxn ang="0">
                      <a:pos x="T8" y="T9"/>
                    </a:cxn>
                    <a:cxn ang="0">
                      <a:pos x="T10" y="T11"/>
                    </a:cxn>
                  </a:cxnLst>
                  <a:rect l="0" t="0" r="r" b="b"/>
                  <a:pathLst>
                    <a:path w="21" h="238">
                      <a:moveTo>
                        <a:pt x="0" y="238"/>
                      </a:moveTo>
                      <a:lnTo>
                        <a:pt x="6" y="178"/>
                      </a:lnTo>
                      <a:lnTo>
                        <a:pt x="10" y="117"/>
                      </a:lnTo>
                      <a:lnTo>
                        <a:pt x="16" y="55"/>
                      </a:lnTo>
                      <a:lnTo>
                        <a:pt x="19" y="27"/>
                      </a:lnTo>
                      <a:lnTo>
                        <a:pt x="21"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9" name="Freeform 2166"/>
                <p:cNvSpPr>
                  <a:spLocks/>
                </p:cNvSpPr>
                <p:nvPr/>
              </p:nvSpPr>
              <p:spPr bwMode="auto">
                <a:xfrm>
                  <a:off x="3827" y="1433"/>
                  <a:ext cx="11" cy="95"/>
                </a:xfrm>
                <a:custGeom>
                  <a:avLst/>
                  <a:gdLst>
                    <a:gd name="T0" fmla="*/ 0 w 23"/>
                    <a:gd name="T1" fmla="*/ 190 h 190"/>
                    <a:gd name="T2" fmla="*/ 6 w 23"/>
                    <a:gd name="T3" fmla="*/ 136 h 190"/>
                    <a:gd name="T4" fmla="*/ 8 w 23"/>
                    <a:gd name="T5" fmla="*/ 109 h 190"/>
                    <a:gd name="T6" fmla="*/ 12 w 23"/>
                    <a:gd name="T7" fmla="*/ 82 h 190"/>
                    <a:gd name="T8" fmla="*/ 16 w 23"/>
                    <a:gd name="T9" fmla="*/ 59 h 190"/>
                    <a:gd name="T10" fmla="*/ 18 w 23"/>
                    <a:gd name="T11" fmla="*/ 36 h 190"/>
                    <a:gd name="T12" fmla="*/ 21 w 23"/>
                    <a:gd name="T13" fmla="*/ 17 h 190"/>
                    <a:gd name="T14" fmla="*/ 23 w 23"/>
                    <a:gd name="T15" fmla="*/ 0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0">
                      <a:moveTo>
                        <a:pt x="0" y="190"/>
                      </a:moveTo>
                      <a:lnTo>
                        <a:pt x="6" y="136"/>
                      </a:lnTo>
                      <a:lnTo>
                        <a:pt x="8" y="109"/>
                      </a:lnTo>
                      <a:lnTo>
                        <a:pt x="12" y="82"/>
                      </a:lnTo>
                      <a:lnTo>
                        <a:pt x="16" y="59"/>
                      </a:lnTo>
                      <a:lnTo>
                        <a:pt x="18" y="36"/>
                      </a:lnTo>
                      <a:lnTo>
                        <a:pt x="21" y="17"/>
                      </a:lnTo>
                      <a:lnTo>
                        <a:pt x="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0" name="Freeform 2167"/>
                <p:cNvSpPr>
                  <a:spLocks/>
                </p:cNvSpPr>
                <p:nvPr/>
              </p:nvSpPr>
              <p:spPr bwMode="auto">
                <a:xfrm>
                  <a:off x="3838" y="1405"/>
                  <a:ext cx="11" cy="28"/>
                </a:xfrm>
                <a:custGeom>
                  <a:avLst/>
                  <a:gdLst>
                    <a:gd name="T0" fmla="*/ 0 w 22"/>
                    <a:gd name="T1" fmla="*/ 56 h 56"/>
                    <a:gd name="T2" fmla="*/ 4 w 22"/>
                    <a:gd name="T3" fmla="*/ 34 h 56"/>
                    <a:gd name="T4" fmla="*/ 8 w 22"/>
                    <a:gd name="T5" fmla="*/ 23 h 56"/>
                    <a:gd name="T6" fmla="*/ 10 w 22"/>
                    <a:gd name="T7" fmla="*/ 13 h 56"/>
                    <a:gd name="T8" fmla="*/ 14 w 22"/>
                    <a:gd name="T9" fmla="*/ 8 h 56"/>
                    <a:gd name="T10" fmla="*/ 18 w 22"/>
                    <a:gd name="T11" fmla="*/ 2 h 56"/>
                    <a:gd name="T12" fmla="*/ 20 w 22"/>
                    <a:gd name="T13" fmla="*/ 0 h 56"/>
                    <a:gd name="T14" fmla="*/ 22 w 22"/>
                    <a:gd name="T15" fmla="*/ 4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56">
                      <a:moveTo>
                        <a:pt x="0" y="56"/>
                      </a:moveTo>
                      <a:lnTo>
                        <a:pt x="4" y="34"/>
                      </a:lnTo>
                      <a:lnTo>
                        <a:pt x="8" y="23"/>
                      </a:lnTo>
                      <a:lnTo>
                        <a:pt x="10" y="13"/>
                      </a:lnTo>
                      <a:lnTo>
                        <a:pt x="14" y="8"/>
                      </a:lnTo>
                      <a:lnTo>
                        <a:pt x="18" y="2"/>
                      </a:lnTo>
                      <a:lnTo>
                        <a:pt x="20" y="0"/>
                      </a:lnTo>
                      <a:lnTo>
                        <a:pt x="22" y="4"/>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1" name="Freeform 2168"/>
                <p:cNvSpPr>
                  <a:spLocks/>
                </p:cNvSpPr>
                <p:nvPr/>
              </p:nvSpPr>
              <p:spPr bwMode="auto">
                <a:xfrm>
                  <a:off x="3849" y="1407"/>
                  <a:ext cx="11" cy="89"/>
                </a:xfrm>
                <a:custGeom>
                  <a:avLst/>
                  <a:gdLst>
                    <a:gd name="T0" fmla="*/ 0 w 23"/>
                    <a:gd name="T1" fmla="*/ 0 h 176"/>
                    <a:gd name="T2" fmla="*/ 1 w 23"/>
                    <a:gd name="T3" fmla="*/ 9 h 176"/>
                    <a:gd name="T4" fmla="*/ 5 w 23"/>
                    <a:gd name="T5" fmla="*/ 23 h 176"/>
                    <a:gd name="T6" fmla="*/ 7 w 23"/>
                    <a:gd name="T7" fmla="*/ 40 h 176"/>
                    <a:gd name="T8" fmla="*/ 11 w 23"/>
                    <a:gd name="T9" fmla="*/ 61 h 176"/>
                    <a:gd name="T10" fmla="*/ 15 w 23"/>
                    <a:gd name="T11" fmla="*/ 86 h 176"/>
                    <a:gd name="T12" fmla="*/ 17 w 23"/>
                    <a:gd name="T13" fmla="*/ 113 h 176"/>
                    <a:gd name="T14" fmla="*/ 21 w 23"/>
                    <a:gd name="T15" fmla="*/ 144 h 176"/>
                    <a:gd name="T16" fmla="*/ 23 w 23"/>
                    <a:gd name="T17"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76">
                      <a:moveTo>
                        <a:pt x="0" y="0"/>
                      </a:moveTo>
                      <a:lnTo>
                        <a:pt x="1" y="9"/>
                      </a:lnTo>
                      <a:lnTo>
                        <a:pt x="5" y="23"/>
                      </a:lnTo>
                      <a:lnTo>
                        <a:pt x="7" y="40"/>
                      </a:lnTo>
                      <a:lnTo>
                        <a:pt x="11" y="61"/>
                      </a:lnTo>
                      <a:lnTo>
                        <a:pt x="15" y="86"/>
                      </a:lnTo>
                      <a:lnTo>
                        <a:pt x="17" y="113"/>
                      </a:lnTo>
                      <a:lnTo>
                        <a:pt x="21" y="144"/>
                      </a:lnTo>
                      <a:lnTo>
                        <a:pt x="23" y="176"/>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2" name="Freeform 2169"/>
                <p:cNvSpPr>
                  <a:spLocks/>
                </p:cNvSpPr>
                <p:nvPr/>
              </p:nvSpPr>
              <p:spPr bwMode="auto">
                <a:xfrm>
                  <a:off x="3860" y="1496"/>
                  <a:ext cx="11" cy="212"/>
                </a:xfrm>
                <a:custGeom>
                  <a:avLst/>
                  <a:gdLst>
                    <a:gd name="T0" fmla="*/ 0 w 21"/>
                    <a:gd name="T1" fmla="*/ 0 h 425"/>
                    <a:gd name="T2" fmla="*/ 1 w 21"/>
                    <a:gd name="T3" fmla="*/ 41 h 425"/>
                    <a:gd name="T4" fmla="*/ 5 w 21"/>
                    <a:gd name="T5" fmla="*/ 85 h 425"/>
                    <a:gd name="T6" fmla="*/ 7 w 21"/>
                    <a:gd name="T7" fmla="*/ 135 h 425"/>
                    <a:gd name="T8" fmla="*/ 9 w 21"/>
                    <a:gd name="T9" fmla="*/ 187 h 425"/>
                    <a:gd name="T10" fmla="*/ 13 w 21"/>
                    <a:gd name="T11" fmla="*/ 242 h 425"/>
                    <a:gd name="T12" fmla="*/ 15 w 21"/>
                    <a:gd name="T13" fmla="*/ 302 h 425"/>
                    <a:gd name="T14" fmla="*/ 19 w 21"/>
                    <a:gd name="T15" fmla="*/ 361 h 425"/>
                    <a:gd name="T16" fmla="*/ 21 w 21"/>
                    <a:gd name="T17"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25">
                      <a:moveTo>
                        <a:pt x="0" y="0"/>
                      </a:moveTo>
                      <a:lnTo>
                        <a:pt x="1" y="41"/>
                      </a:lnTo>
                      <a:lnTo>
                        <a:pt x="5" y="85"/>
                      </a:lnTo>
                      <a:lnTo>
                        <a:pt x="7" y="135"/>
                      </a:lnTo>
                      <a:lnTo>
                        <a:pt x="9" y="187"/>
                      </a:lnTo>
                      <a:lnTo>
                        <a:pt x="13" y="242"/>
                      </a:lnTo>
                      <a:lnTo>
                        <a:pt x="15" y="302"/>
                      </a:lnTo>
                      <a:lnTo>
                        <a:pt x="19" y="361"/>
                      </a:lnTo>
                      <a:lnTo>
                        <a:pt x="21" y="425"/>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3" name="Freeform 2170"/>
                <p:cNvSpPr>
                  <a:spLocks/>
                </p:cNvSpPr>
                <p:nvPr/>
              </p:nvSpPr>
              <p:spPr bwMode="auto">
                <a:xfrm>
                  <a:off x="3871" y="1708"/>
                  <a:ext cx="11" cy="296"/>
                </a:xfrm>
                <a:custGeom>
                  <a:avLst/>
                  <a:gdLst>
                    <a:gd name="T0" fmla="*/ 0 w 23"/>
                    <a:gd name="T1" fmla="*/ 0 h 593"/>
                    <a:gd name="T2" fmla="*/ 2 w 23"/>
                    <a:gd name="T3" fmla="*/ 65 h 593"/>
                    <a:gd name="T4" fmla="*/ 5 w 23"/>
                    <a:gd name="T5" fmla="*/ 136 h 593"/>
                    <a:gd name="T6" fmla="*/ 7 w 23"/>
                    <a:gd name="T7" fmla="*/ 209 h 593"/>
                    <a:gd name="T8" fmla="*/ 11 w 23"/>
                    <a:gd name="T9" fmla="*/ 286 h 593"/>
                    <a:gd name="T10" fmla="*/ 17 w 23"/>
                    <a:gd name="T11" fmla="*/ 439 h 593"/>
                    <a:gd name="T12" fmla="*/ 19 w 23"/>
                    <a:gd name="T13" fmla="*/ 518 h 593"/>
                    <a:gd name="T14" fmla="*/ 23 w 23"/>
                    <a:gd name="T15" fmla="*/ 593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593">
                      <a:moveTo>
                        <a:pt x="0" y="0"/>
                      </a:moveTo>
                      <a:lnTo>
                        <a:pt x="2" y="65"/>
                      </a:lnTo>
                      <a:lnTo>
                        <a:pt x="5" y="136"/>
                      </a:lnTo>
                      <a:lnTo>
                        <a:pt x="7" y="209"/>
                      </a:lnTo>
                      <a:lnTo>
                        <a:pt x="11" y="286"/>
                      </a:lnTo>
                      <a:lnTo>
                        <a:pt x="17" y="439"/>
                      </a:lnTo>
                      <a:lnTo>
                        <a:pt x="19" y="518"/>
                      </a:lnTo>
                      <a:lnTo>
                        <a:pt x="23" y="593"/>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4" name="Freeform 2171"/>
                <p:cNvSpPr>
                  <a:spLocks/>
                </p:cNvSpPr>
                <p:nvPr/>
              </p:nvSpPr>
              <p:spPr bwMode="auto">
                <a:xfrm>
                  <a:off x="3882" y="2004"/>
                  <a:ext cx="12" cy="300"/>
                </a:xfrm>
                <a:custGeom>
                  <a:avLst/>
                  <a:gdLst>
                    <a:gd name="T0" fmla="*/ 0 w 23"/>
                    <a:gd name="T1" fmla="*/ 0 h 599"/>
                    <a:gd name="T2" fmla="*/ 4 w 23"/>
                    <a:gd name="T3" fmla="*/ 75 h 599"/>
                    <a:gd name="T4" fmla="*/ 5 w 23"/>
                    <a:gd name="T5" fmla="*/ 152 h 599"/>
                    <a:gd name="T6" fmla="*/ 11 w 23"/>
                    <a:gd name="T7" fmla="*/ 307 h 599"/>
                    <a:gd name="T8" fmla="*/ 15 w 23"/>
                    <a:gd name="T9" fmla="*/ 382 h 599"/>
                    <a:gd name="T10" fmla="*/ 17 w 23"/>
                    <a:gd name="T11" fmla="*/ 457 h 599"/>
                    <a:gd name="T12" fmla="*/ 21 w 23"/>
                    <a:gd name="T13" fmla="*/ 530 h 599"/>
                    <a:gd name="T14" fmla="*/ 23 w 23"/>
                    <a:gd name="T15" fmla="*/ 599 h 5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599">
                      <a:moveTo>
                        <a:pt x="0" y="0"/>
                      </a:moveTo>
                      <a:lnTo>
                        <a:pt x="4" y="75"/>
                      </a:lnTo>
                      <a:lnTo>
                        <a:pt x="5" y="152"/>
                      </a:lnTo>
                      <a:lnTo>
                        <a:pt x="11" y="307"/>
                      </a:lnTo>
                      <a:lnTo>
                        <a:pt x="15" y="382"/>
                      </a:lnTo>
                      <a:lnTo>
                        <a:pt x="17" y="457"/>
                      </a:lnTo>
                      <a:lnTo>
                        <a:pt x="21" y="530"/>
                      </a:lnTo>
                      <a:lnTo>
                        <a:pt x="23" y="599"/>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5" name="Freeform 2172"/>
                <p:cNvSpPr>
                  <a:spLocks/>
                </p:cNvSpPr>
                <p:nvPr/>
              </p:nvSpPr>
              <p:spPr bwMode="auto">
                <a:xfrm>
                  <a:off x="3894" y="2304"/>
                  <a:ext cx="10" cy="240"/>
                </a:xfrm>
                <a:custGeom>
                  <a:avLst/>
                  <a:gdLst>
                    <a:gd name="T0" fmla="*/ 0 w 21"/>
                    <a:gd name="T1" fmla="*/ 0 h 480"/>
                    <a:gd name="T2" fmla="*/ 2 w 21"/>
                    <a:gd name="T3" fmla="*/ 67 h 480"/>
                    <a:gd name="T4" fmla="*/ 6 w 21"/>
                    <a:gd name="T5" fmla="*/ 133 h 480"/>
                    <a:gd name="T6" fmla="*/ 7 w 21"/>
                    <a:gd name="T7" fmla="*/ 196 h 480"/>
                    <a:gd name="T8" fmla="*/ 9 w 21"/>
                    <a:gd name="T9" fmla="*/ 259 h 480"/>
                    <a:gd name="T10" fmla="*/ 13 w 21"/>
                    <a:gd name="T11" fmla="*/ 319 h 480"/>
                    <a:gd name="T12" fmla="*/ 15 w 21"/>
                    <a:gd name="T13" fmla="*/ 374 h 480"/>
                    <a:gd name="T14" fmla="*/ 19 w 21"/>
                    <a:gd name="T15" fmla="*/ 430 h 480"/>
                    <a:gd name="T16" fmla="*/ 21 w 21"/>
                    <a:gd name="T17" fmla="*/ 48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80">
                      <a:moveTo>
                        <a:pt x="0" y="0"/>
                      </a:moveTo>
                      <a:lnTo>
                        <a:pt x="2" y="67"/>
                      </a:lnTo>
                      <a:lnTo>
                        <a:pt x="6" y="133"/>
                      </a:lnTo>
                      <a:lnTo>
                        <a:pt x="7" y="196"/>
                      </a:lnTo>
                      <a:lnTo>
                        <a:pt x="9" y="259"/>
                      </a:lnTo>
                      <a:lnTo>
                        <a:pt x="13" y="319"/>
                      </a:lnTo>
                      <a:lnTo>
                        <a:pt x="15" y="374"/>
                      </a:lnTo>
                      <a:lnTo>
                        <a:pt x="19" y="430"/>
                      </a:lnTo>
                      <a:lnTo>
                        <a:pt x="21" y="48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6" name="Freeform 2173"/>
                <p:cNvSpPr>
                  <a:spLocks/>
                </p:cNvSpPr>
                <p:nvPr/>
              </p:nvSpPr>
              <p:spPr bwMode="auto">
                <a:xfrm>
                  <a:off x="3904" y="2544"/>
                  <a:ext cx="12" cy="153"/>
                </a:xfrm>
                <a:custGeom>
                  <a:avLst/>
                  <a:gdLst>
                    <a:gd name="T0" fmla="*/ 0 w 23"/>
                    <a:gd name="T1" fmla="*/ 0 h 305"/>
                    <a:gd name="T2" fmla="*/ 2 w 23"/>
                    <a:gd name="T3" fmla="*/ 48 h 305"/>
                    <a:gd name="T4" fmla="*/ 6 w 23"/>
                    <a:gd name="T5" fmla="*/ 92 h 305"/>
                    <a:gd name="T6" fmla="*/ 8 w 23"/>
                    <a:gd name="T7" fmla="*/ 134 h 305"/>
                    <a:gd name="T8" fmla="*/ 11 w 23"/>
                    <a:gd name="T9" fmla="*/ 173 h 305"/>
                    <a:gd name="T10" fmla="*/ 15 w 23"/>
                    <a:gd name="T11" fmla="*/ 209 h 305"/>
                    <a:gd name="T12" fmla="*/ 17 w 23"/>
                    <a:gd name="T13" fmla="*/ 244 h 305"/>
                    <a:gd name="T14" fmla="*/ 21 w 23"/>
                    <a:gd name="T15" fmla="*/ 275 h 305"/>
                    <a:gd name="T16" fmla="*/ 23 w 23"/>
                    <a:gd name="T17" fmla="*/ 305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05">
                      <a:moveTo>
                        <a:pt x="0" y="0"/>
                      </a:moveTo>
                      <a:lnTo>
                        <a:pt x="2" y="48"/>
                      </a:lnTo>
                      <a:lnTo>
                        <a:pt x="6" y="92"/>
                      </a:lnTo>
                      <a:lnTo>
                        <a:pt x="8" y="134"/>
                      </a:lnTo>
                      <a:lnTo>
                        <a:pt x="11" y="173"/>
                      </a:lnTo>
                      <a:lnTo>
                        <a:pt x="15" y="209"/>
                      </a:lnTo>
                      <a:lnTo>
                        <a:pt x="17" y="244"/>
                      </a:lnTo>
                      <a:lnTo>
                        <a:pt x="21" y="275"/>
                      </a:lnTo>
                      <a:lnTo>
                        <a:pt x="23" y="305"/>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7" name="Freeform 2174"/>
                <p:cNvSpPr>
                  <a:spLocks/>
                </p:cNvSpPr>
                <p:nvPr/>
              </p:nvSpPr>
              <p:spPr bwMode="auto">
                <a:xfrm>
                  <a:off x="3916" y="2697"/>
                  <a:ext cx="11" cy="78"/>
                </a:xfrm>
                <a:custGeom>
                  <a:avLst/>
                  <a:gdLst>
                    <a:gd name="T0" fmla="*/ 0 w 21"/>
                    <a:gd name="T1" fmla="*/ 0 h 158"/>
                    <a:gd name="T2" fmla="*/ 2 w 21"/>
                    <a:gd name="T3" fmla="*/ 27 h 158"/>
                    <a:gd name="T4" fmla="*/ 6 w 21"/>
                    <a:gd name="T5" fmla="*/ 52 h 158"/>
                    <a:gd name="T6" fmla="*/ 8 w 21"/>
                    <a:gd name="T7" fmla="*/ 75 h 158"/>
                    <a:gd name="T8" fmla="*/ 10 w 21"/>
                    <a:gd name="T9" fmla="*/ 94 h 158"/>
                    <a:gd name="T10" fmla="*/ 13 w 21"/>
                    <a:gd name="T11" fmla="*/ 112 h 158"/>
                    <a:gd name="T12" fmla="*/ 15 w 21"/>
                    <a:gd name="T13" fmla="*/ 129 h 158"/>
                    <a:gd name="T14" fmla="*/ 21 w 21"/>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8">
                      <a:moveTo>
                        <a:pt x="0" y="0"/>
                      </a:moveTo>
                      <a:lnTo>
                        <a:pt x="2" y="27"/>
                      </a:lnTo>
                      <a:lnTo>
                        <a:pt x="6" y="52"/>
                      </a:lnTo>
                      <a:lnTo>
                        <a:pt x="8" y="75"/>
                      </a:lnTo>
                      <a:lnTo>
                        <a:pt x="10" y="94"/>
                      </a:lnTo>
                      <a:lnTo>
                        <a:pt x="13" y="112"/>
                      </a:lnTo>
                      <a:lnTo>
                        <a:pt x="15" y="129"/>
                      </a:lnTo>
                      <a:lnTo>
                        <a:pt x="21" y="158"/>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8" name="Freeform 2175"/>
                <p:cNvSpPr>
                  <a:spLocks/>
                </p:cNvSpPr>
                <p:nvPr/>
              </p:nvSpPr>
              <p:spPr bwMode="auto">
                <a:xfrm>
                  <a:off x="3927" y="2775"/>
                  <a:ext cx="11" cy="31"/>
                </a:xfrm>
                <a:custGeom>
                  <a:avLst/>
                  <a:gdLst>
                    <a:gd name="T0" fmla="*/ 0 w 23"/>
                    <a:gd name="T1" fmla="*/ 0 h 61"/>
                    <a:gd name="T2" fmla="*/ 6 w 23"/>
                    <a:gd name="T3" fmla="*/ 21 h 61"/>
                    <a:gd name="T4" fmla="*/ 12 w 23"/>
                    <a:gd name="T5" fmla="*/ 38 h 61"/>
                    <a:gd name="T6" fmla="*/ 17 w 23"/>
                    <a:gd name="T7" fmla="*/ 52 h 61"/>
                    <a:gd name="T8" fmla="*/ 23 w 23"/>
                    <a:gd name="T9" fmla="*/ 61 h 61"/>
                  </a:gdLst>
                  <a:ahLst/>
                  <a:cxnLst>
                    <a:cxn ang="0">
                      <a:pos x="T0" y="T1"/>
                    </a:cxn>
                    <a:cxn ang="0">
                      <a:pos x="T2" y="T3"/>
                    </a:cxn>
                    <a:cxn ang="0">
                      <a:pos x="T4" y="T5"/>
                    </a:cxn>
                    <a:cxn ang="0">
                      <a:pos x="T6" y="T7"/>
                    </a:cxn>
                    <a:cxn ang="0">
                      <a:pos x="T8" y="T9"/>
                    </a:cxn>
                  </a:cxnLst>
                  <a:rect l="0" t="0" r="r" b="b"/>
                  <a:pathLst>
                    <a:path w="23" h="61">
                      <a:moveTo>
                        <a:pt x="0" y="0"/>
                      </a:moveTo>
                      <a:lnTo>
                        <a:pt x="6" y="21"/>
                      </a:lnTo>
                      <a:lnTo>
                        <a:pt x="12" y="38"/>
                      </a:lnTo>
                      <a:lnTo>
                        <a:pt x="17" y="52"/>
                      </a:lnTo>
                      <a:lnTo>
                        <a:pt x="23" y="61"/>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9" name="Freeform 2176"/>
                <p:cNvSpPr>
                  <a:spLocks/>
                </p:cNvSpPr>
                <p:nvPr/>
              </p:nvSpPr>
              <p:spPr bwMode="auto">
                <a:xfrm>
                  <a:off x="3938" y="2806"/>
                  <a:ext cx="11" cy="11"/>
                </a:xfrm>
                <a:custGeom>
                  <a:avLst/>
                  <a:gdLst>
                    <a:gd name="T0" fmla="*/ 0 w 21"/>
                    <a:gd name="T1" fmla="*/ 0 h 21"/>
                    <a:gd name="T2" fmla="*/ 6 w 21"/>
                    <a:gd name="T3" fmla="*/ 8 h 21"/>
                    <a:gd name="T4" fmla="*/ 10 w 21"/>
                    <a:gd name="T5" fmla="*/ 14 h 21"/>
                    <a:gd name="T6" fmla="*/ 15 w 21"/>
                    <a:gd name="T7" fmla="*/ 17 h 21"/>
                    <a:gd name="T8" fmla="*/ 21 w 21"/>
                    <a:gd name="T9" fmla="*/ 21 h 21"/>
                  </a:gdLst>
                  <a:ahLst/>
                  <a:cxnLst>
                    <a:cxn ang="0">
                      <a:pos x="T0" y="T1"/>
                    </a:cxn>
                    <a:cxn ang="0">
                      <a:pos x="T2" y="T3"/>
                    </a:cxn>
                    <a:cxn ang="0">
                      <a:pos x="T4" y="T5"/>
                    </a:cxn>
                    <a:cxn ang="0">
                      <a:pos x="T6" y="T7"/>
                    </a:cxn>
                    <a:cxn ang="0">
                      <a:pos x="T8" y="T9"/>
                    </a:cxn>
                  </a:cxnLst>
                  <a:rect l="0" t="0" r="r" b="b"/>
                  <a:pathLst>
                    <a:path w="21" h="21">
                      <a:moveTo>
                        <a:pt x="0" y="0"/>
                      </a:moveTo>
                      <a:lnTo>
                        <a:pt x="6" y="8"/>
                      </a:lnTo>
                      <a:lnTo>
                        <a:pt x="10" y="14"/>
                      </a:lnTo>
                      <a:lnTo>
                        <a:pt x="15" y="17"/>
                      </a:lnTo>
                      <a:lnTo>
                        <a:pt x="21" y="21"/>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0" name="Freeform 2177"/>
                <p:cNvSpPr>
                  <a:spLocks/>
                </p:cNvSpPr>
                <p:nvPr/>
              </p:nvSpPr>
              <p:spPr bwMode="auto">
                <a:xfrm>
                  <a:off x="3949" y="2817"/>
                  <a:ext cx="11" cy="3"/>
                </a:xfrm>
                <a:custGeom>
                  <a:avLst/>
                  <a:gdLst>
                    <a:gd name="T0" fmla="*/ 0 w 23"/>
                    <a:gd name="T1" fmla="*/ 0 h 6"/>
                    <a:gd name="T2" fmla="*/ 6 w 23"/>
                    <a:gd name="T3" fmla="*/ 2 h 6"/>
                    <a:gd name="T4" fmla="*/ 12 w 23"/>
                    <a:gd name="T5" fmla="*/ 4 h 6"/>
                    <a:gd name="T6" fmla="*/ 23 w 23"/>
                    <a:gd name="T7" fmla="*/ 6 h 6"/>
                  </a:gdLst>
                  <a:ahLst/>
                  <a:cxnLst>
                    <a:cxn ang="0">
                      <a:pos x="T0" y="T1"/>
                    </a:cxn>
                    <a:cxn ang="0">
                      <a:pos x="T2" y="T3"/>
                    </a:cxn>
                    <a:cxn ang="0">
                      <a:pos x="T4" y="T5"/>
                    </a:cxn>
                    <a:cxn ang="0">
                      <a:pos x="T6" y="T7"/>
                    </a:cxn>
                  </a:cxnLst>
                  <a:rect l="0" t="0" r="r" b="b"/>
                  <a:pathLst>
                    <a:path w="23" h="6">
                      <a:moveTo>
                        <a:pt x="0" y="0"/>
                      </a:moveTo>
                      <a:lnTo>
                        <a:pt x="6" y="2"/>
                      </a:lnTo>
                      <a:lnTo>
                        <a:pt x="12" y="4"/>
                      </a:lnTo>
                      <a:lnTo>
                        <a:pt x="23" y="6"/>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1" name="Freeform 2178"/>
                <p:cNvSpPr>
                  <a:spLocks/>
                </p:cNvSpPr>
                <p:nvPr/>
              </p:nvSpPr>
              <p:spPr bwMode="auto">
                <a:xfrm>
                  <a:off x="2008" y="2575"/>
                  <a:ext cx="180" cy="8"/>
                </a:xfrm>
                <a:custGeom>
                  <a:avLst/>
                  <a:gdLst>
                    <a:gd name="T0" fmla="*/ 0 w 359"/>
                    <a:gd name="T1" fmla="*/ 0 h 18"/>
                    <a:gd name="T2" fmla="*/ 90 w 359"/>
                    <a:gd name="T3" fmla="*/ 6 h 18"/>
                    <a:gd name="T4" fmla="*/ 178 w 359"/>
                    <a:gd name="T5" fmla="*/ 12 h 18"/>
                    <a:gd name="T6" fmla="*/ 269 w 359"/>
                    <a:gd name="T7" fmla="*/ 18 h 18"/>
                    <a:gd name="T8" fmla="*/ 315 w 359"/>
                    <a:gd name="T9" fmla="*/ 18 h 18"/>
                    <a:gd name="T10" fmla="*/ 359 w 359"/>
                    <a:gd name="T11" fmla="*/ 18 h 18"/>
                  </a:gdLst>
                  <a:ahLst/>
                  <a:cxnLst>
                    <a:cxn ang="0">
                      <a:pos x="T0" y="T1"/>
                    </a:cxn>
                    <a:cxn ang="0">
                      <a:pos x="T2" y="T3"/>
                    </a:cxn>
                    <a:cxn ang="0">
                      <a:pos x="T4" y="T5"/>
                    </a:cxn>
                    <a:cxn ang="0">
                      <a:pos x="T6" y="T7"/>
                    </a:cxn>
                    <a:cxn ang="0">
                      <a:pos x="T8" y="T9"/>
                    </a:cxn>
                    <a:cxn ang="0">
                      <a:pos x="T10" y="T11"/>
                    </a:cxn>
                  </a:cxnLst>
                  <a:rect l="0" t="0" r="r" b="b"/>
                  <a:pathLst>
                    <a:path w="359" h="18">
                      <a:moveTo>
                        <a:pt x="0" y="0"/>
                      </a:moveTo>
                      <a:lnTo>
                        <a:pt x="90" y="6"/>
                      </a:lnTo>
                      <a:lnTo>
                        <a:pt x="178" y="12"/>
                      </a:lnTo>
                      <a:lnTo>
                        <a:pt x="269" y="18"/>
                      </a:lnTo>
                      <a:lnTo>
                        <a:pt x="315" y="18"/>
                      </a:lnTo>
                      <a:lnTo>
                        <a:pt x="359" y="18"/>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2" name="Freeform 2179"/>
                <p:cNvSpPr>
                  <a:spLocks/>
                </p:cNvSpPr>
                <p:nvPr/>
              </p:nvSpPr>
              <p:spPr bwMode="auto">
                <a:xfrm>
                  <a:off x="2188" y="2565"/>
                  <a:ext cx="179" cy="18"/>
                </a:xfrm>
                <a:custGeom>
                  <a:avLst/>
                  <a:gdLst>
                    <a:gd name="T0" fmla="*/ 0 w 359"/>
                    <a:gd name="T1" fmla="*/ 37 h 37"/>
                    <a:gd name="T2" fmla="*/ 90 w 359"/>
                    <a:gd name="T3" fmla="*/ 31 h 37"/>
                    <a:gd name="T4" fmla="*/ 178 w 359"/>
                    <a:gd name="T5" fmla="*/ 23 h 37"/>
                    <a:gd name="T6" fmla="*/ 269 w 359"/>
                    <a:gd name="T7" fmla="*/ 12 h 37"/>
                    <a:gd name="T8" fmla="*/ 359 w 359"/>
                    <a:gd name="T9" fmla="*/ 0 h 37"/>
                  </a:gdLst>
                  <a:ahLst/>
                  <a:cxnLst>
                    <a:cxn ang="0">
                      <a:pos x="T0" y="T1"/>
                    </a:cxn>
                    <a:cxn ang="0">
                      <a:pos x="T2" y="T3"/>
                    </a:cxn>
                    <a:cxn ang="0">
                      <a:pos x="T4" y="T5"/>
                    </a:cxn>
                    <a:cxn ang="0">
                      <a:pos x="T6" y="T7"/>
                    </a:cxn>
                    <a:cxn ang="0">
                      <a:pos x="T8" y="T9"/>
                    </a:cxn>
                  </a:cxnLst>
                  <a:rect l="0" t="0" r="r" b="b"/>
                  <a:pathLst>
                    <a:path w="359" h="37">
                      <a:moveTo>
                        <a:pt x="0" y="37"/>
                      </a:moveTo>
                      <a:lnTo>
                        <a:pt x="90" y="31"/>
                      </a:lnTo>
                      <a:lnTo>
                        <a:pt x="178" y="23"/>
                      </a:lnTo>
                      <a:lnTo>
                        <a:pt x="269" y="12"/>
                      </a:lnTo>
                      <a:lnTo>
                        <a:pt x="359"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3" name="Freeform 2180"/>
                <p:cNvSpPr>
                  <a:spLocks/>
                </p:cNvSpPr>
                <p:nvPr/>
              </p:nvSpPr>
              <p:spPr bwMode="auto">
                <a:xfrm>
                  <a:off x="2367" y="2538"/>
                  <a:ext cx="180" cy="27"/>
                </a:xfrm>
                <a:custGeom>
                  <a:avLst/>
                  <a:gdLst>
                    <a:gd name="T0" fmla="*/ 0 w 359"/>
                    <a:gd name="T1" fmla="*/ 53 h 53"/>
                    <a:gd name="T2" fmla="*/ 44 w 359"/>
                    <a:gd name="T3" fmla="*/ 48 h 53"/>
                    <a:gd name="T4" fmla="*/ 90 w 359"/>
                    <a:gd name="T5" fmla="*/ 40 h 53"/>
                    <a:gd name="T6" fmla="*/ 178 w 359"/>
                    <a:gd name="T7" fmla="*/ 23 h 53"/>
                    <a:gd name="T8" fmla="*/ 269 w 359"/>
                    <a:gd name="T9" fmla="*/ 9 h 53"/>
                    <a:gd name="T10" fmla="*/ 315 w 359"/>
                    <a:gd name="T11" fmla="*/ 3 h 53"/>
                    <a:gd name="T12" fmla="*/ 359 w 35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59" h="53">
                      <a:moveTo>
                        <a:pt x="0" y="53"/>
                      </a:moveTo>
                      <a:lnTo>
                        <a:pt x="44" y="48"/>
                      </a:lnTo>
                      <a:lnTo>
                        <a:pt x="90" y="40"/>
                      </a:lnTo>
                      <a:lnTo>
                        <a:pt x="178" y="23"/>
                      </a:lnTo>
                      <a:lnTo>
                        <a:pt x="269" y="9"/>
                      </a:lnTo>
                      <a:lnTo>
                        <a:pt x="315" y="3"/>
                      </a:lnTo>
                      <a:lnTo>
                        <a:pt x="359"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4" name="Freeform 2181"/>
                <p:cNvSpPr>
                  <a:spLocks/>
                </p:cNvSpPr>
                <p:nvPr/>
              </p:nvSpPr>
              <p:spPr bwMode="auto">
                <a:xfrm>
                  <a:off x="2547" y="2537"/>
                  <a:ext cx="179" cy="7"/>
                </a:xfrm>
                <a:custGeom>
                  <a:avLst/>
                  <a:gdLst>
                    <a:gd name="T0" fmla="*/ 0 w 359"/>
                    <a:gd name="T1" fmla="*/ 2 h 13"/>
                    <a:gd name="T2" fmla="*/ 46 w 359"/>
                    <a:gd name="T3" fmla="*/ 0 h 13"/>
                    <a:gd name="T4" fmla="*/ 94 w 359"/>
                    <a:gd name="T5" fmla="*/ 0 h 13"/>
                    <a:gd name="T6" fmla="*/ 190 w 359"/>
                    <a:gd name="T7" fmla="*/ 5 h 13"/>
                    <a:gd name="T8" fmla="*/ 238 w 359"/>
                    <a:gd name="T9" fmla="*/ 7 h 13"/>
                    <a:gd name="T10" fmla="*/ 282 w 359"/>
                    <a:gd name="T11" fmla="*/ 11 h 13"/>
                    <a:gd name="T12" fmla="*/ 322 w 359"/>
                    <a:gd name="T13" fmla="*/ 13 h 13"/>
                    <a:gd name="T14" fmla="*/ 359 w 359"/>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9" h="13">
                      <a:moveTo>
                        <a:pt x="0" y="2"/>
                      </a:moveTo>
                      <a:lnTo>
                        <a:pt x="46" y="0"/>
                      </a:lnTo>
                      <a:lnTo>
                        <a:pt x="94" y="0"/>
                      </a:lnTo>
                      <a:lnTo>
                        <a:pt x="190" y="5"/>
                      </a:lnTo>
                      <a:lnTo>
                        <a:pt x="238" y="7"/>
                      </a:lnTo>
                      <a:lnTo>
                        <a:pt x="282" y="11"/>
                      </a:lnTo>
                      <a:lnTo>
                        <a:pt x="322" y="13"/>
                      </a:lnTo>
                      <a:lnTo>
                        <a:pt x="359" y="1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5" name="Freeform 2182"/>
                <p:cNvSpPr>
                  <a:spLocks/>
                </p:cNvSpPr>
                <p:nvPr/>
              </p:nvSpPr>
              <p:spPr bwMode="auto">
                <a:xfrm>
                  <a:off x="2726" y="2534"/>
                  <a:ext cx="91" cy="10"/>
                </a:xfrm>
                <a:custGeom>
                  <a:avLst/>
                  <a:gdLst>
                    <a:gd name="T0" fmla="*/ 0 w 180"/>
                    <a:gd name="T1" fmla="*/ 19 h 19"/>
                    <a:gd name="T2" fmla="*/ 31 w 180"/>
                    <a:gd name="T3" fmla="*/ 19 h 19"/>
                    <a:gd name="T4" fmla="*/ 58 w 180"/>
                    <a:gd name="T5" fmla="*/ 17 h 19"/>
                    <a:gd name="T6" fmla="*/ 81 w 180"/>
                    <a:gd name="T7" fmla="*/ 13 h 19"/>
                    <a:gd name="T8" fmla="*/ 102 w 180"/>
                    <a:gd name="T9" fmla="*/ 11 h 19"/>
                    <a:gd name="T10" fmla="*/ 140 w 180"/>
                    <a:gd name="T11" fmla="*/ 6 h 19"/>
                    <a:gd name="T12" fmla="*/ 159 w 180"/>
                    <a:gd name="T13" fmla="*/ 2 h 19"/>
                    <a:gd name="T14" fmla="*/ 180 w 180"/>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19">
                      <a:moveTo>
                        <a:pt x="0" y="19"/>
                      </a:moveTo>
                      <a:lnTo>
                        <a:pt x="31" y="19"/>
                      </a:lnTo>
                      <a:lnTo>
                        <a:pt x="58" y="17"/>
                      </a:lnTo>
                      <a:lnTo>
                        <a:pt x="81" y="13"/>
                      </a:lnTo>
                      <a:lnTo>
                        <a:pt x="102" y="11"/>
                      </a:lnTo>
                      <a:lnTo>
                        <a:pt x="140" y="6"/>
                      </a:lnTo>
                      <a:lnTo>
                        <a:pt x="159" y="2"/>
                      </a:lnTo>
                      <a:lnTo>
                        <a:pt x="180"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6" name="Freeform 2183"/>
                <p:cNvSpPr>
                  <a:spLocks/>
                </p:cNvSpPr>
                <p:nvPr/>
              </p:nvSpPr>
              <p:spPr bwMode="auto">
                <a:xfrm>
                  <a:off x="2817" y="2524"/>
                  <a:ext cx="90" cy="10"/>
                </a:xfrm>
                <a:custGeom>
                  <a:avLst/>
                  <a:gdLst>
                    <a:gd name="T0" fmla="*/ 0 w 181"/>
                    <a:gd name="T1" fmla="*/ 21 h 21"/>
                    <a:gd name="T2" fmla="*/ 47 w 181"/>
                    <a:gd name="T3" fmla="*/ 15 h 21"/>
                    <a:gd name="T4" fmla="*/ 91 w 181"/>
                    <a:gd name="T5" fmla="*/ 9 h 21"/>
                    <a:gd name="T6" fmla="*/ 137 w 181"/>
                    <a:gd name="T7" fmla="*/ 4 h 21"/>
                    <a:gd name="T8" fmla="*/ 181 w 181"/>
                    <a:gd name="T9" fmla="*/ 0 h 21"/>
                  </a:gdLst>
                  <a:ahLst/>
                  <a:cxnLst>
                    <a:cxn ang="0">
                      <a:pos x="T0" y="T1"/>
                    </a:cxn>
                    <a:cxn ang="0">
                      <a:pos x="T2" y="T3"/>
                    </a:cxn>
                    <a:cxn ang="0">
                      <a:pos x="T4" y="T5"/>
                    </a:cxn>
                    <a:cxn ang="0">
                      <a:pos x="T6" y="T7"/>
                    </a:cxn>
                    <a:cxn ang="0">
                      <a:pos x="T8" y="T9"/>
                    </a:cxn>
                  </a:cxnLst>
                  <a:rect l="0" t="0" r="r" b="b"/>
                  <a:pathLst>
                    <a:path w="181" h="21">
                      <a:moveTo>
                        <a:pt x="0" y="21"/>
                      </a:moveTo>
                      <a:lnTo>
                        <a:pt x="47" y="15"/>
                      </a:lnTo>
                      <a:lnTo>
                        <a:pt x="91" y="9"/>
                      </a:lnTo>
                      <a:lnTo>
                        <a:pt x="137" y="4"/>
                      </a:lnTo>
                      <a:lnTo>
                        <a:pt x="181"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7" name="Freeform 2184"/>
                <p:cNvSpPr>
                  <a:spLocks/>
                </p:cNvSpPr>
                <p:nvPr/>
              </p:nvSpPr>
              <p:spPr bwMode="auto">
                <a:xfrm>
                  <a:off x="2907" y="2524"/>
                  <a:ext cx="89" cy="3"/>
                </a:xfrm>
                <a:custGeom>
                  <a:avLst/>
                  <a:gdLst>
                    <a:gd name="T0" fmla="*/ 0 w 178"/>
                    <a:gd name="T1" fmla="*/ 0 h 5"/>
                    <a:gd name="T2" fmla="*/ 23 w 178"/>
                    <a:gd name="T3" fmla="*/ 0 h 5"/>
                    <a:gd name="T4" fmla="*/ 44 w 178"/>
                    <a:gd name="T5" fmla="*/ 0 h 5"/>
                    <a:gd name="T6" fmla="*/ 88 w 178"/>
                    <a:gd name="T7" fmla="*/ 4 h 5"/>
                    <a:gd name="T8" fmla="*/ 134 w 178"/>
                    <a:gd name="T9" fmla="*/ 5 h 5"/>
                    <a:gd name="T10" fmla="*/ 155 w 178"/>
                    <a:gd name="T11" fmla="*/ 5 h 5"/>
                    <a:gd name="T12" fmla="*/ 178 w 17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78" h="5">
                      <a:moveTo>
                        <a:pt x="0" y="0"/>
                      </a:moveTo>
                      <a:lnTo>
                        <a:pt x="23" y="0"/>
                      </a:lnTo>
                      <a:lnTo>
                        <a:pt x="44" y="0"/>
                      </a:lnTo>
                      <a:lnTo>
                        <a:pt x="88" y="4"/>
                      </a:lnTo>
                      <a:lnTo>
                        <a:pt x="134" y="5"/>
                      </a:lnTo>
                      <a:lnTo>
                        <a:pt x="155" y="5"/>
                      </a:lnTo>
                      <a:lnTo>
                        <a:pt x="178" y="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8" name="Freeform 2185"/>
                <p:cNvSpPr>
                  <a:spLocks/>
                </p:cNvSpPr>
                <p:nvPr/>
              </p:nvSpPr>
              <p:spPr bwMode="auto">
                <a:xfrm>
                  <a:off x="2996" y="2497"/>
                  <a:ext cx="90" cy="29"/>
                </a:xfrm>
                <a:custGeom>
                  <a:avLst/>
                  <a:gdLst>
                    <a:gd name="T0" fmla="*/ 0 w 181"/>
                    <a:gd name="T1" fmla="*/ 58 h 58"/>
                    <a:gd name="T2" fmla="*/ 24 w 181"/>
                    <a:gd name="T3" fmla="*/ 54 h 58"/>
                    <a:gd name="T4" fmla="*/ 47 w 181"/>
                    <a:gd name="T5" fmla="*/ 48 h 58"/>
                    <a:gd name="T6" fmla="*/ 95 w 181"/>
                    <a:gd name="T7" fmla="*/ 31 h 58"/>
                    <a:gd name="T8" fmla="*/ 141 w 181"/>
                    <a:gd name="T9" fmla="*/ 15 h 58"/>
                    <a:gd name="T10" fmla="*/ 162 w 181"/>
                    <a:gd name="T11" fmla="*/ 6 h 58"/>
                    <a:gd name="T12" fmla="*/ 181 w 181"/>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81" h="58">
                      <a:moveTo>
                        <a:pt x="0" y="58"/>
                      </a:moveTo>
                      <a:lnTo>
                        <a:pt x="24" y="54"/>
                      </a:lnTo>
                      <a:lnTo>
                        <a:pt x="47" y="48"/>
                      </a:lnTo>
                      <a:lnTo>
                        <a:pt x="95" y="31"/>
                      </a:lnTo>
                      <a:lnTo>
                        <a:pt x="141" y="15"/>
                      </a:lnTo>
                      <a:lnTo>
                        <a:pt x="162" y="6"/>
                      </a:lnTo>
                      <a:lnTo>
                        <a:pt x="181"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9" name="Freeform 2186"/>
                <p:cNvSpPr>
                  <a:spLocks/>
                </p:cNvSpPr>
                <p:nvPr/>
              </p:nvSpPr>
              <p:spPr bwMode="auto">
                <a:xfrm>
                  <a:off x="3086" y="2478"/>
                  <a:ext cx="54" cy="19"/>
                </a:xfrm>
                <a:custGeom>
                  <a:avLst/>
                  <a:gdLst>
                    <a:gd name="T0" fmla="*/ 0 w 107"/>
                    <a:gd name="T1" fmla="*/ 38 h 38"/>
                    <a:gd name="T2" fmla="*/ 17 w 107"/>
                    <a:gd name="T3" fmla="*/ 32 h 38"/>
                    <a:gd name="T4" fmla="*/ 33 w 107"/>
                    <a:gd name="T5" fmla="*/ 26 h 38"/>
                    <a:gd name="T6" fmla="*/ 58 w 107"/>
                    <a:gd name="T7" fmla="*/ 15 h 38"/>
                    <a:gd name="T8" fmla="*/ 83 w 107"/>
                    <a:gd name="T9" fmla="*/ 5 h 38"/>
                    <a:gd name="T10" fmla="*/ 107 w 107"/>
                    <a:gd name="T11" fmla="*/ 0 h 38"/>
                  </a:gdLst>
                  <a:ahLst/>
                  <a:cxnLst>
                    <a:cxn ang="0">
                      <a:pos x="T0" y="T1"/>
                    </a:cxn>
                    <a:cxn ang="0">
                      <a:pos x="T2" y="T3"/>
                    </a:cxn>
                    <a:cxn ang="0">
                      <a:pos x="T4" y="T5"/>
                    </a:cxn>
                    <a:cxn ang="0">
                      <a:pos x="T6" y="T7"/>
                    </a:cxn>
                    <a:cxn ang="0">
                      <a:pos x="T8" y="T9"/>
                    </a:cxn>
                    <a:cxn ang="0">
                      <a:pos x="T10" y="T11"/>
                    </a:cxn>
                  </a:cxnLst>
                  <a:rect l="0" t="0" r="r" b="b"/>
                  <a:pathLst>
                    <a:path w="107" h="38">
                      <a:moveTo>
                        <a:pt x="0" y="38"/>
                      </a:moveTo>
                      <a:lnTo>
                        <a:pt x="17" y="32"/>
                      </a:lnTo>
                      <a:lnTo>
                        <a:pt x="33" y="26"/>
                      </a:lnTo>
                      <a:lnTo>
                        <a:pt x="58" y="15"/>
                      </a:lnTo>
                      <a:lnTo>
                        <a:pt x="83" y="5"/>
                      </a:lnTo>
                      <a:lnTo>
                        <a:pt x="107"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0" name="Freeform 2187"/>
                <p:cNvSpPr>
                  <a:spLocks/>
                </p:cNvSpPr>
                <p:nvPr/>
              </p:nvSpPr>
              <p:spPr bwMode="auto">
                <a:xfrm>
                  <a:off x="3140" y="2477"/>
                  <a:ext cx="54" cy="1"/>
                </a:xfrm>
                <a:custGeom>
                  <a:avLst/>
                  <a:gdLst>
                    <a:gd name="T0" fmla="*/ 0 w 108"/>
                    <a:gd name="T1" fmla="*/ 2 h 2"/>
                    <a:gd name="T2" fmla="*/ 27 w 108"/>
                    <a:gd name="T3" fmla="*/ 0 h 2"/>
                    <a:gd name="T4" fmla="*/ 54 w 108"/>
                    <a:gd name="T5" fmla="*/ 0 h 2"/>
                    <a:gd name="T6" fmla="*/ 81 w 108"/>
                    <a:gd name="T7" fmla="*/ 0 h 2"/>
                    <a:gd name="T8" fmla="*/ 108 w 108"/>
                    <a:gd name="T9" fmla="*/ 0 h 2"/>
                  </a:gdLst>
                  <a:ahLst/>
                  <a:cxnLst>
                    <a:cxn ang="0">
                      <a:pos x="T0" y="T1"/>
                    </a:cxn>
                    <a:cxn ang="0">
                      <a:pos x="T2" y="T3"/>
                    </a:cxn>
                    <a:cxn ang="0">
                      <a:pos x="T4" y="T5"/>
                    </a:cxn>
                    <a:cxn ang="0">
                      <a:pos x="T6" y="T7"/>
                    </a:cxn>
                    <a:cxn ang="0">
                      <a:pos x="T8" y="T9"/>
                    </a:cxn>
                  </a:cxnLst>
                  <a:rect l="0" t="0" r="r" b="b"/>
                  <a:pathLst>
                    <a:path w="108" h="2">
                      <a:moveTo>
                        <a:pt x="0" y="2"/>
                      </a:moveTo>
                      <a:lnTo>
                        <a:pt x="27" y="0"/>
                      </a:lnTo>
                      <a:lnTo>
                        <a:pt x="54" y="0"/>
                      </a:lnTo>
                      <a:lnTo>
                        <a:pt x="81" y="0"/>
                      </a:lnTo>
                      <a:lnTo>
                        <a:pt x="108"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1" name="Freeform 2188"/>
                <p:cNvSpPr>
                  <a:spLocks/>
                </p:cNvSpPr>
                <p:nvPr/>
              </p:nvSpPr>
              <p:spPr bwMode="auto">
                <a:xfrm>
                  <a:off x="3194" y="2472"/>
                  <a:ext cx="54" cy="5"/>
                </a:xfrm>
                <a:custGeom>
                  <a:avLst/>
                  <a:gdLst>
                    <a:gd name="T0" fmla="*/ 0 w 108"/>
                    <a:gd name="T1" fmla="*/ 10 h 10"/>
                    <a:gd name="T2" fmla="*/ 54 w 108"/>
                    <a:gd name="T3" fmla="*/ 6 h 10"/>
                    <a:gd name="T4" fmla="*/ 108 w 108"/>
                    <a:gd name="T5" fmla="*/ 0 h 10"/>
                  </a:gdLst>
                  <a:ahLst/>
                  <a:cxnLst>
                    <a:cxn ang="0">
                      <a:pos x="T0" y="T1"/>
                    </a:cxn>
                    <a:cxn ang="0">
                      <a:pos x="T2" y="T3"/>
                    </a:cxn>
                    <a:cxn ang="0">
                      <a:pos x="T4" y="T5"/>
                    </a:cxn>
                  </a:cxnLst>
                  <a:rect l="0" t="0" r="r" b="b"/>
                  <a:pathLst>
                    <a:path w="108" h="10">
                      <a:moveTo>
                        <a:pt x="0" y="10"/>
                      </a:moveTo>
                      <a:lnTo>
                        <a:pt x="54" y="6"/>
                      </a:lnTo>
                      <a:lnTo>
                        <a:pt x="108"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2" name="Freeform 2189"/>
                <p:cNvSpPr>
                  <a:spLocks/>
                </p:cNvSpPr>
                <p:nvPr/>
              </p:nvSpPr>
              <p:spPr bwMode="auto">
                <a:xfrm>
                  <a:off x="3248" y="2467"/>
                  <a:ext cx="54" cy="5"/>
                </a:xfrm>
                <a:custGeom>
                  <a:avLst/>
                  <a:gdLst>
                    <a:gd name="T0" fmla="*/ 0 w 107"/>
                    <a:gd name="T1" fmla="*/ 10 h 10"/>
                    <a:gd name="T2" fmla="*/ 26 w 107"/>
                    <a:gd name="T3" fmla="*/ 8 h 10"/>
                    <a:gd name="T4" fmla="*/ 55 w 107"/>
                    <a:gd name="T5" fmla="*/ 4 h 10"/>
                    <a:gd name="T6" fmla="*/ 82 w 107"/>
                    <a:gd name="T7" fmla="*/ 2 h 10"/>
                    <a:gd name="T8" fmla="*/ 107 w 107"/>
                    <a:gd name="T9" fmla="*/ 0 h 10"/>
                  </a:gdLst>
                  <a:ahLst/>
                  <a:cxnLst>
                    <a:cxn ang="0">
                      <a:pos x="T0" y="T1"/>
                    </a:cxn>
                    <a:cxn ang="0">
                      <a:pos x="T2" y="T3"/>
                    </a:cxn>
                    <a:cxn ang="0">
                      <a:pos x="T4" y="T5"/>
                    </a:cxn>
                    <a:cxn ang="0">
                      <a:pos x="T6" y="T7"/>
                    </a:cxn>
                    <a:cxn ang="0">
                      <a:pos x="T8" y="T9"/>
                    </a:cxn>
                  </a:cxnLst>
                  <a:rect l="0" t="0" r="r" b="b"/>
                  <a:pathLst>
                    <a:path w="107" h="10">
                      <a:moveTo>
                        <a:pt x="0" y="10"/>
                      </a:moveTo>
                      <a:lnTo>
                        <a:pt x="26" y="8"/>
                      </a:lnTo>
                      <a:lnTo>
                        <a:pt x="55" y="4"/>
                      </a:lnTo>
                      <a:lnTo>
                        <a:pt x="82" y="2"/>
                      </a:lnTo>
                      <a:lnTo>
                        <a:pt x="107"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3" name="Freeform 2190"/>
                <p:cNvSpPr>
                  <a:spLocks/>
                </p:cNvSpPr>
                <p:nvPr/>
              </p:nvSpPr>
              <p:spPr bwMode="auto">
                <a:xfrm>
                  <a:off x="3302" y="2464"/>
                  <a:ext cx="35" cy="3"/>
                </a:xfrm>
                <a:custGeom>
                  <a:avLst/>
                  <a:gdLst>
                    <a:gd name="T0" fmla="*/ 0 w 71"/>
                    <a:gd name="T1" fmla="*/ 5 h 5"/>
                    <a:gd name="T2" fmla="*/ 21 w 71"/>
                    <a:gd name="T3" fmla="*/ 5 h 5"/>
                    <a:gd name="T4" fmla="*/ 38 w 71"/>
                    <a:gd name="T5" fmla="*/ 5 h 5"/>
                    <a:gd name="T6" fmla="*/ 54 w 71"/>
                    <a:gd name="T7" fmla="*/ 4 h 5"/>
                    <a:gd name="T8" fmla="*/ 71 w 71"/>
                    <a:gd name="T9" fmla="*/ 0 h 5"/>
                  </a:gdLst>
                  <a:ahLst/>
                  <a:cxnLst>
                    <a:cxn ang="0">
                      <a:pos x="T0" y="T1"/>
                    </a:cxn>
                    <a:cxn ang="0">
                      <a:pos x="T2" y="T3"/>
                    </a:cxn>
                    <a:cxn ang="0">
                      <a:pos x="T4" y="T5"/>
                    </a:cxn>
                    <a:cxn ang="0">
                      <a:pos x="T6" y="T7"/>
                    </a:cxn>
                    <a:cxn ang="0">
                      <a:pos x="T8" y="T9"/>
                    </a:cxn>
                  </a:cxnLst>
                  <a:rect l="0" t="0" r="r" b="b"/>
                  <a:pathLst>
                    <a:path w="71" h="5">
                      <a:moveTo>
                        <a:pt x="0" y="5"/>
                      </a:moveTo>
                      <a:lnTo>
                        <a:pt x="21" y="5"/>
                      </a:lnTo>
                      <a:lnTo>
                        <a:pt x="38" y="5"/>
                      </a:lnTo>
                      <a:lnTo>
                        <a:pt x="54" y="4"/>
                      </a:lnTo>
                      <a:lnTo>
                        <a:pt x="71"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4" name="Freeform 2191"/>
                <p:cNvSpPr>
                  <a:spLocks/>
                </p:cNvSpPr>
                <p:nvPr/>
              </p:nvSpPr>
              <p:spPr bwMode="auto">
                <a:xfrm>
                  <a:off x="3337" y="2439"/>
                  <a:ext cx="37" cy="25"/>
                </a:xfrm>
                <a:custGeom>
                  <a:avLst/>
                  <a:gdLst>
                    <a:gd name="T0" fmla="*/ 0 w 73"/>
                    <a:gd name="T1" fmla="*/ 50 h 50"/>
                    <a:gd name="T2" fmla="*/ 10 w 73"/>
                    <a:gd name="T3" fmla="*/ 46 h 50"/>
                    <a:gd name="T4" fmla="*/ 17 w 73"/>
                    <a:gd name="T5" fmla="*/ 38 h 50"/>
                    <a:gd name="T6" fmla="*/ 37 w 73"/>
                    <a:gd name="T7" fmla="*/ 23 h 50"/>
                    <a:gd name="T8" fmla="*/ 46 w 73"/>
                    <a:gd name="T9" fmla="*/ 15 h 50"/>
                    <a:gd name="T10" fmla="*/ 56 w 73"/>
                    <a:gd name="T11" fmla="*/ 7 h 50"/>
                    <a:gd name="T12" fmla="*/ 63 w 73"/>
                    <a:gd name="T13" fmla="*/ 2 h 50"/>
                    <a:gd name="T14" fmla="*/ 73 w 73"/>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50">
                      <a:moveTo>
                        <a:pt x="0" y="50"/>
                      </a:moveTo>
                      <a:lnTo>
                        <a:pt x="10" y="46"/>
                      </a:lnTo>
                      <a:lnTo>
                        <a:pt x="17" y="38"/>
                      </a:lnTo>
                      <a:lnTo>
                        <a:pt x="37" y="23"/>
                      </a:lnTo>
                      <a:lnTo>
                        <a:pt x="46" y="15"/>
                      </a:lnTo>
                      <a:lnTo>
                        <a:pt x="56" y="7"/>
                      </a:lnTo>
                      <a:lnTo>
                        <a:pt x="63" y="2"/>
                      </a:lnTo>
                      <a:lnTo>
                        <a:pt x="7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5" name="Freeform 2192"/>
                <p:cNvSpPr>
                  <a:spLocks/>
                </p:cNvSpPr>
                <p:nvPr/>
              </p:nvSpPr>
              <p:spPr bwMode="auto">
                <a:xfrm>
                  <a:off x="3374" y="2439"/>
                  <a:ext cx="35" cy="17"/>
                </a:xfrm>
                <a:custGeom>
                  <a:avLst/>
                  <a:gdLst>
                    <a:gd name="T0" fmla="*/ 0 w 71"/>
                    <a:gd name="T1" fmla="*/ 0 h 32"/>
                    <a:gd name="T2" fmla="*/ 10 w 71"/>
                    <a:gd name="T3" fmla="*/ 0 h 32"/>
                    <a:gd name="T4" fmla="*/ 17 w 71"/>
                    <a:gd name="T5" fmla="*/ 4 h 32"/>
                    <a:gd name="T6" fmla="*/ 27 w 71"/>
                    <a:gd name="T7" fmla="*/ 11 h 32"/>
                    <a:gd name="T8" fmla="*/ 35 w 71"/>
                    <a:gd name="T9" fmla="*/ 17 h 32"/>
                    <a:gd name="T10" fmla="*/ 44 w 71"/>
                    <a:gd name="T11" fmla="*/ 25 h 32"/>
                    <a:gd name="T12" fmla="*/ 54 w 71"/>
                    <a:gd name="T13" fmla="*/ 29 h 32"/>
                    <a:gd name="T14" fmla="*/ 62 w 71"/>
                    <a:gd name="T15" fmla="*/ 32 h 32"/>
                    <a:gd name="T16" fmla="*/ 71 w 71"/>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32">
                      <a:moveTo>
                        <a:pt x="0" y="0"/>
                      </a:moveTo>
                      <a:lnTo>
                        <a:pt x="10" y="0"/>
                      </a:lnTo>
                      <a:lnTo>
                        <a:pt x="17" y="4"/>
                      </a:lnTo>
                      <a:lnTo>
                        <a:pt x="27" y="11"/>
                      </a:lnTo>
                      <a:lnTo>
                        <a:pt x="35" y="17"/>
                      </a:lnTo>
                      <a:lnTo>
                        <a:pt x="44" y="25"/>
                      </a:lnTo>
                      <a:lnTo>
                        <a:pt x="54" y="29"/>
                      </a:lnTo>
                      <a:lnTo>
                        <a:pt x="62" y="32"/>
                      </a:lnTo>
                      <a:lnTo>
                        <a:pt x="71" y="3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6" name="Freeform 2193"/>
                <p:cNvSpPr>
                  <a:spLocks/>
                </p:cNvSpPr>
                <p:nvPr/>
              </p:nvSpPr>
              <p:spPr bwMode="auto">
                <a:xfrm>
                  <a:off x="3409" y="2422"/>
                  <a:ext cx="37" cy="34"/>
                </a:xfrm>
                <a:custGeom>
                  <a:avLst/>
                  <a:gdLst>
                    <a:gd name="T0" fmla="*/ 0 w 73"/>
                    <a:gd name="T1" fmla="*/ 67 h 67"/>
                    <a:gd name="T2" fmla="*/ 10 w 73"/>
                    <a:gd name="T3" fmla="*/ 64 h 67"/>
                    <a:gd name="T4" fmla="*/ 19 w 73"/>
                    <a:gd name="T5" fmla="*/ 56 h 67"/>
                    <a:gd name="T6" fmla="*/ 29 w 73"/>
                    <a:gd name="T7" fmla="*/ 44 h 67"/>
                    <a:gd name="T8" fmla="*/ 39 w 73"/>
                    <a:gd name="T9" fmla="*/ 33 h 67"/>
                    <a:gd name="T10" fmla="*/ 48 w 73"/>
                    <a:gd name="T11" fmla="*/ 21 h 67"/>
                    <a:gd name="T12" fmla="*/ 58 w 73"/>
                    <a:gd name="T13" fmla="*/ 12 h 67"/>
                    <a:gd name="T14" fmla="*/ 65 w 73"/>
                    <a:gd name="T15" fmla="*/ 4 h 67"/>
                    <a:gd name="T16" fmla="*/ 73 w 73"/>
                    <a:gd name="T1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67">
                      <a:moveTo>
                        <a:pt x="0" y="67"/>
                      </a:moveTo>
                      <a:lnTo>
                        <a:pt x="10" y="64"/>
                      </a:lnTo>
                      <a:lnTo>
                        <a:pt x="19" y="56"/>
                      </a:lnTo>
                      <a:lnTo>
                        <a:pt x="29" y="44"/>
                      </a:lnTo>
                      <a:lnTo>
                        <a:pt x="39" y="33"/>
                      </a:lnTo>
                      <a:lnTo>
                        <a:pt x="48" y="21"/>
                      </a:lnTo>
                      <a:lnTo>
                        <a:pt x="58" y="12"/>
                      </a:lnTo>
                      <a:lnTo>
                        <a:pt x="65" y="4"/>
                      </a:lnTo>
                      <a:lnTo>
                        <a:pt x="7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7" name="Freeform 2194"/>
                <p:cNvSpPr>
                  <a:spLocks/>
                </p:cNvSpPr>
                <p:nvPr/>
              </p:nvSpPr>
              <p:spPr bwMode="auto">
                <a:xfrm>
                  <a:off x="3446" y="2422"/>
                  <a:ext cx="17" cy="19"/>
                </a:xfrm>
                <a:custGeom>
                  <a:avLst/>
                  <a:gdLst>
                    <a:gd name="T0" fmla="*/ 0 w 35"/>
                    <a:gd name="T1" fmla="*/ 0 h 39"/>
                    <a:gd name="T2" fmla="*/ 6 w 35"/>
                    <a:gd name="T3" fmla="*/ 0 h 39"/>
                    <a:gd name="T4" fmla="*/ 12 w 35"/>
                    <a:gd name="T5" fmla="*/ 4 h 39"/>
                    <a:gd name="T6" fmla="*/ 15 w 35"/>
                    <a:gd name="T7" fmla="*/ 12 h 39"/>
                    <a:gd name="T8" fmla="*/ 19 w 35"/>
                    <a:gd name="T9" fmla="*/ 19 h 39"/>
                    <a:gd name="T10" fmla="*/ 23 w 35"/>
                    <a:gd name="T11" fmla="*/ 27 h 39"/>
                    <a:gd name="T12" fmla="*/ 27 w 35"/>
                    <a:gd name="T13" fmla="*/ 33 h 39"/>
                    <a:gd name="T14" fmla="*/ 31 w 35"/>
                    <a:gd name="T15" fmla="*/ 39 h 39"/>
                    <a:gd name="T16" fmla="*/ 35 w 35"/>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9">
                      <a:moveTo>
                        <a:pt x="0" y="0"/>
                      </a:moveTo>
                      <a:lnTo>
                        <a:pt x="6" y="0"/>
                      </a:lnTo>
                      <a:lnTo>
                        <a:pt x="12" y="4"/>
                      </a:lnTo>
                      <a:lnTo>
                        <a:pt x="15" y="12"/>
                      </a:lnTo>
                      <a:lnTo>
                        <a:pt x="19" y="19"/>
                      </a:lnTo>
                      <a:lnTo>
                        <a:pt x="23" y="27"/>
                      </a:lnTo>
                      <a:lnTo>
                        <a:pt x="27" y="33"/>
                      </a:lnTo>
                      <a:lnTo>
                        <a:pt x="31" y="39"/>
                      </a:lnTo>
                      <a:lnTo>
                        <a:pt x="35" y="39"/>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8" name="Freeform 2195"/>
                <p:cNvSpPr>
                  <a:spLocks/>
                </p:cNvSpPr>
                <p:nvPr/>
              </p:nvSpPr>
              <p:spPr bwMode="auto">
                <a:xfrm>
                  <a:off x="3463" y="2409"/>
                  <a:ext cx="18" cy="32"/>
                </a:xfrm>
                <a:custGeom>
                  <a:avLst/>
                  <a:gdLst>
                    <a:gd name="T0" fmla="*/ 0 w 36"/>
                    <a:gd name="T1" fmla="*/ 66 h 66"/>
                    <a:gd name="T2" fmla="*/ 3 w 36"/>
                    <a:gd name="T3" fmla="*/ 62 h 66"/>
                    <a:gd name="T4" fmla="*/ 9 w 36"/>
                    <a:gd name="T5" fmla="*/ 56 h 66"/>
                    <a:gd name="T6" fmla="*/ 13 w 36"/>
                    <a:gd name="T7" fmla="*/ 46 h 66"/>
                    <a:gd name="T8" fmla="*/ 17 w 36"/>
                    <a:gd name="T9" fmla="*/ 37 h 66"/>
                    <a:gd name="T10" fmla="*/ 27 w 36"/>
                    <a:gd name="T11" fmla="*/ 16 h 66"/>
                    <a:gd name="T12" fmla="*/ 32 w 36"/>
                    <a:gd name="T13" fmla="*/ 8 h 66"/>
                    <a:gd name="T14" fmla="*/ 36 w 36"/>
                    <a:gd name="T15" fmla="*/ 0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66">
                      <a:moveTo>
                        <a:pt x="0" y="66"/>
                      </a:moveTo>
                      <a:lnTo>
                        <a:pt x="3" y="62"/>
                      </a:lnTo>
                      <a:lnTo>
                        <a:pt x="9" y="56"/>
                      </a:lnTo>
                      <a:lnTo>
                        <a:pt x="13" y="46"/>
                      </a:lnTo>
                      <a:lnTo>
                        <a:pt x="17" y="37"/>
                      </a:lnTo>
                      <a:lnTo>
                        <a:pt x="27" y="16"/>
                      </a:lnTo>
                      <a:lnTo>
                        <a:pt x="32" y="8"/>
                      </a:lnTo>
                      <a:lnTo>
                        <a:pt x="3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9" name="Freeform 2196"/>
                <p:cNvSpPr>
                  <a:spLocks/>
                </p:cNvSpPr>
                <p:nvPr/>
              </p:nvSpPr>
              <p:spPr bwMode="auto">
                <a:xfrm>
                  <a:off x="3481" y="2393"/>
                  <a:ext cx="18" cy="16"/>
                </a:xfrm>
                <a:custGeom>
                  <a:avLst/>
                  <a:gdLst>
                    <a:gd name="T0" fmla="*/ 0 w 37"/>
                    <a:gd name="T1" fmla="*/ 30 h 30"/>
                    <a:gd name="T2" fmla="*/ 10 w 37"/>
                    <a:gd name="T3" fmla="*/ 19 h 30"/>
                    <a:gd name="T4" fmla="*/ 17 w 37"/>
                    <a:gd name="T5" fmla="*/ 7 h 30"/>
                    <a:gd name="T6" fmla="*/ 23 w 37"/>
                    <a:gd name="T7" fmla="*/ 3 h 30"/>
                    <a:gd name="T8" fmla="*/ 27 w 37"/>
                    <a:gd name="T9" fmla="*/ 2 h 30"/>
                    <a:gd name="T10" fmla="*/ 33 w 37"/>
                    <a:gd name="T11" fmla="*/ 0 h 30"/>
                    <a:gd name="T12" fmla="*/ 37 w 37"/>
                    <a:gd name="T13" fmla="*/ 2 h 30"/>
                  </a:gdLst>
                  <a:ahLst/>
                  <a:cxnLst>
                    <a:cxn ang="0">
                      <a:pos x="T0" y="T1"/>
                    </a:cxn>
                    <a:cxn ang="0">
                      <a:pos x="T2" y="T3"/>
                    </a:cxn>
                    <a:cxn ang="0">
                      <a:pos x="T4" y="T5"/>
                    </a:cxn>
                    <a:cxn ang="0">
                      <a:pos x="T6" y="T7"/>
                    </a:cxn>
                    <a:cxn ang="0">
                      <a:pos x="T8" y="T9"/>
                    </a:cxn>
                    <a:cxn ang="0">
                      <a:pos x="T10" y="T11"/>
                    </a:cxn>
                    <a:cxn ang="0">
                      <a:pos x="T12" y="T13"/>
                    </a:cxn>
                  </a:cxnLst>
                  <a:rect l="0" t="0" r="r" b="b"/>
                  <a:pathLst>
                    <a:path w="37" h="30">
                      <a:moveTo>
                        <a:pt x="0" y="30"/>
                      </a:moveTo>
                      <a:lnTo>
                        <a:pt x="10" y="19"/>
                      </a:lnTo>
                      <a:lnTo>
                        <a:pt x="17" y="7"/>
                      </a:lnTo>
                      <a:lnTo>
                        <a:pt x="23" y="3"/>
                      </a:lnTo>
                      <a:lnTo>
                        <a:pt x="27" y="2"/>
                      </a:lnTo>
                      <a:lnTo>
                        <a:pt x="33" y="0"/>
                      </a:lnTo>
                      <a:lnTo>
                        <a:pt x="37" y="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0" name="Freeform 2197"/>
                <p:cNvSpPr>
                  <a:spLocks/>
                </p:cNvSpPr>
                <p:nvPr/>
              </p:nvSpPr>
              <p:spPr bwMode="auto">
                <a:xfrm>
                  <a:off x="3499" y="2394"/>
                  <a:ext cx="19" cy="34"/>
                </a:xfrm>
                <a:custGeom>
                  <a:avLst/>
                  <a:gdLst>
                    <a:gd name="T0" fmla="*/ 0 w 36"/>
                    <a:gd name="T1" fmla="*/ 0 h 67"/>
                    <a:gd name="T2" fmla="*/ 3 w 36"/>
                    <a:gd name="T3" fmla="*/ 3 h 67"/>
                    <a:gd name="T4" fmla="*/ 9 w 36"/>
                    <a:gd name="T5" fmla="*/ 13 h 67"/>
                    <a:gd name="T6" fmla="*/ 15 w 36"/>
                    <a:gd name="T7" fmla="*/ 23 h 67"/>
                    <a:gd name="T8" fmla="*/ 19 w 36"/>
                    <a:gd name="T9" fmla="*/ 34 h 67"/>
                    <a:gd name="T10" fmla="*/ 25 w 36"/>
                    <a:gd name="T11" fmla="*/ 46 h 67"/>
                    <a:gd name="T12" fmla="*/ 28 w 36"/>
                    <a:gd name="T13" fmla="*/ 57 h 67"/>
                    <a:gd name="T14" fmla="*/ 32 w 36"/>
                    <a:gd name="T15" fmla="*/ 63 h 67"/>
                    <a:gd name="T16" fmla="*/ 36 w 36"/>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7">
                      <a:moveTo>
                        <a:pt x="0" y="0"/>
                      </a:moveTo>
                      <a:lnTo>
                        <a:pt x="3" y="3"/>
                      </a:lnTo>
                      <a:lnTo>
                        <a:pt x="9" y="13"/>
                      </a:lnTo>
                      <a:lnTo>
                        <a:pt x="15" y="23"/>
                      </a:lnTo>
                      <a:lnTo>
                        <a:pt x="19" y="34"/>
                      </a:lnTo>
                      <a:lnTo>
                        <a:pt x="25" y="46"/>
                      </a:lnTo>
                      <a:lnTo>
                        <a:pt x="28" y="57"/>
                      </a:lnTo>
                      <a:lnTo>
                        <a:pt x="32" y="63"/>
                      </a:lnTo>
                      <a:lnTo>
                        <a:pt x="36" y="67"/>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1" name="Freeform 2198"/>
                <p:cNvSpPr>
                  <a:spLocks/>
                </p:cNvSpPr>
                <p:nvPr/>
              </p:nvSpPr>
              <p:spPr bwMode="auto">
                <a:xfrm>
                  <a:off x="3518" y="2401"/>
                  <a:ext cx="6" cy="27"/>
                </a:xfrm>
                <a:custGeom>
                  <a:avLst/>
                  <a:gdLst>
                    <a:gd name="T0" fmla="*/ 0 w 14"/>
                    <a:gd name="T1" fmla="*/ 54 h 54"/>
                    <a:gd name="T2" fmla="*/ 2 w 14"/>
                    <a:gd name="T3" fmla="*/ 52 h 54"/>
                    <a:gd name="T4" fmla="*/ 6 w 14"/>
                    <a:gd name="T5" fmla="*/ 48 h 54"/>
                    <a:gd name="T6" fmla="*/ 6 w 14"/>
                    <a:gd name="T7" fmla="*/ 40 h 54"/>
                    <a:gd name="T8" fmla="*/ 8 w 14"/>
                    <a:gd name="T9" fmla="*/ 31 h 54"/>
                    <a:gd name="T10" fmla="*/ 10 w 14"/>
                    <a:gd name="T11" fmla="*/ 21 h 54"/>
                    <a:gd name="T12" fmla="*/ 10 w 14"/>
                    <a:gd name="T13" fmla="*/ 13 h 54"/>
                    <a:gd name="T14" fmla="*/ 12 w 14"/>
                    <a:gd name="T15" fmla="*/ 6 h 54"/>
                    <a:gd name="T16" fmla="*/ 14 w 14"/>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54">
                      <a:moveTo>
                        <a:pt x="0" y="54"/>
                      </a:moveTo>
                      <a:lnTo>
                        <a:pt x="2" y="52"/>
                      </a:lnTo>
                      <a:lnTo>
                        <a:pt x="6" y="48"/>
                      </a:lnTo>
                      <a:lnTo>
                        <a:pt x="6" y="40"/>
                      </a:lnTo>
                      <a:lnTo>
                        <a:pt x="8" y="31"/>
                      </a:lnTo>
                      <a:lnTo>
                        <a:pt x="10" y="21"/>
                      </a:lnTo>
                      <a:lnTo>
                        <a:pt x="10" y="13"/>
                      </a:lnTo>
                      <a:lnTo>
                        <a:pt x="12" y="6"/>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2" name="Freeform 2199"/>
                <p:cNvSpPr>
                  <a:spLocks/>
                </p:cNvSpPr>
                <p:nvPr/>
              </p:nvSpPr>
              <p:spPr bwMode="auto">
                <a:xfrm>
                  <a:off x="3524" y="2399"/>
                  <a:ext cx="8" cy="2"/>
                </a:xfrm>
                <a:custGeom>
                  <a:avLst/>
                  <a:gdLst>
                    <a:gd name="T0" fmla="*/ 0 w 15"/>
                    <a:gd name="T1" fmla="*/ 4 h 4"/>
                    <a:gd name="T2" fmla="*/ 3 w 15"/>
                    <a:gd name="T3" fmla="*/ 0 h 4"/>
                    <a:gd name="T4" fmla="*/ 7 w 15"/>
                    <a:gd name="T5" fmla="*/ 0 h 4"/>
                    <a:gd name="T6" fmla="*/ 11 w 15"/>
                    <a:gd name="T7" fmla="*/ 2 h 4"/>
                    <a:gd name="T8" fmla="*/ 15 w 15"/>
                    <a:gd name="T9" fmla="*/ 0 h 4"/>
                  </a:gdLst>
                  <a:ahLst/>
                  <a:cxnLst>
                    <a:cxn ang="0">
                      <a:pos x="T0" y="T1"/>
                    </a:cxn>
                    <a:cxn ang="0">
                      <a:pos x="T2" y="T3"/>
                    </a:cxn>
                    <a:cxn ang="0">
                      <a:pos x="T4" y="T5"/>
                    </a:cxn>
                    <a:cxn ang="0">
                      <a:pos x="T6" y="T7"/>
                    </a:cxn>
                    <a:cxn ang="0">
                      <a:pos x="T8" y="T9"/>
                    </a:cxn>
                  </a:cxnLst>
                  <a:rect l="0" t="0" r="r" b="b"/>
                  <a:pathLst>
                    <a:path w="15" h="4">
                      <a:moveTo>
                        <a:pt x="0" y="4"/>
                      </a:moveTo>
                      <a:lnTo>
                        <a:pt x="3" y="0"/>
                      </a:lnTo>
                      <a:lnTo>
                        <a:pt x="7" y="0"/>
                      </a:lnTo>
                      <a:lnTo>
                        <a:pt x="11"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3" name="Freeform 2200"/>
                <p:cNvSpPr>
                  <a:spLocks/>
                </p:cNvSpPr>
                <p:nvPr/>
              </p:nvSpPr>
              <p:spPr bwMode="auto">
                <a:xfrm>
                  <a:off x="3532" y="2383"/>
                  <a:ext cx="7" cy="16"/>
                </a:xfrm>
                <a:custGeom>
                  <a:avLst/>
                  <a:gdLst>
                    <a:gd name="T0" fmla="*/ 0 w 13"/>
                    <a:gd name="T1" fmla="*/ 33 h 33"/>
                    <a:gd name="T2" fmla="*/ 2 w 13"/>
                    <a:gd name="T3" fmla="*/ 29 h 33"/>
                    <a:gd name="T4" fmla="*/ 4 w 13"/>
                    <a:gd name="T5" fmla="*/ 25 h 33"/>
                    <a:gd name="T6" fmla="*/ 8 w 13"/>
                    <a:gd name="T7" fmla="*/ 16 h 33"/>
                    <a:gd name="T8" fmla="*/ 9 w 13"/>
                    <a:gd name="T9" fmla="*/ 6 h 33"/>
                    <a:gd name="T10" fmla="*/ 11 w 13"/>
                    <a:gd name="T11" fmla="*/ 2 h 33"/>
                    <a:gd name="T12" fmla="*/ 13 w 1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3" h="33">
                      <a:moveTo>
                        <a:pt x="0" y="33"/>
                      </a:moveTo>
                      <a:lnTo>
                        <a:pt x="2" y="29"/>
                      </a:lnTo>
                      <a:lnTo>
                        <a:pt x="4" y="25"/>
                      </a:lnTo>
                      <a:lnTo>
                        <a:pt x="8" y="16"/>
                      </a:lnTo>
                      <a:lnTo>
                        <a:pt x="9" y="6"/>
                      </a:lnTo>
                      <a:lnTo>
                        <a:pt x="11" y="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4" name="Freeform 2201"/>
                <p:cNvSpPr>
                  <a:spLocks/>
                </p:cNvSpPr>
                <p:nvPr/>
              </p:nvSpPr>
              <p:spPr bwMode="auto">
                <a:xfrm>
                  <a:off x="3539" y="2383"/>
                  <a:ext cx="6" cy="11"/>
                </a:xfrm>
                <a:custGeom>
                  <a:avLst/>
                  <a:gdLst>
                    <a:gd name="T0" fmla="*/ 0 w 14"/>
                    <a:gd name="T1" fmla="*/ 0 h 24"/>
                    <a:gd name="T2" fmla="*/ 2 w 14"/>
                    <a:gd name="T3" fmla="*/ 0 h 24"/>
                    <a:gd name="T4" fmla="*/ 4 w 14"/>
                    <a:gd name="T5" fmla="*/ 2 h 24"/>
                    <a:gd name="T6" fmla="*/ 6 w 14"/>
                    <a:gd name="T7" fmla="*/ 10 h 24"/>
                    <a:gd name="T8" fmla="*/ 10 w 14"/>
                    <a:gd name="T9" fmla="*/ 18 h 24"/>
                    <a:gd name="T10" fmla="*/ 14 w 14"/>
                    <a:gd name="T11" fmla="*/ 24 h 24"/>
                  </a:gdLst>
                  <a:ahLst/>
                  <a:cxnLst>
                    <a:cxn ang="0">
                      <a:pos x="T0" y="T1"/>
                    </a:cxn>
                    <a:cxn ang="0">
                      <a:pos x="T2" y="T3"/>
                    </a:cxn>
                    <a:cxn ang="0">
                      <a:pos x="T4" y="T5"/>
                    </a:cxn>
                    <a:cxn ang="0">
                      <a:pos x="T6" y="T7"/>
                    </a:cxn>
                    <a:cxn ang="0">
                      <a:pos x="T8" y="T9"/>
                    </a:cxn>
                    <a:cxn ang="0">
                      <a:pos x="T10" y="T11"/>
                    </a:cxn>
                  </a:cxnLst>
                  <a:rect l="0" t="0" r="r" b="b"/>
                  <a:pathLst>
                    <a:path w="14" h="24">
                      <a:moveTo>
                        <a:pt x="0" y="0"/>
                      </a:moveTo>
                      <a:lnTo>
                        <a:pt x="2" y="0"/>
                      </a:lnTo>
                      <a:lnTo>
                        <a:pt x="4" y="2"/>
                      </a:lnTo>
                      <a:lnTo>
                        <a:pt x="6" y="10"/>
                      </a:lnTo>
                      <a:lnTo>
                        <a:pt x="10" y="18"/>
                      </a:lnTo>
                      <a:lnTo>
                        <a:pt x="14" y="2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5" name="Freeform 2202"/>
                <p:cNvSpPr>
                  <a:spLocks/>
                </p:cNvSpPr>
                <p:nvPr/>
              </p:nvSpPr>
              <p:spPr bwMode="auto">
                <a:xfrm>
                  <a:off x="3545" y="2394"/>
                  <a:ext cx="8" cy="7"/>
                </a:xfrm>
                <a:custGeom>
                  <a:avLst/>
                  <a:gdLst>
                    <a:gd name="T0" fmla="*/ 0 w 15"/>
                    <a:gd name="T1" fmla="*/ 0 h 13"/>
                    <a:gd name="T2" fmla="*/ 4 w 15"/>
                    <a:gd name="T3" fmla="*/ 3 h 13"/>
                    <a:gd name="T4" fmla="*/ 7 w 15"/>
                    <a:gd name="T5" fmla="*/ 7 h 13"/>
                    <a:gd name="T6" fmla="*/ 11 w 15"/>
                    <a:gd name="T7" fmla="*/ 9 h 13"/>
                    <a:gd name="T8" fmla="*/ 15 w 15"/>
                    <a:gd name="T9" fmla="*/ 13 h 13"/>
                  </a:gdLst>
                  <a:ahLst/>
                  <a:cxnLst>
                    <a:cxn ang="0">
                      <a:pos x="T0" y="T1"/>
                    </a:cxn>
                    <a:cxn ang="0">
                      <a:pos x="T2" y="T3"/>
                    </a:cxn>
                    <a:cxn ang="0">
                      <a:pos x="T4" y="T5"/>
                    </a:cxn>
                    <a:cxn ang="0">
                      <a:pos x="T6" y="T7"/>
                    </a:cxn>
                    <a:cxn ang="0">
                      <a:pos x="T8" y="T9"/>
                    </a:cxn>
                  </a:cxnLst>
                  <a:rect l="0" t="0" r="r" b="b"/>
                  <a:pathLst>
                    <a:path w="15" h="13">
                      <a:moveTo>
                        <a:pt x="0" y="0"/>
                      </a:moveTo>
                      <a:lnTo>
                        <a:pt x="4" y="3"/>
                      </a:lnTo>
                      <a:lnTo>
                        <a:pt x="7" y="7"/>
                      </a:lnTo>
                      <a:lnTo>
                        <a:pt x="11" y="9"/>
                      </a:lnTo>
                      <a:lnTo>
                        <a:pt x="15" y="1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6" name="Freeform 2203"/>
                <p:cNvSpPr>
                  <a:spLocks/>
                </p:cNvSpPr>
                <p:nvPr/>
              </p:nvSpPr>
              <p:spPr bwMode="auto">
                <a:xfrm>
                  <a:off x="3553" y="2401"/>
                  <a:ext cx="7" cy="11"/>
                </a:xfrm>
                <a:custGeom>
                  <a:avLst/>
                  <a:gdLst>
                    <a:gd name="T0" fmla="*/ 0 w 14"/>
                    <a:gd name="T1" fmla="*/ 0 h 23"/>
                    <a:gd name="T2" fmla="*/ 2 w 14"/>
                    <a:gd name="T3" fmla="*/ 4 h 23"/>
                    <a:gd name="T4" fmla="*/ 4 w 14"/>
                    <a:gd name="T5" fmla="*/ 8 h 23"/>
                    <a:gd name="T6" fmla="*/ 6 w 14"/>
                    <a:gd name="T7" fmla="*/ 17 h 23"/>
                    <a:gd name="T8" fmla="*/ 8 w 14"/>
                    <a:gd name="T9" fmla="*/ 21 h 23"/>
                    <a:gd name="T10" fmla="*/ 10 w 14"/>
                    <a:gd name="T11" fmla="*/ 23 h 23"/>
                    <a:gd name="T12" fmla="*/ 12 w 14"/>
                    <a:gd name="T13" fmla="*/ 23 h 23"/>
                    <a:gd name="T14" fmla="*/ 14 w 14"/>
                    <a:gd name="T15" fmla="*/ 2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3">
                      <a:moveTo>
                        <a:pt x="0" y="0"/>
                      </a:moveTo>
                      <a:lnTo>
                        <a:pt x="2" y="4"/>
                      </a:lnTo>
                      <a:lnTo>
                        <a:pt x="4" y="8"/>
                      </a:lnTo>
                      <a:lnTo>
                        <a:pt x="6" y="17"/>
                      </a:lnTo>
                      <a:lnTo>
                        <a:pt x="8" y="21"/>
                      </a:lnTo>
                      <a:lnTo>
                        <a:pt x="10" y="23"/>
                      </a:lnTo>
                      <a:lnTo>
                        <a:pt x="12" y="23"/>
                      </a:lnTo>
                      <a:lnTo>
                        <a:pt x="14" y="21"/>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7" name="Freeform 2204"/>
                <p:cNvSpPr>
                  <a:spLocks/>
                </p:cNvSpPr>
                <p:nvPr/>
              </p:nvSpPr>
              <p:spPr bwMode="auto">
                <a:xfrm>
                  <a:off x="3560" y="2364"/>
                  <a:ext cx="7" cy="48"/>
                </a:xfrm>
                <a:custGeom>
                  <a:avLst/>
                  <a:gdLst>
                    <a:gd name="T0" fmla="*/ 0 w 15"/>
                    <a:gd name="T1" fmla="*/ 94 h 94"/>
                    <a:gd name="T2" fmla="*/ 0 w 15"/>
                    <a:gd name="T3" fmla="*/ 90 h 94"/>
                    <a:gd name="T4" fmla="*/ 1 w 15"/>
                    <a:gd name="T5" fmla="*/ 86 h 94"/>
                    <a:gd name="T6" fmla="*/ 3 w 15"/>
                    <a:gd name="T7" fmla="*/ 75 h 94"/>
                    <a:gd name="T8" fmla="*/ 5 w 15"/>
                    <a:gd name="T9" fmla="*/ 61 h 94"/>
                    <a:gd name="T10" fmla="*/ 7 w 15"/>
                    <a:gd name="T11" fmla="*/ 44 h 94"/>
                    <a:gd name="T12" fmla="*/ 9 w 15"/>
                    <a:gd name="T13" fmla="*/ 29 h 94"/>
                    <a:gd name="T14" fmla="*/ 11 w 15"/>
                    <a:gd name="T15" fmla="*/ 15 h 94"/>
                    <a:gd name="T16" fmla="*/ 13 w 15"/>
                    <a:gd name="T17" fmla="*/ 6 h 94"/>
                    <a:gd name="T18" fmla="*/ 15 w 15"/>
                    <a:gd name="T19" fmla="*/ 2 h 94"/>
                    <a:gd name="T20" fmla="*/ 15 w 15"/>
                    <a:gd name="T2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94">
                      <a:moveTo>
                        <a:pt x="0" y="94"/>
                      </a:moveTo>
                      <a:lnTo>
                        <a:pt x="0" y="90"/>
                      </a:lnTo>
                      <a:lnTo>
                        <a:pt x="1" y="86"/>
                      </a:lnTo>
                      <a:lnTo>
                        <a:pt x="3" y="75"/>
                      </a:lnTo>
                      <a:lnTo>
                        <a:pt x="5" y="61"/>
                      </a:lnTo>
                      <a:lnTo>
                        <a:pt x="7" y="44"/>
                      </a:lnTo>
                      <a:lnTo>
                        <a:pt x="9" y="29"/>
                      </a:lnTo>
                      <a:lnTo>
                        <a:pt x="11" y="15"/>
                      </a:lnTo>
                      <a:lnTo>
                        <a:pt x="13" y="6"/>
                      </a:lnTo>
                      <a:lnTo>
                        <a:pt x="15"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8" name="Freeform 2205"/>
                <p:cNvSpPr>
                  <a:spLocks/>
                </p:cNvSpPr>
                <p:nvPr/>
              </p:nvSpPr>
              <p:spPr bwMode="auto">
                <a:xfrm>
                  <a:off x="3567" y="2364"/>
                  <a:ext cx="7" cy="28"/>
                </a:xfrm>
                <a:custGeom>
                  <a:avLst/>
                  <a:gdLst>
                    <a:gd name="T0" fmla="*/ 0 w 13"/>
                    <a:gd name="T1" fmla="*/ 0 h 56"/>
                    <a:gd name="T2" fmla="*/ 0 w 13"/>
                    <a:gd name="T3" fmla="*/ 0 h 56"/>
                    <a:gd name="T4" fmla="*/ 2 w 13"/>
                    <a:gd name="T5" fmla="*/ 0 h 56"/>
                    <a:gd name="T6" fmla="*/ 4 w 13"/>
                    <a:gd name="T7" fmla="*/ 6 h 56"/>
                    <a:gd name="T8" fmla="*/ 6 w 13"/>
                    <a:gd name="T9" fmla="*/ 13 h 56"/>
                    <a:gd name="T10" fmla="*/ 6 w 13"/>
                    <a:gd name="T11" fmla="*/ 23 h 56"/>
                    <a:gd name="T12" fmla="*/ 8 w 13"/>
                    <a:gd name="T13" fmla="*/ 33 h 56"/>
                    <a:gd name="T14" fmla="*/ 10 w 13"/>
                    <a:gd name="T15" fmla="*/ 44 h 56"/>
                    <a:gd name="T16" fmla="*/ 11 w 13"/>
                    <a:gd name="T17" fmla="*/ 52 h 56"/>
                    <a:gd name="T18" fmla="*/ 13 w 13"/>
                    <a:gd name="T19"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56">
                      <a:moveTo>
                        <a:pt x="0" y="0"/>
                      </a:moveTo>
                      <a:lnTo>
                        <a:pt x="0" y="0"/>
                      </a:lnTo>
                      <a:lnTo>
                        <a:pt x="2" y="0"/>
                      </a:lnTo>
                      <a:lnTo>
                        <a:pt x="4" y="6"/>
                      </a:lnTo>
                      <a:lnTo>
                        <a:pt x="6" y="13"/>
                      </a:lnTo>
                      <a:lnTo>
                        <a:pt x="6" y="23"/>
                      </a:lnTo>
                      <a:lnTo>
                        <a:pt x="8" y="33"/>
                      </a:lnTo>
                      <a:lnTo>
                        <a:pt x="10" y="44"/>
                      </a:lnTo>
                      <a:lnTo>
                        <a:pt x="11" y="52"/>
                      </a:lnTo>
                      <a:lnTo>
                        <a:pt x="13" y="5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9" name="Freeform 2206"/>
                <p:cNvSpPr>
                  <a:spLocks/>
                </p:cNvSpPr>
                <p:nvPr/>
              </p:nvSpPr>
              <p:spPr bwMode="auto">
                <a:xfrm>
                  <a:off x="3574" y="2385"/>
                  <a:ext cx="8" cy="8"/>
                </a:xfrm>
                <a:custGeom>
                  <a:avLst/>
                  <a:gdLst>
                    <a:gd name="T0" fmla="*/ 0 w 16"/>
                    <a:gd name="T1" fmla="*/ 16 h 18"/>
                    <a:gd name="T2" fmla="*/ 2 w 16"/>
                    <a:gd name="T3" fmla="*/ 18 h 18"/>
                    <a:gd name="T4" fmla="*/ 4 w 16"/>
                    <a:gd name="T5" fmla="*/ 18 h 18"/>
                    <a:gd name="T6" fmla="*/ 8 w 16"/>
                    <a:gd name="T7" fmla="*/ 14 h 18"/>
                    <a:gd name="T8" fmla="*/ 12 w 16"/>
                    <a:gd name="T9" fmla="*/ 8 h 18"/>
                    <a:gd name="T10" fmla="*/ 16 w 16"/>
                    <a:gd name="T11" fmla="*/ 0 h 18"/>
                  </a:gdLst>
                  <a:ahLst/>
                  <a:cxnLst>
                    <a:cxn ang="0">
                      <a:pos x="T0" y="T1"/>
                    </a:cxn>
                    <a:cxn ang="0">
                      <a:pos x="T2" y="T3"/>
                    </a:cxn>
                    <a:cxn ang="0">
                      <a:pos x="T4" y="T5"/>
                    </a:cxn>
                    <a:cxn ang="0">
                      <a:pos x="T6" y="T7"/>
                    </a:cxn>
                    <a:cxn ang="0">
                      <a:pos x="T8" y="T9"/>
                    </a:cxn>
                    <a:cxn ang="0">
                      <a:pos x="T10" y="T11"/>
                    </a:cxn>
                  </a:cxnLst>
                  <a:rect l="0" t="0" r="r" b="b"/>
                  <a:pathLst>
                    <a:path w="16" h="18">
                      <a:moveTo>
                        <a:pt x="0" y="16"/>
                      </a:moveTo>
                      <a:lnTo>
                        <a:pt x="2" y="18"/>
                      </a:lnTo>
                      <a:lnTo>
                        <a:pt x="4" y="18"/>
                      </a:lnTo>
                      <a:lnTo>
                        <a:pt x="8" y="14"/>
                      </a:lnTo>
                      <a:lnTo>
                        <a:pt x="12" y="8"/>
                      </a:lnTo>
                      <a:lnTo>
                        <a:pt x="1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0" name="Freeform 2207"/>
                <p:cNvSpPr>
                  <a:spLocks/>
                </p:cNvSpPr>
                <p:nvPr/>
              </p:nvSpPr>
              <p:spPr bwMode="auto">
                <a:xfrm>
                  <a:off x="3582" y="2367"/>
                  <a:ext cx="7" cy="18"/>
                </a:xfrm>
                <a:custGeom>
                  <a:avLst/>
                  <a:gdLst>
                    <a:gd name="T0" fmla="*/ 0 w 13"/>
                    <a:gd name="T1" fmla="*/ 34 h 34"/>
                    <a:gd name="T2" fmla="*/ 2 w 13"/>
                    <a:gd name="T3" fmla="*/ 30 h 34"/>
                    <a:gd name="T4" fmla="*/ 4 w 13"/>
                    <a:gd name="T5" fmla="*/ 25 h 34"/>
                    <a:gd name="T6" fmla="*/ 5 w 13"/>
                    <a:gd name="T7" fmla="*/ 13 h 34"/>
                    <a:gd name="T8" fmla="*/ 9 w 13"/>
                    <a:gd name="T9" fmla="*/ 4 h 34"/>
                    <a:gd name="T10" fmla="*/ 11 w 13"/>
                    <a:gd name="T11" fmla="*/ 2 h 34"/>
                    <a:gd name="T12" fmla="*/ 13 w 1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13" h="34">
                      <a:moveTo>
                        <a:pt x="0" y="34"/>
                      </a:moveTo>
                      <a:lnTo>
                        <a:pt x="2" y="30"/>
                      </a:lnTo>
                      <a:lnTo>
                        <a:pt x="4" y="25"/>
                      </a:lnTo>
                      <a:lnTo>
                        <a:pt x="5" y="13"/>
                      </a:lnTo>
                      <a:lnTo>
                        <a:pt x="9" y="4"/>
                      </a:lnTo>
                      <a:lnTo>
                        <a:pt x="11" y="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1" name="Freeform 2208"/>
                <p:cNvSpPr>
                  <a:spLocks/>
                </p:cNvSpPr>
                <p:nvPr/>
              </p:nvSpPr>
              <p:spPr bwMode="auto">
                <a:xfrm>
                  <a:off x="3589" y="2367"/>
                  <a:ext cx="7" cy="17"/>
                </a:xfrm>
                <a:custGeom>
                  <a:avLst/>
                  <a:gdLst>
                    <a:gd name="T0" fmla="*/ 0 w 16"/>
                    <a:gd name="T1" fmla="*/ 0 h 32"/>
                    <a:gd name="T2" fmla="*/ 2 w 16"/>
                    <a:gd name="T3" fmla="*/ 2 h 32"/>
                    <a:gd name="T4" fmla="*/ 4 w 16"/>
                    <a:gd name="T5" fmla="*/ 6 h 32"/>
                    <a:gd name="T6" fmla="*/ 6 w 16"/>
                    <a:gd name="T7" fmla="*/ 9 h 32"/>
                    <a:gd name="T8" fmla="*/ 8 w 16"/>
                    <a:gd name="T9" fmla="*/ 17 h 32"/>
                    <a:gd name="T10" fmla="*/ 10 w 16"/>
                    <a:gd name="T11" fmla="*/ 23 h 32"/>
                    <a:gd name="T12" fmla="*/ 12 w 16"/>
                    <a:gd name="T13" fmla="*/ 29 h 32"/>
                    <a:gd name="T14" fmla="*/ 14 w 16"/>
                    <a:gd name="T15" fmla="*/ 30 h 32"/>
                    <a:gd name="T16" fmla="*/ 16 w 1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0" y="0"/>
                      </a:moveTo>
                      <a:lnTo>
                        <a:pt x="2" y="2"/>
                      </a:lnTo>
                      <a:lnTo>
                        <a:pt x="4" y="6"/>
                      </a:lnTo>
                      <a:lnTo>
                        <a:pt x="6" y="9"/>
                      </a:lnTo>
                      <a:lnTo>
                        <a:pt x="8" y="17"/>
                      </a:lnTo>
                      <a:lnTo>
                        <a:pt x="10" y="23"/>
                      </a:lnTo>
                      <a:lnTo>
                        <a:pt x="12" y="29"/>
                      </a:lnTo>
                      <a:lnTo>
                        <a:pt x="14" y="30"/>
                      </a:lnTo>
                      <a:lnTo>
                        <a:pt x="16" y="3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2" name="Freeform 2209"/>
                <p:cNvSpPr>
                  <a:spLocks/>
                </p:cNvSpPr>
                <p:nvPr/>
              </p:nvSpPr>
              <p:spPr bwMode="auto">
                <a:xfrm>
                  <a:off x="3596" y="2364"/>
                  <a:ext cx="7" cy="20"/>
                </a:xfrm>
                <a:custGeom>
                  <a:avLst/>
                  <a:gdLst>
                    <a:gd name="T0" fmla="*/ 0 w 13"/>
                    <a:gd name="T1" fmla="*/ 38 h 38"/>
                    <a:gd name="T2" fmla="*/ 1 w 13"/>
                    <a:gd name="T3" fmla="*/ 36 h 38"/>
                    <a:gd name="T4" fmla="*/ 3 w 13"/>
                    <a:gd name="T5" fmla="*/ 33 h 38"/>
                    <a:gd name="T6" fmla="*/ 5 w 13"/>
                    <a:gd name="T7" fmla="*/ 29 h 38"/>
                    <a:gd name="T8" fmla="*/ 5 w 13"/>
                    <a:gd name="T9" fmla="*/ 23 h 38"/>
                    <a:gd name="T10" fmla="*/ 9 w 13"/>
                    <a:gd name="T11" fmla="*/ 10 h 38"/>
                    <a:gd name="T12" fmla="*/ 11 w 13"/>
                    <a:gd name="T13" fmla="*/ 4 h 38"/>
                    <a:gd name="T14" fmla="*/ 13 w 13"/>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38">
                      <a:moveTo>
                        <a:pt x="0" y="38"/>
                      </a:moveTo>
                      <a:lnTo>
                        <a:pt x="1" y="36"/>
                      </a:lnTo>
                      <a:lnTo>
                        <a:pt x="3" y="33"/>
                      </a:lnTo>
                      <a:lnTo>
                        <a:pt x="5" y="29"/>
                      </a:lnTo>
                      <a:lnTo>
                        <a:pt x="5" y="23"/>
                      </a:lnTo>
                      <a:lnTo>
                        <a:pt x="9" y="10"/>
                      </a:lnTo>
                      <a:lnTo>
                        <a:pt x="11" y="4"/>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3" name="Freeform 2210"/>
                <p:cNvSpPr>
                  <a:spLocks/>
                </p:cNvSpPr>
                <p:nvPr/>
              </p:nvSpPr>
              <p:spPr bwMode="auto">
                <a:xfrm>
                  <a:off x="3603" y="2356"/>
                  <a:ext cx="8" cy="8"/>
                </a:xfrm>
                <a:custGeom>
                  <a:avLst/>
                  <a:gdLst>
                    <a:gd name="T0" fmla="*/ 0 w 15"/>
                    <a:gd name="T1" fmla="*/ 17 h 17"/>
                    <a:gd name="T2" fmla="*/ 4 w 15"/>
                    <a:gd name="T3" fmla="*/ 11 h 17"/>
                    <a:gd name="T4" fmla="*/ 8 w 15"/>
                    <a:gd name="T5" fmla="*/ 5 h 17"/>
                    <a:gd name="T6" fmla="*/ 11 w 15"/>
                    <a:gd name="T7" fmla="*/ 2 h 17"/>
                    <a:gd name="T8" fmla="*/ 15 w 15"/>
                    <a:gd name="T9" fmla="*/ 0 h 17"/>
                  </a:gdLst>
                  <a:ahLst/>
                  <a:cxnLst>
                    <a:cxn ang="0">
                      <a:pos x="T0" y="T1"/>
                    </a:cxn>
                    <a:cxn ang="0">
                      <a:pos x="T2" y="T3"/>
                    </a:cxn>
                    <a:cxn ang="0">
                      <a:pos x="T4" y="T5"/>
                    </a:cxn>
                    <a:cxn ang="0">
                      <a:pos x="T6" y="T7"/>
                    </a:cxn>
                    <a:cxn ang="0">
                      <a:pos x="T8" y="T9"/>
                    </a:cxn>
                  </a:cxnLst>
                  <a:rect l="0" t="0" r="r" b="b"/>
                  <a:pathLst>
                    <a:path w="15" h="17">
                      <a:moveTo>
                        <a:pt x="0" y="17"/>
                      </a:moveTo>
                      <a:lnTo>
                        <a:pt x="4" y="11"/>
                      </a:lnTo>
                      <a:lnTo>
                        <a:pt x="8" y="5"/>
                      </a:lnTo>
                      <a:lnTo>
                        <a:pt x="11"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4" name="Freeform 2211"/>
                <p:cNvSpPr>
                  <a:spLocks/>
                </p:cNvSpPr>
                <p:nvPr/>
              </p:nvSpPr>
              <p:spPr bwMode="auto">
                <a:xfrm>
                  <a:off x="3611" y="2356"/>
                  <a:ext cx="6" cy="7"/>
                </a:xfrm>
                <a:custGeom>
                  <a:avLst/>
                  <a:gdLst>
                    <a:gd name="T0" fmla="*/ 0 w 14"/>
                    <a:gd name="T1" fmla="*/ 0 h 13"/>
                    <a:gd name="T2" fmla="*/ 4 w 14"/>
                    <a:gd name="T3" fmla="*/ 2 h 13"/>
                    <a:gd name="T4" fmla="*/ 6 w 14"/>
                    <a:gd name="T5" fmla="*/ 5 h 13"/>
                    <a:gd name="T6" fmla="*/ 10 w 14"/>
                    <a:gd name="T7" fmla="*/ 9 h 13"/>
                    <a:gd name="T8" fmla="*/ 14 w 14"/>
                    <a:gd name="T9" fmla="*/ 13 h 13"/>
                  </a:gdLst>
                  <a:ahLst/>
                  <a:cxnLst>
                    <a:cxn ang="0">
                      <a:pos x="T0" y="T1"/>
                    </a:cxn>
                    <a:cxn ang="0">
                      <a:pos x="T2" y="T3"/>
                    </a:cxn>
                    <a:cxn ang="0">
                      <a:pos x="T4" y="T5"/>
                    </a:cxn>
                    <a:cxn ang="0">
                      <a:pos x="T6" y="T7"/>
                    </a:cxn>
                    <a:cxn ang="0">
                      <a:pos x="T8" y="T9"/>
                    </a:cxn>
                  </a:cxnLst>
                  <a:rect l="0" t="0" r="r" b="b"/>
                  <a:pathLst>
                    <a:path w="14" h="13">
                      <a:moveTo>
                        <a:pt x="0" y="0"/>
                      </a:moveTo>
                      <a:lnTo>
                        <a:pt x="4" y="2"/>
                      </a:lnTo>
                      <a:lnTo>
                        <a:pt x="6" y="5"/>
                      </a:lnTo>
                      <a:lnTo>
                        <a:pt x="10" y="9"/>
                      </a:lnTo>
                      <a:lnTo>
                        <a:pt x="14" y="1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5" name="Freeform 2212"/>
                <p:cNvSpPr>
                  <a:spLocks/>
                </p:cNvSpPr>
                <p:nvPr/>
              </p:nvSpPr>
              <p:spPr bwMode="auto">
                <a:xfrm>
                  <a:off x="3617" y="2363"/>
                  <a:ext cx="8" cy="1"/>
                </a:xfrm>
                <a:custGeom>
                  <a:avLst/>
                  <a:gdLst>
                    <a:gd name="T0" fmla="*/ 0 w 15"/>
                    <a:gd name="T1" fmla="*/ 0 h 4"/>
                    <a:gd name="T2" fmla="*/ 7 w 15"/>
                    <a:gd name="T3" fmla="*/ 4 h 4"/>
                    <a:gd name="T4" fmla="*/ 11 w 15"/>
                    <a:gd name="T5" fmla="*/ 4 h 4"/>
                    <a:gd name="T6" fmla="*/ 15 w 15"/>
                    <a:gd name="T7" fmla="*/ 2 h 4"/>
                  </a:gdLst>
                  <a:ahLst/>
                  <a:cxnLst>
                    <a:cxn ang="0">
                      <a:pos x="T0" y="T1"/>
                    </a:cxn>
                    <a:cxn ang="0">
                      <a:pos x="T2" y="T3"/>
                    </a:cxn>
                    <a:cxn ang="0">
                      <a:pos x="T4" y="T5"/>
                    </a:cxn>
                    <a:cxn ang="0">
                      <a:pos x="T6" y="T7"/>
                    </a:cxn>
                  </a:cxnLst>
                  <a:rect l="0" t="0" r="r" b="b"/>
                  <a:pathLst>
                    <a:path w="15" h="4">
                      <a:moveTo>
                        <a:pt x="0" y="0"/>
                      </a:moveTo>
                      <a:lnTo>
                        <a:pt x="7" y="4"/>
                      </a:lnTo>
                      <a:lnTo>
                        <a:pt x="11" y="4"/>
                      </a:lnTo>
                      <a:lnTo>
                        <a:pt x="15" y="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6" name="Freeform 2213"/>
                <p:cNvSpPr>
                  <a:spLocks/>
                </p:cNvSpPr>
                <p:nvPr/>
              </p:nvSpPr>
              <p:spPr bwMode="auto">
                <a:xfrm>
                  <a:off x="3625" y="2352"/>
                  <a:ext cx="7" cy="12"/>
                </a:xfrm>
                <a:custGeom>
                  <a:avLst/>
                  <a:gdLst>
                    <a:gd name="T0" fmla="*/ 0 w 14"/>
                    <a:gd name="T1" fmla="*/ 23 h 23"/>
                    <a:gd name="T2" fmla="*/ 4 w 14"/>
                    <a:gd name="T3" fmla="*/ 17 h 23"/>
                    <a:gd name="T4" fmla="*/ 6 w 14"/>
                    <a:gd name="T5" fmla="*/ 12 h 23"/>
                    <a:gd name="T6" fmla="*/ 10 w 14"/>
                    <a:gd name="T7" fmla="*/ 4 h 23"/>
                    <a:gd name="T8" fmla="*/ 12 w 14"/>
                    <a:gd name="T9" fmla="*/ 2 h 23"/>
                    <a:gd name="T10" fmla="*/ 14 w 14"/>
                    <a:gd name="T11" fmla="*/ 0 h 23"/>
                  </a:gdLst>
                  <a:ahLst/>
                  <a:cxnLst>
                    <a:cxn ang="0">
                      <a:pos x="T0" y="T1"/>
                    </a:cxn>
                    <a:cxn ang="0">
                      <a:pos x="T2" y="T3"/>
                    </a:cxn>
                    <a:cxn ang="0">
                      <a:pos x="T4" y="T5"/>
                    </a:cxn>
                    <a:cxn ang="0">
                      <a:pos x="T6" y="T7"/>
                    </a:cxn>
                    <a:cxn ang="0">
                      <a:pos x="T8" y="T9"/>
                    </a:cxn>
                    <a:cxn ang="0">
                      <a:pos x="T10" y="T11"/>
                    </a:cxn>
                  </a:cxnLst>
                  <a:rect l="0" t="0" r="r" b="b"/>
                  <a:pathLst>
                    <a:path w="14" h="23">
                      <a:moveTo>
                        <a:pt x="0" y="23"/>
                      </a:moveTo>
                      <a:lnTo>
                        <a:pt x="4" y="17"/>
                      </a:lnTo>
                      <a:lnTo>
                        <a:pt x="6" y="12"/>
                      </a:lnTo>
                      <a:lnTo>
                        <a:pt x="10" y="4"/>
                      </a:lnTo>
                      <a:lnTo>
                        <a:pt x="12" y="2"/>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7" name="Freeform 2214"/>
                <p:cNvSpPr>
                  <a:spLocks/>
                </p:cNvSpPr>
                <p:nvPr/>
              </p:nvSpPr>
              <p:spPr bwMode="auto">
                <a:xfrm>
                  <a:off x="3632" y="2352"/>
                  <a:ext cx="7" cy="9"/>
                </a:xfrm>
                <a:custGeom>
                  <a:avLst/>
                  <a:gdLst>
                    <a:gd name="T0" fmla="*/ 0 w 15"/>
                    <a:gd name="T1" fmla="*/ 0 h 17"/>
                    <a:gd name="T2" fmla="*/ 1 w 15"/>
                    <a:gd name="T3" fmla="*/ 0 h 17"/>
                    <a:gd name="T4" fmla="*/ 3 w 15"/>
                    <a:gd name="T5" fmla="*/ 4 h 17"/>
                    <a:gd name="T6" fmla="*/ 7 w 15"/>
                    <a:gd name="T7" fmla="*/ 10 h 17"/>
                    <a:gd name="T8" fmla="*/ 11 w 15"/>
                    <a:gd name="T9" fmla="*/ 17 h 17"/>
                    <a:gd name="T10" fmla="*/ 13 w 15"/>
                    <a:gd name="T11" fmla="*/ 17 h 17"/>
                    <a:gd name="T12" fmla="*/ 15 w 15"/>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0" y="0"/>
                      </a:moveTo>
                      <a:lnTo>
                        <a:pt x="1" y="0"/>
                      </a:lnTo>
                      <a:lnTo>
                        <a:pt x="3" y="4"/>
                      </a:lnTo>
                      <a:lnTo>
                        <a:pt x="7" y="10"/>
                      </a:lnTo>
                      <a:lnTo>
                        <a:pt x="11" y="17"/>
                      </a:lnTo>
                      <a:lnTo>
                        <a:pt x="13" y="17"/>
                      </a:lnTo>
                      <a:lnTo>
                        <a:pt x="15" y="17"/>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8" name="Freeform 2215"/>
                <p:cNvSpPr>
                  <a:spLocks/>
                </p:cNvSpPr>
                <p:nvPr/>
              </p:nvSpPr>
              <p:spPr bwMode="auto">
                <a:xfrm>
                  <a:off x="3639" y="2338"/>
                  <a:ext cx="7" cy="23"/>
                </a:xfrm>
                <a:custGeom>
                  <a:avLst/>
                  <a:gdLst>
                    <a:gd name="T0" fmla="*/ 0 w 13"/>
                    <a:gd name="T1" fmla="*/ 46 h 46"/>
                    <a:gd name="T2" fmla="*/ 2 w 13"/>
                    <a:gd name="T3" fmla="*/ 42 h 46"/>
                    <a:gd name="T4" fmla="*/ 4 w 13"/>
                    <a:gd name="T5" fmla="*/ 39 h 46"/>
                    <a:gd name="T6" fmla="*/ 6 w 13"/>
                    <a:gd name="T7" fmla="*/ 31 h 46"/>
                    <a:gd name="T8" fmla="*/ 6 w 13"/>
                    <a:gd name="T9" fmla="*/ 23 h 46"/>
                    <a:gd name="T10" fmla="*/ 10 w 13"/>
                    <a:gd name="T11" fmla="*/ 10 h 46"/>
                    <a:gd name="T12" fmla="*/ 11 w 13"/>
                    <a:gd name="T13" fmla="*/ 4 h 46"/>
                    <a:gd name="T14" fmla="*/ 13 w 13"/>
                    <a:gd name="T15" fmla="*/ 0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6">
                      <a:moveTo>
                        <a:pt x="0" y="46"/>
                      </a:moveTo>
                      <a:lnTo>
                        <a:pt x="2" y="42"/>
                      </a:lnTo>
                      <a:lnTo>
                        <a:pt x="4" y="39"/>
                      </a:lnTo>
                      <a:lnTo>
                        <a:pt x="6" y="31"/>
                      </a:lnTo>
                      <a:lnTo>
                        <a:pt x="6" y="23"/>
                      </a:lnTo>
                      <a:lnTo>
                        <a:pt x="10" y="10"/>
                      </a:lnTo>
                      <a:lnTo>
                        <a:pt x="11" y="4"/>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9" name="Freeform 2216"/>
                <p:cNvSpPr>
                  <a:spLocks/>
                </p:cNvSpPr>
                <p:nvPr/>
              </p:nvSpPr>
              <p:spPr bwMode="auto">
                <a:xfrm>
                  <a:off x="3646" y="2337"/>
                  <a:ext cx="8" cy="5"/>
                </a:xfrm>
                <a:custGeom>
                  <a:avLst/>
                  <a:gdLst>
                    <a:gd name="T0" fmla="*/ 0 w 16"/>
                    <a:gd name="T1" fmla="*/ 2 h 12"/>
                    <a:gd name="T2" fmla="*/ 2 w 16"/>
                    <a:gd name="T3" fmla="*/ 0 h 12"/>
                    <a:gd name="T4" fmla="*/ 4 w 16"/>
                    <a:gd name="T5" fmla="*/ 0 h 12"/>
                    <a:gd name="T6" fmla="*/ 8 w 16"/>
                    <a:gd name="T7" fmla="*/ 4 h 12"/>
                    <a:gd name="T8" fmla="*/ 12 w 16"/>
                    <a:gd name="T9" fmla="*/ 10 h 12"/>
                    <a:gd name="T10" fmla="*/ 16 w 16"/>
                    <a:gd name="T11" fmla="*/ 12 h 12"/>
                  </a:gdLst>
                  <a:ahLst/>
                  <a:cxnLst>
                    <a:cxn ang="0">
                      <a:pos x="T0" y="T1"/>
                    </a:cxn>
                    <a:cxn ang="0">
                      <a:pos x="T2" y="T3"/>
                    </a:cxn>
                    <a:cxn ang="0">
                      <a:pos x="T4" y="T5"/>
                    </a:cxn>
                    <a:cxn ang="0">
                      <a:pos x="T6" y="T7"/>
                    </a:cxn>
                    <a:cxn ang="0">
                      <a:pos x="T8" y="T9"/>
                    </a:cxn>
                    <a:cxn ang="0">
                      <a:pos x="T10" y="T11"/>
                    </a:cxn>
                  </a:cxnLst>
                  <a:rect l="0" t="0" r="r" b="b"/>
                  <a:pathLst>
                    <a:path w="16" h="12">
                      <a:moveTo>
                        <a:pt x="0" y="2"/>
                      </a:moveTo>
                      <a:lnTo>
                        <a:pt x="2" y="0"/>
                      </a:lnTo>
                      <a:lnTo>
                        <a:pt x="4" y="0"/>
                      </a:lnTo>
                      <a:lnTo>
                        <a:pt x="8" y="4"/>
                      </a:lnTo>
                      <a:lnTo>
                        <a:pt x="12" y="10"/>
                      </a:lnTo>
                      <a:lnTo>
                        <a:pt x="16" y="1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0" name="Freeform 2217"/>
                <p:cNvSpPr>
                  <a:spLocks/>
                </p:cNvSpPr>
                <p:nvPr/>
              </p:nvSpPr>
              <p:spPr bwMode="auto">
                <a:xfrm>
                  <a:off x="3654" y="2340"/>
                  <a:ext cx="7" cy="2"/>
                </a:xfrm>
                <a:custGeom>
                  <a:avLst/>
                  <a:gdLst>
                    <a:gd name="T0" fmla="*/ 0 w 13"/>
                    <a:gd name="T1" fmla="*/ 6 h 6"/>
                    <a:gd name="T2" fmla="*/ 5 w 13"/>
                    <a:gd name="T3" fmla="*/ 6 h 6"/>
                    <a:gd name="T4" fmla="*/ 9 w 13"/>
                    <a:gd name="T5" fmla="*/ 4 h 6"/>
                    <a:gd name="T6" fmla="*/ 13 w 13"/>
                    <a:gd name="T7" fmla="*/ 0 h 6"/>
                  </a:gdLst>
                  <a:ahLst/>
                  <a:cxnLst>
                    <a:cxn ang="0">
                      <a:pos x="T0" y="T1"/>
                    </a:cxn>
                    <a:cxn ang="0">
                      <a:pos x="T2" y="T3"/>
                    </a:cxn>
                    <a:cxn ang="0">
                      <a:pos x="T4" y="T5"/>
                    </a:cxn>
                    <a:cxn ang="0">
                      <a:pos x="T6" y="T7"/>
                    </a:cxn>
                  </a:cxnLst>
                  <a:rect l="0" t="0" r="r" b="b"/>
                  <a:pathLst>
                    <a:path w="13" h="6">
                      <a:moveTo>
                        <a:pt x="0" y="6"/>
                      </a:moveTo>
                      <a:lnTo>
                        <a:pt x="5" y="6"/>
                      </a:lnTo>
                      <a:lnTo>
                        <a:pt x="9" y="4"/>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1" name="Freeform 2218"/>
                <p:cNvSpPr>
                  <a:spLocks/>
                </p:cNvSpPr>
                <p:nvPr/>
              </p:nvSpPr>
              <p:spPr bwMode="auto">
                <a:xfrm>
                  <a:off x="3661" y="2319"/>
                  <a:ext cx="7" cy="21"/>
                </a:xfrm>
                <a:custGeom>
                  <a:avLst/>
                  <a:gdLst>
                    <a:gd name="T0" fmla="*/ 0 w 16"/>
                    <a:gd name="T1" fmla="*/ 40 h 40"/>
                    <a:gd name="T2" fmla="*/ 2 w 16"/>
                    <a:gd name="T3" fmla="*/ 36 h 40"/>
                    <a:gd name="T4" fmla="*/ 4 w 16"/>
                    <a:gd name="T5" fmla="*/ 30 h 40"/>
                    <a:gd name="T6" fmla="*/ 8 w 16"/>
                    <a:gd name="T7" fmla="*/ 19 h 40"/>
                    <a:gd name="T8" fmla="*/ 12 w 16"/>
                    <a:gd name="T9" fmla="*/ 7 h 40"/>
                    <a:gd name="T10" fmla="*/ 14 w 16"/>
                    <a:gd name="T11" fmla="*/ 4 h 40"/>
                    <a:gd name="T12" fmla="*/ 16 w 16"/>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16" h="40">
                      <a:moveTo>
                        <a:pt x="0" y="40"/>
                      </a:moveTo>
                      <a:lnTo>
                        <a:pt x="2" y="36"/>
                      </a:lnTo>
                      <a:lnTo>
                        <a:pt x="4" y="30"/>
                      </a:lnTo>
                      <a:lnTo>
                        <a:pt x="8" y="19"/>
                      </a:lnTo>
                      <a:lnTo>
                        <a:pt x="12" y="7"/>
                      </a:lnTo>
                      <a:lnTo>
                        <a:pt x="14" y="4"/>
                      </a:lnTo>
                      <a:lnTo>
                        <a:pt x="1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2" name="Freeform 2219"/>
                <p:cNvSpPr>
                  <a:spLocks/>
                </p:cNvSpPr>
                <p:nvPr/>
              </p:nvSpPr>
              <p:spPr bwMode="auto">
                <a:xfrm>
                  <a:off x="3668" y="2318"/>
                  <a:ext cx="7" cy="5"/>
                </a:xfrm>
                <a:custGeom>
                  <a:avLst/>
                  <a:gdLst>
                    <a:gd name="T0" fmla="*/ 0 w 13"/>
                    <a:gd name="T1" fmla="*/ 2 h 9"/>
                    <a:gd name="T2" fmla="*/ 1 w 13"/>
                    <a:gd name="T3" fmla="*/ 0 h 9"/>
                    <a:gd name="T4" fmla="*/ 3 w 13"/>
                    <a:gd name="T5" fmla="*/ 2 h 9"/>
                    <a:gd name="T6" fmla="*/ 5 w 13"/>
                    <a:gd name="T7" fmla="*/ 4 h 9"/>
                    <a:gd name="T8" fmla="*/ 9 w 13"/>
                    <a:gd name="T9" fmla="*/ 8 h 9"/>
                    <a:gd name="T10" fmla="*/ 11 w 13"/>
                    <a:gd name="T11" fmla="*/ 9 h 9"/>
                    <a:gd name="T12" fmla="*/ 13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0" y="2"/>
                      </a:moveTo>
                      <a:lnTo>
                        <a:pt x="1" y="0"/>
                      </a:lnTo>
                      <a:lnTo>
                        <a:pt x="3" y="2"/>
                      </a:lnTo>
                      <a:lnTo>
                        <a:pt x="5" y="4"/>
                      </a:lnTo>
                      <a:lnTo>
                        <a:pt x="9" y="8"/>
                      </a:lnTo>
                      <a:lnTo>
                        <a:pt x="11" y="9"/>
                      </a:lnTo>
                      <a:lnTo>
                        <a:pt x="13" y="9"/>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3" name="Freeform 2220"/>
                <p:cNvSpPr>
                  <a:spLocks/>
                </p:cNvSpPr>
                <p:nvPr/>
              </p:nvSpPr>
              <p:spPr bwMode="auto">
                <a:xfrm>
                  <a:off x="3675" y="2313"/>
                  <a:ext cx="8" cy="10"/>
                </a:xfrm>
                <a:custGeom>
                  <a:avLst/>
                  <a:gdLst>
                    <a:gd name="T0" fmla="*/ 0 w 15"/>
                    <a:gd name="T1" fmla="*/ 21 h 21"/>
                    <a:gd name="T2" fmla="*/ 2 w 15"/>
                    <a:gd name="T3" fmla="*/ 20 h 21"/>
                    <a:gd name="T4" fmla="*/ 4 w 15"/>
                    <a:gd name="T5" fmla="*/ 18 h 21"/>
                    <a:gd name="T6" fmla="*/ 8 w 15"/>
                    <a:gd name="T7" fmla="*/ 10 h 21"/>
                    <a:gd name="T8" fmla="*/ 11 w 15"/>
                    <a:gd name="T9" fmla="*/ 4 h 21"/>
                    <a:gd name="T10" fmla="*/ 13 w 15"/>
                    <a:gd name="T11" fmla="*/ 2 h 21"/>
                    <a:gd name="T12" fmla="*/ 15 w 15"/>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5" h="21">
                      <a:moveTo>
                        <a:pt x="0" y="21"/>
                      </a:moveTo>
                      <a:lnTo>
                        <a:pt x="2" y="20"/>
                      </a:lnTo>
                      <a:lnTo>
                        <a:pt x="4" y="18"/>
                      </a:lnTo>
                      <a:lnTo>
                        <a:pt x="8" y="10"/>
                      </a:lnTo>
                      <a:lnTo>
                        <a:pt x="11" y="4"/>
                      </a:lnTo>
                      <a:lnTo>
                        <a:pt x="13"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4" name="Freeform 2221"/>
                <p:cNvSpPr>
                  <a:spLocks/>
                </p:cNvSpPr>
                <p:nvPr/>
              </p:nvSpPr>
              <p:spPr bwMode="auto">
                <a:xfrm>
                  <a:off x="3683" y="2313"/>
                  <a:ext cx="6" cy="7"/>
                </a:xfrm>
                <a:custGeom>
                  <a:avLst/>
                  <a:gdLst>
                    <a:gd name="T0" fmla="*/ 0 w 14"/>
                    <a:gd name="T1" fmla="*/ 0 h 16"/>
                    <a:gd name="T2" fmla="*/ 2 w 14"/>
                    <a:gd name="T3" fmla="*/ 0 h 16"/>
                    <a:gd name="T4" fmla="*/ 4 w 14"/>
                    <a:gd name="T5" fmla="*/ 2 h 16"/>
                    <a:gd name="T6" fmla="*/ 6 w 14"/>
                    <a:gd name="T7" fmla="*/ 8 h 16"/>
                    <a:gd name="T8" fmla="*/ 10 w 14"/>
                    <a:gd name="T9" fmla="*/ 14 h 16"/>
                    <a:gd name="T10" fmla="*/ 12 w 14"/>
                    <a:gd name="T11" fmla="*/ 16 h 16"/>
                    <a:gd name="T12" fmla="*/ 14 w 1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4" h="16">
                      <a:moveTo>
                        <a:pt x="0" y="0"/>
                      </a:moveTo>
                      <a:lnTo>
                        <a:pt x="2" y="0"/>
                      </a:lnTo>
                      <a:lnTo>
                        <a:pt x="4" y="2"/>
                      </a:lnTo>
                      <a:lnTo>
                        <a:pt x="6" y="8"/>
                      </a:lnTo>
                      <a:lnTo>
                        <a:pt x="10" y="14"/>
                      </a:lnTo>
                      <a:lnTo>
                        <a:pt x="12" y="16"/>
                      </a:lnTo>
                      <a:lnTo>
                        <a:pt x="14" y="1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5" name="Freeform 2222"/>
                <p:cNvSpPr>
                  <a:spLocks/>
                </p:cNvSpPr>
                <p:nvPr/>
              </p:nvSpPr>
              <p:spPr bwMode="auto">
                <a:xfrm>
                  <a:off x="3689" y="2314"/>
                  <a:ext cx="8" cy="6"/>
                </a:xfrm>
                <a:custGeom>
                  <a:avLst/>
                  <a:gdLst>
                    <a:gd name="T0" fmla="*/ 0 w 15"/>
                    <a:gd name="T1" fmla="*/ 14 h 14"/>
                    <a:gd name="T2" fmla="*/ 2 w 15"/>
                    <a:gd name="T3" fmla="*/ 14 h 14"/>
                    <a:gd name="T4" fmla="*/ 4 w 15"/>
                    <a:gd name="T5" fmla="*/ 12 h 14"/>
                    <a:gd name="T6" fmla="*/ 7 w 15"/>
                    <a:gd name="T7" fmla="*/ 6 h 14"/>
                    <a:gd name="T8" fmla="*/ 11 w 15"/>
                    <a:gd name="T9" fmla="*/ 2 h 14"/>
                    <a:gd name="T10" fmla="*/ 13 w 15"/>
                    <a:gd name="T11" fmla="*/ 0 h 14"/>
                    <a:gd name="T12" fmla="*/ 15 w 1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5" h="14">
                      <a:moveTo>
                        <a:pt x="0" y="14"/>
                      </a:moveTo>
                      <a:lnTo>
                        <a:pt x="2" y="14"/>
                      </a:lnTo>
                      <a:lnTo>
                        <a:pt x="4" y="12"/>
                      </a:lnTo>
                      <a:lnTo>
                        <a:pt x="7" y="6"/>
                      </a:lnTo>
                      <a:lnTo>
                        <a:pt x="11" y="2"/>
                      </a:lnTo>
                      <a:lnTo>
                        <a:pt x="13" y="0"/>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6" name="Freeform 2223"/>
                <p:cNvSpPr>
                  <a:spLocks/>
                </p:cNvSpPr>
                <p:nvPr/>
              </p:nvSpPr>
              <p:spPr bwMode="auto">
                <a:xfrm>
                  <a:off x="3697" y="2314"/>
                  <a:ext cx="7" cy="12"/>
                </a:xfrm>
                <a:custGeom>
                  <a:avLst/>
                  <a:gdLst>
                    <a:gd name="T0" fmla="*/ 0 w 14"/>
                    <a:gd name="T1" fmla="*/ 0 h 25"/>
                    <a:gd name="T2" fmla="*/ 2 w 14"/>
                    <a:gd name="T3" fmla="*/ 2 h 25"/>
                    <a:gd name="T4" fmla="*/ 4 w 14"/>
                    <a:gd name="T5" fmla="*/ 6 h 25"/>
                    <a:gd name="T6" fmla="*/ 6 w 14"/>
                    <a:gd name="T7" fmla="*/ 18 h 25"/>
                    <a:gd name="T8" fmla="*/ 8 w 14"/>
                    <a:gd name="T9" fmla="*/ 21 h 25"/>
                    <a:gd name="T10" fmla="*/ 10 w 14"/>
                    <a:gd name="T11" fmla="*/ 25 h 25"/>
                    <a:gd name="T12" fmla="*/ 12 w 14"/>
                    <a:gd name="T13" fmla="*/ 25 h 25"/>
                    <a:gd name="T14" fmla="*/ 14 w 14"/>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5">
                      <a:moveTo>
                        <a:pt x="0" y="0"/>
                      </a:moveTo>
                      <a:lnTo>
                        <a:pt x="2" y="2"/>
                      </a:lnTo>
                      <a:lnTo>
                        <a:pt x="4" y="6"/>
                      </a:lnTo>
                      <a:lnTo>
                        <a:pt x="6" y="18"/>
                      </a:lnTo>
                      <a:lnTo>
                        <a:pt x="8" y="21"/>
                      </a:lnTo>
                      <a:lnTo>
                        <a:pt x="10" y="25"/>
                      </a:lnTo>
                      <a:lnTo>
                        <a:pt x="12" y="25"/>
                      </a:lnTo>
                      <a:lnTo>
                        <a:pt x="14" y="2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7" name="Freeform 2224"/>
                <p:cNvSpPr>
                  <a:spLocks/>
                </p:cNvSpPr>
                <p:nvPr/>
              </p:nvSpPr>
              <p:spPr bwMode="auto">
                <a:xfrm>
                  <a:off x="3704" y="2271"/>
                  <a:ext cx="7" cy="54"/>
                </a:xfrm>
                <a:custGeom>
                  <a:avLst/>
                  <a:gdLst>
                    <a:gd name="T0" fmla="*/ 0 w 15"/>
                    <a:gd name="T1" fmla="*/ 107 h 107"/>
                    <a:gd name="T2" fmla="*/ 0 w 15"/>
                    <a:gd name="T3" fmla="*/ 103 h 107"/>
                    <a:gd name="T4" fmla="*/ 2 w 15"/>
                    <a:gd name="T5" fmla="*/ 100 h 107"/>
                    <a:gd name="T6" fmla="*/ 3 w 15"/>
                    <a:gd name="T7" fmla="*/ 86 h 107"/>
                    <a:gd name="T8" fmla="*/ 5 w 15"/>
                    <a:gd name="T9" fmla="*/ 69 h 107"/>
                    <a:gd name="T10" fmla="*/ 7 w 15"/>
                    <a:gd name="T11" fmla="*/ 52 h 107"/>
                    <a:gd name="T12" fmla="*/ 9 w 15"/>
                    <a:gd name="T13" fmla="*/ 34 h 107"/>
                    <a:gd name="T14" fmla="*/ 11 w 15"/>
                    <a:gd name="T15" fmla="*/ 19 h 107"/>
                    <a:gd name="T16" fmla="*/ 13 w 15"/>
                    <a:gd name="T17" fmla="*/ 6 h 107"/>
                    <a:gd name="T18" fmla="*/ 15 w 15"/>
                    <a:gd name="T19" fmla="*/ 2 h 107"/>
                    <a:gd name="T20" fmla="*/ 15 w 15"/>
                    <a:gd name="T2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07">
                      <a:moveTo>
                        <a:pt x="0" y="107"/>
                      </a:moveTo>
                      <a:lnTo>
                        <a:pt x="0" y="103"/>
                      </a:lnTo>
                      <a:lnTo>
                        <a:pt x="2" y="100"/>
                      </a:lnTo>
                      <a:lnTo>
                        <a:pt x="3" y="86"/>
                      </a:lnTo>
                      <a:lnTo>
                        <a:pt x="5" y="69"/>
                      </a:lnTo>
                      <a:lnTo>
                        <a:pt x="7" y="52"/>
                      </a:lnTo>
                      <a:lnTo>
                        <a:pt x="9" y="34"/>
                      </a:lnTo>
                      <a:lnTo>
                        <a:pt x="11" y="19"/>
                      </a:lnTo>
                      <a:lnTo>
                        <a:pt x="13" y="6"/>
                      </a:lnTo>
                      <a:lnTo>
                        <a:pt x="15"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8" name="Freeform 2225"/>
                <p:cNvSpPr>
                  <a:spLocks/>
                </p:cNvSpPr>
                <p:nvPr/>
              </p:nvSpPr>
              <p:spPr bwMode="auto">
                <a:xfrm>
                  <a:off x="3711" y="2271"/>
                  <a:ext cx="7" cy="27"/>
                </a:xfrm>
                <a:custGeom>
                  <a:avLst/>
                  <a:gdLst>
                    <a:gd name="T0" fmla="*/ 0 w 13"/>
                    <a:gd name="T1" fmla="*/ 0 h 54"/>
                    <a:gd name="T2" fmla="*/ 0 w 13"/>
                    <a:gd name="T3" fmla="*/ 0 h 54"/>
                    <a:gd name="T4" fmla="*/ 2 w 13"/>
                    <a:gd name="T5" fmla="*/ 0 h 54"/>
                    <a:gd name="T6" fmla="*/ 4 w 13"/>
                    <a:gd name="T7" fmla="*/ 4 h 54"/>
                    <a:gd name="T8" fmla="*/ 6 w 13"/>
                    <a:gd name="T9" fmla="*/ 11 h 54"/>
                    <a:gd name="T10" fmla="*/ 6 w 13"/>
                    <a:gd name="T11" fmla="*/ 21 h 54"/>
                    <a:gd name="T12" fmla="*/ 8 w 13"/>
                    <a:gd name="T13" fmla="*/ 32 h 54"/>
                    <a:gd name="T14" fmla="*/ 10 w 13"/>
                    <a:gd name="T15" fmla="*/ 42 h 54"/>
                    <a:gd name="T16" fmla="*/ 11 w 13"/>
                    <a:gd name="T17" fmla="*/ 50 h 54"/>
                    <a:gd name="T18" fmla="*/ 13 w 13"/>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54">
                      <a:moveTo>
                        <a:pt x="0" y="0"/>
                      </a:moveTo>
                      <a:lnTo>
                        <a:pt x="0" y="0"/>
                      </a:lnTo>
                      <a:lnTo>
                        <a:pt x="2" y="0"/>
                      </a:lnTo>
                      <a:lnTo>
                        <a:pt x="4" y="4"/>
                      </a:lnTo>
                      <a:lnTo>
                        <a:pt x="6" y="11"/>
                      </a:lnTo>
                      <a:lnTo>
                        <a:pt x="6" y="21"/>
                      </a:lnTo>
                      <a:lnTo>
                        <a:pt x="8" y="32"/>
                      </a:lnTo>
                      <a:lnTo>
                        <a:pt x="10" y="42"/>
                      </a:lnTo>
                      <a:lnTo>
                        <a:pt x="11" y="50"/>
                      </a:lnTo>
                      <a:lnTo>
                        <a:pt x="13" y="5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9" name="Freeform 2226"/>
                <p:cNvSpPr>
                  <a:spLocks/>
                </p:cNvSpPr>
                <p:nvPr/>
              </p:nvSpPr>
              <p:spPr bwMode="auto">
                <a:xfrm>
                  <a:off x="3718" y="2285"/>
                  <a:ext cx="8" cy="13"/>
                </a:xfrm>
                <a:custGeom>
                  <a:avLst/>
                  <a:gdLst>
                    <a:gd name="T0" fmla="*/ 0 w 16"/>
                    <a:gd name="T1" fmla="*/ 27 h 27"/>
                    <a:gd name="T2" fmla="*/ 2 w 16"/>
                    <a:gd name="T3" fmla="*/ 27 h 27"/>
                    <a:gd name="T4" fmla="*/ 4 w 16"/>
                    <a:gd name="T5" fmla="*/ 25 h 27"/>
                    <a:gd name="T6" fmla="*/ 6 w 16"/>
                    <a:gd name="T7" fmla="*/ 21 h 27"/>
                    <a:gd name="T8" fmla="*/ 8 w 16"/>
                    <a:gd name="T9" fmla="*/ 17 h 27"/>
                    <a:gd name="T10" fmla="*/ 12 w 16"/>
                    <a:gd name="T11" fmla="*/ 7 h 27"/>
                    <a:gd name="T12" fmla="*/ 14 w 16"/>
                    <a:gd name="T13" fmla="*/ 3 h 27"/>
                    <a:gd name="T14" fmla="*/ 16 w 16"/>
                    <a:gd name="T15" fmla="*/ 0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0" y="27"/>
                      </a:moveTo>
                      <a:lnTo>
                        <a:pt x="2" y="27"/>
                      </a:lnTo>
                      <a:lnTo>
                        <a:pt x="4" y="25"/>
                      </a:lnTo>
                      <a:lnTo>
                        <a:pt x="6" y="21"/>
                      </a:lnTo>
                      <a:lnTo>
                        <a:pt x="8" y="17"/>
                      </a:lnTo>
                      <a:lnTo>
                        <a:pt x="12" y="7"/>
                      </a:lnTo>
                      <a:lnTo>
                        <a:pt x="14" y="3"/>
                      </a:lnTo>
                      <a:lnTo>
                        <a:pt x="1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0" name="Freeform 2227"/>
                <p:cNvSpPr>
                  <a:spLocks/>
                </p:cNvSpPr>
                <p:nvPr/>
              </p:nvSpPr>
              <p:spPr bwMode="auto">
                <a:xfrm>
                  <a:off x="3726" y="2279"/>
                  <a:ext cx="7" cy="6"/>
                </a:xfrm>
                <a:custGeom>
                  <a:avLst/>
                  <a:gdLst>
                    <a:gd name="T0" fmla="*/ 0 w 13"/>
                    <a:gd name="T1" fmla="*/ 12 h 12"/>
                    <a:gd name="T2" fmla="*/ 6 w 13"/>
                    <a:gd name="T3" fmla="*/ 4 h 12"/>
                    <a:gd name="T4" fmla="*/ 13 w 13"/>
                    <a:gd name="T5" fmla="*/ 0 h 12"/>
                  </a:gdLst>
                  <a:ahLst/>
                  <a:cxnLst>
                    <a:cxn ang="0">
                      <a:pos x="T0" y="T1"/>
                    </a:cxn>
                    <a:cxn ang="0">
                      <a:pos x="T2" y="T3"/>
                    </a:cxn>
                    <a:cxn ang="0">
                      <a:pos x="T4" y="T5"/>
                    </a:cxn>
                  </a:cxnLst>
                  <a:rect l="0" t="0" r="r" b="b"/>
                  <a:pathLst>
                    <a:path w="13" h="12">
                      <a:moveTo>
                        <a:pt x="0" y="12"/>
                      </a:moveTo>
                      <a:lnTo>
                        <a:pt x="6" y="4"/>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1" name="Freeform 2228"/>
                <p:cNvSpPr>
                  <a:spLocks/>
                </p:cNvSpPr>
                <p:nvPr/>
              </p:nvSpPr>
              <p:spPr bwMode="auto">
                <a:xfrm>
                  <a:off x="3733" y="2279"/>
                  <a:ext cx="7" cy="3"/>
                </a:xfrm>
                <a:custGeom>
                  <a:avLst/>
                  <a:gdLst>
                    <a:gd name="T0" fmla="*/ 0 w 16"/>
                    <a:gd name="T1" fmla="*/ 0 h 6"/>
                    <a:gd name="T2" fmla="*/ 4 w 16"/>
                    <a:gd name="T3" fmla="*/ 0 h 6"/>
                    <a:gd name="T4" fmla="*/ 8 w 16"/>
                    <a:gd name="T5" fmla="*/ 4 h 6"/>
                    <a:gd name="T6" fmla="*/ 12 w 16"/>
                    <a:gd name="T7" fmla="*/ 6 h 6"/>
                    <a:gd name="T8" fmla="*/ 16 w 16"/>
                    <a:gd name="T9" fmla="*/ 4 h 6"/>
                  </a:gdLst>
                  <a:ahLst/>
                  <a:cxnLst>
                    <a:cxn ang="0">
                      <a:pos x="T0" y="T1"/>
                    </a:cxn>
                    <a:cxn ang="0">
                      <a:pos x="T2" y="T3"/>
                    </a:cxn>
                    <a:cxn ang="0">
                      <a:pos x="T4" y="T5"/>
                    </a:cxn>
                    <a:cxn ang="0">
                      <a:pos x="T6" y="T7"/>
                    </a:cxn>
                    <a:cxn ang="0">
                      <a:pos x="T8" y="T9"/>
                    </a:cxn>
                  </a:cxnLst>
                  <a:rect l="0" t="0" r="r" b="b"/>
                  <a:pathLst>
                    <a:path w="16" h="6">
                      <a:moveTo>
                        <a:pt x="0" y="0"/>
                      </a:moveTo>
                      <a:lnTo>
                        <a:pt x="4" y="0"/>
                      </a:lnTo>
                      <a:lnTo>
                        <a:pt x="8" y="4"/>
                      </a:lnTo>
                      <a:lnTo>
                        <a:pt x="12" y="6"/>
                      </a:lnTo>
                      <a:lnTo>
                        <a:pt x="16" y="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2" name="Freeform 2229"/>
                <p:cNvSpPr>
                  <a:spLocks/>
                </p:cNvSpPr>
                <p:nvPr/>
              </p:nvSpPr>
              <p:spPr bwMode="auto">
                <a:xfrm>
                  <a:off x="3740" y="2266"/>
                  <a:ext cx="7" cy="15"/>
                </a:xfrm>
                <a:custGeom>
                  <a:avLst/>
                  <a:gdLst>
                    <a:gd name="T0" fmla="*/ 0 w 13"/>
                    <a:gd name="T1" fmla="*/ 31 h 31"/>
                    <a:gd name="T2" fmla="*/ 3 w 13"/>
                    <a:gd name="T3" fmla="*/ 27 h 31"/>
                    <a:gd name="T4" fmla="*/ 7 w 13"/>
                    <a:gd name="T5" fmla="*/ 19 h 31"/>
                    <a:gd name="T6" fmla="*/ 9 w 13"/>
                    <a:gd name="T7" fmla="*/ 10 h 31"/>
                    <a:gd name="T8" fmla="*/ 13 w 13"/>
                    <a:gd name="T9" fmla="*/ 0 h 31"/>
                  </a:gdLst>
                  <a:ahLst/>
                  <a:cxnLst>
                    <a:cxn ang="0">
                      <a:pos x="T0" y="T1"/>
                    </a:cxn>
                    <a:cxn ang="0">
                      <a:pos x="T2" y="T3"/>
                    </a:cxn>
                    <a:cxn ang="0">
                      <a:pos x="T4" y="T5"/>
                    </a:cxn>
                    <a:cxn ang="0">
                      <a:pos x="T6" y="T7"/>
                    </a:cxn>
                    <a:cxn ang="0">
                      <a:pos x="T8" y="T9"/>
                    </a:cxn>
                  </a:cxnLst>
                  <a:rect l="0" t="0" r="r" b="b"/>
                  <a:pathLst>
                    <a:path w="13" h="31">
                      <a:moveTo>
                        <a:pt x="0" y="31"/>
                      </a:moveTo>
                      <a:lnTo>
                        <a:pt x="3" y="27"/>
                      </a:lnTo>
                      <a:lnTo>
                        <a:pt x="7" y="19"/>
                      </a:lnTo>
                      <a:lnTo>
                        <a:pt x="9" y="10"/>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3" name="Freeform 2230"/>
                <p:cNvSpPr>
                  <a:spLocks/>
                </p:cNvSpPr>
                <p:nvPr/>
              </p:nvSpPr>
              <p:spPr bwMode="auto">
                <a:xfrm>
                  <a:off x="3747" y="2240"/>
                  <a:ext cx="7" cy="26"/>
                </a:xfrm>
                <a:custGeom>
                  <a:avLst/>
                  <a:gdLst>
                    <a:gd name="T0" fmla="*/ 0 w 13"/>
                    <a:gd name="T1" fmla="*/ 52 h 52"/>
                    <a:gd name="T2" fmla="*/ 2 w 13"/>
                    <a:gd name="T3" fmla="*/ 46 h 52"/>
                    <a:gd name="T4" fmla="*/ 4 w 13"/>
                    <a:gd name="T5" fmla="*/ 39 h 52"/>
                    <a:gd name="T6" fmla="*/ 6 w 13"/>
                    <a:gd name="T7" fmla="*/ 22 h 52"/>
                    <a:gd name="T8" fmla="*/ 8 w 13"/>
                    <a:gd name="T9" fmla="*/ 14 h 52"/>
                    <a:gd name="T10" fmla="*/ 10 w 13"/>
                    <a:gd name="T11" fmla="*/ 8 h 52"/>
                    <a:gd name="T12" fmla="*/ 12 w 13"/>
                    <a:gd name="T13" fmla="*/ 2 h 52"/>
                    <a:gd name="T14" fmla="*/ 13 w 13"/>
                    <a:gd name="T15" fmla="*/ 0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52">
                      <a:moveTo>
                        <a:pt x="0" y="52"/>
                      </a:moveTo>
                      <a:lnTo>
                        <a:pt x="2" y="46"/>
                      </a:lnTo>
                      <a:lnTo>
                        <a:pt x="4" y="39"/>
                      </a:lnTo>
                      <a:lnTo>
                        <a:pt x="6" y="22"/>
                      </a:lnTo>
                      <a:lnTo>
                        <a:pt x="8" y="14"/>
                      </a:lnTo>
                      <a:lnTo>
                        <a:pt x="10" y="8"/>
                      </a:lnTo>
                      <a:lnTo>
                        <a:pt x="12" y="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4" name="Freeform 2231"/>
                <p:cNvSpPr>
                  <a:spLocks/>
                </p:cNvSpPr>
                <p:nvPr/>
              </p:nvSpPr>
              <p:spPr bwMode="auto">
                <a:xfrm>
                  <a:off x="3754" y="2240"/>
                  <a:ext cx="7" cy="20"/>
                </a:xfrm>
                <a:custGeom>
                  <a:avLst/>
                  <a:gdLst>
                    <a:gd name="T0" fmla="*/ 0 w 16"/>
                    <a:gd name="T1" fmla="*/ 0 h 41"/>
                    <a:gd name="T2" fmla="*/ 2 w 16"/>
                    <a:gd name="T3" fmla="*/ 2 h 41"/>
                    <a:gd name="T4" fmla="*/ 4 w 16"/>
                    <a:gd name="T5" fmla="*/ 6 h 41"/>
                    <a:gd name="T6" fmla="*/ 6 w 16"/>
                    <a:gd name="T7" fmla="*/ 12 h 41"/>
                    <a:gd name="T8" fmla="*/ 8 w 16"/>
                    <a:gd name="T9" fmla="*/ 20 h 41"/>
                    <a:gd name="T10" fmla="*/ 10 w 16"/>
                    <a:gd name="T11" fmla="*/ 27 h 41"/>
                    <a:gd name="T12" fmla="*/ 12 w 16"/>
                    <a:gd name="T13" fmla="*/ 33 h 41"/>
                    <a:gd name="T14" fmla="*/ 14 w 16"/>
                    <a:gd name="T15" fmla="*/ 39 h 41"/>
                    <a:gd name="T16" fmla="*/ 16 w 16"/>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1">
                      <a:moveTo>
                        <a:pt x="0" y="0"/>
                      </a:moveTo>
                      <a:lnTo>
                        <a:pt x="2" y="2"/>
                      </a:lnTo>
                      <a:lnTo>
                        <a:pt x="4" y="6"/>
                      </a:lnTo>
                      <a:lnTo>
                        <a:pt x="6" y="12"/>
                      </a:lnTo>
                      <a:lnTo>
                        <a:pt x="8" y="20"/>
                      </a:lnTo>
                      <a:lnTo>
                        <a:pt x="10" y="27"/>
                      </a:lnTo>
                      <a:lnTo>
                        <a:pt x="12" y="33"/>
                      </a:lnTo>
                      <a:lnTo>
                        <a:pt x="14" y="39"/>
                      </a:lnTo>
                      <a:lnTo>
                        <a:pt x="16" y="41"/>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5" name="Freeform 2232"/>
                <p:cNvSpPr>
                  <a:spLocks/>
                </p:cNvSpPr>
                <p:nvPr/>
              </p:nvSpPr>
              <p:spPr bwMode="auto">
                <a:xfrm>
                  <a:off x="3761" y="2243"/>
                  <a:ext cx="7" cy="17"/>
                </a:xfrm>
                <a:custGeom>
                  <a:avLst/>
                  <a:gdLst>
                    <a:gd name="T0" fmla="*/ 0 w 13"/>
                    <a:gd name="T1" fmla="*/ 35 h 35"/>
                    <a:gd name="T2" fmla="*/ 2 w 13"/>
                    <a:gd name="T3" fmla="*/ 35 h 35"/>
                    <a:gd name="T4" fmla="*/ 4 w 13"/>
                    <a:gd name="T5" fmla="*/ 31 h 35"/>
                    <a:gd name="T6" fmla="*/ 6 w 13"/>
                    <a:gd name="T7" fmla="*/ 23 h 35"/>
                    <a:gd name="T8" fmla="*/ 9 w 13"/>
                    <a:gd name="T9" fmla="*/ 12 h 35"/>
                    <a:gd name="T10" fmla="*/ 13 w 13"/>
                    <a:gd name="T11" fmla="*/ 0 h 35"/>
                  </a:gdLst>
                  <a:ahLst/>
                  <a:cxnLst>
                    <a:cxn ang="0">
                      <a:pos x="T0" y="T1"/>
                    </a:cxn>
                    <a:cxn ang="0">
                      <a:pos x="T2" y="T3"/>
                    </a:cxn>
                    <a:cxn ang="0">
                      <a:pos x="T4" y="T5"/>
                    </a:cxn>
                    <a:cxn ang="0">
                      <a:pos x="T6" y="T7"/>
                    </a:cxn>
                    <a:cxn ang="0">
                      <a:pos x="T8" y="T9"/>
                    </a:cxn>
                    <a:cxn ang="0">
                      <a:pos x="T10" y="T11"/>
                    </a:cxn>
                  </a:cxnLst>
                  <a:rect l="0" t="0" r="r" b="b"/>
                  <a:pathLst>
                    <a:path w="13" h="35">
                      <a:moveTo>
                        <a:pt x="0" y="35"/>
                      </a:moveTo>
                      <a:lnTo>
                        <a:pt x="2" y="35"/>
                      </a:lnTo>
                      <a:lnTo>
                        <a:pt x="4" y="31"/>
                      </a:lnTo>
                      <a:lnTo>
                        <a:pt x="6" y="23"/>
                      </a:lnTo>
                      <a:lnTo>
                        <a:pt x="9" y="1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6" name="Freeform 2233"/>
                <p:cNvSpPr>
                  <a:spLocks/>
                </p:cNvSpPr>
                <p:nvPr/>
              </p:nvSpPr>
              <p:spPr bwMode="auto">
                <a:xfrm>
                  <a:off x="3768" y="2221"/>
                  <a:ext cx="8" cy="22"/>
                </a:xfrm>
                <a:custGeom>
                  <a:avLst/>
                  <a:gdLst>
                    <a:gd name="T0" fmla="*/ 0 w 16"/>
                    <a:gd name="T1" fmla="*/ 42 h 42"/>
                    <a:gd name="T2" fmla="*/ 8 w 16"/>
                    <a:gd name="T3" fmla="*/ 21 h 42"/>
                    <a:gd name="T4" fmla="*/ 16 w 16"/>
                    <a:gd name="T5" fmla="*/ 0 h 42"/>
                  </a:gdLst>
                  <a:ahLst/>
                  <a:cxnLst>
                    <a:cxn ang="0">
                      <a:pos x="T0" y="T1"/>
                    </a:cxn>
                    <a:cxn ang="0">
                      <a:pos x="T2" y="T3"/>
                    </a:cxn>
                    <a:cxn ang="0">
                      <a:pos x="T4" y="T5"/>
                    </a:cxn>
                  </a:cxnLst>
                  <a:rect l="0" t="0" r="r" b="b"/>
                  <a:pathLst>
                    <a:path w="16" h="42">
                      <a:moveTo>
                        <a:pt x="0" y="42"/>
                      </a:moveTo>
                      <a:lnTo>
                        <a:pt x="8" y="21"/>
                      </a:lnTo>
                      <a:lnTo>
                        <a:pt x="1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7" name="Freeform 2234"/>
                <p:cNvSpPr>
                  <a:spLocks/>
                </p:cNvSpPr>
                <p:nvPr/>
              </p:nvSpPr>
              <p:spPr bwMode="auto">
                <a:xfrm>
                  <a:off x="3776" y="2202"/>
                  <a:ext cx="7" cy="19"/>
                </a:xfrm>
                <a:custGeom>
                  <a:avLst/>
                  <a:gdLst>
                    <a:gd name="T0" fmla="*/ 0 w 13"/>
                    <a:gd name="T1" fmla="*/ 38 h 38"/>
                    <a:gd name="T2" fmla="*/ 3 w 13"/>
                    <a:gd name="T3" fmla="*/ 26 h 38"/>
                    <a:gd name="T4" fmla="*/ 5 w 13"/>
                    <a:gd name="T5" fmla="*/ 17 h 38"/>
                    <a:gd name="T6" fmla="*/ 9 w 13"/>
                    <a:gd name="T7" fmla="*/ 7 h 38"/>
                    <a:gd name="T8" fmla="*/ 13 w 13"/>
                    <a:gd name="T9" fmla="*/ 0 h 38"/>
                  </a:gdLst>
                  <a:ahLst/>
                  <a:cxnLst>
                    <a:cxn ang="0">
                      <a:pos x="T0" y="T1"/>
                    </a:cxn>
                    <a:cxn ang="0">
                      <a:pos x="T2" y="T3"/>
                    </a:cxn>
                    <a:cxn ang="0">
                      <a:pos x="T4" y="T5"/>
                    </a:cxn>
                    <a:cxn ang="0">
                      <a:pos x="T6" y="T7"/>
                    </a:cxn>
                    <a:cxn ang="0">
                      <a:pos x="T8" y="T9"/>
                    </a:cxn>
                  </a:cxnLst>
                  <a:rect l="0" t="0" r="r" b="b"/>
                  <a:pathLst>
                    <a:path w="13" h="38">
                      <a:moveTo>
                        <a:pt x="0" y="38"/>
                      </a:moveTo>
                      <a:lnTo>
                        <a:pt x="3" y="26"/>
                      </a:lnTo>
                      <a:lnTo>
                        <a:pt x="5" y="17"/>
                      </a:lnTo>
                      <a:lnTo>
                        <a:pt x="9" y="7"/>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8" name="Freeform 2235"/>
                <p:cNvSpPr>
                  <a:spLocks/>
                </p:cNvSpPr>
                <p:nvPr/>
              </p:nvSpPr>
              <p:spPr bwMode="auto">
                <a:xfrm>
                  <a:off x="3783" y="2201"/>
                  <a:ext cx="7" cy="1"/>
                </a:xfrm>
                <a:custGeom>
                  <a:avLst/>
                  <a:gdLst>
                    <a:gd name="T0" fmla="*/ 0 w 15"/>
                    <a:gd name="T1" fmla="*/ 2 h 2"/>
                    <a:gd name="T2" fmla="*/ 4 w 15"/>
                    <a:gd name="T3" fmla="*/ 0 h 2"/>
                    <a:gd name="T4" fmla="*/ 8 w 15"/>
                    <a:gd name="T5" fmla="*/ 0 h 2"/>
                    <a:gd name="T6" fmla="*/ 12 w 15"/>
                    <a:gd name="T7" fmla="*/ 0 h 2"/>
                    <a:gd name="T8" fmla="*/ 15 w 15"/>
                    <a:gd name="T9" fmla="*/ 0 h 2"/>
                  </a:gdLst>
                  <a:ahLst/>
                  <a:cxnLst>
                    <a:cxn ang="0">
                      <a:pos x="T0" y="T1"/>
                    </a:cxn>
                    <a:cxn ang="0">
                      <a:pos x="T2" y="T3"/>
                    </a:cxn>
                    <a:cxn ang="0">
                      <a:pos x="T4" y="T5"/>
                    </a:cxn>
                    <a:cxn ang="0">
                      <a:pos x="T6" y="T7"/>
                    </a:cxn>
                    <a:cxn ang="0">
                      <a:pos x="T8" y="T9"/>
                    </a:cxn>
                  </a:cxnLst>
                  <a:rect l="0" t="0" r="r" b="b"/>
                  <a:pathLst>
                    <a:path w="15" h="2">
                      <a:moveTo>
                        <a:pt x="0" y="2"/>
                      </a:moveTo>
                      <a:lnTo>
                        <a:pt x="4" y="0"/>
                      </a:lnTo>
                      <a:lnTo>
                        <a:pt x="8" y="0"/>
                      </a:lnTo>
                      <a:lnTo>
                        <a:pt x="12" y="0"/>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9" name="Freeform 2236"/>
                <p:cNvSpPr>
                  <a:spLocks/>
                </p:cNvSpPr>
                <p:nvPr/>
              </p:nvSpPr>
              <p:spPr bwMode="auto">
                <a:xfrm>
                  <a:off x="3790" y="2191"/>
                  <a:ext cx="7" cy="10"/>
                </a:xfrm>
                <a:custGeom>
                  <a:avLst/>
                  <a:gdLst>
                    <a:gd name="T0" fmla="*/ 0 w 14"/>
                    <a:gd name="T1" fmla="*/ 22 h 22"/>
                    <a:gd name="T2" fmla="*/ 4 w 14"/>
                    <a:gd name="T3" fmla="*/ 18 h 22"/>
                    <a:gd name="T4" fmla="*/ 6 w 14"/>
                    <a:gd name="T5" fmla="*/ 14 h 22"/>
                    <a:gd name="T6" fmla="*/ 10 w 14"/>
                    <a:gd name="T7" fmla="*/ 8 h 22"/>
                    <a:gd name="T8" fmla="*/ 14 w 14"/>
                    <a:gd name="T9" fmla="*/ 0 h 22"/>
                  </a:gdLst>
                  <a:ahLst/>
                  <a:cxnLst>
                    <a:cxn ang="0">
                      <a:pos x="T0" y="T1"/>
                    </a:cxn>
                    <a:cxn ang="0">
                      <a:pos x="T2" y="T3"/>
                    </a:cxn>
                    <a:cxn ang="0">
                      <a:pos x="T4" y="T5"/>
                    </a:cxn>
                    <a:cxn ang="0">
                      <a:pos x="T6" y="T7"/>
                    </a:cxn>
                    <a:cxn ang="0">
                      <a:pos x="T8" y="T9"/>
                    </a:cxn>
                  </a:cxnLst>
                  <a:rect l="0" t="0" r="r" b="b"/>
                  <a:pathLst>
                    <a:path w="14" h="22">
                      <a:moveTo>
                        <a:pt x="0" y="22"/>
                      </a:moveTo>
                      <a:lnTo>
                        <a:pt x="4" y="18"/>
                      </a:lnTo>
                      <a:lnTo>
                        <a:pt x="6" y="14"/>
                      </a:lnTo>
                      <a:lnTo>
                        <a:pt x="10" y="8"/>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0" name="Freeform 2237"/>
                <p:cNvSpPr>
                  <a:spLocks/>
                </p:cNvSpPr>
                <p:nvPr/>
              </p:nvSpPr>
              <p:spPr bwMode="auto">
                <a:xfrm>
                  <a:off x="3797" y="2165"/>
                  <a:ext cx="8" cy="26"/>
                </a:xfrm>
                <a:custGeom>
                  <a:avLst/>
                  <a:gdLst>
                    <a:gd name="T0" fmla="*/ 0 w 15"/>
                    <a:gd name="T1" fmla="*/ 51 h 51"/>
                    <a:gd name="T2" fmla="*/ 2 w 15"/>
                    <a:gd name="T3" fmla="*/ 46 h 51"/>
                    <a:gd name="T4" fmla="*/ 4 w 15"/>
                    <a:gd name="T5" fmla="*/ 40 h 51"/>
                    <a:gd name="T6" fmla="*/ 8 w 15"/>
                    <a:gd name="T7" fmla="*/ 25 h 51"/>
                    <a:gd name="T8" fmla="*/ 11 w 15"/>
                    <a:gd name="T9" fmla="*/ 11 h 51"/>
                    <a:gd name="T10" fmla="*/ 13 w 15"/>
                    <a:gd name="T11" fmla="*/ 5 h 51"/>
                    <a:gd name="T12" fmla="*/ 15 w 15"/>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15" h="51">
                      <a:moveTo>
                        <a:pt x="0" y="51"/>
                      </a:moveTo>
                      <a:lnTo>
                        <a:pt x="2" y="46"/>
                      </a:lnTo>
                      <a:lnTo>
                        <a:pt x="4" y="40"/>
                      </a:lnTo>
                      <a:lnTo>
                        <a:pt x="8" y="25"/>
                      </a:lnTo>
                      <a:lnTo>
                        <a:pt x="11" y="11"/>
                      </a:lnTo>
                      <a:lnTo>
                        <a:pt x="13" y="5"/>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1" name="Freeform 2238"/>
                <p:cNvSpPr>
                  <a:spLocks/>
                </p:cNvSpPr>
                <p:nvPr/>
              </p:nvSpPr>
              <p:spPr bwMode="auto">
                <a:xfrm>
                  <a:off x="3805" y="2157"/>
                  <a:ext cx="6" cy="8"/>
                </a:xfrm>
                <a:custGeom>
                  <a:avLst/>
                  <a:gdLst>
                    <a:gd name="T0" fmla="*/ 0 w 14"/>
                    <a:gd name="T1" fmla="*/ 16 h 16"/>
                    <a:gd name="T2" fmla="*/ 2 w 14"/>
                    <a:gd name="T3" fmla="*/ 12 h 16"/>
                    <a:gd name="T4" fmla="*/ 6 w 14"/>
                    <a:gd name="T5" fmla="*/ 10 h 16"/>
                    <a:gd name="T6" fmla="*/ 12 w 14"/>
                    <a:gd name="T7" fmla="*/ 6 h 16"/>
                    <a:gd name="T8" fmla="*/ 14 w 14"/>
                    <a:gd name="T9" fmla="*/ 0 h 16"/>
                  </a:gdLst>
                  <a:ahLst/>
                  <a:cxnLst>
                    <a:cxn ang="0">
                      <a:pos x="T0" y="T1"/>
                    </a:cxn>
                    <a:cxn ang="0">
                      <a:pos x="T2" y="T3"/>
                    </a:cxn>
                    <a:cxn ang="0">
                      <a:pos x="T4" y="T5"/>
                    </a:cxn>
                    <a:cxn ang="0">
                      <a:pos x="T6" y="T7"/>
                    </a:cxn>
                    <a:cxn ang="0">
                      <a:pos x="T8" y="T9"/>
                    </a:cxn>
                  </a:cxnLst>
                  <a:rect l="0" t="0" r="r" b="b"/>
                  <a:pathLst>
                    <a:path w="14" h="16">
                      <a:moveTo>
                        <a:pt x="0" y="16"/>
                      </a:moveTo>
                      <a:lnTo>
                        <a:pt x="2" y="12"/>
                      </a:lnTo>
                      <a:lnTo>
                        <a:pt x="6" y="10"/>
                      </a:lnTo>
                      <a:lnTo>
                        <a:pt x="12" y="6"/>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2" name="Freeform 2239"/>
                <p:cNvSpPr>
                  <a:spLocks/>
                </p:cNvSpPr>
                <p:nvPr/>
              </p:nvSpPr>
              <p:spPr bwMode="auto">
                <a:xfrm>
                  <a:off x="3811" y="2115"/>
                  <a:ext cx="8" cy="42"/>
                </a:xfrm>
                <a:custGeom>
                  <a:avLst/>
                  <a:gdLst>
                    <a:gd name="T0" fmla="*/ 0 w 15"/>
                    <a:gd name="T1" fmla="*/ 84 h 84"/>
                    <a:gd name="T2" fmla="*/ 2 w 15"/>
                    <a:gd name="T3" fmla="*/ 77 h 84"/>
                    <a:gd name="T4" fmla="*/ 3 w 15"/>
                    <a:gd name="T5" fmla="*/ 65 h 84"/>
                    <a:gd name="T6" fmla="*/ 5 w 15"/>
                    <a:gd name="T7" fmla="*/ 54 h 84"/>
                    <a:gd name="T8" fmla="*/ 7 w 15"/>
                    <a:gd name="T9" fmla="*/ 40 h 84"/>
                    <a:gd name="T10" fmla="*/ 9 w 15"/>
                    <a:gd name="T11" fmla="*/ 29 h 84"/>
                    <a:gd name="T12" fmla="*/ 11 w 15"/>
                    <a:gd name="T13" fmla="*/ 17 h 84"/>
                    <a:gd name="T14" fmla="*/ 13 w 15"/>
                    <a:gd name="T15" fmla="*/ 7 h 84"/>
                    <a:gd name="T16" fmla="*/ 15 w 15"/>
                    <a:gd name="T1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84">
                      <a:moveTo>
                        <a:pt x="0" y="84"/>
                      </a:moveTo>
                      <a:lnTo>
                        <a:pt x="2" y="77"/>
                      </a:lnTo>
                      <a:lnTo>
                        <a:pt x="3" y="65"/>
                      </a:lnTo>
                      <a:lnTo>
                        <a:pt x="5" y="54"/>
                      </a:lnTo>
                      <a:lnTo>
                        <a:pt x="7" y="40"/>
                      </a:lnTo>
                      <a:lnTo>
                        <a:pt x="9" y="29"/>
                      </a:lnTo>
                      <a:lnTo>
                        <a:pt x="11" y="17"/>
                      </a:lnTo>
                      <a:lnTo>
                        <a:pt x="13" y="7"/>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3" name="Freeform 2240"/>
                <p:cNvSpPr>
                  <a:spLocks/>
                </p:cNvSpPr>
                <p:nvPr/>
              </p:nvSpPr>
              <p:spPr bwMode="auto">
                <a:xfrm>
                  <a:off x="3819" y="2114"/>
                  <a:ext cx="7" cy="3"/>
                </a:xfrm>
                <a:custGeom>
                  <a:avLst/>
                  <a:gdLst>
                    <a:gd name="T0" fmla="*/ 0 w 13"/>
                    <a:gd name="T1" fmla="*/ 2 h 6"/>
                    <a:gd name="T2" fmla="*/ 2 w 13"/>
                    <a:gd name="T3" fmla="*/ 0 h 6"/>
                    <a:gd name="T4" fmla="*/ 2 w 13"/>
                    <a:gd name="T5" fmla="*/ 0 h 6"/>
                    <a:gd name="T6" fmla="*/ 6 w 13"/>
                    <a:gd name="T7" fmla="*/ 2 h 6"/>
                    <a:gd name="T8" fmla="*/ 12 w 13"/>
                    <a:gd name="T9" fmla="*/ 4 h 6"/>
                    <a:gd name="T10" fmla="*/ 13 w 13"/>
                    <a:gd name="T11" fmla="*/ 6 h 6"/>
                  </a:gdLst>
                  <a:ahLst/>
                  <a:cxnLst>
                    <a:cxn ang="0">
                      <a:pos x="T0" y="T1"/>
                    </a:cxn>
                    <a:cxn ang="0">
                      <a:pos x="T2" y="T3"/>
                    </a:cxn>
                    <a:cxn ang="0">
                      <a:pos x="T4" y="T5"/>
                    </a:cxn>
                    <a:cxn ang="0">
                      <a:pos x="T6" y="T7"/>
                    </a:cxn>
                    <a:cxn ang="0">
                      <a:pos x="T8" y="T9"/>
                    </a:cxn>
                    <a:cxn ang="0">
                      <a:pos x="T10" y="T11"/>
                    </a:cxn>
                  </a:cxnLst>
                  <a:rect l="0" t="0" r="r" b="b"/>
                  <a:pathLst>
                    <a:path w="13" h="6">
                      <a:moveTo>
                        <a:pt x="0" y="2"/>
                      </a:moveTo>
                      <a:lnTo>
                        <a:pt x="2" y="0"/>
                      </a:lnTo>
                      <a:lnTo>
                        <a:pt x="2" y="0"/>
                      </a:lnTo>
                      <a:lnTo>
                        <a:pt x="6" y="2"/>
                      </a:lnTo>
                      <a:lnTo>
                        <a:pt x="12" y="4"/>
                      </a:lnTo>
                      <a:lnTo>
                        <a:pt x="13" y="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4" name="Freeform 2241"/>
                <p:cNvSpPr>
                  <a:spLocks/>
                </p:cNvSpPr>
                <p:nvPr/>
              </p:nvSpPr>
              <p:spPr bwMode="auto">
                <a:xfrm>
                  <a:off x="3826" y="2116"/>
                  <a:ext cx="7" cy="2"/>
                </a:xfrm>
                <a:custGeom>
                  <a:avLst/>
                  <a:gdLst>
                    <a:gd name="T0" fmla="*/ 0 w 16"/>
                    <a:gd name="T1" fmla="*/ 2 h 4"/>
                    <a:gd name="T2" fmla="*/ 4 w 16"/>
                    <a:gd name="T3" fmla="*/ 2 h 4"/>
                    <a:gd name="T4" fmla="*/ 8 w 16"/>
                    <a:gd name="T5" fmla="*/ 4 h 4"/>
                    <a:gd name="T6" fmla="*/ 12 w 16"/>
                    <a:gd name="T7" fmla="*/ 4 h 4"/>
                    <a:gd name="T8" fmla="*/ 16 w 16"/>
                    <a:gd name="T9" fmla="*/ 0 h 4"/>
                  </a:gdLst>
                  <a:ahLst/>
                  <a:cxnLst>
                    <a:cxn ang="0">
                      <a:pos x="T0" y="T1"/>
                    </a:cxn>
                    <a:cxn ang="0">
                      <a:pos x="T2" y="T3"/>
                    </a:cxn>
                    <a:cxn ang="0">
                      <a:pos x="T4" y="T5"/>
                    </a:cxn>
                    <a:cxn ang="0">
                      <a:pos x="T6" y="T7"/>
                    </a:cxn>
                    <a:cxn ang="0">
                      <a:pos x="T8" y="T9"/>
                    </a:cxn>
                  </a:cxnLst>
                  <a:rect l="0" t="0" r="r" b="b"/>
                  <a:pathLst>
                    <a:path w="16" h="4">
                      <a:moveTo>
                        <a:pt x="0" y="2"/>
                      </a:moveTo>
                      <a:lnTo>
                        <a:pt x="4" y="2"/>
                      </a:lnTo>
                      <a:lnTo>
                        <a:pt x="8" y="4"/>
                      </a:lnTo>
                      <a:lnTo>
                        <a:pt x="12" y="4"/>
                      </a:lnTo>
                      <a:lnTo>
                        <a:pt x="1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5" name="Freeform 2242"/>
                <p:cNvSpPr>
                  <a:spLocks/>
                </p:cNvSpPr>
                <p:nvPr/>
              </p:nvSpPr>
              <p:spPr bwMode="auto">
                <a:xfrm>
                  <a:off x="3833" y="2065"/>
                  <a:ext cx="7" cy="51"/>
                </a:xfrm>
                <a:custGeom>
                  <a:avLst/>
                  <a:gdLst>
                    <a:gd name="T0" fmla="*/ 0 w 13"/>
                    <a:gd name="T1" fmla="*/ 102 h 102"/>
                    <a:gd name="T2" fmla="*/ 2 w 13"/>
                    <a:gd name="T3" fmla="*/ 92 h 102"/>
                    <a:gd name="T4" fmla="*/ 4 w 13"/>
                    <a:gd name="T5" fmla="*/ 81 h 102"/>
                    <a:gd name="T6" fmla="*/ 6 w 13"/>
                    <a:gd name="T7" fmla="*/ 65 h 102"/>
                    <a:gd name="T8" fmla="*/ 6 w 13"/>
                    <a:gd name="T9" fmla="*/ 50 h 102"/>
                    <a:gd name="T10" fmla="*/ 7 w 13"/>
                    <a:gd name="T11" fmla="*/ 35 h 102"/>
                    <a:gd name="T12" fmla="*/ 9 w 13"/>
                    <a:gd name="T13" fmla="*/ 19 h 102"/>
                    <a:gd name="T14" fmla="*/ 11 w 13"/>
                    <a:gd name="T15" fmla="*/ 8 h 102"/>
                    <a:gd name="T16" fmla="*/ 13 w 13"/>
                    <a:gd name="T17"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02">
                      <a:moveTo>
                        <a:pt x="0" y="102"/>
                      </a:moveTo>
                      <a:lnTo>
                        <a:pt x="2" y="92"/>
                      </a:lnTo>
                      <a:lnTo>
                        <a:pt x="4" y="81"/>
                      </a:lnTo>
                      <a:lnTo>
                        <a:pt x="6" y="65"/>
                      </a:lnTo>
                      <a:lnTo>
                        <a:pt x="6" y="50"/>
                      </a:lnTo>
                      <a:lnTo>
                        <a:pt x="7" y="35"/>
                      </a:lnTo>
                      <a:lnTo>
                        <a:pt x="9" y="19"/>
                      </a:lnTo>
                      <a:lnTo>
                        <a:pt x="11" y="8"/>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6" name="Freeform 2243"/>
                <p:cNvSpPr>
                  <a:spLocks/>
                </p:cNvSpPr>
                <p:nvPr/>
              </p:nvSpPr>
              <p:spPr bwMode="auto">
                <a:xfrm>
                  <a:off x="3840" y="2064"/>
                  <a:ext cx="8" cy="7"/>
                </a:xfrm>
                <a:custGeom>
                  <a:avLst/>
                  <a:gdLst>
                    <a:gd name="T0" fmla="*/ 0 w 16"/>
                    <a:gd name="T1" fmla="*/ 2 h 13"/>
                    <a:gd name="T2" fmla="*/ 2 w 16"/>
                    <a:gd name="T3" fmla="*/ 0 h 13"/>
                    <a:gd name="T4" fmla="*/ 4 w 16"/>
                    <a:gd name="T5" fmla="*/ 0 h 13"/>
                    <a:gd name="T6" fmla="*/ 6 w 16"/>
                    <a:gd name="T7" fmla="*/ 2 h 13"/>
                    <a:gd name="T8" fmla="*/ 8 w 16"/>
                    <a:gd name="T9" fmla="*/ 4 h 13"/>
                    <a:gd name="T10" fmla="*/ 12 w 16"/>
                    <a:gd name="T11" fmla="*/ 10 h 13"/>
                    <a:gd name="T12" fmla="*/ 14 w 16"/>
                    <a:gd name="T13" fmla="*/ 12 h 13"/>
                    <a:gd name="T14" fmla="*/ 16 w 16"/>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3">
                      <a:moveTo>
                        <a:pt x="0" y="2"/>
                      </a:moveTo>
                      <a:lnTo>
                        <a:pt x="2" y="0"/>
                      </a:lnTo>
                      <a:lnTo>
                        <a:pt x="4" y="0"/>
                      </a:lnTo>
                      <a:lnTo>
                        <a:pt x="6" y="2"/>
                      </a:lnTo>
                      <a:lnTo>
                        <a:pt x="8" y="4"/>
                      </a:lnTo>
                      <a:lnTo>
                        <a:pt x="12" y="10"/>
                      </a:lnTo>
                      <a:lnTo>
                        <a:pt x="14" y="12"/>
                      </a:lnTo>
                      <a:lnTo>
                        <a:pt x="16" y="1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7" name="Freeform 2244"/>
                <p:cNvSpPr>
                  <a:spLocks/>
                </p:cNvSpPr>
                <p:nvPr/>
              </p:nvSpPr>
              <p:spPr bwMode="auto">
                <a:xfrm>
                  <a:off x="3848" y="2069"/>
                  <a:ext cx="7" cy="2"/>
                </a:xfrm>
                <a:custGeom>
                  <a:avLst/>
                  <a:gdLst>
                    <a:gd name="T0" fmla="*/ 0 w 13"/>
                    <a:gd name="T1" fmla="*/ 3 h 3"/>
                    <a:gd name="T2" fmla="*/ 5 w 13"/>
                    <a:gd name="T3" fmla="*/ 3 h 3"/>
                    <a:gd name="T4" fmla="*/ 9 w 13"/>
                    <a:gd name="T5" fmla="*/ 3 h 3"/>
                    <a:gd name="T6" fmla="*/ 13 w 13"/>
                    <a:gd name="T7" fmla="*/ 0 h 3"/>
                  </a:gdLst>
                  <a:ahLst/>
                  <a:cxnLst>
                    <a:cxn ang="0">
                      <a:pos x="T0" y="T1"/>
                    </a:cxn>
                    <a:cxn ang="0">
                      <a:pos x="T2" y="T3"/>
                    </a:cxn>
                    <a:cxn ang="0">
                      <a:pos x="T4" y="T5"/>
                    </a:cxn>
                    <a:cxn ang="0">
                      <a:pos x="T6" y="T7"/>
                    </a:cxn>
                  </a:cxnLst>
                  <a:rect l="0" t="0" r="r" b="b"/>
                  <a:pathLst>
                    <a:path w="13" h="3">
                      <a:moveTo>
                        <a:pt x="0" y="3"/>
                      </a:moveTo>
                      <a:lnTo>
                        <a:pt x="5" y="3"/>
                      </a:lnTo>
                      <a:lnTo>
                        <a:pt x="9" y="3"/>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8" name="Freeform 2245"/>
                <p:cNvSpPr>
                  <a:spLocks/>
                </p:cNvSpPr>
                <p:nvPr/>
              </p:nvSpPr>
              <p:spPr bwMode="auto">
                <a:xfrm>
                  <a:off x="3855" y="2055"/>
                  <a:ext cx="7" cy="14"/>
                </a:xfrm>
                <a:custGeom>
                  <a:avLst/>
                  <a:gdLst>
                    <a:gd name="T0" fmla="*/ 0 w 15"/>
                    <a:gd name="T1" fmla="*/ 27 h 27"/>
                    <a:gd name="T2" fmla="*/ 2 w 15"/>
                    <a:gd name="T3" fmla="*/ 25 h 27"/>
                    <a:gd name="T4" fmla="*/ 4 w 15"/>
                    <a:gd name="T5" fmla="*/ 21 h 27"/>
                    <a:gd name="T6" fmla="*/ 8 w 15"/>
                    <a:gd name="T7" fmla="*/ 11 h 27"/>
                    <a:gd name="T8" fmla="*/ 12 w 15"/>
                    <a:gd name="T9" fmla="*/ 2 h 27"/>
                    <a:gd name="T10" fmla="*/ 13 w 15"/>
                    <a:gd name="T11" fmla="*/ 0 h 27"/>
                    <a:gd name="T12" fmla="*/ 15 w 15"/>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15" h="27">
                      <a:moveTo>
                        <a:pt x="0" y="27"/>
                      </a:moveTo>
                      <a:lnTo>
                        <a:pt x="2" y="25"/>
                      </a:lnTo>
                      <a:lnTo>
                        <a:pt x="4" y="21"/>
                      </a:lnTo>
                      <a:lnTo>
                        <a:pt x="8" y="11"/>
                      </a:lnTo>
                      <a:lnTo>
                        <a:pt x="12" y="2"/>
                      </a:lnTo>
                      <a:lnTo>
                        <a:pt x="13" y="0"/>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9" name="Freeform 2246"/>
                <p:cNvSpPr>
                  <a:spLocks/>
                </p:cNvSpPr>
                <p:nvPr/>
              </p:nvSpPr>
              <p:spPr bwMode="auto">
                <a:xfrm>
                  <a:off x="3862" y="2055"/>
                  <a:ext cx="7" cy="21"/>
                </a:xfrm>
                <a:custGeom>
                  <a:avLst/>
                  <a:gdLst>
                    <a:gd name="T0" fmla="*/ 0 w 14"/>
                    <a:gd name="T1" fmla="*/ 0 h 42"/>
                    <a:gd name="T2" fmla="*/ 2 w 14"/>
                    <a:gd name="T3" fmla="*/ 2 h 42"/>
                    <a:gd name="T4" fmla="*/ 4 w 14"/>
                    <a:gd name="T5" fmla="*/ 7 h 42"/>
                    <a:gd name="T6" fmla="*/ 6 w 14"/>
                    <a:gd name="T7" fmla="*/ 15 h 42"/>
                    <a:gd name="T8" fmla="*/ 6 w 14"/>
                    <a:gd name="T9" fmla="*/ 23 h 42"/>
                    <a:gd name="T10" fmla="*/ 8 w 14"/>
                    <a:gd name="T11" fmla="*/ 30 h 42"/>
                    <a:gd name="T12" fmla="*/ 10 w 14"/>
                    <a:gd name="T13" fmla="*/ 36 h 42"/>
                    <a:gd name="T14" fmla="*/ 12 w 14"/>
                    <a:gd name="T15" fmla="*/ 40 h 42"/>
                    <a:gd name="T16" fmla="*/ 14 w 14"/>
                    <a:gd name="T1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2">
                      <a:moveTo>
                        <a:pt x="0" y="0"/>
                      </a:moveTo>
                      <a:lnTo>
                        <a:pt x="2" y="2"/>
                      </a:lnTo>
                      <a:lnTo>
                        <a:pt x="4" y="7"/>
                      </a:lnTo>
                      <a:lnTo>
                        <a:pt x="6" y="15"/>
                      </a:lnTo>
                      <a:lnTo>
                        <a:pt x="6" y="23"/>
                      </a:lnTo>
                      <a:lnTo>
                        <a:pt x="8" y="30"/>
                      </a:lnTo>
                      <a:lnTo>
                        <a:pt x="10" y="36"/>
                      </a:lnTo>
                      <a:lnTo>
                        <a:pt x="12" y="40"/>
                      </a:lnTo>
                      <a:lnTo>
                        <a:pt x="14" y="4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0" name="Freeform 2247"/>
                <p:cNvSpPr>
                  <a:spLocks/>
                </p:cNvSpPr>
                <p:nvPr/>
              </p:nvSpPr>
              <p:spPr bwMode="auto">
                <a:xfrm>
                  <a:off x="3869" y="2052"/>
                  <a:ext cx="8" cy="24"/>
                </a:xfrm>
                <a:custGeom>
                  <a:avLst/>
                  <a:gdLst>
                    <a:gd name="T0" fmla="*/ 0 w 15"/>
                    <a:gd name="T1" fmla="*/ 48 h 48"/>
                    <a:gd name="T2" fmla="*/ 2 w 15"/>
                    <a:gd name="T3" fmla="*/ 46 h 48"/>
                    <a:gd name="T4" fmla="*/ 4 w 15"/>
                    <a:gd name="T5" fmla="*/ 40 h 48"/>
                    <a:gd name="T6" fmla="*/ 6 w 15"/>
                    <a:gd name="T7" fmla="*/ 33 h 48"/>
                    <a:gd name="T8" fmla="*/ 8 w 15"/>
                    <a:gd name="T9" fmla="*/ 25 h 48"/>
                    <a:gd name="T10" fmla="*/ 9 w 15"/>
                    <a:gd name="T11" fmla="*/ 15 h 48"/>
                    <a:gd name="T12" fmla="*/ 11 w 15"/>
                    <a:gd name="T13" fmla="*/ 8 h 48"/>
                    <a:gd name="T14" fmla="*/ 13 w 15"/>
                    <a:gd name="T15" fmla="*/ 2 h 48"/>
                    <a:gd name="T16" fmla="*/ 15 w 15"/>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8">
                      <a:moveTo>
                        <a:pt x="0" y="48"/>
                      </a:moveTo>
                      <a:lnTo>
                        <a:pt x="2" y="46"/>
                      </a:lnTo>
                      <a:lnTo>
                        <a:pt x="4" y="40"/>
                      </a:lnTo>
                      <a:lnTo>
                        <a:pt x="6" y="33"/>
                      </a:lnTo>
                      <a:lnTo>
                        <a:pt x="8" y="25"/>
                      </a:lnTo>
                      <a:lnTo>
                        <a:pt x="9" y="15"/>
                      </a:lnTo>
                      <a:lnTo>
                        <a:pt x="11" y="8"/>
                      </a:lnTo>
                      <a:lnTo>
                        <a:pt x="13"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1" name="Freeform 2248"/>
                <p:cNvSpPr>
                  <a:spLocks/>
                </p:cNvSpPr>
                <p:nvPr/>
              </p:nvSpPr>
              <p:spPr bwMode="auto">
                <a:xfrm>
                  <a:off x="3877" y="2052"/>
                  <a:ext cx="6" cy="17"/>
                </a:xfrm>
                <a:custGeom>
                  <a:avLst/>
                  <a:gdLst>
                    <a:gd name="T0" fmla="*/ 0 w 14"/>
                    <a:gd name="T1" fmla="*/ 0 h 33"/>
                    <a:gd name="T2" fmla="*/ 2 w 14"/>
                    <a:gd name="T3" fmla="*/ 0 h 33"/>
                    <a:gd name="T4" fmla="*/ 4 w 14"/>
                    <a:gd name="T5" fmla="*/ 2 h 33"/>
                    <a:gd name="T6" fmla="*/ 6 w 14"/>
                    <a:gd name="T7" fmla="*/ 6 h 33"/>
                    <a:gd name="T8" fmla="*/ 6 w 14"/>
                    <a:gd name="T9" fmla="*/ 12 h 33"/>
                    <a:gd name="T10" fmla="*/ 10 w 14"/>
                    <a:gd name="T11" fmla="*/ 23 h 33"/>
                    <a:gd name="T12" fmla="*/ 14 w 14"/>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14" h="33">
                      <a:moveTo>
                        <a:pt x="0" y="0"/>
                      </a:moveTo>
                      <a:lnTo>
                        <a:pt x="2" y="0"/>
                      </a:lnTo>
                      <a:lnTo>
                        <a:pt x="4" y="2"/>
                      </a:lnTo>
                      <a:lnTo>
                        <a:pt x="6" y="6"/>
                      </a:lnTo>
                      <a:lnTo>
                        <a:pt x="6" y="12"/>
                      </a:lnTo>
                      <a:lnTo>
                        <a:pt x="10" y="23"/>
                      </a:lnTo>
                      <a:lnTo>
                        <a:pt x="14" y="3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2" name="Freeform 2249"/>
                <p:cNvSpPr>
                  <a:spLocks/>
                </p:cNvSpPr>
                <p:nvPr/>
              </p:nvSpPr>
              <p:spPr bwMode="auto">
                <a:xfrm>
                  <a:off x="3883" y="2069"/>
                  <a:ext cx="8" cy="15"/>
                </a:xfrm>
                <a:custGeom>
                  <a:avLst/>
                  <a:gdLst>
                    <a:gd name="T0" fmla="*/ 0 w 15"/>
                    <a:gd name="T1" fmla="*/ 0 h 30"/>
                    <a:gd name="T2" fmla="*/ 3 w 15"/>
                    <a:gd name="T3" fmla="*/ 9 h 30"/>
                    <a:gd name="T4" fmla="*/ 7 w 15"/>
                    <a:gd name="T5" fmla="*/ 19 h 30"/>
                    <a:gd name="T6" fmla="*/ 11 w 15"/>
                    <a:gd name="T7" fmla="*/ 27 h 30"/>
                    <a:gd name="T8" fmla="*/ 13 w 15"/>
                    <a:gd name="T9" fmla="*/ 30 h 30"/>
                    <a:gd name="T10" fmla="*/ 15 w 15"/>
                    <a:gd name="T11" fmla="*/ 30 h 30"/>
                  </a:gdLst>
                  <a:ahLst/>
                  <a:cxnLst>
                    <a:cxn ang="0">
                      <a:pos x="T0" y="T1"/>
                    </a:cxn>
                    <a:cxn ang="0">
                      <a:pos x="T2" y="T3"/>
                    </a:cxn>
                    <a:cxn ang="0">
                      <a:pos x="T4" y="T5"/>
                    </a:cxn>
                    <a:cxn ang="0">
                      <a:pos x="T6" y="T7"/>
                    </a:cxn>
                    <a:cxn ang="0">
                      <a:pos x="T8" y="T9"/>
                    </a:cxn>
                    <a:cxn ang="0">
                      <a:pos x="T10" y="T11"/>
                    </a:cxn>
                  </a:cxnLst>
                  <a:rect l="0" t="0" r="r" b="b"/>
                  <a:pathLst>
                    <a:path w="15" h="30">
                      <a:moveTo>
                        <a:pt x="0" y="0"/>
                      </a:moveTo>
                      <a:lnTo>
                        <a:pt x="3" y="9"/>
                      </a:lnTo>
                      <a:lnTo>
                        <a:pt x="7" y="19"/>
                      </a:lnTo>
                      <a:lnTo>
                        <a:pt x="11" y="27"/>
                      </a:lnTo>
                      <a:lnTo>
                        <a:pt x="13" y="30"/>
                      </a:lnTo>
                      <a:lnTo>
                        <a:pt x="15" y="3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3" name="Freeform 2250"/>
                <p:cNvSpPr>
                  <a:spLocks/>
                </p:cNvSpPr>
                <p:nvPr/>
              </p:nvSpPr>
              <p:spPr bwMode="auto">
                <a:xfrm>
                  <a:off x="3891" y="2069"/>
                  <a:ext cx="7" cy="15"/>
                </a:xfrm>
                <a:custGeom>
                  <a:avLst/>
                  <a:gdLst>
                    <a:gd name="T0" fmla="*/ 0 w 13"/>
                    <a:gd name="T1" fmla="*/ 30 h 30"/>
                    <a:gd name="T2" fmla="*/ 2 w 13"/>
                    <a:gd name="T3" fmla="*/ 28 h 30"/>
                    <a:gd name="T4" fmla="*/ 4 w 13"/>
                    <a:gd name="T5" fmla="*/ 27 h 30"/>
                    <a:gd name="T6" fmla="*/ 6 w 13"/>
                    <a:gd name="T7" fmla="*/ 17 h 30"/>
                    <a:gd name="T8" fmla="*/ 10 w 13"/>
                    <a:gd name="T9" fmla="*/ 7 h 30"/>
                    <a:gd name="T10" fmla="*/ 12 w 13"/>
                    <a:gd name="T11" fmla="*/ 2 h 30"/>
                    <a:gd name="T12" fmla="*/ 13 w 13"/>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3" h="30">
                      <a:moveTo>
                        <a:pt x="0" y="30"/>
                      </a:moveTo>
                      <a:lnTo>
                        <a:pt x="2" y="28"/>
                      </a:lnTo>
                      <a:lnTo>
                        <a:pt x="4" y="27"/>
                      </a:lnTo>
                      <a:lnTo>
                        <a:pt x="6" y="17"/>
                      </a:lnTo>
                      <a:lnTo>
                        <a:pt x="10" y="7"/>
                      </a:lnTo>
                      <a:lnTo>
                        <a:pt x="12" y="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4" name="Freeform 2251"/>
                <p:cNvSpPr>
                  <a:spLocks/>
                </p:cNvSpPr>
                <p:nvPr/>
              </p:nvSpPr>
              <p:spPr bwMode="auto">
                <a:xfrm>
                  <a:off x="3898" y="2068"/>
                  <a:ext cx="7" cy="1"/>
                </a:xfrm>
                <a:custGeom>
                  <a:avLst/>
                  <a:gdLst>
                    <a:gd name="T0" fmla="*/ 0 w 16"/>
                    <a:gd name="T1" fmla="*/ 2 h 2"/>
                    <a:gd name="T2" fmla="*/ 4 w 16"/>
                    <a:gd name="T3" fmla="*/ 0 h 2"/>
                    <a:gd name="T4" fmla="*/ 8 w 16"/>
                    <a:gd name="T5" fmla="*/ 0 h 2"/>
                    <a:gd name="T6" fmla="*/ 16 w 16"/>
                    <a:gd name="T7" fmla="*/ 2 h 2"/>
                  </a:gdLst>
                  <a:ahLst/>
                  <a:cxnLst>
                    <a:cxn ang="0">
                      <a:pos x="T0" y="T1"/>
                    </a:cxn>
                    <a:cxn ang="0">
                      <a:pos x="T2" y="T3"/>
                    </a:cxn>
                    <a:cxn ang="0">
                      <a:pos x="T4" y="T5"/>
                    </a:cxn>
                    <a:cxn ang="0">
                      <a:pos x="T6" y="T7"/>
                    </a:cxn>
                  </a:cxnLst>
                  <a:rect l="0" t="0" r="r" b="b"/>
                  <a:pathLst>
                    <a:path w="16" h="2">
                      <a:moveTo>
                        <a:pt x="0" y="2"/>
                      </a:moveTo>
                      <a:lnTo>
                        <a:pt x="4" y="0"/>
                      </a:lnTo>
                      <a:lnTo>
                        <a:pt x="8" y="0"/>
                      </a:lnTo>
                      <a:lnTo>
                        <a:pt x="16" y="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5" name="Freeform 2252"/>
                <p:cNvSpPr>
                  <a:spLocks/>
                </p:cNvSpPr>
                <p:nvPr/>
              </p:nvSpPr>
              <p:spPr bwMode="auto">
                <a:xfrm>
                  <a:off x="3905" y="2069"/>
                  <a:ext cx="7" cy="3"/>
                </a:xfrm>
                <a:custGeom>
                  <a:avLst/>
                  <a:gdLst>
                    <a:gd name="T0" fmla="*/ 0 w 13"/>
                    <a:gd name="T1" fmla="*/ 0 h 5"/>
                    <a:gd name="T2" fmla="*/ 6 w 13"/>
                    <a:gd name="T3" fmla="*/ 2 h 5"/>
                    <a:gd name="T4" fmla="*/ 13 w 13"/>
                    <a:gd name="T5" fmla="*/ 5 h 5"/>
                  </a:gdLst>
                  <a:ahLst/>
                  <a:cxnLst>
                    <a:cxn ang="0">
                      <a:pos x="T0" y="T1"/>
                    </a:cxn>
                    <a:cxn ang="0">
                      <a:pos x="T2" y="T3"/>
                    </a:cxn>
                    <a:cxn ang="0">
                      <a:pos x="T4" y="T5"/>
                    </a:cxn>
                  </a:cxnLst>
                  <a:rect l="0" t="0" r="r" b="b"/>
                  <a:pathLst>
                    <a:path w="13" h="5">
                      <a:moveTo>
                        <a:pt x="0" y="0"/>
                      </a:moveTo>
                      <a:lnTo>
                        <a:pt x="6" y="2"/>
                      </a:lnTo>
                      <a:lnTo>
                        <a:pt x="13" y="5"/>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grpSp>
          <p:grpSp>
            <p:nvGrpSpPr>
              <p:cNvPr id="7" name="Group 2253"/>
              <p:cNvGrpSpPr>
                <a:grpSpLocks/>
              </p:cNvGrpSpPr>
              <p:nvPr/>
            </p:nvGrpSpPr>
            <p:grpSpPr bwMode="auto">
              <a:xfrm>
                <a:off x="1621" y="1241"/>
                <a:ext cx="2544" cy="2032"/>
                <a:chOff x="1621" y="1241"/>
                <a:chExt cx="2544" cy="2032"/>
              </a:xfrm>
            </p:grpSpPr>
            <p:sp>
              <p:nvSpPr>
                <p:cNvPr id="87" name="Freeform 2254"/>
                <p:cNvSpPr>
                  <a:spLocks/>
                </p:cNvSpPr>
                <p:nvPr/>
              </p:nvSpPr>
              <p:spPr bwMode="auto">
                <a:xfrm>
                  <a:off x="3912" y="2072"/>
                  <a:ext cx="8" cy="9"/>
                </a:xfrm>
                <a:custGeom>
                  <a:avLst/>
                  <a:gdLst>
                    <a:gd name="T0" fmla="*/ 0 w 16"/>
                    <a:gd name="T1" fmla="*/ 0 h 20"/>
                    <a:gd name="T2" fmla="*/ 4 w 16"/>
                    <a:gd name="T3" fmla="*/ 4 h 20"/>
                    <a:gd name="T4" fmla="*/ 8 w 16"/>
                    <a:gd name="T5" fmla="*/ 10 h 20"/>
                    <a:gd name="T6" fmla="*/ 12 w 16"/>
                    <a:gd name="T7" fmla="*/ 16 h 20"/>
                    <a:gd name="T8" fmla="*/ 16 w 16"/>
                    <a:gd name="T9" fmla="*/ 20 h 20"/>
                  </a:gdLst>
                  <a:ahLst/>
                  <a:cxnLst>
                    <a:cxn ang="0">
                      <a:pos x="T0" y="T1"/>
                    </a:cxn>
                    <a:cxn ang="0">
                      <a:pos x="T2" y="T3"/>
                    </a:cxn>
                    <a:cxn ang="0">
                      <a:pos x="T4" y="T5"/>
                    </a:cxn>
                    <a:cxn ang="0">
                      <a:pos x="T6" y="T7"/>
                    </a:cxn>
                    <a:cxn ang="0">
                      <a:pos x="T8" y="T9"/>
                    </a:cxn>
                  </a:cxnLst>
                  <a:rect l="0" t="0" r="r" b="b"/>
                  <a:pathLst>
                    <a:path w="16" h="20">
                      <a:moveTo>
                        <a:pt x="0" y="0"/>
                      </a:moveTo>
                      <a:lnTo>
                        <a:pt x="4" y="4"/>
                      </a:lnTo>
                      <a:lnTo>
                        <a:pt x="8" y="10"/>
                      </a:lnTo>
                      <a:lnTo>
                        <a:pt x="12" y="16"/>
                      </a:lnTo>
                      <a:lnTo>
                        <a:pt x="16" y="2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88" name="Freeform 2255"/>
                <p:cNvSpPr>
                  <a:spLocks/>
                </p:cNvSpPr>
                <p:nvPr/>
              </p:nvSpPr>
              <p:spPr bwMode="auto">
                <a:xfrm>
                  <a:off x="3920" y="2077"/>
                  <a:ext cx="7" cy="4"/>
                </a:xfrm>
                <a:custGeom>
                  <a:avLst/>
                  <a:gdLst>
                    <a:gd name="T0" fmla="*/ 0 w 13"/>
                    <a:gd name="T1" fmla="*/ 8 h 8"/>
                    <a:gd name="T2" fmla="*/ 3 w 13"/>
                    <a:gd name="T3" fmla="*/ 8 h 8"/>
                    <a:gd name="T4" fmla="*/ 5 w 13"/>
                    <a:gd name="T5" fmla="*/ 8 h 8"/>
                    <a:gd name="T6" fmla="*/ 9 w 13"/>
                    <a:gd name="T7" fmla="*/ 4 h 8"/>
                    <a:gd name="T8" fmla="*/ 13 w 13"/>
                    <a:gd name="T9" fmla="*/ 0 h 8"/>
                  </a:gdLst>
                  <a:ahLst/>
                  <a:cxnLst>
                    <a:cxn ang="0">
                      <a:pos x="T0" y="T1"/>
                    </a:cxn>
                    <a:cxn ang="0">
                      <a:pos x="T2" y="T3"/>
                    </a:cxn>
                    <a:cxn ang="0">
                      <a:pos x="T4" y="T5"/>
                    </a:cxn>
                    <a:cxn ang="0">
                      <a:pos x="T6" y="T7"/>
                    </a:cxn>
                    <a:cxn ang="0">
                      <a:pos x="T8" y="T9"/>
                    </a:cxn>
                  </a:cxnLst>
                  <a:rect l="0" t="0" r="r" b="b"/>
                  <a:pathLst>
                    <a:path w="13" h="8">
                      <a:moveTo>
                        <a:pt x="0" y="8"/>
                      </a:moveTo>
                      <a:lnTo>
                        <a:pt x="3" y="8"/>
                      </a:lnTo>
                      <a:lnTo>
                        <a:pt x="5" y="8"/>
                      </a:lnTo>
                      <a:lnTo>
                        <a:pt x="9" y="4"/>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89" name="Freeform 2256"/>
                <p:cNvSpPr>
                  <a:spLocks/>
                </p:cNvSpPr>
                <p:nvPr/>
              </p:nvSpPr>
              <p:spPr bwMode="auto">
                <a:xfrm>
                  <a:off x="3927" y="2058"/>
                  <a:ext cx="7" cy="19"/>
                </a:xfrm>
                <a:custGeom>
                  <a:avLst/>
                  <a:gdLst>
                    <a:gd name="T0" fmla="*/ 0 w 15"/>
                    <a:gd name="T1" fmla="*/ 38 h 38"/>
                    <a:gd name="T2" fmla="*/ 4 w 15"/>
                    <a:gd name="T3" fmla="*/ 30 h 38"/>
                    <a:gd name="T4" fmla="*/ 8 w 15"/>
                    <a:gd name="T5" fmla="*/ 21 h 38"/>
                    <a:gd name="T6" fmla="*/ 15 w 15"/>
                    <a:gd name="T7" fmla="*/ 0 h 38"/>
                  </a:gdLst>
                  <a:ahLst/>
                  <a:cxnLst>
                    <a:cxn ang="0">
                      <a:pos x="T0" y="T1"/>
                    </a:cxn>
                    <a:cxn ang="0">
                      <a:pos x="T2" y="T3"/>
                    </a:cxn>
                    <a:cxn ang="0">
                      <a:pos x="T4" y="T5"/>
                    </a:cxn>
                    <a:cxn ang="0">
                      <a:pos x="T6" y="T7"/>
                    </a:cxn>
                  </a:cxnLst>
                  <a:rect l="0" t="0" r="r" b="b"/>
                  <a:pathLst>
                    <a:path w="15" h="38">
                      <a:moveTo>
                        <a:pt x="0" y="38"/>
                      </a:moveTo>
                      <a:lnTo>
                        <a:pt x="4" y="30"/>
                      </a:lnTo>
                      <a:lnTo>
                        <a:pt x="8" y="21"/>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0" name="Freeform 2257"/>
                <p:cNvSpPr>
                  <a:spLocks/>
                </p:cNvSpPr>
                <p:nvPr/>
              </p:nvSpPr>
              <p:spPr bwMode="auto">
                <a:xfrm>
                  <a:off x="3934" y="2036"/>
                  <a:ext cx="7" cy="22"/>
                </a:xfrm>
                <a:custGeom>
                  <a:avLst/>
                  <a:gdLst>
                    <a:gd name="T0" fmla="*/ 0 w 14"/>
                    <a:gd name="T1" fmla="*/ 45 h 45"/>
                    <a:gd name="T2" fmla="*/ 4 w 14"/>
                    <a:gd name="T3" fmla="*/ 33 h 45"/>
                    <a:gd name="T4" fmla="*/ 6 w 14"/>
                    <a:gd name="T5" fmla="*/ 20 h 45"/>
                    <a:gd name="T6" fmla="*/ 10 w 14"/>
                    <a:gd name="T7" fmla="*/ 8 h 45"/>
                    <a:gd name="T8" fmla="*/ 12 w 14"/>
                    <a:gd name="T9" fmla="*/ 2 h 45"/>
                    <a:gd name="T10" fmla="*/ 14 w 14"/>
                    <a:gd name="T11" fmla="*/ 0 h 45"/>
                  </a:gdLst>
                  <a:ahLst/>
                  <a:cxnLst>
                    <a:cxn ang="0">
                      <a:pos x="T0" y="T1"/>
                    </a:cxn>
                    <a:cxn ang="0">
                      <a:pos x="T2" y="T3"/>
                    </a:cxn>
                    <a:cxn ang="0">
                      <a:pos x="T4" y="T5"/>
                    </a:cxn>
                    <a:cxn ang="0">
                      <a:pos x="T6" y="T7"/>
                    </a:cxn>
                    <a:cxn ang="0">
                      <a:pos x="T8" y="T9"/>
                    </a:cxn>
                    <a:cxn ang="0">
                      <a:pos x="T10" y="T11"/>
                    </a:cxn>
                  </a:cxnLst>
                  <a:rect l="0" t="0" r="r" b="b"/>
                  <a:pathLst>
                    <a:path w="14" h="45">
                      <a:moveTo>
                        <a:pt x="0" y="45"/>
                      </a:moveTo>
                      <a:lnTo>
                        <a:pt x="4" y="33"/>
                      </a:lnTo>
                      <a:lnTo>
                        <a:pt x="6" y="20"/>
                      </a:lnTo>
                      <a:lnTo>
                        <a:pt x="10" y="8"/>
                      </a:lnTo>
                      <a:lnTo>
                        <a:pt x="12" y="2"/>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1" name="Freeform 2258"/>
                <p:cNvSpPr>
                  <a:spLocks/>
                </p:cNvSpPr>
                <p:nvPr/>
              </p:nvSpPr>
              <p:spPr bwMode="auto">
                <a:xfrm>
                  <a:off x="3941" y="2035"/>
                  <a:ext cx="8" cy="9"/>
                </a:xfrm>
                <a:custGeom>
                  <a:avLst/>
                  <a:gdLst>
                    <a:gd name="T0" fmla="*/ 0 w 15"/>
                    <a:gd name="T1" fmla="*/ 2 h 18"/>
                    <a:gd name="T2" fmla="*/ 2 w 15"/>
                    <a:gd name="T3" fmla="*/ 0 h 18"/>
                    <a:gd name="T4" fmla="*/ 4 w 15"/>
                    <a:gd name="T5" fmla="*/ 2 h 18"/>
                    <a:gd name="T6" fmla="*/ 8 w 15"/>
                    <a:gd name="T7" fmla="*/ 6 h 18"/>
                    <a:gd name="T8" fmla="*/ 11 w 15"/>
                    <a:gd name="T9" fmla="*/ 12 h 18"/>
                    <a:gd name="T10" fmla="*/ 15 w 15"/>
                    <a:gd name="T11" fmla="*/ 18 h 18"/>
                  </a:gdLst>
                  <a:ahLst/>
                  <a:cxnLst>
                    <a:cxn ang="0">
                      <a:pos x="T0" y="T1"/>
                    </a:cxn>
                    <a:cxn ang="0">
                      <a:pos x="T2" y="T3"/>
                    </a:cxn>
                    <a:cxn ang="0">
                      <a:pos x="T4" y="T5"/>
                    </a:cxn>
                    <a:cxn ang="0">
                      <a:pos x="T6" y="T7"/>
                    </a:cxn>
                    <a:cxn ang="0">
                      <a:pos x="T8" y="T9"/>
                    </a:cxn>
                    <a:cxn ang="0">
                      <a:pos x="T10" y="T11"/>
                    </a:cxn>
                  </a:cxnLst>
                  <a:rect l="0" t="0" r="r" b="b"/>
                  <a:pathLst>
                    <a:path w="15" h="18">
                      <a:moveTo>
                        <a:pt x="0" y="2"/>
                      </a:moveTo>
                      <a:lnTo>
                        <a:pt x="2" y="0"/>
                      </a:lnTo>
                      <a:lnTo>
                        <a:pt x="4" y="2"/>
                      </a:lnTo>
                      <a:lnTo>
                        <a:pt x="8" y="6"/>
                      </a:lnTo>
                      <a:lnTo>
                        <a:pt x="11" y="12"/>
                      </a:lnTo>
                      <a:lnTo>
                        <a:pt x="15" y="18"/>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2" name="Freeform 2259"/>
                <p:cNvSpPr>
                  <a:spLocks/>
                </p:cNvSpPr>
                <p:nvPr/>
              </p:nvSpPr>
              <p:spPr bwMode="auto">
                <a:xfrm>
                  <a:off x="3949" y="2044"/>
                  <a:ext cx="6" cy="12"/>
                </a:xfrm>
                <a:custGeom>
                  <a:avLst/>
                  <a:gdLst>
                    <a:gd name="T0" fmla="*/ 0 w 14"/>
                    <a:gd name="T1" fmla="*/ 0 h 25"/>
                    <a:gd name="T2" fmla="*/ 2 w 14"/>
                    <a:gd name="T3" fmla="*/ 4 h 25"/>
                    <a:gd name="T4" fmla="*/ 4 w 14"/>
                    <a:gd name="T5" fmla="*/ 7 h 25"/>
                    <a:gd name="T6" fmla="*/ 8 w 14"/>
                    <a:gd name="T7" fmla="*/ 17 h 25"/>
                    <a:gd name="T8" fmla="*/ 8 w 14"/>
                    <a:gd name="T9" fmla="*/ 21 h 25"/>
                    <a:gd name="T10" fmla="*/ 10 w 14"/>
                    <a:gd name="T11" fmla="*/ 23 h 25"/>
                    <a:gd name="T12" fmla="*/ 12 w 14"/>
                    <a:gd name="T13" fmla="*/ 25 h 25"/>
                    <a:gd name="T14" fmla="*/ 14 w 14"/>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5">
                      <a:moveTo>
                        <a:pt x="0" y="0"/>
                      </a:moveTo>
                      <a:lnTo>
                        <a:pt x="2" y="4"/>
                      </a:lnTo>
                      <a:lnTo>
                        <a:pt x="4" y="7"/>
                      </a:lnTo>
                      <a:lnTo>
                        <a:pt x="8" y="17"/>
                      </a:lnTo>
                      <a:lnTo>
                        <a:pt x="8" y="21"/>
                      </a:lnTo>
                      <a:lnTo>
                        <a:pt x="10" y="23"/>
                      </a:lnTo>
                      <a:lnTo>
                        <a:pt x="12" y="25"/>
                      </a:lnTo>
                      <a:lnTo>
                        <a:pt x="14" y="2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3" name="Freeform 2260"/>
                <p:cNvSpPr>
                  <a:spLocks/>
                </p:cNvSpPr>
                <p:nvPr/>
              </p:nvSpPr>
              <p:spPr bwMode="auto">
                <a:xfrm>
                  <a:off x="3955" y="2018"/>
                  <a:ext cx="7" cy="37"/>
                </a:xfrm>
                <a:custGeom>
                  <a:avLst/>
                  <a:gdLst>
                    <a:gd name="T0" fmla="*/ 0 w 13"/>
                    <a:gd name="T1" fmla="*/ 75 h 75"/>
                    <a:gd name="T2" fmla="*/ 2 w 13"/>
                    <a:gd name="T3" fmla="*/ 69 h 75"/>
                    <a:gd name="T4" fmla="*/ 3 w 13"/>
                    <a:gd name="T5" fmla="*/ 61 h 75"/>
                    <a:gd name="T6" fmla="*/ 5 w 13"/>
                    <a:gd name="T7" fmla="*/ 52 h 75"/>
                    <a:gd name="T8" fmla="*/ 5 w 13"/>
                    <a:gd name="T9" fmla="*/ 40 h 75"/>
                    <a:gd name="T10" fmla="*/ 9 w 13"/>
                    <a:gd name="T11" fmla="*/ 17 h 75"/>
                    <a:gd name="T12" fmla="*/ 11 w 13"/>
                    <a:gd name="T13" fmla="*/ 8 h 75"/>
                    <a:gd name="T14" fmla="*/ 13 w 1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5">
                      <a:moveTo>
                        <a:pt x="0" y="75"/>
                      </a:moveTo>
                      <a:lnTo>
                        <a:pt x="2" y="69"/>
                      </a:lnTo>
                      <a:lnTo>
                        <a:pt x="3" y="61"/>
                      </a:lnTo>
                      <a:lnTo>
                        <a:pt x="5" y="52"/>
                      </a:lnTo>
                      <a:lnTo>
                        <a:pt x="5" y="40"/>
                      </a:lnTo>
                      <a:lnTo>
                        <a:pt x="9" y="17"/>
                      </a:lnTo>
                      <a:lnTo>
                        <a:pt x="11" y="8"/>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4" name="Freeform 2261"/>
                <p:cNvSpPr>
                  <a:spLocks/>
                </p:cNvSpPr>
                <p:nvPr/>
              </p:nvSpPr>
              <p:spPr bwMode="auto">
                <a:xfrm>
                  <a:off x="3962" y="2001"/>
                  <a:ext cx="8" cy="17"/>
                </a:xfrm>
                <a:custGeom>
                  <a:avLst/>
                  <a:gdLst>
                    <a:gd name="T0" fmla="*/ 0 w 15"/>
                    <a:gd name="T1" fmla="*/ 35 h 35"/>
                    <a:gd name="T2" fmla="*/ 4 w 15"/>
                    <a:gd name="T3" fmla="*/ 21 h 35"/>
                    <a:gd name="T4" fmla="*/ 8 w 15"/>
                    <a:gd name="T5" fmla="*/ 10 h 35"/>
                    <a:gd name="T6" fmla="*/ 12 w 15"/>
                    <a:gd name="T7" fmla="*/ 2 h 35"/>
                    <a:gd name="T8" fmla="*/ 14 w 15"/>
                    <a:gd name="T9" fmla="*/ 0 h 35"/>
                    <a:gd name="T10" fmla="*/ 15 w 15"/>
                    <a:gd name="T11" fmla="*/ 0 h 35"/>
                  </a:gdLst>
                  <a:ahLst/>
                  <a:cxnLst>
                    <a:cxn ang="0">
                      <a:pos x="T0" y="T1"/>
                    </a:cxn>
                    <a:cxn ang="0">
                      <a:pos x="T2" y="T3"/>
                    </a:cxn>
                    <a:cxn ang="0">
                      <a:pos x="T4" y="T5"/>
                    </a:cxn>
                    <a:cxn ang="0">
                      <a:pos x="T6" y="T7"/>
                    </a:cxn>
                    <a:cxn ang="0">
                      <a:pos x="T8" y="T9"/>
                    </a:cxn>
                    <a:cxn ang="0">
                      <a:pos x="T10" y="T11"/>
                    </a:cxn>
                  </a:cxnLst>
                  <a:rect l="0" t="0" r="r" b="b"/>
                  <a:pathLst>
                    <a:path w="15" h="35">
                      <a:moveTo>
                        <a:pt x="0" y="35"/>
                      </a:moveTo>
                      <a:lnTo>
                        <a:pt x="4" y="21"/>
                      </a:lnTo>
                      <a:lnTo>
                        <a:pt x="8" y="10"/>
                      </a:lnTo>
                      <a:lnTo>
                        <a:pt x="12" y="2"/>
                      </a:lnTo>
                      <a:lnTo>
                        <a:pt x="14" y="0"/>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5" name="Freeform 2262"/>
                <p:cNvSpPr>
                  <a:spLocks/>
                </p:cNvSpPr>
                <p:nvPr/>
              </p:nvSpPr>
              <p:spPr bwMode="auto">
                <a:xfrm>
                  <a:off x="3970" y="2001"/>
                  <a:ext cx="6" cy="19"/>
                </a:xfrm>
                <a:custGeom>
                  <a:avLst/>
                  <a:gdLst>
                    <a:gd name="T0" fmla="*/ 0 w 14"/>
                    <a:gd name="T1" fmla="*/ 0 h 39"/>
                    <a:gd name="T2" fmla="*/ 2 w 14"/>
                    <a:gd name="T3" fmla="*/ 2 h 39"/>
                    <a:gd name="T4" fmla="*/ 4 w 14"/>
                    <a:gd name="T5" fmla="*/ 6 h 39"/>
                    <a:gd name="T6" fmla="*/ 6 w 14"/>
                    <a:gd name="T7" fmla="*/ 12 h 39"/>
                    <a:gd name="T8" fmla="*/ 6 w 14"/>
                    <a:gd name="T9" fmla="*/ 20 h 39"/>
                    <a:gd name="T10" fmla="*/ 8 w 14"/>
                    <a:gd name="T11" fmla="*/ 27 h 39"/>
                    <a:gd name="T12" fmla="*/ 10 w 14"/>
                    <a:gd name="T13" fmla="*/ 33 h 39"/>
                    <a:gd name="T14" fmla="*/ 12 w 14"/>
                    <a:gd name="T15" fmla="*/ 37 h 39"/>
                    <a:gd name="T16" fmla="*/ 14 w 14"/>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9">
                      <a:moveTo>
                        <a:pt x="0" y="0"/>
                      </a:moveTo>
                      <a:lnTo>
                        <a:pt x="2" y="2"/>
                      </a:lnTo>
                      <a:lnTo>
                        <a:pt x="4" y="6"/>
                      </a:lnTo>
                      <a:lnTo>
                        <a:pt x="6" y="12"/>
                      </a:lnTo>
                      <a:lnTo>
                        <a:pt x="6" y="20"/>
                      </a:lnTo>
                      <a:lnTo>
                        <a:pt x="8" y="27"/>
                      </a:lnTo>
                      <a:lnTo>
                        <a:pt x="10" y="33"/>
                      </a:lnTo>
                      <a:lnTo>
                        <a:pt x="12" y="37"/>
                      </a:lnTo>
                      <a:lnTo>
                        <a:pt x="14" y="39"/>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6" name="Freeform 2263"/>
                <p:cNvSpPr>
                  <a:spLocks/>
                </p:cNvSpPr>
                <p:nvPr/>
              </p:nvSpPr>
              <p:spPr bwMode="auto">
                <a:xfrm>
                  <a:off x="3976" y="2004"/>
                  <a:ext cx="8" cy="16"/>
                </a:xfrm>
                <a:custGeom>
                  <a:avLst/>
                  <a:gdLst>
                    <a:gd name="T0" fmla="*/ 0 w 15"/>
                    <a:gd name="T1" fmla="*/ 33 h 33"/>
                    <a:gd name="T2" fmla="*/ 2 w 15"/>
                    <a:gd name="T3" fmla="*/ 33 h 33"/>
                    <a:gd name="T4" fmla="*/ 4 w 15"/>
                    <a:gd name="T5" fmla="*/ 29 h 33"/>
                    <a:gd name="T6" fmla="*/ 8 w 15"/>
                    <a:gd name="T7" fmla="*/ 21 h 33"/>
                    <a:gd name="T8" fmla="*/ 11 w 15"/>
                    <a:gd name="T9" fmla="*/ 10 h 33"/>
                    <a:gd name="T10" fmla="*/ 15 w 15"/>
                    <a:gd name="T11" fmla="*/ 0 h 33"/>
                  </a:gdLst>
                  <a:ahLst/>
                  <a:cxnLst>
                    <a:cxn ang="0">
                      <a:pos x="T0" y="T1"/>
                    </a:cxn>
                    <a:cxn ang="0">
                      <a:pos x="T2" y="T3"/>
                    </a:cxn>
                    <a:cxn ang="0">
                      <a:pos x="T4" y="T5"/>
                    </a:cxn>
                    <a:cxn ang="0">
                      <a:pos x="T6" y="T7"/>
                    </a:cxn>
                    <a:cxn ang="0">
                      <a:pos x="T8" y="T9"/>
                    </a:cxn>
                    <a:cxn ang="0">
                      <a:pos x="T10" y="T11"/>
                    </a:cxn>
                  </a:cxnLst>
                  <a:rect l="0" t="0" r="r" b="b"/>
                  <a:pathLst>
                    <a:path w="15" h="33">
                      <a:moveTo>
                        <a:pt x="0" y="33"/>
                      </a:moveTo>
                      <a:lnTo>
                        <a:pt x="2" y="33"/>
                      </a:lnTo>
                      <a:lnTo>
                        <a:pt x="4" y="29"/>
                      </a:lnTo>
                      <a:lnTo>
                        <a:pt x="8" y="21"/>
                      </a:lnTo>
                      <a:lnTo>
                        <a:pt x="11" y="10"/>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7" name="Freeform 2264"/>
                <p:cNvSpPr>
                  <a:spLocks/>
                </p:cNvSpPr>
                <p:nvPr/>
              </p:nvSpPr>
              <p:spPr bwMode="auto">
                <a:xfrm>
                  <a:off x="3984" y="1989"/>
                  <a:ext cx="7" cy="15"/>
                </a:xfrm>
                <a:custGeom>
                  <a:avLst/>
                  <a:gdLst>
                    <a:gd name="T0" fmla="*/ 0 w 14"/>
                    <a:gd name="T1" fmla="*/ 29 h 29"/>
                    <a:gd name="T2" fmla="*/ 4 w 14"/>
                    <a:gd name="T3" fmla="*/ 19 h 29"/>
                    <a:gd name="T4" fmla="*/ 6 w 14"/>
                    <a:gd name="T5" fmla="*/ 12 h 29"/>
                    <a:gd name="T6" fmla="*/ 10 w 14"/>
                    <a:gd name="T7" fmla="*/ 4 h 29"/>
                    <a:gd name="T8" fmla="*/ 12 w 14"/>
                    <a:gd name="T9" fmla="*/ 0 h 29"/>
                    <a:gd name="T10" fmla="*/ 14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0" y="29"/>
                      </a:moveTo>
                      <a:lnTo>
                        <a:pt x="4" y="19"/>
                      </a:lnTo>
                      <a:lnTo>
                        <a:pt x="6" y="12"/>
                      </a:lnTo>
                      <a:lnTo>
                        <a:pt x="10" y="4"/>
                      </a:lnTo>
                      <a:lnTo>
                        <a:pt x="12" y="0"/>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8" name="Freeform 2265"/>
                <p:cNvSpPr>
                  <a:spLocks/>
                </p:cNvSpPr>
                <p:nvPr/>
              </p:nvSpPr>
              <p:spPr bwMode="auto">
                <a:xfrm>
                  <a:off x="3991" y="1989"/>
                  <a:ext cx="8" cy="15"/>
                </a:xfrm>
                <a:custGeom>
                  <a:avLst/>
                  <a:gdLst>
                    <a:gd name="T0" fmla="*/ 0 w 15"/>
                    <a:gd name="T1" fmla="*/ 0 h 29"/>
                    <a:gd name="T2" fmla="*/ 2 w 15"/>
                    <a:gd name="T3" fmla="*/ 2 h 29"/>
                    <a:gd name="T4" fmla="*/ 4 w 15"/>
                    <a:gd name="T5" fmla="*/ 4 h 29"/>
                    <a:gd name="T6" fmla="*/ 7 w 15"/>
                    <a:gd name="T7" fmla="*/ 16 h 29"/>
                    <a:gd name="T8" fmla="*/ 9 w 15"/>
                    <a:gd name="T9" fmla="*/ 21 h 29"/>
                    <a:gd name="T10" fmla="*/ 11 w 15"/>
                    <a:gd name="T11" fmla="*/ 25 h 29"/>
                    <a:gd name="T12" fmla="*/ 13 w 15"/>
                    <a:gd name="T13" fmla="*/ 29 h 29"/>
                    <a:gd name="T14" fmla="*/ 15 w 15"/>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29">
                      <a:moveTo>
                        <a:pt x="0" y="0"/>
                      </a:moveTo>
                      <a:lnTo>
                        <a:pt x="2" y="2"/>
                      </a:lnTo>
                      <a:lnTo>
                        <a:pt x="4" y="4"/>
                      </a:lnTo>
                      <a:lnTo>
                        <a:pt x="7" y="16"/>
                      </a:lnTo>
                      <a:lnTo>
                        <a:pt x="9" y="21"/>
                      </a:lnTo>
                      <a:lnTo>
                        <a:pt x="11" y="25"/>
                      </a:lnTo>
                      <a:lnTo>
                        <a:pt x="13" y="29"/>
                      </a:lnTo>
                      <a:lnTo>
                        <a:pt x="15" y="29"/>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9" name="Freeform 2266"/>
                <p:cNvSpPr>
                  <a:spLocks/>
                </p:cNvSpPr>
                <p:nvPr/>
              </p:nvSpPr>
              <p:spPr bwMode="auto">
                <a:xfrm>
                  <a:off x="3999" y="1984"/>
                  <a:ext cx="6" cy="20"/>
                </a:xfrm>
                <a:custGeom>
                  <a:avLst/>
                  <a:gdLst>
                    <a:gd name="T0" fmla="*/ 0 w 13"/>
                    <a:gd name="T1" fmla="*/ 38 h 38"/>
                    <a:gd name="T2" fmla="*/ 2 w 13"/>
                    <a:gd name="T3" fmla="*/ 36 h 38"/>
                    <a:gd name="T4" fmla="*/ 4 w 13"/>
                    <a:gd name="T5" fmla="*/ 30 h 38"/>
                    <a:gd name="T6" fmla="*/ 6 w 13"/>
                    <a:gd name="T7" fmla="*/ 25 h 38"/>
                    <a:gd name="T8" fmla="*/ 6 w 13"/>
                    <a:gd name="T9" fmla="*/ 19 h 38"/>
                    <a:gd name="T10" fmla="*/ 8 w 13"/>
                    <a:gd name="T11" fmla="*/ 11 h 38"/>
                    <a:gd name="T12" fmla="*/ 10 w 13"/>
                    <a:gd name="T13" fmla="*/ 5 h 38"/>
                    <a:gd name="T14" fmla="*/ 12 w 13"/>
                    <a:gd name="T15" fmla="*/ 2 h 38"/>
                    <a:gd name="T16" fmla="*/ 13 w 13"/>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8">
                      <a:moveTo>
                        <a:pt x="0" y="38"/>
                      </a:moveTo>
                      <a:lnTo>
                        <a:pt x="2" y="36"/>
                      </a:lnTo>
                      <a:lnTo>
                        <a:pt x="4" y="30"/>
                      </a:lnTo>
                      <a:lnTo>
                        <a:pt x="6" y="25"/>
                      </a:lnTo>
                      <a:lnTo>
                        <a:pt x="6" y="19"/>
                      </a:lnTo>
                      <a:lnTo>
                        <a:pt x="8" y="11"/>
                      </a:lnTo>
                      <a:lnTo>
                        <a:pt x="10" y="5"/>
                      </a:lnTo>
                      <a:lnTo>
                        <a:pt x="12" y="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0" name="Freeform 2267"/>
                <p:cNvSpPr>
                  <a:spLocks/>
                </p:cNvSpPr>
                <p:nvPr/>
              </p:nvSpPr>
              <p:spPr bwMode="auto">
                <a:xfrm>
                  <a:off x="4005" y="1984"/>
                  <a:ext cx="8" cy="21"/>
                </a:xfrm>
                <a:custGeom>
                  <a:avLst/>
                  <a:gdLst>
                    <a:gd name="T0" fmla="*/ 0 w 16"/>
                    <a:gd name="T1" fmla="*/ 0 h 42"/>
                    <a:gd name="T2" fmla="*/ 2 w 16"/>
                    <a:gd name="T3" fmla="*/ 2 h 42"/>
                    <a:gd name="T4" fmla="*/ 4 w 16"/>
                    <a:gd name="T5" fmla="*/ 5 h 42"/>
                    <a:gd name="T6" fmla="*/ 6 w 16"/>
                    <a:gd name="T7" fmla="*/ 11 h 42"/>
                    <a:gd name="T8" fmla="*/ 8 w 16"/>
                    <a:gd name="T9" fmla="*/ 19 h 42"/>
                    <a:gd name="T10" fmla="*/ 12 w 16"/>
                    <a:gd name="T11" fmla="*/ 32 h 42"/>
                    <a:gd name="T12" fmla="*/ 14 w 16"/>
                    <a:gd name="T13" fmla="*/ 38 h 42"/>
                    <a:gd name="T14" fmla="*/ 16 w 16"/>
                    <a:gd name="T15" fmla="*/ 4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2">
                      <a:moveTo>
                        <a:pt x="0" y="0"/>
                      </a:moveTo>
                      <a:lnTo>
                        <a:pt x="2" y="2"/>
                      </a:lnTo>
                      <a:lnTo>
                        <a:pt x="4" y="5"/>
                      </a:lnTo>
                      <a:lnTo>
                        <a:pt x="6" y="11"/>
                      </a:lnTo>
                      <a:lnTo>
                        <a:pt x="8" y="19"/>
                      </a:lnTo>
                      <a:lnTo>
                        <a:pt x="12" y="32"/>
                      </a:lnTo>
                      <a:lnTo>
                        <a:pt x="14" y="38"/>
                      </a:lnTo>
                      <a:lnTo>
                        <a:pt x="16" y="4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1" name="Freeform 2268"/>
                <p:cNvSpPr>
                  <a:spLocks/>
                </p:cNvSpPr>
                <p:nvPr/>
              </p:nvSpPr>
              <p:spPr bwMode="auto">
                <a:xfrm>
                  <a:off x="4013" y="2002"/>
                  <a:ext cx="7" cy="4"/>
                </a:xfrm>
                <a:custGeom>
                  <a:avLst/>
                  <a:gdLst>
                    <a:gd name="T0" fmla="*/ 0 w 13"/>
                    <a:gd name="T1" fmla="*/ 8 h 10"/>
                    <a:gd name="T2" fmla="*/ 2 w 13"/>
                    <a:gd name="T3" fmla="*/ 10 h 10"/>
                    <a:gd name="T4" fmla="*/ 4 w 13"/>
                    <a:gd name="T5" fmla="*/ 8 h 10"/>
                    <a:gd name="T6" fmla="*/ 6 w 13"/>
                    <a:gd name="T7" fmla="*/ 4 h 10"/>
                    <a:gd name="T8" fmla="*/ 9 w 13"/>
                    <a:gd name="T9" fmla="*/ 2 h 10"/>
                    <a:gd name="T10" fmla="*/ 11 w 13"/>
                    <a:gd name="T11" fmla="*/ 0 h 10"/>
                    <a:gd name="T12" fmla="*/ 13 w 13"/>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0" y="8"/>
                      </a:moveTo>
                      <a:lnTo>
                        <a:pt x="2" y="10"/>
                      </a:lnTo>
                      <a:lnTo>
                        <a:pt x="4" y="8"/>
                      </a:lnTo>
                      <a:lnTo>
                        <a:pt x="6" y="4"/>
                      </a:lnTo>
                      <a:lnTo>
                        <a:pt x="9" y="2"/>
                      </a:lnTo>
                      <a:lnTo>
                        <a:pt x="11" y="0"/>
                      </a:lnTo>
                      <a:lnTo>
                        <a:pt x="13" y="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2" name="Freeform 2269"/>
                <p:cNvSpPr>
                  <a:spLocks/>
                </p:cNvSpPr>
                <p:nvPr/>
              </p:nvSpPr>
              <p:spPr bwMode="auto">
                <a:xfrm>
                  <a:off x="4020" y="2003"/>
                  <a:ext cx="7" cy="23"/>
                </a:xfrm>
                <a:custGeom>
                  <a:avLst/>
                  <a:gdLst>
                    <a:gd name="T0" fmla="*/ 0 w 16"/>
                    <a:gd name="T1" fmla="*/ 0 h 46"/>
                    <a:gd name="T2" fmla="*/ 4 w 16"/>
                    <a:gd name="T3" fmla="*/ 8 h 46"/>
                    <a:gd name="T4" fmla="*/ 8 w 16"/>
                    <a:gd name="T5" fmla="*/ 19 h 46"/>
                    <a:gd name="T6" fmla="*/ 12 w 16"/>
                    <a:gd name="T7" fmla="*/ 33 h 46"/>
                    <a:gd name="T8" fmla="*/ 16 w 16"/>
                    <a:gd name="T9" fmla="*/ 46 h 46"/>
                  </a:gdLst>
                  <a:ahLst/>
                  <a:cxnLst>
                    <a:cxn ang="0">
                      <a:pos x="T0" y="T1"/>
                    </a:cxn>
                    <a:cxn ang="0">
                      <a:pos x="T2" y="T3"/>
                    </a:cxn>
                    <a:cxn ang="0">
                      <a:pos x="T4" y="T5"/>
                    </a:cxn>
                    <a:cxn ang="0">
                      <a:pos x="T6" y="T7"/>
                    </a:cxn>
                    <a:cxn ang="0">
                      <a:pos x="T8" y="T9"/>
                    </a:cxn>
                  </a:cxnLst>
                  <a:rect l="0" t="0" r="r" b="b"/>
                  <a:pathLst>
                    <a:path w="16" h="46">
                      <a:moveTo>
                        <a:pt x="0" y="0"/>
                      </a:moveTo>
                      <a:lnTo>
                        <a:pt x="4" y="8"/>
                      </a:lnTo>
                      <a:lnTo>
                        <a:pt x="8" y="19"/>
                      </a:lnTo>
                      <a:lnTo>
                        <a:pt x="12" y="33"/>
                      </a:lnTo>
                      <a:lnTo>
                        <a:pt x="16" y="4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3" name="Freeform 2270"/>
                <p:cNvSpPr>
                  <a:spLocks/>
                </p:cNvSpPr>
                <p:nvPr/>
              </p:nvSpPr>
              <p:spPr bwMode="auto">
                <a:xfrm>
                  <a:off x="4027" y="2026"/>
                  <a:ext cx="7" cy="31"/>
                </a:xfrm>
                <a:custGeom>
                  <a:avLst/>
                  <a:gdLst>
                    <a:gd name="T0" fmla="*/ 0 w 13"/>
                    <a:gd name="T1" fmla="*/ 0 h 64"/>
                    <a:gd name="T2" fmla="*/ 5 w 13"/>
                    <a:gd name="T3" fmla="*/ 29 h 64"/>
                    <a:gd name="T4" fmla="*/ 9 w 13"/>
                    <a:gd name="T5" fmla="*/ 46 h 64"/>
                    <a:gd name="T6" fmla="*/ 13 w 13"/>
                    <a:gd name="T7" fmla="*/ 64 h 64"/>
                  </a:gdLst>
                  <a:ahLst/>
                  <a:cxnLst>
                    <a:cxn ang="0">
                      <a:pos x="T0" y="T1"/>
                    </a:cxn>
                    <a:cxn ang="0">
                      <a:pos x="T2" y="T3"/>
                    </a:cxn>
                    <a:cxn ang="0">
                      <a:pos x="T4" y="T5"/>
                    </a:cxn>
                    <a:cxn ang="0">
                      <a:pos x="T6" y="T7"/>
                    </a:cxn>
                  </a:cxnLst>
                  <a:rect l="0" t="0" r="r" b="b"/>
                  <a:pathLst>
                    <a:path w="13" h="64">
                      <a:moveTo>
                        <a:pt x="0" y="0"/>
                      </a:moveTo>
                      <a:lnTo>
                        <a:pt x="5" y="29"/>
                      </a:lnTo>
                      <a:lnTo>
                        <a:pt x="9" y="46"/>
                      </a:lnTo>
                      <a:lnTo>
                        <a:pt x="13" y="6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4" name="Freeform 2271"/>
                <p:cNvSpPr>
                  <a:spLocks/>
                </p:cNvSpPr>
                <p:nvPr/>
              </p:nvSpPr>
              <p:spPr bwMode="auto">
                <a:xfrm>
                  <a:off x="4034" y="2057"/>
                  <a:ext cx="8" cy="43"/>
                </a:xfrm>
                <a:custGeom>
                  <a:avLst/>
                  <a:gdLst>
                    <a:gd name="T0" fmla="*/ 0 w 15"/>
                    <a:gd name="T1" fmla="*/ 0 h 86"/>
                    <a:gd name="T2" fmla="*/ 2 w 15"/>
                    <a:gd name="T3" fmla="*/ 9 h 86"/>
                    <a:gd name="T4" fmla="*/ 4 w 15"/>
                    <a:gd name="T5" fmla="*/ 21 h 86"/>
                    <a:gd name="T6" fmla="*/ 8 w 15"/>
                    <a:gd name="T7" fmla="*/ 44 h 86"/>
                    <a:gd name="T8" fmla="*/ 12 w 15"/>
                    <a:gd name="T9" fmla="*/ 67 h 86"/>
                    <a:gd name="T10" fmla="*/ 14 w 15"/>
                    <a:gd name="T11" fmla="*/ 76 h 86"/>
                    <a:gd name="T12" fmla="*/ 15 w 15"/>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15" h="86">
                      <a:moveTo>
                        <a:pt x="0" y="0"/>
                      </a:moveTo>
                      <a:lnTo>
                        <a:pt x="2" y="9"/>
                      </a:lnTo>
                      <a:lnTo>
                        <a:pt x="4" y="21"/>
                      </a:lnTo>
                      <a:lnTo>
                        <a:pt x="8" y="44"/>
                      </a:lnTo>
                      <a:lnTo>
                        <a:pt x="12" y="67"/>
                      </a:lnTo>
                      <a:lnTo>
                        <a:pt x="14" y="76"/>
                      </a:lnTo>
                      <a:lnTo>
                        <a:pt x="15" y="8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5" name="Freeform 2272"/>
                <p:cNvSpPr>
                  <a:spLocks/>
                </p:cNvSpPr>
                <p:nvPr/>
              </p:nvSpPr>
              <p:spPr bwMode="auto">
                <a:xfrm>
                  <a:off x="4042" y="2100"/>
                  <a:ext cx="6" cy="20"/>
                </a:xfrm>
                <a:custGeom>
                  <a:avLst/>
                  <a:gdLst>
                    <a:gd name="T0" fmla="*/ 0 w 14"/>
                    <a:gd name="T1" fmla="*/ 0 h 38"/>
                    <a:gd name="T2" fmla="*/ 2 w 14"/>
                    <a:gd name="T3" fmla="*/ 6 h 38"/>
                    <a:gd name="T4" fmla="*/ 4 w 14"/>
                    <a:gd name="T5" fmla="*/ 12 h 38"/>
                    <a:gd name="T6" fmla="*/ 6 w 14"/>
                    <a:gd name="T7" fmla="*/ 19 h 38"/>
                    <a:gd name="T8" fmla="*/ 10 w 14"/>
                    <a:gd name="T9" fmla="*/ 27 h 38"/>
                    <a:gd name="T10" fmla="*/ 12 w 14"/>
                    <a:gd name="T11" fmla="*/ 33 h 38"/>
                    <a:gd name="T12" fmla="*/ 14 w 14"/>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14" h="38">
                      <a:moveTo>
                        <a:pt x="0" y="0"/>
                      </a:moveTo>
                      <a:lnTo>
                        <a:pt x="2" y="6"/>
                      </a:lnTo>
                      <a:lnTo>
                        <a:pt x="4" y="12"/>
                      </a:lnTo>
                      <a:lnTo>
                        <a:pt x="6" y="19"/>
                      </a:lnTo>
                      <a:lnTo>
                        <a:pt x="10" y="27"/>
                      </a:lnTo>
                      <a:lnTo>
                        <a:pt x="12" y="33"/>
                      </a:lnTo>
                      <a:lnTo>
                        <a:pt x="14" y="38"/>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6" name="Freeform 2273"/>
                <p:cNvSpPr>
                  <a:spLocks/>
                </p:cNvSpPr>
                <p:nvPr/>
              </p:nvSpPr>
              <p:spPr bwMode="auto">
                <a:xfrm>
                  <a:off x="4048" y="2120"/>
                  <a:ext cx="8" cy="46"/>
                </a:xfrm>
                <a:custGeom>
                  <a:avLst/>
                  <a:gdLst>
                    <a:gd name="T0" fmla="*/ 0 w 15"/>
                    <a:gd name="T1" fmla="*/ 0 h 93"/>
                    <a:gd name="T2" fmla="*/ 4 w 15"/>
                    <a:gd name="T3" fmla="*/ 20 h 93"/>
                    <a:gd name="T4" fmla="*/ 8 w 15"/>
                    <a:gd name="T5" fmla="*/ 41 h 93"/>
                    <a:gd name="T6" fmla="*/ 11 w 15"/>
                    <a:gd name="T7" fmla="*/ 66 h 93"/>
                    <a:gd name="T8" fmla="*/ 15 w 15"/>
                    <a:gd name="T9" fmla="*/ 93 h 93"/>
                  </a:gdLst>
                  <a:ahLst/>
                  <a:cxnLst>
                    <a:cxn ang="0">
                      <a:pos x="T0" y="T1"/>
                    </a:cxn>
                    <a:cxn ang="0">
                      <a:pos x="T2" y="T3"/>
                    </a:cxn>
                    <a:cxn ang="0">
                      <a:pos x="T4" y="T5"/>
                    </a:cxn>
                    <a:cxn ang="0">
                      <a:pos x="T6" y="T7"/>
                    </a:cxn>
                    <a:cxn ang="0">
                      <a:pos x="T8" y="T9"/>
                    </a:cxn>
                  </a:cxnLst>
                  <a:rect l="0" t="0" r="r" b="b"/>
                  <a:pathLst>
                    <a:path w="15" h="93">
                      <a:moveTo>
                        <a:pt x="0" y="0"/>
                      </a:moveTo>
                      <a:lnTo>
                        <a:pt x="4" y="20"/>
                      </a:lnTo>
                      <a:lnTo>
                        <a:pt x="8" y="41"/>
                      </a:lnTo>
                      <a:lnTo>
                        <a:pt x="11" y="66"/>
                      </a:lnTo>
                      <a:lnTo>
                        <a:pt x="15" y="9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7" name="Freeform 2274"/>
                <p:cNvSpPr>
                  <a:spLocks/>
                </p:cNvSpPr>
                <p:nvPr/>
              </p:nvSpPr>
              <p:spPr bwMode="auto">
                <a:xfrm>
                  <a:off x="4056" y="2166"/>
                  <a:ext cx="7" cy="62"/>
                </a:xfrm>
                <a:custGeom>
                  <a:avLst/>
                  <a:gdLst>
                    <a:gd name="T0" fmla="*/ 0 w 14"/>
                    <a:gd name="T1" fmla="*/ 0 h 124"/>
                    <a:gd name="T2" fmla="*/ 4 w 14"/>
                    <a:gd name="T3" fmla="*/ 28 h 124"/>
                    <a:gd name="T4" fmla="*/ 6 w 14"/>
                    <a:gd name="T5" fmla="*/ 59 h 124"/>
                    <a:gd name="T6" fmla="*/ 10 w 14"/>
                    <a:gd name="T7" fmla="*/ 90 h 124"/>
                    <a:gd name="T8" fmla="*/ 14 w 14"/>
                    <a:gd name="T9" fmla="*/ 124 h 124"/>
                  </a:gdLst>
                  <a:ahLst/>
                  <a:cxnLst>
                    <a:cxn ang="0">
                      <a:pos x="T0" y="T1"/>
                    </a:cxn>
                    <a:cxn ang="0">
                      <a:pos x="T2" y="T3"/>
                    </a:cxn>
                    <a:cxn ang="0">
                      <a:pos x="T4" y="T5"/>
                    </a:cxn>
                    <a:cxn ang="0">
                      <a:pos x="T6" y="T7"/>
                    </a:cxn>
                    <a:cxn ang="0">
                      <a:pos x="T8" y="T9"/>
                    </a:cxn>
                  </a:cxnLst>
                  <a:rect l="0" t="0" r="r" b="b"/>
                  <a:pathLst>
                    <a:path w="14" h="124">
                      <a:moveTo>
                        <a:pt x="0" y="0"/>
                      </a:moveTo>
                      <a:lnTo>
                        <a:pt x="4" y="28"/>
                      </a:lnTo>
                      <a:lnTo>
                        <a:pt x="6" y="59"/>
                      </a:lnTo>
                      <a:lnTo>
                        <a:pt x="10" y="90"/>
                      </a:lnTo>
                      <a:lnTo>
                        <a:pt x="14" y="12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8" name="Freeform 2275"/>
                <p:cNvSpPr>
                  <a:spLocks/>
                </p:cNvSpPr>
                <p:nvPr/>
              </p:nvSpPr>
              <p:spPr bwMode="auto">
                <a:xfrm>
                  <a:off x="4063" y="2228"/>
                  <a:ext cx="8" cy="77"/>
                </a:xfrm>
                <a:custGeom>
                  <a:avLst/>
                  <a:gdLst>
                    <a:gd name="T0" fmla="*/ 0 w 15"/>
                    <a:gd name="T1" fmla="*/ 0 h 154"/>
                    <a:gd name="T2" fmla="*/ 2 w 15"/>
                    <a:gd name="T3" fmla="*/ 20 h 154"/>
                    <a:gd name="T4" fmla="*/ 4 w 15"/>
                    <a:gd name="T5" fmla="*/ 39 h 154"/>
                    <a:gd name="T6" fmla="*/ 7 w 15"/>
                    <a:gd name="T7" fmla="*/ 79 h 154"/>
                    <a:gd name="T8" fmla="*/ 9 w 15"/>
                    <a:gd name="T9" fmla="*/ 100 h 154"/>
                    <a:gd name="T10" fmla="*/ 11 w 15"/>
                    <a:gd name="T11" fmla="*/ 119 h 154"/>
                    <a:gd name="T12" fmla="*/ 13 w 15"/>
                    <a:gd name="T13" fmla="*/ 139 h 154"/>
                    <a:gd name="T14" fmla="*/ 15 w 15"/>
                    <a:gd name="T15" fmla="*/ 154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4">
                      <a:moveTo>
                        <a:pt x="0" y="0"/>
                      </a:moveTo>
                      <a:lnTo>
                        <a:pt x="2" y="20"/>
                      </a:lnTo>
                      <a:lnTo>
                        <a:pt x="4" y="39"/>
                      </a:lnTo>
                      <a:lnTo>
                        <a:pt x="7" y="79"/>
                      </a:lnTo>
                      <a:lnTo>
                        <a:pt x="9" y="100"/>
                      </a:lnTo>
                      <a:lnTo>
                        <a:pt x="11" y="119"/>
                      </a:lnTo>
                      <a:lnTo>
                        <a:pt x="13" y="139"/>
                      </a:lnTo>
                      <a:lnTo>
                        <a:pt x="15" y="15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9" name="Freeform 2276"/>
                <p:cNvSpPr>
                  <a:spLocks/>
                </p:cNvSpPr>
                <p:nvPr/>
              </p:nvSpPr>
              <p:spPr bwMode="auto">
                <a:xfrm>
                  <a:off x="4071" y="2305"/>
                  <a:ext cx="6" cy="42"/>
                </a:xfrm>
                <a:custGeom>
                  <a:avLst/>
                  <a:gdLst>
                    <a:gd name="T0" fmla="*/ 0 w 13"/>
                    <a:gd name="T1" fmla="*/ 0 h 84"/>
                    <a:gd name="T2" fmla="*/ 2 w 13"/>
                    <a:gd name="T3" fmla="*/ 13 h 84"/>
                    <a:gd name="T4" fmla="*/ 4 w 13"/>
                    <a:gd name="T5" fmla="*/ 25 h 84"/>
                    <a:gd name="T6" fmla="*/ 6 w 13"/>
                    <a:gd name="T7" fmla="*/ 33 h 84"/>
                    <a:gd name="T8" fmla="*/ 6 w 13"/>
                    <a:gd name="T9" fmla="*/ 42 h 84"/>
                    <a:gd name="T10" fmla="*/ 8 w 13"/>
                    <a:gd name="T11" fmla="*/ 50 h 84"/>
                    <a:gd name="T12" fmla="*/ 10 w 13"/>
                    <a:gd name="T13" fmla="*/ 59 h 84"/>
                    <a:gd name="T14" fmla="*/ 12 w 13"/>
                    <a:gd name="T15" fmla="*/ 71 h 84"/>
                    <a:gd name="T16" fmla="*/ 13 w 13"/>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84">
                      <a:moveTo>
                        <a:pt x="0" y="0"/>
                      </a:moveTo>
                      <a:lnTo>
                        <a:pt x="2" y="13"/>
                      </a:lnTo>
                      <a:lnTo>
                        <a:pt x="4" y="25"/>
                      </a:lnTo>
                      <a:lnTo>
                        <a:pt x="6" y="33"/>
                      </a:lnTo>
                      <a:lnTo>
                        <a:pt x="6" y="42"/>
                      </a:lnTo>
                      <a:lnTo>
                        <a:pt x="8" y="50"/>
                      </a:lnTo>
                      <a:lnTo>
                        <a:pt x="10" y="59"/>
                      </a:lnTo>
                      <a:lnTo>
                        <a:pt x="12" y="71"/>
                      </a:lnTo>
                      <a:lnTo>
                        <a:pt x="13" y="8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0" name="Freeform 2277"/>
                <p:cNvSpPr>
                  <a:spLocks/>
                </p:cNvSpPr>
                <p:nvPr/>
              </p:nvSpPr>
              <p:spPr bwMode="auto">
                <a:xfrm>
                  <a:off x="4077" y="2347"/>
                  <a:ext cx="8" cy="83"/>
                </a:xfrm>
                <a:custGeom>
                  <a:avLst/>
                  <a:gdLst>
                    <a:gd name="T0" fmla="*/ 0 w 16"/>
                    <a:gd name="T1" fmla="*/ 0 h 166"/>
                    <a:gd name="T2" fmla="*/ 2 w 16"/>
                    <a:gd name="T3" fmla="*/ 18 h 166"/>
                    <a:gd name="T4" fmla="*/ 4 w 16"/>
                    <a:gd name="T5" fmla="*/ 35 h 166"/>
                    <a:gd name="T6" fmla="*/ 6 w 16"/>
                    <a:gd name="T7" fmla="*/ 56 h 166"/>
                    <a:gd name="T8" fmla="*/ 8 w 16"/>
                    <a:gd name="T9" fmla="*/ 77 h 166"/>
                    <a:gd name="T10" fmla="*/ 12 w 16"/>
                    <a:gd name="T11" fmla="*/ 121 h 166"/>
                    <a:gd name="T12" fmla="*/ 16 w 16"/>
                    <a:gd name="T13" fmla="*/ 166 h 166"/>
                  </a:gdLst>
                  <a:ahLst/>
                  <a:cxnLst>
                    <a:cxn ang="0">
                      <a:pos x="T0" y="T1"/>
                    </a:cxn>
                    <a:cxn ang="0">
                      <a:pos x="T2" y="T3"/>
                    </a:cxn>
                    <a:cxn ang="0">
                      <a:pos x="T4" y="T5"/>
                    </a:cxn>
                    <a:cxn ang="0">
                      <a:pos x="T6" y="T7"/>
                    </a:cxn>
                    <a:cxn ang="0">
                      <a:pos x="T8" y="T9"/>
                    </a:cxn>
                    <a:cxn ang="0">
                      <a:pos x="T10" y="T11"/>
                    </a:cxn>
                    <a:cxn ang="0">
                      <a:pos x="T12" y="T13"/>
                    </a:cxn>
                  </a:cxnLst>
                  <a:rect l="0" t="0" r="r" b="b"/>
                  <a:pathLst>
                    <a:path w="16" h="166">
                      <a:moveTo>
                        <a:pt x="0" y="0"/>
                      </a:moveTo>
                      <a:lnTo>
                        <a:pt x="2" y="18"/>
                      </a:lnTo>
                      <a:lnTo>
                        <a:pt x="4" y="35"/>
                      </a:lnTo>
                      <a:lnTo>
                        <a:pt x="6" y="56"/>
                      </a:lnTo>
                      <a:lnTo>
                        <a:pt x="8" y="77"/>
                      </a:lnTo>
                      <a:lnTo>
                        <a:pt x="12" y="121"/>
                      </a:lnTo>
                      <a:lnTo>
                        <a:pt x="16" y="16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1" name="Freeform 2278"/>
                <p:cNvSpPr>
                  <a:spLocks/>
                </p:cNvSpPr>
                <p:nvPr/>
              </p:nvSpPr>
              <p:spPr bwMode="auto">
                <a:xfrm>
                  <a:off x="4085" y="2430"/>
                  <a:ext cx="7" cy="87"/>
                </a:xfrm>
                <a:custGeom>
                  <a:avLst/>
                  <a:gdLst>
                    <a:gd name="T0" fmla="*/ 0 w 13"/>
                    <a:gd name="T1" fmla="*/ 0 h 174"/>
                    <a:gd name="T2" fmla="*/ 4 w 13"/>
                    <a:gd name="T3" fmla="*/ 44 h 174"/>
                    <a:gd name="T4" fmla="*/ 6 w 13"/>
                    <a:gd name="T5" fmla="*/ 90 h 174"/>
                    <a:gd name="T6" fmla="*/ 9 w 13"/>
                    <a:gd name="T7" fmla="*/ 136 h 174"/>
                    <a:gd name="T8" fmla="*/ 11 w 13"/>
                    <a:gd name="T9" fmla="*/ 155 h 174"/>
                    <a:gd name="T10" fmla="*/ 13 w 13"/>
                    <a:gd name="T11" fmla="*/ 174 h 174"/>
                  </a:gdLst>
                  <a:ahLst/>
                  <a:cxnLst>
                    <a:cxn ang="0">
                      <a:pos x="T0" y="T1"/>
                    </a:cxn>
                    <a:cxn ang="0">
                      <a:pos x="T2" y="T3"/>
                    </a:cxn>
                    <a:cxn ang="0">
                      <a:pos x="T4" y="T5"/>
                    </a:cxn>
                    <a:cxn ang="0">
                      <a:pos x="T6" y="T7"/>
                    </a:cxn>
                    <a:cxn ang="0">
                      <a:pos x="T8" y="T9"/>
                    </a:cxn>
                    <a:cxn ang="0">
                      <a:pos x="T10" y="T11"/>
                    </a:cxn>
                  </a:cxnLst>
                  <a:rect l="0" t="0" r="r" b="b"/>
                  <a:pathLst>
                    <a:path w="13" h="174">
                      <a:moveTo>
                        <a:pt x="0" y="0"/>
                      </a:moveTo>
                      <a:lnTo>
                        <a:pt x="4" y="44"/>
                      </a:lnTo>
                      <a:lnTo>
                        <a:pt x="6" y="90"/>
                      </a:lnTo>
                      <a:lnTo>
                        <a:pt x="9" y="136"/>
                      </a:lnTo>
                      <a:lnTo>
                        <a:pt x="11" y="155"/>
                      </a:lnTo>
                      <a:lnTo>
                        <a:pt x="13" y="17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2" name="Freeform 2279"/>
                <p:cNvSpPr>
                  <a:spLocks/>
                </p:cNvSpPr>
                <p:nvPr/>
              </p:nvSpPr>
              <p:spPr bwMode="auto">
                <a:xfrm>
                  <a:off x="4092" y="2517"/>
                  <a:ext cx="7" cy="53"/>
                </a:xfrm>
                <a:custGeom>
                  <a:avLst/>
                  <a:gdLst>
                    <a:gd name="T0" fmla="*/ 0 w 16"/>
                    <a:gd name="T1" fmla="*/ 0 h 106"/>
                    <a:gd name="T2" fmla="*/ 2 w 16"/>
                    <a:gd name="T3" fmla="*/ 16 h 106"/>
                    <a:gd name="T4" fmla="*/ 4 w 16"/>
                    <a:gd name="T5" fmla="*/ 29 h 106"/>
                    <a:gd name="T6" fmla="*/ 6 w 16"/>
                    <a:gd name="T7" fmla="*/ 41 h 106"/>
                    <a:gd name="T8" fmla="*/ 8 w 16"/>
                    <a:gd name="T9" fmla="*/ 52 h 106"/>
                    <a:gd name="T10" fmla="*/ 10 w 16"/>
                    <a:gd name="T11" fmla="*/ 64 h 106"/>
                    <a:gd name="T12" fmla="*/ 12 w 16"/>
                    <a:gd name="T13" fmla="*/ 75 h 106"/>
                    <a:gd name="T14" fmla="*/ 14 w 16"/>
                    <a:gd name="T15" fmla="*/ 89 h 106"/>
                    <a:gd name="T16" fmla="*/ 16 w 16"/>
                    <a:gd name="T1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6">
                      <a:moveTo>
                        <a:pt x="0" y="0"/>
                      </a:moveTo>
                      <a:lnTo>
                        <a:pt x="2" y="16"/>
                      </a:lnTo>
                      <a:lnTo>
                        <a:pt x="4" y="29"/>
                      </a:lnTo>
                      <a:lnTo>
                        <a:pt x="6" y="41"/>
                      </a:lnTo>
                      <a:lnTo>
                        <a:pt x="8" y="52"/>
                      </a:lnTo>
                      <a:lnTo>
                        <a:pt x="10" y="64"/>
                      </a:lnTo>
                      <a:lnTo>
                        <a:pt x="12" y="75"/>
                      </a:lnTo>
                      <a:lnTo>
                        <a:pt x="14" y="89"/>
                      </a:lnTo>
                      <a:lnTo>
                        <a:pt x="16" y="10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3" name="Freeform 2280"/>
                <p:cNvSpPr>
                  <a:spLocks/>
                </p:cNvSpPr>
                <p:nvPr/>
              </p:nvSpPr>
              <p:spPr bwMode="auto">
                <a:xfrm>
                  <a:off x="4099" y="2570"/>
                  <a:ext cx="7" cy="93"/>
                </a:xfrm>
                <a:custGeom>
                  <a:avLst/>
                  <a:gdLst>
                    <a:gd name="T0" fmla="*/ 0 w 13"/>
                    <a:gd name="T1" fmla="*/ 0 h 186"/>
                    <a:gd name="T2" fmla="*/ 2 w 13"/>
                    <a:gd name="T3" fmla="*/ 21 h 186"/>
                    <a:gd name="T4" fmla="*/ 3 w 13"/>
                    <a:gd name="T5" fmla="*/ 44 h 186"/>
                    <a:gd name="T6" fmla="*/ 5 w 13"/>
                    <a:gd name="T7" fmla="*/ 69 h 186"/>
                    <a:gd name="T8" fmla="*/ 5 w 13"/>
                    <a:gd name="T9" fmla="*/ 96 h 186"/>
                    <a:gd name="T10" fmla="*/ 7 w 13"/>
                    <a:gd name="T11" fmla="*/ 123 h 186"/>
                    <a:gd name="T12" fmla="*/ 9 w 13"/>
                    <a:gd name="T13" fmla="*/ 146 h 186"/>
                    <a:gd name="T14" fmla="*/ 11 w 13"/>
                    <a:gd name="T15" fmla="*/ 169 h 186"/>
                    <a:gd name="T16" fmla="*/ 13 w 13"/>
                    <a:gd name="T17"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86">
                      <a:moveTo>
                        <a:pt x="0" y="0"/>
                      </a:moveTo>
                      <a:lnTo>
                        <a:pt x="2" y="21"/>
                      </a:lnTo>
                      <a:lnTo>
                        <a:pt x="3" y="44"/>
                      </a:lnTo>
                      <a:lnTo>
                        <a:pt x="5" y="69"/>
                      </a:lnTo>
                      <a:lnTo>
                        <a:pt x="5" y="96"/>
                      </a:lnTo>
                      <a:lnTo>
                        <a:pt x="7" y="123"/>
                      </a:lnTo>
                      <a:lnTo>
                        <a:pt x="9" y="146"/>
                      </a:lnTo>
                      <a:lnTo>
                        <a:pt x="11" y="169"/>
                      </a:lnTo>
                      <a:lnTo>
                        <a:pt x="13" y="18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4" name="Freeform 2281"/>
                <p:cNvSpPr>
                  <a:spLocks/>
                </p:cNvSpPr>
                <p:nvPr/>
              </p:nvSpPr>
              <p:spPr bwMode="auto">
                <a:xfrm>
                  <a:off x="4106" y="2663"/>
                  <a:ext cx="8" cy="30"/>
                </a:xfrm>
                <a:custGeom>
                  <a:avLst/>
                  <a:gdLst>
                    <a:gd name="T0" fmla="*/ 0 w 15"/>
                    <a:gd name="T1" fmla="*/ 0 h 60"/>
                    <a:gd name="T2" fmla="*/ 2 w 15"/>
                    <a:gd name="T3" fmla="*/ 12 h 60"/>
                    <a:gd name="T4" fmla="*/ 4 w 15"/>
                    <a:gd name="T5" fmla="*/ 19 h 60"/>
                    <a:gd name="T6" fmla="*/ 8 w 15"/>
                    <a:gd name="T7" fmla="*/ 35 h 60"/>
                    <a:gd name="T8" fmla="*/ 12 w 15"/>
                    <a:gd name="T9" fmla="*/ 48 h 60"/>
                    <a:gd name="T10" fmla="*/ 15 w 15"/>
                    <a:gd name="T11" fmla="*/ 60 h 60"/>
                  </a:gdLst>
                  <a:ahLst/>
                  <a:cxnLst>
                    <a:cxn ang="0">
                      <a:pos x="T0" y="T1"/>
                    </a:cxn>
                    <a:cxn ang="0">
                      <a:pos x="T2" y="T3"/>
                    </a:cxn>
                    <a:cxn ang="0">
                      <a:pos x="T4" y="T5"/>
                    </a:cxn>
                    <a:cxn ang="0">
                      <a:pos x="T6" y="T7"/>
                    </a:cxn>
                    <a:cxn ang="0">
                      <a:pos x="T8" y="T9"/>
                    </a:cxn>
                    <a:cxn ang="0">
                      <a:pos x="T10" y="T11"/>
                    </a:cxn>
                  </a:cxnLst>
                  <a:rect l="0" t="0" r="r" b="b"/>
                  <a:pathLst>
                    <a:path w="15" h="60">
                      <a:moveTo>
                        <a:pt x="0" y="0"/>
                      </a:moveTo>
                      <a:lnTo>
                        <a:pt x="2" y="12"/>
                      </a:lnTo>
                      <a:lnTo>
                        <a:pt x="4" y="19"/>
                      </a:lnTo>
                      <a:lnTo>
                        <a:pt x="8" y="35"/>
                      </a:lnTo>
                      <a:lnTo>
                        <a:pt x="12" y="48"/>
                      </a:lnTo>
                      <a:lnTo>
                        <a:pt x="15" y="6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5" name="Freeform 2282"/>
                <p:cNvSpPr>
                  <a:spLocks/>
                </p:cNvSpPr>
                <p:nvPr/>
              </p:nvSpPr>
              <p:spPr bwMode="auto">
                <a:xfrm>
                  <a:off x="4114" y="2693"/>
                  <a:ext cx="6" cy="38"/>
                </a:xfrm>
                <a:custGeom>
                  <a:avLst/>
                  <a:gdLst>
                    <a:gd name="T0" fmla="*/ 0 w 14"/>
                    <a:gd name="T1" fmla="*/ 0 h 76"/>
                    <a:gd name="T2" fmla="*/ 6 w 14"/>
                    <a:gd name="T3" fmla="*/ 36 h 76"/>
                    <a:gd name="T4" fmla="*/ 14 w 14"/>
                    <a:gd name="T5" fmla="*/ 76 h 76"/>
                  </a:gdLst>
                  <a:ahLst/>
                  <a:cxnLst>
                    <a:cxn ang="0">
                      <a:pos x="T0" y="T1"/>
                    </a:cxn>
                    <a:cxn ang="0">
                      <a:pos x="T2" y="T3"/>
                    </a:cxn>
                    <a:cxn ang="0">
                      <a:pos x="T4" y="T5"/>
                    </a:cxn>
                  </a:cxnLst>
                  <a:rect l="0" t="0" r="r" b="b"/>
                  <a:pathLst>
                    <a:path w="14" h="76">
                      <a:moveTo>
                        <a:pt x="0" y="0"/>
                      </a:moveTo>
                      <a:lnTo>
                        <a:pt x="6" y="36"/>
                      </a:lnTo>
                      <a:lnTo>
                        <a:pt x="14" y="7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6" name="Freeform 2283"/>
                <p:cNvSpPr>
                  <a:spLocks/>
                </p:cNvSpPr>
                <p:nvPr/>
              </p:nvSpPr>
              <p:spPr bwMode="auto">
                <a:xfrm>
                  <a:off x="4120" y="2731"/>
                  <a:ext cx="8" cy="47"/>
                </a:xfrm>
                <a:custGeom>
                  <a:avLst/>
                  <a:gdLst>
                    <a:gd name="T0" fmla="*/ 0 w 15"/>
                    <a:gd name="T1" fmla="*/ 0 h 95"/>
                    <a:gd name="T2" fmla="*/ 2 w 15"/>
                    <a:gd name="T3" fmla="*/ 12 h 95"/>
                    <a:gd name="T4" fmla="*/ 4 w 15"/>
                    <a:gd name="T5" fmla="*/ 23 h 95"/>
                    <a:gd name="T6" fmla="*/ 8 w 15"/>
                    <a:gd name="T7" fmla="*/ 50 h 95"/>
                    <a:gd name="T8" fmla="*/ 11 w 15"/>
                    <a:gd name="T9" fmla="*/ 75 h 95"/>
                    <a:gd name="T10" fmla="*/ 13 w 15"/>
                    <a:gd name="T11" fmla="*/ 85 h 95"/>
                    <a:gd name="T12" fmla="*/ 15 w 15"/>
                    <a:gd name="T13" fmla="*/ 95 h 95"/>
                  </a:gdLst>
                  <a:ahLst/>
                  <a:cxnLst>
                    <a:cxn ang="0">
                      <a:pos x="T0" y="T1"/>
                    </a:cxn>
                    <a:cxn ang="0">
                      <a:pos x="T2" y="T3"/>
                    </a:cxn>
                    <a:cxn ang="0">
                      <a:pos x="T4" y="T5"/>
                    </a:cxn>
                    <a:cxn ang="0">
                      <a:pos x="T6" y="T7"/>
                    </a:cxn>
                    <a:cxn ang="0">
                      <a:pos x="T8" y="T9"/>
                    </a:cxn>
                    <a:cxn ang="0">
                      <a:pos x="T10" y="T11"/>
                    </a:cxn>
                    <a:cxn ang="0">
                      <a:pos x="T12" y="T13"/>
                    </a:cxn>
                  </a:cxnLst>
                  <a:rect l="0" t="0" r="r" b="b"/>
                  <a:pathLst>
                    <a:path w="15" h="95">
                      <a:moveTo>
                        <a:pt x="0" y="0"/>
                      </a:moveTo>
                      <a:lnTo>
                        <a:pt x="2" y="12"/>
                      </a:lnTo>
                      <a:lnTo>
                        <a:pt x="4" y="23"/>
                      </a:lnTo>
                      <a:lnTo>
                        <a:pt x="8" y="50"/>
                      </a:lnTo>
                      <a:lnTo>
                        <a:pt x="11" y="75"/>
                      </a:lnTo>
                      <a:lnTo>
                        <a:pt x="13" y="85"/>
                      </a:lnTo>
                      <a:lnTo>
                        <a:pt x="15" y="95"/>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7" name="Freeform 2284"/>
                <p:cNvSpPr>
                  <a:spLocks/>
                </p:cNvSpPr>
                <p:nvPr/>
              </p:nvSpPr>
              <p:spPr bwMode="auto">
                <a:xfrm>
                  <a:off x="4128" y="2778"/>
                  <a:ext cx="7" cy="16"/>
                </a:xfrm>
                <a:custGeom>
                  <a:avLst/>
                  <a:gdLst>
                    <a:gd name="T0" fmla="*/ 0 w 14"/>
                    <a:gd name="T1" fmla="*/ 0 h 30"/>
                    <a:gd name="T2" fmla="*/ 4 w 14"/>
                    <a:gd name="T3" fmla="*/ 11 h 30"/>
                    <a:gd name="T4" fmla="*/ 6 w 14"/>
                    <a:gd name="T5" fmla="*/ 19 h 30"/>
                    <a:gd name="T6" fmla="*/ 10 w 14"/>
                    <a:gd name="T7" fmla="*/ 24 h 30"/>
                    <a:gd name="T8" fmla="*/ 14 w 14"/>
                    <a:gd name="T9" fmla="*/ 30 h 30"/>
                  </a:gdLst>
                  <a:ahLst/>
                  <a:cxnLst>
                    <a:cxn ang="0">
                      <a:pos x="T0" y="T1"/>
                    </a:cxn>
                    <a:cxn ang="0">
                      <a:pos x="T2" y="T3"/>
                    </a:cxn>
                    <a:cxn ang="0">
                      <a:pos x="T4" y="T5"/>
                    </a:cxn>
                    <a:cxn ang="0">
                      <a:pos x="T6" y="T7"/>
                    </a:cxn>
                    <a:cxn ang="0">
                      <a:pos x="T8" y="T9"/>
                    </a:cxn>
                  </a:cxnLst>
                  <a:rect l="0" t="0" r="r" b="b"/>
                  <a:pathLst>
                    <a:path w="14" h="30">
                      <a:moveTo>
                        <a:pt x="0" y="0"/>
                      </a:moveTo>
                      <a:lnTo>
                        <a:pt x="4" y="11"/>
                      </a:lnTo>
                      <a:lnTo>
                        <a:pt x="6" y="19"/>
                      </a:lnTo>
                      <a:lnTo>
                        <a:pt x="10" y="24"/>
                      </a:lnTo>
                      <a:lnTo>
                        <a:pt x="14" y="3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8" name="Freeform 2285"/>
                <p:cNvSpPr>
                  <a:spLocks/>
                </p:cNvSpPr>
                <p:nvPr/>
              </p:nvSpPr>
              <p:spPr bwMode="auto">
                <a:xfrm>
                  <a:off x="4135" y="2794"/>
                  <a:ext cx="8" cy="13"/>
                </a:xfrm>
                <a:custGeom>
                  <a:avLst/>
                  <a:gdLst>
                    <a:gd name="T0" fmla="*/ 0 w 15"/>
                    <a:gd name="T1" fmla="*/ 0 h 27"/>
                    <a:gd name="T2" fmla="*/ 7 w 15"/>
                    <a:gd name="T3" fmla="*/ 16 h 27"/>
                    <a:gd name="T4" fmla="*/ 11 w 15"/>
                    <a:gd name="T5" fmla="*/ 21 h 27"/>
                    <a:gd name="T6" fmla="*/ 15 w 15"/>
                    <a:gd name="T7" fmla="*/ 27 h 27"/>
                  </a:gdLst>
                  <a:ahLst/>
                  <a:cxnLst>
                    <a:cxn ang="0">
                      <a:pos x="T0" y="T1"/>
                    </a:cxn>
                    <a:cxn ang="0">
                      <a:pos x="T2" y="T3"/>
                    </a:cxn>
                    <a:cxn ang="0">
                      <a:pos x="T4" y="T5"/>
                    </a:cxn>
                    <a:cxn ang="0">
                      <a:pos x="T6" y="T7"/>
                    </a:cxn>
                  </a:cxnLst>
                  <a:rect l="0" t="0" r="r" b="b"/>
                  <a:pathLst>
                    <a:path w="15" h="27">
                      <a:moveTo>
                        <a:pt x="0" y="0"/>
                      </a:moveTo>
                      <a:lnTo>
                        <a:pt x="7" y="16"/>
                      </a:lnTo>
                      <a:lnTo>
                        <a:pt x="11" y="21"/>
                      </a:lnTo>
                      <a:lnTo>
                        <a:pt x="15" y="27"/>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9" name="Freeform 2286"/>
                <p:cNvSpPr>
                  <a:spLocks/>
                </p:cNvSpPr>
                <p:nvPr/>
              </p:nvSpPr>
              <p:spPr bwMode="auto">
                <a:xfrm>
                  <a:off x="4143" y="2807"/>
                  <a:ext cx="6" cy="1"/>
                </a:xfrm>
                <a:custGeom>
                  <a:avLst/>
                  <a:gdLst>
                    <a:gd name="T0" fmla="*/ 0 w 13"/>
                    <a:gd name="T1" fmla="*/ 0 h 2"/>
                    <a:gd name="T2" fmla="*/ 4 w 13"/>
                    <a:gd name="T3" fmla="*/ 2 h 2"/>
                    <a:gd name="T4" fmla="*/ 6 w 13"/>
                    <a:gd name="T5" fmla="*/ 2 h 2"/>
                    <a:gd name="T6" fmla="*/ 10 w 13"/>
                    <a:gd name="T7" fmla="*/ 0 h 2"/>
                    <a:gd name="T8" fmla="*/ 13 w 13"/>
                    <a:gd name="T9" fmla="*/ 2 h 2"/>
                  </a:gdLst>
                  <a:ahLst/>
                  <a:cxnLst>
                    <a:cxn ang="0">
                      <a:pos x="T0" y="T1"/>
                    </a:cxn>
                    <a:cxn ang="0">
                      <a:pos x="T2" y="T3"/>
                    </a:cxn>
                    <a:cxn ang="0">
                      <a:pos x="T4" y="T5"/>
                    </a:cxn>
                    <a:cxn ang="0">
                      <a:pos x="T6" y="T7"/>
                    </a:cxn>
                    <a:cxn ang="0">
                      <a:pos x="T8" y="T9"/>
                    </a:cxn>
                  </a:cxnLst>
                  <a:rect l="0" t="0" r="r" b="b"/>
                  <a:pathLst>
                    <a:path w="13" h="2">
                      <a:moveTo>
                        <a:pt x="0" y="0"/>
                      </a:moveTo>
                      <a:lnTo>
                        <a:pt x="4" y="2"/>
                      </a:lnTo>
                      <a:lnTo>
                        <a:pt x="6" y="2"/>
                      </a:lnTo>
                      <a:lnTo>
                        <a:pt x="10" y="0"/>
                      </a:lnTo>
                      <a:lnTo>
                        <a:pt x="13" y="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20" name="Freeform 2287"/>
                <p:cNvSpPr>
                  <a:spLocks/>
                </p:cNvSpPr>
                <p:nvPr/>
              </p:nvSpPr>
              <p:spPr bwMode="auto">
                <a:xfrm>
                  <a:off x="4149" y="2808"/>
                  <a:ext cx="8" cy="13"/>
                </a:xfrm>
                <a:custGeom>
                  <a:avLst/>
                  <a:gdLst>
                    <a:gd name="T0" fmla="*/ 0 w 16"/>
                    <a:gd name="T1" fmla="*/ 0 h 25"/>
                    <a:gd name="T2" fmla="*/ 2 w 16"/>
                    <a:gd name="T3" fmla="*/ 2 h 25"/>
                    <a:gd name="T4" fmla="*/ 4 w 16"/>
                    <a:gd name="T5" fmla="*/ 6 h 25"/>
                    <a:gd name="T6" fmla="*/ 8 w 16"/>
                    <a:gd name="T7" fmla="*/ 13 h 25"/>
                    <a:gd name="T8" fmla="*/ 12 w 16"/>
                    <a:gd name="T9" fmla="*/ 21 h 25"/>
                    <a:gd name="T10" fmla="*/ 14 w 16"/>
                    <a:gd name="T11" fmla="*/ 25 h 25"/>
                    <a:gd name="T12" fmla="*/ 16 w 16"/>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16" h="25">
                      <a:moveTo>
                        <a:pt x="0" y="0"/>
                      </a:moveTo>
                      <a:lnTo>
                        <a:pt x="2" y="2"/>
                      </a:lnTo>
                      <a:lnTo>
                        <a:pt x="4" y="6"/>
                      </a:lnTo>
                      <a:lnTo>
                        <a:pt x="8" y="13"/>
                      </a:lnTo>
                      <a:lnTo>
                        <a:pt x="12" y="21"/>
                      </a:lnTo>
                      <a:lnTo>
                        <a:pt x="14" y="25"/>
                      </a:lnTo>
                      <a:lnTo>
                        <a:pt x="16" y="25"/>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21" name="Freeform 2288"/>
                <p:cNvSpPr>
                  <a:spLocks/>
                </p:cNvSpPr>
                <p:nvPr/>
              </p:nvSpPr>
              <p:spPr bwMode="auto">
                <a:xfrm>
                  <a:off x="4157" y="2806"/>
                  <a:ext cx="7" cy="15"/>
                </a:xfrm>
                <a:custGeom>
                  <a:avLst/>
                  <a:gdLst>
                    <a:gd name="T0" fmla="*/ 0 w 13"/>
                    <a:gd name="T1" fmla="*/ 29 h 29"/>
                    <a:gd name="T2" fmla="*/ 2 w 13"/>
                    <a:gd name="T3" fmla="*/ 27 h 29"/>
                    <a:gd name="T4" fmla="*/ 4 w 13"/>
                    <a:gd name="T5" fmla="*/ 23 h 29"/>
                    <a:gd name="T6" fmla="*/ 8 w 13"/>
                    <a:gd name="T7" fmla="*/ 14 h 29"/>
                    <a:gd name="T8" fmla="*/ 8 w 13"/>
                    <a:gd name="T9" fmla="*/ 8 h 29"/>
                    <a:gd name="T10" fmla="*/ 9 w 13"/>
                    <a:gd name="T11" fmla="*/ 4 h 29"/>
                    <a:gd name="T12" fmla="*/ 11 w 13"/>
                    <a:gd name="T13" fmla="*/ 0 h 29"/>
                    <a:gd name="T14" fmla="*/ 13 w 13"/>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9">
                      <a:moveTo>
                        <a:pt x="0" y="29"/>
                      </a:moveTo>
                      <a:lnTo>
                        <a:pt x="2" y="27"/>
                      </a:lnTo>
                      <a:lnTo>
                        <a:pt x="4" y="23"/>
                      </a:lnTo>
                      <a:lnTo>
                        <a:pt x="8" y="14"/>
                      </a:lnTo>
                      <a:lnTo>
                        <a:pt x="8" y="8"/>
                      </a:lnTo>
                      <a:lnTo>
                        <a:pt x="9" y="4"/>
                      </a:lnTo>
                      <a:lnTo>
                        <a:pt x="11" y="0"/>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22" name="Line 2289"/>
                <p:cNvSpPr>
                  <a:spLocks noChangeShapeType="1"/>
                </p:cNvSpPr>
                <p:nvPr/>
              </p:nvSpPr>
              <p:spPr bwMode="auto">
                <a:xfrm>
                  <a:off x="1649" y="2821"/>
                  <a:ext cx="2515"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23" name="Oval 2290"/>
                <p:cNvSpPr>
                  <a:spLocks noChangeArrowheads="1"/>
                </p:cNvSpPr>
                <p:nvPr/>
              </p:nvSpPr>
              <p:spPr bwMode="auto">
                <a:xfrm>
                  <a:off x="1621" y="2570"/>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24" name="Oval 2291"/>
                <p:cNvSpPr>
                  <a:spLocks noChangeArrowheads="1"/>
                </p:cNvSpPr>
                <p:nvPr/>
              </p:nvSpPr>
              <p:spPr bwMode="auto">
                <a:xfrm>
                  <a:off x="2053" y="2542"/>
                  <a:ext cx="55" cy="56"/>
                </a:xfrm>
                <a:prstGeom prst="ellipse">
                  <a:avLst/>
                </a:prstGeom>
                <a:solidFill>
                  <a:srgbClr val="FFFFFF"/>
                </a:solidFill>
                <a:ln w="12700">
                  <a:solidFill>
                    <a:srgbClr val="0000FF"/>
                  </a:solidFill>
                  <a:round/>
                  <a:headEnd/>
                  <a:tailEnd/>
                </a:ln>
              </p:spPr>
              <p:txBody>
                <a:bodyPr/>
                <a:lstStyle/>
                <a:p>
                  <a:endParaRPr lang="en-GB" sz="800"/>
                </a:p>
              </p:txBody>
            </p:sp>
            <p:sp>
              <p:nvSpPr>
                <p:cNvPr id="125" name="Oval 2292"/>
                <p:cNvSpPr>
                  <a:spLocks noChangeArrowheads="1"/>
                </p:cNvSpPr>
                <p:nvPr/>
              </p:nvSpPr>
              <p:spPr bwMode="auto">
                <a:xfrm>
                  <a:off x="2412" y="2518"/>
                  <a:ext cx="55" cy="56"/>
                </a:xfrm>
                <a:prstGeom prst="ellipse">
                  <a:avLst/>
                </a:prstGeom>
                <a:solidFill>
                  <a:srgbClr val="FFFFFF"/>
                </a:solidFill>
                <a:ln w="12700">
                  <a:solidFill>
                    <a:srgbClr val="0000FF"/>
                  </a:solidFill>
                  <a:round/>
                  <a:headEnd/>
                  <a:tailEnd/>
                </a:ln>
              </p:spPr>
              <p:txBody>
                <a:bodyPr/>
                <a:lstStyle/>
                <a:p>
                  <a:endParaRPr lang="en-GB" sz="800"/>
                </a:p>
              </p:txBody>
            </p:sp>
            <p:sp>
              <p:nvSpPr>
                <p:cNvPr id="126" name="Oval 2293"/>
                <p:cNvSpPr>
                  <a:spLocks noChangeArrowheads="1"/>
                </p:cNvSpPr>
                <p:nvPr/>
              </p:nvSpPr>
              <p:spPr bwMode="auto">
                <a:xfrm>
                  <a:off x="2699" y="2507"/>
                  <a:ext cx="55" cy="55"/>
                </a:xfrm>
                <a:prstGeom prst="ellipse">
                  <a:avLst/>
                </a:prstGeom>
                <a:solidFill>
                  <a:srgbClr val="FFFFFF"/>
                </a:solidFill>
                <a:ln w="12700">
                  <a:solidFill>
                    <a:srgbClr val="0000FF"/>
                  </a:solidFill>
                  <a:round/>
                  <a:headEnd/>
                  <a:tailEnd/>
                </a:ln>
              </p:spPr>
              <p:txBody>
                <a:bodyPr/>
                <a:lstStyle/>
                <a:p>
                  <a:endParaRPr lang="en-GB" sz="800"/>
                </a:p>
              </p:txBody>
            </p:sp>
            <p:sp>
              <p:nvSpPr>
                <p:cNvPr id="127" name="Oval 2294"/>
                <p:cNvSpPr>
                  <a:spLocks noChangeArrowheads="1"/>
                </p:cNvSpPr>
                <p:nvPr/>
              </p:nvSpPr>
              <p:spPr bwMode="auto">
                <a:xfrm>
                  <a:off x="2879" y="2478"/>
                  <a:ext cx="56" cy="55"/>
                </a:xfrm>
                <a:prstGeom prst="ellipse">
                  <a:avLst/>
                </a:prstGeom>
                <a:solidFill>
                  <a:srgbClr val="FFFFFF"/>
                </a:solidFill>
                <a:ln w="12700">
                  <a:solidFill>
                    <a:srgbClr val="0000FF"/>
                  </a:solidFill>
                  <a:round/>
                  <a:headEnd/>
                  <a:tailEnd/>
                </a:ln>
              </p:spPr>
              <p:txBody>
                <a:bodyPr/>
                <a:lstStyle/>
                <a:p>
                  <a:endParaRPr lang="en-GB" sz="800"/>
                </a:p>
              </p:txBody>
            </p:sp>
            <p:sp>
              <p:nvSpPr>
                <p:cNvPr id="128" name="Oval 2295"/>
                <p:cNvSpPr>
                  <a:spLocks noChangeArrowheads="1"/>
                </p:cNvSpPr>
                <p:nvPr/>
              </p:nvSpPr>
              <p:spPr bwMode="auto">
                <a:xfrm>
                  <a:off x="3059" y="2445"/>
                  <a:ext cx="55" cy="56"/>
                </a:xfrm>
                <a:prstGeom prst="ellipse">
                  <a:avLst/>
                </a:prstGeom>
                <a:solidFill>
                  <a:srgbClr val="FFFFFF"/>
                </a:solidFill>
                <a:ln w="12700">
                  <a:solidFill>
                    <a:srgbClr val="0000FF"/>
                  </a:solidFill>
                  <a:round/>
                  <a:headEnd/>
                  <a:tailEnd/>
                </a:ln>
              </p:spPr>
              <p:txBody>
                <a:bodyPr/>
                <a:lstStyle/>
                <a:p>
                  <a:endParaRPr lang="en-GB" sz="800"/>
                </a:p>
              </p:txBody>
            </p:sp>
            <p:sp>
              <p:nvSpPr>
                <p:cNvPr id="129" name="Oval 2296"/>
                <p:cNvSpPr>
                  <a:spLocks noChangeArrowheads="1"/>
                </p:cNvSpPr>
                <p:nvPr/>
              </p:nvSpPr>
              <p:spPr bwMode="auto">
                <a:xfrm>
                  <a:off x="3238" y="2420"/>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0" name="Oval 2297"/>
                <p:cNvSpPr>
                  <a:spLocks noChangeArrowheads="1"/>
                </p:cNvSpPr>
                <p:nvPr/>
              </p:nvSpPr>
              <p:spPr bwMode="auto">
                <a:xfrm>
                  <a:off x="3381" y="2367"/>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1" name="Oval 2298"/>
                <p:cNvSpPr>
                  <a:spLocks noChangeArrowheads="1"/>
                </p:cNvSpPr>
                <p:nvPr/>
              </p:nvSpPr>
              <p:spPr bwMode="auto">
                <a:xfrm>
                  <a:off x="3496" y="2318"/>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2" name="Oval 2299"/>
                <p:cNvSpPr>
                  <a:spLocks noChangeArrowheads="1"/>
                </p:cNvSpPr>
                <p:nvPr/>
              </p:nvSpPr>
              <p:spPr bwMode="auto">
                <a:xfrm>
                  <a:off x="3583" y="2255"/>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3" name="Oval 2300"/>
                <p:cNvSpPr>
                  <a:spLocks noChangeArrowheads="1"/>
                </p:cNvSpPr>
                <p:nvPr/>
              </p:nvSpPr>
              <p:spPr bwMode="auto">
                <a:xfrm>
                  <a:off x="3655" y="2151"/>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4" name="Oval 2301"/>
                <p:cNvSpPr>
                  <a:spLocks noChangeArrowheads="1"/>
                </p:cNvSpPr>
                <p:nvPr/>
              </p:nvSpPr>
              <p:spPr bwMode="auto">
                <a:xfrm>
                  <a:off x="3712" y="2063"/>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5" name="Oval 2302"/>
                <p:cNvSpPr>
                  <a:spLocks noChangeArrowheads="1"/>
                </p:cNvSpPr>
                <p:nvPr/>
              </p:nvSpPr>
              <p:spPr bwMode="auto">
                <a:xfrm>
                  <a:off x="3755" y="1885"/>
                  <a:ext cx="55" cy="56"/>
                </a:xfrm>
                <a:prstGeom prst="ellipse">
                  <a:avLst/>
                </a:prstGeom>
                <a:solidFill>
                  <a:srgbClr val="FFFFFF"/>
                </a:solidFill>
                <a:ln w="12700">
                  <a:solidFill>
                    <a:srgbClr val="0000FF"/>
                  </a:solidFill>
                  <a:round/>
                  <a:headEnd/>
                  <a:tailEnd/>
                </a:ln>
              </p:spPr>
              <p:txBody>
                <a:bodyPr/>
                <a:lstStyle/>
                <a:p>
                  <a:endParaRPr lang="en-GB" sz="800"/>
                </a:p>
              </p:txBody>
            </p:sp>
            <p:sp>
              <p:nvSpPr>
                <p:cNvPr id="136" name="Oval 2303"/>
                <p:cNvSpPr>
                  <a:spLocks noChangeArrowheads="1"/>
                </p:cNvSpPr>
                <p:nvPr/>
              </p:nvSpPr>
              <p:spPr bwMode="auto">
                <a:xfrm>
                  <a:off x="3791" y="1608"/>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7" name="Oval 2304"/>
                <p:cNvSpPr>
                  <a:spLocks noChangeArrowheads="1"/>
                </p:cNvSpPr>
                <p:nvPr/>
              </p:nvSpPr>
              <p:spPr bwMode="auto">
                <a:xfrm>
                  <a:off x="3820" y="1460"/>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8" name="Oval 2305"/>
                <p:cNvSpPr>
                  <a:spLocks noChangeArrowheads="1"/>
                </p:cNvSpPr>
                <p:nvPr/>
              </p:nvSpPr>
              <p:spPr bwMode="auto">
                <a:xfrm>
                  <a:off x="3841" y="1577"/>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9" name="Oval 2306"/>
                <p:cNvSpPr>
                  <a:spLocks noChangeArrowheads="1"/>
                </p:cNvSpPr>
                <p:nvPr/>
              </p:nvSpPr>
              <p:spPr bwMode="auto">
                <a:xfrm>
                  <a:off x="3855" y="1903"/>
                  <a:ext cx="56" cy="55"/>
                </a:xfrm>
                <a:prstGeom prst="ellipse">
                  <a:avLst/>
                </a:prstGeom>
                <a:solidFill>
                  <a:srgbClr val="FFFFFF"/>
                </a:solidFill>
                <a:ln w="12700">
                  <a:solidFill>
                    <a:srgbClr val="0000FF"/>
                  </a:solidFill>
                  <a:round/>
                  <a:headEnd/>
                  <a:tailEnd/>
                </a:ln>
              </p:spPr>
              <p:txBody>
                <a:bodyPr/>
                <a:lstStyle/>
                <a:p>
                  <a:endParaRPr lang="en-GB" sz="800"/>
                </a:p>
              </p:txBody>
            </p:sp>
            <p:sp>
              <p:nvSpPr>
                <p:cNvPr id="140" name="Oval 2307"/>
                <p:cNvSpPr>
                  <a:spLocks noChangeArrowheads="1"/>
                </p:cNvSpPr>
                <p:nvPr/>
              </p:nvSpPr>
              <p:spPr bwMode="auto">
                <a:xfrm>
                  <a:off x="3870" y="2260"/>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41" name="Oval 2308"/>
                <p:cNvSpPr>
                  <a:spLocks noChangeArrowheads="1"/>
                </p:cNvSpPr>
                <p:nvPr/>
              </p:nvSpPr>
              <p:spPr bwMode="auto">
                <a:xfrm>
                  <a:off x="3884" y="2597"/>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42" name="Oval 2309"/>
                <p:cNvSpPr>
                  <a:spLocks noChangeArrowheads="1"/>
                </p:cNvSpPr>
                <p:nvPr/>
              </p:nvSpPr>
              <p:spPr bwMode="auto">
                <a:xfrm>
                  <a:off x="3899" y="2726"/>
                  <a:ext cx="55" cy="56"/>
                </a:xfrm>
                <a:prstGeom prst="ellipse">
                  <a:avLst/>
                </a:prstGeom>
                <a:solidFill>
                  <a:srgbClr val="FFFFFF"/>
                </a:solidFill>
                <a:ln w="12700">
                  <a:solidFill>
                    <a:srgbClr val="0000FF"/>
                  </a:solidFill>
                  <a:round/>
                  <a:headEnd/>
                  <a:tailEnd/>
                </a:ln>
              </p:spPr>
              <p:txBody>
                <a:bodyPr/>
                <a:lstStyle/>
                <a:p>
                  <a:endParaRPr lang="en-GB" sz="800"/>
                </a:p>
              </p:txBody>
            </p:sp>
            <p:sp>
              <p:nvSpPr>
                <p:cNvPr id="143" name="Oval 2310"/>
                <p:cNvSpPr>
                  <a:spLocks noChangeArrowheads="1"/>
                </p:cNvSpPr>
                <p:nvPr/>
              </p:nvSpPr>
              <p:spPr bwMode="auto">
                <a:xfrm>
                  <a:off x="3913" y="2793"/>
                  <a:ext cx="56" cy="55"/>
                </a:xfrm>
                <a:prstGeom prst="ellipse">
                  <a:avLst/>
                </a:prstGeom>
                <a:solidFill>
                  <a:srgbClr val="FFFFFF"/>
                </a:solidFill>
                <a:ln w="12700">
                  <a:solidFill>
                    <a:srgbClr val="0000FF"/>
                  </a:solidFill>
                  <a:round/>
                  <a:headEnd/>
                  <a:tailEnd/>
                </a:ln>
              </p:spPr>
              <p:txBody>
                <a:bodyPr/>
                <a:lstStyle/>
                <a:p>
                  <a:endParaRPr lang="en-GB" sz="800"/>
                </a:p>
              </p:txBody>
            </p:sp>
            <p:sp>
              <p:nvSpPr>
                <p:cNvPr id="144" name="Oval 2311"/>
                <p:cNvSpPr>
                  <a:spLocks noChangeArrowheads="1"/>
                </p:cNvSpPr>
                <p:nvPr/>
              </p:nvSpPr>
              <p:spPr bwMode="auto">
                <a:xfrm>
                  <a:off x="3927" y="2793"/>
                  <a:ext cx="56" cy="55"/>
                </a:xfrm>
                <a:prstGeom prst="ellipse">
                  <a:avLst/>
                </a:prstGeom>
                <a:solidFill>
                  <a:srgbClr val="FFFFFF"/>
                </a:solidFill>
                <a:ln w="12700">
                  <a:solidFill>
                    <a:srgbClr val="0000FF"/>
                  </a:solidFill>
                  <a:round/>
                  <a:headEnd/>
                  <a:tailEnd/>
                </a:ln>
              </p:spPr>
              <p:txBody>
                <a:bodyPr/>
                <a:lstStyle/>
                <a:p>
                  <a:endParaRPr lang="en-GB" sz="800"/>
                </a:p>
              </p:txBody>
            </p:sp>
            <p:sp>
              <p:nvSpPr>
                <p:cNvPr id="145" name="Oval 2312"/>
                <p:cNvSpPr>
                  <a:spLocks noChangeArrowheads="1"/>
                </p:cNvSpPr>
                <p:nvPr/>
              </p:nvSpPr>
              <p:spPr bwMode="auto">
                <a:xfrm>
                  <a:off x="3992" y="2793"/>
                  <a:ext cx="55" cy="55"/>
                </a:xfrm>
                <a:prstGeom prst="ellipse">
                  <a:avLst/>
                </a:prstGeom>
                <a:solidFill>
                  <a:srgbClr val="FFFFFF"/>
                </a:solidFill>
                <a:ln w="12700">
                  <a:solidFill>
                    <a:srgbClr val="0000FF"/>
                  </a:solidFill>
                  <a:round/>
                  <a:headEnd/>
                  <a:tailEnd/>
                </a:ln>
              </p:spPr>
              <p:txBody>
                <a:bodyPr/>
                <a:lstStyle/>
                <a:p>
                  <a:endParaRPr lang="en-GB" sz="800"/>
                </a:p>
              </p:txBody>
            </p:sp>
            <p:sp>
              <p:nvSpPr>
                <p:cNvPr id="146" name="Oval 2313"/>
                <p:cNvSpPr>
                  <a:spLocks noChangeArrowheads="1"/>
                </p:cNvSpPr>
                <p:nvPr/>
              </p:nvSpPr>
              <p:spPr bwMode="auto">
                <a:xfrm>
                  <a:off x="4064" y="2793"/>
                  <a:ext cx="55" cy="55"/>
                </a:xfrm>
                <a:prstGeom prst="ellipse">
                  <a:avLst/>
                </a:prstGeom>
                <a:solidFill>
                  <a:srgbClr val="FFFFFF"/>
                </a:solidFill>
                <a:ln w="12700">
                  <a:solidFill>
                    <a:srgbClr val="0000FF"/>
                  </a:solidFill>
                  <a:round/>
                  <a:headEnd/>
                  <a:tailEnd/>
                </a:ln>
              </p:spPr>
              <p:txBody>
                <a:bodyPr/>
                <a:lstStyle/>
                <a:p>
                  <a:endParaRPr lang="en-GB" sz="800"/>
                </a:p>
              </p:txBody>
            </p:sp>
            <p:sp>
              <p:nvSpPr>
                <p:cNvPr id="147" name="Line 2314"/>
                <p:cNvSpPr>
                  <a:spLocks noChangeShapeType="1"/>
                </p:cNvSpPr>
                <p:nvPr/>
              </p:nvSpPr>
              <p:spPr bwMode="auto">
                <a:xfrm>
                  <a:off x="4164" y="1241"/>
                  <a:ext cx="1" cy="203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48" name="Line 2315"/>
                <p:cNvSpPr>
                  <a:spLocks noChangeShapeType="1"/>
                </p:cNvSpPr>
                <p:nvPr/>
              </p:nvSpPr>
              <p:spPr bwMode="auto">
                <a:xfrm>
                  <a:off x="4138" y="327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49" name="Line 2316"/>
                <p:cNvSpPr>
                  <a:spLocks noChangeShapeType="1"/>
                </p:cNvSpPr>
                <p:nvPr/>
              </p:nvSpPr>
              <p:spPr bwMode="auto">
                <a:xfrm>
                  <a:off x="4138" y="322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0" name="Line 2317"/>
                <p:cNvSpPr>
                  <a:spLocks noChangeShapeType="1"/>
                </p:cNvSpPr>
                <p:nvPr/>
              </p:nvSpPr>
              <p:spPr bwMode="auto">
                <a:xfrm>
                  <a:off x="4138" y="318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1" name="Line 2318"/>
                <p:cNvSpPr>
                  <a:spLocks noChangeShapeType="1"/>
                </p:cNvSpPr>
                <p:nvPr/>
              </p:nvSpPr>
              <p:spPr bwMode="auto">
                <a:xfrm>
                  <a:off x="4138" y="313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2" name="Line 2319"/>
                <p:cNvSpPr>
                  <a:spLocks noChangeShapeType="1"/>
                </p:cNvSpPr>
                <p:nvPr/>
              </p:nvSpPr>
              <p:spPr bwMode="auto">
                <a:xfrm>
                  <a:off x="4138" y="309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3" name="Line 2320"/>
                <p:cNvSpPr>
                  <a:spLocks noChangeShapeType="1"/>
                </p:cNvSpPr>
                <p:nvPr/>
              </p:nvSpPr>
              <p:spPr bwMode="auto">
                <a:xfrm>
                  <a:off x="4138" y="304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4" name="Line 2321"/>
                <p:cNvSpPr>
                  <a:spLocks noChangeShapeType="1"/>
                </p:cNvSpPr>
                <p:nvPr/>
              </p:nvSpPr>
              <p:spPr bwMode="auto">
                <a:xfrm>
                  <a:off x="4138" y="300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5" name="Line 2322"/>
                <p:cNvSpPr>
                  <a:spLocks noChangeShapeType="1"/>
                </p:cNvSpPr>
                <p:nvPr/>
              </p:nvSpPr>
              <p:spPr bwMode="auto">
                <a:xfrm>
                  <a:off x="4138" y="295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6" name="Line 2323"/>
                <p:cNvSpPr>
                  <a:spLocks noChangeShapeType="1"/>
                </p:cNvSpPr>
                <p:nvPr/>
              </p:nvSpPr>
              <p:spPr bwMode="auto">
                <a:xfrm>
                  <a:off x="4138" y="291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7" name="Line 2324"/>
                <p:cNvSpPr>
                  <a:spLocks noChangeShapeType="1"/>
                </p:cNvSpPr>
                <p:nvPr/>
              </p:nvSpPr>
              <p:spPr bwMode="auto">
                <a:xfrm>
                  <a:off x="4138" y="286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8" name="Line 2325"/>
                <p:cNvSpPr>
                  <a:spLocks noChangeShapeType="1"/>
                </p:cNvSpPr>
                <p:nvPr/>
              </p:nvSpPr>
              <p:spPr bwMode="auto">
                <a:xfrm>
                  <a:off x="4138" y="282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9" name="Line 2326"/>
                <p:cNvSpPr>
                  <a:spLocks noChangeShapeType="1"/>
                </p:cNvSpPr>
                <p:nvPr/>
              </p:nvSpPr>
              <p:spPr bwMode="auto">
                <a:xfrm>
                  <a:off x="4138" y="277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0" name="Line 2327"/>
                <p:cNvSpPr>
                  <a:spLocks noChangeShapeType="1"/>
                </p:cNvSpPr>
                <p:nvPr/>
              </p:nvSpPr>
              <p:spPr bwMode="auto">
                <a:xfrm>
                  <a:off x="4138" y="273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1" name="Line 2328"/>
                <p:cNvSpPr>
                  <a:spLocks noChangeShapeType="1"/>
                </p:cNvSpPr>
                <p:nvPr/>
              </p:nvSpPr>
              <p:spPr bwMode="auto">
                <a:xfrm>
                  <a:off x="4138" y="268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2" name="Line 2329"/>
                <p:cNvSpPr>
                  <a:spLocks noChangeShapeType="1"/>
                </p:cNvSpPr>
                <p:nvPr/>
              </p:nvSpPr>
              <p:spPr bwMode="auto">
                <a:xfrm>
                  <a:off x="4138" y="264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3" name="Line 2330"/>
                <p:cNvSpPr>
                  <a:spLocks noChangeShapeType="1"/>
                </p:cNvSpPr>
                <p:nvPr/>
              </p:nvSpPr>
              <p:spPr bwMode="auto">
                <a:xfrm>
                  <a:off x="4138" y="259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4" name="Line 2331"/>
                <p:cNvSpPr>
                  <a:spLocks noChangeShapeType="1"/>
                </p:cNvSpPr>
                <p:nvPr/>
              </p:nvSpPr>
              <p:spPr bwMode="auto">
                <a:xfrm>
                  <a:off x="4138" y="255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5" name="Line 2332"/>
                <p:cNvSpPr>
                  <a:spLocks noChangeShapeType="1"/>
                </p:cNvSpPr>
                <p:nvPr/>
              </p:nvSpPr>
              <p:spPr bwMode="auto">
                <a:xfrm>
                  <a:off x="4138" y="250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6" name="Line 2333"/>
                <p:cNvSpPr>
                  <a:spLocks noChangeShapeType="1"/>
                </p:cNvSpPr>
                <p:nvPr/>
              </p:nvSpPr>
              <p:spPr bwMode="auto">
                <a:xfrm>
                  <a:off x="4138" y="246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7" name="Line 2334"/>
                <p:cNvSpPr>
                  <a:spLocks noChangeShapeType="1"/>
                </p:cNvSpPr>
                <p:nvPr/>
              </p:nvSpPr>
              <p:spPr bwMode="auto">
                <a:xfrm>
                  <a:off x="4138" y="241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8" name="Line 2335"/>
                <p:cNvSpPr>
                  <a:spLocks noChangeShapeType="1"/>
                </p:cNvSpPr>
                <p:nvPr/>
              </p:nvSpPr>
              <p:spPr bwMode="auto">
                <a:xfrm>
                  <a:off x="4138" y="236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9" name="Line 2336"/>
                <p:cNvSpPr>
                  <a:spLocks noChangeShapeType="1"/>
                </p:cNvSpPr>
                <p:nvPr/>
              </p:nvSpPr>
              <p:spPr bwMode="auto">
                <a:xfrm>
                  <a:off x="4138" y="232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0" name="Line 2337"/>
                <p:cNvSpPr>
                  <a:spLocks noChangeShapeType="1"/>
                </p:cNvSpPr>
                <p:nvPr/>
              </p:nvSpPr>
              <p:spPr bwMode="auto">
                <a:xfrm>
                  <a:off x="4138" y="227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1" name="Line 2338"/>
                <p:cNvSpPr>
                  <a:spLocks noChangeShapeType="1"/>
                </p:cNvSpPr>
                <p:nvPr/>
              </p:nvSpPr>
              <p:spPr bwMode="auto">
                <a:xfrm>
                  <a:off x="4138" y="223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2" name="Line 2339"/>
                <p:cNvSpPr>
                  <a:spLocks noChangeShapeType="1"/>
                </p:cNvSpPr>
                <p:nvPr/>
              </p:nvSpPr>
              <p:spPr bwMode="auto">
                <a:xfrm>
                  <a:off x="4138" y="218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3" name="Line 2340"/>
                <p:cNvSpPr>
                  <a:spLocks noChangeShapeType="1"/>
                </p:cNvSpPr>
                <p:nvPr/>
              </p:nvSpPr>
              <p:spPr bwMode="auto">
                <a:xfrm>
                  <a:off x="4138" y="214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4" name="Line 2341"/>
                <p:cNvSpPr>
                  <a:spLocks noChangeShapeType="1"/>
                </p:cNvSpPr>
                <p:nvPr/>
              </p:nvSpPr>
              <p:spPr bwMode="auto">
                <a:xfrm>
                  <a:off x="4138" y="209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5" name="Line 2342"/>
                <p:cNvSpPr>
                  <a:spLocks noChangeShapeType="1"/>
                </p:cNvSpPr>
                <p:nvPr/>
              </p:nvSpPr>
              <p:spPr bwMode="auto">
                <a:xfrm>
                  <a:off x="4138" y="205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6" name="Line 2343"/>
                <p:cNvSpPr>
                  <a:spLocks noChangeShapeType="1"/>
                </p:cNvSpPr>
                <p:nvPr/>
              </p:nvSpPr>
              <p:spPr bwMode="auto">
                <a:xfrm>
                  <a:off x="4138" y="200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7" name="Line 2344"/>
                <p:cNvSpPr>
                  <a:spLocks noChangeShapeType="1"/>
                </p:cNvSpPr>
                <p:nvPr/>
              </p:nvSpPr>
              <p:spPr bwMode="auto">
                <a:xfrm>
                  <a:off x="4138" y="196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8" name="Line 2345"/>
                <p:cNvSpPr>
                  <a:spLocks noChangeShapeType="1"/>
                </p:cNvSpPr>
                <p:nvPr/>
              </p:nvSpPr>
              <p:spPr bwMode="auto">
                <a:xfrm>
                  <a:off x="4138" y="191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9" name="Line 2346"/>
                <p:cNvSpPr>
                  <a:spLocks noChangeShapeType="1"/>
                </p:cNvSpPr>
                <p:nvPr/>
              </p:nvSpPr>
              <p:spPr bwMode="auto">
                <a:xfrm>
                  <a:off x="4138" y="187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0" name="Line 2347"/>
                <p:cNvSpPr>
                  <a:spLocks noChangeShapeType="1"/>
                </p:cNvSpPr>
                <p:nvPr/>
              </p:nvSpPr>
              <p:spPr bwMode="auto">
                <a:xfrm>
                  <a:off x="4138" y="182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1" name="Line 2348"/>
                <p:cNvSpPr>
                  <a:spLocks noChangeShapeType="1"/>
                </p:cNvSpPr>
                <p:nvPr/>
              </p:nvSpPr>
              <p:spPr bwMode="auto">
                <a:xfrm>
                  <a:off x="4138" y="178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2" name="Line 2349"/>
                <p:cNvSpPr>
                  <a:spLocks noChangeShapeType="1"/>
                </p:cNvSpPr>
                <p:nvPr/>
              </p:nvSpPr>
              <p:spPr bwMode="auto">
                <a:xfrm>
                  <a:off x="4138" y="173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3" name="Line 2350"/>
                <p:cNvSpPr>
                  <a:spLocks noChangeShapeType="1"/>
                </p:cNvSpPr>
                <p:nvPr/>
              </p:nvSpPr>
              <p:spPr bwMode="auto">
                <a:xfrm>
                  <a:off x="4138" y="169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4" name="Line 2351"/>
                <p:cNvSpPr>
                  <a:spLocks noChangeShapeType="1"/>
                </p:cNvSpPr>
                <p:nvPr/>
              </p:nvSpPr>
              <p:spPr bwMode="auto">
                <a:xfrm>
                  <a:off x="4138" y="164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5" name="Line 2352"/>
                <p:cNvSpPr>
                  <a:spLocks noChangeShapeType="1"/>
                </p:cNvSpPr>
                <p:nvPr/>
              </p:nvSpPr>
              <p:spPr bwMode="auto">
                <a:xfrm>
                  <a:off x="4138" y="160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6" name="Line 2353"/>
                <p:cNvSpPr>
                  <a:spLocks noChangeShapeType="1"/>
                </p:cNvSpPr>
                <p:nvPr/>
              </p:nvSpPr>
              <p:spPr bwMode="auto">
                <a:xfrm>
                  <a:off x="4138" y="155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7" name="Line 2354"/>
                <p:cNvSpPr>
                  <a:spLocks noChangeShapeType="1"/>
                </p:cNvSpPr>
                <p:nvPr/>
              </p:nvSpPr>
              <p:spPr bwMode="auto">
                <a:xfrm>
                  <a:off x="4138" y="151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8" name="Line 2355"/>
                <p:cNvSpPr>
                  <a:spLocks noChangeShapeType="1"/>
                </p:cNvSpPr>
                <p:nvPr/>
              </p:nvSpPr>
              <p:spPr bwMode="auto">
                <a:xfrm>
                  <a:off x="4138" y="146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9" name="Line 2356"/>
                <p:cNvSpPr>
                  <a:spLocks noChangeShapeType="1"/>
                </p:cNvSpPr>
                <p:nvPr/>
              </p:nvSpPr>
              <p:spPr bwMode="auto">
                <a:xfrm>
                  <a:off x="4138" y="142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0" name="Line 2357"/>
                <p:cNvSpPr>
                  <a:spLocks noChangeShapeType="1"/>
                </p:cNvSpPr>
                <p:nvPr/>
              </p:nvSpPr>
              <p:spPr bwMode="auto">
                <a:xfrm>
                  <a:off x="4138" y="137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1" name="Line 2358"/>
                <p:cNvSpPr>
                  <a:spLocks noChangeShapeType="1"/>
                </p:cNvSpPr>
                <p:nvPr/>
              </p:nvSpPr>
              <p:spPr bwMode="auto">
                <a:xfrm>
                  <a:off x="4138" y="133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2" name="Line 2359"/>
                <p:cNvSpPr>
                  <a:spLocks noChangeShapeType="1"/>
                </p:cNvSpPr>
                <p:nvPr/>
              </p:nvSpPr>
              <p:spPr bwMode="auto">
                <a:xfrm>
                  <a:off x="4138" y="128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3" name="Line 2360"/>
                <p:cNvSpPr>
                  <a:spLocks noChangeShapeType="1"/>
                </p:cNvSpPr>
                <p:nvPr/>
              </p:nvSpPr>
              <p:spPr bwMode="auto">
                <a:xfrm>
                  <a:off x="4138" y="124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4" name="Line 2361"/>
                <p:cNvSpPr>
                  <a:spLocks noChangeShapeType="1"/>
                </p:cNvSpPr>
                <p:nvPr/>
              </p:nvSpPr>
              <p:spPr bwMode="auto">
                <a:xfrm>
                  <a:off x="4129" y="3272"/>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5" name="Line 2362"/>
                <p:cNvSpPr>
                  <a:spLocks noChangeShapeType="1"/>
                </p:cNvSpPr>
                <p:nvPr/>
              </p:nvSpPr>
              <p:spPr bwMode="auto">
                <a:xfrm>
                  <a:off x="4129" y="3046"/>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6" name="Line 2363"/>
                <p:cNvSpPr>
                  <a:spLocks noChangeShapeType="1"/>
                </p:cNvSpPr>
                <p:nvPr/>
              </p:nvSpPr>
              <p:spPr bwMode="auto">
                <a:xfrm>
                  <a:off x="4129" y="2821"/>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7" name="Line 2364"/>
                <p:cNvSpPr>
                  <a:spLocks noChangeShapeType="1"/>
                </p:cNvSpPr>
                <p:nvPr/>
              </p:nvSpPr>
              <p:spPr bwMode="auto">
                <a:xfrm>
                  <a:off x="4129" y="2595"/>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8" name="Line 2365"/>
                <p:cNvSpPr>
                  <a:spLocks noChangeShapeType="1"/>
                </p:cNvSpPr>
                <p:nvPr/>
              </p:nvSpPr>
              <p:spPr bwMode="auto">
                <a:xfrm>
                  <a:off x="4129" y="2369"/>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9" name="Line 2366"/>
                <p:cNvSpPr>
                  <a:spLocks noChangeShapeType="1"/>
                </p:cNvSpPr>
                <p:nvPr/>
              </p:nvSpPr>
              <p:spPr bwMode="auto">
                <a:xfrm>
                  <a:off x="4129" y="2144"/>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0" name="Line 2367"/>
                <p:cNvSpPr>
                  <a:spLocks noChangeShapeType="1"/>
                </p:cNvSpPr>
                <p:nvPr/>
              </p:nvSpPr>
              <p:spPr bwMode="auto">
                <a:xfrm>
                  <a:off x="4129" y="1918"/>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1" name="Line 2368"/>
                <p:cNvSpPr>
                  <a:spLocks noChangeShapeType="1"/>
                </p:cNvSpPr>
                <p:nvPr/>
              </p:nvSpPr>
              <p:spPr bwMode="auto">
                <a:xfrm>
                  <a:off x="4129" y="1692"/>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2" name="Line 2369"/>
                <p:cNvSpPr>
                  <a:spLocks noChangeShapeType="1"/>
                </p:cNvSpPr>
                <p:nvPr/>
              </p:nvSpPr>
              <p:spPr bwMode="auto">
                <a:xfrm>
                  <a:off x="4129" y="1467"/>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3" name="Line 2370"/>
                <p:cNvSpPr>
                  <a:spLocks noChangeShapeType="1"/>
                </p:cNvSpPr>
                <p:nvPr/>
              </p:nvSpPr>
              <p:spPr bwMode="auto">
                <a:xfrm>
                  <a:off x="4129" y="1241"/>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4" name="Line 2371"/>
                <p:cNvSpPr>
                  <a:spLocks noChangeShapeType="1"/>
                </p:cNvSpPr>
                <p:nvPr/>
              </p:nvSpPr>
              <p:spPr bwMode="auto">
                <a:xfrm flipV="1">
                  <a:off x="1649" y="3050"/>
                  <a:ext cx="72"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5" name="Freeform 2372"/>
                <p:cNvSpPr>
                  <a:spLocks/>
                </p:cNvSpPr>
                <p:nvPr/>
              </p:nvSpPr>
              <p:spPr bwMode="auto">
                <a:xfrm>
                  <a:off x="1721" y="3046"/>
                  <a:ext cx="72" cy="4"/>
                </a:xfrm>
                <a:custGeom>
                  <a:avLst/>
                  <a:gdLst>
                    <a:gd name="T0" fmla="*/ 0 w 144"/>
                    <a:gd name="T1" fmla="*/ 8 h 8"/>
                    <a:gd name="T2" fmla="*/ 73 w 144"/>
                    <a:gd name="T3" fmla="*/ 4 h 8"/>
                    <a:gd name="T4" fmla="*/ 144 w 144"/>
                    <a:gd name="T5" fmla="*/ 0 h 8"/>
                  </a:gdLst>
                  <a:ahLst/>
                  <a:cxnLst>
                    <a:cxn ang="0">
                      <a:pos x="T0" y="T1"/>
                    </a:cxn>
                    <a:cxn ang="0">
                      <a:pos x="T2" y="T3"/>
                    </a:cxn>
                    <a:cxn ang="0">
                      <a:pos x="T4" y="T5"/>
                    </a:cxn>
                  </a:cxnLst>
                  <a:rect l="0" t="0" r="r" b="b"/>
                  <a:pathLst>
                    <a:path w="144" h="8">
                      <a:moveTo>
                        <a:pt x="0" y="8"/>
                      </a:moveTo>
                      <a:lnTo>
                        <a:pt x="73" y="4"/>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06" name="Line 2373"/>
                <p:cNvSpPr>
                  <a:spLocks noChangeShapeType="1"/>
                </p:cNvSpPr>
                <p:nvPr/>
              </p:nvSpPr>
              <p:spPr bwMode="auto">
                <a:xfrm flipV="1">
                  <a:off x="1793" y="3043"/>
                  <a:ext cx="71"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7" name="Line 2374"/>
                <p:cNvSpPr>
                  <a:spLocks noChangeShapeType="1"/>
                </p:cNvSpPr>
                <p:nvPr/>
              </p:nvSpPr>
              <p:spPr bwMode="auto">
                <a:xfrm flipV="1">
                  <a:off x="1864" y="3040"/>
                  <a:ext cx="72"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8" name="Line 2375"/>
                <p:cNvSpPr>
                  <a:spLocks noChangeShapeType="1"/>
                </p:cNvSpPr>
                <p:nvPr/>
              </p:nvSpPr>
              <p:spPr bwMode="auto">
                <a:xfrm flipV="1">
                  <a:off x="1936" y="3037"/>
                  <a:ext cx="72"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9" name="Freeform 2376"/>
                <p:cNvSpPr>
                  <a:spLocks/>
                </p:cNvSpPr>
                <p:nvPr/>
              </p:nvSpPr>
              <p:spPr bwMode="auto">
                <a:xfrm>
                  <a:off x="2008" y="3034"/>
                  <a:ext cx="72" cy="3"/>
                </a:xfrm>
                <a:custGeom>
                  <a:avLst/>
                  <a:gdLst>
                    <a:gd name="T0" fmla="*/ 0 w 144"/>
                    <a:gd name="T1" fmla="*/ 8 h 8"/>
                    <a:gd name="T2" fmla="*/ 71 w 144"/>
                    <a:gd name="T3" fmla="*/ 4 h 8"/>
                    <a:gd name="T4" fmla="*/ 144 w 144"/>
                    <a:gd name="T5" fmla="*/ 0 h 8"/>
                  </a:gdLst>
                  <a:ahLst/>
                  <a:cxnLst>
                    <a:cxn ang="0">
                      <a:pos x="T0" y="T1"/>
                    </a:cxn>
                    <a:cxn ang="0">
                      <a:pos x="T2" y="T3"/>
                    </a:cxn>
                    <a:cxn ang="0">
                      <a:pos x="T4" y="T5"/>
                    </a:cxn>
                  </a:cxnLst>
                  <a:rect l="0" t="0" r="r" b="b"/>
                  <a:pathLst>
                    <a:path w="144" h="8">
                      <a:moveTo>
                        <a:pt x="0" y="8"/>
                      </a:moveTo>
                      <a:lnTo>
                        <a:pt x="71" y="4"/>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0" name="Line 2377"/>
                <p:cNvSpPr>
                  <a:spLocks noChangeShapeType="1"/>
                </p:cNvSpPr>
                <p:nvPr/>
              </p:nvSpPr>
              <p:spPr bwMode="auto">
                <a:xfrm flipV="1">
                  <a:off x="2080" y="3031"/>
                  <a:ext cx="72"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11" name="Line 2378"/>
                <p:cNvSpPr>
                  <a:spLocks noChangeShapeType="1"/>
                </p:cNvSpPr>
                <p:nvPr/>
              </p:nvSpPr>
              <p:spPr bwMode="auto">
                <a:xfrm flipV="1">
                  <a:off x="2152" y="3028"/>
                  <a:ext cx="72"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12" name="Freeform 2379"/>
                <p:cNvSpPr>
                  <a:spLocks/>
                </p:cNvSpPr>
                <p:nvPr/>
              </p:nvSpPr>
              <p:spPr bwMode="auto">
                <a:xfrm>
                  <a:off x="2224" y="3026"/>
                  <a:ext cx="71" cy="2"/>
                </a:xfrm>
                <a:custGeom>
                  <a:avLst/>
                  <a:gdLst>
                    <a:gd name="T0" fmla="*/ 0 w 142"/>
                    <a:gd name="T1" fmla="*/ 4 h 4"/>
                    <a:gd name="T2" fmla="*/ 71 w 142"/>
                    <a:gd name="T3" fmla="*/ 2 h 4"/>
                    <a:gd name="T4" fmla="*/ 142 w 142"/>
                    <a:gd name="T5" fmla="*/ 0 h 4"/>
                  </a:gdLst>
                  <a:ahLst/>
                  <a:cxnLst>
                    <a:cxn ang="0">
                      <a:pos x="T0" y="T1"/>
                    </a:cxn>
                    <a:cxn ang="0">
                      <a:pos x="T2" y="T3"/>
                    </a:cxn>
                    <a:cxn ang="0">
                      <a:pos x="T4" y="T5"/>
                    </a:cxn>
                  </a:cxnLst>
                  <a:rect l="0" t="0" r="r" b="b"/>
                  <a:pathLst>
                    <a:path w="142" h="4">
                      <a:moveTo>
                        <a:pt x="0" y="4"/>
                      </a:moveTo>
                      <a:lnTo>
                        <a:pt x="71" y="2"/>
                      </a:lnTo>
                      <a:lnTo>
                        <a:pt x="142"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3" name="Line 2380"/>
                <p:cNvSpPr>
                  <a:spLocks noChangeShapeType="1"/>
                </p:cNvSpPr>
                <p:nvPr/>
              </p:nvSpPr>
              <p:spPr bwMode="auto">
                <a:xfrm>
                  <a:off x="2295" y="3026"/>
                  <a:ext cx="72" cy="1"/>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14" name="Freeform 2381"/>
                <p:cNvSpPr>
                  <a:spLocks/>
                </p:cNvSpPr>
                <p:nvPr/>
              </p:nvSpPr>
              <p:spPr bwMode="auto">
                <a:xfrm>
                  <a:off x="2367" y="3027"/>
                  <a:ext cx="72" cy="4"/>
                </a:xfrm>
                <a:custGeom>
                  <a:avLst/>
                  <a:gdLst>
                    <a:gd name="T0" fmla="*/ 0 w 144"/>
                    <a:gd name="T1" fmla="*/ 0 h 7"/>
                    <a:gd name="T2" fmla="*/ 71 w 144"/>
                    <a:gd name="T3" fmla="*/ 4 h 7"/>
                    <a:gd name="T4" fmla="*/ 144 w 144"/>
                    <a:gd name="T5" fmla="*/ 7 h 7"/>
                  </a:gdLst>
                  <a:ahLst/>
                  <a:cxnLst>
                    <a:cxn ang="0">
                      <a:pos x="T0" y="T1"/>
                    </a:cxn>
                    <a:cxn ang="0">
                      <a:pos x="T2" y="T3"/>
                    </a:cxn>
                    <a:cxn ang="0">
                      <a:pos x="T4" y="T5"/>
                    </a:cxn>
                  </a:cxnLst>
                  <a:rect l="0" t="0" r="r" b="b"/>
                  <a:pathLst>
                    <a:path w="144" h="7">
                      <a:moveTo>
                        <a:pt x="0" y="0"/>
                      </a:moveTo>
                      <a:lnTo>
                        <a:pt x="71" y="4"/>
                      </a:lnTo>
                      <a:lnTo>
                        <a:pt x="144" y="7"/>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5" name="Freeform 2382"/>
                <p:cNvSpPr>
                  <a:spLocks/>
                </p:cNvSpPr>
                <p:nvPr/>
              </p:nvSpPr>
              <p:spPr bwMode="auto">
                <a:xfrm>
                  <a:off x="2439" y="3031"/>
                  <a:ext cx="72" cy="7"/>
                </a:xfrm>
                <a:custGeom>
                  <a:avLst/>
                  <a:gdLst>
                    <a:gd name="T0" fmla="*/ 0 w 144"/>
                    <a:gd name="T1" fmla="*/ 0 h 16"/>
                    <a:gd name="T2" fmla="*/ 71 w 144"/>
                    <a:gd name="T3" fmla="*/ 8 h 16"/>
                    <a:gd name="T4" fmla="*/ 144 w 144"/>
                    <a:gd name="T5" fmla="*/ 16 h 16"/>
                  </a:gdLst>
                  <a:ahLst/>
                  <a:cxnLst>
                    <a:cxn ang="0">
                      <a:pos x="T0" y="T1"/>
                    </a:cxn>
                    <a:cxn ang="0">
                      <a:pos x="T2" y="T3"/>
                    </a:cxn>
                    <a:cxn ang="0">
                      <a:pos x="T4" y="T5"/>
                    </a:cxn>
                  </a:cxnLst>
                  <a:rect l="0" t="0" r="r" b="b"/>
                  <a:pathLst>
                    <a:path w="144" h="16">
                      <a:moveTo>
                        <a:pt x="0" y="0"/>
                      </a:moveTo>
                      <a:lnTo>
                        <a:pt x="71" y="8"/>
                      </a:lnTo>
                      <a:lnTo>
                        <a:pt x="144" y="16"/>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6" name="Freeform 2383"/>
                <p:cNvSpPr>
                  <a:spLocks/>
                </p:cNvSpPr>
                <p:nvPr/>
              </p:nvSpPr>
              <p:spPr bwMode="auto">
                <a:xfrm>
                  <a:off x="2511" y="3038"/>
                  <a:ext cx="72" cy="9"/>
                </a:xfrm>
                <a:custGeom>
                  <a:avLst/>
                  <a:gdLst>
                    <a:gd name="T0" fmla="*/ 0 w 144"/>
                    <a:gd name="T1" fmla="*/ 0 h 17"/>
                    <a:gd name="T2" fmla="*/ 71 w 144"/>
                    <a:gd name="T3" fmla="*/ 9 h 17"/>
                    <a:gd name="T4" fmla="*/ 144 w 144"/>
                    <a:gd name="T5" fmla="*/ 17 h 17"/>
                  </a:gdLst>
                  <a:ahLst/>
                  <a:cxnLst>
                    <a:cxn ang="0">
                      <a:pos x="T0" y="T1"/>
                    </a:cxn>
                    <a:cxn ang="0">
                      <a:pos x="T2" y="T3"/>
                    </a:cxn>
                    <a:cxn ang="0">
                      <a:pos x="T4" y="T5"/>
                    </a:cxn>
                  </a:cxnLst>
                  <a:rect l="0" t="0" r="r" b="b"/>
                  <a:pathLst>
                    <a:path w="144" h="17">
                      <a:moveTo>
                        <a:pt x="0" y="0"/>
                      </a:moveTo>
                      <a:lnTo>
                        <a:pt x="71" y="9"/>
                      </a:lnTo>
                      <a:lnTo>
                        <a:pt x="144" y="17"/>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7" name="Freeform 2384"/>
                <p:cNvSpPr>
                  <a:spLocks/>
                </p:cNvSpPr>
                <p:nvPr/>
              </p:nvSpPr>
              <p:spPr bwMode="auto">
                <a:xfrm>
                  <a:off x="2583" y="3047"/>
                  <a:ext cx="72" cy="7"/>
                </a:xfrm>
                <a:custGeom>
                  <a:avLst/>
                  <a:gdLst>
                    <a:gd name="T0" fmla="*/ 0 w 144"/>
                    <a:gd name="T1" fmla="*/ 0 h 14"/>
                    <a:gd name="T2" fmla="*/ 73 w 144"/>
                    <a:gd name="T3" fmla="*/ 8 h 14"/>
                    <a:gd name="T4" fmla="*/ 144 w 144"/>
                    <a:gd name="T5" fmla="*/ 14 h 14"/>
                  </a:gdLst>
                  <a:ahLst/>
                  <a:cxnLst>
                    <a:cxn ang="0">
                      <a:pos x="T0" y="T1"/>
                    </a:cxn>
                    <a:cxn ang="0">
                      <a:pos x="T2" y="T3"/>
                    </a:cxn>
                    <a:cxn ang="0">
                      <a:pos x="T4" y="T5"/>
                    </a:cxn>
                  </a:cxnLst>
                  <a:rect l="0" t="0" r="r" b="b"/>
                  <a:pathLst>
                    <a:path w="144" h="14">
                      <a:moveTo>
                        <a:pt x="0" y="0"/>
                      </a:moveTo>
                      <a:lnTo>
                        <a:pt x="73" y="8"/>
                      </a:lnTo>
                      <a:lnTo>
                        <a:pt x="144" y="14"/>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8" name="Freeform 2385"/>
                <p:cNvSpPr>
                  <a:spLocks/>
                </p:cNvSpPr>
                <p:nvPr/>
              </p:nvSpPr>
              <p:spPr bwMode="auto">
                <a:xfrm>
                  <a:off x="2655" y="3054"/>
                  <a:ext cx="71" cy="3"/>
                </a:xfrm>
                <a:custGeom>
                  <a:avLst/>
                  <a:gdLst>
                    <a:gd name="T0" fmla="*/ 0 w 142"/>
                    <a:gd name="T1" fmla="*/ 0 h 5"/>
                    <a:gd name="T2" fmla="*/ 71 w 142"/>
                    <a:gd name="T3" fmla="*/ 3 h 5"/>
                    <a:gd name="T4" fmla="*/ 142 w 142"/>
                    <a:gd name="T5" fmla="*/ 5 h 5"/>
                  </a:gdLst>
                  <a:ahLst/>
                  <a:cxnLst>
                    <a:cxn ang="0">
                      <a:pos x="T0" y="T1"/>
                    </a:cxn>
                    <a:cxn ang="0">
                      <a:pos x="T2" y="T3"/>
                    </a:cxn>
                    <a:cxn ang="0">
                      <a:pos x="T4" y="T5"/>
                    </a:cxn>
                  </a:cxnLst>
                  <a:rect l="0" t="0" r="r" b="b"/>
                  <a:pathLst>
                    <a:path w="142" h="5">
                      <a:moveTo>
                        <a:pt x="0" y="0"/>
                      </a:moveTo>
                      <a:lnTo>
                        <a:pt x="71" y="3"/>
                      </a:lnTo>
                      <a:lnTo>
                        <a:pt x="142" y="5"/>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9" name="Freeform 2386"/>
                <p:cNvSpPr>
                  <a:spLocks/>
                </p:cNvSpPr>
                <p:nvPr/>
              </p:nvSpPr>
              <p:spPr bwMode="auto">
                <a:xfrm>
                  <a:off x="2726" y="3053"/>
                  <a:ext cx="72" cy="4"/>
                </a:xfrm>
                <a:custGeom>
                  <a:avLst/>
                  <a:gdLst>
                    <a:gd name="T0" fmla="*/ 0 w 144"/>
                    <a:gd name="T1" fmla="*/ 7 h 7"/>
                    <a:gd name="T2" fmla="*/ 71 w 144"/>
                    <a:gd name="T3" fmla="*/ 5 h 7"/>
                    <a:gd name="T4" fmla="*/ 144 w 144"/>
                    <a:gd name="T5" fmla="*/ 0 h 7"/>
                  </a:gdLst>
                  <a:ahLst/>
                  <a:cxnLst>
                    <a:cxn ang="0">
                      <a:pos x="T0" y="T1"/>
                    </a:cxn>
                    <a:cxn ang="0">
                      <a:pos x="T2" y="T3"/>
                    </a:cxn>
                    <a:cxn ang="0">
                      <a:pos x="T4" y="T5"/>
                    </a:cxn>
                  </a:cxnLst>
                  <a:rect l="0" t="0" r="r" b="b"/>
                  <a:pathLst>
                    <a:path w="144" h="7">
                      <a:moveTo>
                        <a:pt x="0" y="7"/>
                      </a:moveTo>
                      <a:lnTo>
                        <a:pt x="71" y="5"/>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0" name="Freeform 2387"/>
                <p:cNvSpPr>
                  <a:spLocks/>
                </p:cNvSpPr>
                <p:nvPr/>
              </p:nvSpPr>
              <p:spPr bwMode="auto">
                <a:xfrm>
                  <a:off x="2798" y="3044"/>
                  <a:ext cx="72" cy="9"/>
                </a:xfrm>
                <a:custGeom>
                  <a:avLst/>
                  <a:gdLst>
                    <a:gd name="T0" fmla="*/ 0 w 144"/>
                    <a:gd name="T1" fmla="*/ 18 h 18"/>
                    <a:gd name="T2" fmla="*/ 71 w 144"/>
                    <a:gd name="T3" fmla="*/ 10 h 18"/>
                    <a:gd name="T4" fmla="*/ 144 w 144"/>
                    <a:gd name="T5" fmla="*/ 0 h 18"/>
                  </a:gdLst>
                  <a:ahLst/>
                  <a:cxnLst>
                    <a:cxn ang="0">
                      <a:pos x="T0" y="T1"/>
                    </a:cxn>
                    <a:cxn ang="0">
                      <a:pos x="T2" y="T3"/>
                    </a:cxn>
                    <a:cxn ang="0">
                      <a:pos x="T4" y="T5"/>
                    </a:cxn>
                  </a:cxnLst>
                  <a:rect l="0" t="0" r="r" b="b"/>
                  <a:pathLst>
                    <a:path w="144" h="18">
                      <a:moveTo>
                        <a:pt x="0" y="18"/>
                      </a:moveTo>
                      <a:lnTo>
                        <a:pt x="71" y="10"/>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1" name="Freeform 2388"/>
                <p:cNvSpPr>
                  <a:spLocks/>
                </p:cNvSpPr>
                <p:nvPr/>
              </p:nvSpPr>
              <p:spPr bwMode="auto">
                <a:xfrm>
                  <a:off x="2870" y="3035"/>
                  <a:ext cx="72" cy="9"/>
                </a:xfrm>
                <a:custGeom>
                  <a:avLst/>
                  <a:gdLst>
                    <a:gd name="T0" fmla="*/ 0 w 144"/>
                    <a:gd name="T1" fmla="*/ 19 h 19"/>
                    <a:gd name="T2" fmla="*/ 71 w 144"/>
                    <a:gd name="T3" fmla="*/ 10 h 19"/>
                    <a:gd name="T4" fmla="*/ 144 w 144"/>
                    <a:gd name="T5" fmla="*/ 0 h 19"/>
                  </a:gdLst>
                  <a:ahLst/>
                  <a:cxnLst>
                    <a:cxn ang="0">
                      <a:pos x="T0" y="T1"/>
                    </a:cxn>
                    <a:cxn ang="0">
                      <a:pos x="T2" y="T3"/>
                    </a:cxn>
                    <a:cxn ang="0">
                      <a:pos x="T4" y="T5"/>
                    </a:cxn>
                  </a:cxnLst>
                  <a:rect l="0" t="0" r="r" b="b"/>
                  <a:pathLst>
                    <a:path w="144" h="19">
                      <a:moveTo>
                        <a:pt x="0" y="19"/>
                      </a:moveTo>
                      <a:lnTo>
                        <a:pt x="71" y="10"/>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2" name="Freeform 2389"/>
                <p:cNvSpPr>
                  <a:spLocks/>
                </p:cNvSpPr>
                <p:nvPr/>
              </p:nvSpPr>
              <p:spPr bwMode="auto">
                <a:xfrm>
                  <a:off x="2942" y="3028"/>
                  <a:ext cx="72" cy="7"/>
                </a:xfrm>
                <a:custGeom>
                  <a:avLst/>
                  <a:gdLst>
                    <a:gd name="T0" fmla="*/ 0 w 144"/>
                    <a:gd name="T1" fmla="*/ 13 h 13"/>
                    <a:gd name="T2" fmla="*/ 71 w 144"/>
                    <a:gd name="T3" fmla="*/ 5 h 13"/>
                    <a:gd name="T4" fmla="*/ 107 w 144"/>
                    <a:gd name="T5" fmla="*/ 2 h 13"/>
                    <a:gd name="T6" fmla="*/ 144 w 144"/>
                    <a:gd name="T7" fmla="*/ 0 h 13"/>
                  </a:gdLst>
                  <a:ahLst/>
                  <a:cxnLst>
                    <a:cxn ang="0">
                      <a:pos x="T0" y="T1"/>
                    </a:cxn>
                    <a:cxn ang="0">
                      <a:pos x="T2" y="T3"/>
                    </a:cxn>
                    <a:cxn ang="0">
                      <a:pos x="T4" y="T5"/>
                    </a:cxn>
                    <a:cxn ang="0">
                      <a:pos x="T6" y="T7"/>
                    </a:cxn>
                  </a:cxnLst>
                  <a:rect l="0" t="0" r="r" b="b"/>
                  <a:pathLst>
                    <a:path w="144" h="13">
                      <a:moveTo>
                        <a:pt x="0" y="13"/>
                      </a:moveTo>
                      <a:lnTo>
                        <a:pt x="71" y="5"/>
                      </a:lnTo>
                      <a:lnTo>
                        <a:pt x="107" y="2"/>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3" name="Freeform 2390"/>
                <p:cNvSpPr>
                  <a:spLocks/>
                </p:cNvSpPr>
                <p:nvPr/>
              </p:nvSpPr>
              <p:spPr bwMode="auto">
                <a:xfrm>
                  <a:off x="3014" y="3028"/>
                  <a:ext cx="72" cy="2"/>
                </a:xfrm>
                <a:custGeom>
                  <a:avLst/>
                  <a:gdLst>
                    <a:gd name="T0" fmla="*/ 0 w 144"/>
                    <a:gd name="T1" fmla="*/ 0 h 4"/>
                    <a:gd name="T2" fmla="*/ 38 w 144"/>
                    <a:gd name="T3" fmla="*/ 0 h 4"/>
                    <a:gd name="T4" fmla="*/ 77 w 144"/>
                    <a:gd name="T5" fmla="*/ 0 h 4"/>
                    <a:gd name="T6" fmla="*/ 113 w 144"/>
                    <a:gd name="T7" fmla="*/ 2 h 4"/>
                    <a:gd name="T8" fmla="*/ 129 w 144"/>
                    <a:gd name="T9" fmla="*/ 4 h 4"/>
                    <a:gd name="T10" fmla="*/ 144 w 144"/>
                    <a:gd name="T11" fmla="*/ 4 h 4"/>
                  </a:gdLst>
                  <a:ahLst/>
                  <a:cxnLst>
                    <a:cxn ang="0">
                      <a:pos x="T0" y="T1"/>
                    </a:cxn>
                    <a:cxn ang="0">
                      <a:pos x="T2" y="T3"/>
                    </a:cxn>
                    <a:cxn ang="0">
                      <a:pos x="T4" y="T5"/>
                    </a:cxn>
                    <a:cxn ang="0">
                      <a:pos x="T6" y="T7"/>
                    </a:cxn>
                    <a:cxn ang="0">
                      <a:pos x="T8" y="T9"/>
                    </a:cxn>
                    <a:cxn ang="0">
                      <a:pos x="T10" y="T11"/>
                    </a:cxn>
                  </a:cxnLst>
                  <a:rect l="0" t="0" r="r" b="b"/>
                  <a:pathLst>
                    <a:path w="144" h="4">
                      <a:moveTo>
                        <a:pt x="0" y="0"/>
                      </a:moveTo>
                      <a:lnTo>
                        <a:pt x="38" y="0"/>
                      </a:lnTo>
                      <a:lnTo>
                        <a:pt x="77" y="0"/>
                      </a:lnTo>
                      <a:lnTo>
                        <a:pt x="113" y="2"/>
                      </a:lnTo>
                      <a:lnTo>
                        <a:pt x="129" y="4"/>
                      </a:lnTo>
                      <a:lnTo>
                        <a:pt x="144" y="4"/>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4" name="Freeform 2391"/>
                <p:cNvSpPr>
                  <a:spLocks/>
                </p:cNvSpPr>
                <p:nvPr/>
              </p:nvSpPr>
              <p:spPr bwMode="auto">
                <a:xfrm>
                  <a:off x="3086" y="3030"/>
                  <a:ext cx="36" cy="5"/>
                </a:xfrm>
                <a:custGeom>
                  <a:avLst/>
                  <a:gdLst>
                    <a:gd name="T0" fmla="*/ 0 w 71"/>
                    <a:gd name="T1" fmla="*/ 0 h 9"/>
                    <a:gd name="T2" fmla="*/ 11 w 71"/>
                    <a:gd name="T3" fmla="*/ 0 h 9"/>
                    <a:gd name="T4" fmla="*/ 23 w 71"/>
                    <a:gd name="T5" fmla="*/ 1 h 9"/>
                    <a:gd name="T6" fmla="*/ 40 w 71"/>
                    <a:gd name="T7" fmla="*/ 3 h 9"/>
                    <a:gd name="T8" fmla="*/ 56 w 71"/>
                    <a:gd name="T9" fmla="*/ 7 h 9"/>
                    <a:gd name="T10" fmla="*/ 71 w 71"/>
                    <a:gd name="T11" fmla="*/ 9 h 9"/>
                  </a:gdLst>
                  <a:ahLst/>
                  <a:cxnLst>
                    <a:cxn ang="0">
                      <a:pos x="T0" y="T1"/>
                    </a:cxn>
                    <a:cxn ang="0">
                      <a:pos x="T2" y="T3"/>
                    </a:cxn>
                    <a:cxn ang="0">
                      <a:pos x="T4" y="T5"/>
                    </a:cxn>
                    <a:cxn ang="0">
                      <a:pos x="T6" y="T7"/>
                    </a:cxn>
                    <a:cxn ang="0">
                      <a:pos x="T8" y="T9"/>
                    </a:cxn>
                    <a:cxn ang="0">
                      <a:pos x="T10" y="T11"/>
                    </a:cxn>
                  </a:cxnLst>
                  <a:rect l="0" t="0" r="r" b="b"/>
                  <a:pathLst>
                    <a:path w="71" h="9">
                      <a:moveTo>
                        <a:pt x="0" y="0"/>
                      </a:moveTo>
                      <a:lnTo>
                        <a:pt x="11" y="0"/>
                      </a:lnTo>
                      <a:lnTo>
                        <a:pt x="23" y="1"/>
                      </a:lnTo>
                      <a:lnTo>
                        <a:pt x="40" y="3"/>
                      </a:lnTo>
                      <a:lnTo>
                        <a:pt x="56" y="7"/>
                      </a:lnTo>
                      <a:lnTo>
                        <a:pt x="71" y="9"/>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5" name="Freeform 2392"/>
                <p:cNvSpPr>
                  <a:spLocks/>
                </p:cNvSpPr>
                <p:nvPr/>
              </p:nvSpPr>
              <p:spPr bwMode="auto">
                <a:xfrm>
                  <a:off x="3122" y="3035"/>
                  <a:ext cx="36" cy="6"/>
                </a:xfrm>
                <a:custGeom>
                  <a:avLst/>
                  <a:gdLst>
                    <a:gd name="T0" fmla="*/ 0 w 71"/>
                    <a:gd name="T1" fmla="*/ 0 h 14"/>
                    <a:gd name="T2" fmla="*/ 35 w 71"/>
                    <a:gd name="T3" fmla="*/ 6 h 14"/>
                    <a:gd name="T4" fmla="*/ 71 w 71"/>
                    <a:gd name="T5" fmla="*/ 14 h 14"/>
                  </a:gdLst>
                  <a:ahLst/>
                  <a:cxnLst>
                    <a:cxn ang="0">
                      <a:pos x="T0" y="T1"/>
                    </a:cxn>
                    <a:cxn ang="0">
                      <a:pos x="T2" y="T3"/>
                    </a:cxn>
                    <a:cxn ang="0">
                      <a:pos x="T4" y="T5"/>
                    </a:cxn>
                  </a:cxnLst>
                  <a:rect l="0" t="0" r="r" b="b"/>
                  <a:pathLst>
                    <a:path w="71" h="14">
                      <a:moveTo>
                        <a:pt x="0" y="0"/>
                      </a:moveTo>
                      <a:lnTo>
                        <a:pt x="35" y="6"/>
                      </a:lnTo>
                      <a:lnTo>
                        <a:pt x="71" y="14"/>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6" name="Line 2393"/>
                <p:cNvSpPr>
                  <a:spLocks noChangeShapeType="1"/>
                </p:cNvSpPr>
                <p:nvPr/>
              </p:nvSpPr>
              <p:spPr bwMode="auto">
                <a:xfrm>
                  <a:off x="3158" y="3041"/>
                  <a:ext cx="36" cy="7"/>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27" name="Freeform 2394"/>
                <p:cNvSpPr>
                  <a:spLocks/>
                </p:cNvSpPr>
                <p:nvPr/>
              </p:nvSpPr>
              <p:spPr bwMode="auto">
                <a:xfrm>
                  <a:off x="3194" y="3048"/>
                  <a:ext cx="36" cy="6"/>
                </a:xfrm>
                <a:custGeom>
                  <a:avLst/>
                  <a:gdLst>
                    <a:gd name="T0" fmla="*/ 0 w 71"/>
                    <a:gd name="T1" fmla="*/ 0 h 12"/>
                    <a:gd name="T2" fmla="*/ 35 w 71"/>
                    <a:gd name="T3" fmla="*/ 6 h 12"/>
                    <a:gd name="T4" fmla="*/ 71 w 71"/>
                    <a:gd name="T5" fmla="*/ 12 h 12"/>
                  </a:gdLst>
                  <a:ahLst/>
                  <a:cxnLst>
                    <a:cxn ang="0">
                      <a:pos x="T0" y="T1"/>
                    </a:cxn>
                    <a:cxn ang="0">
                      <a:pos x="T2" y="T3"/>
                    </a:cxn>
                    <a:cxn ang="0">
                      <a:pos x="T4" y="T5"/>
                    </a:cxn>
                  </a:cxnLst>
                  <a:rect l="0" t="0" r="r" b="b"/>
                  <a:pathLst>
                    <a:path w="71" h="12">
                      <a:moveTo>
                        <a:pt x="0" y="0"/>
                      </a:moveTo>
                      <a:lnTo>
                        <a:pt x="35" y="6"/>
                      </a:lnTo>
                      <a:lnTo>
                        <a:pt x="71" y="12"/>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8" name="Freeform 2395"/>
                <p:cNvSpPr>
                  <a:spLocks/>
                </p:cNvSpPr>
                <p:nvPr/>
              </p:nvSpPr>
              <p:spPr bwMode="auto">
                <a:xfrm>
                  <a:off x="3230" y="3054"/>
                  <a:ext cx="36" cy="2"/>
                </a:xfrm>
                <a:custGeom>
                  <a:avLst/>
                  <a:gdLst>
                    <a:gd name="T0" fmla="*/ 0 w 73"/>
                    <a:gd name="T1" fmla="*/ 0 h 3"/>
                    <a:gd name="T2" fmla="*/ 37 w 73"/>
                    <a:gd name="T3" fmla="*/ 1 h 3"/>
                    <a:gd name="T4" fmla="*/ 73 w 73"/>
                    <a:gd name="T5" fmla="*/ 3 h 3"/>
                  </a:gdLst>
                  <a:ahLst/>
                  <a:cxnLst>
                    <a:cxn ang="0">
                      <a:pos x="T0" y="T1"/>
                    </a:cxn>
                    <a:cxn ang="0">
                      <a:pos x="T2" y="T3"/>
                    </a:cxn>
                    <a:cxn ang="0">
                      <a:pos x="T4" y="T5"/>
                    </a:cxn>
                  </a:cxnLst>
                  <a:rect l="0" t="0" r="r" b="b"/>
                  <a:pathLst>
                    <a:path w="73" h="3">
                      <a:moveTo>
                        <a:pt x="0" y="0"/>
                      </a:moveTo>
                      <a:lnTo>
                        <a:pt x="37" y="1"/>
                      </a:lnTo>
                      <a:lnTo>
                        <a:pt x="73" y="3"/>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9" name="Freeform 2396"/>
                <p:cNvSpPr>
                  <a:spLocks/>
                </p:cNvSpPr>
                <p:nvPr/>
              </p:nvSpPr>
              <p:spPr bwMode="auto">
                <a:xfrm>
                  <a:off x="3266" y="3054"/>
                  <a:ext cx="36" cy="2"/>
                </a:xfrm>
                <a:custGeom>
                  <a:avLst/>
                  <a:gdLst>
                    <a:gd name="T0" fmla="*/ 0 w 71"/>
                    <a:gd name="T1" fmla="*/ 3 h 3"/>
                    <a:gd name="T2" fmla="*/ 37 w 71"/>
                    <a:gd name="T3" fmla="*/ 1 h 3"/>
                    <a:gd name="T4" fmla="*/ 71 w 71"/>
                    <a:gd name="T5" fmla="*/ 0 h 3"/>
                  </a:gdLst>
                  <a:ahLst/>
                  <a:cxnLst>
                    <a:cxn ang="0">
                      <a:pos x="T0" y="T1"/>
                    </a:cxn>
                    <a:cxn ang="0">
                      <a:pos x="T2" y="T3"/>
                    </a:cxn>
                    <a:cxn ang="0">
                      <a:pos x="T4" y="T5"/>
                    </a:cxn>
                  </a:cxnLst>
                  <a:rect l="0" t="0" r="r" b="b"/>
                  <a:pathLst>
                    <a:path w="71" h="3">
                      <a:moveTo>
                        <a:pt x="0" y="3"/>
                      </a:moveTo>
                      <a:lnTo>
                        <a:pt x="37" y="1"/>
                      </a:lnTo>
                      <a:lnTo>
                        <a:pt x="71"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0" name="Freeform 2397"/>
                <p:cNvSpPr>
                  <a:spLocks/>
                </p:cNvSpPr>
                <p:nvPr/>
              </p:nvSpPr>
              <p:spPr bwMode="auto">
                <a:xfrm>
                  <a:off x="3302" y="3050"/>
                  <a:ext cx="35" cy="4"/>
                </a:xfrm>
                <a:custGeom>
                  <a:avLst/>
                  <a:gdLst>
                    <a:gd name="T0" fmla="*/ 0 w 71"/>
                    <a:gd name="T1" fmla="*/ 8 h 8"/>
                    <a:gd name="T2" fmla="*/ 35 w 71"/>
                    <a:gd name="T3" fmla="*/ 4 h 8"/>
                    <a:gd name="T4" fmla="*/ 71 w 71"/>
                    <a:gd name="T5" fmla="*/ 0 h 8"/>
                  </a:gdLst>
                  <a:ahLst/>
                  <a:cxnLst>
                    <a:cxn ang="0">
                      <a:pos x="T0" y="T1"/>
                    </a:cxn>
                    <a:cxn ang="0">
                      <a:pos x="T2" y="T3"/>
                    </a:cxn>
                    <a:cxn ang="0">
                      <a:pos x="T4" y="T5"/>
                    </a:cxn>
                  </a:cxnLst>
                  <a:rect l="0" t="0" r="r" b="b"/>
                  <a:pathLst>
                    <a:path w="71" h="8">
                      <a:moveTo>
                        <a:pt x="0" y="8"/>
                      </a:moveTo>
                      <a:lnTo>
                        <a:pt x="35" y="4"/>
                      </a:lnTo>
                      <a:lnTo>
                        <a:pt x="71"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1" name="Line 2398"/>
                <p:cNvSpPr>
                  <a:spLocks noChangeShapeType="1"/>
                </p:cNvSpPr>
                <p:nvPr/>
              </p:nvSpPr>
              <p:spPr bwMode="auto">
                <a:xfrm flipV="1">
                  <a:off x="3337" y="3046"/>
                  <a:ext cx="37" cy="4"/>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32" name="Freeform 2399"/>
                <p:cNvSpPr>
                  <a:spLocks/>
                </p:cNvSpPr>
                <p:nvPr/>
              </p:nvSpPr>
              <p:spPr bwMode="auto">
                <a:xfrm>
                  <a:off x="3374" y="3043"/>
                  <a:ext cx="35" cy="3"/>
                </a:xfrm>
                <a:custGeom>
                  <a:avLst/>
                  <a:gdLst>
                    <a:gd name="T0" fmla="*/ 0 w 71"/>
                    <a:gd name="T1" fmla="*/ 6 h 6"/>
                    <a:gd name="T2" fmla="*/ 35 w 71"/>
                    <a:gd name="T3" fmla="*/ 2 h 6"/>
                    <a:gd name="T4" fmla="*/ 71 w 71"/>
                    <a:gd name="T5" fmla="*/ 0 h 6"/>
                  </a:gdLst>
                  <a:ahLst/>
                  <a:cxnLst>
                    <a:cxn ang="0">
                      <a:pos x="T0" y="T1"/>
                    </a:cxn>
                    <a:cxn ang="0">
                      <a:pos x="T2" y="T3"/>
                    </a:cxn>
                    <a:cxn ang="0">
                      <a:pos x="T4" y="T5"/>
                    </a:cxn>
                  </a:cxnLst>
                  <a:rect l="0" t="0" r="r" b="b"/>
                  <a:pathLst>
                    <a:path w="71" h="6">
                      <a:moveTo>
                        <a:pt x="0" y="6"/>
                      </a:moveTo>
                      <a:lnTo>
                        <a:pt x="35" y="2"/>
                      </a:lnTo>
                      <a:lnTo>
                        <a:pt x="71"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3" name="Freeform 2400"/>
                <p:cNvSpPr>
                  <a:spLocks/>
                </p:cNvSpPr>
                <p:nvPr/>
              </p:nvSpPr>
              <p:spPr bwMode="auto">
                <a:xfrm>
                  <a:off x="3409" y="3043"/>
                  <a:ext cx="37" cy="1"/>
                </a:xfrm>
                <a:custGeom>
                  <a:avLst/>
                  <a:gdLst>
                    <a:gd name="T0" fmla="*/ 0 w 73"/>
                    <a:gd name="T1" fmla="*/ 37 w 73"/>
                    <a:gd name="T2" fmla="*/ 73 w 73"/>
                  </a:gdLst>
                  <a:ahLst/>
                  <a:cxnLst>
                    <a:cxn ang="0">
                      <a:pos x="T0" y="0"/>
                    </a:cxn>
                    <a:cxn ang="0">
                      <a:pos x="T1" y="0"/>
                    </a:cxn>
                    <a:cxn ang="0">
                      <a:pos x="T2" y="0"/>
                    </a:cxn>
                  </a:cxnLst>
                  <a:rect l="0" t="0" r="r" b="b"/>
                  <a:pathLst>
                    <a:path w="73">
                      <a:moveTo>
                        <a:pt x="0" y="0"/>
                      </a:moveTo>
                      <a:lnTo>
                        <a:pt x="37" y="0"/>
                      </a:lnTo>
                      <a:lnTo>
                        <a:pt x="73"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4" name="Freeform 2401"/>
                <p:cNvSpPr>
                  <a:spLocks/>
                </p:cNvSpPr>
                <p:nvPr/>
              </p:nvSpPr>
              <p:spPr bwMode="auto">
                <a:xfrm>
                  <a:off x="3446" y="3043"/>
                  <a:ext cx="35" cy="4"/>
                </a:xfrm>
                <a:custGeom>
                  <a:avLst/>
                  <a:gdLst>
                    <a:gd name="T0" fmla="*/ 0 w 71"/>
                    <a:gd name="T1" fmla="*/ 0 h 8"/>
                    <a:gd name="T2" fmla="*/ 35 w 71"/>
                    <a:gd name="T3" fmla="*/ 2 h 8"/>
                    <a:gd name="T4" fmla="*/ 71 w 71"/>
                    <a:gd name="T5" fmla="*/ 8 h 8"/>
                  </a:gdLst>
                  <a:ahLst/>
                  <a:cxnLst>
                    <a:cxn ang="0">
                      <a:pos x="T0" y="T1"/>
                    </a:cxn>
                    <a:cxn ang="0">
                      <a:pos x="T2" y="T3"/>
                    </a:cxn>
                    <a:cxn ang="0">
                      <a:pos x="T4" y="T5"/>
                    </a:cxn>
                  </a:cxnLst>
                  <a:rect l="0" t="0" r="r" b="b"/>
                  <a:pathLst>
                    <a:path w="71" h="8">
                      <a:moveTo>
                        <a:pt x="0" y="0"/>
                      </a:moveTo>
                      <a:lnTo>
                        <a:pt x="35" y="2"/>
                      </a:lnTo>
                      <a:lnTo>
                        <a:pt x="71" y="8"/>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5" name="Freeform 2402"/>
                <p:cNvSpPr>
                  <a:spLocks/>
                </p:cNvSpPr>
                <p:nvPr/>
              </p:nvSpPr>
              <p:spPr bwMode="auto">
                <a:xfrm>
                  <a:off x="3481" y="3047"/>
                  <a:ext cx="37" cy="8"/>
                </a:xfrm>
                <a:custGeom>
                  <a:avLst/>
                  <a:gdLst>
                    <a:gd name="T0" fmla="*/ 0 w 73"/>
                    <a:gd name="T1" fmla="*/ 0 h 15"/>
                    <a:gd name="T2" fmla="*/ 37 w 73"/>
                    <a:gd name="T3" fmla="*/ 8 h 15"/>
                    <a:gd name="T4" fmla="*/ 73 w 73"/>
                    <a:gd name="T5" fmla="*/ 15 h 15"/>
                  </a:gdLst>
                  <a:ahLst/>
                  <a:cxnLst>
                    <a:cxn ang="0">
                      <a:pos x="T0" y="T1"/>
                    </a:cxn>
                    <a:cxn ang="0">
                      <a:pos x="T2" y="T3"/>
                    </a:cxn>
                    <a:cxn ang="0">
                      <a:pos x="T4" y="T5"/>
                    </a:cxn>
                  </a:cxnLst>
                  <a:rect l="0" t="0" r="r" b="b"/>
                  <a:pathLst>
                    <a:path w="73" h="15">
                      <a:moveTo>
                        <a:pt x="0" y="0"/>
                      </a:moveTo>
                      <a:lnTo>
                        <a:pt x="37" y="8"/>
                      </a:lnTo>
                      <a:lnTo>
                        <a:pt x="73" y="15"/>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6" name="Freeform 2403"/>
                <p:cNvSpPr>
                  <a:spLocks/>
                </p:cNvSpPr>
                <p:nvPr/>
              </p:nvSpPr>
              <p:spPr bwMode="auto">
                <a:xfrm>
                  <a:off x="3518" y="3055"/>
                  <a:ext cx="35" cy="8"/>
                </a:xfrm>
                <a:custGeom>
                  <a:avLst/>
                  <a:gdLst>
                    <a:gd name="T0" fmla="*/ 0 w 71"/>
                    <a:gd name="T1" fmla="*/ 0 h 18"/>
                    <a:gd name="T2" fmla="*/ 37 w 71"/>
                    <a:gd name="T3" fmla="*/ 10 h 18"/>
                    <a:gd name="T4" fmla="*/ 54 w 71"/>
                    <a:gd name="T5" fmla="*/ 14 h 18"/>
                    <a:gd name="T6" fmla="*/ 71 w 71"/>
                    <a:gd name="T7" fmla="*/ 18 h 18"/>
                  </a:gdLst>
                  <a:ahLst/>
                  <a:cxnLst>
                    <a:cxn ang="0">
                      <a:pos x="T0" y="T1"/>
                    </a:cxn>
                    <a:cxn ang="0">
                      <a:pos x="T2" y="T3"/>
                    </a:cxn>
                    <a:cxn ang="0">
                      <a:pos x="T4" y="T5"/>
                    </a:cxn>
                    <a:cxn ang="0">
                      <a:pos x="T6" y="T7"/>
                    </a:cxn>
                  </a:cxnLst>
                  <a:rect l="0" t="0" r="r" b="b"/>
                  <a:pathLst>
                    <a:path w="71" h="18">
                      <a:moveTo>
                        <a:pt x="0" y="0"/>
                      </a:moveTo>
                      <a:lnTo>
                        <a:pt x="37" y="10"/>
                      </a:lnTo>
                      <a:lnTo>
                        <a:pt x="54" y="14"/>
                      </a:lnTo>
                      <a:lnTo>
                        <a:pt x="71" y="18"/>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7" name="Freeform 2404"/>
                <p:cNvSpPr>
                  <a:spLocks/>
                </p:cNvSpPr>
                <p:nvPr/>
              </p:nvSpPr>
              <p:spPr bwMode="auto">
                <a:xfrm>
                  <a:off x="3553" y="3063"/>
                  <a:ext cx="36" cy="2"/>
                </a:xfrm>
                <a:custGeom>
                  <a:avLst/>
                  <a:gdLst>
                    <a:gd name="T0" fmla="*/ 0 w 71"/>
                    <a:gd name="T1" fmla="*/ 0 h 4"/>
                    <a:gd name="T2" fmla="*/ 19 w 71"/>
                    <a:gd name="T3" fmla="*/ 2 h 4"/>
                    <a:gd name="T4" fmla="*/ 39 w 71"/>
                    <a:gd name="T5" fmla="*/ 4 h 4"/>
                    <a:gd name="T6" fmla="*/ 56 w 71"/>
                    <a:gd name="T7" fmla="*/ 4 h 4"/>
                    <a:gd name="T8" fmla="*/ 71 w 71"/>
                    <a:gd name="T9" fmla="*/ 4 h 4"/>
                  </a:gdLst>
                  <a:ahLst/>
                  <a:cxnLst>
                    <a:cxn ang="0">
                      <a:pos x="T0" y="T1"/>
                    </a:cxn>
                    <a:cxn ang="0">
                      <a:pos x="T2" y="T3"/>
                    </a:cxn>
                    <a:cxn ang="0">
                      <a:pos x="T4" y="T5"/>
                    </a:cxn>
                    <a:cxn ang="0">
                      <a:pos x="T6" y="T7"/>
                    </a:cxn>
                    <a:cxn ang="0">
                      <a:pos x="T8" y="T9"/>
                    </a:cxn>
                  </a:cxnLst>
                  <a:rect l="0" t="0" r="r" b="b"/>
                  <a:pathLst>
                    <a:path w="71" h="4">
                      <a:moveTo>
                        <a:pt x="0" y="0"/>
                      </a:moveTo>
                      <a:lnTo>
                        <a:pt x="19" y="2"/>
                      </a:lnTo>
                      <a:lnTo>
                        <a:pt x="39" y="4"/>
                      </a:lnTo>
                      <a:lnTo>
                        <a:pt x="56" y="4"/>
                      </a:lnTo>
                      <a:lnTo>
                        <a:pt x="71" y="4"/>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8" name="Freeform 2405"/>
                <p:cNvSpPr>
                  <a:spLocks/>
                </p:cNvSpPr>
                <p:nvPr/>
              </p:nvSpPr>
              <p:spPr bwMode="auto">
                <a:xfrm>
                  <a:off x="3589" y="3059"/>
                  <a:ext cx="18" cy="6"/>
                </a:xfrm>
                <a:custGeom>
                  <a:avLst/>
                  <a:gdLst>
                    <a:gd name="T0" fmla="*/ 0 w 37"/>
                    <a:gd name="T1" fmla="*/ 14 h 14"/>
                    <a:gd name="T2" fmla="*/ 12 w 37"/>
                    <a:gd name="T3" fmla="*/ 12 h 14"/>
                    <a:gd name="T4" fmla="*/ 21 w 37"/>
                    <a:gd name="T5" fmla="*/ 8 h 14"/>
                    <a:gd name="T6" fmla="*/ 29 w 37"/>
                    <a:gd name="T7" fmla="*/ 4 h 14"/>
                    <a:gd name="T8" fmla="*/ 37 w 37"/>
                    <a:gd name="T9" fmla="*/ 0 h 14"/>
                  </a:gdLst>
                  <a:ahLst/>
                  <a:cxnLst>
                    <a:cxn ang="0">
                      <a:pos x="T0" y="T1"/>
                    </a:cxn>
                    <a:cxn ang="0">
                      <a:pos x="T2" y="T3"/>
                    </a:cxn>
                    <a:cxn ang="0">
                      <a:pos x="T4" y="T5"/>
                    </a:cxn>
                    <a:cxn ang="0">
                      <a:pos x="T6" y="T7"/>
                    </a:cxn>
                    <a:cxn ang="0">
                      <a:pos x="T8" y="T9"/>
                    </a:cxn>
                  </a:cxnLst>
                  <a:rect l="0" t="0" r="r" b="b"/>
                  <a:pathLst>
                    <a:path w="37" h="14">
                      <a:moveTo>
                        <a:pt x="0" y="14"/>
                      </a:moveTo>
                      <a:lnTo>
                        <a:pt x="12" y="12"/>
                      </a:lnTo>
                      <a:lnTo>
                        <a:pt x="21" y="8"/>
                      </a:lnTo>
                      <a:lnTo>
                        <a:pt x="29" y="4"/>
                      </a:lnTo>
                      <a:lnTo>
                        <a:pt x="37"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9" name="Freeform 2406"/>
                <p:cNvSpPr>
                  <a:spLocks/>
                </p:cNvSpPr>
                <p:nvPr/>
              </p:nvSpPr>
              <p:spPr bwMode="auto">
                <a:xfrm>
                  <a:off x="3607" y="3046"/>
                  <a:ext cx="18" cy="13"/>
                </a:xfrm>
                <a:custGeom>
                  <a:avLst/>
                  <a:gdLst>
                    <a:gd name="T0" fmla="*/ 0 w 36"/>
                    <a:gd name="T1" fmla="*/ 25 h 25"/>
                    <a:gd name="T2" fmla="*/ 19 w 36"/>
                    <a:gd name="T3" fmla="*/ 14 h 25"/>
                    <a:gd name="T4" fmla="*/ 36 w 36"/>
                    <a:gd name="T5" fmla="*/ 0 h 25"/>
                  </a:gdLst>
                  <a:ahLst/>
                  <a:cxnLst>
                    <a:cxn ang="0">
                      <a:pos x="T0" y="T1"/>
                    </a:cxn>
                    <a:cxn ang="0">
                      <a:pos x="T2" y="T3"/>
                    </a:cxn>
                    <a:cxn ang="0">
                      <a:pos x="T4" y="T5"/>
                    </a:cxn>
                  </a:cxnLst>
                  <a:rect l="0" t="0" r="r" b="b"/>
                  <a:pathLst>
                    <a:path w="36" h="25">
                      <a:moveTo>
                        <a:pt x="0" y="25"/>
                      </a:moveTo>
                      <a:lnTo>
                        <a:pt x="19" y="14"/>
                      </a:lnTo>
                      <a:lnTo>
                        <a:pt x="36"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0" name="Freeform 2407"/>
                <p:cNvSpPr>
                  <a:spLocks/>
                </p:cNvSpPr>
                <p:nvPr/>
              </p:nvSpPr>
              <p:spPr bwMode="auto">
                <a:xfrm>
                  <a:off x="3625" y="3032"/>
                  <a:ext cx="17" cy="14"/>
                </a:xfrm>
                <a:custGeom>
                  <a:avLst/>
                  <a:gdLst>
                    <a:gd name="T0" fmla="*/ 0 w 35"/>
                    <a:gd name="T1" fmla="*/ 29 h 29"/>
                    <a:gd name="T2" fmla="*/ 17 w 35"/>
                    <a:gd name="T3" fmla="*/ 14 h 29"/>
                    <a:gd name="T4" fmla="*/ 35 w 35"/>
                    <a:gd name="T5" fmla="*/ 0 h 29"/>
                  </a:gdLst>
                  <a:ahLst/>
                  <a:cxnLst>
                    <a:cxn ang="0">
                      <a:pos x="T0" y="T1"/>
                    </a:cxn>
                    <a:cxn ang="0">
                      <a:pos x="T2" y="T3"/>
                    </a:cxn>
                    <a:cxn ang="0">
                      <a:pos x="T4" y="T5"/>
                    </a:cxn>
                  </a:cxnLst>
                  <a:rect l="0" t="0" r="r" b="b"/>
                  <a:pathLst>
                    <a:path w="35" h="29">
                      <a:moveTo>
                        <a:pt x="0" y="29"/>
                      </a:moveTo>
                      <a:lnTo>
                        <a:pt x="17" y="14"/>
                      </a:lnTo>
                      <a:lnTo>
                        <a:pt x="3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1" name="Freeform 2408"/>
                <p:cNvSpPr>
                  <a:spLocks/>
                </p:cNvSpPr>
                <p:nvPr/>
              </p:nvSpPr>
              <p:spPr bwMode="auto">
                <a:xfrm>
                  <a:off x="3642" y="3019"/>
                  <a:ext cx="19" cy="13"/>
                </a:xfrm>
                <a:custGeom>
                  <a:avLst/>
                  <a:gdLst>
                    <a:gd name="T0" fmla="*/ 0 w 36"/>
                    <a:gd name="T1" fmla="*/ 25 h 25"/>
                    <a:gd name="T2" fmla="*/ 17 w 36"/>
                    <a:gd name="T3" fmla="*/ 12 h 25"/>
                    <a:gd name="T4" fmla="*/ 27 w 36"/>
                    <a:gd name="T5" fmla="*/ 4 h 25"/>
                    <a:gd name="T6" fmla="*/ 36 w 36"/>
                    <a:gd name="T7" fmla="*/ 0 h 25"/>
                  </a:gdLst>
                  <a:ahLst/>
                  <a:cxnLst>
                    <a:cxn ang="0">
                      <a:pos x="T0" y="T1"/>
                    </a:cxn>
                    <a:cxn ang="0">
                      <a:pos x="T2" y="T3"/>
                    </a:cxn>
                    <a:cxn ang="0">
                      <a:pos x="T4" y="T5"/>
                    </a:cxn>
                    <a:cxn ang="0">
                      <a:pos x="T6" y="T7"/>
                    </a:cxn>
                  </a:cxnLst>
                  <a:rect l="0" t="0" r="r" b="b"/>
                  <a:pathLst>
                    <a:path w="36" h="25">
                      <a:moveTo>
                        <a:pt x="0" y="25"/>
                      </a:moveTo>
                      <a:lnTo>
                        <a:pt x="17" y="12"/>
                      </a:lnTo>
                      <a:lnTo>
                        <a:pt x="27" y="4"/>
                      </a:lnTo>
                      <a:lnTo>
                        <a:pt x="36"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2" name="Freeform 2409"/>
                <p:cNvSpPr>
                  <a:spLocks/>
                </p:cNvSpPr>
                <p:nvPr/>
              </p:nvSpPr>
              <p:spPr bwMode="auto">
                <a:xfrm>
                  <a:off x="3661" y="3015"/>
                  <a:ext cx="18" cy="4"/>
                </a:xfrm>
                <a:custGeom>
                  <a:avLst/>
                  <a:gdLst>
                    <a:gd name="T0" fmla="*/ 0 w 37"/>
                    <a:gd name="T1" fmla="*/ 7 h 7"/>
                    <a:gd name="T2" fmla="*/ 10 w 37"/>
                    <a:gd name="T3" fmla="*/ 4 h 7"/>
                    <a:gd name="T4" fmla="*/ 17 w 37"/>
                    <a:gd name="T5" fmla="*/ 2 h 7"/>
                    <a:gd name="T6" fmla="*/ 27 w 37"/>
                    <a:gd name="T7" fmla="*/ 0 h 7"/>
                    <a:gd name="T8" fmla="*/ 37 w 37"/>
                    <a:gd name="T9" fmla="*/ 2 h 7"/>
                  </a:gdLst>
                  <a:ahLst/>
                  <a:cxnLst>
                    <a:cxn ang="0">
                      <a:pos x="T0" y="T1"/>
                    </a:cxn>
                    <a:cxn ang="0">
                      <a:pos x="T2" y="T3"/>
                    </a:cxn>
                    <a:cxn ang="0">
                      <a:pos x="T4" y="T5"/>
                    </a:cxn>
                    <a:cxn ang="0">
                      <a:pos x="T6" y="T7"/>
                    </a:cxn>
                    <a:cxn ang="0">
                      <a:pos x="T8" y="T9"/>
                    </a:cxn>
                  </a:cxnLst>
                  <a:rect l="0" t="0" r="r" b="b"/>
                  <a:pathLst>
                    <a:path w="37" h="7">
                      <a:moveTo>
                        <a:pt x="0" y="7"/>
                      </a:moveTo>
                      <a:lnTo>
                        <a:pt x="10" y="4"/>
                      </a:lnTo>
                      <a:lnTo>
                        <a:pt x="17" y="2"/>
                      </a:lnTo>
                      <a:lnTo>
                        <a:pt x="27" y="0"/>
                      </a:lnTo>
                      <a:lnTo>
                        <a:pt x="37" y="2"/>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3" name="Freeform 2410"/>
                <p:cNvSpPr>
                  <a:spLocks/>
                </p:cNvSpPr>
                <p:nvPr/>
              </p:nvSpPr>
              <p:spPr bwMode="auto">
                <a:xfrm>
                  <a:off x="3679" y="3016"/>
                  <a:ext cx="18" cy="12"/>
                </a:xfrm>
                <a:custGeom>
                  <a:avLst/>
                  <a:gdLst>
                    <a:gd name="T0" fmla="*/ 0 w 36"/>
                    <a:gd name="T1" fmla="*/ 0 h 23"/>
                    <a:gd name="T2" fmla="*/ 9 w 36"/>
                    <a:gd name="T3" fmla="*/ 4 h 23"/>
                    <a:gd name="T4" fmla="*/ 19 w 36"/>
                    <a:gd name="T5" fmla="*/ 9 h 23"/>
                    <a:gd name="T6" fmla="*/ 36 w 36"/>
                    <a:gd name="T7" fmla="*/ 23 h 23"/>
                  </a:gdLst>
                  <a:ahLst/>
                  <a:cxnLst>
                    <a:cxn ang="0">
                      <a:pos x="T0" y="T1"/>
                    </a:cxn>
                    <a:cxn ang="0">
                      <a:pos x="T2" y="T3"/>
                    </a:cxn>
                    <a:cxn ang="0">
                      <a:pos x="T4" y="T5"/>
                    </a:cxn>
                    <a:cxn ang="0">
                      <a:pos x="T6" y="T7"/>
                    </a:cxn>
                  </a:cxnLst>
                  <a:rect l="0" t="0" r="r" b="b"/>
                  <a:pathLst>
                    <a:path w="36" h="23">
                      <a:moveTo>
                        <a:pt x="0" y="0"/>
                      </a:moveTo>
                      <a:lnTo>
                        <a:pt x="9" y="4"/>
                      </a:lnTo>
                      <a:lnTo>
                        <a:pt x="19" y="9"/>
                      </a:lnTo>
                      <a:lnTo>
                        <a:pt x="36" y="23"/>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4" name="Freeform 2411"/>
                <p:cNvSpPr>
                  <a:spLocks/>
                </p:cNvSpPr>
                <p:nvPr/>
              </p:nvSpPr>
              <p:spPr bwMode="auto">
                <a:xfrm>
                  <a:off x="3697" y="3028"/>
                  <a:ext cx="17" cy="19"/>
                </a:xfrm>
                <a:custGeom>
                  <a:avLst/>
                  <a:gdLst>
                    <a:gd name="T0" fmla="*/ 0 w 35"/>
                    <a:gd name="T1" fmla="*/ 0 h 38"/>
                    <a:gd name="T2" fmla="*/ 10 w 35"/>
                    <a:gd name="T3" fmla="*/ 7 h 38"/>
                    <a:gd name="T4" fmla="*/ 17 w 35"/>
                    <a:gd name="T5" fmla="*/ 19 h 38"/>
                    <a:gd name="T6" fmla="*/ 35 w 35"/>
                    <a:gd name="T7" fmla="*/ 38 h 38"/>
                  </a:gdLst>
                  <a:ahLst/>
                  <a:cxnLst>
                    <a:cxn ang="0">
                      <a:pos x="T0" y="T1"/>
                    </a:cxn>
                    <a:cxn ang="0">
                      <a:pos x="T2" y="T3"/>
                    </a:cxn>
                    <a:cxn ang="0">
                      <a:pos x="T4" y="T5"/>
                    </a:cxn>
                    <a:cxn ang="0">
                      <a:pos x="T6" y="T7"/>
                    </a:cxn>
                  </a:cxnLst>
                  <a:rect l="0" t="0" r="r" b="b"/>
                  <a:pathLst>
                    <a:path w="35" h="38">
                      <a:moveTo>
                        <a:pt x="0" y="0"/>
                      </a:moveTo>
                      <a:lnTo>
                        <a:pt x="10" y="7"/>
                      </a:lnTo>
                      <a:lnTo>
                        <a:pt x="17" y="19"/>
                      </a:lnTo>
                      <a:lnTo>
                        <a:pt x="35" y="38"/>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5" name="Freeform 2412"/>
                <p:cNvSpPr>
                  <a:spLocks/>
                </p:cNvSpPr>
                <p:nvPr/>
              </p:nvSpPr>
              <p:spPr bwMode="auto">
                <a:xfrm>
                  <a:off x="3714" y="3047"/>
                  <a:ext cx="19" cy="19"/>
                </a:xfrm>
                <a:custGeom>
                  <a:avLst/>
                  <a:gdLst>
                    <a:gd name="T0" fmla="*/ 0 w 36"/>
                    <a:gd name="T1" fmla="*/ 0 h 39"/>
                    <a:gd name="T2" fmla="*/ 9 w 36"/>
                    <a:gd name="T3" fmla="*/ 10 h 39"/>
                    <a:gd name="T4" fmla="*/ 19 w 36"/>
                    <a:gd name="T5" fmla="*/ 21 h 39"/>
                    <a:gd name="T6" fmla="*/ 29 w 36"/>
                    <a:gd name="T7" fmla="*/ 31 h 39"/>
                    <a:gd name="T8" fmla="*/ 36 w 36"/>
                    <a:gd name="T9" fmla="*/ 39 h 39"/>
                  </a:gdLst>
                  <a:ahLst/>
                  <a:cxnLst>
                    <a:cxn ang="0">
                      <a:pos x="T0" y="T1"/>
                    </a:cxn>
                    <a:cxn ang="0">
                      <a:pos x="T2" y="T3"/>
                    </a:cxn>
                    <a:cxn ang="0">
                      <a:pos x="T4" y="T5"/>
                    </a:cxn>
                    <a:cxn ang="0">
                      <a:pos x="T6" y="T7"/>
                    </a:cxn>
                    <a:cxn ang="0">
                      <a:pos x="T8" y="T9"/>
                    </a:cxn>
                  </a:cxnLst>
                  <a:rect l="0" t="0" r="r" b="b"/>
                  <a:pathLst>
                    <a:path w="36" h="39">
                      <a:moveTo>
                        <a:pt x="0" y="0"/>
                      </a:moveTo>
                      <a:lnTo>
                        <a:pt x="9" y="10"/>
                      </a:lnTo>
                      <a:lnTo>
                        <a:pt x="19" y="21"/>
                      </a:lnTo>
                      <a:lnTo>
                        <a:pt x="29" y="31"/>
                      </a:lnTo>
                      <a:lnTo>
                        <a:pt x="36" y="39"/>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6" name="Freeform 2413"/>
                <p:cNvSpPr>
                  <a:spLocks/>
                </p:cNvSpPr>
                <p:nvPr/>
              </p:nvSpPr>
              <p:spPr bwMode="auto">
                <a:xfrm>
                  <a:off x="3733" y="3066"/>
                  <a:ext cx="7" cy="6"/>
                </a:xfrm>
                <a:custGeom>
                  <a:avLst/>
                  <a:gdLst>
                    <a:gd name="T0" fmla="*/ 0 w 16"/>
                    <a:gd name="T1" fmla="*/ 0 h 11"/>
                    <a:gd name="T2" fmla="*/ 4 w 16"/>
                    <a:gd name="T3" fmla="*/ 3 h 11"/>
                    <a:gd name="T4" fmla="*/ 10 w 16"/>
                    <a:gd name="T5" fmla="*/ 7 h 11"/>
                    <a:gd name="T6" fmla="*/ 16 w 16"/>
                    <a:gd name="T7" fmla="*/ 11 h 11"/>
                  </a:gdLst>
                  <a:ahLst/>
                  <a:cxnLst>
                    <a:cxn ang="0">
                      <a:pos x="T0" y="T1"/>
                    </a:cxn>
                    <a:cxn ang="0">
                      <a:pos x="T2" y="T3"/>
                    </a:cxn>
                    <a:cxn ang="0">
                      <a:pos x="T4" y="T5"/>
                    </a:cxn>
                    <a:cxn ang="0">
                      <a:pos x="T6" y="T7"/>
                    </a:cxn>
                  </a:cxnLst>
                  <a:rect l="0" t="0" r="r" b="b"/>
                  <a:pathLst>
                    <a:path w="16" h="11">
                      <a:moveTo>
                        <a:pt x="0" y="0"/>
                      </a:moveTo>
                      <a:lnTo>
                        <a:pt x="4" y="3"/>
                      </a:lnTo>
                      <a:lnTo>
                        <a:pt x="10" y="7"/>
                      </a:lnTo>
                      <a:lnTo>
                        <a:pt x="16" y="11"/>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7" name="Line 2414"/>
                <p:cNvSpPr>
                  <a:spLocks noChangeShapeType="1"/>
                </p:cNvSpPr>
                <p:nvPr/>
              </p:nvSpPr>
              <p:spPr bwMode="auto">
                <a:xfrm>
                  <a:off x="3740" y="3072"/>
                  <a:ext cx="7" cy="4"/>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48" name="Freeform 2415"/>
                <p:cNvSpPr>
                  <a:spLocks/>
                </p:cNvSpPr>
                <p:nvPr/>
              </p:nvSpPr>
              <p:spPr bwMode="auto">
                <a:xfrm>
                  <a:off x="3747" y="3076"/>
                  <a:ext cx="7" cy="2"/>
                </a:xfrm>
                <a:custGeom>
                  <a:avLst/>
                  <a:gdLst>
                    <a:gd name="T0" fmla="*/ 0 w 13"/>
                    <a:gd name="T1" fmla="*/ 0 h 4"/>
                    <a:gd name="T2" fmla="*/ 6 w 13"/>
                    <a:gd name="T3" fmla="*/ 2 h 4"/>
                    <a:gd name="T4" fmla="*/ 13 w 13"/>
                    <a:gd name="T5" fmla="*/ 4 h 4"/>
                  </a:gdLst>
                  <a:ahLst/>
                  <a:cxnLst>
                    <a:cxn ang="0">
                      <a:pos x="T0" y="T1"/>
                    </a:cxn>
                    <a:cxn ang="0">
                      <a:pos x="T2" y="T3"/>
                    </a:cxn>
                    <a:cxn ang="0">
                      <a:pos x="T4" y="T5"/>
                    </a:cxn>
                  </a:cxnLst>
                  <a:rect l="0" t="0" r="r" b="b"/>
                  <a:pathLst>
                    <a:path w="13" h="4">
                      <a:moveTo>
                        <a:pt x="0" y="0"/>
                      </a:moveTo>
                      <a:lnTo>
                        <a:pt x="6" y="2"/>
                      </a:lnTo>
                      <a:lnTo>
                        <a:pt x="13" y="4"/>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9" name="Freeform 2416"/>
                <p:cNvSpPr>
                  <a:spLocks/>
                </p:cNvSpPr>
                <p:nvPr/>
              </p:nvSpPr>
              <p:spPr bwMode="auto">
                <a:xfrm>
                  <a:off x="3754" y="3076"/>
                  <a:ext cx="7" cy="2"/>
                </a:xfrm>
                <a:custGeom>
                  <a:avLst/>
                  <a:gdLst>
                    <a:gd name="T0" fmla="*/ 0 w 16"/>
                    <a:gd name="T1" fmla="*/ 4 h 4"/>
                    <a:gd name="T2" fmla="*/ 8 w 16"/>
                    <a:gd name="T3" fmla="*/ 2 h 4"/>
                    <a:gd name="T4" fmla="*/ 16 w 16"/>
                    <a:gd name="T5" fmla="*/ 0 h 4"/>
                  </a:gdLst>
                  <a:ahLst/>
                  <a:cxnLst>
                    <a:cxn ang="0">
                      <a:pos x="T0" y="T1"/>
                    </a:cxn>
                    <a:cxn ang="0">
                      <a:pos x="T2" y="T3"/>
                    </a:cxn>
                    <a:cxn ang="0">
                      <a:pos x="T4" y="T5"/>
                    </a:cxn>
                  </a:cxnLst>
                  <a:rect l="0" t="0" r="r" b="b"/>
                  <a:pathLst>
                    <a:path w="16" h="4">
                      <a:moveTo>
                        <a:pt x="0" y="4"/>
                      </a:moveTo>
                      <a:lnTo>
                        <a:pt x="8" y="2"/>
                      </a:lnTo>
                      <a:lnTo>
                        <a:pt x="16"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0" name="Freeform 2417"/>
                <p:cNvSpPr>
                  <a:spLocks/>
                </p:cNvSpPr>
                <p:nvPr/>
              </p:nvSpPr>
              <p:spPr bwMode="auto">
                <a:xfrm>
                  <a:off x="3761" y="3070"/>
                  <a:ext cx="7" cy="6"/>
                </a:xfrm>
                <a:custGeom>
                  <a:avLst/>
                  <a:gdLst>
                    <a:gd name="T0" fmla="*/ 0 w 13"/>
                    <a:gd name="T1" fmla="*/ 12 h 12"/>
                    <a:gd name="T2" fmla="*/ 6 w 13"/>
                    <a:gd name="T3" fmla="*/ 6 h 12"/>
                    <a:gd name="T4" fmla="*/ 13 w 13"/>
                    <a:gd name="T5" fmla="*/ 0 h 12"/>
                  </a:gdLst>
                  <a:ahLst/>
                  <a:cxnLst>
                    <a:cxn ang="0">
                      <a:pos x="T0" y="T1"/>
                    </a:cxn>
                    <a:cxn ang="0">
                      <a:pos x="T2" y="T3"/>
                    </a:cxn>
                    <a:cxn ang="0">
                      <a:pos x="T4" y="T5"/>
                    </a:cxn>
                  </a:cxnLst>
                  <a:rect l="0" t="0" r="r" b="b"/>
                  <a:pathLst>
                    <a:path w="13" h="12">
                      <a:moveTo>
                        <a:pt x="0" y="12"/>
                      </a:moveTo>
                      <a:lnTo>
                        <a:pt x="6" y="6"/>
                      </a:lnTo>
                      <a:lnTo>
                        <a:pt x="13"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1" name="Freeform 2418"/>
                <p:cNvSpPr>
                  <a:spLocks/>
                </p:cNvSpPr>
                <p:nvPr/>
              </p:nvSpPr>
              <p:spPr bwMode="auto">
                <a:xfrm>
                  <a:off x="3768" y="3061"/>
                  <a:ext cx="8" cy="9"/>
                </a:xfrm>
                <a:custGeom>
                  <a:avLst/>
                  <a:gdLst>
                    <a:gd name="T0" fmla="*/ 0 w 16"/>
                    <a:gd name="T1" fmla="*/ 17 h 17"/>
                    <a:gd name="T2" fmla="*/ 8 w 16"/>
                    <a:gd name="T3" fmla="*/ 10 h 17"/>
                    <a:gd name="T4" fmla="*/ 16 w 16"/>
                    <a:gd name="T5" fmla="*/ 0 h 17"/>
                  </a:gdLst>
                  <a:ahLst/>
                  <a:cxnLst>
                    <a:cxn ang="0">
                      <a:pos x="T0" y="T1"/>
                    </a:cxn>
                    <a:cxn ang="0">
                      <a:pos x="T2" y="T3"/>
                    </a:cxn>
                    <a:cxn ang="0">
                      <a:pos x="T4" y="T5"/>
                    </a:cxn>
                  </a:cxnLst>
                  <a:rect l="0" t="0" r="r" b="b"/>
                  <a:pathLst>
                    <a:path w="16" h="17">
                      <a:moveTo>
                        <a:pt x="0" y="17"/>
                      </a:moveTo>
                      <a:lnTo>
                        <a:pt x="8" y="10"/>
                      </a:lnTo>
                      <a:lnTo>
                        <a:pt x="16"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2" name="Freeform 2419"/>
                <p:cNvSpPr>
                  <a:spLocks/>
                </p:cNvSpPr>
                <p:nvPr/>
              </p:nvSpPr>
              <p:spPr bwMode="auto">
                <a:xfrm>
                  <a:off x="3776" y="3049"/>
                  <a:ext cx="7" cy="12"/>
                </a:xfrm>
                <a:custGeom>
                  <a:avLst/>
                  <a:gdLst>
                    <a:gd name="T0" fmla="*/ 0 w 13"/>
                    <a:gd name="T1" fmla="*/ 25 h 25"/>
                    <a:gd name="T2" fmla="*/ 5 w 13"/>
                    <a:gd name="T3" fmla="*/ 13 h 25"/>
                    <a:gd name="T4" fmla="*/ 13 w 13"/>
                    <a:gd name="T5" fmla="*/ 0 h 25"/>
                  </a:gdLst>
                  <a:ahLst/>
                  <a:cxnLst>
                    <a:cxn ang="0">
                      <a:pos x="T0" y="T1"/>
                    </a:cxn>
                    <a:cxn ang="0">
                      <a:pos x="T2" y="T3"/>
                    </a:cxn>
                    <a:cxn ang="0">
                      <a:pos x="T4" y="T5"/>
                    </a:cxn>
                  </a:cxnLst>
                  <a:rect l="0" t="0" r="r" b="b"/>
                  <a:pathLst>
                    <a:path w="13" h="25">
                      <a:moveTo>
                        <a:pt x="0" y="25"/>
                      </a:moveTo>
                      <a:lnTo>
                        <a:pt x="5" y="13"/>
                      </a:lnTo>
                      <a:lnTo>
                        <a:pt x="13"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3" name="Freeform 2420"/>
                <p:cNvSpPr>
                  <a:spLocks/>
                </p:cNvSpPr>
                <p:nvPr/>
              </p:nvSpPr>
              <p:spPr bwMode="auto">
                <a:xfrm>
                  <a:off x="3783" y="3037"/>
                  <a:ext cx="7" cy="12"/>
                </a:xfrm>
                <a:custGeom>
                  <a:avLst/>
                  <a:gdLst>
                    <a:gd name="T0" fmla="*/ 0 w 15"/>
                    <a:gd name="T1" fmla="*/ 25 h 25"/>
                    <a:gd name="T2" fmla="*/ 8 w 15"/>
                    <a:gd name="T3" fmla="*/ 12 h 25"/>
                    <a:gd name="T4" fmla="*/ 15 w 15"/>
                    <a:gd name="T5" fmla="*/ 0 h 25"/>
                  </a:gdLst>
                  <a:ahLst/>
                  <a:cxnLst>
                    <a:cxn ang="0">
                      <a:pos x="T0" y="T1"/>
                    </a:cxn>
                    <a:cxn ang="0">
                      <a:pos x="T2" y="T3"/>
                    </a:cxn>
                    <a:cxn ang="0">
                      <a:pos x="T4" y="T5"/>
                    </a:cxn>
                  </a:cxnLst>
                  <a:rect l="0" t="0" r="r" b="b"/>
                  <a:pathLst>
                    <a:path w="15" h="25">
                      <a:moveTo>
                        <a:pt x="0" y="25"/>
                      </a:moveTo>
                      <a:lnTo>
                        <a:pt x="8" y="12"/>
                      </a:lnTo>
                      <a:lnTo>
                        <a:pt x="1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4" name="Freeform 2421"/>
                <p:cNvSpPr>
                  <a:spLocks/>
                </p:cNvSpPr>
                <p:nvPr/>
              </p:nvSpPr>
              <p:spPr bwMode="auto">
                <a:xfrm>
                  <a:off x="3790" y="3027"/>
                  <a:ext cx="7" cy="10"/>
                </a:xfrm>
                <a:custGeom>
                  <a:avLst/>
                  <a:gdLst>
                    <a:gd name="T0" fmla="*/ 0 w 14"/>
                    <a:gd name="T1" fmla="*/ 19 h 19"/>
                    <a:gd name="T2" fmla="*/ 6 w 14"/>
                    <a:gd name="T3" fmla="*/ 7 h 19"/>
                    <a:gd name="T4" fmla="*/ 10 w 14"/>
                    <a:gd name="T5" fmla="*/ 4 h 19"/>
                    <a:gd name="T6" fmla="*/ 14 w 14"/>
                    <a:gd name="T7" fmla="*/ 0 h 19"/>
                  </a:gdLst>
                  <a:ahLst/>
                  <a:cxnLst>
                    <a:cxn ang="0">
                      <a:pos x="T0" y="T1"/>
                    </a:cxn>
                    <a:cxn ang="0">
                      <a:pos x="T2" y="T3"/>
                    </a:cxn>
                    <a:cxn ang="0">
                      <a:pos x="T4" y="T5"/>
                    </a:cxn>
                    <a:cxn ang="0">
                      <a:pos x="T6" y="T7"/>
                    </a:cxn>
                  </a:cxnLst>
                  <a:rect l="0" t="0" r="r" b="b"/>
                  <a:pathLst>
                    <a:path w="14" h="19">
                      <a:moveTo>
                        <a:pt x="0" y="19"/>
                      </a:moveTo>
                      <a:lnTo>
                        <a:pt x="6" y="7"/>
                      </a:lnTo>
                      <a:lnTo>
                        <a:pt x="10" y="4"/>
                      </a:lnTo>
                      <a:lnTo>
                        <a:pt x="1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5" name="Freeform 2422"/>
                <p:cNvSpPr>
                  <a:spLocks/>
                </p:cNvSpPr>
                <p:nvPr/>
              </p:nvSpPr>
              <p:spPr bwMode="auto">
                <a:xfrm>
                  <a:off x="3797" y="3027"/>
                  <a:ext cx="8" cy="3"/>
                </a:xfrm>
                <a:custGeom>
                  <a:avLst/>
                  <a:gdLst>
                    <a:gd name="T0" fmla="*/ 0 w 15"/>
                    <a:gd name="T1" fmla="*/ 0 h 6"/>
                    <a:gd name="T2" fmla="*/ 4 w 15"/>
                    <a:gd name="T3" fmla="*/ 0 h 6"/>
                    <a:gd name="T4" fmla="*/ 8 w 15"/>
                    <a:gd name="T5" fmla="*/ 0 h 6"/>
                    <a:gd name="T6" fmla="*/ 11 w 15"/>
                    <a:gd name="T7" fmla="*/ 2 h 6"/>
                    <a:gd name="T8" fmla="*/ 15 w 15"/>
                    <a:gd name="T9" fmla="*/ 6 h 6"/>
                  </a:gdLst>
                  <a:ahLst/>
                  <a:cxnLst>
                    <a:cxn ang="0">
                      <a:pos x="T0" y="T1"/>
                    </a:cxn>
                    <a:cxn ang="0">
                      <a:pos x="T2" y="T3"/>
                    </a:cxn>
                    <a:cxn ang="0">
                      <a:pos x="T4" y="T5"/>
                    </a:cxn>
                    <a:cxn ang="0">
                      <a:pos x="T6" y="T7"/>
                    </a:cxn>
                    <a:cxn ang="0">
                      <a:pos x="T8" y="T9"/>
                    </a:cxn>
                  </a:cxnLst>
                  <a:rect l="0" t="0" r="r" b="b"/>
                  <a:pathLst>
                    <a:path w="15" h="6">
                      <a:moveTo>
                        <a:pt x="0" y="0"/>
                      </a:moveTo>
                      <a:lnTo>
                        <a:pt x="4" y="0"/>
                      </a:lnTo>
                      <a:lnTo>
                        <a:pt x="8" y="0"/>
                      </a:lnTo>
                      <a:lnTo>
                        <a:pt x="11" y="2"/>
                      </a:lnTo>
                      <a:lnTo>
                        <a:pt x="15" y="6"/>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6" name="Freeform 2423"/>
                <p:cNvSpPr>
                  <a:spLocks/>
                </p:cNvSpPr>
                <p:nvPr/>
              </p:nvSpPr>
              <p:spPr bwMode="auto">
                <a:xfrm>
                  <a:off x="3805" y="3030"/>
                  <a:ext cx="6" cy="20"/>
                </a:xfrm>
                <a:custGeom>
                  <a:avLst/>
                  <a:gdLst>
                    <a:gd name="T0" fmla="*/ 0 w 14"/>
                    <a:gd name="T1" fmla="*/ 0 h 40"/>
                    <a:gd name="T2" fmla="*/ 4 w 14"/>
                    <a:gd name="T3" fmla="*/ 7 h 40"/>
                    <a:gd name="T4" fmla="*/ 6 w 14"/>
                    <a:gd name="T5" fmla="*/ 15 h 40"/>
                    <a:gd name="T6" fmla="*/ 10 w 14"/>
                    <a:gd name="T7" fmla="*/ 26 h 40"/>
                    <a:gd name="T8" fmla="*/ 14 w 14"/>
                    <a:gd name="T9" fmla="*/ 40 h 40"/>
                  </a:gdLst>
                  <a:ahLst/>
                  <a:cxnLst>
                    <a:cxn ang="0">
                      <a:pos x="T0" y="T1"/>
                    </a:cxn>
                    <a:cxn ang="0">
                      <a:pos x="T2" y="T3"/>
                    </a:cxn>
                    <a:cxn ang="0">
                      <a:pos x="T4" y="T5"/>
                    </a:cxn>
                    <a:cxn ang="0">
                      <a:pos x="T6" y="T7"/>
                    </a:cxn>
                    <a:cxn ang="0">
                      <a:pos x="T8" y="T9"/>
                    </a:cxn>
                  </a:cxnLst>
                  <a:rect l="0" t="0" r="r" b="b"/>
                  <a:pathLst>
                    <a:path w="14" h="40">
                      <a:moveTo>
                        <a:pt x="0" y="0"/>
                      </a:moveTo>
                      <a:lnTo>
                        <a:pt x="4" y="7"/>
                      </a:lnTo>
                      <a:lnTo>
                        <a:pt x="6" y="15"/>
                      </a:lnTo>
                      <a:lnTo>
                        <a:pt x="10" y="26"/>
                      </a:lnTo>
                      <a:lnTo>
                        <a:pt x="14" y="4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7" name="Freeform 2424"/>
                <p:cNvSpPr>
                  <a:spLocks/>
                </p:cNvSpPr>
                <p:nvPr/>
              </p:nvSpPr>
              <p:spPr bwMode="auto">
                <a:xfrm>
                  <a:off x="3811" y="3050"/>
                  <a:ext cx="8" cy="39"/>
                </a:xfrm>
                <a:custGeom>
                  <a:avLst/>
                  <a:gdLst>
                    <a:gd name="T0" fmla="*/ 0 w 15"/>
                    <a:gd name="T1" fmla="*/ 0 h 79"/>
                    <a:gd name="T2" fmla="*/ 3 w 15"/>
                    <a:gd name="T3" fmla="*/ 17 h 79"/>
                    <a:gd name="T4" fmla="*/ 7 w 15"/>
                    <a:gd name="T5" fmla="*/ 34 h 79"/>
                    <a:gd name="T6" fmla="*/ 11 w 15"/>
                    <a:gd name="T7" fmla="*/ 56 h 79"/>
                    <a:gd name="T8" fmla="*/ 15 w 15"/>
                    <a:gd name="T9" fmla="*/ 79 h 79"/>
                  </a:gdLst>
                  <a:ahLst/>
                  <a:cxnLst>
                    <a:cxn ang="0">
                      <a:pos x="T0" y="T1"/>
                    </a:cxn>
                    <a:cxn ang="0">
                      <a:pos x="T2" y="T3"/>
                    </a:cxn>
                    <a:cxn ang="0">
                      <a:pos x="T4" y="T5"/>
                    </a:cxn>
                    <a:cxn ang="0">
                      <a:pos x="T6" y="T7"/>
                    </a:cxn>
                    <a:cxn ang="0">
                      <a:pos x="T8" y="T9"/>
                    </a:cxn>
                  </a:cxnLst>
                  <a:rect l="0" t="0" r="r" b="b"/>
                  <a:pathLst>
                    <a:path w="15" h="79">
                      <a:moveTo>
                        <a:pt x="0" y="0"/>
                      </a:moveTo>
                      <a:lnTo>
                        <a:pt x="3" y="17"/>
                      </a:lnTo>
                      <a:lnTo>
                        <a:pt x="7" y="34"/>
                      </a:lnTo>
                      <a:lnTo>
                        <a:pt x="11" y="56"/>
                      </a:lnTo>
                      <a:lnTo>
                        <a:pt x="15" y="79"/>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8" name="Freeform 2425"/>
                <p:cNvSpPr>
                  <a:spLocks/>
                </p:cNvSpPr>
                <p:nvPr/>
              </p:nvSpPr>
              <p:spPr bwMode="auto">
                <a:xfrm>
                  <a:off x="3819" y="3089"/>
                  <a:ext cx="7" cy="52"/>
                </a:xfrm>
                <a:custGeom>
                  <a:avLst/>
                  <a:gdLst>
                    <a:gd name="T0" fmla="*/ 0 w 13"/>
                    <a:gd name="T1" fmla="*/ 0 h 103"/>
                    <a:gd name="T2" fmla="*/ 4 w 13"/>
                    <a:gd name="T3" fmla="*/ 25 h 103"/>
                    <a:gd name="T4" fmla="*/ 6 w 13"/>
                    <a:gd name="T5" fmla="*/ 50 h 103"/>
                    <a:gd name="T6" fmla="*/ 10 w 13"/>
                    <a:gd name="T7" fmla="*/ 76 h 103"/>
                    <a:gd name="T8" fmla="*/ 13 w 13"/>
                    <a:gd name="T9" fmla="*/ 103 h 103"/>
                  </a:gdLst>
                  <a:ahLst/>
                  <a:cxnLst>
                    <a:cxn ang="0">
                      <a:pos x="T0" y="T1"/>
                    </a:cxn>
                    <a:cxn ang="0">
                      <a:pos x="T2" y="T3"/>
                    </a:cxn>
                    <a:cxn ang="0">
                      <a:pos x="T4" y="T5"/>
                    </a:cxn>
                    <a:cxn ang="0">
                      <a:pos x="T6" y="T7"/>
                    </a:cxn>
                    <a:cxn ang="0">
                      <a:pos x="T8" y="T9"/>
                    </a:cxn>
                  </a:cxnLst>
                  <a:rect l="0" t="0" r="r" b="b"/>
                  <a:pathLst>
                    <a:path w="13" h="103">
                      <a:moveTo>
                        <a:pt x="0" y="0"/>
                      </a:moveTo>
                      <a:lnTo>
                        <a:pt x="4" y="25"/>
                      </a:lnTo>
                      <a:lnTo>
                        <a:pt x="6" y="50"/>
                      </a:lnTo>
                      <a:lnTo>
                        <a:pt x="10" y="76"/>
                      </a:lnTo>
                      <a:lnTo>
                        <a:pt x="13" y="103"/>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9" name="Freeform 2426"/>
                <p:cNvSpPr>
                  <a:spLocks/>
                </p:cNvSpPr>
                <p:nvPr/>
              </p:nvSpPr>
              <p:spPr bwMode="auto">
                <a:xfrm>
                  <a:off x="3826" y="3141"/>
                  <a:ext cx="7" cy="50"/>
                </a:xfrm>
                <a:custGeom>
                  <a:avLst/>
                  <a:gdLst>
                    <a:gd name="T0" fmla="*/ 0 w 16"/>
                    <a:gd name="T1" fmla="*/ 0 h 100"/>
                    <a:gd name="T2" fmla="*/ 4 w 16"/>
                    <a:gd name="T3" fmla="*/ 27 h 100"/>
                    <a:gd name="T4" fmla="*/ 8 w 16"/>
                    <a:gd name="T5" fmla="*/ 52 h 100"/>
                    <a:gd name="T6" fmla="*/ 12 w 16"/>
                    <a:gd name="T7" fmla="*/ 77 h 100"/>
                    <a:gd name="T8" fmla="*/ 16 w 16"/>
                    <a:gd name="T9" fmla="*/ 100 h 100"/>
                  </a:gdLst>
                  <a:ahLst/>
                  <a:cxnLst>
                    <a:cxn ang="0">
                      <a:pos x="T0" y="T1"/>
                    </a:cxn>
                    <a:cxn ang="0">
                      <a:pos x="T2" y="T3"/>
                    </a:cxn>
                    <a:cxn ang="0">
                      <a:pos x="T4" y="T5"/>
                    </a:cxn>
                    <a:cxn ang="0">
                      <a:pos x="T6" y="T7"/>
                    </a:cxn>
                    <a:cxn ang="0">
                      <a:pos x="T8" y="T9"/>
                    </a:cxn>
                  </a:cxnLst>
                  <a:rect l="0" t="0" r="r" b="b"/>
                  <a:pathLst>
                    <a:path w="16" h="100">
                      <a:moveTo>
                        <a:pt x="0" y="0"/>
                      </a:moveTo>
                      <a:lnTo>
                        <a:pt x="4" y="27"/>
                      </a:lnTo>
                      <a:lnTo>
                        <a:pt x="8" y="52"/>
                      </a:lnTo>
                      <a:lnTo>
                        <a:pt x="12" y="77"/>
                      </a:lnTo>
                      <a:lnTo>
                        <a:pt x="16" y="10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0" name="Freeform 2427"/>
                <p:cNvSpPr>
                  <a:spLocks/>
                </p:cNvSpPr>
                <p:nvPr/>
              </p:nvSpPr>
              <p:spPr bwMode="auto">
                <a:xfrm>
                  <a:off x="3833" y="3191"/>
                  <a:ext cx="7" cy="31"/>
                </a:xfrm>
                <a:custGeom>
                  <a:avLst/>
                  <a:gdLst>
                    <a:gd name="T0" fmla="*/ 0 w 13"/>
                    <a:gd name="T1" fmla="*/ 0 h 62"/>
                    <a:gd name="T2" fmla="*/ 4 w 13"/>
                    <a:gd name="T3" fmla="*/ 19 h 62"/>
                    <a:gd name="T4" fmla="*/ 6 w 13"/>
                    <a:gd name="T5" fmla="*/ 39 h 62"/>
                    <a:gd name="T6" fmla="*/ 7 w 13"/>
                    <a:gd name="T7" fmla="*/ 46 h 62"/>
                    <a:gd name="T8" fmla="*/ 9 w 13"/>
                    <a:gd name="T9" fmla="*/ 52 h 62"/>
                    <a:gd name="T10" fmla="*/ 11 w 13"/>
                    <a:gd name="T11" fmla="*/ 58 h 62"/>
                    <a:gd name="T12" fmla="*/ 13 w 1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13" h="62">
                      <a:moveTo>
                        <a:pt x="0" y="0"/>
                      </a:moveTo>
                      <a:lnTo>
                        <a:pt x="4" y="19"/>
                      </a:lnTo>
                      <a:lnTo>
                        <a:pt x="6" y="39"/>
                      </a:lnTo>
                      <a:lnTo>
                        <a:pt x="7" y="46"/>
                      </a:lnTo>
                      <a:lnTo>
                        <a:pt x="9" y="52"/>
                      </a:lnTo>
                      <a:lnTo>
                        <a:pt x="11" y="58"/>
                      </a:lnTo>
                      <a:lnTo>
                        <a:pt x="13" y="62"/>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1" name="Freeform 2428"/>
                <p:cNvSpPr>
                  <a:spLocks/>
                </p:cNvSpPr>
                <p:nvPr/>
              </p:nvSpPr>
              <p:spPr bwMode="auto">
                <a:xfrm>
                  <a:off x="3840" y="3211"/>
                  <a:ext cx="8" cy="11"/>
                </a:xfrm>
                <a:custGeom>
                  <a:avLst/>
                  <a:gdLst>
                    <a:gd name="T0" fmla="*/ 0 w 16"/>
                    <a:gd name="T1" fmla="*/ 22 h 22"/>
                    <a:gd name="T2" fmla="*/ 4 w 16"/>
                    <a:gd name="T3" fmla="*/ 22 h 22"/>
                    <a:gd name="T4" fmla="*/ 8 w 16"/>
                    <a:gd name="T5" fmla="*/ 18 h 22"/>
                    <a:gd name="T6" fmla="*/ 12 w 16"/>
                    <a:gd name="T7" fmla="*/ 10 h 22"/>
                    <a:gd name="T8" fmla="*/ 16 w 16"/>
                    <a:gd name="T9" fmla="*/ 0 h 22"/>
                  </a:gdLst>
                  <a:ahLst/>
                  <a:cxnLst>
                    <a:cxn ang="0">
                      <a:pos x="T0" y="T1"/>
                    </a:cxn>
                    <a:cxn ang="0">
                      <a:pos x="T2" y="T3"/>
                    </a:cxn>
                    <a:cxn ang="0">
                      <a:pos x="T4" y="T5"/>
                    </a:cxn>
                    <a:cxn ang="0">
                      <a:pos x="T6" y="T7"/>
                    </a:cxn>
                    <a:cxn ang="0">
                      <a:pos x="T8" y="T9"/>
                    </a:cxn>
                  </a:cxnLst>
                  <a:rect l="0" t="0" r="r" b="b"/>
                  <a:pathLst>
                    <a:path w="16" h="22">
                      <a:moveTo>
                        <a:pt x="0" y="22"/>
                      </a:moveTo>
                      <a:lnTo>
                        <a:pt x="4" y="22"/>
                      </a:lnTo>
                      <a:lnTo>
                        <a:pt x="8" y="18"/>
                      </a:lnTo>
                      <a:lnTo>
                        <a:pt x="12" y="10"/>
                      </a:lnTo>
                      <a:lnTo>
                        <a:pt x="16"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2" name="Freeform 2429"/>
                <p:cNvSpPr>
                  <a:spLocks/>
                </p:cNvSpPr>
                <p:nvPr/>
              </p:nvSpPr>
              <p:spPr bwMode="auto">
                <a:xfrm>
                  <a:off x="3848" y="3145"/>
                  <a:ext cx="7" cy="66"/>
                </a:xfrm>
                <a:custGeom>
                  <a:avLst/>
                  <a:gdLst>
                    <a:gd name="T0" fmla="*/ 0 w 13"/>
                    <a:gd name="T1" fmla="*/ 132 h 132"/>
                    <a:gd name="T2" fmla="*/ 2 w 13"/>
                    <a:gd name="T3" fmla="*/ 121 h 132"/>
                    <a:gd name="T4" fmla="*/ 3 w 13"/>
                    <a:gd name="T5" fmla="*/ 109 h 132"/>
                    <a:gd name="T6" fmla="*/ 5 w 13"/>
                    <a:gd name="T7" fmla="*/ 94 h 132"/>
                    <a:gd name="T8" fmla="*/ 5 w 13"/>
                    <a:gd name="T9" fmla="*/ 79 h 132"/>
                    <a:gd name="T10" fmla="*/ 7 w 13"/>
                    <a:gd name="T11" fmla="*/ 60 h 132"/>
                    <a:gd name="T12" fmla="*/ 9 w 13"/>
                    <a:gd name="T13" fmla="*/ 40 h 132"/>
                    <a:gd name="T14" fmla="*/ 13 w 13"/>
                    <a:gd name="T15" fmla="*/ 0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2">
                      <a:moveTo>
                        <a:pt x="0" y="132"/>
                      </a:moveTo>
                      <a:lnTo>
                        <a:pt x="2" y="121"/>
                      </a:lnTo>
                      <a:lnTo>
                        <a:pt x="3" y="109"/>
                      </a:lnTo>
                      <a:lnTo>
                        <a:pt x="5" y="94"/>
                      </a:lnTo>
                      <a:lnTo>
                        <a:pt x="5" y="79"/>
                      </a:lnTo>
                      <a:lnTo>
                        <a:pt x="7" y="60"/>
                      </a:lnTo>
                      <a:lnTo>
                        <a:pt x="9" y="40"/>
                      </a:lnTo>
                      <a:lnTo>
                        <a:pt x="13"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3" name="Freeform 2430"/>
                <p:cNvSpPr>
                  <a:spLocks/>
                </p:cNvSpPr>
                <p:nvPr/>
              </p:nvSpPr>
              <p:spPr bwMode="auto">
                <a:xfrm>
                  <a:off x="3855" y="3041"/>
                  <a:ext cx="7" cy="104"/>
                </a:xfrm>
                <a:custGeom>
                  <a:avLst/>
                  <a:gdLst>
                    <a:gd name="T0" fmla="*/ 0 w 15"/>
                    <a:gd name="T1" fmla="*/ 207 h 207"/>
                    <a:gd name="T2" fmla="*/ 2 w 15"/>
                    <a:gd name="T3" fmla="*/ 184 h 207"/>
                    <a:gd name="T4" fmla="*/ 4 w 15"/>
                    <a:gd name="T5" fmla="*/ 161 h 207"/>
                    <a:gd name="T6" fmla="*/ 6 w 15"/>
                    <a:gd name="T7" fmla="*/ 134 h 207"/>
                    <a:gd name="T8" fmla="*/ 8 w 15"/>
                    <a:gd name="T9" fmla="*/ 107 h 207"/>
                    <a:gd name="T10" fmla="*/ 12 w 15"/>
                    <a:gd name="T11" fmla="*/ 53 h 207"/>
                    <a:gd name="T12" fmla="*/ 15 w 15"/>
                    <a:gd name="T13" fmla="*/ 0 h 207"/>
                  </a:gdLst>
                  <a:ahLst/>
                  <a:cxnLst>
                    <a:cxn ang="0">
                      <a:pos x="T0" y="T1"/>
                    </a:cxn>
                    <a:cxn ang="0">
                      <a:pos x="T2" y="T3"/>
                    </a:cxn>
                    <a:cxn ang="0">
                      <a:pos x="T4" y="T5"/>
                    </a:cxn>
                    <a:cxn ang="0">
                      <a:pos x="T6" y="T7"/>
                    </a:cxn>
                    <a:cxn ang="0">
                      <a:pos x="T8" y="T9"/>
                    </a:cxn>
                    <a:cxn ang="0">
                      <a:pos x="T10" y="T11"/>
                    </a:cxn>
                    <a:cxn ang="0">
                      <a:pos x="T12" y="T13"/>
                    </a:cxn>
                  </a:cxnLst>
                  <a:rect l="0" t="0" r="r" b="b"/>
                  <a:pathLst>
                    <a:path w="15" h="207">
                      <a:moveTo>
                        <a:pt x="0" y="207"/>
                      </a:moveTo>
                      <a:lnTo>
                        <a:pt x="2" y="184"/>
                      </a:lnTo>
                      <a:lnTo>
                        <a:pt x="4" y="161"/>
                      </a:lnTo>
                      <a:lnTo>
                        <a:pt x="6" y="134"/>
                      </a:lnTo>
                      <a:lnTo>
                        <a:pt x="8" y="107"/>
                      </a:lnTo>
                      <a:lnTo>
                        <a:pt x="12" y="53"/>
                      </a:lnTo>
                      <a:lnTo>
                        <a:pt x="1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4" name="Freeform 2431"/>
                <p:cNvSpPr>
                  <a:spLocks/>
                </p:cNvSpPr>
                <p:nvPr/>
              </p:nvSpPr>
              <p:spPr bwMode="auto">
                <a:xfrm>
                  <a:off x="3862" y="2941"/>
                  <a:ext cx="7" cy="100"/>
                </a:xfrm>
                <a:custGeom>
                  <a:avLst/>
                  <a:gdLst>
                    <a:gd name="T0" fmla="*/ 0 w 14"/>
                    <a:gd name="T1" fmla="*/ 202 h 202"/>
                    <a:gd name="T2" fmla="*/ 4 w 14"/>
                    <a:gd name="T3" fmla="*/ 150 h 202"/>
                    <a:gd name="T4" fmla="*/ 6 w 14"/>
                    <a:gd name="T5" fmla="*/ 96 h 202"/>
                    <a:gd name="T6" fmla="*/ 8 w 14"/>
                    <a:gd name="T7" fmla="*/ 69 h 202"/>
                    <a:gd name="T8" fmla="*/ 10 w 14"/>
                    <a:gd name="T9" fmla="*/ 44 h 202"/>
                    <a:gd name="T10" fmla="*/ 12 w 14"/>
                    <a:gd name="T11" fmla="*/ 21 h 202"/>
                    <a:gd name="T12" fmla="*/ 14 w 1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14" h="202">
                      <a:moveTo>
                        <a:pt x="0" y="202"/>
                      </a:moveTo>
                      <a:lnTo>
                        <a:pt x="4" y="150"/>
                      </a:lnTo>
                      <a:lnTo>
                        <a:pt x="6" y="96"/>
                      </a:lnTo>
                      <a:lnTo>
                        <a:pt x="8" y="69"/>
                      </a:lnTo>
                      <a:lnTo>
                        <a:pt x="10" y="44"/>
                      </a:lnTo>
                      <a:lnTo>
                        <a:pt x="12" y="21"/>
                      </a:lnTo>
                      <a:lnTo>
                        <a:pt x="1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5" name="Freeform 2432"/>
                <p:cNvSpPr>
                  <a:spLocks/>
                </p:cNvSpPr>
                <p:nvPr/>
              </p:nvSpPr>
              <p:spPr bwMode="auto">
                <a:xfrm>
                  <a:off x="3869" y="2880"/>
                  <a:ext cx="8" cy="61"/>
                </a:xfrm>
                <a:custGeom>
                  <a:avLst/>
                  <a:gdLst>
                    <a:gd name="T0" fmla="*/ 0 w 15"/>
                    <a:gd name="T1" fmla="*/ 121 h 121"/>
                    <a:gd name="T2" fmla="*/ 2 w 15"/>
                    <a:gd name="T3" fmla="*/ 102 h 121"/>
                    <a:gd name="T4" fmla="*/ 4 w 15"/>
                    <a:gd name="T5" fmla="*/ 85 h 121"/>
                    <a:gd name="T6" fmla="*/ 8 w 15"/>
                    <a:gd name="T7" fmla="*/ 54 h 121"/>
                    <a:gd name="T8" fmla="*/ 11 w 15"/>
                    <a:gd name="T9" fmla="*/ 25 h 121"/>
                    <a:gd name="T10" fmla="*/ 15 w 15"/>
                    <a:gd name="T11" fmla="*/ 0 h 121"/>
                  </a:gdLst>
                  <a:ahLst/>
                  <a:cxnLst>
                    <a:cxn ang="0">
                      <a:pos x="T0" y="T1"/>
                    </a:cxn>
                    <a:cxn ang="0">
                      <a:pos x="T2" y="T3"/>
                    </a:cxn>
                    <a:cxn ang="0">
                      <a:pos x="T4" y="T5"/>
                    </a:cxn>
                    <a:cxn ang="0">
                      <a:pos x="T6" y="T7"/>
                    </a:cxn>
                    <a:cxn ang="0">
                      <a:pos x="T8" y="T9"/>
                    </a:cxn>
                    <a:cxn ang="0">
                      <a:pos x="T10" y="T11"/>
                    </a:cxn>
                  </a:cxnLst>
                  <a:rect l="0" t="0" r="r" b="b"/>
                  <a:pathLst>
                    <a:path w="15" h="121">
                      <a:moveTo>
                        <a:pt x="0" y="121"/>
                      </a:moveTo>
                      <a:lnTo>
                        <a:pt x="2" y="102"/>
                      </a:lnTo>
                      <a:lnTo>
                        <a:pt x="4" y="85"/>
                      </a:lnTo>
                      <a:lnTo>
                        <a:pt x="8" y="54"/>
                      </a:lnTo>
                      <a:lnTo>
                        <a:pt x="11" y="25"/>
                      </a:lnTo>
                      <a:lnTo>
                        <a:pt x="1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6" name="Freeform 2433"/>
                <p:cNvSpPr>
                  <a:spLocks/>
                </p:cNvSpPr>
                <p:nvPr/>
              </p:nvSpPr>
              <p:spPr bwMode="auto">
                <a:xfrm>
                  <a:off x="3877" y="2838"/>
                  <a:ext cx="6" cy="42"/>
                </a:xfrm>
                <a:custGeom>
                  <a:avLst/>
                  <a:gdLst>
                    <a:gd name="T0" fmla="*/ 0 w 14"/>
                    <a:gd name="T1" fmla="*/ 84 h 84"/>
                    <a:gd name="T2" fmla="*/ 4 w 14"/>
                    <a:gd name="T3" fmla="*/ 61 h 84"/>
                    <a:gd name="T4" fmla="*/ 6 w 14"/>
                    <a:gd name="T5" fmla="*/ 40 h 84"/>
                    <a:gd name="T6" fmla="*/ 14 w 14"/>
                    <a:gd name="T7" fmla="*/ 0 h 84"/>
                  </a:gdLst>
                  <a:ahLst/>
                  <a:cxnLst>
                    <a:cxn ang="0">
                      <a:pos x="T0" y="T1"/>
                    </a:cxn>
                    <a:cxn ang="0">
                      <a:pos x="T2" y="T3"/>
                    </a:cxn>
                    <a:cxn ang="0">
                      <a:pos x="T4" y="T5"/>
                    </a:cxn>
                    <a:cxn ang="0">
                      <a:pos x="T6" y="T7"/>
                    </a:cxn>
                  </a:cxnLst>
                  <a:rect l="0" t="0" r="r" b="b"/>
                  <a:pathLst>
                    <a:path w="14" h="84">
                      <a:moveTo>
                        <a:pt x="0" y="84"/>
                      </a:moveTo>
                      <a:lnTo>
                        <a:pt x="4" y="61"/>
                      </a:lnTo>
                      <a:lnTo>
                        <a:pt x="6" y="40"/>
                      </a:lnTo>
                      <a:lnTo>
                        <a:pt x="1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7" name="Freeform 2434"/>
                <p:cNvSpPr>
                  <a:spLocks/>
                </p:cNvSpPr>
                <p:nvPr/>
              </p:nvSpPr>
              <p:spPr bwMode="auto">
                <a:xfrm>
                  <a:off x="3883" y="2799"/>
                  <a:ext cx="8" cy="39"/>
                </a:xfrm>
                <a:custGeom>
                  <a:avLst/>
                  <a:gdLst>
                    <a:gd name="T0" fmla="*/ 0 w 15"/>
                    <a:gd name="T1" fmla="*/ 77 h 77"/>
                    <a:gd name="T2" fmla="*/ 3 w 15"/>
                    <a:gd name="T3" fmla="*/ 55 h 77"/>
                    <a:gd name="T4" fmla="*/ 7 w 15"/>
                    <a:gd name="T5" fmla="*/ 32 h 77"/>
                    <a:gd name="T6" fmla="*/ 9 w 15"/>
                    <a:gd name="T7" fmla="*/ 21 h 77"/>
                    <a:gd name="T8" fmla="*/ 11 w 15"/>
                    <a:gd name="T9" fmla="*/ 13 h 77"/>
                    <a:gd name="T10" fmla="*/ 13 w 15"/>
                    <a:gd name="T11" fmla="*/ 6 h 77"/>
                    <a:gd name="T12" fmla="*/ 15 w 15"/>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15" h="77">
                      <a:moveTo>
                        <a:pt x="0" y="77"/>
                      </a:moveTo>
                      <a:lnTo>
                        <a:pt x="3" y="55"/>
                      </a:lnTo>
                      <a:lnTo>
                        <a:pt x="7" y="32"/>
                      </a:lnTo>
                      <a:lnTo>
                        <a:pt x="9" y="21"/>
                      </a:lnTo>
                      <a:lnTo>
                        <a:pt x="11" y="13"/>
                      </a:lnTo>
                      <a:lnTo>
                        <a:pt x="13" y="6"/>
                      </a:lnTo>
                      <a:lnTo>
                        <a:pt x="1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8" name="Freeform 2435"/>
                <p:cNvSpPr>
                  <a:spLocks/>
                </p:cNvSpPr>
                <p:nvPr/>
              </p:nvSpPr>
              <p:spPr bwMode="auto">
                <a:xfrm>
                  <a:off x="3891" y="2799"/>
                  <a:ext cx="7" cy="8"/>
                </a:xfrm>
                <a:custGeom>
                  <a:avLst/>
                  <a:gdLst>
                    <a:gd name="T0" fmla="*/ 0 w 13"/>
                    <a:gd name="T1" fmla="*/ 0 h 15"/>
                    <a:gd name="T2" fmla="*/ 2 w 13"/>
                    <a:gd name="T3" fmla="*/ 0 h 15"/>
                    <a:gd name="T4" fmla="*/ 6 w 13"/>
                    <a:gd name="T5" fmla="*/ 2 h 15"/>
                    <a:gd name="T6" fmla="*/ 12 w 13"/>
                    <a:gd name="T7" fmla="*/ 7 h 15"/>
                    <a:gd name="T8" fmla="*/ 13 w 13"/>
                    <a:gd name="T9" fmla="*/ 15 h 15"/>
                  </a:gdLst>
                  <a:ahLst/>
                  <a:cxnLst>
                    <a:cxn ang="0">
                      <a:pos x="T0" y="T1"/>
                    </a:cxn>
                    <a:cxn ang="0">
                      <a:pos x="T2" y="T3"/>
                    </a:cxn>
                    <a:cxn ang="0">
                      <a:pos x="T4" y="T5"/>
                    </a:cxn>
                    <a:cxn ang="0">
                      <a:pos x="T6" y="T7"/>
                    </a:cxn>
                    <a:cxn ang="0">
                      <a:pos x="T8" y="T9"/>
                    </a:cxn>
                  </a:cxnLst>
                  <a:rect l="0" t="0" r="r" b="b"/>
                  <a:pathLst>
                    <a:path w="13" h="15">
                      <a:moveTo>
                        <a:pt x="0" y="0"/>
                      </a:moveTo>
                      <a:lnTo>
                        <a:pt x="2" y="0"/>
                      </a:lnTo>
                      <a:lnTo>
                        <a:pt x="6" y="2"/>
                      </a:lnTo>
                      <a:lnTo>
                        <a:pt x="12" y="7"/>
                      </a:lnTo>
                      <a:lnTo>
                        <a:pt x="13" y="15"/>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9" name="Freeform 2436"/>
                <p:cNvSpPr>
                  <a:spLocks/>
                </p:cNvSpPr>
                <p:nvPr/>
              </p:nvSpPr>
              <p:spPr bwMode="auto">
                <a:xfrm>
                  <a:off x="3898" y="2807"/>
                  <a:ext cx="7" cy="83"/>
                </a:xfrm>
                <a:custGeom>
                  <a:avLst/>
                  <a:gdLst>
                    <a:gd name="T0" fmla="*/ 0 w 16"/>
                    <a:gd name="T1" fmla="*/ 0 h 165"/>
                    <a:gd name="T2" fmla="*/ 2 w 16"/>
                    <a:gd name="T3" fmla="*/ 14 h 165"/>
                    <a:gd name="T4" fmla="*/ 4 w 16"/>
                    <a:gd name="T5" fmla="*/ 31 h 165"/>
                    <a:gd name="T6" fmla="*/ 6 w 16"/>
                    <a:gd name="T7" fmla="*/ 50 h 165"/>
                    <a:gd name="T8" fmla="*/ 8 w 16"/>
                    <a:gd name="T9" fmla="*/ 73 h 165"/>
                    <a:gd name="T10" fmla="*/ 12 w 16"/>
                    <a:gd name="T11" fmla="*/ 119 h 165"/>
                    <a:gd name="T12" fmla="*/ 14 w 16"/>
                    <a:gd name="T13" fmla="*/ 142 h 165"/>
                    <a:gd name="T14" fmla="*/ 16 w 16"/>
                    <a:gd name="T15" fmla="*/ 165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65">
                      <a:moveTo>
                        <a:pt x="0" y="0"/>
                      </a:moveTo>
                      <a:lnTo>
                        <a:pt x="2" y="14"/>
                      </a:lnTo>
                      <a:lnTo>
                        <a:pt x="4" y="31"/>
                      </a:lnTo>
                      <a:lnTo>
                        <a:pt x="6" y="50"/>
                      </a:lnTo>
                      <a:lnTo>
                        <a:pt x="8" y="73"/>
                      </a:lnTo>
                      <a:lnTo>
                        <a:pt x="12" y="119"/>
                      </a:lnTo>
                      <a:lnTo>
                        <a:pt x="14" y="142"/>
                      </a:lnTo>
                      <a:lnTo>
                        <a:pt x="16" y="165"/>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0" name="Freeform 2437"/>
                <p:cNvSpPr>
                  <a:spLocks/>
                </p:cNvSpPr>
                <p:nvPr/>
              </p:nvSpPr>
              <p:spPr bwMode="auto">
                <a:xfrm>
                  <a:off x="3905" y="2890"/>
                  <a:ext cx="7" cy="91"/>
                </a:xfrm>
                <a:custGeom>
                  <a:avLst/>
                  <a:gdLst>
                    <a:gd name="T0" fmla="*/ 0 w 13"/>
                    <a:gd name="T1" fmla="*/ 0 h 183"/>
                    <a:gd name="T2" fmla="*/ 2 w 13"/>
                    <a:gd name="T3" fmla="*/ 23 h 183"/>
                    <a:gd name="T4" fmla="*/ 4 w 13"/>
                    <a:gd name="T5" fmla="*/ 48 h 183"/>
                    <a:gd name="T6" fmla="*/ 6 w 13"/>
                    <a:gd name="T7" fmla="*/ 98 h 183"/>
                    <a:gd name="T8" fmla="*/ 7 w 13"/>
                    <a:gd name="T9" fmla="*/ 123 h 183"/>
                    <a:gd name="T10" fmla="*/ 9 w 13"/>
                    <a:gd name="T11" fmla="*/ 146 h 183"/>
                    <a:gd name="T12" fmla="*/ 11 w 13"/>
                    <a:gd name="T13" fmla="*/ 165 h 183"/>
                    <a:gd name="T14" fmla="*/ 13 w 13"/>
                    <a:gd name="T15" fmla="*/ 183 h 1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83">
                      <a:moveTo>
                        <a:pt x="0" y="0"/>
                      </a:moveTo>
                      <a:lnTo>
                        <a:pt x="2" y="23"/>
                      </a:lnTo>
                      <a:lnTo>
                        <a:pt x="4" y="48"/>
                      </a:lnTo>
                      <a:lnTo>
                        <a:pt x="6" y="98"/>
                      </a:lnTo>
                      <a:lnTo>
                        <a:pt x="7" y="123"/>
                      </a:lnTo>
                      <a:lnTo>
                        <a:pt x="9" y="146"/>
                      </a:lnTo>
                      <a:lnTo>
                        <a:pt x="11" y="165"/>
                      </a:lnTo>
                      <a:lnTo>
                        <a:pt x="13" y="183"/>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1" name="Freeform 2438"/>
                <p:cNvSpPr>
                  <a:spLocks/>
                </p:cNvSpPr>
                <p:nvPr/>
              </p:nvSpPr>
              <p:spPr bwMode="auto">
                <a:xfrm>
                  <a:off x="3912" y="2981"/>
                  <a:ext cx="8" cy="25"/>
                </a:xfrm>
                <a:custGeom>
                  <a:avLst/>
                  <a:gdLst>
                    <a:gd name="T0" fmla="*/ 0 w 16"/>
                    <a:gd name="T1" fmla="*/ 0 h 50"/>
                    <a:gd name="T2" fmla="*/ 4 w 16"/>
                    <a:gd name="T3" fmla="*/ 17 h 50"/>
                    <a:gd name="T4" fmla="*/ 8 w 16"/>
                    <a:gd name="T5" fmla="*/ 32 h 50"/>
                    <a:gd name="T6" fmla="*/ 12 w 16"/>
                    <a:gd name="T7" fmla="*/ 44 h 50"/>
                    <a:gd name="T8" fmla="*/ 16 w 16"/>
                    <a:gd name="T9" fmla="*/ 50 h 50"/>
                  </a:gdLst>
                  <a:ahLst/>
                  <a:cxnLst>
                    <a:cxn ang="0">
                      <a:pos x="T0" y="T1"/>
                    </a:cxn>
                    <a:cxn ang="0">
                      <a:pos x="T2" y="T3"/>
                    </a:cxn>
                    <a:cxn ang="0">
                      <a:pos x="T4" y="T5"/>
                    </a:cxn>
                    <a:cxn ang="0">
                      <a:pos x="T6" y="T7"/>
                    </a:cxn>
                    <a:cxn ang="0">
                      <a:pos x="T8" y="T9"/>
                    </a:cxn>
                  </a:cxnLst>
                  <a:rect l="0" t="0" r="r" b="b"/>
                  <a:pathLst>
                    <a:path w="16" h="50">
                      <a:moveTo>
                        <a:pt x="0" y="0"/>
                      </a:moveTo>
                      <a:lnTo>
                        <a:pt x="4" y="17"/>
                      </a:lnTo>
                      <a:lnTo>
                        <a:pt x="8" y="32"/>
                      </a:lnTo>
                      <a:lnTo>
                        <a:pt x="12" y="44"/>
                      </a:lnTo>
                      <a:lnTo>
                        <a:pt x="16" y="5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2" name="Freeform 2439"/>
                <p:cNvSpPr>
                  <a:spLocks/>
                </p:cNvSpPr>
                <p:nvPr/>
              </p:nvSpPr>
              <p:spPr bwMode="auto">
                <a:xfrm>
                  <a:off x="3920" y="3006"/>
                  <a:ext cx="7" cy="1"/>
                </a:xfrm>
                <a:custGeom>
                  <a:avLst/>
                  <a:gdLst>
                    <a:gd name="T0" fmla="*/ 0 w 13"/>
                    <a:gd name="T1" fmla="*/ 0 h 1"/>
                    <a:gd name="T2" fmla="*/ 3 w 13"/>
                    <a:gd name="T3" fmla="*/ 1 h 1"/>
                    <a:gd name="T4" fmla="*/ 5 w 13"/>
                    <a:gd name="T5" fmla="*/ 0 h 1"/>
                    <a:gd name="T6" fmla="*/ 9 w 13"/>
                    <a:gd name="T7" fmla="*/ 0 h 1"/>
                    <a:gd name="T8" fmla="*/ 13 w 13"/>
                    <a:gd name="T9" fmla="*/ 1 h 1"/>
                  </a:gdLst>
                  <a:ahLst/>
                  <a:cxnLst>
                    <a:cxn ang="0">
                      <a:pos x="T0" y="T1"/>
                    </a:cxn>
                    <a:cxn ang="0">
                      <a:pos x="T2" y="T3"/>
                    </a:cxn>
                    <a:cxn ang="0">
                      <a:pos x="T4" y="T5"/>
                    </a:cxn>
                    <a:cxn ang="0">
                      <a:pos x="T6" y="T7"/>
                    </a:cxn>
                    <a:cxn ang="0">
                      <a:pos x="T8" y="T9"/>
                    </a:cxn>
                  </a:cxnLst>
                  <a:rect l="0" t="0" r="r" b="b"/>
                  <a:pathLst>
                    <a:path w="13" h="1">
                      <a:moveTo>
                        <a:pt x="0" y="0"/>
                      </a:moveTo>
                      <a:lnTo>
                        <a:pt x="3" y="1"/>
                      </a:lnTo>
                      <a:lnTo>
                        <a:pt x="5" y="0"/>
                      </a:lnTo>
                      <a:lnTo>
                        <a:pt x="9" y="0"/>
                      </a:lnTo>
                      <a:lnTo>
                        <a:pt x="13" y="1"/>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3" name="Freeform 2440"/>
                <p:cNvSpPr>
                  <a:spLocks/>
                </p:cNvSpPr>
                <p:nvPr/>
              </p:nvSpPr>
              <p:spPr bwMode="auto">
                <a:xfrm>
                  <a:off x="3927" y="3007"/>
                  <a:ext cx="7" cy="29"/>
                </a:xfrm>
                <a:custGeom>
                  <a:avLst/>
                  <a:gdLst>
                    <a:gd name="T0" fmla="*/ 0 w 15"/>
                    <a:gd name="T1" fmla="*/ 0 h 58"/>
                    <a:gd name="T2" fmla="*/ 2 w 15"/>
                    <a:gd name="T3" fmla="*/ 4 h 58"/>
                    <a:gd name="T4" fmla="*/ 4 w 15"/>
                    <a:gd name="T5" fmla="*/ 10 h 58"/>
                    <a:gd name="T6" fmla="*/ 8 w 15"/>
                    <a:gd name="T7" fmla="*/ 25 h 58"/>
                    <a:gd name="T8" fmla="*/ 12 w 15"/>
                    <a:gd name="T9" fmla="*/ 43 h 58"/>
                    <a:gd name="T10" fmla="*/ 15 w 15"/>
                    <a:gd name="T11" fmla="*/ 58 h 58"/>
                  </a:gdLst>
                  <a:ahLst/>
                  <a:cxnLst>
                    <a:cxn ang="0">
                      <a:pos x="T0" y="T1"/>
                    </a:cxn>
                    <a:cxn ang="0">
                      <a:pos x="T2" y="T3"/>
                    </a:cxn>
                    <a:cxn ang="0">
                      <a:pos x="T4" y="T5"/>
                    </a:cxn>
                    <a:cxn ang="0">
                      <a:pos x="T6" y="T7"/>
                    </a:cxn>
                    <a:cxn ang="0">
                      <a:pos x="T8" y="T9"/>
                    </a:cxn>
                    <a:cxn ang="0">
                      <a:pos x="T10" y="T11"/>
                    </a:cxn>
                  </a:cxnLst>
                  <a:rect l="0" t="0" r="r" b="b"/>
                  <a:pathLst>
                    <a:path w="15" h="58">
                      <a:moveTo>
                        <a:pt x="0" y="0"/>
                      </a:moveTo>
                      <a:lnTo>
                        <a:pt x="2" y="4"/>
                      </a:lnTo>
                      <a:lnTo>
                        <a:pt x="4" y="10"/>
                      </a:lnTo>
                      <a:lnTo>
                        <a:pt x="8" y="25"/>
                      </a:lnTo>
                      <a:lnTo>
                        <a:pt x="12" y="43"/>
                      </a:lnTo>
                      <a:lnTo>
                        <a:pt x="15" y="58"/>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4" name="Freeform 2441"/>
                <p:cNvSpPr>
                  <a:spLocks/>
                </p:cNvSpPr>
                <p:nvPr/>
              </p:nvSpPr>
              <p:spPr bwMode="auto">
                <a:xfrm>
                  <a:off x="3934" y="3036"/>
                  <a:ext cx="7" cy="30"/>
                </a:xfrm>
                <a:custGeom>
                  <a:avLst/>
                  <a:gdLst>
                    <a:gd name="T0" fmla="*/ 0 w 14"/>
                    <a:gd name="T1" fmla="*/ 0 h 62"/>
                    <a:gd name="T2" fmla="*/ 4 w 14"/>
                    <a:gd name="T3" fmla="*/ 17 h 62"/>
                    <a:gd name="T4" fmla="*/ 6 w 14"/>
                    <a:gd name="T5" fmla="*/ 35 h 62"/>
                    <a:gd name="T6" fmla="*/ 10 w 14"/>
                    <a:gd name="T7" fmla="*/ 50 h 62"/>
                    <a:gd name="T8" fmla="*/ 12 w 14"/>
                    <a:gd name="T9" fmla="*/ 58 h 62"/>
                    <a:gd name="T10" fmla="*/ 14 w 14"/>
                    <a:gd name="T11" fmla="*/ 62 h 62"/>
                  </a:gdLst>
                  <a:ahLst/>
                  <a:cxnLst>
                    <a:cxn ang="0">
                      <a:pos x="T0" y="T1"/>
                    </a:cxn>
                    <a:cxn ang="0">
                      <a:pos x="T2" y="T3"/>
                    </a:cxn>
                    <a:cxn ang="0">
                      <a:pos x="T4" y="T5"/>
                    </a:cxn>
                    <a:cxn ang="0">
                      <a:pos x="T6" y="T7"/>
                    </a:cxn>
                    <a:cxn ang="0">
                      <a:pos x="T8" y="T9"/>
                    </a:cxn>
                    <a:cxn ang="0">
                      <a:pos x="T10" y="T11"/>
                    </a:cxn>
                  </a:cxnLst>
                  <a:rect l="0" t="0" r="r" b="b"/>
                  <a:pathLst>
                    <a:path w="14" h="62">
                      <a:moveTo>
                        <a:pt x="0" y="0"/>
                      </a:moveTo>
                      <a:lnTo>
                        <a:pt x="4" y="17"/>
                      </a:lnTo>
                      <a:lnTo>
                        <a:pt x="6" y="35"/>
                      </a:lnTo>
                      <a:lnTo>
                        <a:pt x="10" y="50"/>
                      </a:lnTo>
                      <a:lnTo>
                        <a:pt x="12" y="58"/>
                      </a:lnTo>
                      <a:lnTo>
                        <a:pt x="14" y="62"/>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5" name="Freeform 2442"/>
                <p:cNvSpPr>
                  <a:spLocks/>
                </p:cNvSpPr>
                <p:nvPr/>
              </p:nvSpPr>
              <p:spPr bwMode="auto">
                <a:xfrm>
                  <a:off x="3941" y="3066"/>
                  <a:ext cx="8" cy="2"/>
                </a:xfrm>
                <a:custGeom>
                  <a:avLst/>
                  <a:gdLst>
                    <a:gd name="T0" fmla="*/ 0 w 15"/>
                    <a:gd name="T1" fmla="*/ 0 h 3"/>
                    <a:gd name="T2" fmla="*/ 4 w 15"/>
                    <a:gd name="T3" fmla="*/ 3 h 3"/>
                    <a:gd name="T4" fmla="*/ 8 w 15"/>
                    <a:gd name="T5" fmla="*/ 3 h 3"/>
                    <a:gd name="T6" fmla="*/ 11 w 15"/>
                    <a:gd name="T7" fmla="*/ 1 h 3"/>
                    <a:gd name="T8" fmla="*/ 15 w 15"/>
                    <a:gd name="T9" fmla="*/ 0 h 3"/>
                  </a:gdLst>
                  <a:ahLst/>
                  <a:cxnLst>
                    <a:cxn ang="0">
                      <a:pos x="T0" y="T1"/>
                    </a:cxn>
                    <a:cxn ang="0">
                      <a:pos x="T2" y="T3"/>
                    </a:cxn>
                    <a:cxn ang="0">
                      <a:pos x="T4" y="T5"/>
                    </a:cxn>
                    <a:cxn ang="0">
                      <a:pos x="T6" y="T7"/>
                    </a:cxn>
                    <a:cxn ang="0">
                      <a:pos x="T8" y="T9"/>
                    </a:cxn>
                  </a:cxnLst>
                  <a:rect l="0" t="0" r="r" b="b"/>
                  <a:pathLst>
                    <a:path w="15" h="3">
                      <a:moveTo>
                        <a:pt x="0" y="0"/>
                      </a:moveTo>
                      <a:lnTo>
                        <a:pt x="4" y="3"/>
                      </a:lnTo>
                      <a:lnTo>
                        <a:pt x="8" y="3"/>
                      </a:lnTo>
                      <a:lnTo>
                        <a:pt x="11" y="1"/>
                      </a:lnTo>
                      <a:lnTo>
                        <a:pt x="1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grpSp>
          <p:sp>
            <p:nvSpPr>
              <p:cNvPr id="8" name="Freeform 2443"/>
              <p:cNvSpPr>
                <a:spLocks/>
              </p:cNvSpPr>
              <p:nvPr/>
            </p:nvSpPr>
            <p:spPr bwMode="auto">
              <a:xfrm>
                <a:off x="3949" y="3049"/>
                <a:ext cx="6" cy="17"/>
              </a:xfrm>
              <a:custGeom>
                <a:avLst/>
                <a:gdLst>
                  <a:gd name="T0" fmla="*/ 0 w 14"/>
                  <a:gd name="T1" fmla="*/ 35 h 35"/>
                  <a:gd name="T2" fmla="*/ 4 w 14"/>
                  <a:gd name="T3" fmla="*/ 29 h 35"/>
                  <a:gd name="T4" fmla="*/ 8 w 14"/>
                  <a:gd name="T5" fmla="*/ 19 h 35"/>
                  <a:gd name="T6" fmla="*/ 10 w 14"/>
                  <a:gd name="T7" fmla="*/ 10 h 35"/>
                  <a:gd name="T8" fmla="*/ 14 w 14"/>
                  <a:gd name="T9" fmla="*/ 0 h 35"/>
                </a:gdLst>
                <a:ahLst/>
                <a:cxnLst>
                  <a:cxn ang="0">
                    <a:pos x="T0" y="T1"/>
                  </a:cxn>
                  <a:cxn ang="0">
                    <a:pos x="T2" y="T3"/>
                  </a:cxn>
                  <a:cxn ang="0">
                    <a:pos x="T4" y="T5"/>
                  </a:cxn>
                  <a:cxn ang="0">
                    <a:pos x="T6" y="T7"/>
                  </a:cxn>
                  <a:cxn ang="0">
                    <a:pos x="T8" y="T9"/>
                  </a:cxn>
                </a:cxnLst>
                <a:rect l="0" t="0" r="r" b="b"/>
                <a:pathLst>
                  <a:path w="14" h="35">
                    <a:moveTo>
                      <a:pt x="0" y="35"/>
                    </a:moveTo>
                    <a:lnTo>
                      <a:pt x="4" y="29"/>
                    </a:lnTo>
                    <a:lnTo>
                      <a:pt x="8" y="19"/>
                    </a:lnTo>
                    <a:lnTo>
                      <a:pt x="10" y="10"/>
                    </a:lnTo>
                    <a:lnTo>
                      <a:pt x="1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 name="Rectangle 2444"/>
              <p:cNvSpPr>
                <a:spLocks noChangeArrowheads="1"/>
              </p:cNvSpPr>
              <p:nvPr/>
            </p:nvSpPr>
            <p:spPr bwMode="auto">
              <a:xfrm>
                <a:off x="1645"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0" name="Rectangle 2445"/>
              <p:cNvSpPr>
                <a:spLocks noChangeArrowheads="1"/>
              </p:cNvSpPr>
              <p:nvPr/>
            </p:nvSpPr>
            <p:spPr bwMode="auto">
              <a:xfrm>
                <a:off x="1692"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1" name="Rectangle 2446"/>
              <p:cNvSpPr>
                <a:spLocks noChangeArrowheads="1"/>
              </p:cNvSpPr>
              <p:nvPr/>
            </p:nvSpPr>
            <p:spPr bwMode="auto">
              <a:xfrm>
                <a:off x="1738"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2" name="Rectangle 2447"/>
              <p:cNvSpPr>
                <a:spLocks noChangeArrowheads="1"/>
              </p:cNvSpPr>
              <p:nvPr/>
            </p:nvSpPr>
            <p:spPr bwMode="auto">
              <a:xfrm>
                <a:off x="1784"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3" name="Rectangle 2448"/>
              <p:cNvSpPr>
                <a:spLocks noChangeArrowheads="1"/>
              </p:cNvSpPr>
              <p:nvPr/>
            </p:nvSpPr>
            <p:spPr bwMode="auto">
              <a:xfrm>
                <a:off x="1830"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4" name="Rectangle 2449"/>
              <p:cNvSpPr>
                <a:spLocks noChangeArrowheads="1"/>
              </p:cNvSpPr>
              <p:nvPr/>
            </p:nvSpPr>
            <p:spPr bwMode="auto">
              <a:xfrm>
                <a:off x="1876"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5" name="Rectangle 2450"/>
              <p:cNvSpPr>
                <a:spLocks noChangeArrowheads="1"/>
              </p:cNvSpPr>
              <p:nvPr/>
            </p:nvSpPr>
            <p:spPr bwMode="auto">
              <a:xfrm>
                <a:off x="1922"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6" name="Rectangle 2451"/>
              <p:cNvSpPr>
                <a:spLocks noChangeArrowheads="1"/>
              </p:cNvSpPr>
              <p:nvPr/>
            </p:nvSpPr>
            <p:spPr bwMode="auto">
              <a:xfrm>
                <a:off x="1968"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7" name="Rectangle 2452"/>
              <p:cNvSpPr>
                <a:spLocks noChangeArrowheads="1"/>
              </p:cNvSpPr>
              <p:nvPr/>
            </p:nvSpPr>
            <p:spPr bwMode="auto">
              <a:xfrm>
                <a:off x="2014"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8" name="Rectangle 2453"/>
              <p:cNvSpPr>
                <a:spLocks noChangeArrowheads="1"/>
              </p:cNvSpPr>
              <p:nvPr/>
            </p:nvSpPr>
            <p:spPr bwMode="auto">
              <a:xfrm>
                <a:off x="2060"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9" name="Rectangle 2454"/>
              <p:cNvSpPr>
                <a:spLocks noChangeArrowheads="1"/>
              </p:cNvSpPr>
              <p:nvPr/>
            </p:nvSpPr>
            <p:spPr bwMode="auto">
              <a:xfrm>
                <a:off x="2106"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0" name="Rectangle 2455"/>
              <p:cNvSpPr>
                <a:spLocks noChangeArrowheads="1"/>
              </p:cNvSpPr>
              <p:nvPr/>
            </p:nvSpPr>
            <p:spPr bwMode="auto">
              <a:xfrm>
                <a:off x="2152"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1" name="Rectangle 2456"/>
              <p:cNvSpPr>
                <a:spLocks noChangeArrowheads="1"/>
              </p:cNvSpPr>
              <p:nvPr/>
            </p:nvSpPr>
            <p:spPr bwMode="auto">
              <a:xfrm>
                <a:off x="2198"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2" name="Rectangle 2457"/>
              <p:cNvSpPr>
                <a:spLocks noChangeArrowheads="1"/>
              </p:cNvSpPr>
              <p:nvPr/>
            </p:nvSpPr>
            <p:spPr bwMode="auto">
              <a:xfrm>
                <a:off x="2245"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3" name="Rectangle 2458"/>
              <p:cNvSpPr>
                <a:spLocks noChangeArrowheads="1"/>
              </p:cNvSpPr>
              <p:nvPr/>
            </p:nvSpPr>
            <p:spPr bwMode="auto">
              <a:xfrm>
                <a:off x="2291"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4" name="Rectangle 2459"/>
              <p:cNvSpPr>
                <a:spLocks noChangeArrowheads="1"/>
              </p:cNvSpPr>
              <p:nvPr/>
            </p:nvSpPr>
            <p:spPr bwMode="auto">
              <a:xfrm>
                <a:off x="2337"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5" name="Rectangle 2460"/>
              <p:cNvSpPr>
                <a:spLocks noChangeArrowheads="1"/>
              </p:cNvSpPr>
              <p:nvPr/>
            </p:nvSpPr>
            <p:spPr bwMode="auto">
              <a:xfrm>
                <a:off x="2383"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6" name="Rectangle 2461"/>
              <p:cNvSpPr>
                <a:spLocks noChangeArrowheads="1"/>
              </p:cNvSpPr>
              <p:nvPr/>
            </p:nvSpPr>
            <p:spPr bwMode="auto">
              <a:xfrm>
                <a:off x="2429"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7" name="Rectangle 2462"/>
              <p:cNvSpPr>
                <a:spLocks noChangeArrowheads="1"/>
              </p:cNvSpPr>
              <p:nvPr/>
            </p:nvSpPr>
            <p:spPr bwMode="auto">
              <a:xfrm>
                <a:off x="2475"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8" name="Rectangle 2463"/>
              <p:cNvSpPr>
                <a:spLocks noChangeArrowheads="1"/>
              </p:cNvSpPr>
              <p:nvPr/>
            </p:nvSpPr>
            <p:spPr bwMode="auto">
              <a:xfrm>
                <a:off x="2521"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9" name="Rectangle 2464"/>
              <p:cNvSpPr>
                <a:spLocks noChangeArrowheads="1"/>
              </p:cNvSpPr>
              <p:nvPr/>
            </p:nvSpPr>
            <p:spPr bwMode="auto">
              <a:xfrm>
                <a:off x="2567"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0" name="Rectangle 2465"/>
              <p:cNvSpPr>
                <a:spLocks noChangeArrowheads="1"/>
              </p:cNvSpPr>
              <p:nvPr/>
            </p:nvSpPr>
            <p:spPr bwMode="auto">
              <a:xfrm>
                <a:off x="2613"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1" name="Rectangle 2466"/>
              <p:cNvSpPr>
                <a:spLocks noChangeArrowheads="1"/>
              </p:cNvSpPr>
              <p:nvPr/>
            </p:nvSpPr>
            <p:spPr bwMode="auto">
              <a:xfrm>
                <a:off x="2659"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2" name="Rectangle 2467"/>
              <p:cNvSpPr>
                <a:spLocks noChangeArrowheads="1"/>
              </p:cNvSpPr>
              <p:nvPr/>
            </p:nvSpPr>
            <p:spPr bwMode="auto">
              <a:xfrm>
                <a:off x="2705"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3" name="Rectangle 2468"/>
              <p:cNvSpPr>
                <a:spLocks noChangeArrowheads="1"/>
              </p:cNvSpPr>
              <p:nvPr/>
            </p:nvSpPr>
            <p:spPr bwMode="auto">
              <a:xfrm>
                <a:off x="2751"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4" name="Rectangle 2469"/>
              <p:cNvSpPr>
                <a:spLocks noChangeArrowheads="1"/>
              </p:cNvSpPr>
              <p:nvPr/>
            </p:nvSpPr>
            <p:spPr bwMode="auto">
              <a:xfrm>
                <a:off x="2798"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5" name="Rectangle 2470"/>
              <p:cNvSpPr>
                <a:spLocks noChangeArrowheads="1"/>
              </p:cNvSpPr>
              <p:nvPr/>
            </p:nvSpPr>
            <p:spPr bwMode="auto">
              <a:xfrm>
                <a:off x="2844"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6" name="Rectangle 2471"/>
              <p:cNvSpPr>
                <a:spLocks noChangeArrowheads="1"/>
              </p:cNvSpPr>
              <p:nvPr/>
            </p:nvSpPr>
            <p:spPr bwMode="auto">
              <a:xfrm>
                <a:off x="2890"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7" name="Rectangle 2472"/>
              <p:cNvSpPr>
                <a:spLocks noChangeArrowheads="1"/>
              </p:cNvSpPr>
              <p:nvPr/>
            </p:nvSpPr>
            <p:spPr bwMode="auto">
              <a:xfrm>
                <a:off x="2936"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8" name="Rectangle 2473"/>
              <p:cNvSpPr>
                <a:spLocks noChangeArrowheads="1"/>
              </p:cNvSpPr>
              <p:nvPr/>
            </p:nvSpPr>
            <p:spPr bwMode="auto">
              <a:xfrm>
                <a:off x="2982"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9" name="Rectangle 2474"/>
              <p:cNvSpPr>
                <a:spLocks noChangeArrowheads="1"/>
              </p:cNvSpPr>
              <p:nvPr/>
            </p:nvSpPr>
            <p:spPr bwMode="auto">
              <a:xfrm>
                <a:off x="3028"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0" name="Rectangle 2475"/>
              <p:cNvSpPr>
                <a:spLocks noChangeArrowheads="1"/>
              </p:cNvSpPr>
              <p:nvPr/>
            </p:nvSpPr>
            <p:spPr bwMode="auto">
              <a:xfrm>
                <a:off x="3074"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1" name="Rectangle 2476"/>
              <p:cNvSpPr>
                <a:spLocks noChangeArrowheads="1"/>
              </p:cNvSpPr>
              <p:nvPr/>
            </p:nvSpPr>
            <p:spPr bwMode="auto">
              <a:xfrm>
                <a:off x="3120"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2" name="Rectangle 2477"/>
              <p:cNvSpPr>
                <a:spLocks noChangeArrowheads="1"/>
              </p:cNvSpPr>
              <p:nvPr/>
            </p:nvSpPr>
            <p:spPr bwMode="auto">
              <a:xfrm>
                <a:off x="3166"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3" name="Rectangle 2478"/>
              <p:cNvSpPr>
                <a:spLocks noChangeArrowheads="1"/>
              </p:cNvSpPr>
              <p:nvPr/>
            </p:nvSpPr>
            <p:spPr bwMode="auto">
              <a:xfrm>
                <a:off x="3212"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4" name="Rectangle 2479"/>
              <p:cNvSpPr>
                <a:spLocks noChangeArrowheads="1"/>
              </p:cNvSpPr>
              <p:nvPr/>
            </p:nvSpPr>
            <p:spPr bwMode="auto">
              <a:xfrm>
                <a:off x="3258"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5" name="Rectangle 2480"/>
              <p:cNvSpPr>
                <a:spLocks noChangeArrowheads="1"/>
              </p:cNvSpPr>
              <p:nvPr/>
            </p:nvSpPr>
            <p:spPr bwMode="auto">
              <a:xfrm>
                <a:off x="3304"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6" name="Rectangle 2481"/>
              <p:cNvSpPr>
                <a:spLocks noChangeArrowheads="1"/>
              </p:cNvSpPr>
              <p:nvPr/>
            </p:nvSpPr>
            <p:spPr bwMode="auto">
              <a:xfrm>
                <a:off x="3350"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7" name="Rectangle 2482"/>
              <p:cNvSpPr>
                <a:spLocks noChangeArrowheads="1"/>
              </p:cNvSpPr>
              <p:nvPr/>
            </p:nvSpPr>
            <p:spPr bwMode="auto">
              <a:xfrm>
                <a:off x="3397"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8" name="Rectangle 2483"/>
              <p:cNvSpPr>
                <a:spLocks noChangeArrowheads="1"/>
              </p:cNvSpPr>
              <p:nvPr/>
            </p:nvSpPr>
            <p:spPr bwMode="auto">
              <a:xfrm>
                <a:off x="3443"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9" name="Rectangle 2484"/>
              <p:cNvSpPr>
                <a:spLocks noChangeArrowheads="1"/>
              </p:cNvSpPr>
              <p:nvPr/>
            </p:nvSpPr>
            <p:spPr bwMode="auto">
              <a:xfrm>
                <a:off x="3489"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0" name="Rectangle 2485"/>
              <p:cNvSpPr>
                <a:spLocks noChangeArrowheads="1"/>
              </p:cNvSpPr>
              <p:nvPr/>
            </p:nvSpPr>
            <p:spPr bwMode="auto">
              <a:xfrm>
                <a:off x="3535"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1" name="Rectangle 2486"/>
              <p:cNvSpPr>
                <a:spLocks noChangeArrowheads="1"/>
              </p:cNvSpPr>
              <p:nvPr/>
            </p:nvSpPr>
            <p:spPr bwMode="auto">
              <a:xfrm>
                <a:off x="3581"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2" name="Rectangle 2487"/>
              <p:cNvSpPr>
                <a:spLocks noChangeArrowheads="1"/>
              </p:cNvSpPr>
              <p:nvPr/>
            </p:nvSpPr>
            <p:spPr bwMode="auto">
              <a:xfrm>
                <a:off x="3627"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3" name="Rectangle 2488"/>
              <p:cNvSpPr>
                <a:spLocks noChangeArrowheads="1"/>
              </p:cNvSpPr>
              <p:nvPr/>
            </p:nvSpPr>
            <p:spPr bwMode="auto">
              <a:xfrm>
                <a:off x="3673"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4" name="Rectangle 2489"/>
              <p:cNvSpPr>
                <a:spLocks noChangeArrowheads="1"/>
              </p:cNvSpPr>
              <p:nvPr/>
            </p:nvSpPr>
            <p:spPr bwMode="auto">
              <a:xfrm>
                <a:off x="3719"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5" name="Rectangle 2490"/>
              <p:cNvSpPr>
                <a:spLocks noChangeArrowheads="1"/>
              </p:cNvSpPr>
              <p:nvPr/>
            </p:nvSpPr>
            <p:spPr bwMode="auto">
              <a:xfrm>
                <a:off x="3765"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6" name="Rectangle 2491"/>
              <p:cNvSpPr>
                <a:spLocks noChangeArrowheads="1"/>
              </p:cNvSpPr>
              <p:nvPr/>
            </p:nvSpPr>
            <p:spPr bwMode="auto">
              <a:xfrm>
                <a:off x="3811"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7" name="Rectangle 2492"/>
              <p:cNvSpPr>
                <a:spLocks noChangeArrowheads="1"/>
              </p:cNvSpPr>
              <p:nvPr/>
            </p:nvSpPr>
            <p:spPr bwMode="auto">
              <a:xfrm>
                <a:off x="3857"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8" name="Rectangle 2493"/>
              <p:cNvSpPr>
                <a:spLocks noChangeArrowheads="1"/>
              </p:cNvSpPr>
              <p:nvPr/>
            </p:nvSpPr>
            <p:spPr bwMode="auto">
              <a:xfrm>
                <a:off x="3903"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9" name="Rectangle 2494"/>
              <p:cNvSpPr>
                <a:spLocks noChangeArrowheads="1"/>
              </p:cNvSpPr>
              <p:nvPr/>
            </p:nvSpPr>
            <p:spPr bwMode="auto">
              <a:xfrm>
                <a:off x="3950"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60" name="Rectangle 2495"/>
              <p:cNvSpPr>
                <a:spLocks noChangeArrowheads="1"/>
              </p:cNvSpPr>
              <p:nvPr/>
            </p:nvSpPr>
            <p:spPr bwMode="auto">
              <a:xfrm>
                <a:off x="3996"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61" name="Rectangle 2496"/>
              <p:cNvSpPr>
                <a:spLocks noChangeArrowheads="1"/>
              </p:cNvSpPr>
              <p:nvPr/>
            </p:nvSpPr>
            <p:spPr bwMode="auto">
              <a:xfrm>
                <a:off x="4042"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62" name="Rectangle 2497"/>
              <p:cNvSpPr>
                <a:spLocks noChangeArrowheads="1"/>
              </p:cNvSpPr>
              <p:nvPr/>
            </p:nvSpPr>
            <p:spPr bwMode="auto">
              <a:xfrm>
                <a:off x="4088"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63" name="Rectangle 2498"/>
              <p:cNvSpPr>
                <a:spLocks noChangeArrowheads="1"/>
              </p:cNvSpPr>
              <p:nvPr/>
            </p:nvSpPr>
            <p:spPr bwMode="auto">
              <a:xfrm>
                <a:off x="4134"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64" name="Rectangle 2499"/>
              <p:cNvSpPr>
                <a:spLocks noChangeArrowheads="1"/>
              </p:cNvSpPr>
              <p:nvPr/>
            </p:nvSpPr>
            <p:spPr bwMode="auto">
              <a:xfrm>
                <a:off x="1420" y="2756"/>
                <a:ext cx="1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0.0</a:t>
                </a:r>
                <a:endParaRPr lang="en-GB" altLang="en-US" sz="800">
                  <a:solidFill>
                    <a:srgbClr val="004890"/>
                  </a:solidFill>
                </a:endParaRPr>
              </a:p>
            </p:txBody>
          </p:sp>
          <p:sp>
            <p:nvSpPr>
              <p:cNvPr id="65" name="Rectangle 2500"/>
              <p:cNvSpPr>
                <a:spLocks noChangeArrowheads="1"/>
              </p:cNvSpPr>
              <p:nvPr/>
            </p:nvSpPr>
            <p:spPr bwMode="auto">
              <a:xfrm>
                <a:off x="1354" y="2531"/>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10.0</a:t>
                </a:r>
                <a:endParaRPr lang="en-GB" altLang="en-US" sz="800">
                  <a:solidFill>
                    <a:srgbClr val="004890"/>
                  </a:solidFill>
                </a:endParaRPr>
              </a:p>
            </p:txBody>
          </p:sp>
          <p:sp>
            <p:nvSpPr>
              <p:cNvPr id="66" name="Rectangle 2501"/>
              <p:cNvSpPr>
                <a:spLocks noChangeArrowheads="1"/>
              </p:cNvSpPr>
              <p:nvPr/>
            </p:nvSpPr>
            <p:spPr bwMode="auto">
              <a:xfrm>
                <a:off x="1354" y="2305"/>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20.0</a:t>
                </a:r>
                <a:endParaRPr lang="en-GB" altLang="en-US" sz="800">
                  <a:solidFill>
                    <a:srgbClr val="004890"/>
                  </a:solidFill>
                </a:endParaRPr>
              </a:p>
            </p:txBody>
          </p:sp>
          <p:sp>
            <p:nvSpPr>
              <p:cNvPr id="67" name="Rectangle 2502"/>
              <p:cNvSpPr>
                <a:spLocks noChangeArrowheads="1"/>
              </p:cNvSpPr>
              <p:nvPr/>
            </p:nvSpPr>
            <p:spPr bwMode="auto">
              <a:xfrm>
                <a:off x="1354" y="2079"/>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30.0</a:t>
                </a:r>
                <a:endParaRPr lang="en-GB" altLang="en-US" sz="800">
                  <a:solidFill>
                    <a:srgbClr val="004890"/>
                  </a:solidFill>
                </a:endParaRPr>
              </a:p>
            </p:txBody>
          </p:sp>
          <p:sp>
            <p:nvSpPr>
              <p:cNvPr id="68" name="Rectangle 2503"/>
              <p:cNvSpPr>
                <a:spLocks noChangeArrowheads="1"/>
              </p:cNvSpPr>
              <p:nvPr/>
            </p:nvSpPr>
            <p:spPr bwMode="auto">
              <a:xfrm>
                <a:off x="1354" y="1854"/>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dirty="0">
                    <a:solidFill>
                      <a:srgbClr val="000000"/>
                    </a:solidFill>
                  </a:rPr>
                  <a:t>40.0</a:t>
                </a:r>
                <a:endParaRPr lang="en-GB" altLang="en-US" sz="800" dirty="0">
                  <a:solidFill>
                    <a:srgbClr val="004890"/>
                  </a:solidFill>
                </a:endParaRPr>
              </a:p>
            </p:txBody>
          </p:sp>
          <p:sp>
            <p:nvSpPr>
              <p:cNvPr id="69" name="Rectangle 2504"/>
              <p:cNvSpPr>
                <a:spLocks noChangeArrowheads="1"/>
              </p:cNvSpPr>
              <p:nvPr/>
            </p:nvSpPr>
            <p:spPr bwMode="auto">
              <a:xfrm>
                <a:off x="1354" y="1628"/>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50.0</a:t>
                </a:r>
                <a:endParaRPr lang="en-GB" altLang="en-US" sz="800">
                  <a:solidFill>
                    <a:srgbClr val="004890"/>
                  </a:solidFill>
                </a:endParaRPr>
              </a:p>
            </p:txBody>
          </p:sp>
          <p:sp>
            <p:nvSpPr>
              <p:cNvPr id="70" name="Rectangle 2505"/>
              <p:cNvSpPr>
                <a:spLocks noChangeArrowheads="1"/>
              </p:cNvSpPr>
              <p:nvPr/>
            </p:nvSpPr>
            <p:spPr bwMode="auto">
              <a:xfrm>
                <a:off x="1354" y="1403"/>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60.0</a:t>
                </a:r>
                <a:endParaRPr lang="en-GB" altLang="en-US" sz="800">
                  <a:solidFill>
                    <a:srgbClr val="004890"/>
                  </a:solidFill>
                </a:endParaRPr>
              </a:p>
            </p:txBody>
          </p:sp>
          <p:sp>
            <p:nvSpPr>
              <p:cNvPr id="71" name="Rectangle 2506"/>
              <p:cNvSpPr>
                <a:spLocks noChangeArrowheads="1"/>
              </p:cNvSpPr>
              <p:nvPr/>
            </p:nvSpPr>
            <p:spPr bwMode="auto">
              <a:xfrm>
                <a:off x="1354" y="1177"/>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70.0</a:t>
                </a:r>
                <a:endParaRPr lang="en-GB" altLang="en-US" sz="800">
                  <a:solidFill>
                    <a:srgbClr val="004890"/>
                  </a:solidFill>
                </a:endParaRPr>
              </a:p>
            </p:txBody>
          </p:sp>
          <p:sp>
            <p:nvSpPr>
              <p:cNvPr id="72" name="Rectangle 2507"/>
              <p:cNvSpPr>
                <a:spLocks noChangeArrowheads="1"/>
              </p:cNvSpPr>
              <p:nvPr/>
            </p:nvSpPr>
            <p:spPr bwMode="auto">
              <a:xfrm>
                <a:off x="1585" y="3370"/>
                <a:ext cx="1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0.0</a:t>
                </a:r>
                <a:endParaRPr lang="en-GB" altLang="en-US" sz="800">
                  <a:solidFill>
                    <a:srgbClr val="004890"/>
                  </a:solidFill>
                </a:endParaRPr>
              </a:p>
            </p:txBody>
          </p:sp>
          <p:sp>
            <p:nvSpPr>
              <p:cNvPr id="73" name="Rectangle 2508"/>
              <p:cNvSpPr>
                <a:spLocks noChangeArrowheads="1"/>
              </p:cNvSpPr>
              <p:nvPr/>
            </p:nvSpPr>
            <p:spPr bwMode="auto">
              <a:xfrm>
                <a:off x="2267" y="3370"/>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10.0</a:t>
                </a:r>
                <a:endParaRPr lang="en-GB" altLang="en-US" sz="800">
                  <a:solidFill>
                    <a:srgbClr val="004890"/>
                  </a:solidFill>
                </a:endParaRPr>
              </a:p>
            </p:txBody>
          </p:sp>
          <p:sp>
            <p:nvSpPr>
              <p:cNvPr id="74" name="Rectangle 2509"/>
              <p:cNvSpPr>
                <a:spLocks noChangeArrowheads="1"/>
              </p:cNvSpPr>
              <p:nvPr/>
            </p:nvSpPr>
            <p:spPr bwMode="auto">
              <a:xfrm>
                <a:off x="2986" y="3370"/>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20.0</a:t>
                </a:r>
                <a:endParaRPr lang="en-GB" altLang="en-US" sz="800">
                  <a:solidFill>
                    <a:srgbClr val="004890"/>
                  </a:solidFill>
                </a:endParaRPr>
              </a:p>
            </p:txBody>
          </p:sp>
          <p:sp>
            <p:nvSpPr>
              <p:cNvPr id="75" name="Rectangle 2510"/>
              <p:cNvSpPr>
                <a:spLocks noChangeArrowheads="1"/>
              </p:cNvSpPr>
              <p:nvPr/>
            </p:nvSpPr>
            <p:spPr bwMode="auto">
              <a:xfrm>
                <a:off x="3704" y="3370"/>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30.0</a:t>
                </a:r>
                <a:endParaRPr lang="en-GB" altLang="en-US" sz="800">
                  <a:solidFill>
                    <a:srgbClr val="004890"/>
                  </a:solidFill>
                </a:endParaRPr>
              </a:p>
            </p:txBody>
          </p:sp>
          <p:sp>
            <p:nvSpPr>
              <p:cNvPr id="76" name="Rectangle 2511"/>
              <p:cNvSpPr>
                <a:spLocks noChangeArrowheads="1"/>
              </p:cNvSpPr>
              <p:nvPr/>
            </p:nvSpPr>
            <p:spPr bwMode="auto">
              <a:xfrm>
                <a:off x="2553" y="3557"/>
                <a:ext cx="764"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Depth (mm)</a:t>
                </a:r>
                <a:endParaRPr lang="en-GB" altLang="en-US" sz="800">
                  <a:solidFill>
                    <a:srgbClr val="004890"/>
                  </a:solidFill>
                </a:endParaRPr>
              </a:p>
            </p:txBody>
          </p:sp>
          <p:sp>
            <p:nvSpPr>
              <p:cNvPr id="77" name="Rectangle 2512"/>
              <p:cNvSpPr>
                <a:spLocks noChangeArrowheads="1"/>
              </p:cNvSpPr>
              <p:nvPr/>
            </p:nvSpPr>
            <p:spPr bwMode="auto">
              <a:xfrm rot="16200000">
                <a:off x="1124" y="2568"/>
                <a:ext cx="105"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D</a:t>
                </a:r>
                <a:endParaRPr lang="en-GB" altLang="en-US" sz="800">
                  <a:solidFill>
                    <a:srgbClr val="004890"/>
                  </a:solidFill>
                </a:endParaRPr>
              </a:p>
            </p:txBody>
          </p:sp>
          <p:sp>
            <p:nvSpPr>
              <p:cNvPr id="78" name="Rectangle 2513"/>
              <p:cNvSpPr>
                <a:spLocks noChangeArrowheads="1"/>
              </p:cNvSpPr>
              <p:nvPr/>
            </p:nvSpPr>
            <p:spPr bwMode="auto">
              <a:xfrm rot="16200000">
                <a:off x="1111" y="2486"/>
                <a:ext cx="191"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air</a:t>
                </a:r>
                <a:endParaRPr lang="en-GB" altLang="en-US" sz="800">
                  <a:solidFill>
                    <a:srgbClr val="004890"/>
                  </a:solidFill>
                </a:endParaRPr>
              </a:p>
            </p:txBody>
          </p:sp>
          <p:sp>
            <p:nvSpPr>
              <p:cNvPr id="79" name="Rectangle 2514"/>
              <p:cNvSpPr>
                <a:spLocks noChangeArrowheads="1"/>
              </p:cNvSpPr>
              <p:nvPr/>
            </p:nvSpPr>
            <p:spPr bwMode="auto">
              <a:xfrm rot="16200000">
                <a:off x="511" y="1941"/>
                <a:ext cx="133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 per proton per cm</a:t>
                </a:r>
                <a:endParaRPr lang="en-GB" altLang="en-US" sz="800">
                  <a:solidFill>
                    <a:srgbClr val="004890"/>
                  </a:solidFill>
                </a:endParaRPr>
              </a:p>
            </p:txBody>
          </p:sp>
          <p:sp>
            <p:nvSpPr>
              <p:cNvPr id="80" name="Rectangle 2515"/>
              <p:cNvSpPr>
                <a:spLocks noChangeArrowheads="1"/>
              </p:cNvSpPr>
              <p:nvPr/>
            </p:nvSpPr>
            <p:spPr bwMode="auto">
              <a:xfrm rot="16200000">
                <a:off x="1086" y="1428"/>
                <a:ext cx="91"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2</a:t>
                </a:r>
                <a:endParaRPr lang="en-GB" altLang="en-US" sz="800">
                  <a:solidFill>
                    <a:srgbClr val="004890"/>
                  </a:solidFill>
                </a:endParaRPr>
              </a:p>
            </p:txBody>
          </p:sp>
          <p:sp>
            <p:nvSpPr>
              <p:cNvPr id="81" name="Rectangle 2516"/>
              <p:cNvSpPr>
                <a:spLocks noChangeArrowheads="1"/>
              </p:cNvSpPr>
              <p:nvPr/>
            </p:nvSpPr>
            <p:spPr bwMode="auto">
              <a:xfrm rot="16200000">
                <a:off x="992" y="1276"/>
                <a:ext cx="367"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 (Gy)</a:t>
                </a:r>
                <a:endParaRPr lang="en-GB" altLang="en-US" sz="800">
                  <a:solidFill>
                    <a:srgbClr val="004890"/>
                  </a:solidFill>
                </a:endParaRPr>
              </a:p>
            </p:txBody>
          </p:sp>
          <p:sp>
            <p:nvSpPr>
              <p:cNvPr id="82" name="Rectangle 2517"/>
              <p:cNvSpPr>
                <a:spLocks noChangeArrowheads="1"/>
              </p:cNvSpPr>
              <p:nvPr/>
            </p:nvSpPr>
            <p:spPr bwMode="auto">
              <a:xfrm>
                <a:off x="4256" y="3207"/>
                <a:ext cx="23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-5.0</a:t>
                </a:r>
                <a:endParaRPr lang="en-GB" altLang="en-US" sz="800">
                  <a:solidFill>
                    <a:srgbClr val="004890"/>
                  </a:solidFill>
                </a:endParaRPr>
              </a:p>
            </p:txBody>
          </p:sp>
          <p:sp>
            <p:nvSpPr>
              <p:cNvPr id="83" name="Rectangle 2518"/>
              <p:cNvSpPr>
                <a:spLocks noChangeArrowheads="1"/>
              </p:cNvSpPr>
              <p:nvPr/>
            </p:nvSpPr>
            <p:spPr bwMode="auto">
              <a:xfrm>
                <a:off x="4262" y="2982"/>
                <a:ext cx="1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0.0</a:t>
                </a:r>
                <a:endParaRPr lang="en-GB" altLang="en-US" sz="800">
                  <a:solidFill>
                    <a:srgbClr val="004890"/>
                  </a:solidFill>
                </a:endParaRPr>
              </a:p>
            </p:txBody>
          </p:sp>
          <p:sp>
            <p:nvSpPr>
              <p:cNvPr id="84" name="Rectangle 2519"/>
              <p:cNvSpPr>
                <a:spLocks noChangeArrowheads="1"/>
              </p:cNvSpPr>
              <p:nvPr/>
            </p:nvSpPr>
            <p:spPr bwMode="auto">
              <a:xfrm>
                <a:off x="4262" y="2756"/>
                <a:ext cx="1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5.0</a:t>
                </a:r>
                <a:endParaRPr lang="en-GB" altLang="en-US" sz="800">
                  <a:solidFill>
                    <a:srgbClr val="004890"/>
                  </a:solidFill>
                </a:endParaRPr>
              </a:p>
            </p:txBody>
          </p:sp>
          <p:sp>
            <p:nvSpPr>
              <p:cNvPr id="85" name="Rectangle 2520"/>
              <p:cNvSpPr>
                <a:spLocks noChangeArrowheads="1"/>
              </p:cNvSpPr>
              <p:nvPr/>
            </p:nvSpPr>
            <p:spPr bwMode="auto">
              <a:xfrm rot="5400000">
                <a:off x="4021" y="2905"/>
                <a:ext cx="1399"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Difference pdd and </a:t>
                </a:r>
                <a:endParaRPr lang="en-GB" altLang="en-US" sz="800">
                  <a:solidFill>
                    <a:srgbClr val="004890"/>
                  </a:solidFill>
                </a:endParaRPr>
              </a:p>
            </p:txBody>
          </p:sp>
          <p:sp>
            <p:nvSpPr>
              <p:cNvPr id="86" name="Rectangle 2521"/>
              <p:cNvSpPr>
                <a:spLocks noChangeArrowheads="1"/>
              </p:cNvSpPr>
              <p:nvPr/>
            </p:nvSpPr>
            <p:spPr bwMode="auto">
              <a:xfrm rot="5400000">
                <a:off x="4060" y="2889"/>
                <a:ext cx="104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reconstruction</a:t>
                </a:r>
                <a:endParaRPr lang="en-GB" altLang="en-US" sz="800">
                  <a:solidFill>
                    <a:srgbClr val="004890"/>
                  </a:solidFill>
                </a:endParaRPr>
              </a:p>
            </p:txBody>
          </p:sp>
        </p:grpSp>
        <p:grpSp>
          <p:nvGrpSpPr>
            <p:cNvPr id="476" name="Group 2522"/>
            <p:cNvGrpSpPr>
              <a:grpSpLocks/>
            </p:cNvGrpSpPr>
            <p:nvPr/>
          </p:nvGrpSpPr>
          <p:grpSpPr bwMode="auto">
            <a:xfrm rot="14512167">
              <a:off x="6467475" y="2000150"/>
              <a:ext cx="1851025" cy="917575"/>
              <a:chOff x="3468" y="2534"/>
              <a:chExt cx="1166" cy="578"/>
            </a:xfrm>
          </p:grpSpPr>
          <p:grpSp>
            <p:nvGrpSpPr>
              <p:cNvPr id="477" name="Group 2523"/>
              <p:cNvGrpSpPr>
                <a:grpSpLocks/>
              </p:cNvGrpSpPr>
              <p:nvPr/>
            </p:nvGrpSpPr>
            <p:grpSpPr bwMode="auto">
              <a:xfrm>
                <a:off x="3468" y="2558"/>
                <a:ext cx="1157" cy="554"/>
                <a:chOff x="4140" y="2558"/>
                <a:chExt cx="1157" cy="554"/>
              </a:xfrm>
            </p:grpSpPr>
            <p:sp useBgFill="1">
              <p:nvSpPr>
                <p:cNvPr id="503" name="Freeform 2524"/>
                <p:cNvSpPr>
                  <a:spLocks noChangeAspect="1"/>
                </p:cNvSpPr>
                <p:nvPr/>
              </p:nvSpPr>
              <p:spPr bwMode="auto">
                <a:xfrm rot="-3719662">
                  <a:off x="4263" y="2585"/>
                  <a:ext cx="203" cy="282"/>
                </a:xfrm>
                <a:custGeom>
                  <a:avLst/>
                  <a:gdLst>
                    <a:gd name="T0" fmla="*/ 0 w 929"/>
                    <a:gd name="T1" fmla="*/ 1195 h 1195"/>
                    <a:gd name="T2" fmla="*/ 929 w 929"/>
                    <a:gd name="T3" fmla="*/ 1193 h 1195"/>
                    <a:gd name="T4" fmla="*/ 929 w 929"/>
                    <a:gd name="T5" fmla="*/ 0 h 1195"/>
                    <a:gd name="T6" fmla="*/ 465 w 929"/>
                    <a:gd name="T7" fmla="*/ 66 h 1195"/>
                    <a:gd name="T8" fmla="*/ 1 w 929"/>
                    <a:gd name="T9" fmla="*/ 0 h 1195"/>
                    <a:gd name="T10" fmla="*/ 0 w 929"/>
                    <a:gd name="T11" fmla="*/ 1195 h 1195"/>
                  </a:gdLst>
                  <a:ahLst/>
                  <a:cxnLst>
                    <a:cxn ang="0">
                      <a:pos x="T0" y="T1"/>
                    </a:cxn>
                    <a:cxn ang="0">
                      <a:pos x="T2" y="T3"/>
                    </a:cxn>
                    <a:cxn ang="0">
                      <a:pos x="T4" y="T5"/>
                    </a:cxn>
                    <a:cxn ang="0">
                      <a:pos x="T6" y="T7"/>
                    </a:cxn>
                    <a:cxn ang="0">
                      <a:pos x="T8" y="T9"/>
                    </a:cxn>
                    <a:cxn ang="0">
                      <a:pos x="T10" y="T11"/>
                    </a:cxn>
                  </a:cxnLst>
                  <a:rect l="0" t="0" r="r" b="b"/>
                  <a:pathLst>
                    <a:path w="929" h="1195">
                      <a:moveTo>
                        <a:pt x="0" y="1195"/>
                      </a:moveTo>
                      <a:lnTo>
                        <a:pt x="929" y="1193"/>
                      </a:lnTo>
                      <a:cubicBezTo>
                        <a:pt x="929" y="1193"/>
                        <a:pt x="929" y="596"/>
                        <a:pt x="929" y="0"/>
                      </a:cubicBezTo>
                      <a:cubicBezTo>
                        <a:pt x="911" y="58"/>
                        <a:pt x="570" y="66"/>
                        <a:pt x="465" y="66"/>
                      </a:cubicBezTo>
                      <a:cubicBezTo>
                        <a:pt x="360" y="66"/>
                        <a:pt x="25" y="58"/>
                        <a:pt x="1" y="0"/>
                      </a:cubicBezTo>
                      <a:cubicBezTo>
                        <a:pt x="1" y="0"/>
                        <a:pt x="0" y="595"/>
                        <a:pt x="0" y="1195"/>
                      </a:cubicBezTo>
                      <a:close/>
                    </a:path>
                  </a:pathLst>
                </a:custGeom>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useBgFill="1">
              <p:nvSpPr>
                <p:cNvPr id="504" name="Oval 2525"/>
                <p:cNvSpPr>
                  <a:spLocks noChangeAspect="1" noChangeArrowheads="1"/>
                </p:cNvSpPr>
                <p:nvPr/>
              </p:nvSpPr>
              <p:spPr bwMode="auto">
                <a:xfrm rot="-3719662">
                  <a:off x="4139" y="2559"/>
                  <a:ext cx="203" cy="201"/>
                </a:xfrm>
                <a:prstGeom prst="ellipse">
                  <a:avLst/>
                </a:prstGeom>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useBgFill="1">
              <p:nvSpPr>
                <p:cNvPr id="505" name="Rectangle 2526"/>
                <p:cNvSpPr>
                  <a:spLocks noChangeArrowheads="1"/>
                </p:cNvSpPr>
                <p:nvPr/>
              </p:nvSpPr>
              <p:spPr bwMode="auto">
                <a:xfrm rot="-3719662">
                  <a:off x="4749" y="2563"/>
                  <a:ext cx="240" cy="857"/>
                </a:xfrm>
                <a:prstGeom prst="rect">
                  <a:avLst/>
                </a:prstGeom>
                <a:ln>
                  <a:noFill/>
                </a:ln>
                <a:effectLst/>
                <a:extLst>
                  <a:ext uri="{91240B29-F687-4F45-9708-019B960494DF}">
                    <a14:hiddenLine xmlns:a14="http://schemas.microsoft.com/office/drawing/2010/main" w="19050">
                      <a:solidFill>
                        <a:srgbClr val="00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nvGrpSpPr>
              <p:cNvPr id="478" name="Group 2527"/>
              <p:cNvGrpSpPr>
                <a:grpSpLocks/>
              </p:cNvGrpSpPr>
              <p:nvPr/>
            </p:nvGrpSpPr>
            <p:grpSpPr bwMode="auto">
              <a:xfrm>
                <a:off x="3468" y="2534"/>
                <a:ext cx="1166" cy="578"/>
                <a:chOff x="3468" y="2534"/>
                <a:chExt cx="1166" cy="578"/>
              </a:xfrm>
            </p:grpSpPr>
            <p:grpSp>
              <p:nvGrpSpPr>
                <p:cNvPr id="479" name="Group 2528"/>
                <p:cNvGrpSpPr>
                  <a:grpSpLocks/>
                </p:cNvGrpSpPr>
                <p:nvPr/>
              </p:nvGrpSpPr>
              <p:grpSpPr bwMode="auto">
                <a:xfrm>
                  <a:off x="3468" y="2534"/>
                  <a:ext cx="413" cy="359"/>
                  <a:chOff x="3468" y="2534"/>
                  <a:chExt cx="413" cy="359"/>
                </a:xfrm>
              </p:grpSpPr>
              <p:sp>
                <p:nvSpPr>
                  <p:cNvPr id="482" name="Freeform 2529"/>
                  <p:cNvSpPr>
                    <a:spLocks noChangeAspect="1"/>
                  </p:cNvSpPr>
                  <p:nvPr/>
                </p:nvSpPr>
                <p:spPr bwMode="auto">
                  <a:xfrm rot="-3719662">
                    <a:off x="3591" y="2585"/>
                    <a:ext cx="203" cy="282"/>
                  </a:xfrm>
                  <a:custGeom>
                    <a:avLst/>
                    <a:gdLst>
                      <a:gd name="T0" fmla="*/ 0 w 929"/>
                      <a:gd name="T1" fmla="*/ 1195 h 1195"/>
                      <a:gd name="T2" fmla="*/ 929 w 929"/>
                      <a:gd name="T3" fmla="*/ 1193 h 1195"/>
                      <a:gd name="T4" fmla="*/ 929 w 929"/>
                      <a:gd name="T5" fmla="*/ 0 h 1195"/>
                      <a:gd name="T6" fmla="*/ 465 w 929"/>
                      <a:gd name="T7" fmla="*/ 66 h 1195"/>
                      <a:gd name="T8" fmla="*/ 1 w 929"/>
                      <a:gd name="T9" fmla="*/ 0 h 1195"/>
                      <a:gd name="T10" fmla="*/ 0 w 929"/>
                      <a:gd name="T11" fmla="*/ 1195 h 1195"/>
                    </a:gdLst>
                    <a:ahLst/>
                    <a:cxnLst>
                      <a:cxn ang="0">
                        <a:pos x="T0" y="T1"/>
                      </a:cxn>
                      <a:cxn ang="0">
                        <a:pos x="T2" y="T3"/>
                      </a:cxn>
                      <a:cxn ang="0">
                        <a:pos x="T4" y="T5"/>
                      </a:cxn>
                      <a:cxn ang="0">
                        <a:pos x="T6" y="T7"/>
                      </a:cxn>
                      <a:cxn ang="0">
                        <a:pos x="T8" y="T9"/>
                      </a:cxn>
                      <a:cxn ang="0">
                        <a:pos x="T10" y="T11"/>
                      </a:cxn>
                    </a:cxnLst>
                    <a:rect l="0" t="0" r="r" b="b"/>
                    <a:pathLst>
                      <a:path w="929" h="1195">
                        <a:moveTo>
                          <a:pt x="0" y="1195"/>
                        </a:moveTo>
                        <a:lnTo>
                          <a:pt x="929" y="1193"/>
                        </a:lnTo>
                        <a:cubicBezTo>
                          <a:pt x="929" y="1193"/>
                          <a:pt x="929" y="596"/>
                          <a:pt x="929" y="0"/>
                        </a:cubicBezTo>
                        <a:cubicBezTo>
                          <a:pt x="911" y="58"/>
                          <a:pt x="570" y="66"/>
                          <a:pt x="465" y="66"/>
                        </a:cubicBezTo>
                        <a:cubicBezTo>
                          <a:pt x="360" y="66"/>
                          <a:pt x="25" y="58"/>
                          <a:pt x="1" y="0"/>
                        </a:cubicBezTo>
                        <a:cubicBezTo>
                          <a:pt x="1" y="0"/>
                          <a:pt x="0" y="595"/>
                          <a:pt x="0" y="1195"/>
                        </a:cubicBezTo>
                        <a:close/>
                      </a:path>
                    </a:pathLst>
                  </a:custGeom>
                  <a:solidFill>
                    <a:srgbClr val="808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83" name="Oval 2530"/>
                  <p:cNvSpPr>
                    <a:spLocks noChangeAspect="1" noChangeArrowheads="1"/>
                  </p:cNvSpPr>
                  <p:nvPr/>
                </p:nvSpPr>
                <p:spPr bwMode="auto">
                  <a:xfrm rot="-3719662">
                    <a:off x="3467" y="2559"/>
                    <a:ext cx="203" cy="201"/>
                  </a:xfrm>
                  <a:prstGeom prst="ellipse">
                    <a:avLst/>
                  </a:prstGeom>
                  <a:solidFill>
                    <a:srgbClr val="808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nvGrpSpPr>
                  <p:cNvPr id="484" name="Group 2531"/>
                  <p:cNvGrpSpPr>
                    <a:grpSpLocks/>
                  </p:cNvGrpSpPr>
                  <p:nvPr/>
                </p:nvGrpSpPr>
                <p:grpSpPr bwMode="auto">
                  <a:xfrm>
                    <a:off x="3497" y="2587"/>
                    <a:ext cx="307" cy="203"/>
                    <a:chOff x="3497" y="2587"/>
                    <a:chExt cx="307" cy="203"/>
                  </a:xfrm>
                </p:grpSpPr>
                <p:grpSp>
                  <p:nvGrpSpPr>
                    <p:cNvPr id="498" name="Group 2532"/>
                    <p:cNvGrpSpPr>
                      <a:grpSpLocks/>
                    </p:cNvGrpSpPr>
                    <p:nvPr/>
                  </p:nvGrpSpPr>
                  <p:grpSpPr bwMode="auto">
                    <a:xfrm>
                      <a:off x="3497" y="2587"/>
                      <a:ext cx="307" cy="203"/>
                      <a:chOff x="3497" y="2587"/>
                      <a:chExt cx="307" cy="203"/>
                    </a:xfrm>
                  </p:grpSpPr>
                  <p:sp>
                    <p:nvSpPr>
                      <p:cNvPr id="501" name="Freeform 2533"/>
                      <p:cNvSpPr>
                        <a:spLocks noChangeAspect="1"/>
                      </p:cNvSpPr>
                      <p:nvPr/>
                    </p:nvSpPr>
                    <p:spPr bwMode="auto">
                      <a:xfrm rot="-3719662">
                        <a:off x="3606" y="2593"/>
                        <a:ext cx="145" cy="250"/>
                      </a:xfrm>
                      <a:custGeom>
                        <a:avLst/>
                        <a:gdLst>
                          <a:gd name="T0" fmla="*/ 0 w 663"/>
                          <a:gd name="T1" fmla="*/ 1075 h 1075"/>
                          <a:gd name="T2" fmla="*/ 663 w 663"/>
                          <a:gd name="T3" fmla="*/ 1072 h 1075"/>
                          <a:gd name="T4" fmla="*/ 663 w 663"/>
                          <a:gd name="T5" fmla="*/ 0 h 1075"/>
                          <a:gd name="T6" fmla="*/ 332 w 663"/>
                          <a:gd name="T7" fmla="*/ 60 h 1075"/>
                          <a:gd name="T8" fmla="*/ 1 w 663"/>
                          <a:gd name="T9" fmla="*/ 0 h 1075"/>
                          <a:gd name="T10" fmla="*/ 0 w 663"/>
                          <a:gd name="T11" fmla="*/ 1075 h 1075"/>
                        </a:gdLst>
                        <a:ahLst/>
                        <a:cxnLst>
                          <a:cxn ang="0">
                            <a:pos x="T0" y="T1"/>
                          </a:cxn>
                          <a:cxn ang="0">
                            <a:pos x="T2" y="T3"/>
                          </a:cxn>
                          <a:cxn ang="0">
                            <a:pos x="T4" y="T5"/>
                          </a:cxn>
                          <a:cxn ang="0">
                            <a:pos x="T6" y="T7"/>
                          </a:cxn>
                          <a:cxn ang="0">
                            <a:pos x="T8" y="T9"/>
                          </a:cxn>
                          <a:cxn ang="0">
                            <a:pos x="T10" y="T11"/>
                          </a:cxn>
                        </a:cxnLst>
                        <a:rect l="0" t="0" r="r" b="b"/>
                        <a:pathLst>
                          <a:path w="663" h="1075">
                            <a:moveTo>
                              <a:pt x="0" y="1075"/>
                            </a:moveTo>
                            <a:lnTo>
                              <a:pt x="663" y="1072"/>
                            </a:lnTo>
                            <a:cubicBezTo>
                              <a:pt x="663" y="1072"/>
                              <a:pt x="663" y="536"/>
                              <a:pt x="663" y="0"/>
                            </a:cubicBezTo>
                            <a:cubicBezTo>
                              <a:pt x="650" y="52"/>
                              <a:pt x="407" y="60"/>
                              <a:pt x="332" y="60"/>
                            </a:cubicBezTo>
                            <a:cubicBezTo>
                              <a:pt x="257" y="60"/>
                              <a:pt x="18" y="52"/>
                              <a:pt x="1" y="0"/>
                            </a:cubicBezTo>
                            <a:cubicBezTo>
                              <a:pt x="1" y="0"/>
                              <a:pt x="0" y="535"/>
                              <a:pt x="0" y="1075"/>
                            </a:cubicBezTo>
                            <a:close/>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02" name="Oval 2534"/>
                      <p:cNvSpPr>
                        <a:spLocks noChangeAspect="1" noChangeArrowheads="1"/>
                      </p:cNvSpPr>
                      <p:nvPr/>
                    </p:nvSpPr>
                    <p:spPr bwMode="auto">
                      <a:xfrm rot="-3719662">
                        <a:off x="3496" y="2588"/>
                        <a:ext cx="145" cy="143"/>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sp>
                  <p:nvSpPr>
                    <p:cNvPr id="499" name="Freeform 2535"/>
                    <p:cNvSpPr>
                      <a:spLocks noChangeAspect="1"/>
                    </p:cNvSpPr>
                    <p:nvPr/>
                  </p:nvSpPr>
                  <p:spPr bwMode="auto">
                    <a:xfrm rot="-3719662">
                      <a:off x="3606" y="2593"/>
                      <a:ext cx="145" cy="249"/>
                    </a:xfrm>
                    <a:custGeom>
                      <a:avLst/>
                      <a:gdLst>
                        <a:gd name="T0" fmla="*/ 0 w 663"/>
                        <a:gd name="T1" fmla="*/ 1075 h 1075"/>
                        <a:gd name="T2" fmla="*/ 663 w 663"/>
                        <a:gd name="T3" fmla="*/ 1072 h 1075"/>
                        <a:gd name="T4" fmla="*/ 663 w 663"/>
                        <a:gd name="T5" fmla="*/ 0 h 1075"/>
                        <a:gd name="T6" fmla="*/ 332 w 663"/>
                        <a:gd name="T7" fmla="*/ 60 h 1075"/>
                        <a:gd name="T8" fmla="*/ 1 w 663"/>
                        <a:gd name="T9" fmla="*/ 0 h 1075"/>
                        <a:gd name="T10" fmla="*/ 0 w 663"/>
                        <a:gd name="T11" fmla="*/ 1075 h 1075"/>
                      </a:gdLst>
                      <a:ahLst/>
                      <a:cxnLst>
                        <a:cxn ang="0">
                          <a:pos x="T0" y="T1"/>
                        </a:cxn>
                        <a:cxn ang="0">
                          <a:pos x="T2" y="T3"/>
                        </a:cxn>
                        <a:cxn ang="0">
                          <a:pos x="T4" y="T5"/>
                        </a:cxn>
                        <a:cxn ang="0">
                          <a:pos x="T6" y="T7"/>
                        </a:cxn>
                        <a:cxn ang="0">
                          <a:pos x="T8" y="T9"/>
                        </a:cxn>
                        <a:cxn ang="0">
                          <a:pos x="T10" y="T11"/>
                        </a:cxn>
                      </a:cxnLst>
                      <a:rect l="0" t="0" r="r" b="b"/>
                      <a:pathLst>
                        <a:path w="663" h="1075">
                          <a:moveTo>
                            <a:pt x="0" y="1075"/>
                          </a:moveTo>
                          <a:lnTo>
                            <a:pt x="663" y="1072"/>
                          </a:lnTo>
                          <a:cubicBezTo>
                            <a:pt x="663" y="1072"/>
                            <a:pt x="663" y="536"/>
                            <a:pt x="663" y="0"/>
                          </a:cubicBezTo>
                          <a:cubicBezTo>
                            <a:pt x="650" y="52"/>
                            <a:pt x="407" y="60"/>
                            <a:pt x="332" y="60"/>
                          </a:cubicBezTo>
                          <a:cubicBezTo>
                            <a:pt x="257" y="60"/>
                            <a:pt x="18" y="52"/>
                            <a:pt x="1" y="0"/>
                          </a:cubicBezTo>
                          <a:cubicBezTo>
                            <a:pt x="1" y="0"/>
                            <a:pt x="0" y="535"/>
                            <a:pt x="0" y="1075"/>
                          </a:cubicBezTo>
                          <a:close/>
                        </a:path>
                      </a:pathLst>
                    </a:custGeom>
                    <a:solidFill>
                      <a:srgbClr val="99CC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00" name="Oval 2536"/>
                    <p:cNvSpPr>
                      <a:spLocks noChangeAspect="1" noChangeArrowheads="1"/>
                    </p:cNvSpPr>
                    <p:nvPr/>
                  </p:nvSpPr>
                  <p:spPr bwMode="auto">
                    <a:xfrm rot="-3719662">
                      <a:off x="3496" y="2588"/>
                      <a:ext cx="145" cy="143"/>
                    </a:xfrm>
                    <a:prstGeom prst="ellipse">
                      <a:avLst/>
                    </a:prstGeom>
                    <a:solidFill>
                      <a:srgbClr val="99CC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sp>
                <p:nvSpPr>
                  <p:cNvPr id="485" name="Freeform 2537"/>
                  <p:cNvSpPr>
                    <a:spLocks noChangeAspect="1"/>
                  </p:cNvSpPr>
                  <p:nvPr/>
                </p:nvSpPr>
                <p:spPr bwMode="auto">
                  <a:xfrm rot="-3719662">
                    <a:off x="3655" y="2593"/>
                    <a:ext cx="48" cy="251"/>
                  </a:xfrm>
                  <a:custGeom>
                    <a:avLst/>
                    <a:gdLst>
                      <a:gd name="T0" fmla="*/ 0 w 221"/>
                      <a:gd name="T1" fmla="*/ 1307 h 1307"/>
                      <a:gd name="T2" fmla="*/ 221 w 221"/>
                      <a:gd name="T3" fmla="*/ 1301 h 1307"/>
                      <a:gd name="T4" fmla="*/ 218 w 221"/>
                      <a:gd name="T5" fmla="*/ 5 h 1307"/>
                      <a:gd name="T6" fmla="*/ 108 w 221"/>
                      <a:gd name="T7" fmla="*/ 24 h 1307"/>
                      <a:gd name="T8" fmla="*/ 0 w 221"/>
                      <a:gd name="T9" fmla="*/ 0 h 1307"/>
                      <a:gd name="T10" fmla="*/ 0 w 221"/>
                      <a:gd name="T11" fmla="*/ 1307 h 1307"/>
                    </a:gdLst>
                    <a:ahLst/>
                    <a:cxnLst>
                      <a:cxn ang="0">
                        <a:pos x="T0" y="T1"/>
                      </a:cxn>
                      <a:cxn ang="0">
                        <a:pos x="T2" y="T3"/>
                      </a:cxn>
                      <a:cxn ang="0">
                        <a:pos x="T4" y="T5"/>
                      </a:cxn>
                      <a:cxn ang="0">
                        <a:pos x="T6" y="T7"/>
                      </a:cxn>
                      <a:cxn ang="0">
                        <a:pos x="T8" y="T9"/>
                      </a:cxn>
                      <a:cxn ang="0">
                        <a:pos x="T10" y="T11"/>
                      </a:cxn>
                    </a:cxnLst>
                    <a:rect l="0" t="0" r="r" b="b"/>
                    <a:pathLst>
                      <a:path w="221" h="1307">
                        <a:moveTo>
                          <a:pt x="0" y="1307"/>
                        </a:moveTo>
                        <a:lnTo>
                          <a:pt x="221" y="1301"/>
                        </a:lnTo>
                        <a:cubicBezTo>
                          <a:pt x="221" y="1301"/>
                          <a:pt x="218" y="620"/>
                          <a:pt x="218" y="5"/>
                        </a:cubicBezTo>
                        <a:cubicBezTo>
                          <a:pt x="203" y="34"/>
                          <a:pt x="132" y="24"/>
                          <a:pt x="108" y="24"/>
                        </a:cubicBezTo>
                        <a:cubicBezTo>
                          <a:pt x="83" y="24"/>
                          <a:pt x="0" y="22"/>
                          <a:pt x="0" y="0"/>
                        </a:cubicBezTo>
                        <a:cubicBezTo>
                          <a:pt x="0" y="0"/>
                          <a:pt x="0" y="689"/>
                          <a:pt x="0" y="1307"/>
                        </a:cubicBezTo>
                        <a:close/>
                      </a:path>
                    </a:pathLst>
                  </a:custGeom>
                  <a:solidFill>
                    <a:srgbClr val="CCCC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86" name="Oval 2538"/>
                  <p:cNvSpPr>
                    <a:spLocks noChangeAspect="1" noChangeArrowheads="1"/>
                  </p:cNvSpPr>
                  <p:nvPr/>
                </p:nvSpPr>
                <p:spPr bwMode="auto">
                  <a:xfrm rot="-3719662">
                    <a:off x="3544" y="2636"/>
                    <a:ext cx="48" cy="48"/>
                  </a:xfrm>
                  <a:prstGeom prst="ellipse">
                    <a:avLst/>
                  </a:prstGeom>
                  <a:solidFill>
                    <a:srgbClr val="CCCC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487" name="Freeform 2539"/>
                  <p:cNvSpPr>
                    <a:spLocks noChangeAspect="1"/>
                  </p:cNvSpPr>
                  <p:nvPr/>
                </p:nvSpPr>
                <p:spPr bwMode="auto">
                  <a:xfrm rot="-3719662">
                    <a:off x="3534" y="2642"/>
                    <a:ext cx="48" cy="24"/>
                  </a:xfrm>
                  <a:custGeom>
                    <a:avLst/>
                    <a:gdLst>
                      <a:gd name="T0" fmla="*/ 0 w 672"/>
                      <a:gd name="T1" fmla="*/ 340 h 340"/>
                      <a:gd name="T2" fmla="*/ 336 w 672"/>
                      <a:gd name="T3" fmla="*/ 4 h 340"/>
                      <a:gd name="T4" fmla="*/ 672 w 672"/>
                      <a:gd name="T5" fmla="*/ 340 h 340"/>
                    </a:gdLst>
                    <a:ahLst/>
                    <a:cxnLst>
                      <a:cxn ang="0">
                        <a:pos x="T0" y="T1"/>
                      </a:cxn>
                      <a:cxn ang="0">
                        <a:pos x="T2" y="T3"/>
                      </a:cxn>
                      <a:cxn ang="0">
                        <a:pos x="T4" y="T5"/>
                      </a:cxn>
                    </a:cxnLst>
                    <a:rect l="0" t="0" r="r" b="b"/>
                    <a:pathLst>
                      <a:path w="672" h="340">
                        <a:moveTo>
                          <a:pt x="0" y="340"/>
                        </a:moveTo>
                        <a:cubicBezTo>
                          <a:pt x="0" y="150"/>
                          <a:pt x="150" y="8"/>
                          <a:pt x="336" y="4"/>
                        </a:cubicBezTo>
                        <a:cubicBezTo>
                          <a:pt x="522" y="0"/>
                          <a:pt x="672" y="170"/>
                          <a:pt x="672" y="340"/>
                        </a:cubicBezTo>
                      </a:path>
                    </a:pathLst>
                  </a:custGeom>
                  <a:noFill/>
                  <a:ln w="19050">
                    <a:solidFill>
                      <a:srgbClr val="33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88" name="Freeform 2540"/>
                  <p:cNvSpPr>
                    <a:spLocks noChangeAspect="1"/>
                  </p:cNvSpPr>
                  <p:nvPr/>
                </p:nvSpPr>
                <p:spPr bwMode="auto">
                  <a:xfrm rot="-3719662">
                    <a:off x="3463" y="2606"/>
                    <a:ext cx="145" cy="73"/>
                  </a:xfrm>
                  <a:custGeom>
                    <a:avLst/>
                    <a:gdLst>
                      <a:gd name="T0" fmla="*/ 0 w 672"/>
                      <a:gd name="T1" fmla="*/ 340 h 340"/>
                      <a:gd name="T2" fmla="*/ 336 w 672"/>
                      <a:gd name="T3" fmla="*/ 4 h 340"/>
                      <a:gd name="T4" fmla="*/ 672 w 672"/>
                      <a:gd name="T5" fmla="*/ 340 h 340"/>
                    </a:gdLst>
                    <a:ahLst/>
                    <a:cxnLst>
                      <a:cxn ang="0">
                        <a:pos x="T0" y="T1"/>
                      </a:cxn>
                      <a:cxn ang="0">
                        <a:pos x="T2" y="T3"/>
                      </a:cxn>
                      <a:cxn ang="0">
                        <a:pos x="T4" y="T5"/>
                      </a:cxn>
                    </a:cxnLst>
                    <a:rect l="0" t="0" r="r" b="b"/>
                    <a:pathLst>
                      <a:path w="672" h="340">
                        <a:moveTo>
                          <a:pt x="0" y="340"/>
                        </a:moveTo>
                        <a:cubicBezTo>
                          <a:pt x="0" y="150"/>
                          <a:pt x="150" y="8"/>
                          <a:pt x="336" y="4"/>
                        </a:cubicBezTo>
                        <a:cubicBezTo>
                          <a:pt x="522" y="0"/>
                          <a:pt x="672" y="170"/>
                          <a:pt x="672" y="340"/>
                        </a:cubicBezTo>
                      </a:path>
                    </a:pathLst>
                  </a:custGeom>
                  <a:noFill/>
                  <a:ln w="19050">
                    <a:solidFill>
                      <a:srgbClr val="33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89" name="Freeform 2541"/>
                  <p:cNvSpPr>
                    <a:spLocks noChangeAspect="1"/>
                  </p:cNvSpPr>
                  <p:nvPr/>
                </p:nvSpPr>
                <p:spPr bwMode="auto">
                  <a:xfrm rot="-3719662">
                    <a:off x="3422" y="2585"/>
                    <a:ext cx="203" cy="101"/>
                  </a:xfrm>
                  <a:custGeom>
                    <a:avLst/>
                    <a:gdLst>
                      <a:gd name="T0" fmla="*/ 0 w 672"/>
                      <a:gd name="T1" fmla="*/ 340 h 340"/>
                      <a:gd name="T2" fmla="*/ 336 w 672"/>
                      <a:gd name="T3" fmla="*/ 4 h 340"/>
                      <a:gd name="T4" fmla="*/ 672 w 672"/>
                      <a:gd name="T5" fmla="*/ 340 h 340"/>
                    </a:gdLst>
                    <a:ahLst/>
                    <a:cxnLst>
                      <a:cxn ang="0">
                        <a:pos x="T0" y="T1"/>
                      </a:cxn>
                      <a:cxn ang="0">
                        <a:pos x="T2" y="T3"/>
                      </a:cxn>
                      <a:cxn ang="0">
                        <a:pos x="T4" y="T5"/>
                      </a:cxn>
                    </a:cxnLst>
                    <a:rect l="0" t="0" r="r" b="b"/>
                    <a:pathLst>
                      <a:path w="672" h="340">
                        <a:moveTo>
                          <a:pt x="0" y="340"/>
                        </a:moveTo>
                        <a:cubicBezTo>
                          <a:pt x="0" y="150"/>
                          <a:pt x="150" y="8"/>
                          <a:pt x="336" y="4"/>
                        </a:cubicBezTo>
                        <a:cubicBezTo>
                          <a:pt x="522" y="0"/>
                          <a:pt x="672" y="170"/>
                          <a:pt x="672" y="340"/>
                        </a:cubicBezTo>
                      </a:path>
                    </a:pathLst>
                  </a:custGeom>
                  <a:noFill/>
                  <a:ln w="19050">
                    <a:solidFill>
                      <a:srgbClr val="33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0" name="Line 2542"/>
                  <p:cNvSpPr>
                    <a:spLocks noChangeAspect="1" noChangeShapeType="1"/>
                  </p:cNvSpPr>
                  <p:nvPr/>
                </p:nvSpPr>
                <p:spPr bwMode="auto">
                  <a:xfrm rot="-3719662">
                    <a:off x="3645" y="2675"/>
                    <a:ext cx="0" cy="282"/>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1" name="Line 2543"/>
                  <p:cNvSpPr>
                    <a:spLocks noChangeAspect="1" noChangeShapeType="1"/>
                  </p:cNvSpPr>
                  <p:nvPr/>
                </p:nvSpPr>
                <p:spPr bwMode="auto">
                  <a:xfrm rot="-3719662">
                    <a:off x="3645" y="2657"/>
                    <a:ext cx="0" cy="251"/>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2" name="Line 2544"/>
                  <p:cNvSpPr>
                    <a:spLocks noChangeAspect="1" noChangeShapeType="1"/>
                  </p:cNvSpPr>
                  <p:nvPr/>
                </p:nvSpPr>
                <p:spPr bwMode="auto">
                  <a:xfrm rot="-3719662">
                    <a:off x="3667" y="2615"/>
                    <a:ext cx="0" cy="250"/>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3" name="Line 2545"/>
                  <p:cNvSpPr>
                    <a:spLocks noChangeAspect="1" noChangeShapeType="1"/>
                  </p:cNvSpPr>
                  <p:nvPr/>
                </p:nvSpPr>
                <p:spPr bwMode="auto">
                  <a:xfrm rot="-3719662">
                    <a:off x="3690" y="2572"/>
                    <a:ext cx="0" cy="250"/>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4" name="Line 2546"/>
                  <p:cNvSpPr>
                    <a:spLocks noChangeAspect="1" noChangeShapeType="1"/>
                  </p:cNvSpPr>
                  <p:nvPr/>
                </p:nvSpPr>
                <p:spPr bwMode="auto">
                  <a:xfrm rot="-3719662">
                    <a:off x="3713" y="2529"/>
                    <a:ext cx="0" cy="251"/>
                  </a:xfrm>
                  <a:prstGeom prst="line">
                    <a:avLst/>
                  </a:prstGeom>
                  <a:noFill/>
                  <a:ln w="1905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5" name="Line 2547"/>
                  <p:cNvSpPr>
                    <a:spLocks noChangeAspect="1" noChangeShapeType="1"/>
                  </p:cNvSpPr>
                  <p:nvPr/>
                </p:nvSpPr>
                <p:spPr bwMode="auto">
                  <a:xfrm rot="-3719662">
                    <a:off x="3740" y="2496"/>
                    <a:ext cx="0" cy="282"/>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6" name="Line 2548"/>
                  <p:cNvSpPr>
                    <a:spLocks noChangeAspect="1" noChangeShapeType="1"/>
                  </p:cNvSpPr>
                  <p:nvPr/>
                </p:nvSpPr>
                <p:spPr bwMode="auto">
                  <a:xfrm rot="-9119662">
                    <a:off x="3790" y="2705"/>
                    <a:ext cx="0" cy="145"/>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7" name="Line 2549"/>
                  <p:cNvSpPr>
                    <a:spLocks noChangeAspect="1" noChangeShapeType="1"/>
                  </p:cNvSpPr>
                  <p:nvPr/>
                </p:nvSpPr>
                <p:spPr bwMode="auto">
                  <a:xfrm rot="-9119662">
                    <a:off x="3817" y="2690"/>
                    <a:ext cx="0" cy="203"/>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sp>
              <p:nvSpPr>
                <p:cNvPr id="480" name="Rectangle 2550"/>
                <p:cNvSpPr>
                  <a:spLocks noChangeArrowheads="1"/>
                </p:cNvSpPr>
                <p:nvPr/>
              </p:nvSpPr>
              <p:spPr bwMode="auto">
                <a:xfrm rot="-3719662">
                  <a:off x="4077" y="2563"/>
                  <a:ext cx="240" cy="857"/>
                </a:xfrm>
                <a:prstGeom prst="rect">
                  <a:avLst/>
                </a:prstGeom>
                <a:solidFill>
                  <a:schemeClr val="hlink">
                    <a:alpha val="50000"/>
                  </a:schemeClr>
                </a:solidFill>
                <a:ln w="19050">
                  <a:solidFill>
                    <a:srgbClr val="00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481" name="Rectangle 2551"/>
                <p:cNvSpPr>
                  <a:spLocks noChangeArrowheads="1"/>
                </p:cNvSpPr>
                <p:nvPr/>
              </p:nvSpPr>
              <p:spPr bwMode="auto">
                <a:xfrm rot="-3719662">
                  <a:off x="4164" y="2540"/>
                  <a:ext cx="45" cy="895"/>
                </a:xfrm>
                <a:prstGeom prst="rect">
                  <a:avLst/>
                </a:prstGeom>
                <a:solidFill>
                  <a:srgbClr val="9999FF">
                    <a:alpha val="50000"/>
                  </a:srgbClr>
                </a:solidFill>
                <a:ln w="19050">
                  <a:solidFill>
                    <a:srgbClr val="00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sp>
          <p:nvSpPr>
            <p:cNvPr id="506" name="Rectangle 2553"/>
            <p:cNvSpPr>
              <a:spLocks noChangeArrowheads="1"/>
            </p:cNvSpPr>
            <p:nvPr/>
          </p:nvSpPr>
          <p:spPr bwMode="auto">
            <a:xfrm>
              <a:off x="679196" y="6265277"/>
              <a:ext cx="7727348" cy="721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GB" altLang="en-US" dirty="0">
                  <a:solidFill>
                    <a:srgbClr val="333399"/>
                  </a:solidFill>
                  <a:latin typeface="Comic Sans MS" panose="030F0702030302020204" pitchFamily="66" charset="0"/>
                  <a:cs typeface="Times New Roman" pitchFamily="18" charset="0"/>
                </a:rPr>
                <a:t>Palmans 2006 </a:t>
              </a:r>
              <a:r>
                <a:rPr lang="en-GB" altLang="en-US" dirty="0" err="1" smtClean="0">
                  <a:solidFill>
                    <a:srgbClr val="333399"/>
                  </a:solidFill>
                  <a:latin typeface="Comic Sans MS" panose="030F0702030302020204" pitchFamily="66" charset="0"/>
                  <a:cs typeface="Times New Roman" pitchFamily="18" charset="0"/>
                </a:rPr>
                <a:t>Phys</a:t>
              </a:r>
              <a:r>
                <a:rPr lang="en-GB" altLang="en-US" dirty="0" smtClean="0">
                  <a:solidFill>
                    <a:srgbClr val="333399"/>
                  </a:solidFill>
                  <a:latin typeface="Comic Sans MS" panose="030F0702030302020204" pitchFamily="66" charset="0"/>
                  <a:cs typeface="Times New Roman" pitchFamily="18" charset="0"/>
                </a:rPr>
                <a:t> Med </a:t>
              </a:r>
              <a:r>
                <a:rPr lang="en-GB" altLang="en-US" dirty="0" err="1" smtClean="0">
                  <a:solidFill>
                    <a:srgbClr val="333399"/>
                  </a:solidFill>
                  <a:latin typeface="Comic Sans MS" panose="030F0702030302020204" pitchFamily="66" charset="0"/>
                  <a:cs typeface="Times New Roman" pitchFamily="18" charset="0"/>
                </a:rPr>
                <a:t>Biol</a:t>
              </a:r>
              <a:r>
                <a:rPr lang="en-GB" altLang="en-US" dirty="0" smtClean="0">
                  <a:solidFill>
                    <a:srgbClr val="333399"/>
                  </a:solidFill>
                  <a:latin typeface="Comic Sans MS" panose="030F0702030302020204" pitchFamily="66" charset="0"/>
                  <a:cs typeface="Times New Roman" pitchFamily="18" charset="0"/>
                </a:rPr>
                <a:t> 51:3483</a:t>
              </a:r>
              <a:endParaRPr lang="en-GB" altLang="en-US" dirty="0">
                <a:solidFill>
                  <a:srgbClr val="333399"/>
                </a:solidFill>
                <a:latin typeface="Comic Sans MS" panose="030F0702030302020204" pitchFamily="66" charset="0"/>
                <a:cs typeface="Times New Roman" pitchFamily="18" charset="0"/>
              </a:endParaRPr>
            </a:p>
          </p:txBody>
        </p:sp>
      </p:grpSp>
      <p:grpSp>
        <p:nvGrpSpPr>
          <p:cNvPr id="552" name="Group 109"/>
          <p:cNvGrpSpPr>
            <a:grpSpLocks/>
          </p:cNvGrpSpPr>
          <p:nvPr/>
        </p:nvGrpSpPr>
        <p:grpSpPr bwMode="auto">
          <a:xfrm>
            <a:off x="335568" y="1636262"/>
            <a:ext cx="3748132" cy="2355016"/>
            <a:chOff x="864" y="960"/>
            <a:chExt cx="3456" cy="2400"/>
          </a:xfrm>
        </p:grpSpPr>
        <p:grpSp>
          <p:nvGrpSpPr>
            <p:cNvPr id="553" name="Group 5"/>
            <p:cNvGrpSpPr>
              <a:grpSpLocks/>
            </p:cNvGrpSpPr>
            <p:nvPr/>
          </p:nvGrpSpPr>
          <p:grpSpPr bwMode="auto">
            <a:xfrm>
              <a:off x="1117" y="960"/>
              <a:ext cx="3203" cy="2400"/>
              <a:chOff x="1164" y="960"/>
              <a:chExt cx="3792" cy="2832"/>
            </a:xfrm>
          </p:grpSpPr>
          <p:sp>
            <p:nvSpPr>
              <p:cNvPr id="593" name="Rectangle 6" descr="Dashed horizontal"/>
              <p:cNvSpPr>
                <a:spLocks noChangeArrowheads="1"/>
              </p:cNvSpPr>
              <p:nvPr/>
            </p:nvSpPr>
            <p:spPr bwMode="auto">
              <a:xfrm>
                <a:off x="1644" y="1296"/>
                <a:ext cx="2985" cy="2496"/>
              </a:xfrm>
              <a:prstGeom prst="rect">
                <a:avLst/>
              </a:prstGeom>
              <a:pattFill prst="dashHorz">
                <a:fgClr>
                  <a:schemeClr val="hlink"/>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94" name="Line 7"/>
              <p:cNvSpPr>
                <a:spLocks noChangeShapeType="1"/>
              </p:cNvSpPr>
              <p:nvPr/>
            </p:nvSpPr>
            <p:spPr bwMode="auto">
              <a:xfrm flipV="1">
                <a:off x="1644" y="1008"/>
                <a:ext cx="0" cy="2784"/>
              </a:xfrm>
              <a:prstGeom prst="line">
                <a:avLst/>
              </a:prstGeom>
              <a:noFill/>
              <a:ln w="19050">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95" name="Text Box 8"/>
              <p:cNvSpPr txBox="1">
                <a:spLocks noChangeArrowheads="1"/>
              </p:cNvSpPr>
              <p:nvPr/>
            </p:nvSpPr>
            <p:spPr bwMode="auto">
              <a:xfrm>
                <a:off x="4812" y="2208"/>
                <a:ext cx="144"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z</a:t>
                </a:r>
              </a:p>
            </p:txBody>
          </p:sp>
          <p:sp>
            <p:nvSpPr>
              <p:cNvPr id="596" name="Line 9"/>
              <p:cNvSpPr>
                <a:spLocks noChangeShapeType="1"/>
              </p:cNvSpPr>
              <p:nvPr/>
            </p:nvSpPr>
            <p:spPr bwMode="auto">
              <a:xfrm rot="5400000" flipV="1">
                <a:off x="2460" y="2736"/>
                <a:ext cx="0" cy="1632"/>
              </a:xfrm>
              <a:prstGeom prst="line">
                <a:avLst/>
              </a:prstGeom>
              <a:noFill/>
              <a:ln w="19050">
                <a:solidFill>
                  <a:srgbClr val="00489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97" name="Text Box 10"/>
              <p:cNvSpPr txBox="1">
                <a:spLocks noChangeArrowheads="1"/>
              </p:cNvSpPr>
              <p:nvPr/>
            </p:nvSpPr>
            <p:spPr bwMode="auto">
              <a:xfrm>
                <a:off x="4140" y="1555"/>
                <a:ext cx="576"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sleeve</a:t>
                </a:r>
              </a:p>
            </p:txBody>
          </p:sp>
          <p:sp>
            <p:nvSpPr>
              <p:cNvPr id="598" name="Text Box 11"/>
              <p:cNvSpPr txBox="1">
                <a:spLocks noChangeArrowheads="1"/>
              </p:cNvSpPr>
              <p:nvPr/>
            </p:nvSpPr>
            <p:spPr bwMode="auto">
              <a:xfrm>
                <a:off x="4140" y="1795"/>
                <a:ext cx="384"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wall</a:t>
                </a:r>
              </a:p>
            </p:txBody>
          </p:sp>
          <p:sp>
            <p:nvSpPr>
              <p:cNvPr id="599" name="Text Box 12"/>
              <p:cNvSpPr txBox="1">
                <a:spLocks noChangeArrowheads="1"/>
              </p:cNvSpPr>
              <p:nvPr/>
            </p:nvSpPr>
            <p:spPr bwMode="auto">
              <a:xfrm>
                <a:off x="4140" y="1939"/>
                <a:ext cx="239"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air</a:t>
                </a:r>
              </a:p>
            </p:txBody>
          </p:sp>
          <p:sp>
            <p:nvSpPr>
              <p:cNvPr id="600" name="Text Box 13"/>
              <p:cNvSpPr txBox="1">
                <a:spLocks noChangeArrowheads="1"/>
              </p:cNvSpPr>
              <p:nvPr/>
            </p:nvSpPr>
            <p:spPr bwMode="auto">
              <a:xfrm>
                <a:off x="4140" y="2112"/>
                <a:ext cx="336"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c.e.</a:t>
                </a:r>
              </a:p>
            </p:txBody>
          </p:sp>
          <p:sp>
            <p:nvSpPr>
              <p:cNvPr id="601" name="Text Box 14"/>
              <p:cNvSpPr txBox="1">
                <a:spLocks noChangeArrowheads="1"/>
              </p:cNvSpPr>
              <p:nvPr/>
            </p:nvSpPr>
            <p:spPr bwMode="auto">
              <a:xfrm>
                <a:off x="2364" y="3552"/>
                <a:ext cx="192"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i="1">
                    <a:solidFill>
                      <a:srgbClr val="004890"/>
                    </a:solidFill>
                  </a:rPr>
                  <a:t>z</a:t>
                </a:r>
                <a:r>
                  <a:rPr lang="en-GB" altLang="en-US" sz="800" baseline="-25000">
                    <a:solidFill>
                      <a:srgbClr val="004890"/>
                    </a:solidFill>
                  </a:rPr>
                  <a:t>0</a:t>
                </a:r>
              </a:p>
            </p:txBody>
          </p:sp>
          <p:grpSp>
            <p:nvGrpSpPr>
              <p:cNvPr id="602" name="Group 15"/>
              <p:cNvGrpSpPr>
                <a:grpSpLocks/>
              </p:cNvGrpSpPr>
              <p:nvPr/>
            </p:nvGrpSpPr>
            <p:grpSpPr bwMode="auto">
              <a:xfrm>
                <a:off x="2556" y="1776"/>
                <a:ext cx="1440" cy="1440"/>
                <a:chOff x="2556" y="1776"/>
                <a:chExt cx="1440" cy="1440"/>
              </a:xfrm>
            </p:grpSpPr>
            <p:sp>
              <p:nvSpPr>
                <p:cNvPr id="628" name="Oval 16"/>
                <p:cNvSpPr>
                  <a:spLocks noChangeArrowheads="1"/>
                </p:cNvSpPr>
                <p:nvPr/>
              </p:nvSpPr>
              <p:spPr bwMode="auto">
                <a:xfrm>
                  <a:off x="2556" y="1776"/>
                  <a:ext cx="1440" cy="1440"/>
                </a:xfrm>
                <a:prstGeom prst="ellipse">
                  <a:avLst/>
                </a:prstGeom>
                <a:solidFill>
                  <a:srgbClr val="B2B2B2"/>
                </a:solidFill>
                <a:ln w="9525">
                  <a:solidFill>
                    <a:srgbClr val="00489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629" name="Oval 17"/>
                <p:cNvSpPr>
                  <a:spLocks noChangeArrowheads="1"/>
                </p:cNvSpPr>
                <p:nvPr/>
              </p:nvSpPr>
              <p:spPr bwMode="auto">
                <a:xfrm>
                  <a:off x="2604" y="1824"/>
                  <a:ext cx="1344" cy="1344"/>
                </a:xfrm>
                <a:prstGeom prst="ellipse">
                  <a:avLst/>
                </a:prstGeom>
                <a:solidFill>
                  <a:srgbClr val="808000"/>
                </a:solidFill>
                <a:ln w="9525">
                  <a:solidFill>
                    <a:srgbClr val="00489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nvGrpSpPr>
                <p:cNvPr id="630" name="Group 18"/>
                <p:cNvGrpSpPr>
                  <a:grpSpLocks/>
                </p:cNvGrpSpPr>
                <p:nvPr/>
              </p:nvGrpSpPr>
              <p:grpSpPr bwMode="auto">
                <a:xfrm>
                  <a:off x="2748" y="1966"/>
                  <a:ext cx="1056" cy="1058"/>
                  <a:chOff x="2748" y="1966"/>
                  <a:chExt cx="1056" cy="1058"/>
                </a:xfrm>
              </p:grpSpPr>
              <p:sp>
                <p:nvSpPr>
                  <p:cNvPr id="632" name="Oval 19"/>
                  <p:cNvSpPr>
                    <a:spLocks noChangeArrowheads="1"/>
                  </p:cNvSpPr>
                  <p:nvPr/>
                </p:nvSpPr>
                <p:spPr bwMode="auto">
                  <a:xfrm>
                    <a:off x="2748" y="1966"/>
                    <a:ext cx="1056" cy="1056"/>
                  </a:xfrm>
                  <a:prstGeom prst="ellipse">
                    <a:avLst/>
                  </a:prstGeom>
                  <a:solidFill>
                    <a:schemeClr val="bg1"/>
                  </a:solidFill>
                  <a:ln>
                    <a:noFill/>
                  </a:ln>
                  <a:effectLst/>
                  <a:extLst>
                    <a:ext uri="{91240B29-F687-4F45-9708-019B960494DF}">
                      <a14:hiddenLine xmlns:a14="http://schemas.microsoft.com/office/drawing/2010/main" w="9525">
                        <a:solidFill>
                          <a:srgbClr val="00489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633" name="Oval 20"/>
                  <p:cNvSpPr>
                    <a:spLocks noChangeArrowheads="1"/>
                  </p:cNvSpPr>
                  <p:nvPr/>
                </p:nvSpPr>
                <p:spPr bwMode="auto">
                  <a:xfrm>
                    <a:off x="2748" y="1968"/>
                    <a:ext cx="1056" cy="1056"/>
                  </a:xfrm>
                  <a:prstGeom prst="ellipse">
                    <a:avLst/>
                  </a:prstGeom>
                  <a:solidFill>
                    <a:srgbClr val="99CCFF">
                      <a:alpha val="50000"/>
                    </a:srgbClr>
                  </a:solidFill>
                  <a:ln w="9525">
                    <a:solidFill>
                      <a:srgbClr val="00489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sp>
              <p:nvSpPr>
                <p:cNvPr id="631" name="Oval 21"/>
                <p:cNvSpPr>
                  <a:spLocks noChangeArrowheads="1"/>
                </p:cNvSpPr>
                <p:nvPr/>
              </p:nvSpPr>
              <p:spPr bwMode="auto">
                <a:xfrm>
                  <a:off x="3036" y="2256"/>
                  <a:ext cx="480" cy="480"/>
                </a:xfrm>
                <a:prstGeom prst="ellipse">
                  <a:avLst/>
                </a:prstGeom>
                <a:solidFill>
                  <a:srgbClr val="CCCC00"/>
                </a:solidFill>
                <a:ln w="9525">
                  <a:solidFill>
                    <a:srgbClr val="00489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sp>
            <p:nvSpPr>
              <p:cNvPr id="603" name="Line 22"/>
              <p:cNvSpPr>
                <a:spLocks noChangeShapeType="1"/>
              </p:cNvSpPr>
              <p:nvPr/>
            </p:nvSpPr>
            <p:spPr bwMode="auto">
              <a:xfrm flipV="1">
                <a:off x="3276" y="1296"/>
                <a:ext cx="0" cy="2496"/>
              </a:xfrm>
              <a:prstGeom prst="line">
                <a:avLst/>
              </a:prstGeom>
              <a:noFill/>
              <a:ln w="9525">
                <a:solidFill>
                  <a:srgbClr val="00489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04" name="Line 23"/>
              <p:cNvSpPr>
                <a:spLocks noChangeShapeType="1"/>
              </p:cNvSpPr>
              <p:nvPr/>
            </p:nvSpPr>
            <p:spPr bwMode="auto">
              <a:xfrm rot="5400000" flipV="1">
                <a:off x="3108" y="792"/>
                <a:ext cx="0" cy="3408"/>
              </a:xfrm>
              <a:prstGeom prst="line">
                <a:avLst/>
              </a:prstGeom>
              <a:noFill/>
              <a:ln w="19050">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05" name="Text Box 24"/>
              <p:cNvSpPr txBox="1">
                <a:spLocks noChangeArrowheads="1"/>
              </p:cNvSpPr>
              <p:nvPr/>
            </p:nvSpPr>
            <p:spPr bwMode="auto">
              <a:xfrm>
                <a:off x="2028" y="1296"/>
                <a:ext cx="479"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water</a:t>
                </a:r>
              </a:p>
            </p:txBody>
          </p:sp>
          <p:sp>
            <p:nvSpPr>
              <p:cNvPr id="606" name="Line 25"/>
              <p:cNvSpPr>
                <a:spLocks noChangeShapeType="1"/>
              </p:cNvSpPr>
              <p:nvPr/>
            </p:nvSpPr>
            <p:spPr bwMode="auto">
              <a:xfrm rot="5400000" flipV="1">
                <a:off x="2460" y="1440"/>
                <a:ext cx="0" cy="1632"/>
              </a:xfrm>
              <a:prstGeom prst="line">
                <a:avLst/>
              </a:prstGeom>
              <a:noFill/>
              <a:ln w="9525">
                <a:solidFill>
                  <a:srgbClr val="00489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07" name="Text Box 26"/>
              <p:cNvSpPr txBox="1">
                <a:spLocks noChangeArrowheads="1"/>
              </p:cNvSpPr>
              <p:nvPr/>
            </p:nvSpPr>
            <p:spPr bwMode="auto">
              <a:xfrm>
                <a:off x="1451" y="960"/>
                <a:ext cx="145"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x</a:t>
                </a:r>
              </a:p>
            </p:txBody>
          </p:sp>
          <p:sp>
            <p:nvSpPr>
              <p:cNvPr id="608" name="Line 27"/>
              <p:cNvSpPr>
                <a:spLocks noChangeShapeType="1"/>
              </p:cNvSpPr>
              <p:nvPr/>
            </p:nvSpPr>
            <p:spPr bwMode="auto">
              <a:xfrm rot="5400000" flipV="1">
                <a:off x="2460" y="1152"/>
                <a:ext cx="0" cy="1632"/>
              </a:xfrm>
              <a:prstGeom prst="line">
                <a:avLst/>
              </a:prstGeom>
              <a:noFill/>
              <a:ln w="9525">
                <a:solidFill>
                  <a:srgbClr val="00489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09" name="Line 28"/>
              <p:cNvSpPr>
                <a:spLocks noChangeShapeType="1"/>
              </p:cNvSpPr>
              <p:nvPr/>
            </p:nvSpPr>
            <p:spPr bwMode="auto">
              <a:xfrm rot="5400000" flipV="1">
                <a:off x="2460" y="1008"/>
                <a:ext cx="0" cy="1632"/>
              </a:xfrm>
              <a:prstGeom prst="line">
                <a:avLst/>
              </a:prstGeom>
              <a:noFill/>
              <a:ln w="9525">
                <a:solidFill>
                  <a:srgbClr val="00489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10" name="Line 29"/>
              <p:cNvSpPr>
                <a:spLocks noChangeShapeType="1"/>
              </p:cNvSpPr>
              <p:nvPr/>
            </p:nvSpPr>
            <p:spPr bwMode="auto">
              <a:xfrm rot="5400000" flipV="1">
                <a:off x="2460" y="960"/>
                <a:ext cx="0" cy="1632"/>
              </a:xfrm>
              <a:prstGeom prst="line">
                <a:avLst/>
              </a:prstGeom>
              <a:noFill/>
              <a:ln w="9525">
                <a:solidFill>
                  <a:srgbClr val="00489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11" name="Text Box 30"/>
              <p:cNvSpPr txBox="1">
                <a:spLocks noChangeArrowheads="1"/>
              </p:cNvSpPr>
              <p:nvPr/>
            </p:nvSpPr>
            <p:spPr bwMode="auto">
              <a:xfrm>
                <a:off x="1355" y="2160"/>
                <a:ext cx="241"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i="1">
                    <a:solidFill>
                      <a:srgbClr val="004890"/>
                    </a:solidFill>
                  </a:rPr>
                  <a:t>R</a:t>
                </a:r>
                <a:r>
                  <a:rPr lang="en-GB" altLang="en-US" sz="800" i="1" baseline="-25000">
                    <a:solidFill>
                      <a:srgbClr val="004890"/>
                    </a:solidFill>
                  </a:rPr>
                  <a:t>cel</a:t>
                </a:r>
              </a:p>
            </p:txBody>
          </p:sp>
          <p:sp>
            <p:nvSpPr>
              <p:cNvPr id="612" name="Text Box 31"/>
              <p:cNvSpPr txBox="1">
                <a:spLocks noChangeArrowheads="1"/>
              </p:cNvSpPr>
              <p:nvPr/>
            </p:nvSpPr>
            <p:spPr bwMode="auto">
              <a:xfrm>
                <a:off x="1355" y="1891"/>
                <a:ext cx="288"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i="1">
                    <a:solidFill>
                      <a:srgbClr val="004890"/>
                    </a:solidFill>
                  </a:rPr>
                  <a:t>R</a:t>
                </a:r>
                <a:r>
                  <a:rPr lang="en-GB" altLang="en-US" sz="800" i="1" baseline="-25000">
                    <a:solidFill>
                      <a:srgbClr val="004890"/>
                    </a:solidFill>
                  </a:rPr>
                  <a:t>cav</a:t>
                </a:r>
              </a:p>
            </p:txBody>
          </p:sp>
          <p:sp>
            <p:nvSpPr>
              <p:cNvPr id="613" name="Text Box 32"/>
              <p:cNvSpPr txBox="1">
                <a:spLocks noChangeArrowheads="1"/>
              </p:cNvSpPr>
              <p:nvPr/>
            </p:nvSpPr>
            <p:spPr bwMode="auto">
              <a:xfrm>
                <a:off x="1355" y="1699"/>
                <a:ext cx="288"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i="1">
                    <a:solidFill>
                      <a:srgbClr val="004890"/>
                    </a:solidFill>
                  </a:rPr>
                  <a:t>R</a:t>
                </a:r>
                <a:r>
                  <a:rPr lang="en-GB" altLang="en-US" sz="800" i="1" baseline="-25000">
                    <a:solidFill>
                      <a:srgbClr val="004890"/>
                    </a:solidFill>
                  </a:rPr>
                  <a:t>wall</a:t>
                </a:r>
              </a:p>
            </p:txBody>
          </p:sp>
          <p:sp>
            <p:nvSpPr>
              <p:cNvPr id="614" name="Text Box 33"/>
              <p:cNvSpPr txBox="1">
                <a:spLocks noChangeArrowheads="1"/>
              </p:cNvSpPr>
              <p:nvPr/>
            </p:nvSpPr>
            <p:spPr bwMode="auto">
              <a:xfrm>
                <a:off x="1164" y="1440"/>
                <a:ext cx="576"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i="1">
                    <a:solidFill>
                      <a:srgbClr val="004890"/>
                    </a:solidFill>
                  </a:rPr>
                  <a:t>R</a:t>
                </a:r>
                <a:r>
                  <a:rPr lang="en-GB" altLang="en-US" sz="800" i="1" baseline="-25000">
                    <a:solidFill>
                      <a:srgbClr val="004890"/>
                    </a:solidFill>
                  </a:rPr>
                  <a:t>sleeve</a:t>
                </a:r>
              </a:p>
            </p:txBody>
          </p:sp>
          <p:sp>
            <p:nvSpPr>
              <p:cNvPr id="615" name="Line 34"/>
              <p:cNvSpPr>
                <a:spLocks noChangeShapeType="1"/>
              </p:cNvSpPr>
              <p:nvPr/>
            </p:nvSpPr>
            <p:spPr bwMode="auto">
              <a:xfrm flipH="1" flipV="1">
                <a:off x="1452" y="1632"/>
                <a:ext cx="192" cy="144"/>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nvGrpSpPr>
              <p:cNvPr id="616" name="Group 35"/>
              <p:cNvGrpSpPr>
                <a:grpSpLocks/>
              </p:cNvGrpSpPr>
              <p:nvPr/>
            </p:nvGrpSpPr>
            <p:grpSpPr bwMode="auto">
              <a:xfrm>
                <a:off x="3324" y="2208"/>
                <a:ext cx="768" cy="240"/>
                <a:chOff x="3324" y="2208"/>
                <a:chExt cx="768" cy="240"/>
              </a:xfrm>
            </p:grpSpPr>
            <p:sp>
              <p:nvSpPr>
                <p:cNvPr id="626" name="Line 36"/>
                <p:cNvSpPr>
                  <a:spLocks noChangeShapeType="1"/>
                </p:cNvSpPr>
                <p:nvPr/>
              </p:nvSpPr>
              <p:spPr bwMode="auto">
                <a:xfrm flipV="1">
                  <a:off x="3419" y="2208"/>
                  <a:ext cx="673" cy="180"/>
                </a:xfrm>
                <a:prstGeom prst="line">
                  <a:avLst/>
                </a:prstGeom>
                <a:noFill/>
                <a:ln w="9525">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27" name="Oval 37"/>
                <p:cNvSpPr>
                  <a:spLocks noChangeArrowheads="1"/>
                </p:cNvSpPr>
                <p:nvPr/>
              </p:nvSpPr>
              <p:spPr bwMode="auto">
                <a:xfrm>
                  <a:off x="3324" y="2352"/>
                  <a:ext cx="96" cy="96"/>
                </a:xfrm>
                <a:prstGeom prst="ellipse">
                  <a:avLst/>
                </a:prstGeom>
                <a:noFill/>
                <a:ln w="9525">
                  <a:solidFill>
                    <a:srgbClr val="00489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nvGrpSpPr>
              <p:cNvPr id="617" name="Group 38"/>
              <p:cNvGrpSpPr>
                <a:grpSpLocks/>
              </p:cNvGrpSpPr>
              <p:nvPr/>
            </p:nvGrpSpPr>
            <p:grpSpPr bwMode="auto">
              <a:xfrm>
                <a:off x="3468" y="2057"/>
                <a:ext cx="623" cy="199"/>
                <a:chOff x="3468" y="2057"/>
                <a:chExt cx="623" cy="199"/>
              </a:xfrm>
            </p:grpSpPr>
            <p:sp>
              <p:nvSpPr>
                <p:cNvPr id="624" name="Line 39"/>
                <p:cNvSpPr>
                  <a:spLocks noChangeShapeType="1"/>
                </p:cNvSpPr>
                <p:nvPr/>
              </p:nvSpPr>
              <p:spPr bwMode="auto">
                <a:xfrm flipV="1">
                  <a:off x="3563" y="2057"/>
                  <a:ext cx="528" cy="139"/>
                </a:xfrm>
                <a:prstGeom prst="line">
                  <a:avLst/>
                </a:prstGeom>
                <a:noFill/>
                <a:ln w="9525">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25" name="Oval 40"/>
                <p:cNvSpPr>
                  <a:spLocks noChangeArrowheads="1"/>
                </p:cNvSpPr>
                <p:nvPr/>
              </p:nvSpPr>
              <p:spPr bwMode="auto">
                <a:xfrm>
                  <a:off x="3468" y="2160"/>
                  <a:ext cx="96" cy="96"/>
                </a:xfrm>
                <a:prstGeom prst="ellipse">
                  <a:avLst/>
                </a:prstGeom>
                <a:noFill/>
                <a:ln w="9525">
                  <a:solidFill>
                    <a:srgbClr val="00489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nvGrpSpPr>
              <p:cNvPr id="618" name="Group 41"/>
              <p:cNvGrpSpPr>
                <a:grpSpLocks/>
              </p:cNvGrpSpPr>
              <p:nvPr/>
            </p:nvGrpSpPr>
            <p:grpSpPr bwMode="auto">
              <a:xfrm>
                <a:off x="3420" y="1656"/>
                <a:ext cx="673" cy="216"/>
                <a:chOff x="3420" y="1656"/>
                <a:chExt cx="673" cy="216"/>
              </a:xfrm>
            </p:grpSpPr>
            <p:sp>
              <p:nvSpPr>
                <p:cNvPr id="622" name="Line 42"/>
                <p:cNvSpPr>
                  <a:spLocks noChangeShapeType="1"/>
                </p:cNvSpPr>
                <p:nvPr/>
              </p:nvSpPr>
              <p:spPr bwMode="auto">
                <a:xfrm flipV="1">
                  <a:off x="3515" y="1656"/>
                  <a:ext cx="578" cy="156"/>
                </a:xfrm>
                <a:prstGeom prst="line">
                  <a:avLst/>
                </a:prstGeom>
                <a:noFill/>
                <a:ln w="9525">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23" name="Oval 43"/>
                <p:cNvSpPr>
                  <a:spLocks noChangeArrowheads="1"/>
                </p:cNvSpPr>
                <p:nvPr/>
              </p:nvSpPr>
              <p:spPr bwMode="auto">
                <a:xfrm>
                  <a:off x="3420" y="1776"/>
                  <a:ext cx="96" cy="96"/>
                </a:xfrm>
                <a:prstGeom prst="ellipse">
                  <a:avLst/>
                </a:prstGeom>
                <a:noFill/>
                <a:ln w="9525">
                  <a:solidFill>
                    <a:srgbClr val="00489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nvGrpSpPr>
              <p:cNvPr id="619" name="Group 44"/>
              <p:cNvGrpSpPr>
                <a:grpSpLocks/>
              </p:cNvGrpSpPr>
              <p:nvPr/>
            </p:nvGrpSpPr>
            <p:grpSpPr bwMode="auto">
              <a:xfrm>
                <a:off x="3612" y="1902"/>
                <a:ext cx="480" cy="162"/>
                <a:chOff x="3612" y="1902"/>
                <a:chExt cx="480" cy="162"/>
              </a:xfrm>
            </p:grpSpPr>
            <p:sp>
              <p:nvSpPr>
                <p:cNvPr id="620" name="Line 45"/>
                <p:cNvSpPr>
                  <a:spLocks noChangeShapeType="1"/>
                </p:cNvSpPr>
                <p:nvPr/>
              </p:nvSpPr>
              <p:spPr bwMode="auto">
                <a:xfrm flipV="1">
                  <a:off x="3707" y="1902"/>
                  <a:ext cx="385" cy="102"/>
                </a:xfrm>
                <a:prstGeom prst="line">
                  <a:avLst/>
                </a:prstGeom>
                <a:noFill/>
                <a:ln w="9525">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21" name="Oval 46"/>
                <p:cNvSpPr>
                  <a:spLocks noChangeArrowheads="1"/>
                </p:cNvSpPr>
                <p:nvPr/>
              </p:nvSpPr>
              <p:spPr bwMode="auto">
                <a:xfrm>
                  <a:off x="3612" y="1968"/>
                  <a:ext cx="96" cy="96"/>
                </a:xfrm>
                <a:prstGeom prst="ellipse">
                  <a:avLst/>
                </a:prstGeom>
                <a:noFill/>
                <a:ln w="9525">
                  <a:solidFill>
                    <a:srgbClr val="00489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grpSp>
          <p:nvGrpSpPr>
            <p:cNvPr id="554" name="Group 48"/>
            <p:cNvGrpSpPr>
              <a:grpSpLocks/>
            </p:cNvGrpSpPr>
            <p:nvPr/>
          </p:nvGrpSpPr>
          <p:grpSpPr bwMode="auto">
            <a:xfrm>
              <a:off x="864" y="2198"/>
              <a:ext cx="632" cy="223"/>
              <a:chOff x="1476" y="2328"/>
              <a:chExt cx="748" cy="264"/>
            </a:xfrm>
          </p:grpSpPr>
          <p:sp>
            <p:nvSpPr>
              <p:cNvPr id="591" name="Line 49"/>
              <p:cNvSpPr>
                <a:spLocks noChangeShapeType="1"/>
              </p:cNvSpPr>
              <p:nvPr/>
            </p:nvSpPr>
            <p:spPr bwMode="auto">
              <a:xfrm>
                <a:off x="1536" y="2592"/>
                <a:ext cx="688" cy="0"/>
              </a:xfrm>
              <a:prstGeom prst="line">
                <a:avLst/>
              </a:prstGeom>
              <a:noFill/>
              <a:ln w="31750">
                <a:solidFill>
                  <a:srgbClr val="FF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92" name="Text Box 50"/>
              <p:cNvSpPr txBox="1">
                <a:spLocks noChangeArrowheads="1"/>
              </p:cNvSpPr>
              <p:nvPr/>
            </p:nvSpPr>
            <p:spPr bwMode="auto">
              <a:xfrm>
                <a:off x="1476" y="2328"/>
                <a:ext cx="569"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GB" altLang="en-US" sz="800">
                    <a:solidFill>
                      <a:srgbClr val="FF00FF"/>
                    </a:solidFill>
                  </a:rPr>
                  <a:t>Proton</a:t>
                </a:r>
              </a:p>
            </p:txBody>
          </p:sp>
        </p:grpSp>
        <p:sp>
          <p:nvSpPr>
            <p:cNvPr id="555" name="Line 56"/>
            <p:cNvSpPr>
              <a:spLocks noChangeShapeType="1"/>
            </p:cNvSpPr>
            <p:nvPr/>
          </p:nvSpPr>
          <p:spPr bwMode="auto">
            <a:xfrm rot="5400000" flipV="1">
              <a:off x="2374" y="1451"/>
              <a:ext cx="0" cy="1946"/>
            </a:xfrm>
            <a:prstGeom prst="line">
              <a:avLst/>
            </a:prstGeom>
            <a:noFill/>
            <a:ln w="19050">
              <a:solidFill>
                <a:srgbClr val="FF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56" name="Oval 57"/>
            <p:cNvSpPr>
              <a:spLocks noChangeAspect="1" noChangeArrowheads="1"/>
            </p:cNvSpPr>
            <p:nvPr/>
          </p:nvSpPr>
          <p:spPr bwMode="auto">
            <a:xfrm>
              <a:off x="1506" y="2407"/>
              <a:ext cx="30"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57" name="Oval 58"/>
            <p:cNvSpPr>
              <a:spLocks noChangeAspect="1" noChangeArrowheads="1"/>
            </p:cNvSpPr>
            <p:nvPr/>
          </p:nvSpPr>
          <p:spPr bwMode="auto">
            <a:xfrm>
              <a:off x="2300" y="2408"/>
              <a:ext cx="30"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58" name="Oval 59"/>
            <p:cNvSpPr>
              <a:spLocks noChangeAspect="1" noChangeArrowheads="1"/>
            </p:cNvSpPr>
            <p:nvPr/>
          </p:nvSpPr>
          <p:spPr bwMode="auto">
            <a:xfrm>
              <a:off x="2345" y="2408"/>
              <a:ext cx="30"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59" name="Oval 60"/>
            <p:cNvSpPr>
              <a:spLocks noChangeAspect="1" noChangeArrowheads="1"/>
            </p:cNvSpPr>
            <p:nvPr/>
          </p:nvSpPr>
          <p:spPr bwMode="auto">
            <a:xfrm>
              <a:off x="2470" y="2408"/>
              <a:ext cx="30"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60" name="Oval 61"/>
            <p:cNvSpPr>
              <a:spLocks noChangeAspect="1" noChangeArrowheads="1"/>
            </p:cNvSpPr>
            <p:nvPr/>
          </p:nvSpPr>
          <p:spPr bwMode="auto">
            <a:xfrm>
              <a:off x="2763" y="2408"/>
              <a:ext cx="31"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61" name="Oval 62"/>
            <p:cNvSpPr>
              <a:spLocks noChangeAspect="1" noChangeArrowheads="1"/>
            </p:cNvSpPr>
            <p:nvPr/>
          </p:nvSpPr>
          <p:spPr bwMode="auto">
            <a:xfrm>
              <a:off x="3010" y="2407"/>
              <a:ext cx="30" cy="30"/>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62" name="Oval 63"/>
            <p:cNvSpPr>
              <a:spLocks noChangeAspect="1" noChangeArrowheads="1"/>
            </p:cNvSpPr>
            <p:nvPr/>
          </p:nvSpPr>
          <p:spPr bwMode="auto">
            <a:xfrm>
              <a:off x="3301" y="2409"/>
              <a:ext cx="31"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nvGrpSpPr>
            <p:cNvPr id="563" name="Group 73"/>
            <p:cNvGrpSpPr>
              <a:grpSpLocks/>
            </p:cNvGrpSpPr>
            <p:nvPr/>
          </p:nvGrpSpPr>
          <p:grpSpPr bwMode="auto">
            <a:xfrm>
              <a:off x="1504" y="2301"/>
              <a:ext cx="2541" cy="247"/>
              <a:chOff x="5424" y="3092"/>
              <a:chExt cx="3008" cy="292"/>
            </a:xfrm>
          </p:grpSpPr>
          <p:grpSp>
            <p:nvGrpSpPr>
              <p:cNvPr id="564" name="Group 74"/>
              <p:cNvGrpSpPr>
                <a:grpSpLocks/>
              </p:cNvGrpSpPr>
              <p:nvPr/>
            </p:nvGrpSpPr>
            <p:grpSpPr bwMode="auto">
              <a:xfrm>
                <a:off x="5447" y="3092"/>
                <a:ext cx="2985" cy="292"/>
                <a:chOff x="5447" y="3092"/>
                <a:chExt cx="2985" cy="292"/>
              </a:xfrm>
            </p:grpSpPr>
            <p:sp>
              <p:nvSpPr>
                <p:cNvPr id="573" name="Rectangle 75" descr="Dashed horizontal"/>
                <p:cNvSpPr>
                  <a:spLocks noChangeArrowheads="1"/>
                </p:cNvSpPr>
                <p:nvPr/>
              </p:nvSpPr>
              <p:spPr bwMode="auto">
                <a:xfrm>
                  <a:off x="5447" y="3094"/>
                  <a:ext cx="2985" cy="288"/>
                </a:xfrm>
                <a:prstGeom prst="rect">
                  <a:avLst/>
                </a:prstGeom>
                <a:pattFill prst="dashHorz">
                  <a:fgClr>
                    <a:schemeClr val="hlink"/>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grpSp>
              <p:nvGrpSpPr>
                <p:cNvPr id="574" name="Group 76"/>
                <p:cNvGrpSpPr>
                  <a:grpSpLocks/>
                </p:cNvGrpSpPr>
                <p:nvPr/>
              </p:nvGrpSpPr>
              <p:grpSpPr bwMode="auto">
                <a:xfrm>
                  <a:off x="6359" y="3092"/>
                  <a:ext cx="1441" cy="292"/>
                  <a:chOff x="6359" y="3092"/>
                  <a:chExt cx="1441" cy="292"/>
                </a:xfrm>
              </p:grpSpPr>
              <p:grpSp>
                <p:nvGrpSpPr>
                  <p:cNvPr id="575" name="Group 77"/>
                  <p:cNvGrpSpPr>
                    <a:grpSpLocks/>
                  </p:cNvGrpSpPr>
                  <p:nvPr/>
                </p:nvGrpSpPr>
                <p:grpSpPr bwMode="auto">
                  <a:xfrm>
                    <a:off x="6359" y="3094"/>
                    <a:ext cx="1441" cy="290"/>
                    <a:chOff x="6359" y="3094"/>
                    <a:chExt cx="1441" cy="290"/>
                  </a:xfrm>
                </p:grpSpPr>
                <p:sp>
                  <p:nvSpPr>
                    <p:cNvPr id="588" name="Freeform 78"/>
                    <p:cNvSpPr>
                      <a:spLocks/>
                    </p:cNvSpPr>
                    <p:nvPr/>
                  </p:nvSpPr>
                  <p:spPr bwMode="auto">
                    <a:xfrm>
                      <a:off x="6360" y="3094"/>
                      <a:ext cx="1440" cy="290"/>
                    </a:xfrm>
                    <a:custGeom>
                      <a:avLst/>
                      <a:gdLst>
                        <a:gd name="T0" fmla="*/ 0 w 1440"/>
                        <a:gd name="T1" fmla="*/ 0 h 290"/>
                        <a:gd name="T2" fmla="*/ 86 w 1440"/>
                        <a:gd name="T3" fmla="*/ 290 h 290"/>
                        <a:gd name="T4" fmla="*/ 1360 w 1440"/>
                        <a:gd name="T5" fmla="*/ 290 h 290"/>
                        <a:gd name="T6" fmla="*/ 1440 w 1440"/>
                        <a:gd name="T7" fmla="*/ 0 h 290"/>
                        <a:gd name="T8" fmla="*/ 0 w 1440"/>
                        <a:gd name="T9" fmla="*/ 0 h 290"/>
                      </a:gdLst>
                      <a:ahLst/>
                      <a:cxnLst>
                        <a:cxn ang="0">
                          <a:pos x="T0" y="T1"/>
                        </a:cxn>
                        <a:cxn ang="0">
                          <a:pos x="T2" y="T3"/>
                        </a:cxn>
                        <a:cxn ang="0">
                          <a:pos x="T4" y="T5"/>
                        </a:cxn>
                        <a:cxn ang="0">
                          <a:pos x="T6" y="T7"/>
                        </a:cxn>
                        <a:cxn ang="0">
                          <a:pos x="T8" y="T9"/>
                        </a:cxn>
                      </a:cxnLst>
                      <a:rect l="0" t="0" r="r" b="b"/>
                      <a:pathLst>
                        <a:path w="1440" h="290">
                          <a:moveTo>
                            <a:pt x="0" y="0"/>
                          </a:moveTo>
                          <a:cubicBezTo>
                            <a:pt x="12" y="110"/>
                            <a:pt x="24" y="186"/>
                            <a:pt x="86" y="290"/>
                          </a:cubicBezTo>
                          <a:lnTo>
                            <a:pt x="1360" y="290"/>
                          </a:lnTo>
                          <a:cubicBezTo>
                            <a:pt x="1414" y="170"/>
                            <a:pt x="1422" y="118"/>
                            <a:pt x="1440" y="0"/>
                          </a:cubicBezTo>
                          <a:lnTo>
                            <a:pt x="0" y="0"/>
                          </a:lnTo>
                          <a:close/>
                        </a:path>
                      </a:pathLst>
                    </a:custGeom>
                    <a:solidFill>
                      <a:srgbClr val="B2B2B2"/>
                    </a:solidFill>
                    <a:ln>
                      <a:noFill/>
                    </a:ln>
                    <a:effectLst/>
                    <a:extLst>
                      <a:ext uri="{91240B29-F687-4F45-9708-019B960494DF}">
                        <a14:hiddenLine xmlns:a14="http://schemas.microsoft.com/office/drawing/2010/main" w="317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9" name="Freeform 79"/>
                    <p:cNvSpPr>
                      <a:spLocks/>
                    </p:cNvSpPr>
                    <p:nvPr/>
                  </p:nvSpPr>
                  <p:spPr bwMode="auto">
                    <a:xfrm>
                      <a:off x="7719" y="3094"/>
                      <a:ext cx="81" cy="288"/>
                    </a:xfrm>
                    <a:custGeom>
                      <a:avLst/>
                      <a:gdLst>
                        <a:gd name="T0" fmla="*/ 117 w 117"/>
                        <a:gd name="T1" fmla="*/ 0 h 288"/>
                        <a:gd name="T2" fmla="*/ 79 w 117"/>
                        <a:gd name="T3" fmla="*/ 152 h 288"/>
                        <a:gd name="T4" fmla="*/ 0 w 117"/>
                        <a:gd name="T5" fmla="*/ 288 h 288"/>
                      </a:gdLst>
                      <a:ahLst/>
                      <a:cxnLst>
                        <a:cxn ang="0">
                          <a:pos x="T0" y="T1"/>
                        </a:cxn>
                        <a:cxn ang="0">
                          <a:pos x="T2" y="T3"/>
                        </a:cxn>
                        <a:cxn ang="0">
                          <a:pos x="T4" y="T5"/>
                        </a:cxn>
                      </a:cxnLst>
                      <a:rect l="0" t="0" r="r" b="b"/>
                      <a:pathLst>
                        <a:path w="117" h="288">
                          <a:moveTo>
                            <a:pt x="117" y="0"/>
                          </a:moveTo>
                          <a:cubicBezTo>
                            <a:pt x="110" y="25"/>
                            <a:pt x="99" y="104"/>
                            <a:pt x="79" y="152"/>
                          </a:cubicBezTo>
                          <a:cubicBezTo>
                            <a:pt x="51" y="222"/>
                            <a:pt x="16" y="260"/>
                            <a:pt x="0" y="288"/>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90" name="Freeform 80"/>
                    <p:cNvSpPr>
                      <a:spLocks/>
                    </p:cNvSpPr>
                    <p:nvPr/>
                  </p:nvSpPr>
                  <p:spPr bwMode="auto">
                    <a:xfrm flipH="1">
                      <a:off x="6359" y="3094"/>
                      <a:ext cx="81" cy="288"/>
                    </a:xfrm>
                    <a:custGeom>
                      <a:avLst/>
                      <a:gdLst>
                        <a:gd name="T0" fmla="*/ 117 w 117"/>
                        <a:gd name="T1" fmla="*/ 0 h 288"/>
                        <a:gd name="T2" fmla="*/ 79 w 117"/>
                        <a:gd name="T3" fmla="*/ 152 h 288"/>
                        <a:gd name="T4" fmla="*/ 0 w 117"/>
                        <a:gd name="T5" fmla="*/ 288 h 288"/>
                      </a:gdLst>
                      <a:ahLst/>
                      <a:cxnLst>
                        <a:cxn ang="0">
                          <a:pos x="T0" y="T1"/>
                        </a:cxn>
                        <a:cxn ang="0">
                          <a:pos x="T2" y="T3"/>
                        </a:cxn>
                        <a:cxn ang="0">
                          <a:pos x="T4" y="T5"/>
                        </a:cxn>
                      </a:cxnLst>
                      <a:rect l="0" t="0" r="r" b="b"/>
                      <a:pathLst>
                        <a:path w="117" h="288">
                          <a:moveTo>
                            <a:pt x="117" y="0"/>
                          </a:moveTo>
                          <a:cubicBezTo>
                            <a:pt x="110" y="25"/>
                            <a:pt x="99" y="104"/>
                            <a:pt x="79" y="152"/>
                          </a:cubicBezTo>
                          <a:cubicBezTo>
                            <a:pt x="51" y="222"/>
                            <a:pt x="16" y="260"/>
                            <a:pt x="0" y="288"/>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grpSp>
                <p:nvGrpSpPr>
                  <p:cNvPr id="576" name="Group 81"/>
                  <p:cNvGrpSpPr>
                    <a:grpSpLocks/>
                  </p:cNvGrpSpPr>
                  <p:nvPr/>
                </p:nvGrpSpPr>
                <p:grpSpPr bwMode="auto">
                  <a:xfrm>
                    <a:off x="6408" y="3092"/>
                    <a:ext cx="1344" cy="292"/>
                    <a:chOff x="6408" y="3092"/>
                    <a:chExt cx="1344" cy="292"/>
                  </a:xfrm>
                </p:grpSpPr>
                <p:sp>
                  <p:nvSpPr>
                    <p:cNvPr id="585" name="Freeform 82"/>
                    <p:cNvSpPr>
                      <a:spLocks/>
                    </p:cNvSpPr>
                    <p:nvPr/>
                  </p:nvSpPr>
                  <p:spPr bwMode="auto">
                    <a:xfrm>
                      <a:off x="6408" y="3092"/>
                      <a:ext cx="1342" cy="292"/>
                    </a:xfrm>
                    <a:custGeom>
                      <a:avLst/>
                      <a:gdLst>
                        <a:gd name="T0" fmla="*/ 0 w 1342"/>
                        <a:gd name="T1" fmla="*/ 0 h 292"/>
                        <a:gd name="T2" fmla="*/ 90 w 1342"/>
                        <a:gd name="T3" fmla="*/ 292 h 292"/>
                        <a:gd name="T4" fmla="*/ 1256 w 1342"/>
                        <a:gd name="T5" fmla="*/ 292 h 292"/>
                        <a:gd name="T6" fmla="*/ 1342 w 1342"/>
                        <a:gd name="T7" fmla="*/ 0 h 292"/>
                        <a:gd name="T8" fmla="*/ 0 w 1342"/>
                        <a:gd name="T9" fmla="*/ 0 h 292"/>
                      </a:gdLst>
                      <a:ahLst/>
                      <a:cxnLst>
                        <a:cxn ang="0">
                          <a:pos x="T0" y="T1"/>
                        </a:cxn>
                        <a:cxn ang="0">
                          <a:pos x="T2" y="T3"/>
                        </a:cxn>
                        <a:cxn ang="0">
                          <a:pos x="T4" y="T5"/>
                        </a:cxn>
                        <a:cxn ang="0">
                          <a:pos x="T6" y="T7"/>
                        </a:cxn>
                        <a:cxn ang="0">
                          <a:pos x="T8" y="T9"/>
                        </a:cxn>
                      </a:cxnLst>
                      <a:rect l="0" t="0" r="r" b="b"/>
                      <a:pathLst>
                        <a:path w="1342" h="292">
                          <a:moveTo>
                            <a:pt x="0" y="0"/>
                          </a:moveTo>
                          <a:cubicBezTo>
                            <a:pt x="11" y="110"/>
                            <a:pt x="32" y="188"/>
                            <a:pt x="90" y="292"/>
                          </a:cubicBezTo>
                          <a:lnTo>
                            <a:pt x="1256" y="292"/>
                          </a:lnTo>
                          <a:cubicBezTo>
                            <a:pt x="1307" y="172"/>
                            <a:pt x="1336" y="126"/>
                            <a:pt x="1342" y="0"/>
                          </a:cubicBezTo>
                          <a:lnTo>
                            <a:pt x="0" y="0"/>
                          </a:lnTo>
                          <a:close/>
                        </a:path>
                      </a:pathLst>
                    </a:custGeom>
                    <a:solidFill>
                      <a:srgbClr val="808000"/>
                    </a:solidFill>
                    <a:ln>
                      <a:noFill/>
                    </a:ln>
                    <a:effectLst/>
                    <a:extLst>
                      <a:ext uri="{91240B29-F687-4F45-9708-019B960494DF}">
                        <a14:hiddenLine xmlns:a14="http://schemas.microsoft.com/office/drawing/2010/main" w="317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6" name="Freeform 83"/>
                    <p:cNvSpPr>
                      <a:spLocks/>
                    </p:cNvSpPr>
                    <p:nvPr/>
                  </p:nvSpPr>
                  <p:spPr bwMode="auto">
                    <a:xfrm>
                      <a:off x="7665" y="3094"/>
                      <a:ext cx="87" cy="288"/>
                    </a:xfrm>
                    <a:custGeom>
                      <a:avLst/>
                      <a:gdLst>
                        <a:gd name="T0" fmla="*/ 117 w 117"/>
                        <a:gd name="T1" fmla="*/ 0 h 288"/>
                        <a:gd name="T2" fmla="*/ 79 w 117"/>
                        <a:gd name="T3" fmla="*/ 152 h 288"/>
                        <a:gd name="T4" fmla="*/ 0 w 117"/>
                        <a:gd name="T5" fmla="*/ 288 h 288"/>
                      </a:gdLst>
                      <a:ahLst/>
                      <a:cxnLst>
                        <a:cxn ang="0">
                          <a:pos x="T0" y="T1"/>
                        </a:cxn>
                        <a:cxn ang="0">
                          <a:pos x="T2" y="T3"/>
                        </a:cxn>
                        <a:cxn ang="0">
                          <a:pos x="T4" y="T5"/>
                        </a:cxn>
                      </a:cxnLst>
                      <a:rect l="0" t="0" r="r" b="b"/>
                      <a:pathLst>
                        <a:path w="117" h="288">
                          <a:moveTo>
                            <a:pt x="117" y="0"/>
                          </a:moveTo>
                          <a:cubicBezTo>
                            <a:pt x="110" y="25"/>
                            <a:pt x="99" y="104"/>
                            <a:pt x="79" y="152"/>
                          </a:cubicBezTo>
                          <a:cubicBezTo>
                            <a:pt x="51" y="222"/>
                            <a:pt x="16" y="260"/>
                            <a:pt x="0" y="288"/>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7" name="Freeform 84"/>
                    <p:cNvSpPr>
                      <a:spLocks/>
                    </p:cNvSpPr>
                    <p:nvPr/>
                  </p:nvSpPr>
                  <p:spPr bwMode="auto">
                    <a:xfrm flipH="1">
                      <a:off x="6408" y="3094"/>
                      <a:ext cx="87" cy="288"/>
                    </a:xfrm>
                    <a:custGeom>
                      <a:avLst/>
                      <a:gdLst>
                        <a:gd name="T0" fmla="*/ 117 w 117"/>
                        <a:gd name="T1" fmla="*/ 0 h 288"/>
                        <a:gd name="T2" fmla="*/ 79 w 117"/>
                        <a:gd name="T3" fmla="*/ 152 h 288"/>
                        <a:gd name="T4" fmla="*/ 0 w 117"/>
                        <a:gd name="T5" fmla="*/ 288 h 288"/>
                      </a:gdLst>
                      <a:ahLst/>
                      <a:cxnLst>
                        <a:cxn ang="0">
                          <a:pos x="T0" y="T1"/>
                        </a:cxn>
                        <a:cxn ang="0">
                          <a:pos x="T2" y="T3"/>
                        </a:cxn>
                        <a:cxn ang="0">
                          <a:pos x="T4" y="T5"/>
                        </a:cxn>
                      </a:cxnLst>
                      <a:rect l="0" t="0" r="r" b="b"/>
                      <a:pathLst>
                        <a:path w="117" h="288">
                          <a:moveTo>
                            <a:pt x="117" y="0"/>
                          </a:moveTo>
                          <a:cubicBezTo>
                            <a:pt x="110" y="25"/>
                            <a:pt x="99" y="104"/>
                            <a:pt x="79" y="152"/>
                          </a:cubicBezTo>
                          <a:cubicBezTo>
                            <a:pt x="51" y="222"/>
                            <a:pt x="16" y="260"/>
                            <a:pt x="0" y="288"/>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grpSp>
                <p:nvGrpSpPr>
                  <p:cNvPr id="577" name="Group 85"/>
                  <p:cNvGrpSpPr>
                    <a:grpSpLocks/>
                  </p:cNvGrpSpPr>
                  <p:nvPr/>
                </p:nvGrpSpPr>
                <p:grpSpPr bwMode="auto">
                  <a:xfrm>
                    <a:off x="6553" y="3092"/>
                    <a:ext cx="1053" cy="292"/>
                    <a:chOff x="6553" y="3092"/>
                    <a:chExt cx="1053" cy="292"/>
                  </a:xfrm>
                </p:grpSpPr>
                <p:sp>
                  <p:nvSpPr>
                    <p:cNvPr id="581" name="Freeform 86"/>
                    <p:cNvSpPr>
                      <a:spLocks/>
                    </p:cNvSpPr>
                    <p:nvPr/>
                  </p:nvSpPr>
                  <p:spPr bwMode="auto">
                    <a:xfrm>
                      <a:off x="6554" y="3092"/>
                      <a:ext cx="1048" cy="290"/>
                    </a:xfrm>
                    <a:custGeom>
                      <a:avLst/>
                      <a:gdLst>
                        <a:gd name="T0" fmla="*/ 0 w 1048"/>
                        <a:gd name="T1" fmla="*/ 0 h 290"/>
                        <a:gd name="T2" fmla="*/ 118 w 1048"/>
                        <a:gd name="T3" fmla="*/ 290 h 290"/>
                        <a:gd name="T4" fmla="*/ 932 w 1048"/>
                        <a:gd name="T5" fmla="*/ 290 h 290"/>
                        <a:gd name="T6" fmla="*/ 1048 w 1048"/>
                        <a:gd name="T7" fmla="*/ 0 h 290"/>
                        <a:gd name="T8" fmla="*/ 0 w 1048"/>
                        <a:gd name="T9" fmla="*/ 0 h 290"/>
                      </a:gdLst>
                      <a:ahLst/>
                      <a:cxnLst>
                        <a:cxn ang="0">
                          <a:pos x="T0" y="T1"/>
                        </a:cxn>
                        <a:cxn ang="0">
                          <a:pos x="T2" y="T3"/>
                        </a:cxn>
                        <a:cxn ang="0">
                          <a:pos x="T4" y="T5"/>
                        </a:cxn>
                        <a:cxn ang="0">
                          <a:pos x="T6" y="T7"/>
                        </a:cxn>
                        <a:cxn ang="0">
                          <a:pos x="T8" y="T9"/>
                        </a:cxn>
                      </a:cxnLst>
                      <a:rect l="0" t="0" r="r" b="b"/>
                      <a:pathLst>
                        <a:path w="1048" h="290">
                          <a:moveTo>
                            <a:pt x="0" y="0"/>
                          </a:moveTo>
                          <a:cubicBezTo>
                            <a:pt x="9" y="110"/>
                            <a:pt x="50" y="196"/>
                            <a:pt x="118" y="290"/>
                          </a:cubicBezTo>
                          <a:lnTo>
                            <a:pt x="932" y="290"/>
                          </a:lnTo>
                          <a:cubicBezTo>
                            <a:pt x="1002" y="196"/>
                            <a:pt x="1034" y="124"/>
                            <a:pt x="1048" y="0"/>
                          </a:cubicBezTo>
                          <a:lnTo>
                            <a:pt x="0" y="0"/>
                          </a:lnTo>
                          <a:close/>
                        </a:path>
                      </a:pathLst>
                    </a:custGeom>
                    <a:solidFill>
                      <a:schemeClr val="bg1"/>
                    </a:solidFill>
                    <a:ln>
                      <a:noFill/>
                    </a:ln>
                    <a:effectLst/>
                    <a:extLst>
                      <a:ext uri="{91240B29-F687-4F45-9708-019B960494DF}">
                        <a14:hiddenLine xmlns:a14="http://schemas.microsoft.com/office/drawing/2010/main" w="317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2" name="Freeform 87"/>
                    <p:cNvSpPr>
                      <a:spLocks/>
                    </p:cNvSpPr>
                    <p:nvPr/>
                  </p:nvSpPr>
                  <p:spPr bwMode="auto">
                    <a:xfrm>
                      <a:off x="6554" y="3092"/>
                      <a:ext cx="1048" cy="292"/>
                    </a:xfrm>
                    <a:custGeom>
                      <a:avLst/>
                      <a:gdLst>
                        <a:gd name="T0" fmla="*/ 0 w 1048"/>
                        <a:gd name="T1" fmla="*/ 0 h 290"/>
                        <a:gd name="T2" fmla="*/ 118 w 1048"/>
                        <a:gd name="T3" fmla="*/ 290 h 290"/>
                        <a:gd name="T4" fmla="*/ 932 w 1048"/>
                        <a:gd name="T5" fmla="*/ 290 h 290"/>
                        <a:gd name="T6" fmla="*/ 1048 w 1048"/>
                        <a:gd name="T7" fmla="*/ 0 h 290"/>
                        <a:gd name="T8" fmla="*/ 0 w 1048"/>
                        <a:gd name="T9" fmla="*/ 0 h 290"/>
                      </a:gdLst>
                      <a:ahLst/>
                      <a:cxnLst>
                        <a:cxn ang="0">
                          <a:pos x="T0" y="T1"/>
                        </a:cxn>
                        <a:cxn ang="0">
                          <a:pos x="T2" y="T3"/>
                        </a:cxn>
                        <a:cxn ang="0">
                          <a:pos x="T4" y="T5"/>
                        </a:cxn>
                        <a:cxn ang="0">
                          <a:pos x="T6" y="T7"/>
                        </a:cxn>
                        <a:cxn ang="0">
                          <a:pos x="T8" y="T9"/>
                        </a:cxn>
                      </a:cxnLst>
                      <a:rect l="0" t="0" r="r" b="b"/>
                      <a:pathLst>
                        <a:path w="1048" h="290">
                          <a:moveTo>
                            <a:pt x="0" y="0"/>
                          </a:moveTo>
                          <a:cubicBezTo>
                            <a:pt x="9" y="110"/>
                            <a:pt x="50" y="196"/>
                            <a:pt x="118" y="290"/>
                          </a:cubicBezTo>
                          <a:lnTo>
                            <a:pt x="932" y="290"/>
                          </a:lnTo>
                          <a:cubicBezTo>
                            <a:pt x="1002" y="196"/>
                            <a:pt x="1034" y="124"/>
                            <a:pt x="1048" y="0"/>
                          </a:cubicBezTo>
                          <a:lnTo>
                            <a:pt x="0" y="0"/>
                          </a:lnTo>
                          <a:close/>
                        </a:path>
                      </a:pathLst>
                    </a:custGeom>
                    <a:solidFill>
                      <a:srgbClr val="99CCFF">
                        <a:alpha val="50000"/>
                      </a:srgbClr>
                    </a:solidFill>
                    <a:ln>
                      <a:noFill/>
                    </a:ln>
                    <a:effectLst/>
                    <a:extLst>
                      <a:ext uri="{91240B29-F687-4F45-9708-019B960494DF}">
                        <a14:hiddenLine xmlns:a14="http://schemas.microsoft.com/office/drawing/2010/main" w="317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3" name="Freeform 88"/>
                    <p:cNvSpPr>
                      <a:spLocks/>
                    </p:cNvSpPr>
                    <p:nvPr/>
                  </p:nvSpPr>
                  <p:spPr bwMode="auto">
                    <a:xfrm>
                      <a:off x="6553" y="3094"/>
                      <a:ext cx="121" cy="290"/>
                    </a:xfrm>
                    <a:custGeom>
                      <a:avLst/>
                      <a:gdLst>
                        <a:gd name="T0" fmla="*/ 0 w 121"/>
                        <a:gd name="T1" fmla="*/ 0 h 290"/>
                        <a:gd name="T2" fmla="*/ 37 w 121"/>
                        <a:gd name="T3" fmla="*/ 150 h 290"/>
                        <a:gd name="T4" fmla="*/ 121 w 121"/>
                        <a:gd name="T5" fmla="*/ 290 h 290"/>
                      </a:gdLst>
                      <a:ahLst/>
                      <a:cxnLst>
                        <a:cxn ang="0">
                          <a:pos x="T0" y="T1"/>
                        </a:cxn>
                        <a:cxn ang="0">
                          <a:pos x="T2" y="T3"/>
                        </a:cxn>
                        <a:cxn ang="0">
                          <a:pos x="T4" y="T5"/>
                        </a:cxn>
                      </a:cxnLst>
                      <a:rect l="0" t="0" r="r" b="b"/>
                      <a:pathLst>
                        <a:path w="121" h="290">
                          <a:moveTo>
                            <a:pt x="0" y="0"/>
                          </a:moveTo>
                          <a:cubicBezTo>
                            <a:pt x="6" y="25"/>
                            <a:pt x="17" y="102"/>
                            <a:pt x="37" y="150"/>
                          </a:cubicBezTo>
                          <a:cubicBezTo>
                            <a:pt x="65" y="220"/>
                            <a:pt x="104" y="261"/>
                            <a:pt x="121" y="290"/>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4" name="Freeform 89"/>
                    <p:cNvSpPr>
                      <a:spLocks/>
                    </p:cNvSpPr>
                    <p:nvPr/>
                  </p:nvSpPr>
                  <p:spPr bwMode="auto">
                    <a:xfrm>
                      <a:off x="7489" y="3094"/>
                      <a:ext cx="117" cy="288"/>
                    </a:xfrm>
                    <a:custGeom>
                      <a:avLst/>
                      <a:gdLst>
                        <a:gd name="T0" fmla="*/ 117 w 117"/>
                        <a:gd name="T1" fmla="*/ 0 h 288"/>
                        <a:gd name="T2" fmla="*/ 79 w 117"/>
                        <a:gd name="T3" fmla="*/ 152 h 288"/>
                        <a:gd name="T4" fmla="*/ 0 w 117"/>
                        <a:gd name="T5" fmla="*/ 288 h 288"/>
                      </a:gdLst>
                      <a:ahLst/>
                      <a:cxnLst>
                        <a:cxn ang="0">
                          <a:pos x="T0" y="T1"/>
                        </a:cxn>
                        <a:cxn ang="0">
                          <a:pos x="T2" y="T3"/>
                        </a:cxn>
                        <a:cxn ang="0">
                          <a:pos x="T4" y="T5"/>
                        </a:cxn>
                      </a:cxnLst>
                      <a:rect l="0" t="0" r="r" b="b"/>
                      <a:pathLst>
                        <a:path w="117" h="288">
                          <a:moveTo>
                            <a:pt x="117" y="0"/>
                          </a:moveTo>
                          <a:cubicBezTo>
                            <a:pt x="110" y="25"/>
                            <a:pt x="99" y="104"/>
                            <a:pt x="79" y="152"/>
                          </a:cubicBezTo>
                          <a:cubicBezTo>
                            <a:pt x="51" y="222"/>
                            <a:pt x="16" y="260"/>
                            <a:pt x="0" y="288"/>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grpSp>
                <p:nvGrpSpPr>
                  <p:cNvPr id="578" name="Group 90"/>
                  <p:cNvGrpSpPr>
                    <a:grpSpLocks/>
                  </p:cNvGrpSpPr>
                  <p:nvPr/>
                </p:nvGrpSpPr>
                <p:grpSpPr bwMode="auto">
                  <a:xfrm>
                    <a:off x="6848" y="3092"/>
                    <a:ext cx="468" cy="196"/>
                    <a:chOff x="6846" y="2640"/>
                    <a:chExt cx="468" cy="196"/>
                  </a:xfrm>
                </p:grpSpPr>
                <p:sp>
                  <p:nvSpPr>
                    <p:cNvPr id="579" name="Freeform 91"/>
                    <p:cNvSpPr>
                      <a:spLocks/>
                    </p:cNvSpPr>
                    <p:nvPr/>
                  </p:nvSpPr>
                  <p:spPr bwMode="auto">
                    <a:xfrm>
                      <a:off x="6846" y="2640"/>
                      <a:ext cx="468" cy="196"/>
                    </a:xfrm>
                    <a:custGeom>
                      <a:avLst/>
                      <a:gdLst>
                        <a:gd name="T0" fmla="*/ 0 w 468"/>
                        <a:gd name="T1" fmla="*/ 0 h 196"/>
                        <a:gd name="T2" fmla="*/ 228 w 468"/>
                        <a:gd name="T3" fmla="*/ 194 h 196"/>
                        <a:gd name="T4" fmla="*/ 468 w 468"/>
                        <a:gd name="T5" fmla="*/ 0 h 196"/>
                        <a:gd name="T6" fmla="*/ 0 w 468"/>
                        <a:gd name="T7" fmla="*/ 0 h 196"/>
                      </a:gdLst>
                      <a:ahLst/>
                      <a:cxnLst>
                        <a:cxn ang="0">
                          <a:pos x="T0" y="T1"/>
                        </a:cxn>
                        <a:cxn ang="0">
                          <a:pos x="T2" y="T3"/>
                        </a:cxn>
                        <a:cxn ang="0">
                          <a:pos x="T4" y="T5"/>
                        </a:cxn>
                        <a:cxn ang="0">
                          <a:pos x="T6" y="T7"/>
                        </a:cxn>
                      </a:cxnLst>
                      <a:rect l="0" t="0" r="r" b="b"/>
                      <a:pathLst>
                        <a:path w="468" h="196">
                          <a:moveTo>
                            <a:pt x="0" y="0"/>
                          </a:moveTo>
                          <a:cubicBezTo>
                            <a:pt x="26" y="112"/>
                            <a:pt x="124" y="196"/>
                            <a:pt x="228" y="194"/>
                          </a:cubicBezTo>
                          <a:cubicBezTo>
                            <a:pt x="332" y="192"/>
                            <a:pt x="450" y="126"/>
                            <a:pt x="468" y="0"/>
                          </a:cubicBezTo>
                          <a:lnTo>
                            <a:pt x="0" y="0"/>
                          </a:lnTo>
                          <a:close/>
                        </a:path>
                      </a:pathLst>
                    </a:custGeom>
                    <a:solidFill>
                      <a:srgbClr val="CCCC00"/>
                    </a:solidFill>
                    <a:ln>
                      <a:noFill/>
                    </a:ln>
                    <a:effectLst/>
                    <a:extLst>
                      <a:ext uri="{91240B29-F687-4F45-9708-019B960494DF}">
                        <a14:hiddenLine xmlns:a14="http://schemas.microsoft.com/office/drawing/2010/main" w="317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0" name="Freeform 92"/>
                    <p:cNvSpPr>
                      <a:spLocks/>
                    </p:cNvSpPr>
                    <p:nvPr/>
                  </p:nvSpPr>
                  <p:spPr bwMode="auto">
                    <a:xfrm>
                      <a:off x="6846" y="2640"/>
                      <a:ext cx="468" cy="196"/>
                    </a:xfrm>
                    <a:custGeom>
                      <a:avLst/>
                      <a:gdLst>
                        <a:gd name="T0" fmla="*/ 0 w 468"/>
                        <a:gd name="T1" fmla="*/ 0 h 196"/>
                        <a:gd name="T2" fmla="*/ 228 w 468"/>
                        <a:gd name="T3" fmla="*/ 194 h 196"/>
                        <a:gd name="T4" fmla="*/ 468 w 468"/>
                        <a:gd name="T5" fmla="*/ 0 h 196"/>
                      </a:gdLst>
                      <a:ahLst/>
                      <a:cxnLst>
                        <a:cxn ang="0">
                          <a:pos x="T0" y="T1"/>
                        </a:cxn>
                        <a:cxn ang="0">
                          <a:pos x="T2" y="T3"/>
                        </a:cxn>
                        <a:cxn ang="0">
                          <a:pos x="T4" y="T5"/>
                        </a:cxn>
                      </a:cxnLst>
                      <a:rect l="0" t="0" r="r" b="b"/>
                      <a:pathLst>
                        <a:path w="468" h="196">
                          <a:moveTo>
                            <a:pt x="0" y="0"/>
                          </a:moveTo>
                          <a:cubicBezTo>
                            <a:pt x="26" y="112"/>
                            <a:pt x="124" y="196"/>
                            <a:pt x="228" y="194"/>
                          </a:cubicBezTo>
                          <a:cubicBezTo>
                            <a:pt x="332" y="192"/>
                            <a:pt x="450" y="120"/>
                            <a:pt x="468" y="0"/>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grpSp>
          </p:grpSp>
          <p:grpSp>
            <p:nvGrpSpPr>
              <p:cNvPr id="565" name="Group 93"/>
              <p:cNvGrpSpPr>
                <a:grpSpLocks/>
              </p:cNvGrpSpPr>
              <p:nvPr/>
            </p:nvGrpSpPr>
            <p:grpSpPr bwMode="auto">
              <a:xfrm>
                <a:off x="5424" y="3142"/>
                <a:ext cx="2160" cy="192"/>
                <a:chOff x="5424" y="2688"/>
                <a:chExt cx="2160" cy="192"/>
              </a:xfrm>
            </p:grpSpPr>
            <p:sp>
              <p:nvSpPr>
                <p:cNvPr id="566" name="Line 94"/>
                <p:cNvSpPr>
                  <a:spLocks noChangeShapeType="1"/>
                </p:cNvSpPr>
                <p:nvPr/>
              </p:nvSpPr>
              <p:spPr bwMode="auto">
                <a:xfrm flipV="1">
                  <a:off x="6576" y="2688"/>
                  <a:ext cx="1008" cy="96"/>
                </a:xfrm>
                <a:prstGeom prst="line">
                  <a:avLst/>
                </a:prstGeom>
                <a:noFill/>
                <a:ln w="19050">
                  <a:solidFill>
                    <a:srgbClr val="FF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67" name="Line 95"/>
                <p:cNvSpPr>
                  <a:spLocks noChangeShapeType="1"/>
                </p:cNvSpPr>
                <p:nvPr/>
              </p:nvSpPr>
              <p:spPr bwMode="auto">
                <a:xfrm>
                  <a:off x="6596" y="2784"/>
                  <a:ext cx="912" cy="96"/>
                </a:xfrm>
                <a:prstGeom prst="line">
                  <a:avLst/>
                </a:prstGeom>
                <a:noFill/>
                <a:ln w="19050">
                  <a:solidFill>
                    <a:srgbClr val="FF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68" name="Line 96"/>
                <p:cNvSpPr>
                  <a:spLocks noChangeShapeType="1"/>
                </p:cNvSpPr>
                <p:nvPr/>
              </p:nvSpPr>
              <p:spPr bwMode="auto">
                <a:xfrm>
                  <a:off x="6576" y="2784"/>
                  <a:ext cx="996" cy="6"/>
                </a:xfrm>
                <a:prstGeom prst="line">
                  <a:avLst/>
                </a:prstGeom>
                <a:noFill/>
                <a:ln w="19050">
                  <a:solidFill>
                    <a:srgbClr val="FF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69" name="Freeform 97"/>
                <p:cNvSpPr>
                  <a:spLocks/>
                </p:cNvSpPr>
                <p:nvPr/>
              </p:nvSpPr>
              <p:spPr bwMode="auto">
                <a:xfrm>
                  <a:off x="5424" y="2728"/>
                  <a:ext cx="1152" cy="56"/>
                </a:xfrm>
                <a:custGeom>
                  <a:avLst/>
                  <a:gdLst>
                    <a:gd name="T0" fmla="*/ 1152 w 1152"/>
                    <a:gd name="T1" fmla="*/ 56 h 56"/>
                    <a:gd name="T2" fmla="*/ 432 w 1152"/>
                    <a:gd name="T3" fmla="*/ 8 h 56"/>
                    <a:gd name="T4" fmla="*/ 0 w 1152"/>
                    <a:gd name="T5" fmla="*/ 8 h 56"/>
                  </a:gdLst>
                  <a:ahLst/>
                  <a:cxnLst>
                    <a:cxn ang="0">
                      <a:pos x="T0" y="T1"/>
                    </a:cxn>
                    <a:cxn ang="0">
                      <a:pos x="T2" y="T3"/>
                    </a:cxn>
                    <a:cxn ang="0">
                      <a:pos x="T4" y="T5"/>
                    </a:cxn>
                  </a:cxnLst>
                  <a:rect l="0" t="0" r="r" b="b"/>
                  <a:pathLst>
                    <a:path w="1152" h="56">
                      <a:moveTo>
                        <a:pt x="1152" y="56"/>
                      </a:moveTo>
                      <a:cubicBezTo>
                        <a:pt x="888" y="36"/>
                        <a:pt x="624" y="16"/>
                        <a:pt x="432" y="8"/>
                      </a:cubicBezTo>
                      <a:cubicBezTo>
                        <a:pt x="240" y="0"/>
                        <a:pt x="120" y="4"/>
                        <a:pt x="0" y="8"/>
                      </a:cubicBezTo>
                    </a:path>
                  </a:pathLst>
                </a:custGeom>
                <a:noFill/>
                <a:ln w="19050" cap="flat" cmpd="sng">
                  <a:solidFill>
                    <a:srgbClr val="FF00FF"/>
                  </a:solidFill>
                  <a:prstDash val="solid"/>
                  <a:round/>
                  <a:headEnd type="arrow"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70" name="Freeform 98"/>
                <p:cNvSpPr>
                  <a:spLocks/>
                </p:cNvSpPr>
                <p:nvPr/>
              </p:nvSpPr>
              <p:spPr bwMode="auto">
                <a:xfrm flipV="1">
                  <a:off x="5424" y="2784"/>
                  <a:ext cx="1152" cy="56"/>
                </a:xfrm>
                <a:custGeom>
                  <a:avLst/>
                  <a:gdLst>
                    <a:gd name="T0" fmla="*/ 1152 w 1152"/>
                    <a:gd name="T1" fmla="*/ 56 h 56"/>
                    <a:gd name="T2" fmla="*/ 432 w 1152"/>
                    <a:gd name="T3" fmla="*/ 8 h 56"/>
                    <a:gd name="T4" fmla="*/ 0 w 1152"/>
                    <a:gd name="T5" fmla="*/ 8 h 56"/>
                  </a:gdLst>
                  <a:ahLst/>
                  <a:cxnLst>
                    <a:cxn ang="0">
                      <a:pos x="T0" y="T1"/>
                    </a:cxn>
                    <a:cxn ang="0">
                      <a:pos x="T2" y="T3"/>
                    </a:cxn>
                    <a:cxn ang="0">
                      <a:pos x="T4" y="T5"/>
                    </a:cxn>
                  </a:cxnLst>
                  <a:rect l="0" t="0" r="r" b="b"/>
                  <a:pathLst>
                    <a:path w="1152" h="56">
                      <a:moveTo>
                        <a:pt x="1152" y="56"/>
                      </a:moveTo>
                      <a:cubicBezTo>
                        <a:pt x="888" y="36"/>
                        <a:pt x="624" y="16"/>
                        <a:pt x="432" y="8"/>
                      </a:cubicBezTo>
                      <a:cubicBezTo>
                        <a:pt x="240" y="0"/>
                        <a:pt x="120" y="4"/>
                        <a:pt x="0" y="8"/>
                      </a:cubicBezTo>
                    </a:path>
                  </a:pathLst>
                </a:custGeom>
                <a:noFill/>
                <a:ln w="19050" cap="flat" cmpd="sng">
                  <a:solidFill>
                    <a:srgbClr val="FF00FF"/>
                  </a:solidFill>
                  <a:prstDash val="solid"/>
                  <a:round/>
                  <a:headEnd type="arrow"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71" name="Freeform 99"/>
                <p:cNvSpPr>
                  <a:spLocks/>
                </p:cNvSpPr>
                <p:nvPr/>
              </p:nvSpPr>
              <p:spPr bwMode="auto">
                <a:xfrm>
                  <a:off x="5424" y="2760"/>
                  <a:ext cx="1152" cy="23"/>
                </a:xfrm>
                <a:custGeom>
                  <a:avLst/>
                  <a:gdLst>
                    <a:gd name="T0" fmla="*/ 1152 w 1152"/>
                    <a:gd name="T1" fmla="*/ 56 h 56"/>
                    <a:gd name="T2" fmla="*/ 432 w 1152"/>
                    <a:gd name="T3" fmla="*/ 8 h 56"/>
                    <a:gd name="T4" fmla="*/ 0 w 1152"/>
                    <a:gd name="T5" fmla="*/ 8 h 56"/>
                  </a:gdLst>
                  <a:ahLst/>
                  <a:cxnLst>
                    <a:cxn ang="0">
                      <a:pos x="T0" y="T1"/>
                    </a:cxn>
                    <a:cxn ang="0">
                      <a:pos x="T2" y="T3"/>
                    </a:cxn>
                    <a:cxn ang="0">
                      <a:pos x="T4" y="T5"/>
                    </a:cxn>
                  </a:cxnLst>
                  <a:rect l="0" t="0" r="r" b="b"/>
                  <a:pathLst>
                    <a:path w="1152" h="56">
                      <a:moveTo>
                        <a:pt x="1152" y="56"/>
                      </a:moveTo>
                      <a:cubicBezTo>
                        <a:pt x="888" y="36"/>
                        <a:pt x="624" y="16"/>
                        <a:pt x="432" y="8"/>
                      </a:cubicBezTo>
                      <a:cubicBezTo>
                        <a:pt x="240" y="0"/>
                        <a:pt x="120" y="4"/>
                        <a:pt x="0" y="8"/>
                      </a:cubicBezTo>
                    </a:path>
                  </a:pathLst>
                </a:custGeom>
                <a:noFill/>
                <a:ln w="19050" cap="flat" cmpd="sng">
                  <a:solidFill>
                    <a:srgbClr val="FF00FF"/>
                  </a:solidFill>
                  <a:prstDash val="solid"/>
                  <a:round/>
                  <a:headEnd type="arrow"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72" name="Freeform 100"/>
                <p:cNvSpPr>
                  <a:spLocks/>
                </p:cNvSpPr>
                <p:nvPr/>
              </p:nvSpPr>
              <p:spPr bwMode="auto">
                <a:xfrm flipV="1">
                  <a:off x="5436" y="2783"/>
                  <a:ext cx="1152" cy="28"/>
                </a:xfrm>
                <a:custGeom>
                  <a:avLst/>
                  <a:gdLst>
                    <a:gd name="T0" fmla="*/ 1152 w 1152"/>
                    <a:gd name="T1" fmla="*/ 56 h 56"/>
                    <a:gd name="T2" fmla="*/ 432 w 1152"/>
                    <a:gd name="T3" fmla="*/ 8 h 56"/>
                    <a:gd name="T4" fmla="*/ 0 w 1152"/>
                    <a:gd name="T5" fmla="*/ 8 h 56"/>
                  </a:gdLst>
                  <a:ahLst/>
                  <a:cxnLst>
                    <a:cxn ang="0">
                      <a:pos x="T0" y="T1"/>
                    </a:cxn>
                    <a:cxn ang="0">
                      <a:pos x="T2" y="T3"/>
                    </a:cxn>
                    <a:cxn ang="0">
                      <a:pos x="T4" y="T5"/>
                    </a:cxn>
                  </a:cxnLst>
                  <a:rect l="0" t="0" r="r" b="b"/>
                  <a:pathLst>
                    <a:path w="1152" h="56">
                      <a:moveTo>
                        <a:pt x="1152" y="56"/>
                      </a:moveTo>
                      <a:cubicBezTo>
                        <a:pt x="888" y="36"/>
                        <a:pt x="624" y="16"/>
                        <a:pt x="432" y="8"/>
                      </a:cubicBezTo>
                      <a:cubicBezTo>
                        <a:pt x="240" y="0"/>
                        <a:pt x="120" y="4"/>
                        <a:pt x="0" y="8"/>
                      </a:cubicBezTo>
                    </a:path>
                  </a:pathLst>
                </a:custGeom>
                <a:noFill/>
                <a:ln w="19050" cap="flat" cmpd="sng">
                  <a:solidFill>
                    <a:srgbClr val="FF00FF"/>
                  </a:solidFill>
                  <a:prstDash val="solid"/>
                  <a:round/>
                  <a:headEnd type="arrow"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grpSp>
      </p:grpSp>
      <p:grpSp>
        <p:nvGrpSpPr>
          <p:cNvPr id="4" name="Group 3"/>
          <p:cNvGrpSpPr/>
          <p:nvPr/>
        </p:nvGrpSpPr>
        <p:grpSpPr>
          <a:xfrm>
            <a:off x="4933255" y="1473382"/>
            <a:ext cx="3959225" cy="5267986"/>
            <a:chOff x="4933255" y="1473382"/>
            <a:chExt cx="3959225" cy="5267986"/>
          </a:xfrm>
        </p:grpSpPr>
        <p:grpSp>
          <p:nvGrpSpPr>
            <p:cNvPr id="551" name="Group 550"/>
            <p:cNvGrpSpPr/>
            <p:nvPr/>
          </p:nvGrpSpPr>
          <p:grpSpPr>
            <a:xfrm>
              <a:off x="5374504" y="1473382"/>
              <a:ext cx="2697752" cy="1859101"/>
              <a:chOff x="5486400" y="1412776"/>
              <a:chExt cx="3276600" cy="4041775"/>
            </a:xfrm>
          </p:grpSpPr>
          <p:grpSp>
            <p:nvGrpSpPr>
              <p:cNvPr id="508" name="Group 94"/>
              <p:cNvGrpSpPr>
                <a:grpSpLocks/>
              </p:cNvGrpSpPr>
              <p:nvPr/>
            </p:nvGrpSpPr>
            <p:grpSpPr bwMode="auto">
              <a:xfrm>
                <a:off x="7086600" y="2177951"/>
                <a:ext cx="1676400" cy="3124200"/>
                <a:chOff x="4464" y="1008"/>
                <a:chExt cx="1056" cy="1968"/>
              </a:xfrm>
            </p:grpSpPr>
            <p:sp>
              <p:nvSpPr>
                <p:cNvPr id="509" name="Oval 46"/>
                <p:cNvSpPr>
                  <a:spLocks noChangeArrowheads="1"/>
                </p:cNvSpPr>
                <p:nvPr/>
              </p:nvSpPr>
              <p:spPr bwMode="auto">
                <a:xfrm>
                  <a:off x="4464" y="2640"/>
                  <a:ext cx="1056" cy="336"/>
                </a:xfrm>
                <a:prstGeom prst="ellipse">
                  <a:avLst/>
                </a:prstGeom>
                <a:solidFill>
                  <a:srgbClr val="FF66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nvGrpSpPr>
                <p:cNvPr id="510" name="Group 39"/>
                <p:cNvGrpSpPr>
                  <a:grpSpLocks/>
                </p:cNvGrpSpPr>
                <p:nvPr/>
              </p:nvGrpSpPr>
              <p:grpSpPr bwMode="auto">
                <a:xfrm>
                  <a:off x="4608" y="1200"/>
                  <a:ext cx="768" cy="1632"/>
                  <a:chOff x="4224" y="912"/>
                  <a:chExt cx="768" cy="1632"/>
                </a:xfrm>
              </p:grpSpPr>
              <p:sp>
                <p:nvSpPr>
                  <p:cNvPr id="521" name="Oval 38"/>
                  <p:cNvSpPr>
                    <a:spLocks noChangeArrowheads="1"/>
                  </p:cNvSpPr>
                  <p:nvPr/>
                </p:nvSpPr>
                <p:spPr bwMode="auto">
                  <a:xfrm>
                    <a:off x="4224" y="2352"/>
                    <a:ext cx="768" cy="1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nvGrpSpPr>
                  <p:cNvPr id="522" name="Group 34"/>
                  <p:cNvGrpSpPr>
                    <a:grpSpLocks/>
                  </p:cNvGrpSpPr>
                  <p:nvPr/>
                </p:nvGrpSpPr>
                <p:grpSpPr bwMode="auto">
                  <a:xfrm rot="5400000">
                    <a:off x="3888" y="1344"/>
                    <a:ext cx="1440" cy="768"/>
                    <a:chOff x="2688" y="912"/>
                    <a:chExt cx="192" cy="1296"/>
                  </a:xfrm>
                </p:grpSpPr>
                <p:sp>
                  <p:nvSpPr>
                    <p:cNvPr id="524" name="Rectangle 35"/>
                    <p:cNvSpPr>
                      <a:spLocks noChangeArrowheads="1"/>
                    </p:cNvSpPr>
                    <p:nvPr/>
                  </p:nvSpPr>
                  <p:spPr bwMode="auto">
                    <a:xfrm>
                      <a:off x="2688" y="912"/>
                      <a:ext cx="192" cy="1296"/>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 name="Freeform 36"/>
                    <p:cNvSpPr>
                      <a:spLocks/>
                    </p:cNvSpPr>
                    <p:nvPr/>
                  </p:nvSpPr>
                  <p:spPr bwMode="auto">
                    <a:xfrm>
                      <a:off x="2688" y="912"/>
                      <a:ext cx="192" cy="1296"/>
                    </a:xfrm>
                    <a:custGeom>
                      <a:avLst/>
                      <a:gdLst>
                        <a:gd name="T0" fmla="*/ 192 w 192"/>
                        <a:gd name="T1" fmla="*/ 0 h 1296"/>
                        <a:gd name="T2" fmla="*/ 0 w 192"/>
                        <a:gd name="T3" fmla="*/ 0 h 1296"/>
                        <a:gd name="T4" fmla="*/ 0 w 192"/>
                        <a:gd name="T5" fmla="*/ 1296 h 1296"/>
                        <a:gd name="T6" fmla="*/ 192 w 192"/>
                        <a:gd name="T7" fmla="*/ 1296 h 1296"/>
                      </a:gdLst>
                      <a:ahLst/>
                      <a:cxnLst>
                        <a:cxn ang="0">
                          <a:pos x="T0" y="T1"/>
                        </a:cxn>
                        <a:cxn ang="0">
                          <a:pos x="T2" y="T3"/>
                        </a:cxn>
                        <a:cxn ang="0">
                          <a:pos x="T4" y="T5"/>
                        </a:cxn>
                        <a:cxn ang="0">
                          <a:pos x="T6" y="T7"/>
                        </a:cxn>
                      </a:cxnLst>
                      <a:rect l="0" t="0" r="r" b="b"/>
                      <a:pathLst>
                        <a:path w="192" h="1296">
                          <a:moveTo>
                            <a:pt x="192" y="0"/>
                          </a:moveTo>
                          <a:lnTo>
                            <a:pt x="0" y="0"/>
                          </a:lnTo>
                          <a:lnTo>
                            <a:pt x="0" y="1296"/>
                          </a:lnTo>
                          <a:lnTo>
                            <a:pt x="192" y="1296"/>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23" name="Oval 5"/>
                  <p:cNvSpPr>
                    <a:spLocks noChangeArrowheads="1"/>
                  </p:cNvSpPr>
                  <p:nvPr/>
                </p:nvSpPr>
                <p:spPr bwMode="auto">
                  <a:xfrm>
                    <a:off x="4224" y="912"/>
                    <a:ext cx="768" cy="1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sp>
              <p:nvSpPr>
                <p:cNvPr id="511" name="Rectangle 43"/>
                <p:cNvSpPr>
                  <a:spLocks noChangeArrowheads="1"/>
                </p:cNvSpPr>
                <p:nvPr/>
              </p:nvSpPr>
              <p:spPr bwMode="auto">
                <a:xfrm rot="5400000">
                  <a:off x="4176" y="1488"/>
                  <a:ext cx="1632" cy="1056"/>
                </a:xfrm>
                <a:prstGeom prst="rect">
                  <a:avLst/>
                </a:prstGeom>
                <a:solidFill>
                  <a:srgbClr val="FF66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2" name="Oval 45"/>
                <p:cNvSpPr>
                  <a:spLocks noChangeArrowheads="1"/>
                </p:cNvSpPr>
                <p:nvPr/>
              </p:nvSpPr>
              <p:spPr bwMode="auto">
                <a:xfrm>
                  <a:off x="4464" y="1008"/>
                  <a:ext cx="1056" cy="336"/>
                </a:xfrm>
                <a:prstGeom prst="ellipse">
                  <a:avLst/>
                </a:prstGeom>
                <a:solidFill>
                  <a:srgbClr val="FF66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sp>
              <p:nvSpPr>
                <p:cNvPr id="513" name="Line 47"/>
                <p:cNvSpPr>
                  <a:spLocks noChangeShapeType="1"/>
                </p:cNvSpPr>
                <p:nvPr/>
              </p:nvSpPr>
              <p:spPr bwMode="auto">
                <a:xfrm>
                  <a:off x="4464" y="1200"/>
                  <a:ext cx="0" cy="16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14" name="Line 48"/>
                <p:cNvSpPr>
                  <a:spLocks noChangeShapeType="1"/>
                </p:cNvSpPr>
                <p:nvPr/>
              </p:nvSpPr>
              <p:spPr bwMode="auto">
                <a:xfrm>
                  <a:off x="5520" y="1200"/>
                  <a:ext cx="0" cy="16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grpSp>
              <p:nvGrpSpPr>
                <p:cNvPr id="515" name="Group 56"/>
                <p:cNvGrpSpPr>
                  <a:grpSpLocks/>
                </p:cNvGrpSpPr>
                <p:nvPr/>
              </p:nvGrpSpPr>
              <p:grpSpPr bwMode="auto">
                <a:xfrm>
                  <a:off x="4912" y="1440"/>
                  <a:ext cx="144" cy="1296"/>
                  <a:chOff x="3648" y="1440"/>
                  <a:chExt cx="144" cy="1488"/>
                </a:xfrm>
              </p:grpSpPr>
              <p:sp>
                <p:nvSpPr>
                  <p:cNvPr id="516" name="Oval 55"/>
                  <p:cNvSpPr>
                    <a:spLocks noChangeArrowheads="1"/>
                  </p:cNvSpPr>
                  <p:nvPr/>
                </p:nvSpPr>
                <p:spPr bwMode="auto">
                  <a:xfrm>
                    <a:off x="3648" y="2880"/>
                    <a:ext cx="144" cy="4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nvGrpSpPr>
                  <p:cNvPr id="517" name="Group 51"/>
                  <p:cNvGrpSpPr>
                    <a:grpSpLocks/>
                  </p:cNvGrpSpPr>
                  <p:nvPr/>
                </p:nvGrpSpPr>
                <p:grpSpPr bwMode="auto">
                  <a:xfrm rot="5400000">
                    <a:off x="3000" y="2111"/>
                    <a:ext cx="1440" cy="144"/>
                    <a:chOff x="2688" y="912"/>
                    <a:chExt cx="192" cy="1296"/>
                  </a:xfrm>
                </p:grpSpPr>
                <p:sp>
                  <p:nvSpPr>
                    <p:cNvPr id="519" name="Rectangle 52"/>
                    <p:cNvSpPr>
                      <a:spLocks noChangeArrowheads="1"/>
                    </p:cNvSpPr>
                    <p:nvPr/>
                  </p:nvSpPr>
                  <p:spPr bwMode="auto">
                    <a:xfrm>
                      <a:off x="2688" y="912"/>
                      <a:ext cx="192" cy="1296"/>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 name="Freeform 53"/>
                    <p:cNvSpPr>
                      <a:spLocks/>
                    </p:cNvSpPr>
                    <p:nvPr/>
                  </p:nvSpPr>
                  <p:spPr bwMode="auto">
                    <a:xfrm>
                      <a:off x="2688" y="912"/>
                      <a:ext cx="192" cy="1296"/>
                    </a:xfrm>
                    <a:custGeom>
                      <a:avLst/>
                      <a:gdLst>
                        <a:gd name="T0" fmla="*/ 192 w 192"/>
                        <a:gd name="T1" fmla="*/ 0 h 1296"/>
                        <a:gd name="T2" fmla="*/ 0 w 192"/>
                        <a:gd name="T3" fmla="*/ 0 h 1296"/>
                        <a:gd name="T4" fmla="*/ 0 w 192"/>
                        <a:gd name="T5" fmla="*/ 1296 h 1296"/>
                        <a:gd name="T6" fmla="*/ 192 w 192"/>
                        <a:gd name="T7" fmla="*/ 1296 h 1296"/>
                      </a:gdLst>
                      <a:ahLst/>
                      <a:cxnLst>
                        <a:cxn ang="0">
                          <a:pos x="T0" y="T1"/>
                        </a:cxn>
                        <a:cxn ang="0">
                          <a:pos x="T2" y="T3"/>
                        </a:cxn>
                        <a:cxn ang="0">
                          <a:pos x="T4" y="T5"/>
                        </a:cxn>
                        <a:cxn ang="0">
                          <a:pos x="T6" y="T7"/>
                        </a:cxn>
                      </a:cxnLst>
                      <a:rect l="0" t="0" r="r" b="b"/>
                      <a:pathLst>
                        <a:path w="192" h="1296">
                          <a:moveTo>
                            <a:pt x="192" y="0"/>
                          </a:moveTo>
                          <a:lnTo>
                            <a:pt x="0" y="0"/>
                          </a:lnTo>
                          <a:lnTo>
                            <a:pt x="0" y="1296"/>
                          </a:lnTo>
                          <a:lnTo>
                            <a:pt x="192" y="1296"/>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18" name="Oval 54"/>
                  <p:cNvSpPr>
                    <a:spLocks noChangeArrowheads="1"/>
                  </p:cNvSpPr>
                  <p:nvPr/>
                </p:nvSpPr>
                <p:spPr bwMode="auto">
                  <a:xfrm>
                    <a:off x="3648" y="1440"/>
                    <a:ext cx="144" cy="4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grpSp>
          <p:grpSp>
            <p:nvGrpSpPr>
              <p:cNvPr id="526" name="Group 68"/>
              <p:cNvGrpSpPr>
                <a:grpSpLocks/>
              </p:cNvGrpSpPr>
              <p:nvPr/>
            </p:nvGrpSpPr>
            <p:grpSpPr bwMode="auto">
              <a:xfrm>
                <a:off x="5486400" y="1412776"/>
                <a:ext cx="1022350" cy="4041775"/>
                <a:chOff x="3456" y="526"/>
                <a:chExt cx="644" cy="2546"/>
              </a:xfrm>
            </p:grpSpPr>
            <p:grpSp>
              <p:nvGrpSpPr>
                <p:cNvPr id="527" name="Group 58"/>
                <p:cNvGrpSpPr>
                  <a:grpSpLocks/>
                </p:cNvGrpSpPr>
                <p:nvPr/>
              </p:nvGrpSpPr>
              <p:grpSpPr bwMode="auto">
                <a:xfrm>
                  <a:off x="3456" y="1008"/>
                  <a:ext cx="628" cy="2064"/>
                  <a:chOff x="7928" y="1524"/>
                  <a:chExt cx="1057" cy="1332"/>
                </a:xfrm>
              </p:grpSpPr>
              <p:sp>
                <p:nvSpPr>
                  <p:cNvPr id="529" name="Line 59"/>
                  <p:cNvSpPr>
                    <a:spLocks noChangeShapeType="1"/>
                  </p:cNvSpPr>
                  <p:nvPr/>
                </p:nvSpPr>
                <p:spPr bwMode="auto">
                  <a:xfrm flipV="1">
                    <a:off x="7929" y="1524"/>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0" name="Line 60"/>
                  <p:cNvSpPr>
                    <a:spLocks noChangeShapeType="1"/>
                  </p:cNvSpPr>
                  <p:nvPr/>
                </p:nvSpPr>
                <p:spPr bwMode="auto">
                  <a:xfrm flipV="1">
                    <a:off x="7928" y="1720"/>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1" name="Line 61"/>
                  <p:cNvSpPr>
                    <a:spLocks noChangeShapeType="1"/>
                  </p:cNvSpPr>
                  <p:nvPr/>
                </p:nvSpPr>
                <p:spPr bwMode="auto">
                  <a:xfrm flipV="1">
                    <a:off x="7929" y="1904"/>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2" name="Line 62"/>
                  <p:cNvSpPr>
                    <a:spLocks noChangeShapeType="1"/>
                  </p:cNvSpPr>
                  <p:nvPr/>
                </p:nvSpPr>
                <p:spPr bwMode="auto">
                  <a:xfrm flipV="1">
                    <a:off x="7928" y="2100"/>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3" name="Line 63"/>
                  <p:cNvSpPr>
                    <a:spLocks noChangeShapeType="1"/>
                  </p:cNvSpPr>
                  <p:nvPr/>
                </p:nvSpPr>
                <p:spPr bwMode="auto">
                  <a:xfrm flipV="1">
                    <a:off x="7929" y="2280"/>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4" name="Line 64"/>
                  <p:cNvSpPr>
                    <a:spLocks noChangeShapeType="1"/>
                  </p:cNvSpPr>
                  <p:nvPr/>
                </p:nvSpPr>
                <p:spPr bwMode="auto">
                  <a:xfrm flipV="1">
                    <a:off x="7928" y="2476"/>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5" name="Line 65"/>
                  <p:cNvSpPr>
                    <a:spLocks noChangeShapeType="1"/>
                  </p:cNvSpPr>
                  <p:nvPr/>
                </p:nvSpPr>
                <p:spPr bwMode="auto">
                  <a:xfrm flipV="1">
                    <a:off x="7929" y="2660"/>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6" name="Line 66"/>
                  <p:cNvSpPr>
                    <a:spLocks noChangeShapeType="1"/>
                  </p:cNvSpPr>
                  <p:nvPr/>
                </p:nvSpPr>
                <p:spPr bwMode="auto">
                  <a:xfrm flipV="1">
                    <a:off x="7928" y="2856"/>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sp>
              <p:nvSpPr>
                <p:cNvPr id="528" name="Text Box 67"/>
                <p:cNvSpPr txBox="1">
                  <a:spLocks noChangeArrowheads="1"/>
                </p:cNvSpPr>
                <p:nvPr/>
              </p:nvSpPr>
              <p:spPr bwMode="auto">
                <a:xfrm>
                  <a:off x="3877" y="526"/>
                  <a:ext cx="223"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a:solidFill>
                        <a:srgbClr val="FF66CC"/>
                      </a:solidFill>
                    </a:rPr>
                    <a:t>p</a:t>
                  </a:r>
                  <a:endParaRPr lang="en-US" altLang="en-US">
                    <a:solidFill>
                      <a:srgbClr val="FF66CC"/>
                    </a:solidFill>
                    <a:latin typeface="Times New Roman" pitchFamily="18" charset="0"/>
                  </a:endParaRPr>
                </a:p>
              </p:txBody>
            </p:sp>
          </p:grpSp>
          <p:grpSp>
            <p:nvGrpSpPr>
              <p:cNvPr id="537" name="Group 93"/>
              <p:cNvGrpSpPr>
                <a:grpSpLocks/>
              </p:cNvGrpSpPr>
              <p:nvPr/>
            </p:nvGrpSpPr>
            <p:grpSpPr bwMode="auto">
              <a:xfrm>
                <a:off x="6477000" y="3092351"/>
                <a:ext cx="457200" cy="1066800"/>
                <a:chOff x="4464" y="192"/>
                <a:chExt cx="288" cy="672"/>
              </a:xfrm>
            </p:grpSpPr>
            <p:sp>
              <p:nvSpPr>
                <p:cNvPr id="538" name="Line 69"/>
                <p:cNvSpPr>
                  <a:spLocks noChangeShapeType="1"/>
                </p:cNvSpPr>
                <p:nvPr/>
              </p:nvSpPr>
              <p:spPr bwMode="auto">
                <a:xfrm flipV="1">
                  <a:off x="4464" y="305"/>
                  <a:ext cx="265" cy="223"/>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39" name="Line 70"/>
                <p:cNvSpPr>
                  <a:spLocks noChangeShapeType="1"/>
                </p:cNvSpPr>
                <p:nvPr/>
              </p:nvSpPr>
              <p:spPr bwMode="auto">
                <a:xfrm flipV="1">
                  <a:off x="4464" y="417"/>
                  <a:ext cx="282" cy="111"/>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0" name="Line 71"/>
                <p:cNvSpPr>
                  <a:spLocks noChangeShapeType="1"/>
                </p:cNvSpPr>
                <p:nvPr/>
              </p:nvSpPr>
              <p:spPr bwMode="auto">
                <a:xfrm>
                  <a:off x="4464" y="528"/>
                  <a:ext cx="277" cy="150"/>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1" name="Line 72"/>
                <p:cNvSpPr>
                  <a:spLocks noChangeShapeType="1"/>
                </p:cNvSpPr>
                <p:nvPr/>
              </p:nvSpPr>
              <p:spPr bwMode="auto">
                <a:xfrm>
                  <a:off x="4464" y="528"/>
                  <a:ext cx="260" cy="270"/>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2" name="Line 74"/>
                <p:cNvSpPr>
                  <a:spLocks noChangeShapeType="1"/>
                </p:cNvSpPr>
                <p:nvPr/>
              </p:nvSpPr>
              <p:spPr bwMode="auto">
                <a:xfrm>
                  <a:off x="4464" y="528"/>
                  <a:ext cx="179" cy="295"/>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3" name="Line 75"/>
                <p:cNvSpPr>
                  <a:spLocks noChangeShapeType="1"/>
                </p:cNvSpPr>
                <p:nvPr/>
              </p:nvSpPr>
              <p:spPr bwMode="auto">
                <a:xfrm flipV="1">
                  <a:off x="4464" y="211"/>
                  <a:ext cx="225" cy="317"/>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4" name="Line 76"/>
                <p:cNvSpPr>
                  <a:spLocks noChangeShapeType="1"/>
                </p:cNvSpPr>
                <p:nvPr/>
              </p:nvSpPr>
              <p:spPr bwMode="auto">
                <a:xfrm flipV="1">
                  <a:off x="4464" y="264"/>
                  <a:ext cx="159" cy="264"/>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5" name="Line 77"/>
                <p:cNvSpPr>
                  <a:spLocks noChangeShapeType="1"/>
                </p:cNvSpPr>
                <p:nvPr/>
              </p:nvSpPr>
              <p:spPr bwMode="auto">
                <a:xfrm flipV="1">
                  <a:off x="4464" y="369"/>
                  <a:ext cx="150" cy="159"/>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6" name="Line 88"/>
                <p:cNvSpPr>
                  <a:spLocks noChangeShapeType="1"/>
                </p:cNvSpPr>
                <p:nvPr/>
              </p:nvSpPr>
              <p:spPr bwMode="auto">
                <a:xfrm flipV="1">
                  <a:off x="4464" y="508"/>
                  <a:ext cx="141" cy="20"/>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7" name="Line 89"/>
                <p:cNvSpPr>
                  <a:spLocks noChangeShapeType="1"/>
                </p:cNvSpPr>
                <p:nvPr/>
              </p:nvSpPr>
              <p:spPr bwMode="auto">
                <a:xfrm>
                  <a:off x="4464" y="528"/>
                  <a:ext cx="141" cy="74"/>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8" name="Line 90"/>
                <p:cNvSpPr>
                  <a:spLocks noChangeShapeType="1"/>
                </p:cNvSpPr>
                <p:nvPr/>
              </p:nvSpPr>
              <p:spPr bwMode="auto">
                <a:xfrm>
                  <a:off x="4464" y="528"/>
                  <a:ext cx="154" cy="180"/>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9" name="Line 92"/>
                <p:cNvSpPr>
                  <a:spLocks noChangeShapeType="1"/>
                </p:cNvSpPr>
                <p:nvPr/>
              </p:nvSpPr>
              <p:spPr bwMode="auto">
                <a:xfrm>
                  <a:off x="4464" y="528"/>
                  <a:ext cx="286" cy="30"/>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50" name="Oval 91"/>
                <p:cNvSpPr>
                  <a:spLocks noChangeArrowheads="1"/>
                </p:cNvSpPr>
                <p:nvPr/>
              </p:nvSpPr>
              <p:spPr bwMode="auto">
                <a:xfrm>
                  <a:off x="4608" y="192"/>
                  <a:ext cx="144" cy="672"/>
                </a:xfrm>
                <a:prstGeom prst="ellipse">
                  <a:avLst/>
                </a:prstGeom>
                <a:solidFill>
                  <a:srgbClr val="003300">
                    <a:alpha val="50000"/>
                  </a:srgbClr>
                </a:solidFill>
                <a:ln w="9525">
                  <a:solidFill>
                    <a:srgbClr val="0000FF"/>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grpSp>
        <p:grpSp>
          <p:nvGrpSpPr>
            <p:cNvPr id="634" name="Group 4"/>
            <p:cNvGrpSpPr>
              <a:grpSpLocks/>
            </p:cNvGrpSpPr>
            <p:nvPr/>
          </p:nvGrpSpPr>
          <p:grpSpPr bwMode="auto">
            <a:xfrm>
              <a:off x="4933255" y="3595759"/>
              <a:ext cx="3959225" cy="2442535"/>
              <a:chOff x="338" y="576"/>
              <a:chExt cx="2494" cy="1818"/>
            </a:xfrm>
          </p:grpSpPr>
          <p:sp useBgFill="1">
            <p:nvSpPr>
              <p:cNvPr id="635" name="Rectangle 5"/>
              <p:cNvSpPr>
                <a:spLocks noChangeArrowheads="1"/>
              </p:cNvSpPr>
              <p:nvPr/>
            </p:nvSpPr>
            <p:spPr bwMode="auto">
              <a:xfrm>
                <a:off x="386" y="576"/>
                <a:ext cx="2430" cy="1818"/>
              </a:xfrm>
              <a:prstGeom prst="rect">
                <a:avLst/>
              </a:prstGeom>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63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 y="584"/>
                <a:ext cx="2494" cy="1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Rectangle 2"/>
            <p:cNvSpPr/>
            <p:nvPr/>
          </p:nvSpPr>
          <p:spPr>
            <a:xfrm>
              <a:off x="5526663" y="6095037"/>
              <a:ext cx="2823209" cy="646331"/>
            </a:xfrm>
            <a:prstGeom prst="rect">
              <a:avLst/>
            </a:prstGeom>
          </p:spPr>
          <p:txBody>
            <a:bodyPr wrap="none">
              <a:spAutoFit/>
            </a:bodyPr>
            <a:lstStyle/>
            <a:p>
              <a:pPr algn="ctr"/>
              <a:r>
                <a:rPr lang="en-GB" altLang="en-US" dirty="0">
                  <a:solidFill>
                    <a:srgbClr val="333399"/>
                  </a:solidFill>
                  <a:latin typeface="Comic Sans MS" panose="030F0702030302020204" pitchFamily="66" charset="0"/>
                  <a:cs typeface="Times New Roman" pitchFamily="18" charset="0"/>
                </a:rPr>
                <a:t>Palmans </a:t>
              </a:r>
              <a:r>
                <a:rPr lang="en-GB" altLang="en-US" dirty="0" smtClean="0">
                  <a:solidFill>
                    <a:srgbClr val="333399"/>
                  </a:solidFill>
                  <a:latin typeface="Comic Sans MS" panose="030F0702030302020204" pitchFamily="66" charset="0"/>
                  <a:cs typeface="Times New Roman" pitchFamily="18" charset="0"/>
                </a:rPr>
                <a:t>2011 </a:t>
              </a:r>
              <a:r>
                <a:rPr lang="en-GB" altLang="en-US" dirty="0" err="1" smtClean="0">
                  <a:solidFill>
                    <a:srgbClr val="333399"/>
                  </a:solidFill>
                  <a:latin typeface="Comic Sans MS" panose="030F0702030302020204" pitchFamily="66" charset="0"/>
                  <a:cs typeface="Times New Roman" pitchFamily="18" charset="0"/>
                </a:rPr>
                <a:t>Proc</a:t>
              </a:r>
              <a:r>
                <a:rPr lang="en-GB" altLang="en-US" dirty="0" smtClean="0">
                  <a:solidFill>
                    <a:srgbClr val="333399"/>
                  </a:solidFill>
                  <a:latin typeface="Comic Sans MS" panose="030F0702030302020204" pitchFamily="66" charset="0"/>
                  <a:cs typeface="Times New Roman" pitchFamily="18" charset="0"/>
                </a:rPr>
                <a:t> IDOS</a:t>
              </a:r>
            </a:p>
            <a:p>
              <a:pPr algn="ctr"/>
              <a:r>
                <a:rPr lang="en-GB" altLang="en-US" dirty="0" smtClean="0">
                  <a:solidFill>
                    <a:srgbClr val="333399"/>
                  </a:solidFill>
                  <a:latin typeface="Comic Sans MS" panose="030F0702030302020204" pitchFamily="66" charset="0"/>
                  <a:cs typeface="Times New Roman" pitchFamily="18" charset="0"/>
                </a:rPr>
                <a:t>IAEA-CN182-230</a:t>
              </a:r>
              <a:endParaRPr lang="en-GB" altLang="en-US" dirty="0">
                <a:solidFill>
                  <a:srgbClr val="333399"/>
                </a:solidFill>
                <a:latin typeface="Comic Sans MS" panose="030F0702030302020204" pitchFamily="66" charset="0"/>
                <a:cs typeface="Times New Roman" pitchFamily="18" charset="0"/>
              </a:endParaRPr>
            </a:p>
          </p:txBody>
        </p:sp>
      </p:grpSp>
    </p:spTree>
    <p:extLst>
      <p:ext uri="{BB962C8B-B14F-4D97-AF65-F5344CB8AC3E}">
        <p14:creationId xmlns:p14="http://schemas.microsoft.com/office/powerpoint/2010/main" val="308548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586" name="Group 2"/>
          <p:cNvGrpSpPr>
            <a:grpSpLocks/>
          </p:cNvGrpSpPr>
          <p:nvPr/>
        </p:nvGrpSpPr>
        <p:grpSpPr bwMode="auto">
          <a:xfrm>
            <a:off x="134938" y="493713"/>
            <a:ext cx="8812212" cy="6175375"/>
            <a:chOff x="85" y="311"/>
            <a:chExt cx="5551" cy="3890"/>
          </a:xfrm>
        </p:grpSpPr>
        <p:sp>
          <p:nvSpPr>
            <p:cNvPr id="195587" name="Freeform 3" descr="5%"/>
            <p:cNvSpPr>
              <a:spLocks/>
            </p:cNvSpPr>
            <p:nvPr/>
          </p:nvSpPr>
          <p:spPr bwMode="auto">
            <a:xfrm>
              <a:off x="85" y="311"/>
              <a:ext cx="5551" cy="3890"/>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F8F8F8"/>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588" name="Freeform 4" descr="5%"/>
            <p:cNvSpPr>
              <a:spLocks/>
            </p:cNvSpPr>
            <p:nvPr/>
          </p:nvSpPr>
          <p:spPr bwMode="auto">
            <a:xfrm>
              <a:off x="170" y="407"/>
              <a:ext cx="5377" cy="3721"/>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EAEAEA"/>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589" name="Freeform 5" descr="5%"/>
            <p:cNvSpPr>
              <a:spLocks/>
            </p:cNvSpPr>
            <p:nvPr/>
          </p:nvSpPr>
          <p:spPr bwMode="auto">
            <a:xfrm>
              <a:off x="256" y="528"/>
              <a:ext cx="5206" cy="3504"/>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DDDDDD"/>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590" name="Freeform 6" descr="5%"/>
            <p:cNvSpPr>
              <a:spLocks/>
            </p:cNvSpPr>
            <p:nvPr/>
          </p:nvSpPr>
          <p:spPr bwMode="auto">
            <a:xfrm>
              <a:off x="341" y="672"/>
              <a:ext cx="5035" cy="3264"/>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C0C0C0"/>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5730" name="Group 146"/>
          <p:cNvGrpSpPr>
            <a:grpSpLocks/>
          </p:cNvGrpSpPr>
          <p:nvPr/>
        </p:nvGrpSpPr>
        <p:grpSpPr bwMode="auto">
          <a:xfrm>
            <a:off x="533400" y="457200"/>
            <a:ext cx="8001000" cy="5943600"/>
            <a:chOff x="336" y="288"/>
            <a:chExt cx="5040" cy="3744"/>
          </a:xfrm>
        </p:grpSpPr>
        <p:sp>
          <p:nvSpPr>
            <p:cNvPr id="195688" name="Line 104"/>
            <p:cNvSpPr>
              <a:spLocks noChangeShapeType="1"/>
            </p:cNvSpPr>
            <p:nvPr/>
          </p:nvSpPr>
          <p:spPr bwMode="auto">
            <a:xfrm>
              <a:off x="336" y="124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89" name="Line 105"/>
            <p:cNvSpPr>
              <a:spLocks noChangeShapeType="1"/>
            </p:cNvSpPr>
            <p:nvPr/>
          </p:nvSpPr>
          <p:spPr bwMode="auto">
            <a:xfrm>
              <a:off x="336" y="134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90" name="Line 106"/>
            <p:cNvSpPr>
              <a:spLocks noChangeShapeType="1"/>
            </p:cNvSpPr>
            <p:nvPr/>
          </p:nvSpPr>
          <p:spPr bwMode="auto">
            <a:xfrm>
              <a:off x="336" y="144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91" name="Line 107"/>
            <p:cNvSpPr>
              <a:spLocks noChangeShapeType="1"/>
            </p:cNvSpPr>
            <p:nvPr/>
          </p:nvSpPr>
          <p:spPr bwMode="auto">
            <a:xfrm>
              <a:off x="336" y="153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92" name="Line 108"/>
            <p:cNvSpPr>
              <a:spLocks noChangeShapeType="1"/>
            </p:cNvSpPr>
            <p:nvPr/>
          </p:nvSpPr>
          <p:spPr bwMode="auto">
            <a:xfrm>
              <a:off x="336" y="163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93" name="Line 109"/>
            <p:cNvSpPr>
              <a:spLocks noChangeShapeType="1"/>
            </p:cNvSpPr>
            <p:nvPr/>
          </p:nvSpPr>
          <p:spPr bwMode="auto">
            <a:xfrm>
              <a:off x="336" y="172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94" name="Line 110"/>
            <p:cNvSpPr>
              <a:spLocks noChangeShapeType="1"/>
            </p:cNvSpPr>
            <p:nvPr/>
          </p:nvSpPr>
          <p:spPr bwMode="auto">
            <a:xfrm>
              <a:off x="336" y="182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95" name="Line 111"/>
            <p:cNvSpPr>
              <a:spLocks noChangeShapeType="1"/>
            </p:cNvSpPr>
            <p:nvPr/>
          </p:nvSpPr>
          <p:spPr bwMode="auto">
            <a:xfrm>
              <a:off x="336" y="192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96" name="Line 112"/>
            <p:cNvSpPr>
              <a:spLocks noChangeShapeType="1"/>
            </p:cNvSpPr>
            <p:nvPr/>
          </p:nvSpPr>
          <p:spPr bwMode="auto">
            <a:xfrm>
              <a:off x="336" y="201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97" name="Line 113"/>
            <p:cNvSpPr>
              <a:spLocks noChangeShapeType="1"/>
            </p:cNvSpPr>
            <p:nvPr/>
          </p:nvSpPr>
          <p:spPr bwMode="auto">
            <a:xfrm>
              <a:off x="336" y="211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98" name="Line 114"/>
            <p:cNvSpPr>
              <a:spLocks noChangeShapeType="1"/>
            </p:cNvSpPr>
            <p:nvPr/>
          </p:nvSpPr>
          <p:spPr bwMode="auto">
            <a:xfrm>
              <a:off x="336" y="220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699" name="Line 115"/>
            <p:cNvSpPr>
              <a:spLocks noChangeShapeType="1"/>
            </p:cNvSpPr>
            <p:nvPr/>
          </p:nvSpPr>
          <p:spPr bwMode="auto">
            <a:xfrm>
              <a:off x="336" y="230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00" name="Line 116"/>
            <p:cNvSpPr>
              <a:spLocks noChangeShapeType="1"/>
            </p:cNvSpPr>
            <p:nvPr/>
          </p:nvSpPr>
          <p:spPr bwMode="auto">
            <a:xfrm>
              <a:off x="336" y="240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01" name="Line 117"/>
            <p:cNvSpPr>
              <a:spLocks noChangeShapeType="1"/>
            </p:cNvSpPr>
            <p:nvPr/>
          </p:nvSpPr>
          <p:spPr bwMode="auto">
            <a:xfrm>
              <a:off x="336" y="249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02" name="Line 118"/>
            <p:cNvSpPr>
              <a:spLocks noChangeShapeType="1"/>
            </p:cNvSpPr>
            <p:nvPr/>
          </p:nvSpPr>
          <p:spPr bwMode="auto">
            <a:xfrm>
              <a:off x="336" y="259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03" name="Line 119"/>
            <p:cNvSpPr>
              <a:spLocks noChangeShapeType="1"/>
            </p:cNvSpPr>
            <p:nvPr/>
          </p:nvSpPr>
          <p:spPr bwMode="auto">
            <a:xfrm>
              <a:off x="336" y="268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04" name="Line 120"/>
            <p:cNvSpPr>
              <a:spLocks noChangeShapeType="1"/>
            </p:cNvSpPr>
            <p:nvPr/>
          </p:nvSpPr>
          <p:spPr bwMode="auto">
            <a:xfrm>
              <a:off x="336" y="278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05" name="Line 121"/>
            <p:cNvSpPr>
              <a:spLocks noChangeShapeType="1"/>
            </p:cNvSpPr>
            <p:nvPr/>
          </p:nvSpPr>
          <p:spPr bwMode="auto">
            <a:xfrm>
              <a:off x="336" y="288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06" name="Line 122"/>
            <p:cNvSpPr>
              <a:spLocks noChangeShapeType="1"/>
            </p:cNvSpPr>
            <p:nvPr/>
          </p:nvSpPr>
          <p:spPr bwMode="auto">
            <a:xfrm>
              <a:off x="336" y="297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07" name="Line 123"/>
            <p:cNvSpPr>
              <a:spLocks noChangeShapeType="1"/>
            </p:cNvSpPr>
            <p:nvPr/>
          </p:nvSpPr>
          <p:spPr bwMode="auto">
            <a:xfrm>
              <a:off x="336" y="307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08" name="Line 124"/>
            <p:cNvSpPr>
              <a:spLocks noChangeShapeType="1"/>
            </p:cNvSpPr>
            <p:nvPr/>
          </p:nvSpPr>
          <p:spPr bwMode="auto">
            <a:xfrm>
              <a:off x="336" y="316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09" name="Line 125"/>
            <p:cNvSpPr>
              <a:spLocks noChangeShapeType="1"/>
            </p:cNvSpPr>
            <p:nvPr/>
          </p:nvSpPr>
          <p:spPr bwMode="auto">
            <a:xfrm>
              <a:off x="336" y="326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10" name="Line 126"/>
            <p:cNvSpPr>
              <a:spLocks noChangeShapeType="1"/>
            </p:cNvSpPr>
            <p:nvPr/>
          </p:nvSpPr>
          <p:spPr bwMode="auto">
            <a:xfrm>
              <a:off x="336" y="336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11" name="Line 127"/>
            <p:cNvSpPr>
              <a:spLocks noChangeShapeType="1"/>
            </p:cNvSpPr>
            <p:nvPr/>
          </p:nvSpPr>
          <p:spPr bwMode="auto">
            <a:xfrm>
              <a:off x="336" y="345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12" name="Line 128"/>
            <p:cNvSpPr>
              <a:spLocks noChangeShapeType="1"/>
            </p:cNvSpPr>
            <p:nvPr/>
          </p:nvSpPr>
          <p:spPr bwMode="auto">
            <a:xfrm>
              <a:off x="336" y="355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13" name="Line 129"/>
            <p:cNvSpPr>
              <a:spLocks noChangeShapeType="1"/>
            </p:cNvSpPr>
            <p:nvPr/>
          </p:nvSpPr>
          <p:spPr bwMode="auto">
            <a:xfrm>
              <a:off x="336" y="364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14" name="Line 130"/>
            <p:cNvSpPr>
              <a:spLocks noChangeShapeType="1"/>
            </p:cNvSpPr>
            <p:nvPr/>
          </p:nvSpPr>
          <p:spPr bwMode="auto">
            <a:xfrm>
              <a:off x="336" y="374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15" name="Line 131"/>
            <p:cNvSpPr>
              <a:spLocks noChangeShapeType="1"/>
            </p:cNvSpPr>
            <p:nvPr/>
          </p:nvSpPr>
          <p:spPr bwMode="auto">
            <a:xfrm>
              <a:off x="336" y="384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16" name="Line 132"/>
            <p:cNvSpPr>
              <a:spLocks noChangeShapeType="1"/>
            </p:cNvSpPr>
            <p:nvPr/>
          </p:nvSpPr>
          <p:spPr bwMode="auto">
            <a:xfrm>
              <a:off x="1392" y="3936"/>
              <a:ext cx="398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17" name="Line 133"/>
            <p:cNvSpPr>
              <a:spLocks noChangeShapeType="1"/>
            </p:cNvSpPr>
            <p:nvPr/>
          </p:nvSpPr>
          <p:spPr bwMode="auto">
            <a:xfrm>
              <a:off x="1392" y="4032"/>
              <a:ext cx="398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19" name="Line 135"/>
            <p:cNvSpPr>
              <a:spLocks noChangeShapeType="1"/>
            </p:cNvSpPr>
            <p:nvPr/>
          </p:nvSpPr>
          <p:spPr bwMode="auto">
            <a:xfrm>
              <a:off x="336" y="115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20" name="Line 136"/>
            <p:cNvSpPr>
              <a:spLocks noChangeShapeType="1"/>
            </p:cNvSpPr>
            <p:nvPr/>
          </p:nvSpPr>
          <p:spPr bwMode="auto">
            <a:xfrm>
              <a:off x="1056" y="1056"/>
              <a:ext cx="432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21" name="Line 137"/>
            <p:cNvSpPr>
              <a:spLocks noChangeShapeType="1"/>
            </p:cNvSpPr>
            <p:nvPr/>
          </p:nvSpPr>
          <p:spPr bwMode="auto">
            <a:xfrm>
              <a:off x="1728" y="960"/>
              <a:ext cx="3648"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22" name="Line 138"/>
            <p:cNvSpPr>
              <a:spLocks noChangeShapeType="1"/>
            </p:cNvSpPr>
            <p:nvPr/>
          </p:nvSpPr>
          <p:spPr bwMode="auto">
            <a:xfrm>
              <a:off x="2112" y="864"/>
              <a:ext cx="326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23" name="Line 139"/>
            <p:cNvSpPr>
              <a:spLocks noChangeShapeType="1"/>
            </p:cNvSpPr>
            <p:nvPr/>
          </p:nvSpPr>
          <p:spPr bwMode="auto">
            <a:xfrm>
              <a:off x="2400" y="768"/>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24" name="Line 140"/>
            <p:cNvSpPr>
              <a:spLocks noChangeShapeType="1"/>
            </p:cNvSpPr>
            <p:nvPr/>
          </p:nvSpPr>
          <p:spPr bwMode="auto">
            <a:xfrm>
              <a:off x="2784" y="672"/>
              <a:ext cx="2592"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25" name="Line 141"/>
            <p:cNvSpPr>
              <a:spLocks noChangeShapeType="1"/>
            </p:cNvSpPr>
            <p:nvPr/>
          </p:nvSpPr>
          <p:spPr bwMode="auto">
            <a:xfrm>
              <a:off x="3024" y="576"/>
              <a:ext cx="2352"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27" name="Line 143"/>
            <p:cNvSpPr>
              <a:spLocks noChangeShapeType="1"/>
            </p:cNvSpPr>
            <p:nvPr/>
          </p:nvSpPr>
          <p:spPr bwMode="auto">
            <a:xfrm>
              <a:off x="3264" y="480"/>
              <a:ext cx="1824"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28" name="Line 144"/>
            <p:cNvSpPr>
              <a:spLocks noChangeShapeType="1"/>
            </p:cNvSpPr>
            <p:nvPr/>
          </p:nvSpPr>
          <p:spPr bwMode="auto">
            <a:xfrm>
              <a:off x="3504" y="384"/>
              <a:ext cx="1296"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29" name="Line 145"/>
            <p:cNvSpPr>
              <a:spLocks noChangeShapeType="1"/>
            </p:cNvSpPr>
            <p:nvPr/>
          </p:nvSpPr>
          <p:spPr bwMode="auto">
            <a:xfrm>
              <a:off x="3888" y="288"/>
              <a:ext cx="528"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95591" name="Rectangle 7"/>
          <p:cNvSpPr>
            <a:spLocks noGrp="1" noChangeArrowheads="1"/>
          </p:cNvSpPr>
          <p:nvPr>
            <p:ph type="title"/>
          </p:nvPr>
        </p:nvSpPr>
        <p:spPr/>
        <p:txBody>
          <a:bodyPr/>
          <a:lstStyle/>
          <a:p>
            <a:r>
              <a:rPr lang="en-GB" altLang="en-US"/>
              <a:t>Initial recombination</a:t>
            </a:r>
          </a:p>
        </p:txBody>
      </p:sp>
      <p:sp>
        <p:nvSpPr>
          <p:cNvPr id="2" name="Content Placeholder 1"/>
          <p:cNvSpPr>
            <a:spLocks noGrp="1"/>
          </p:cNvSpPr>
          <p:nvPr>
            <p:ph idx="1"/>
          </p:nvPr>
        </p:nvSpPr>
        <p:spPr/>
        <p:txBody>
          <a:bodyPr/>
          <a:lstStyle/>
          <a:p>
            <a:endParaRPr lang="en-GB"/>
          </a:p>
        </p:txBody>
      </p:sp>
      <p:sp>
        <p:nvSpPr>
          <p:cNvPr id="195592" name="Line 8"/>
          <p:cNvSpPr>
            <a:spLocks noChangeShapeType="1"/>
          </p:cNvSpPr>
          <p:nvPr/>
        </p:nvSpPr>
        <p:spPr bwMode="auto">
          <a:xfrm flipH="1">
            <a:off x="1447800" y="609600"/>
            <a:ext cx="6019800" cy="5638800"/>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50" name="Oval 166"/>
          <p:cNvSpPr>
            <a:spLocks noChangeArrowheads="1"/>
          </p:cNvSpPr>
          <p:nvPr/>
        </p:nvSpPr>
        <p:spPr bwMode="auto">
          <a:xfrm>
            <a:off x="4775200" y="4203700"/>
            <a:ext cx="533400" cy="533400"/>
          </a:xfrm>
          <a:prstGeom prst="ellipse">
            <a:avLst/>
          </a:prstGeom>
          <a:solidFill>
            <a:srgbClr val="00FF00">
              <a:alpha val="50000"/>
            </a:srgbClr>
          </a:solidFill>
          <a:ln w="1905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95737" name="Group 153"/>
          <p:cNvGrpSpPr>
            <a:grpSpLocks/>
          </p:cNvGrpSpPr>
          <p:nvPr/>
        </p:nvGrpSpPr>
        <p:grpSpPr bwMode="auto">
          <a:xfrm>
            <a:off x="1828800" y="533400"/>
            <a:ext cx="5967413" cy="5510213"/>
            <a:chOff x="1152" y="336"/>
            <a:chExt cx="3759" cy="3471"/>
          </a:xfrm>
        </p:grpSpPr>
        <p:sp>
          <p:nvSpPr>
            <p:cNvPr id="195594" name="AutoShape 10"/>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595" name="AutoShape 11"/>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596" name="AutoShape 12"/>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597" name="AutoShape 13"/>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598" name="AutoShape 14"/>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599" name="AutoShape 15"/>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00" name="AutoShape 16"/>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01" name="AutoShape 17"/>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02" name="AutoShape 18"/>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03" name="AutoShape 19"/>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04" name="AutoShape 20"/>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05" name="AutoShape 21"/>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06" name="AutoShape 22"/>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07" name="AutoShape 23"/>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08" name="AutoShape 24"/>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09" name="AutoShape 25"/>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10" name="AutoShape 26"/>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11" name="AutoShape 27"/>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12" name="AutoShape 28"/>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13" name="AutoShape 29"/>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14" name="AutoShape 30"/>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15" name="AutoShape 31"/>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16" name="AutoShape 32"/>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17" name="AutoShape 33"/>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18" name="AutoShape 34"/>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19" name="AutoShape 35"/>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20" name="AutoShape 36"/>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21" name="AutoShape 37"/>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22" name="AutoShape 38"/>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23" name="AutoShape 39"/>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24" name="AutoShape 40"/>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25" name="AutoShape 41"/>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26" name="AutoShape 42"/>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27" name="AutoShape 43"/>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28" name="AutoShape 44"/>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29" name="AutoShape 45"/>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30" name="AutoShape 46"/>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31" name="AutoShape 47"/>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32" name="AutoShape 48"/>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33" name="AutoShape 49"/>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34" name="AutoShape 50"/>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35" name="AutoShape 51"/>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36" name="AutoShape 52"/>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37" name="AutoShape 53"/>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38" name="AutoShape 54"/>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39" name="AutoShape 55"/>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40" name="AutoShape 56"/>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41" name="AutoShape 57"/>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42" name="AutoShape 58"/>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43" name="AutoShape 59"/>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44" name="AutoShape 60"/>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45" name="AutoShape 61"/>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46" name="AutoShape 62"/>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47" name="AutoShape 63"/>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48" name="AutoShape 64"/>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49" name="AutoShape 65"/>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50" name="AutoShape 66"/>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51" name="AutoShape 67"/>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52" name="AutoShape 68"/>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53" name="AutoShape 69"/>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54" name="AutoShape 70"/>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55" name="AutoShape 71"/>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56" name="AutoShape 72"/>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57" name="AutoShape 73"/>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58" name="AutoShape 74"/>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59" name="AutoShape 75"/>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60" name="AutoShape 76"/>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61" name="AutoShape 77"/>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62" name="AutoShape 78"/>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63" name="AutoShape 79"/>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64" name="AutoShape 80"/>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65" name="AutoShape 81"/>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66" name="AutoShape 82"/>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67" name="AutoShape 83"/>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68" name="AutoShape 84"/>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69" name="AutoShape 85"/>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70" name="AutoShape 86"/>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71" name="AutoShape 87"/>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72" name="AutoShape 88"/>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73" name="AutoShape 89"/>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74" name="AutoShape 90"/>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75" name="AutoShape 91"/>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76" name="AutoShape 92"/>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77" name="AutoShape 93"/>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78" name="AutoShape 94"/>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79" name="AutoShape 95"/>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80" name="AutoShape 96"/>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81" name="AutoShape 97"/>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82" name="AutoShape 98"/>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83" name="AutoShape 99"/>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84" name="AutoShape 100"/>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85" name="AutoShape 101"/>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86" name="AutoShape 102"/>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687" name="AutoShape 103"/>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95734" name="Text Box 150"/>
          <p:cNvSpPr txBox="1">
            <a:spLocks noChangeArrowheads="1"/>
          </p:cNvSpPr>
          <p:nvPr/>
        </p:nvSpPr>
        <p:spPr bwMode="auto">
          <a:xfrm>
            <a:off x="7620000" y="5562600"/>
            <a:ext cx="641350" cy="6413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solidFill>
                  <a:srgbClr val="FFCC66"/>
                </a:solidFill>
              </a:rPr>
              <a:t>E</a:t>
            </a:r>
          </a:p>
        </p:txBody>
      </p:sp>
      <p:sp>
        <p:nvSpPr>
          <p:cNvPr id="195735" name="Line 151"/>
          <p:cNvSpPr>
            <a:spLocks noChangeShapeType="1"/>
          </p:cNvSpPr>
          <p:nvPr/>
        </p:nvSpPr>
        <p:spPr bwMode="auto">
          <a:xfrm>
            <a:off x="7467600" y="5562600"/>
            <a:ext cx="3048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51" name="Oval 167"/>
          <p:cNvSpPr>
            <a:spLocks noChangeArrowheads="1"/>
          </p:cNvSpPr>
          <p:nvPr/>
        </p:nvSpPr>
        <p:spPr bwMode="auto">
          <a:xfrm>
            <a:off x="4076700" y="4152900"/>
            <a:ext cx="533400" cy="533400"/>
          </a:xfrm>
          <a:prstGeom prst="ellipse">
            <a:avLst/>
          </a:prstGeom>
          <a:solidFill>
            <a:srgbClr val="00FF00">
              <a:alpha val="50000"/>
            </a:srgbClr>
          </a:solidFill>
          <a:ln w="1905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95742" name="Group 158"/>
          <p:cNvGrpSpPr>
            <a:grpSpLocks/>
          </p:cNvGrpSpPr>
          <p:nvPr/>
        </p:nvGrpSpPr>
        <p:grpSpPr bwMode="auto">
          <a:xfrm>
            <a:off x="4343400" y="4394200"/>
            <a:ext cx="1384300" cy="152400"/>
            <a:chOff x="2616" y="2768"/>
            <a:chExt cx="1088" cy="96"/>
          </a:xfrm>
        </p:grpSpPr>
        <p:sp>
          <p:nvSpPr>
            <p:cNvPr id="195740" name="Line 156"/>
            <p:cNvSpPr>
              <a:spLocks noChangeShapeType="1"/>
            </p:cNvSpPr>
            <p:nvPr/>
          </p:nvSpPr>
          <p:spPr bwMode="auto">
            <a:xfrm>
              <a:off x="3224" y="2864"/>
              <a:ext cx="480"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41" name="Line 157"/>
            <p:cNvSpPr>
              <a:spLocks noChangeShapeType="1"/>
            </p:cNvSpPr>
            <p:nvPr/>
          </p:nvSpPr>
          <p:spPr bwMode="auto">
            <a:xfrm flipH="1">
              <a:off x="2616" y="2768"/>
              <a:ext cx="48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5749" name="Group 165"/>
          <p:cNvGrpSpPr>
            <a:grpSpLocks/>
          </p:cNvGrpSpPr>
          <p:nvPr/>
        </p:nvGrpSpPr>
        <p:grpSpPr bwMode="auto">
          <a:xfrm>
            <a:off x="2743200" y="4343400"/>
            <a:ext cx="1600200" cy="76200"/>
            <a:chOff x="1728" y="2736"/>
            <a:chExt cx="1008" cy="48"/>
          </a:xfrm>
        </p:grpSpPr>
        <p:sp>
          <p:nvSpPr>
            <p:cNvPr id="195747" name="Line 163"/>
            <p:cNvSpPr>
              <a:spLocks noChangeShapeType="1"/>
            </p:cNvSpPr>
            <p:nvPr/>
          </p:nvSpPr>
          <p:spPr bwMode="auto">
            <a:xfrm>
              <a:off x="2304" y="2784"/>
              <a:ext cx="432"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5748" name="Line 164"/>
            <p:cNvSpPr>
              <a:spLocks noChangeShapeType="1"/>
            </p:cNvSpPr>
            <p:nvPr/>
          </p:nvSpPr>
          <p:spPr bwMode="auto">
            <a:xfrm flipH="1">
              <a:off x="1728" y="2736"/>
              <a:ext cx="40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extLst>
      <p:ext uri="{BB962C8B-B14F-4D97-AF65-F5344CB8AC3E}">
        <p14:creationId xmlns:p14="http://schemas.microsoft.com/office/powerpoint/2010/main" val="42446730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5592"/>
                                        </p:tgtEl>
                                        <p:attrNameLst>
                                          <p:attrName>style.visibility</p:attrName>
                                        </p:attrNameLst>
                                      </p:cBhvr>
                                      <p:to>
                                        <p:strVal val="visible"/>
                                      </p:to>
                                    </p:set>
                                    <p:animEffect transition="in" filter="wipe(up)">
                                      <p:cBhvr>
                                        <p:cTn id="7" dur="500"/>
                                        <p:tgtEl>
                                          <p:spTgt spid="195592"/>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95737"/>
                                        </p:tgtEl>
                                        <p:attrNameLst>
                                          <p:attrName>style.visibility</p:attrName>
                                        </p:attrNameLst>
                                      </p:cBhvr>
                                      <p:to>
                                        <p:strVal val="visible"/>
                                      </p:to>
                                    </p:set>
                                    <p:animEffect transition="in" filter="dissolve">
                                      <p:cBhvr>
                                        <p:cTn id="11" dur="500"/>
                                        <p:tgtEl>
                                          <p:spTgt spid="195737"/>
                                        </p:tgtEl>
                                      </p:cBhvr>
                                    </p:animEffect>
                                  </p:childTnLst>
                                </p:cTn>
                              </p:par>
                            </p:childTnLst>
                          </p:cTn>
                        </p:par>
                        <p:par>
                          <p:cTn id="12" fill="hold" nodeType="afterGroup">
                            <p:stCondLst>
                              <p:cond delay="1000"/>
                            </p:stCondLst>
                            <p:childTnLst>
                              <p:par>
                                <p:cTn id="13" presetID="17" presetClass="entr" presetSubtype="10" fill="hold" nodeType="afterEffect">
                                  <p:stCondLst>
                                    <p:cond delay="0"/>
                                  </p:stCondLst>
                                  <p:childTnLst>
                                    <p:set>
                                      <p:cBhvr>
                                        <p:cTn id="14" dur="1" fill="hold">
                                          <p:stCondLst>
                                            <p:cond delay="0"/>
                                          </p:stCondLst>
                                        </p:cTn>
                                        <p:tgtEl>
                                          <p:spTgt spid="195742"/>
                                        </p:tgtEl>
                                        <p:attrNameLst>
                                          <p:attrName>style.visibility</p:attrName>
                                        </p:attrNameLst>
                                      </p:cBhvr>
                                      <p:to>
                                        <p:strVal val="visible"/>
                                      </p:to>
                                    </p:set>
                                    <p:anim calcmode="lin" valueType="num">
                                      <p:cBhvr>
                                        <p:cTn id="15" dur="500" fill="hold"/>
                                        <p:tgtEl>
                                          <p:spTgt spid="195742"/>
                                        </p:tgtEl>
                                        <p:attrNameLst>
                                          <p:attrName>ppt_w</p:attrName>
                                        </p:attrNameLst>
                                      </p:cBhvr>
                                      <p:tavLst>
                                        <p:tav tm="0">
                                          <p:val>
                                            <p:fltVal val="0"/>
                                          </p:val>
                                        </p:tav>
                                        <p:tav tm="100000">
                                          <p:val>
                                            <p:strVal val="#ppt_w"/>
                                          </p:val>
                                        </p:tav>
                                      </p:tavLst>
                                    </p:anim>
                                    <p:anim calcmode="lin" valueType="num">
                                      <p:cBhvr>
                                        <p:cTn id="16" dur="500" fill="hold"/>
                                        <p:tgtEl>
                                          <p:spTgt spid="195742"/>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95750"/>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nodeType="clickEffect">
                                  <p:stCondLst>
                                    <p:cond delay="0"/>
                                  </p:stCondLst>
                                  <p:childTnLst>
                                    <p:set>
                                      <p:cBhvr>
                                        <p:cTn id="24" dur="1" fill="hold">
                                          <p:stCondLst>
                                            <p:cond delay="0"/>
                                          </p:stCondLst>
                                        </p:cTn>
                                        <p:tgtEl>
                                          <p:spTgt spid="195749"/>
                                        </p:tgtEl>
                                        <p:attrNameLst>
                                          <p:attrName>style.visibility</p:attrName>
                                        </p:attrNameLst>
                                      </p:cBhvr>
                                      <p:to>
                                        <p:strVal val="visible"/>
                                      </p:to>
                                    </p:set>
                                    <p:anim calcmode="lin" valueType="num">
                                      <p:cBhvr>
                                        <p:cTn id="25" dur="500" fill="hold"/>
                                        <p:tgtEl>
                                          <p:spTgt spid="195749"/>
                                        </p:tgtEl>
                                        <p:attrNameLst>
                                          <p:attrName>ppt_w</p:attrName>
                                        </p:attrNameLst>
                                      </p:cBhvr>
                                      <p:tavLst>
                                        <p:tav tm="0">
                                          <p:val>
                                            <p:fltVal val="0"/>
                                          </p:val>
                                        </p:tav>
                                        <p:tav tm="100000">
                                          <p:val>
                                            <p:strVal val="#ppt_w"/>
                                          </p:val>
                                        </p:tav>
                                      </p:tavLst>
                                    </p:anim>
                                    <p:anim calcmode="lin" valueType="num">
                                      <p:cBhvr>
                                        <p:cTn id="26" dur="500" fill="hold"/>
                                        <p:tgtEl>
                                          <p:spTgt spid="195749"/>
                                        </p:tgtEl>
                                        <p:attrNameLst>
                                          <p:attrName>ppt_h</p:attrName>
                                        </p:attrNameLst>
                                      </p:cBhvr>
                                      <p:tavLst>
                                        <p:tav tm="0">
                                          <p:val>
                                            <p:strVal val="#ppt_h"/>
                                          </p:val>
                                        </p:tav>
                                        <p:tav tm="100000">
                                          <p:val>
                                            <p:strVal val="#ppt_h"/>
                                          </p:val>
                                        </p:tav>
                                      </p:tavLst>
                                    </p:anim>
                                  </p:childTnLst>
                                </p:cTn>
                              </p:par>
                            </p:childTnLst>
                          </p:cTn>
                        </p:par>
                        <p:par>
                          <p:cTn id="27" fill="hold" nodeType="afterGroup">
                            <p:stCondLst>
                              <p:cond delay="500"/>
                            </p:stCondLst>
                            <p:childTnLst>
                              <p:par>
                                <p:cTn id="28" presetID="1" presetClass="entr" presetSubtype="0" fill="hold" grpId="0" nodeType="afterEffect">
                                  <p:stCondLst>
                                    <p:cond delay="0"/>
                                  </p:stCondLst>
                                  <p:childTnLst>
                                    <p:set>
                                      <p:cBhvr>
                                        <p:cTn id="29" dur="1" fill="hold">
                                          <p:stCondLst>
                                            <p:cond delay="499"/>
                                          </p:stCondLst>
                                        </p:cTn>
                                        <p:tgtEl>
                                          <p:spTgt spid="1957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2" grpId="0" animBg="1"/>
      <p:bldP spid="195750" grpId="0" animBg="1"/>
      <p:bldP spid="19575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2853" name="Group 101"/>
          <p:cNvGrpSpPr>
            <a:grpSpLocks/>
          </p:cNvGrpSpPr>
          <p:nvPr/>
        </p:nvGrpSpPr>
        <p:grpSpPr bwMode="auto">
          <a:xfrm>
            <a:off x="134938" y="493713"/>
            <a:ext cx="8812212" cy="6175375"/>
            <a:chOff x="85" y="311"/>
            <a:chExt cx="5551" cy="3890"/>
          </a:xfrm>
        </p:grpSpPr>
        <p:sp>
          <p:nvSpPr>
            <p:cNvPr id="202854" name="Freeform 102" descr="5%"/>
            <p:cNvSpPr>
              <a:spLocks/>
            </p:cNvSpPr>
            <p:nvPr/>
          </p:nvSpPr>
          <p:spPr bwMode="auto">
            <a:xfrm>
              <a:off x="85" y="311"/>
              <a:ext cx="5551" cy="3890"/>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F8F8F8"/>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2855" name="Freeform 103" descr="5%"/>
            <p:cNvSpPr>
              <a:spLocks/>
            </p:cNvSpPr>
            <p:nvPr/>
          </p:nvSpPr>
          <p:spPr bwMode="auto">
            <a:xfrm>
              <a:off x="170" y="407"/>
              <a:ext cx="5377" cy="3721"/>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EAEAEA"/>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2856" name="Freeform 104" descr="5%"/>
            <p:cNvSpPr>
              <a:spLocks/>
            </p:cNvSpPr>
            <p:nvPr/>
          </p:nvSpPr>
          <p:spPr bwMode="auto">
            <a:xfrm>
              <a:off x="256" y="528"/>
              <a:ext cx="5206" cy="3504"/>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DDDDDD"/>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2857" name="Freeform 105" descr="5%"/>
            <p:cNvSpPr>
              <a:spLocks/>
            </p:cNvSpPr>
            <p:nvPr/>
          </p:nvSpPr>
          <p:spPr bwMode="auto">
            <a:xfrm>
              <a:off x="341" y="672"/>
              <a:ext cx="5035" cy="3264"/>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C0C0C0"/>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03736" name="Group 984"/>
          <p:cNvGrpSpPr>
            <a:grpSpLocks/>
          </p:cNvGrpSpPr>
          <p:nvPr/>
        </p:nvGrpSpPr>
        <p:grpSpPr bwMode="auto">
          <a:xfrm>
            <a:off x="533400" y="457200"/>
            <a:ext cx="8001000" cy="5943600"/>
            <a:chOff x="336" y="288"/>
            <a:chExt cx="5040" cy="3744"/>
          </a:xfrm>
        </p:grpSpPr>
        <p:sp>
          <p:nvSpPr>
            <p:cNvPr id="203737" name="Line 985"/>
            <p:cNvSpPr>
              <a:spLocks noChangeShapeType="1"/>
            </p:cNvSpPr>
            <p:nvPr/>
          </p:nvSpPr>
          <p:spPr bwMode="auto">
            <a:xfrm>
              <a:off x="336" y="124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38" name="Line 986"/>
            <p:cNvSpPr>
              <a:spLocks noChangeShapeType="1"/>
            </p:cNvSpPr>
            <p:nvPr/>
          </p:nvSpPr>
          <p:spPr bwMode="auto">
            <a:xfrm>
              <a:off x="336" y="134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39" name="Line 987"/>
            <p:cNvSpPr>
              <a:spLocks noChangeShapeType="1"/>
            </p:cNvSpPr>
            <p:nvPr/>
          </p:nvSpPr>
          <p:spPr bwMode="auto">
            <a:xfrm>
              <a:off x="336" y="144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40" name="Line 988"/>
            <p:cNvSpPr>
              <a:spLocks noChangeShapeType="1"/>
            </p:cNvSpPr>
            <p:nvPr/>
          </p:nvSpPr>
          <p:spPr bwMode="auto">
            <a:xfrm>
              <a:off x="336" y="153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41" name="Line 989"/>
            <p:cNvSpPr>
              <a:spLocks noChangeShapeType="1"/>
            </p:cNvSpPr>
            <p:nvPr/>
          </p:nvSpPr>
          <p:spPr bwMode="auto">
            <a:xfrm>
              <a:off x="336" y="163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42" name="Line 990"/>
            <p:cNvSpPr>
              <a:spLocks noChangeShapeType="1"/>
            </p:cNvSpPr>
            <p:nvPr/>
          </p:nvSpPr>
          <p:spPr bwMode="auto">
            <a:xfrm>
              <a:off x="336" y="172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43" name="Line 991"/>
            <p:cNvSpPr>
              <a:spLocks noChangeShapeType="1"/>
            </p:cNvSpPr>
            <p:nvPr/>
          </p:nvSpPr>
          <p:spPr bwMode="auto">
            <a:xfrm>
              <a:off x="336" y="182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44" name="Line 992"/>
            <p:cNvSpPr>
              <a:spLocks noChangeShapeType="1"/>
            </p:cNvSpPr>
            <p:nvPr/>
          </p:nvSpPr>
          <p:spPr bwMode="auto">
            <a:xfrm>
              <a:off x="336" y="192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45" name="Line 993"/>
            <p:cNvSpPr>
              <a:spLocks noChangeShapeType="1"/>
            </p:cNvSpPr>
            <p:nvPr/>
          </p:nvSpPr>
          <p:spPr bwMode="auto">
            <a:xfrm>
              <a:off x="336" y="201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46" name="Line 994"/>
            <p:cNvSpPr>
              <a:spLocks noChangeShapeType="1"/>
            </p:cNvSpPr>
            <p:nvPr/>
          </p:nvSpPr>
          <p:spPr bwMode="auto">
            <a:xfrm>
              <a:off x="336" y="211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47" name="Line 995"/>
            <p:cNvSpPr>
              <a:spLocks noChangeShapeType="1"/>
            </p:cNvSpPr>
            <p:nvPr/>
          </p:nvSpPr>
          <p:spPr bwMode="auto">
            <a:xfrm>
              <a:off x="336" y="220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48" name="Line 996"/>
            <p:cNvSpPr>
              <a:spLocks noChangeShapeType="1"/>
            </p:cNvSpPr>
            <p:nvPr/>
          </p:nvSpPr>
          <p:spPr bwMode="auto">
            <a:xfrm>
              <a:off x="336" y="230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49" name="Line 997"/>
            <p:cNvSpPr>
              <a:spLocks noChangeShapeType="1"/>
            </p:cNvSpPr>
            <p:nvPr/>
          </p:nvSpPr>
          <p:spPr bwMode="auto">
            <a:xfrm>
              <a:off x="336" y="240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50" name="Line 998"/>
            <p:cNvSpPr>
              <a:spLocks noChangeShapeType="1"/>
            </p:cNvSpPr>
            <p:nvPr/>
          </p:nvSpPr>
          <p:spPr bwMode="auto">
            <a:xfrm>
              <a:off x="336" y="249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51" name="Line 999"/>
            <p:cNvSpPr>
              <a:spLocks noChangeShapeType="1"/>
            </p:cNvSpPr>
            <p:nvPr/>
          </p:nvSpPr>
          <p:spPr bwMode="auto">
            <a:xfrm>
              <a:off x="336" y="259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52" name="Line 1000"/>
            <p:cNvSpPr>
              <a:spLocks noChangeShapeType="1"/>
            </p:cNvSpPr>
            <p:nvPr/>
          </p:nvSpPr>
          <p:spPr bwMode="auto">
            <a:xfrm>
              <a:off x="336" y="268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53" name="Line 1001"/>
            <p:cNvSpPr>
              <a:spLocks noChangeShapeType="1"/>
            </p:cNvSpPr>
            <p:nvPr/>
          </p:nvSpPr>
          <p:spPr bwMode="auto">
            <a:xfrm>
              <a:off x="336" y="278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54" name="Line 1002"/>
            <p:cNvSpPr>
              <a:spLocks noChangeShapeType="1"/>
            </p:cNvSpPr>
            <p:nvPr/>
          </p:nvSpPr>
          <p:spPr bwMode="auto">
            <a:xfrm>
              <a:off x="336" y="288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55" name="Line 1003"/>
            <p:cNvSpPr>
              <a:spLocks noChangeShapeType="1"/>
            </p:cNvSpPr>
            <p:nvPr/>
          </p:nvSpPr>
          <p:spPr bwMode="auto">
            <a:xfrm>
              <a:off x="336" y="297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56" name="Line 1004"/>
            <p:cNvSpPr>
              <a:spLocks noChangeShapeType="1"/>
            </p:cNvSpPr>
            <p:nvPr/>
          </p:nvSpPr>
          <p:spPr bwMode="auto">
            <a:xfrm>
              <a:off x="336" y="307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57" name="Line 1005"/>
            <p:cNvSpPr>
              <a:spLocks noChangeShapeType="1"/>
            </p:cNvSpPr>
            <p:nvPr/>
          </p:nvSpPr>
          <p:spPr bwMode="auto">
            <a:xfrm>
              <a:off x="336" y="316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58" name="Line 1006"/>
            <p:cNvSpPr>
              <a:spLocks noChangeShapeType="1"/>
            </p:cNvSpPr>
            <p:nvPr/>
          </p:nvSpPr>
          <p:spPr bwMode="auto">
            <a:xfrm>
              <a:off x="336" y="326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59" name="Line 1007"/>
            <p:cNvSpPr>
              <a:spLocks noChangeShapeType="1"/>
            </p:cNvSpPr>
            <p:nvPr/>
          </p:nvSpPr>
          <p:spPr bwMode="auto">
            <a:xfrm>
              <a:off x="336" y="336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60" name="Line 1008"/>
            <p:cNvSpPr>
              <a:spLocks noChangeShapeType="1"/>
            </p:cNvSpPr>
            <p:nvPr/>
          </p:nvSpPr>
          <p:spPr bwMode="auto">
            <a:xfrm>
              <a:off x="336" y="345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61" name="Line 1009"/>
            <p:cNvSpPr>
              <a:spLocks noChangeShapeType="1"/>
            </p:cNvSpPr>
            <p:nvPr/>
          </p:nvSpPr>
          <p:spPr bwMode="auto">
            <a:xfrm>
              <a:off x="336" y="355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62" name="Line 1010"/>
            <p:cNvSpPr>
              <a:spLocks noChangeShapeType="1"/>
            </p:cNvSpPr>
            <p:nvPr/>
          </p:nvSpPr>
          <p:spPr bwMode="auto">
            <a:xfrm>
              <a:off x="336" y="364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63" name="Line 1011"/>
            <p:cNvSpPr>
              <a:spLocks noChangeShapeType="1"/>
            </p:cNvSpPr>
            <p:nvPr/>
          </p:nvSpPr>
          <p:spPr bwMode="auto">
            <a:xfrm>
              <a:off x="336" y="374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64" name="Line 1012"/>
            <p:cNvSpPr>
              <a:spLocks noChangeShapeType="1"/>
            </p:cNvSpPr>
            <p:nvPr/>
          </p:nvSpPr>
          <p:spPr bwMode="auto">
            <a:xfrm>
              <a:off x="336" y="384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65" name="Line 1013"/>
            <p:cNvSpPr>
              <a:spLocks noChangeShapeType="1"/>
            </p:cNvSpPr>
            <p:nvPr/>
          </p:nvSpPr>
          <p:spPr bwMode="auto">
            <a:xfrm>
              <a:off x="1392" y="3936"/>
              <a:ext cx="398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66" name="Line 1014"/>
            <p:cNvSpPr>
              <a:spLocks noChangeShapeType="1"/>
            </p:cNvSpPr>
            <p:nvPr/>
          </p:nvSpPr>
          <p:spPr bwMode="auto">
            <a:xfrm>
              <a:off x="1392" y="4032"/>
              <a:ext cx="398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67" name="Line 1015"/>
            <p:cNvSpPr>
              <a:spLocks noChangeShapeType="1"/>
            </p:cNvSpPr>
            <p:nvPr/>
          </p:nvSpPr>
          <p:spPr bwMode="auto">
            <a:xfrm>
              <a:off x="336" y="115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68" name="Line 1016"/>
            <p:cNvSpPr>
              <a:spLocks noChangeShapeType="1"/>
            </p:cNvSpPr>
            <p:nvPr/>
          </p:nvSpPr>
          <p:spPr bwMode="auto">
            <a:xfrm>
              <a:off x="1056" y="1056"/>
              <a:ext cx="432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69" name="Line 1017"/>
            <p:cNvSpPr>
              <a:spLocks noChangeShapeType="1"/>
            </p:cNvSpPr>
            <p:nvPr/>
          </p:nvSpPr>
          <p:spPr bwMode="auto">
            <a:xfrm>
              <a:off x="1728" y="960"/>
              <a:ext cx="3648"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70" name="Line 1018"/>
            <p:cNvSpPr>
              <a:spLocks noChangeShapeType="1"/>
            </p:cNvSpPr>
            <p:nvPr/>
          </p:nvSpPr>
          <p:spPr bwMode="auto">
            <a:xfrm>
              <a:off x="2112" y="864"/>
              <a:ext cx="326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71" name="Line 1019"/>
            <p:cNvSpPr>
              <a:spLocks noChangeShapeType="1"/>
            </p:cNvSpPr>
            <p:nvPr/>
          </p:nvSpPr>
          <p:spPr bwMode="auto">
            <a:xfrm>
              <a:off x="2400" y="768"/>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72" name="Line 1020"/>
            <p:cNvSpPr>
              <a:spLocks noChangeShapeType="1"/>
            </p:cNvSpPr>
            <p:nvPr/>
          </p:nvSpPr>
          <p:spPr bwMode="auto">
            <a:xfrm>
              <a:off x="2784" y="672"/>
              <a:ext cx="2592"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73" name="Line 1021"/>
            <p:cNvSpPr>
              <a:spLocks noChangeShapeType="1"/>
            </p:cNvSpPr>
            <p:nvPr/>
          </p:nvSpPr>
          <p:spPr bwMode="auto">
            <a:xfrm>
              <a:off x="3024" y="576"/>
              <a:ext cx="2352"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74" name="Line 1022"/>
            <p:cNvSpPr>
              <a:spLocks noChangeShapeType="1"/>
            </p:cNvSpPr>
            <p:nvPr/>
          </p:nvSpPr>
          <p:spPr bwMode="auto">
            <a:xfrm>
              <a:off x="3264" y="480"/>
              <a:ext cx="1824"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775" name="Line 1023"/>
            <p:cNvSpPr>
              <a:spLocks noChangeShapeType="1"/>
            </p:cNvSpPr>
            <p:nvPr/>
          </p:nvSpPr>
          <p:spPr bwMode="auto">
            <a:xfrm>
              <a:off x="3504" y="384"/>
              <a:ext cx="1296"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6848" name="Line 1024"/>
            <p:cNvSpPr>
              <a:spLocks noChangeShapeType="1"/>
            </p:cNvSpPr>
            <p:nvPr/>
          </p:nvSpPr>
          <p:spPr bwMode="auto">
            <a:xfrm>
              <a:off x="3888" y="288"/>
              <a:ext cx="528"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02754" name="Rectangle 2"/>
          <p:cNvSpPr>
            <a:spLocks noGrp="1" noChangeArrowheads="1"/>
          </p:cNvSpPr>
          <p:nvPr>
            <p:ph type="title"/>
          </p:nvPr>
        </p:nvSpPr>
        <p:spPr/>
        <p:txBody>
          <a:bodyPr/>
          <a:lstStyle/>
          <a:p>
            <a:r>
              <a:rPr lang="en-GB" altLang="en-US"/>
              <a:t>Volume recombination</a:t>
            </a:r>
          </a:p>
        </p:txBody>
      </p:sp>
      <p:sp>
        <p:nvSpPr>
          <p:cNvPr id="2" name="Content Placeholder 1"/>
          <p:cNvSpPr>
            <a:spLocks noGrp="1"/>
          </p:cNvSpPr>
          <p:nvPr>
            <p:ph idx="1"/>
          </p:nvPr>
        </p:nvSpPr>
        <p:spPr/>
        <p:txBody>
          <a:bodyPr/>
          <a:lstStyle/>
          <a:p>
            <a:endParaRPr lang="en-GB"/>
          </a:p>
        </p:txBody>
      </p:sp>
      <p:grpSp>
        <p:nvGrpSpPr>
          <p:cNvPr id="202953" name="Group 201"/>
          <p:cNvGrpSpPr>
            <a:grpSpLocks/>
          </p:cNvGrpSpPr>
          <p:nvPr/>
        </p:nvGrpSpPr>
        <p:grpSpPr bwMode="auto">
          <a:xfrm>
            <a:off x="1219200" y="1371600"/>
            <a:ext cx="4411663" cy="4764088"/>
            <a:chOff x="1104" y="384"/>
            <a:chExt cx="3355" cy="3529"/>
          </a:xfrm>
        </p:grpSpPr>
        <p:sp>
          <p:nvSpPr>
            <p:cNvPr id="202757" name="Line 5"/>
            <p:cNvSpPr>
              <a:spLocks noChangeShapeType="1"/>
            </p:cNvSpPr>
            <p:nvPr/>
          </p:nvSpPr>
          <p:spPr bwMode="auto">
            <a:xfrm flipH="1">
              <a:off x="1104" y="480"/>
              <a:ext cx="3216" cy="3408"/>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02758" name="Group 6"/>
            <p:cNvGrpSpPr>
              <a:grpSpLocks/>
            </p:cNvGrpSpPr>
            <p:nvPr/>
          </p:nvGrpSpPr>
          <p:grpSpPr bwMode="auto">
            <a:xfrm>
              <a:off x="2640" y="384"/>
              <a:ext cx="1819" cy="1897"/>
              <a:chOff x="1152" y="336"/>
              <a:chExt cx="3759" cy="3471"/>
            </a:xfrm>
          </p:grpSpPr>
          <p:sp>
            <p:nvSpPr>
              <p:cNvPr id="202759" name="AutoShape 7"/>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60" name="AutoShape 8"/>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61" name="AutoShape 9"/>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62" name="AutoShape 10"/>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63" name="AutoShape 11"/>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64" name="AutoShape 12"/>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65" name="AutoShape 13"/>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66" name="AutoShape 14"/>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67" name="AutoShape 15"/>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68" name="AutoShape 16"/>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69" name="AutoShape 17"/>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70" name="AutoShape 18"/>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71" name="AutoShape 19"/>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72" name="AutoShape 20"/>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73" name="AutoShape 21"/>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74" name="AutoShape 22"/>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75" name="AutoShape 23"/>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76" name="AutoShape 24"/>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77" name="AutoShape 25"/>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78" name="AutoShape 26"/>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79" name="AutoShape 27"/>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80" name="AutoShape 28"/>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81" name="AutoShape 29"/>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82" name="AutoShape 30"/>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83" name="AutoShape 31"/>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84" name="AutoShape 32"/>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85" name="AutoShape 33"/>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86" name="AutoShape 34"/>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87" name="AutoShape 35"/>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88" name="AutoShape 36"/>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89" name="AutoShape 37"/>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90" name="AutoShape 38"/>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91" name="AutoShape 39"/>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92" name="AutoShape 40"/>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93" name="AutoShape 41"/>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94" name="AutoShape 42"/>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95" name="AutoShape 43"/>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96" name="AutoShape 44"/>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97" name="AutoShape 45"/>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98" name="AutoShape 46"/>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799" name="AutoShape 47"/>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00" name="AutoShape 48"/>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01" name="AutoShape 49"/>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02" name="AutoShape 50"/>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03" name="AutoShape 51"/>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04" name="AutoShape 52"/>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05" name="AutoShape 53"/>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06" name="AutoShape 54"/>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07" name="AutoShape 55"/>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08" name="AutoShape 56"/>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09" name="AutoShape 57"/>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10" name="AutoShape 58"/>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11" name="AutoShape 59"/>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12" name="AutoShape 60"/>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13" name="AutoShape 61"/>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14" name="AutoShape 62"/>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15" name="AutoShape 63"/>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16" name="AutoShape 64"/>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17" name="AutoShape 65"/>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18" name="AutoShape 66"/>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19" name="AutoShape 67"/>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20" name="AutoShape 68"/>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21" name="AutoShape 69"/>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22" name="AutoShape 70"/>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23" name="AutoShape 71"/>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24" name="AutoShape 72"/>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25" name="AutoShape 73"/>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26" name="AutoShape 74"/>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27" name="AutoShape 75"/>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28" name="AutoShape 76"/>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29" name="AutoShape 77"/>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30" name="AutoShape 78"/>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31" name="AutoShape 79"/>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32" name="AutoShape 80"/>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33" name="AutoShape 81"/>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34" name="AutoShape 82"/>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35" name="AutoShape 83"/>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36" name="AutoShape 84"/>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37" name="AutoShape 85"/>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38" name="AutoShape 86"/>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39" name="AutoShape 87"/>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40" name="AutoShape 88"/>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41" name="AutoShape 89"/>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42" name="AutoShape 90"/>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43" name="AutoShape 91"/>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44" name="AutoShape 92"/>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45" name="AutoShape 93"/>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46" name="AutoShape 94"/>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47" name="AutoShape 95"/>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48" name="AutoShape 96"/>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49" name="AutoShape 97"/>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50" name="AutoShape 98"/>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51" name="AutoShape 99"/>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52" name="AutoShape 100"/>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02858" name="Group 106"/>
            <p:cNvGrpSpPr>
              <a:grpSpLocks/>
            </p:cNvGrpSpPr>
            <p:nvPr/>
          </p:nvGrpSpPr>
          <p:grpSpPr bwMode="auto">
            <a:xfrm>
              <a:off x="1104" y="2016"/>
              <a:ext cx="1819" cy="1897"/>
              <a:chOff x="1152" y="336"/>
              <a:chExt cx="3759" cy="3471"/>
            </a:xfrm>
          </p:grpSpPr>
          <p:sp>
            <p:nvSpPr>
              <p:cNvPr id="202859" name="AutoShape 107"/>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60" name="AutoShape 108"/>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61" name="AutoShape 109"/>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62" name="AutoShape 110"/>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63" name="AutoShape 111"/>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64" name="AutoShape 112"/>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65" name="AutoShape 113"/>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66" name="AutoShape 114"/>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67" name="AutoShape 115"/>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68" name="AutoShape 116"/>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69" name="AutoShape 117"/>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70" name="AutoShape 118"/>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71" name="AutoShape 119"/>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72" name="AutoShape 120"/>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73" name="AutoShape 121"/>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74" name="AutoShape 122"/>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75" name="AutoShape 123"/>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76" name="AutoShape 124"/>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77" name="AutoShape 125"/>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78" name="AutoShape 126"/>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79" name="AutoShape 127"/>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80" name="AutoShape 128"/>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81" name="AutoShape 129"/>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82" name="AutoShape 130"/>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83" name="AutoShape 131"/>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84" name="AutoShape 132"/>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85" name="AutoShape 133"/>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86" name="AutoShape 134"/>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87" name="AutoShape 135"/>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88" name="AutoShape 136"/>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89" name="AutoShape 137"/>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90" name="AutoShape 138"/>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91" name="AutoShape 139"/>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92" name="AutoShape 140"/>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93" name="AutoShape 141"/>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94" name="AutoShape 142"/>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95" name="AutoShape 143"/>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96" name="AutoShape 144"/>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97" name="AutoShape 145"/>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98" name="AutoShape 146"/>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899" name="AutoShape 147"/>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00" name="AutoShape 148"/>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01" name="AutoShape 149"/>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02" name="AutoShape 150"/>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03" name="AutoShape 151"/>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04" name="AutoShape 152"/>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05" name="AutoShape 153"/>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06" name="AutoShape 154"/>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07" name="AutoShape 155"/>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08" name="AutoShape 156"/>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09" name="AutoShape 157"/>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10" name="AutoShape 158"/>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11" name="AutoShape 159"/>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12" name="AutoShape 160"/>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13" name="AutoShape 161"/>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14" name="AutoShape 162"/>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15" name="AutoShape 163"/>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16" name="AutoShape 164"/>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17" name="AutoShape 165"/>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18" name="AutoShape 166"/>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19" name="AutoShape 167"/>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20" name="AutoShape 168"/>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21" name="AutoShape 169"/>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22" name="AutoShape 170"/>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23" name="AutoShape 171"/>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24" name="AutoShape 172"/>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25" name="AutoShape 173"/>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26" name="AutoShape 174"/>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27" name="AutoShape 175"/>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28" name="AutoShape 176"/>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29" name="AutoShape 177"/>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30" name="AutoShape 178"/>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31" name="AutoShape 179"/>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32" name="AutoShape 180"/>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33" name="AutoShape 181"/>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34" name="AutoShape 182"/>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35" name="AutoShape 183"/>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36" name="AutoShape 184"/>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37" name="AutoShape 185"/>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38" name="AutoShape 186"/>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39" name="AutoShape 187"/>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40" name="AutoShape 188"/>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41" name="AutoShape 189"/>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42" name="AutoShape 190"/>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43" name="AutoShape 191"/>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44" name="AutoShape 192"/>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45" name="AutoShape 193"/>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46" name="AutoShape 194"/>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47" name="AutoShape 195"/>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48" name="AutoShape 196"/>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49" name="AutoShape 197"/>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50" name="AutoShape 198"/>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51" name="AutoShape 199"/>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52" name="AutoShape 200"/>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202954" name="Group 202"/>
          <p:cNvGrpSpPr>
            <a:grpSpLocks/>
          </p:cNvGrpSpPr>
          <p:nvPr/>
        </p:nvGrpSpPr>
        <p:grpSpPr bwMode="auto">
          <a:xfrm rot="-1090500">
            <a:off x="3581400" y="1295400"/>
            <a:ext cx="4411663" cy="4764088"/>
            <a:chOff x="1104" y="384"/>
            <a:chExt cx="3355" cy="3529"/>
          </a:xfrm>
        </p:grpSpPr>
        <p:sp>
          <p:nvSpPr>
            <p:cNvPr id="202955" name="Line 203"/>
            <p:cNvSpPr>
              <a:spLocks noChangeShapeType="1"/>
            </p:cNvSpPr>
            <p:nvPr/>
          </p:nvSpPr>
          <p:spPr bwMode="auto">
            <a:xfrm flipH="1">
              <a:off x="1104" y="480"/>
              <a:ext cx="3216" cy="3408"/>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02956" name="Group 204"/>
            <p:cNvGrpSpPr>
              <a:grpSpLocks/>
            </p:cNvGrpSpPr>
            <p:nvPr/>
          </p:nvGrpSpPr>
          <p:grpSpPr bwMode="auto">
            <a:xfrm>
              <a:off x="2640" y="384"/>
              <a:ext cx="1819" cy="1897"/>
              <a:chOff x="1152" y="336"/>
              <a:chExt cx="3759" cy="3471"/>
            </a:xfrm>
          </p:grpSpPr>
          <p:sp>
            <p:nvSpPr>
              <p:cNvPr id="202957" name="AutoShape 205"/>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58" name="AutoShape 206"/>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59" name="AutoShape 207"/>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60" name="AutoShape 208"/>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61" name="AutoShape 209"/>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62" name="AutoShape 210"/>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63" name="AutoShape 211"/>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64" name="AutoShape 212"/>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65" name="AutoShape 213"/>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66" name="AutoShape 214"/>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67" name="AutoShape 215"/>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68" name="AutoShape 216"/>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69" name="AutoShape 217"/>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70" name="AutoShape 218"/>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71" name="AutoShape 219"/>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72" name="AutoShape 220"/>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73" name="AutoShape 221"/>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74" name="AutoShape 222"/>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75" name="AutoShape 223"/>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76" name="AutoShape 224"/>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77" name="AutoShape 225"/>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78" name="AutoShape 226"/>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79" name="AutoShape 227"/>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80" name="AutoShape 228"/>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81" name="AutoShape 229"/>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82" name="AutoShape 230"/>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83" name="AutoShape 231"/>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84" name="AutoShape 232"/>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85" name="AutoShape 233"/>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86" name="AutoShape 234"/>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87" name="AutoShape 235"/>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88" name="AutoShape 236"/>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89" name="AutoShape 237"/>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90" name="AutoShape 238"/>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91" name="AutoShape 239"/>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92" name="AutoShape 240"/>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93" name="AutoShape 241"/>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94" name="AutoShape 242"/>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95" name="AutoShape 243"/>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96" name="AutoShape 244"/>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97" name="AutoShape 245"/>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98" name="AutoShape 246"/>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2999" name="AutoShape 247"/>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00" name="AutoShape 248"/>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01" name="AutoShape 249"/>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02" name="AutoShape 250"/>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03" name="AutoShape 251"/>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04" name="AutoShape 252"/>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05" name="AutoShape 253"/>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06" name="AutoShape 254"/>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07" name="AutoShape 255"/>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08" name="AutoShape 256"/>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09" name="AutoShape 257"/>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10" name="AutoShape 258"/>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11" name="AutoShape 259"/>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12" name="AutoShape 260"/>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13" name="AutoShape 261"/>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14" name="AutoShape 262"/>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15" name="AutoShape 263"/>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16" name="AutoShape 264"/>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17" name="AutoShape 265"/>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18" name="AutoShape 266"/>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19" name="AutoShape 267"/>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20" name="AutoShape 268"/>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21" name="AutoShape 269"/>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22" name="AutoShape 270"/>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23" name="AutoShape 271"/>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24" name="AutoShape 272"/>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25" name="AutoShape 273"/>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26" name="AutoShape 274"/>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27" name="AutoShape 275"/>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28" name="AutoShape 276"/>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29" name="AutoShape 277"/>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30" name="AutoShape 278"/>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31" name="AutoShape 279"/>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32" name="AutoShape 280"/>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33" name="AutoShape 281"/>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34" name="AutoShape 282"/>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35" name="AutoShape 283"/>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36" name="AutoShape 284"/>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37" name="AutoShape 285"/>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38" name="AutoShape 286"/>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39" name="AutoShape 287"/>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40" name="AutoShape 288"/>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41" name="AutoShape 289"/>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42" name="AutoShape 290"/>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43" name="AutoShape 291"/>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44" name="AutoShape 292"/>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45" name="AutoShape 293"/>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46" name="AutoShape 294"/>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47" name="AutoShape 295"/>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48" name="AutoShape 296"/>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49" name="AutoShape 297"/>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50" name="AutoShape 298"/>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03051" name="Group 299"/>
            <p:cNvGrpSpPr>
              <a:grpSpLocks/>
            </p:cNvGrpSpPr>
            <p:nvPr/>
          </p:nvGrpSpPr>
          <p:grpSpPr bwMode="auto">
            <a:xfrm>
              <a:off x="1104" y="2016"/>
              <a:ext cx="1819" cy="1897"/>
              <a:chOff x="1152" y="336"/>
              <a:chExt cx="3759" cy="3471"/>
            </a:xfrm>
          </p:grpSpPr>
          <p:sp>
            <p:nvSpPr>
              <p:cNvPr id="203052" name="AutoShape 300"/>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53" name="AutoShape 301"/>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54" name="AutoShape 302"/>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55" name="AutoShape 303"/>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56" name="AutoShape 304"/>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57" name="AutoShape 305"/>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58" name="AutoShape 306"/>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59" name="AutoShape 307"/>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60" name="AutoShape 308"/>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61" name="AutoShape 309"/>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62" name="AutoShape 310"/>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63" name="AutoShape 311"/>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64" name="AutoShape 312"/>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65" name="AutoShape 313"/>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66" name="AutoShape 314"/>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67" name="AutoShape 315"/>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68" name="AutoShape 316"/>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69" name="AutoShape 317"/>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70" name="AutoShape 318"/>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71" name="AutoShape 319"/>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72" name="AutoShape 320"/>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73" name="AutoShape 321"/>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74" name="AutoShape 322"/>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75" name="AutoShape 323"/>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76" name="AutoShape 324"/>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77" name="AutoShape 325"/>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78" name="AutoShape 326"/>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79" name="AutoShape 327"/>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80" name="AutoShape 328"/>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81" name="AutoShape 329"/>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82" name="AutoShape 330"/>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83" name="AutoShape 331"/>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84" name="AutoShape 332"/>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85" name="AutoShape 333"/>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86" name="AutoShape 334"/>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87" name="AutoShape 335"/>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88" name="AutoShape 336"/>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89" name="AutoShape 337"/>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90" name="AutoShape 338"/>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91" name="AutoShape 339"/>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92" name="AutoShape 340"/>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93" name="AutoShape 341"/>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94" name="AutoShape 342"/>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95" name="AutoShape 343"/>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96" name="AutoShape 344"/>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97" name="AutoShape 345"/>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98" name="AutoShape 346"/>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099" name="AutoShape 347"/>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00" name="AutoShape 348"/>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01" name="AutoShape 349"/>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02" name="AutoShape 350"/>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03" name="AutoShape 351"/>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04" name="AutoShape 352"/>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05" name="AutoShape 353"/>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06" name="AutoShape 354"/>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07" name="AutoShape 355"/>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08" name="AutoShape 356"/>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09" name="AutoShape 357"/>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10" name="AutoShape 358"/>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11" name="AutoShape 359"/>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12" name="AutoShape 360"/>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13" name="AutoShape 361"/>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14" name="AutoShape 362"/>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15" name="AutoShape 363"/>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16" name="AutoShape 364"/>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17" name="AutoShape 365"/>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18" name="AutoShape 366"/>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19" name="AutoShape 367"/>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20" name="AutoShape 368"/>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21" name="AutoShape 369"/>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22" name="AutoShape 370"/>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23" name="AutoShape 371"/>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24" name="AutoShape 372"/>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25" name="AutoShape 373"/>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26" name="AutoShape 374"/>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27" name="AutoShape 375"/>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28" name="AutoShape 376"/>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29" name="AutoShape 377"/>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30" name="AutoShape 378"/>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31" name="AutoShape 379"/>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32" name="AutoShape 380"/>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33" name="AutoShape 381"/>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34" name="AutoShape 382"/>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35" name="AutoShape 383"/>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36" name="AutoShape 384"/>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37" name="AutoShape 385"/>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38" name="AutoShape 386"/>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39" name="AutoShape 387"/>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40" name="AutoShape 388"/>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41" name="AutoShape 389"/>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42" name="AutoShape 390"/>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43" name="AutoShape 391"/>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44" name="AutoShape 392"/>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45" name="AutoShape 393"/>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203146" name="Group 394"/>
          <p:cNvGrpSpPr>
            <a:grpSpLocks/>
          </p:cNvGrpSpPr>
          <p:nvPr/>
        </p:nvGrpSpPr>
        <p:grpSpPr bwMode="auto">
          <a:xfrm rot="1175392">
            <a:off x="3581400" y="1828800"/>
            <a:ext cx="4411663" cy="4764088"/>
            <a:chOff x="1104" y="384"/>
            <a:chExt cx="3355" cy="3529"/>
          </a:xfrm>
        </p:grpSpPr>
        <p:sp>
          <p:nvSpPr>
            <p:cNvPr id="203147" name="Line 395"/>
            <p:cNvSpPr>
              <a:spLocks noChangeShapeType="1"/>
            </p:cNvSpPr>
            <p:nvPr/>
          </p:nvSpPr>
          <p:spPr bwMode="auto">
            <a:xfrm flipH="1">
              <a:off x="1104" y="480"/>
              <a:ext cx="3216" cy="3408"/>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03148" name="Group 396"/>
            <p:cNvGrpSpPr>
              <a:grpSpLocks/>
            </p:cNvGrpSpPr>
            <p:nvPr/>
          </p:nvGrpSpPr>
          <p:grpSpPr bwMode="auto">
            <a:xfrm>
              <a:off x="2640" y="384"/>
              <a:ext cx="1819" cy="1897"/>
              <a:chOff x="1152" y="336"/>
              <a:chExt cx="3759" cy="3471"/>
            </a:xfrm>
          </p:grpSpPr>
          <p:sp>
            <p:nvSpPr>
              <p:cNvPr id="203149" name="AutoShape 397"/>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50" name="AutoShape 398"/>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51" name="AutoShape 399"/>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52" name="AutoShape 400"/>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53" name="AutoShape 401"/>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54" name="AutoShape 402"/>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55" name="AutoShape 403"/>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56" name="AutoShape 404"/>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57" name="AutoShape 405"/>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58" name="AutoShape 406"/>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59" name="AutoShape 407"/>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60" name="AutoShape 408"/>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61" name="AutoShape 409"/>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62" name="AutoShape 410"/>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63" name="AutoShape 411"/>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64" name="AutoShape 412"/>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65" name="AutoShape 413"/>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66" name="AutoShape 414"/>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67" name="AutoShape 415"/>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68" name="AutoShape 416"/>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69" name="AutoShape 417"/>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70" name="AutoShape 418"/>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71" name="AutoShape 419"/>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72" name="AutoShape 420"/>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73" name="AutoShape 421"/>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74" name="AutoShape 422"/>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75" name="AutoShape 423"/>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76" name="AutoShape 424"/>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77" name="AutoShape 425"/>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78" name="AutoShape 426"/>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79" name="AutoShape 427"/>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80" name="AutoShape 428"/>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81" name="AutoShape 429"/>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82" name="AutoShape 430"/>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83" name="AutoShape 431"/>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84" name="AutoShape 432"/>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85" name="AutoShape 433"/>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86" name="AutoShape 434"/>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87" name="AutoShape 435"/>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88" name="AutoShape 436"/>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89" name="AutoShape 437"/>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90" name="AutoShape 438"/>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91" name="AutoShape 439"/>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92" name="AutoShape 440"/>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93" name="AutoShape 441"/>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94" name="AutoShape 442"/>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95" name="AutoShape 443"/>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96" name="AutoShape 444"/>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97" name="AutoShape 445"/>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98" name="AutoShape 446"/>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199" name="AutoShape 447"/>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00" name="AutoShape 448"/>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01" name="AutoShape 449"/>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02" name="AutoShape 450"/>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03" name="AutoShape 451"/>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04" name="AutoShape 452"/>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05" name="AutoShape 453"/>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06" name="AutoShape 454"/>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07" name="AutoShape 455"/>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08" name="AutoShape 456"/>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09" name="AutoShape 457"/>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10" name="AutoShape 458"/>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11" name="AutoShape 459"/>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12" name="AutoShape 460"/>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13" name="AutoShape 461"/>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14" name="AutoShape 462"/>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15" name="AutoShape 463"/>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16" name="AutoShape 464"/>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17" name="AutoShape 465"/>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18" name="AutoShape 466"/>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19" name="AutoShape 467"/>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20" name="AutoShape 468"/>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21" name="AutoShape 469"/>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22" name="AutoShape 470"/>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23" name="AutoShape 471"/>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24" name="AutoShape 472"/>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25" name="AutoShape 473"/>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26" name="AutoShape 474"/>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27" name="AutoShape 475"/>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28" name="AutoShape 476"/>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29" name="AutoShape 477"/>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30" name="AutoShape 478"/>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31" name="AutoShape 479"/>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32" name="AutoShape 480"/>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33" name="AutoShape 481"/>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34" name="AutoShape 482"/>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35" name="AutoShape 483"/>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36" name="AutoShape 484"/>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37" name="AutoShape 485"/>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38" name="AutoShape 486"/>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39" name="AutoShape 487"/>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40" name="AutoShape 488"/>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41" name="AutoShape 489"/>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42" name="AutoShape 490"/>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03243" name="Group 491"/>
            <p:cNvGrpSpPr>
              <a:grpSpLocks/>
            </p:cNvGrpSpPr>
            <p:nvPr/>
          </p:nvGrpSpPr>
          <p:grpSpPr bwMode="auto">
            <a:xfrm>
              <a:off x="1104" y="2016"/>
              <a:ext cx="1819" cy="1897"/>
              <a:chOff x="1152" y="336"/>
              <a:chExt cx="3759" cy="3471"/>
            </a:xfrm>
          </p:grpSpPr>
          <p:sp>
            <p:nvSpPr>
              <p:cNvPr id="203244" name="AutoShape 492"/>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45" name="AutoShape 493"/>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46" name="AutoShape 494"/>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47" name="AutoShape 495"/>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48" name="AutoShape 496"/>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49" name="AutoShape 497"/>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50" name="AutoShape 498"/>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51" name="AutoShape 499"/>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52" name="AutoShape 500"/>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53" name="AutoShape 501"/>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54" name="AutoShape 502"/>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55" name="AutoShape 503"/>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56" name="AutoShape 504"/>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57" name="AutoShape 505"/>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58" name="AutoShape 506"/>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59" name="AutoShape 507"/>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60" name="AutoShape 508"/>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61" name="AutoShape 509"/>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62" name="AutoShape 510"/>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63" name="AutoShape 511"/>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64" name="AutoShape 512"/>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65" name="AutoShape 513"/>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66" name="AutoShape 514"/>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67" name="AutoShape 515"/>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68" name="AutoShape 516"/>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69" name="AutoShape 517"/>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70" name="AutoShape 518"/>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71" name="AutoShape 519"/>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72" name="AutoShape 520"/>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73" name="AutoShape 521"/>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74" name="AutoShape 522"/>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75" name="AutoShape 523"/>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76" name="AutoShape 524"/>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77" name="AutoShape 525"/>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78" name="AutoShape 526"/>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79" name="AutoShape 527"/>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80" name="AutoShape 528"/>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81" name="AutoShape 529"/>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82" name="AutoShape 530"/>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83" name="AutoShape 531"/>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84" name="AutoShape 532"/>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85" name="AutoShape 533"/>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86" name="AutoShape 534"/>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87" name="AutoShape 535"/>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88" name="AutoShape 536"/>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89" name="AutoShape 537"/>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90" name="AutoShape 538"/>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91" name="AutoShape 539"/>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92" name="AutoShape 540"/>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93" name="AutoShape 541"/>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94" name="AutoShape 542"/>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95" name="AutoShape 543"/>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96" name="AutoShape 544"/>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97" name="AutoShape 545"/>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98" name="AutoShape 546"/>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299" name="AutoShape 547"/>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00" name="AutoShape 548"/>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01" name="AutoShape 549"/>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02" name="AutoShape 550"/>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03" name="AutoShape 551"/>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04" name="AutoShape 552"/>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05" name="AutoShape 553"/>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06" name="AutoShape 554"/>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07" name="AutoShape 555"/>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08" name="AutoShape 556"/>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09" name="AutoShape 557"/>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10" name="AutoShape 558"/>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11" name="AutoShape 559"/>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12" name="AutoShape 560"/>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13" name="AutoShape 561"/>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14" name="AutoShape 562"/>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15" name="AutoShape 563"/>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16" name="AutoShape 564"/>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17" name="AutoShape 565"/>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18" name="AutoShape 566"/>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19" name="AutoShape 567"/>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20" name="AutoShape 568"/>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21" name="AutoShape 569"/>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22" name="AutoShape 570"/>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23" name="AutoShape 571"/>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24" name="AutoShape 572"/>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25" name="AutoShape 573"/>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26" name="AutoShape 574"/>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27" name="AutoShape 575"/>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28" name="AutoShape 576"/>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29" name="AutoShape 577"/>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30" name="AutoShape 578"/>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31" name="AutoShape 579"/>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32" name="AutoShape 580"/>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33" name="AutoShape 581"/>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34" name="AutoShape 582"/>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35" name="AutoShape 583"/>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36" name="AutoShape 584"/>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337" name="AutoShape 585"/>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203345" name="Group 593"/>
          <p:cNvGrpSpPr>
            <a:grpSpLocks/>
          </p:cNvGrpSpPr>
          <p:nvPr/>
        </p:nvGrpSpPr>
        <p:grpSpPr bwMode="auto">
          <a:xfrm>
            <a:off x="2514600" y="3276600"/>
            <a:ext cx="3898900" cy="762000"/>
            <a:chOff x="1584" y="2064"/>
            <a:chExt cx="2456" cy="480"/>
          </a:xfrm>
        </p:grpSpPr>
        <p:sp>
          <p:nvSpPr>
            <p:cNvPr id="203344" name="Oval 592"/>
            <p:cNvSpPr>
              <a:spLocks noChangeArrowheads="1"/>
            </p:cNvSpPr>
            <p:nvPr/>
          </p:nvSpPr>
          <p:spPr bwMode="auto">
            <a:xfrm>
              <a:off x="2640" y="2064"/>
              <a:ext cx="480" cy="480"/>
            </a:xfrm>
            <a:prstGeom prst="ellipse">
              <a:avLst/>
            </a:prstGeom>
            <a:solidFill>
              <a:srgbClr val="00FF00">
                <a:alpha val="50000"/>
              </a:srgbClr>
            </a:solidFill>
            <a:ln w="1905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03338" name="Group 586"/>
            <p:cNvGrpSpPr>
              <a:grpSpLocks/>
            </p:cNvGrpSpPr>
            <p:nvPr/>
          </p:nvGrpSpPr>
          <p:grpSpPr bwMode="auto">
            <a:xfrm>
              <a:off x="2928" y="2304"/>
              <a:ext cx="1112" cy="144"/>
              <a:chOff x="2616" y="2768"/>
              <a:chExt cx="1088" cy="96"/>
            </a:xfrm>
          </p:grpSpPr>
          <p:sp>
            <p:nvSpPr>
              <p:cNvPr id="203339" name="Line 587"/>
              <p:cNvSpPr>
                <a:spLocks noChangeShapeType="1"/>
              </p:cNvSpPr>
              <p:nvPr/>
            </p:nvSpPr>
            <p:spPr bwMode="auto">
              <a:xfrm>
                <a:off x="3224" y="2864"/>
                <a:ext cx="480"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340" name="Line 588"/>
              <p:cNvSpPr>
                <a:spLocks noChangeShapeType="1"/>
              </p:cNvSpPr>
              <p:nvPr/>
            </p:nvSpPr>
            <p:spPr bwMode="auto">
              <a:xfrm flipH="1">
                <a:off x="2616" y="2768"/>
                <a:ext cx="48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03341" name="Group 589"/>
            <p:cNvGrpSpPr>
              <a:grpSpLocks/>
            </p:cNvGrpSpPr>
            <p:nvPr/>
          </p:nvGrpSpPr>
          <p:grpSpPr bwMode="auto">
            <a:xfrm>
              <a:off x="1584" y="2256"/>
              <a:ext cx="1248" cy="48"/>
              <a:chOff x="1728" y="2736"/>
              <a:chExt cx="1008" cy="48"/>
            </a:xfrm>
          </p:grpSpPr>
          <p:sp>
            <p:nvSpPr>
              <p:cNvPr id="203342" name="Line 590"/>
              <p:cNvSpPr>
                <a:spLocks noChangeShapeType="1"/>
              </p:cNvSpPr>
              <p:nvPr/>
            </p:nvSpPr>
            <p:spPr bwMode="auto">
              <a:xfrm>
                <a:off x="2304" y="2784"/>
                <a:ext cx="432"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343" name="Line 591"/>
              <p:cNvSpPr>
                <a:spLocks noChangeShapeType="1"/>
              </p:cNvSpPr>
              <p:nvPr/>
            </p:nvSpPr>
            <p:spPr bwMode="auto">
              <a:xfrm flipH="1">
                <a:off x="1728" y="2736"/>
                <a:ext cx="40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03730" name="Group 978"/>
          <p:cNvGrpSpPr>
            <a:grpSpLocks/>
          </p:cNvGrpSpPr>
          <p:nvPr/>
        </p:nvGrpSpPr>
        <p:grpSpPr bwMode="auto">
          <a:xfrm rot="-474044">
            <a:off x="0" y="2438400"/>
            <a:ext cx="2436813" cy="2681288"/>
            <a:chOff x="-121" y="2161"/>
            <a:chExt cx="1535" cy="1689"/>
          </a:xfrm>
        </p:grpSpPr>
        <p:sp>
          <p:nvSpPr>
            <p:cNvPr id="203539" name="Line 787"/>
            <p:cNvSpPr>
              <a:spLocks noChangeShapeType="1"/>
            </p:cNvSpPr>
            <p:nvPr/>
          </p:nvSpPr>
          <p:spPr bwMode="auto">
            <a:xfrm rot="19787733" flipH="1">
              <a:off x="-121" y="2161"/>
              <a:ext cx="1517" cy="1672"/>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03635" name="Group 883"/>
            <p:cNvGrpSpPr>
              <a:grpSpLocks/>
            </p:cNvGrpSpPr>
            <p:nvPr/>
          </p:nvGrpSpPr>
          <p:grpSpPr bwMode="auto">
            <a:xfrm rot="-1812267">
              <a:off x="-93" y="2237"/>
              <a:ext cx="1507" cy="1613"/>
              <a:chOff x="1152" y="336"/>
              <a:chExt cx="3759" cy="3471"/>
            </a:xfrm>
          </p:grpSpPr>
          <p:sp>
            <p:nvSpPr>
              <p:cNvPr id="203636" name="AutoShape 884"/>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37" name="AutoShape 885"/>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38" name="AutoShape 886"/>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39" name="AutoShape 887"/>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40" name="AutoShape 888"/>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41" name="AutoShape 889"/>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42" name="AutoShape 890"/>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43" name="AutoShape 891"/>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44" name="AutoShape 892"/>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45" name="AutoShape 893"/>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46" name="AutoShape 894"/>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47" name="AutoShape 895"/>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48" name="AutoShape 896"/>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49" name="AutoShape 897"/>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50" name="AutoShape 898"/>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51" name="AutoShape 899"/>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52" name="AutoShape 900"/>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53" name="AutoShape 901"/>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54" name="AutoShape 902"/>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55" name="AutoShape 903"/>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56" name="AutoShape 904"/>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57" name="AutoShape 905"/>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58" name="AutoShape 906"/>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59" name="AutoShape 907"/>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60" name="AutoShape 908"/>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61" name="AutoShape 909"/>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62" name="AutoShape 910"/>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63" name="AutoShape 911"/>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64" name="AutoShape 912"/>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65" name="AutoShape 913"/>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66" name="AutoShape 914"/>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67" name="AutoShape 915"/>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68" name="AutoShape 916"/>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69" name="AutoShape 917"/>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70" name="AutoShape 918"/>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71" name="AutoShape 919"/>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72" name="AutoShape 920"/>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73" name="AutoShape 921"/>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74" name="AutoShape 922"/>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75" name="AutoShape 923"/>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76" name="AutoShape 924"/>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77" name="AutoShape 925"/>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78" name="AutoShape 926"/>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79" name="AutoShape 927"/>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80" name="AutoShape 928"/>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81" name="AutoShape 929"/>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82" name="AutoShape 930"/>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83" name="AutoShape 931"/>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84" name="AutoShape 932"/>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85" name="AutoShape 933"/>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86" name="AutoShape 934"/>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87" name="AutoShape 935"/>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88" name="AutoShape 936"/>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89" name="AutoShape 937"/>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90" name="AutoShape 938"/>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91" name="AutoShape 939"/>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92" name="AutoShape 940"/>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93" name="AutoShape 941"/>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94" name="AutoShape 942"/>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95" name="AutoShape 943"/>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96" name="AutoShape 944"/>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97" name="AutoShape 945"/>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98" name="AutoShape 946"/>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699" name="AutoShape 947"/>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00" name="AutoShape 948"/>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01" name="AutoShape 949"/>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02" name="AutoShape 950"/>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03" name="AutoShape 951"/>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04" name="AutoShape 952"/>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05" name="AutoShape 953"/>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06" name="AutoShape 954"/>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07" name="AutoShape 955"/>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08" name="AutoShape 956"/>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09" name="AutoShape 957"/>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10" name="AutoShape 958"/>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11" name="AutoShape 959"/>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12" name="AutoShape 960"/>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13" name="AutoShape 961"/>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14" name="AutoShape 962"/>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15" name="AutoShape 963"/>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16" name="AutoShape 964"/>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17" name="AutoShape 965"/>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18" name="AutoShape 966"/>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19" name="AutoShape 967"/>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20" name="AutoShape 968"/>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21" name="AutoShape 969"/>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22" name="AutoShape 970"/>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23" name="AutoShape 971"/>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24" name="AutoShape 972"/>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25" name="AutoShape 973"/>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26" name="AutoShape 974"/>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27" name="AutoShape 975"/>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28" name="AutoShape 976"/>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3729" name="AutoShape 977"/>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extLst>
      <p:ext uri="{BB962C8B-B14F-4D97-AF65-F5344CB8AC3E}">
        <p14:creationId xmlns:p14="http://schemas.microsoft.com/office/powerpoint/2010/main" val="37338066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03345"/>
                                        </p:tgtEl>
                                        <p:attrNameLst>
                                          <p:attrName>style.visibility</p:attrName>
                                        </p:attrNameLst>
                                      </p:cBhvr>
                                      <p:to>
                                        <p:strVal val="visible"/>
                                      </p:to>
                                    </p:set>
                                    <p:animEffect transition="in" filter="dissolve">
                                      <p:cBhvr>
                                        <p:cTn id="7" dur="500"/>
                                        <p:tgtEl>
                                          <p:spTgt spid="203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n-GB" altLang="en-US" dirty="0"/>
              <a:t>Track structure</a:t>
            </a:r>
          </a:p>
        </p:txBody>
      </p:sp>
      <p:sp>
        <p:nvSpPr>
          <p:cNvPr id="198659" name="Rectangle 3"/>
          <p:cNvSpPr>
            <a:spLocks noGrp="1" noChangeArrowheads="1"/>
          </p:cNvSpPr>
          <p:nvPr>
            <p:ph idx="1"/>
          </p:nvPr>
        </p:nvSpPr>
        <p:spPr/>
        <p:txBody>
          <a:bodyPr/>
          <a:lstStyle/>
          <a:p>
            <a:pPr>
              <a:lnSpc>
                <a:spcPct val="90000"/>
              </a:lnSpc>
            </a:pPr>
            <a:r>
              <a:rPr lang="en-GB" altLang="en-US"/>
              <a:t>Electron:</a:t>
            </a:r>
          </a:p>
          <a:p>
            <a:pPr>
              <a:lnSpc>
                <a:spcPct val="90000"/>
              </a:lnSpc>
            </a:pPr>
            <a:endParaRPr lang="en-GB" altLang="en-US"/>
          </a:p>
          <a:p>
            <a:pPr>
              <a:lnSpc>
                <a:spcPct val="90000"/>
              </a:lnSpc>
            </a:pPr>
            <a:endParaRPr lang="en-GB" altLang="en-US"/>
          </a:p>
          <a:p>
            <a:pPr>
              <a:lnSpc>
                <a:spcPct val="90000"/>
              </a:lnSpc>
            </a:pPr>
            <a:endParaRPr lang="en-GB" altLang="en-US"/>
          </a:p>
          <a:p>
            <a:pPr>
              <a:lnSpc>
                <a:spcPct val="90000"/>
              </a:lnSpc>
            </a:pPr>
            <a:r>
              <a:rPr lang="en-GB" altLang="en-US"/>
              <a:t>Alpha:</a:t>
            </a:r>
          </a:p>
          <a:p>
            <a:pPr>
              <a:lnSpc>
                <a:spcPct val="90000"/>
              </a:lnSpc>
            </a:pPr>
            <a:endParaRPr lang="en-GB" altLang="en-US"/>
          </a:p>
          <a:p>
            <a:pPr>
              <a:lnSpc>
                <a:spcPct val="90000"/>
              </a:lnSpc>
            </a:pPr>
            <a:endParaRPr lang="en-GB" altLang="en-US"/>
          </a:p>
          <a:p>
            <a:pPr>
              <a:lnSpc>
                <a:spcPct val="90000"/>
              </a:lnSpc>
            </a:pPr>
            <a:endParaRPr lang="en-GB" altLang="en-US"/>
          </a:p>
          <a:p>
            <a:pPr>
              <a:lnSpc>
                <a:spcPct val="90000"/>
              </a:lnSpc>
            </a:pPr>
            <a:endParaRPr lang="en-GB" altLang="en-US"/>
          </a:p>
          <a:p>
            <a:pPr>
              <a:lnSpc>
                <a:spcPct val="90000"/>
              </a:lnSpc>
            </a:pPr>
            <a:r>
              <a:rPr lang="en-GB" altLang="en-US"/>
              <a:t>Heavy ion:</a:t>
            </a:r>
          </a:p>
        </p:txBody>
      </p:sp>
      <p:graphicFrame>
        <p:nvGraphicFramePr>
          <p:cNvPr id="198663" name="Object 7"/>
          <p:cNvGraphicFramePr>
            <a:graphicFrameLocks noChangeAspect="1"/>
          </p:cNvGraphicFramePr>
          <p:nvPr>
            <p:extLst>
              <p:ext uri="{D42A27DB-BD31-4B8C-83A1-F6EECF244321}">
                <p14:modId xmlns:p14="http://schemas.microsoft.com/office/powerpoint/2010/main" val="402369173"/>
              </p:ext>
            </p:extLst>
          </p:nvPr>
        </p:nvGraphicFramePr>
        <p:xfrm>
          <a:off x="2627784" y="1772816"/>
          <a:ext cx="5112568" cy="1604594"/>
        </p:xfrm>
        <a:graphic>
          <a:graphicData uri="http://schemas.openxmlformats.org/presentationml/2006/ole">
            <mc:AlternateContent xmlns:mc="http://schemas.openxmlformats.org/markup-compatibility/2006">
              <mc:Choice xmlns:v="urn:schemas-microsoft-com:vml" Requires="v">
                <p:oleObj spid="_x0000_s19464" name="Bitmap Image" r:id="rId3" imgW="8802329" imgH="2762636" progId="Paint.Picture">
                  <p:embed/>
                </p:oleObj>
              </mc:Choice>
              <mc:Fallback>
                <p:oleObj name="Bitmap Image" r:id="rId3" imgW="8802329" imgH="2762636"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1772816"/>
                        <a:ext cx="5112568" cy="1604594"/>
                      </a:xfrm>
                      <a:prstGeom prst="rect">
                        <a:avLst/>
                      </a:prstGeom>
                      <a:noFill/>
                      <a:ln>
                        <a:noFill/>
                      </a:ln>
                      <a:effectLst/>
                      <a:extLst/>
                    </p:spPr>
                  </p:pic>
                </p:oleObj>
              </mc:Fallback>
            </mc:AlternateContent>
          </a:graphicData>
        </a:graphic>
      </p:graphicFrame>
      <p:graphicFrame>
        <p:nvGraphicFramePr>
          <p:cNvPr id="198664" name="Object 8"/>
          <p:cNvGraphicFramePr>
            <a:graphicFrameLocks noChangeAspect="1"/>
          </p:cNvGraphicFramePr>
          <p:nvPr>
            <p:extLst>
              <p:ext uri="{D42A27DB-BD31-4B8C-83A1-F6EECF244321}">
                <p14:modId xmlns:p14="http://schemas.microsoft.com/office/powerpoint/2010/main" val="3960167449"/>
              </p:ext>
            </p:extLst>
          </p:nvPr>
        </p:nvGraphicFramePr>
        <p:xfrm>
          <a:off x="2627784" y="3534145"/>
          <a:ext cx="5145808" cy="1046983"/>
        </p:xfrm>
        <a:graphic>
          <a:graphicData uri="http://schemas.openxmlformats.org/presentationml/2006/ole">
            <mc:AlternateContent xmlns:mc="http://schemas.openxmlformats.org/markup-compatibility/2006">
              <mc:Choice xmlns:v="urn:schemas-microsoft-com:vml" Requires="v">
                <p:oleObj spid="_x0000_s19465" name="Bitmap Image" r:id="rId5" imgW="9078592" imgH="1848108" progId="Paint.Picture">
                  <p:embed/>
                </p:oleObj>
              </mc:Choice>
              <mc:Fallback>
                <p:oleObj name="Bitmap Image" r:id="rId5" imgW="9078592" imgH="1848108"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7784" y="3534145"/>
                        <a:ext cx="5145808" cy="1046983"/>
                      </a:xfrm>
                      <a:prstGeom prst="rect">
                        <a:avLst/>
                      </a:prstGeom>
                      <a:noFill/>
                      <a:ln>
                        <a:noFill/>
                      </a:ln>
                      <a:effectLst/>
                      <a:extLst/>
                    </p:spPr>
                  </p:pic>
                </p:oleObj>
              </mc:Fallback>
            </mc:AlternateContent>
          </a:graphicData>
        </a:graphic>
      </p:graphicFrame>
      <p:graphicFrame>
        <p:nvGraphicFramePr>
          <p:cNvPr id="198665" name="Object 9"/>
          <p:cNvGraphicFramePr>
            <a:graphicFrameLocks noChangeAspect="1"/>
          </p:cNvGraphicFramePr>
          <p:nvPr>
            <p:extLst>
              <p:ext uri="{D42A27DB-BD31-4B8C-83A1-F6EECF244321}">
                <p14:modId xmlns:p14="http://schemas.microsoft.com/office/powerpoint/2010/main" val="3859848575"/>
              </p:ext>
            </p:extLst>
          </p:nvPr>
        </p:nvGraphicFramePr>
        <p:xfrm>
          <a:off x="2627784" y="4725144"/>
          <a:ext cx="5131358" cy="2006172"/>
        </p:xfrm>
        <a:graphic>
          <a:graphicData uri="http://schemas.openxmlformats.org/presentationml/2006/ole">
            <mc:AlternateContent xmlns:mc="http://schemas.openxmlformats.org/markup-compatibility/2006">
              <mc:Choice xmlns:v="urn:schemas-microsoft-com:vml" Requires="v">
                <p:oleObj spid="_x0000_s19466" name="Bitmap Image" r:id="rId7" imgW="4191585" imgH="1638529" progId="Paint.Picture">
                  <p:embed/>
                </p:oleObj>
              </mc:Choice>
              <mc:Fallback>
                <p:oleObj name="Bitmap Image" r:id="rId7" imgW="4191585" imgH="1638529"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7784" y="4725144"/>
                        <a:ext cx="5131358" cy="2006172"/>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1136611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6610" name="Group 2"/>
          <p:cNvGrpSpPr>
            <a:grpSpLocks/>
          </p:cNvGrpSpPr>
          <p:nvPr/>
        </p:nvGrpSpPr>
        <p:grpSpPr bwMode="auto">
          <a:xfrm>
            <a:off x="134938" y="493713"/>
            <a:ext cx="8812212" cy="6175375"/>
            <a:chOff x="85" y="311"/>
            <a:chExt cx="5551" cy="3890"/>
          </a:xfrm>
        </p:grpSpPr>
        <p:sp>
          <p:nvSpPr>
            <p:cNvPr id="196611" name="Freeform 3" descr="5%"/>
            <p:cNvSpPr>
              <a:spLocks/>
            </p:cNvSpPr>
            <p:nvPr/>
          </p:nvSpPr>
          <p:spPr bwMode="auto">
            <a:xfrm>
              <a:off x="85" y="311"/>
              <a:ext cx="5551" cy="3890"/>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F8F8F8"/>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12" name="Freeform 4" descr="5%"/>
            <p:cNvSpPr>
              <a:spLocks/>
            </p:cNvSpPr>
            <p:nvPr/>
          </p:nvSpPr>
          <p:spPr bwMode="auto">
            <a:xfrm>
              <a:off x="170" y="407"/>
              <a:ext cx="5377" cy="3721"/>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EAEAEA"/>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13" name="Freeform 5" descr="5%"/>
            <p:cNvSpPr>
              <a:spLocks/>
            </p:cNvSpPr>
            <p:nvPr/>
          </p:nvSpPr>
          <p:spPr bwMode="auto">
            <a:xfrm>
              <a:off x="256" y="528"/>
              <a:ext cx="5206" cy="3504"/>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DDDDDD"/>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14" name="Freeform 6" descr="5%"/>
            <p:cNvSpPr>
              <a:spLocks/>
            </p:cNvSpPr>
            <p:nvPr/>
          </p:nvSpPr>
          <p:spPr bwMode="auto">
            <a:xfrm>
              <a:off x="341" y="672"/>
              <a:ext cx="5035" cy="3264"/>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C0C0C0"/>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6615" name="Group 7"/>
          <p:cNvGrpSpPr>
            <a:grpSpLocks/>
          </p:cNvGrpSpPr>
          <p:nvPr/>
        </p:nvGrpSpPr>
        <p:grpSpPr bwMode="auto">
          <a:xfrm>
            <a:off x="533400" y="457200"/>
            <a:ext cx="8001000" cy="5943600"/>
            <a:chOff x="336" y="288"/>
            <a:chExt cx="5040" cy="3744"/>
          </a:xfrm>
        </p:grpSpPr>
        <p:sp>
          <p:nvSpPr>
            <p:cNvPr id="196616" name="Line 8"/>
            <p:cNvSpPr>
              <a:spLocks noChangeShapeType="1"/>
            </p:cNvSpPr>
            <p:nvPr/>
          </p:nvSpPr>
          <p:spPr bwMode="auto">
            <a:xfrm>
              <a:off x="336" y="124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17" name="Line 9"/>
            <p:cNvSpPr>
              <a:spLocks noChangeShapeType="1"/>
            </p:cNvSpPr>
            <p:nvPr/>
          </p:nvSpPr>
          <p:spPr bwMode="auto">
            <a:xfrm>
              <a:off x="336" y="134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18" name="Line 10"/>
            <p:cNvSpPr>
              <a:spLocks noChangeShapeType="1"/>
            </p:cNvSpPr>
            <p:nvPr/>
          </p:nvSpPr>
          <p:spPr bwMode="auto">
            <a:xfrm>
              <a:off x="336" y="144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19" name="Line 11"/>
            <p:cNvSpPr>
              <a:spLocks noChangeShapeType="1"/>
            </p:cNvSpPr>
            <p:nvPr/>
          </p:nvSpPr>
          <p:spPr bwMode="auto">
            <a:xfrm>
              <a:off x="336" y="153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20" name="Line 12"/>
            <p:cNvSpPr>
              <a:spLocks noChangeShapeType="1"/>
            </p:cNvSpPr>
            <p:nvPr/>
          </p:nvSpPr>
          <p:spPr bwMode="auto">
            <a:xfrm>
              <a:off x="336" y="163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21" name="Line 13"/>
            <p:cNvSpPr>
              <a:spLocks noChangeShapeType="1"/>
            </p:cNvSpPr>
            <p:nvPr/>
          </p:nvSpPr>
          <p:spPr bwMode="auto">
            <a:xfrm>
              <a:off x="336" y="172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22" name="Line 14"/>
            <p:cNvSpPr>
              <a:spLocks noChangeShapeType="1"/>
            </p:cNvSpPr>
            <p:nvPr/>
          </p:nvSpPr>
          <p:spPr bwMode="auto">
            <a:xfrm>
              <a:off x="336" y="182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23" name="Line 15"/>
            <p:cNvSpPr>
              <a:spLocks noChangeShapeType="1"/>
            </p:cNvSpPr>
            <p:nvPr/>
          </p:nvSpPr>
          <p:spPr bwMode="auto">
            <a:xfrm>
              <a:off x="336" y="192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24" name="Line 16"/>
            <p:cNvSpPr>
              <a:spLocks noChangeShapeType="1"/>
            </p:cNvSpPr>
            <p:nvPr/>
          </p:nvSpPr>
          <p:spPr bwMode="auto">
            <a:xfrm>
              <a:off x="336" y="201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25" name="Line 17"/>
            <p:cNvSpPr>
              <a:spLocks noChangeShapeType="1"/>
            </p:cNvSpPr>
            <p:nvPr/>
          </p:nvSpPr>
          <p:spPr bwMode="auto">
            <a:xfrm>
              <a:off x="336" y="211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26" name="Line 18"/>
            <p:cNvSpPr>
              <a:spLocks noChangeShapeType="1"/>
            </p:cNvSpPr>
            <p:nvPr/>
          </p:nvSpPr>
          <p:spPr bwMode="auto">
            <a:xfrm>
              <a:off x="336" y="220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27" name="Line 19"/>
            <p:cNvSpPr>
              <a:spLocks noChangeShapeType="1"/>
            </p:cNvSpPr>
            <p:nvPr/>
          </p:nvSpPr>
          <p:spPr bwMode="auto">
            <a:xfrm>
              <a:off x="336" y="230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28" name="Line 20"/>
            <p:cNvSpPr>
              <a:spLocks noChangeShapeType="1"/>
            </p:cNvSpPr>
            <p:nvPr/>
          </p:nvSpPr>
          <p:spPr bwMode="auto">
            <a:xfrm>
              <a:off x="336" y="240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29" name="Line 21"/>
            <p:cNvSpPr>
              <a:spLocks noChangeShapeType="1"/>
            </p:cNvSpPr>
            <p:nvPr/>
          </p:nvSpPr>
          <p:spPr bwMode="auto">
            <a:xfrm>
              <a:off x="336" y="249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30" name="Line 22"/>
            <p:cNvSpPr>
              <a:spLocks noChangeShapeType="1"/>
            </p:cNvSpPr>
            <p:nvPr/>
          </p:nvSpPr>
          <p:spPr bwMode="auto">
            <a:xfrm>
              <a:off x="336" y="259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31" name="Line 23"/>
            <p:cNvSpPr>
              <a:spLocks noChangeShapeType="1"/>
            </p:cNvSpPr>
            <p:nvPr/>
          </p:nvSpPr>
          <p:spPr bwMode="auto">
            <a:xfrm>
              <a:off x="336" y="268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32" name="Line 24"/>
            <p:cNvSpPr>
              <a:spLocks noChangeShapeType="1"/>
            </p:cNvSpPr>
            <p:nvPr/>
          </p:nvSpPr>
          <p:spPr bwMode="auto">
            <a:xfrm>
              <a:off x="336" y="278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33" name="Line 25"/>
            <p:cNvSpPr>
              <a:spLocks noChangeShapeType="1"/>
            </p:cNvSpPr>
            <p:nvPr/>
          </p:nvSpPr>
          <p:spPr bwMode="auto">
            <a:xfrm>
              <a:off x="336" y="288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34" name="Line 26"/>
            <p:cNvSpPr>
              <a:spLocks noChangeShapeType="1"/>
            </p:cNvSpPr>
            <p:nvPr/>
          </p:nvSpPr>
          <p:spPr bwMode="auto">
            <a:xfrm>
              <a:off x="336" y="297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35" name="Line 27"/>
            <p:cNvSpPr>
              <a:spLocks noChangeShapeType="1"/>
            </p:cNvSpPr>
            <p:nvPr/>
          </p:nvSpPr>
          <p:spPr bwMode="auto">
            <a:xfrm>
              <a:off x="336" y="307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36" name="Line 28"/>
            <p:cNvSpPr>
              <a:spLocks noChangeShapeType="1"/>
            </p:cNvSpPr>
            <p:nvPr/>
          </p:nvSpPr>
          <p:spPr bwMode="auto">
            <a:xfrm>
              <a:off x="336" y="316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37" name="Line 29"/>
            <p:cNvSpPr>
              <a:spLocks noChangeShapeType="1"/>
            </p:cNvSpPr>
            <p:nvPr/>
          </p:nvSpPr>
          <p:spPr bwMode="auto">
            <a:xfrm>
              <a:off x="336" y="326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38" name="Line 30"/>
            <p:cNvSpPr>
              <a:spLocks noChangeShapeType="1"/>
            </p:cNvSpPr>
            <p:nvPr/>
          </p:nvSpPr>
          <p:spPr bwMode="auto">
            <a:xfrm>
              <a:off x="336" y="336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39" name="Line 31"/>
            <p:cNvSpPr>
              <a:spLocks noChangeShapeType="1"/>
            </p:cNvSpPr>
            <p:nvPr/>
          </p:nvSpPr>
          <p:spPr bwMode="auto">
            <a:xfrm>
              <a:off x="336" y="345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0" name="Line 32"/>
            <p:cNvSpPr>
              <a:spLocks noChangeShapeType="1"/>
            </p:cNvSpPr>
            <p:nvPr/>
          </p:nvSpPr>
          <p:spPr bwMode="auto">
            <a:xfrm>
              <a:off x="336" y="355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1" name="Line 33"/>
            <p:cNvSpPr>
              <a:spLocks noChangeShapeType="1"/>
            </p:cNvSpPr>
            <p:nvPr/>
          </p:nvSpPr>
          <p:spPr bwMode="auto">
            <a:xfrm>
              <a:off x="336" y="364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2" name="Line 34"/>
            <p:cNvSpPr>
              <a:spLocks noChangeShapeType="1"/>
            </p:cNvSpPr>
            <p:nvPr/>
          </p:nvSpPr>
          <p:spPr bwMode="auto">
            <a:xfrm>
              <a:off x="336" y="374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3" name="Line 35"/>
            <p:cNvSpPr>
              <a:spLocks noChangeShapeType="1"/>
            </p:cNvSpPr>
            <p:nvPr/>
          </p:nvSpPr>
          <p:spPr bwMode="auto">
            <a:xfrm>
              <a:off x="336" y="384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4" name="Line 36"/>
            <p:cNvSpPr>
              <a:spLocks noChangeShapeType="1"/>
            </p:cNvSpPr>
            <p:nvPr/>
          </p:nvSpPr>
          <p:spPr bwMode="auto">
            <a:xfrm>
              <a:off x="1392" y="3936"/>
              <a:ext cx="398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5" name="Line 37"/>
            <p:cNvSpPr>
              <a:spLocks noChangeShapeType="1"/>
            </p:cNvSpPr>
            <p:nvPr/>
          </p:nvSpPr>
          <p:spPr bwMode="auto">
            <a:xfrm>
              <a:off x="1392" y="4032"/>
              <a:ext cx="398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6" name="Line 38"/>
            <p:cNvSpPr>
              <a:spLocks noChangeShapeType="1"/>
            </p:cNvSpPr>
            <p:nvPr/>
          </p:nvSpPr>
          <p:spPr bwMode="auto">
            <a:xfrm>
              <a:off x="336" y="115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7" name="Line 39"/>
            <p:cNvSpPr>
              <a:spLocks noChangeShapeType="1"/>
            </p:cNvSpPr>
            <p:nvPr/>
          </p:nvSpPr>
          <p:spPr bwMode="auto">
            <a:xfrm>
              <a:off x="1056" y="1056"/>
              <a:ext cx="432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8" name="Line 40"/>
            <p:cNvSpPr>
              <a:spLocks noChangeShapeType="1"/>
            </p:cNvSpPr>
            <p:nvPr/>
          </p:nvSpPr>
          <p:spPr bwMode="auto">
            <a:xfrm>
              <a:off x="1728" y="960"/>
              <a:ext cx="3648"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9" name="Line 41"/>
            <p:cNvSpPr>
              <a:spLocks noChangeShapeType="1"/>
            </p:cNvSpPr>
            <p:nvPr/>
          </p:nvSpPr>
          <p:spPr bwMode="auto">
            <a:xfrm>
              <a:off x="2112" y="864"/>
              <a:ext cx="326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50" name="Line 42"/>
            <p:cNvSpPr>
              <a:spLocks noChangeShapeType="1"/>
            </p:cNvSpPr>
            <p:nvPr/>
          </p:nvSpPr>
          <p:spPr bwMode="auto">
            <a:xfrm>
              <a:off x="2400" y="768"/>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51" name="Line 43"/>
            <p:cNvSpPr>
              <a:spLocks noChangeShapeType="1"/>
            </p:cNvSpPr>
            <p:nvPr/>
          </p:nvSpPr>
          <p:spPr bwMode="auto">
            <a:xfrm>
              <a:off x="2784" y="672"/>
              <a:ext cx="2592"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52" name="Line 44"/>
            <p:cNvSpPr>
              <a:spLocks noChangeShapeType="1"/>
            </p:cNvSpPr>
            <p:nvPr/>
          </p:nvSpPr>
          <p:spPr bwMode="auto">
            <a:xfrm>
              <a:off x="3024" y="576"/>
              <a:ext cx="2352"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53" name="Line 45"/>
            <p:cNvSpPr>
              <a:spLocks noChangeShapeType="1"/>
            </p:cNvSpPr>
            <p:nvPr/>
          </p:nvSpPr>
          <p:spPr bwMode="auto">
            <a:xfrm>
              <a:off x="3264" y="480"/>
              <a:ext cx="1824"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54" name="Line 46"/>
            <p:cNvSpPr>
              <a:spLocks noChangeShapeType="1"/>
            </p:cNvSpPr>
            <p:nvPr/>
          </p:nvSpPr>
          <p:spPr bwMode="auto">
            <a:xfrm>
              <a:off x="3504" y="384"/>
              <a:ext cx="1296"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55" name="Line 47"/>
            <p:cNvSpPr>
              <a:spLocks noChangeShapeType="1"/>
            </p:cNvSpPr>
            <p:nvPr/>
          </p:nvSpPr>
          <p:spPr bwMode="auto">
            <a:xfrm>
              <a:off x="3888" y="288"/>
              <a:ext cx="528"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96656" name="Rectangle 48"/>
          <p:cNvSpPr>
            <a:spLocks noGrp="1" noChangeArrowheads="1"/>
          </p:cNvSpPr>
          <p:nvPr>
            <p:ph type="title"/>
          </p:nvPr>
        </p:nvSpPr>
        <p:spPr/>
        <p:txBody>
          <a:bodyPr/>
          <a:lstStyle/>
          <a:p>
            <a:r>
              <a:rPr lang="en-GB" altLang="en-US"/>
              <a:t>Initial recombination</a:t>
            </a:r>
          </a:p>
        </p:txBody>
      </p:sp>
      <p:sp>
        <p:nvSpPr>
          <p:cNvPr id="2" name="Content Placeholder 1"/>
          <p:cNvSpPr>
            <a:spLocks noGrp="1"/>
          </p:cNvSpPr>
          <p:nvPr>
            <p:ph idx="1"/>
          </p:nvPr>
        </p:nvSpPr>
        <p:spPr/>
        <p:txBody>
          <a:bodyPr/>
          <a:lstStyle/>
          <a:p>
            <a:endParaRPr lang="en-GB"/>
          </a:p>
        </p:txBody>
      </p:sp>
      <p:sp>
        <p:nvSpPr>
          <p:cNvPr id="196660" name="Line 52"/>
          <p:cNvSpPr>
            <a:spLocks noChangeShapeType="1"/>
          </p:cNvSpPr>
          <p:nvPr/>
        </p:nvSpPr>
        <p:spPr bwMode="auto">
          <a:xfrm rot="18835527" flipH="1">
            <a:off x="2462213" y="1689100"/>
            <a:ext cx="4230687" cy="4062413"/>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96767" name="Group 159"/>
          <p:cNvGrpSpPr>
            <a:grpSpLocks/>
          </p:cNvGrpSpPr>
          <p:nvPr/>
        </p:nvGrpSpPr>
        <p:grpSpPr bwMode="auto">
          <a:xfrm>
            <a:off x="3392488" y="879475"/>
            <a:ext cx="2503487" cy="5399088"/>
            <a:chOff x="2137" y="554"/>
            <a:chExt cx="1577" cy="3401"/>
          </a:xfrm>
        </p:grpSpPr>
        <p:sp>
          <p:nvSpPr>
            <p:cNvPr id="196669" name="AutoShape 61"/>
            <p:cNvSpPr>
              <a:spLocks noChangeArrowheads="1"/>
            </p:cNvSpPr>
            <p:nvPr/>
          </p:nvSpPr>
          <p:spPr bwMode="auto">
            <a:xfrm rot="-5447622">
              <a:off x="2639" y="349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70" name="AutoShape 62"/>
            <p:cNvSpPr>
              <a:spLocks noChangeArrowheads="1"/>
            </p:cNvSpPr>
            <p:nvPr/>
          </p:nvSpPr>
          <p:spPr bwMode="auto">
            <a:xfrm rot="-5447622">
              <a:off x="2729" y="34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71" name="AutoShape 63"/>
            <p:cNvSpPr>
              <a:spLocks noChangeArrowheads="1"/>
            </p:cNvSpPr>
            <p:nvPr/>
          </p:nvSpPr>
          <p:spPr bwMode="auto">
            <a:xfrm rot="-5447622">
              <a:off x="2872" y="3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72" name="AutoShape 64"/>
            <p:cNvSpPr>
              <a:spLocks noChangeArrowheads="1"/>
            </p:cNvSpPr>
            <p:nvPr/>
          </p:nvSpPr>
          <p:spPr bwMode="auto">
            <a:xfrm rot="-5447622">
              <a:off x="2962" y="33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73" name="AutoShape 65"/>
            <p:cNvSpPr>
              <a:spLocks noChangeArrowheads="1"/>
            </p:cNvSpPr>
            <p:nvPr/>
          </p:nvSpPr>
          <p:spPr bwMode="auto">
            <a:xfrm rot="-5447622">
              <a:off x="2732" y="30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74" name="AutoShape 66"/>
            <p:cNvSpPr>
              <a:spLocks noChangeArrowheads="1"/>
            </p:cNvSpPr>
            <p:nvPr/>
          </p:nvSpPr>
          <p:spPr bwMode="auto">
            <a:xfrm rot="-5447622">
              <a:off x="2867" y="29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75" name="AutoShape 67"/>
            <p:cNvSpPr>
              <a:spLocks noChangeArrowheads="1"/>
            </p:cNvSpPr>
            <p:nvPr/>
          </p:nvSpPr>
          <p:spPr bwMode="auto">
            <a:xfrm rot="-5447622">
              <a:off x="2501" y="28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76" name="AutoShape 68"/>
            <p:cNvSpPr>
              <a:spLocks noChangeArrowheads="1"/>
            </p:cNvSpPr>
            <p:nvPr/>
          </p:nvSpPr>
          <p:spPr bwMode="auto">
            <a:xfrm rot="-5447622">
              <a:off x="2591" y="275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77" name="AutoShape 69"/>
            <p:cNvSpPr>
              <a:spLocks noChangeArrowheads="1"/>
            </p:cNvSpPr>
            <p:nvPr/>
          </p:nvSpPr>
          <p:spPr bwMode="auto">
            <a:xfrm rot="-5447622">
              <a:off x="2818" y="27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78" name="AutoShape 70"/>
            <p:cNvSpPr>
              <a:spLocks noChangeArrowheads="1"/>
            </p:cNvSpPr>
            <p:nvPr/>
          </p:nvSpPr>
          <p:spPr bwMode="auto">
            <a:xfrm rot="-5447622">
              <a:off x="2908" y="268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79" name="AutoShape 71"/>
            <p:cNvSpPr>
              <a:spLocks noChangeArrowheads="1"/>
            </p:cNvSpPr>
            <p:nvPr/>
          </p:nvSpPr>
          <p:spPr bwMode="auto">
            <a:xfrm rot="-5447622">
              <a:off x="2708" y="229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80" name="AutoShape 72"/>
            <p:cNvSpPr>
              <a:spLocks noChangeArrowheads="1"/>
            </p:cNvSpPr>
            <p:nvPr/>
          </p:nvSpPr>
          <p:spPr bwMode="auto">
            <a:xfrm rot="-5447622">
              <a:off x="2841" y="22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81" name="AutoShape 73"/>
            <p:cNvSpPr>
              <a:spLocks noChangeArrowheads="1"/>
            </p:cNvSpPr>
            <p:nvPr/>
          </p:nvSpPr>
          <p:spPr bwMode="auto">
            <a:xfrm rot="-5447622">
              <a:off x="2941" y="20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82" name="AutoShape 74"/>
            <p:cNvSpPr>
              <a:spLocks noChangeArrowheads="1"/>
            </p:cNvSpPr>
            <p:nvPr/>
          </p:nvSpPr>
          <p:spPr bwMode="auto">
            <a:xfrm rot="-5447622">
              <a:off x="2974" y="212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83" name="AutoShape 75"/>
            <p:cNvSpPr>
              <a:spLocks noChangeArrowheads="1"/>
            </p:cNvSpPr>
            <p:nvPr/>
          </p:nvSpPr>
          <p:spPr bwMode="auto">
            <a:xfrm rot="-5447622" flipH="1" flipV="1">
              <a:off x="2785" y="167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84" name="AutoShape 76"/>
            <p:cNvSpPr>
              <a:spLocks noChangeArrowheads="1"/>
            </p:cNvSpPr>
            <p:nvPr/>
          </p:nvSpPr>
          <p:spPr bwMode="auto">
            <a:xfrm rot="-5447622" flipH="1" flipV="1">
              <a:off x="2651" y="174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85" name="AutoShape 77"/>
            <p:cNvSpPr>
              <a:spLocks noChangeArrowheads="1"/>
            </p:cNvSpPr>
            <p:nvPr/>
          </p:nvSpPr>
          <p:spPr bwMode="auto">
            <a:xfrm rot="-5447622" flipH="1" flipV="1">
              <a:off x="3017" y="190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86" name="AutoShape 78"/>
            <p:cNvSpPr>
              <a:spLocks noChangeArrowheads="1"/>
            </p:cNvSpPr>
            <p:nvPr/>
          </p:nvSpPr>
          <p:spPr bwMode="auto">
            <a:xfrm rot="-5447622" flipH="1" flipV="1">
              <a:off x="2926" y="19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87" name="AutoShape 79"/>
            <p:cNvSpPr>
              <a:spLocks noChangeArrowheads="1"/>
            </p:cNvSpPr>
            <p:nvPr/>
          </p:nvSpPr>
          <p:spPr bwMode="auto">
            <a:xfrm rot="-5447622" flipH="1" flipV="1">
              <a:off x="2793" y="20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88" name="AutoShape 80"/>
            <p:cNvSpPr>
              <a:spLocks noChangeArrowheads="1"/>
            </p:cNvSpPr>
            <p:nvPr/>
          </p:nvSpPr>
          <p:spPr bwMode="auto">
            <a:xfrm rot="-5447622" flipH="1" flipV="1">
              <a:off x="2700" y="199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89" name="AutoShape 81"/>
            <p:cNvSpPr>
              <a:spLocks noChangeArrowheads="1"/>
            </p:cNvSpPr>
            <p:nvPr/>
          </p:nvSpPr>
          <p:spPr bwMode="auto">
            <a:xfrm rot="-5447622" flipH="1" flipV="1">
              <a:off x="2811" y="2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90" name="AutoShape 82"/>
            <p:cNvSpPr>
              <a:spLocks noChangeArrowheads="1"/>
            </p:cNvSpPr>
            <p:nvPr/>
          </p:nvSpPr>
          <p:spPr bwMode="auto">
            <a:xfrm rot="-5447622" flipH="1" flipV="1">
              <a:off x="2719" y="246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91" name="AutoShape 83"/>
            <p:cNvSpPr>
              <a:spLocks noChangeArrowheads="1"/>
            </p:cNvSpPr>
            <p:nvPr/>
          </p:nvSpPr>
          <p:spPr bwMode="auto">
            <a:xfrm rot="-5447622" flipH="1" flipV="1">
              <a:off x="2531" y="26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92" name="AutoShape 84"/>
            <p:cNvSpPr>
              <a:spLocks noChangeArrowheads="1"/>
            </p:cNvSpPr>
            <p:nvPr/>
          </p:nvSpPr>
          <p:spPr bwMode="auto">
            <a:xfrm rot="-5447622" flipH="1" flipV="1">
              <a:off x="2476" y="2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93" name="AutoShape 85"/>
            <p:cNvSpPr>
              <a:spLocks noChangeArrowheads="1"/>
            </p:cNvSpPr>
            <p:nvPr/>
          </p:nvSpPr>
          <p:spPr bwMode="auto">
            <a:xfrm rot="-5447622" flipH="1" flipV="1">
              <a:off x="2671" y="28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94" name="AutoShape 86"/>
            <p:cNvSpPr>
              <a:spLocks noChangeArrowheads="1"/>
            </p:cNvSpPr>
            <p:nvPr/>
          </p:nvSpPr>
          <p:spPr bwMode="auto">
            <a:xfrm rot="-5447622" flipH="1" flipV="1">
              <a:off x="2537" y="290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95" name="AutoShape 87"/>
            <p:cNvSpPr>
              <a:spLocks noChangeArrowheads="1"/>
            </p:cNvSpPr>
            <p:nvPr/>
          </p:nvSpPr>
          <p:spPr bwMode="auto">
            <a:xfrm rot="-5447622" flipH="1" flipV="1">
              <a:off x="2948" y="310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96" name="AutoShape 88"/>
            <p:cNvSpPr>
              <a:spLocks noChangeArrowheads="1"/>
            </p:cNvSpPr>
            <p:nvPr/>
          </p:nvSpPr>
          <p:spPr bwMode="auto">
            <a:xfrm rot="-5447622" flipH="1" flipV="1">
              <a:off x="2857" y="31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97" name="AutoShape 89"/>
            <p:cNvSpPr>
              <a:spLocks noChangeArrowheads="1"/>
            </p:cNvSpPr>
            <p:nvPr/>
          </p:nvSpPr>
          <p:spPr bwMode="auto">
            <a:xfrm rot="-5447622" flipH="1" flipV="1">
              <a:off x="2679" y="32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98" name="AutoShape 90"/>
            <p:cNvSpPr>
              <a:spLocks noChangeArrowheads="1"/>
            </p:cNvSpPr>
            <p:nvPr/>
          </p:nvSpPr>
          <p:spPr bwMode="auto">
            <a:xfrm rot="-5447622" flipH="1" flipV="1">
              <a:off x="2621" y="3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699" name="AutoShape 91"/>
            <p:cNvSpPr>
              <a:spLocks noChangeArrowheads="1"/>
            </p:cNvSpPr>
            <p:nvPr/>
          </p:nvSpPr>
          <p:spPr bwMode="auto">
            <a:xfrm rot="-5447622" flipH="1" flipV="1">
              <a:off x="2898" y="351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00" name="AutoShape 92"/>
            <p:cNvSpPr>
              <a:spLocks noChangeArrowheads="1"/>
            </p:cNvSpPr>
            <p:nvPr/>
          </p:nvSpPr>
          <p:spPr bwMode="auto">
            <a:xfrm rot="-5447622" flipH="1" flipV="1">
              <a:off x="2729" y="355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01" name="AutoShape 93"/>
            <p:cNvSpPr>
              <a:spLocks noChangeArrowheads="1"/>
            </p:cNvSpPr>
            <p:nvPr/>
          </p:nvSpPr>
          <p:spPr bwMode="auto">
            <a:xfrm rot="-5447622" flipH="1" flipV="1">
              <a:off x="2632" y="37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02" name="AutoShape 94"/>
            <p:cNvSpPr>
              <a:spLocks noChangeArrowheads="1"/>
            </p:cNvSpPr>
            <p:nvPr/>
          </p:nvSpPr>
          <p:spPr bwMode="auto">
            <a:xfrm rot="-5447622" flipH="1" flipV="1">
              <a:off x="2574" y="374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03" name="AutoShape 95"/>
            <p:cNvSpPr>
              <a:spLocks noChangeArrowheads="1"/>
            </p:cNvSpPr>
            <p:nvPr/>
          </p:nvSpPr>
          <p:spPr bwMode="auto">
            <a:xfrm rot="-5447622">
              <a:off x="2799" y="182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04" name="AutoShape 96"/>
            <p:cNvSpPr>
              <a:spLocks noChangeArrowheads="1"/>
            </p:cNvSpPr>
            <p:nvPr/>
          </p:nvSpPr>
          <p:spPr bwMode="auto">
            <a:xfrm rot="-5447622">
              <a:off x="2933" y="175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05" name="AutoShape 97"/>
            <p:cNvSpPr>
              <a:spLocks noChangeArrowheads="1"/>
            </p:cNvSpPr>
            <p:nvPr/>
          </p:nvSpPr>
          <p:spPr bwMode="auto">
            <a:xfrm rot="-5447622">
              <a:off x="2568" y="160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06" name="AutoShape 98"/>
            <p:cNvSpPr>
              <a:spLocks noChangeArrowheads="1"/>
            </p:cNvSpPr>
            <p:nvPr/>
          </p:nvSpPr>
          <p:spPr bwMode="auto">
            <a:xfrm rot="-5447622">
              <a:off x="2658" y="155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07" name="AutoShape 99"/>
            <p:cNvSpPr>
              <a:spLocks noChangeArrowheads="1"/>
            </p:cNvSpPr>
            <p:nvPr/>
          </p:nvSpPr>
          <p:spPr bwMode="auto">
            <a:xfrm rot="-5447622">
              <a:off x="2884" y="152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08" name="AutoShape 100"/>
            <p:cNvSpPr>
              <a:spLocks noChangeArrowheads="1"/>
            </p:cNvSpPr>
            <p:nvPr/>
          </p:nvSpPr>
          <p:spPr bwMode="auto">
            <a:xfrm rot="-5447622">
              <a:off x="2975" y="148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09" name="AutoShape 101"/>
            <p:cNvSpPr>
              <a:spLocks noChangeArrowheads="1"/>
            </p:cNvSpPr>
            <p:nvPr/>
          </p:nvSpPr>
          <p:spPr bwMode="auto">
            <a:xfrm rot="-5447622">
              <a:off x="2750" y="10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10" name="AutoShape 102"/>
            <p:cNvSpPr>
              <a:spLocks noChangeArrowheads="1"/>
            </p:cNvSpPr>
            <p:nvPr/>
          </p:nvSpPr>
          <p:spPr bwMode="auto">
            <a:xfrm rot="-5447622">
              <a:off x="2865" y="104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11" name="AutoShape 103"/>
            <p:cNvSpPr>
              <a:spLocks noChangeArrowheads="1"/>
            </p:cNvSpPr>
            <p:nvPr/>
          </p:nvSpPr>
          <p:spPr bwMode="auto">
            <a:xfrm rot="-5447622">
              <a:off x="3007" y="84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12" name="AutoShape 104"/>
            <p:cNvSpPr>
              <a:spLocks noChangeArrowheads="1"/>
            </p:cNvSpPr>
            <p:nvPr/>
          </p:nvSpPr>
          <p:spPr bwMode="auto">
            <a:xfrm rot="-5447622">
              <a:off x="3098" y="80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13" name="AutoShape 105"/>
            <p:cNvSpPr>
              <a:spLocks noChangeArrowheads="1"/>
            </p:cNvSpPr>
            <p:nvPr/>
          </p:nvSpPr>
          <p:spPr bwMode="auto">
            <a:xfrm rot="-5447622">
              <a:off x="2867" y="62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14" name="AutoShape 106"/>
            <p:cNvSpPr>
              <a:spLocks noChangeArrowheads="1"/>
            </p:cNvSpPr>
            <p:nvPr/>
          </p:nvSpPr>
          <p:spPr bwMode="auto">
            <a:xfrm rot="-5447622">
              <a:off x="3002" y="55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33" name="AutoShape 125"/>
            <p:cNvSpPr>
              <a:spLocks noChangeArrowheads="1"/>
            </p:cNvSpPr>
            <p:nvPr/>
          </p:nvSpPr>
          <p:spPr bwMode="auto">
            <a:xfrm rot="-5447622" flipH="1" flipV="1">
              <a:off x="3083" y="69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34" name="AutoShape 126"/>
            <p:cNvSpPr>
              <a:spLocks noChangeArrowheads="1"/>
            </p:cNvSpPr>
            <p:nvPr/>
          </p:nvSpPr>
          <p:spPr bwMode="auto">
            <a:xfrm rot="-5447622" flipH="1" flipV="1">
              <a:off x="2993" y="74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35" name="AutoShape 127"/>
            <p:cNvSpPr>
              <a:spLocks noChangeArrowheads="1"/>
            </p:cNvSpPr>
            <p:nvPr/>
          </p:nvSpPr>
          <p:spPr bwMode="auto">
            <a:xfrm rot="-5447622" flipH="1" flipV="1">
              <a:off x="2814" y="81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36" name="AutoShape 128"/>
            <p:cNvSpPr>
              <a:spLocks noChangeArrowheads="1"/>
            </p:cNvSpPr>
            <p:nvPr/>
          </p:nvSpPr>
          <p:spPr bwMode="auto">
            <a:xfrm rot="-5447622" flipH="1" flipV="1">
              <a:off x="2723"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37" name="AutoShape 129"/>
            <p:cNvSpPr>
              <a:spLocks noChangeArrowheads="1"/>
            </p:cNvSpPr>
            <p:nvPr/>
          </p:nvSpPr>
          <p:spPr bwMode="auto">
            <a:xfrm rot="-5447622" flipH="1" flipV="1">
              <a:off x="3032" y="104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38" name="AutoShape 130"/>
            <p:cNvSpPr>
              <a:spLocks noChangeArrowheads="1"/>
            </p:cNvSpPr>
            <p:nvPr/>
          </p:nvSpPr>
          <p:spPr bwMode="auto">
            <a:xfrm rot="-5447622" flipH="1" flipV="1">
              <a:off x="2942" y="109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39" name="AutoShape 131"/>
            <p:cNvSpPr>
              <a:spLocks noChangeArrowheads="1"/>
            </p:cNvSpPr>
            <p:nvPr/>
          </p:nvSpPr>
          <p:spPr bwMode="auto">
            <a:xfrm rot="-5447622" flipH="1" flipV="1">
              <a:off x="2799" y="129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40" name="AutoShape 132"/>
            <p:cNvSpPr>
              <a:spLocks noChangeArrowheads="1"/>
            </p:cNvSpPr>
            <p:nvPr/>
          </p:nvSpPr>
          <p:spPr bwMode="auto">
            <a:xfrm rot="-5447622" flipH="1" flipV="1">
              <a:off x="2757" y="138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41" name="AutoShape 133"/>
            <p:cNvSpPr>
              <a:spLocks noChangeArrowheads="1"/>
            </p:cNvSpPr>
            <p:nvPr/>
          </p:nvSpPr>
          <p:spPr bwMode="auto">
            <a:xfrm rot="-5447622" flipH="1" flipV="1">
              <a:off x="2208" y="34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42" name="AutoShape 134"/>
            <p:cNvSpPr>
              <a:spLocks noChangeArrowheads="1"/>
            </p:cNvSpPr>
            <p:nvPr/>
          </p:nvSpPr>
          <p:spPr bwMode="auto">
            <a:xfrm rot="-5447622" flipH="1" flipV="1">
              <a:off x="2151" y="346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43" name="AutoShape 135"/>
            <p:cNvSpPr>
              <a:spLocks noChangeArrowheads="1"/>
            </p:cNvSpPr>
            <p:nvPr/>
          </p:nvSpPr>
          <p:spPr bwMode="auto">
            <a:xfrm rot="-5447622">
              <a:off x="2325" y="245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44" name="AutoShape 136"/>
            <p:cNvSpPr>
              <a:spLocks noChangeArrowheads="1"/>
            </p:cNvSpPr>
            <p:nvPr/>
          </p:nvSpPr>
          <p:spPr bwMode="auto">
            <a:xfrm rot="-5447622">
              <a:off x="2439"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45" name="AutoShape 137"/>
            <p:cNvSpPr>
              <a:spLocks noChangeArrowheads="1"/>
            </p:cNvSpPr>
            <p:nvPr/>
          </p:nvSpPr>
          <p:spPr bwMode="auto">
            <a:xfrm rot="-5447622">
              <a:off x="2149"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46" name="AutoShape 138"/>
            <p:cNvSpPr>
              <a:spLocks noChangeArrowheads="1"/>
            </p:cNvSpPr>
            <p:nvPr/>
          </p:nvSpPr>
          <p:spPr bwMode="auto">
            <a:xfrm rot="-5447622">
              <a:off x="2137" y="15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47" name="AutoShape 139"/>
            <p:cNvSpPr>
              <a:spLocks noChangeArrowheads="1"/>
            </p:cNvSpPr>
            <p:nvPr/>
          </p:nvSpPr>
          <p:spPr bwMode="auto">
            <a:xfrm rot="-5447622">
              <a:off x="3443" y="233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48" name="AutoShape 140"/>
            <p:cNvSpPr>
              <a:spLocks noChangeArrowheads="1"/>
            </p:cNvSpPr>
            <p:nvPr/>
          </p:nvSpPr>
          <p:spPr bwMode="auto">
            <a:xfrm rot="-5447622">
              <a:off x="3555" y="235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49" name="AutoShape 141"/>
            <p:cNvSpPr>
              <a:spLocks noChangeArrowheads="1"/>
            </p:cNvSpPr>
            <p:nvPr/>
          </p:nvSpPr>
          <p:spPr bwMode="auto">
            <a:xfrm rot="-5447622">
              <a:off x="3358" y="85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50" name="AutoShape 142"/>
            <p:cNvSpPr>
              <a:spLocks noChangeArrowheads="1"/>
            </p:cNvSpPr>
            <p:nvPr/>
          </p:nvSpPr>
          <p:spPr bwMode="auto">
            <a:xfrm rot="-5447622">
              <a:off x="3389" y="72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55" name="AutoShape 147"/>
            <p:cNvSpPr>
              <a:spLocks noChangeArrowheads="1"/>
            </p:cNvSpPr>
            <p:nvPr/>
          </p:nvSpPr>
          <p:spPr bwMode="auto">
            <a:xfrm rot="-5447622">
              <a:off x="3248" y="22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756" name="AutoShape 148"/>
            <p:cNvSpPr>
              <a:spLocks noChangeArrowheads="1"/>
            </p:cNvSpPr>
            <p:nvPr/>
          </p:nvSpPr>
          <p:spPr bwMode="auto">
            <a:xfrm rot="-5447622">
              <a:off x="3339" y="221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96757" name="Text Box 149"/>
          <p:cNvSpPr txBox="1">
            <a:spLocks noChangeArrowheads="1"/>
          </p:cNvSpPr>
          <p:nvPr/>
        </p:nvSpPr>
        <p:spPr bwMode="auto">
          <a:xfrm>
            <a:off x="7620000" y="5562600"/>
            <a:ext cx="641350" cy="6413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solidFill>
                  <a:srgbClr val="FFCC66"/>
                </a:solidFill>
              </a:rPr>
              <a:t>E</a:t>
            </a:r>
          </a:p>
        </p:txBody>
      </p:sp>
      <p:sp>
        <p:nvSpPr>
          <p:cNvPr id="196758" name="Line 150"/>
          <p:cNvSpPr>
            <a:spLocks noChangeShapeType="1"/>
          </p:cNvSpPr>
          <p:nvPr/>
        </p:nvSpPr>
        <p:spPr bwMode="auto">
          <a:xfrm>
            <a:off x="7467600" y="5562600"/>
            <a:ext cx="3048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96760" name="Group 152"/>
          <p:cNvGrpSpPr>
            <a:grpSpLocks/>
          </p:cNvGrpSpPr>
          <p:nvPr/>
        </p:nvGrpSpPr>
        <p:grpSpPr bwMode="auto">
          <a:xfrm flipV="1">
            <a:off x="4660900" y="3632200"/>
            <a:ext cx="1384300" cy="101600"/>
            <a:chOff x="2616" y="2768"/>
            <a:chExt cx="1088" cy="96"/>
          </a:xfrm>
        </p:grpSpPr>
        <p:sp>
          <p:nvSpPr>
            <p:cNvPr id="196761" name="Line 153"/>
            <p:cNvSpPr>
              <a:spLocks noChangeShapeType="1"/>
            </p:cNvSpPr>
            <p:nvPr/>
          </p:nvSpPr>
          <p:spPr bwMode="auto">
            <a:xfrm>
              <a:off x="3224" y="2864"/>
              <a:ext cx="480"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762" name="Line 154"/>
            <p:cNvSpPr>
              <a:spLocks noChangeShapeType="1"/>
            </p:cNvSpPr>
            <p:nvPr/>
          </p:nvSpPr>
          <p:spPr bwMode="auto">
            <a:xfrm flipH="1">
              <a:off x="2616" y="2768"/>
              <a:ext cx="48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6763" name="Group 155"/>
          <p:cNvGrpSpPr>
            <a:grpSpLocks/>
          </p:cNvGrpSpPr>
          <p:nvPr/>
        </p:nvGrpSpPr>
        <p:grpSpPr bwMode="auto">
          <a:xfrm>
            <a:off x="3124200" y="4038600"/>
            <a:ext cx="1600200" cy="114300"/>
            <a:chOff x="1728" y="2736"/>
            <a:chExt cx="1008" cy="48"/>
          </a:xfrm>
        </p:grpSpPr>
        <p:sp>
          <p:nvSpPr>
            <p:cNvPr id="196764" name="Line 156"/>
            <p:cNvSpPr>
              <a:spLocks noChangeShapeType="1"/>
            </p:cNvSpPr>
            <p:nvPr/>
          </p:nvSpPr>
          <p:spPr bwMode="auto">
            <a:xfrm>
              <a:off x="2304" y="2784"/>
              <a:ext cx="432"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765" name="Line 157"/>
            <p:cNvSpPr>
              <a:spLocks noChangeShapeType="1"/>
            </p:cNvSpPr>
            <p:nvPr/>
          </p:nvSpPr>
          <p:spPr bwMode="auto">
            <a:xfrm flipH="1">
              <a:off x="1728" y="2736"/>
              <a:ext cx="40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extLst>
      <p:ext uri="{BB962C8B-B14F-4D97-AF65-F5344CB8AC3E}">
        <p14:creationId xmlns:p14="http://schemas.microsoft.com/office/powerpoint/2010/main" val="2926028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afterEffect">
                                  <p:stCondLst>
                                    <p:cond delay="0"/>
                                  </p:stCondLst>
                                  <p:childTnLst>
                                    <p:set>
                                      <p:cBhvr>
                                        <p:cTn id="6" dur="1" fill="hold">
                                          <p:stCondLst>
                                            <p:cond delay="0"/>
                                          </p:stCondLst>
                                        </p:cTn>
                                        <p:tgtEl>
                                          <p:spTgt spid="196760"/>
                                        </p:tgtEl>
                                        <p:attrNameLst>
                                          <p:attrName>style.visibility</p:attrName>
                                        </p:attrNameLst>
                                      </p:cBhvr>
                                      <p:to>
                                        <p:strVal val="visible"/>
                                      </p:to>
                                    </p:set>
                                    <p:anim calcmode="lin" valueType="num">
                                      <p:cBhvr>
                                        <p:cTn id="7" dur="500" fill="hold"/>
                                        <p:tgtEl>
                                          <p:spTgt spid="196760"/>
                                        </p:tgtEl>
                                        <p:attrNameLst>
                                          <p:attrName>ppt_w</p:attrName>
                                        </p:attrNameLst>
                                      </p:cBhvr>
                                      <p:tavLst>
                                        <p:tav tm="0">
                                          <p:val>
                                            <p:fltVal val="0"/>
                                          </p:val>
                                        </p:tav>
                                        <p:tav tm="100000">
                                          <p:val>
                                            <p:strVal val="#ppt_w"/>
                                          </p:val>
                                        </p:tav>
                                      </p:tavLst>
                                    </p:anim>
                                    <p:anim calcmode="lin" valueType="num">
                                      <p:cBhvr>
                                        <p:cTn id="8" dur="500" fill="hold"/>
                                        <p:tgtEl>
                                          <p:spTgt spid="196760"/>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196763"/>
                                        </p:tgtEl>
                                        <p:attrNameLst>
                                          <p:attrName>style.visibility</p:attrName>
                                        </p:attrNameLst>
                                      </p:cBhvr>
                                      <p:to>
                                        <p:strVal val="visible"/>
                                      </p:to>
                                    </p:set>
                                    <p:anim calcmode="lin" valueType="num">
                                      <p:cBhvr>
                                        <p:cTn id="12" dur="500" fill="hold"/>
                                        <p:tgtEl>
                                          <p:spTgt spid="196763"/>
                                        </p:tgtEl>
                                        <p:attrNameLst>
                                          <p:attrName>ppt_w</p:attrName>
                                        </p:attrNameLst>
                                      </p:cBhvr>
                                      <p:tavLst>
                                        <p:tav tm="0">
                                          <p:val>
                                            <p:fltVal val="0"/>
                                          </p:val>
                                        </p:tav>
                                        <p:tav tm="100000">
                                          <p:val>
                                            <p:strVal val="#ppt_w"/>
                                          </p:val>
                                        </p:tav>
                                      </p:tavLst>
                                    </p:anim>
                                    <p:anim calcmode="lin" valueType="num">
                                      <p:cBhvr>
                                        <p:cTn id="13" dur="500" fill="hold"/>
                                        <p:tgtEl>
                                          <p:spTgt spid="1967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7634" name="Group 2"/>
          <p:cNvGrpSpPr>
            <a:grpSpLocks/>
          </p:cNvGrpSpPr>
          <p:nvPr/>
        </p:nvGrpSpPr>
        <p:grpSpPr bwMode="auto">
          <a:xfrm>
            <a:off x="134938" y="493713"/>
            <a:ext cx="8812212" cy="6175375"/>
            <a:chOff x="85" y="311"/>
            <a:chExt cx="5551" cy="3890"/>
          </a:xfrm>
        </p:grpSpPr>
        <p:sp>
          <p:nvSpPr>
            <p:cNvPr id="197635" name="Freeform 3" descr="5%"/>
            <p:cNvSpPr>
              <a:spLocks/>
            </p:cNvSpPr>
            <p:nvPr/>
          </p:nvSpPr>
          <p:spPr bwMode="auto">
            <a:xfrm>
              <a:off x="85" y="311"/>
              <a:ext cx="5551" cy="3890"/>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F8F8F8"/>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36" name="Freeform 4" descr="5%"/>
            <p:cNvSpPr>
              <a:spLocks/>
            </p:cNvSpPr>
            <p:nvPr/>
          </p:nvSpPr>
          <p:spPr bwMode="auto">
            <a:xfrm>
              <a:off x="170" y="407"/>
              <a:ext cx="5377" cy="3721"/>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EAEAEA"/>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37" name="Freeform 5" descr="5%"/>
            <p:cNvSpPr>
              <a:spLocks/>
            </p:cNvSpPr>
            <p:nvPr/>
          </p:nvSpPr>
          <p:spPr bwMode="auto">
            <a:xfrm>
              <a:off x="256" y="528"/>
              <a:ext cx="5206" cy="3504"/>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DDDDDD"/>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38" name="Freeform 6" descr="5%"/>
            <p:cNvSpPr>
              <a:spLocks/>
            </p:cNvSpPr>
            <p:nvPr/>
          </p:nvSpPr>
          <p:spPr bwMode="auto">
            <a:xfrm>
              <a:off x="341" y="672"/>
              <a:ext cx="5035" cy="3264"/>
            </a:xfrm>
            <a:custGeom>
              <a:avLst/>
              <a:gdLst>
                <a:gd name="T0" fmla="*/ 0 w 6244"/>
                <a:gd name="T1" fmla="*/ 836 h 3890"/>
                <a:gd name="T2" fmla="*/ 4494 w 6244"/>
                <a:gd name="T3" fmla="*/ 27 h 3890"/>
                <a:gd name="T4" fmla="*/ 6244 w 6244"/>
                <a:gd name="T5" fmla="*/ 507 h 3890"/>
                <a:gd name="T6" fmla="*/ 6244 w 6244"/>
                <a:gd name="T7" fmla="*/ 3890 h 3890"/>
                <a:gd name="T8" fmla="*/ 1408 w 6244"/>
                <a:gd name="T9" fmla="*/ 3890 h 3890"/>
                <a:gd name="T10" fmla="*/ 1403 w 6244"/>
                <a:gd name="T11" fmla="*/ 3593 h 3890"/>
                <a:gd name="T12" fmla="*/ 0 w 6244"/>
                <a:gd name="T13" fmla="*/ 3597 h 3890"/>
                <a:gd name="T14" fmla="*/ 0 w 6244"/>
                <a:gd name="T15" fmla="*/ 836 h 38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44" h="3890">
                  <a:moveTo>
                    <a:pt x="0" y="836"/>
                  </a:moveTo>
                  <a:cubicBezTo>
                    <a:pt x="2757" y="832"/>
                    <a:pt x="3753" y="0"/>
                    <a:pt x="4494" y="27"/>
                  </a:cubicBezTo>
                  <a:cubicBezTo>
                    <a:pt x="5235" y="54"/>
                    <a:pt x="5984" y="411"/>
                    <a:pt x="6244" y="507"/>
                  </a:cubicBezTo>
                  <a:lnTo>
                    <a:pt x="6244" y="3890"/>
                  </a:lnTo>
                  <a:lnTo>
                    <a:pt x="1408" y="3890"/>
                  </a:lnTo>
                  <a:lnTo>
                    <a:pt x="1403" y="3593"/>
                  </a:lnTo>
                  <a:lnTo>
                    <a:pt x="0" y="3597"/>
                  </a:lnTo>
                  <a:lnTo>
                    <a:pt x="0" y="836"/>
                  </a:lnTo>
                  <a:close/>
                </a:path>
              </a:pathLst>
            </a:custGeom>
            <a:pattFill prst="pct5">
              <a:fgClr>
                <a:srgbClr val="C0C0C0"/>
              </a:fgClr>
              <a:bgClr>
                <a:srgbClr val="FFFFFF"/>
              </a:bgClr>
            </a:patt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7639" name="Group 7"/>
          <p:cNvGrpSpPr>
            <a:grpSpLocks/>
          </p:cNvGrpSpPr>
          <p:nvPr/>
        </p:nvGrpSpPr>
        <p:grpSpPr bwMode="auto">
          <a:xfrm>
            <a:off x="533400" y="457200"/>
            <a:ext cx="8001000" cy="5943600"/>
            <a:chOff x="336" y="288"/>
            <a:chExt cx="5040" cy="3744"/>
          </a:xfrm>
        </p:grpSpPr>
        <p:sp>
          <p:nvSpPr>
            <p:cNvPr id="197640" name="Line 8"/>
            <p:cNvSpPr>
              <a:spLocks noChangeShapeType="1"/>
            </p:cNvSpPr>
            <p:nvPr/>
          </p:nvSpPr>
          <p:spPr bwMode="auto">
            <a:xfrm>
              <a:off x="336" y="124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41" name="Line 9"/>
            <p:cNvSpPr>
              <a:spLocks noChangeShapeType="1"/>
            </p:cNvSpPr>
            <p:nvPr/>
          </p:nvSpPr>
          <p:spPr bwMode="auto">
            <a:xfrm>
              <a:off x="336" y="134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42" name="Line 10"/>
            <p:cNvSpPr>
              <a:spLocks noChangeShapeType="1"/>
            </p:cNvSpPr>
            <p:nvPr/>
          </p:nvSpPr>
          <p:spPr bwMode="auto">
            <a:xfrm>
              <a:off x="336" y="144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43" name="Line 11"/>
            <p:cNvSpPr>
              <a:spLocks noChangeShapeType="1"/>
            </p:cNvSpPr>
            <p:nvPr/>
          </p:nvSpPr>
          <p:spPr bwMode="auto">
            <a:xfrm>
              <a:off x="336" y="153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44" name="Line 12"/>
            <p:cNvSpPr>
              <a:spLocks noChangeShapeType="1"/>
            </p:cNvSpPr>
            <p:nvPr/>
          </p:nvSpPr>
          <p:spPr bwMode="auto">
            <a:xfrm>
              <a:off x="336" y="163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45" name="Line 13"/>
            <p:cNvSpPr>
              <a:spLocks noChangeShapeType="1"/>
            </p:cNvSpPr>
            <p:nvPr/>
          </p:nvSpPr>
          <p:spPr bwMode="auto">
            <a:xfrm>
              <a:off x="336" y="172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46" name="Line 14"/>
            <p:cNvSpPr>
              <a:spLocks noChangeShapeType="1"/>
            </p:cNvSpPr>
            <p:nvPr/>
          </p:nvSpPr>
          <p:spPr bwMode="auto">
            <a:xfrm>
              <a:off x="336" y="182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47" name="Line 15"/>
            <p:cNvSpPr>
              <a:spLocks noChangeShapeType="1"/>
            </p:cNvSpPr>
            <p:nvPr/>
          </p:nvSpPr>
          <p:spPr bwMode="auto">
            <a:xfrm>
              <a:off x="336" y="192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48" name="Line 16"/>
            <p:cNvSpPr>
              <a:spLocks noChangeShapeType="1"/>
            </p:cNvSpPr>
            <p:nvPr/>
          </p:nvSpPr>
          <p:spPr bwMode="auto">
            <a:xfrm>
              <a:off x="336" y="201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49" name="Line 17"/>
            <p:cNvSpPr>
              <a:spLocks noChangeShapeType="1"/>
            </p:cNvSpPr>
            <p:nvPr/>
          </p:nvSpPr>
          <p:spPr bwMode="auto">
            <a:xfrm>
              <a:off x="336" y="211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50" name="Line 18"/>
            <p:cNvSpPr>
              <a:spLocks noChangeShapeType="1"/>
            </p:cNvSpPr>
            <p:nvPr/>
          </p:nvSpPr>
          <p:spPr bwMode="auto">
            <a:xfrm>
              <a:off x="336" y="220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51" name="Line 19"/>
            <p:cNvSpPr>
              <a:spLocks noChangeShapeType="1"/>
            </p:cNvSpPr>
            <p:nvPr/>
          </p:nvSpPr>
          <p:spPr bwMode="auto">
            <a:xfrm>
              <a:off x="336" y="230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52" name="Line 20"/>
            <p:cNvSpPr>
              <a:spLocks noChangeShapeType="1"/>
            </p:cNvSpPr>
            <p:nvPr/>
          </p:nvSpPr>
          <p:spPr bwMode="auto">
            <a:xfrm>
              <a:off x="336" y="240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53" name="Line 21"/>
            <p:cNvSpPr>
              <a:spLocks noChangeShapeType="1"/>
            </p:cNvSpPr>
            <p:nvPr/>
          </p:nvSpPr>
          <p:spPr bwMode="auto">
            <a:xfrm>
              <a:off x="336" y="249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54" name="Line 22"/>
            <p:cNvSpPr>
              <a:spLocks noChangeShapeType="1"/>
            </p:cNvSpPr>
            <p:nvPr/>
          </p:nvSpPr>
          <p:spPr bwMode="auto">
            <a:xfrm>
              <a:off x="336" y="259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55" name="Line 23"/>
            <p:cNvSpPr>
              <a:spLocks noChangeShapeType="1"/>
            </p:cNvSpPr>
            <p:nvPr/>
          </p:nvSpPr>
          <p:spPr bwMode="auto">
            <a:xfrm>
              <a:off x="336" y="268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56" name="Line 24"/>
            <p:cNvSpPr>
              <a:spLocks noChangeShapeType="1"/>
            </p:cNvSpPr>
            <p:nvPr/>
          </p:nvSpPr>
          <p:spPr bwMode="auto">
            <a:xfrm>
              <a:off x="336" y="278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57" name="Line 25"/>
            <p:cNvSpPr>
              <a:spLocks noChangeShapeType="1"/>
            </p:cNvSpPr>
            <p:nvPr/>
          </p:nvSpPr>
          <p:spPr bwMode="auto">
            <a:xfrm>
              <a:off x="336" y="288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58" name="Line 26"/>
            <p:cNvSpPr>
              <a:spLocks noChangeShapeType="1"/>
            </p:cNvSpPr>
            <p:nvPr/>
          </p:nvSpPr>
          <p:spPr bwMode="auto">
            <a:xfrm>
              <a:off x="336" y="297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59" name="Line 27"/>
            <p:cNvSpPr>
              <a:spLocks noChangeShapeType="1"/>
            </p:cNvSpPr>
            <p:nvPr/>
          </p:nvSpPr>
          <p:spPr bwMode="auto">
            <a:xfrm>
              <a:off x="336" y="307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60" name="Line 28"/>
            <p:cNvSpPr>
              <a:spLocks noChangeShapeType="1"/>
            </p:cNvSpPr>
            <p:nvPr/>
          </p:nvSpPr>
          <p:spPr bwMode="auto">
            <a:xfrm>
              <a:off x="336" y="316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61" name="Line 29"/>
            <p:cNvSpPr>
              <a:spLocks noChangeShapeType="1"/>
            </p:cNvSpPr>
            <p:nvPr/>
          </p:nvSpPr>
          <p:spPr bwMode="auto">
            <a:xfrm>
              <a:off x="336" y="326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62" name="Line 30"/>
            <p:cNvSpPr>
              <a:spLocks noChangeShapeType="1"/>
            </p:cNvSpPr>
            <p:nvPr/>
          </p:nvSpPr>
          <p:spPr bwMode="auto">
            <a:xfrm>
              <a:off x="336" y="336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63" name="Line 31"/>
            <p:cNvSpPr>
              <a:spLocks noChangeShapeType="1"/>
            </p:cNvSpPr>
            <p:nvPr/>
          </p:nvSpPr>
          <p:spPr bwMode="auto">
            <a:xfrm>
              <a:off x="336" y="3456"/>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64" name="Line 32"/>
            <p:cNvSpPr>
              <a:spLocks noChangeShapeType="1"/>
            </p:cNvSpPr>
            <p:nvPr/>
          </p:nvSpPr>
          <p:spPr bwMode="auto">
            <a:xfrm>
              <a:off x="336" y="355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65" name="Line 33"/>
            <p:cNvSpPr>
              <a:spLocks noChangeShapeType="1"/>
            </p:cNvSpPr>
            <p:nvPr/>
          </p:nvSpPr>
          <p:spPr bwMode="auto">
            <a:xfrm>
              <a:off x="336" y="3648"/>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66" name="Line 34"/>
            <p:cNvSpPr>
              <a:spLocks noChangeShapeType="1"/>
            </p:cNvSpPr>
            <p:nvPr/>
          </p:nvSpPr>
          <p:spPr bwMode="auto">
            <a:xfrm>
              <a:off x="336" y="3744"/>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67" name="Line 35"/>
            <p:cNvSpPr>
              <a:spLocks noChangeShapeType="1"/>
            </p:cNvSpPr>
            <p:nvPr/>
          </p:nvSpPr>
          <p:spPr bwMode="auto">
            <a:xfrm>
              <a:off x="336" y="3840"/>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68" name="Line 36"/>
            <p:cNvSpPr>
              <a:spLocks noChangeShapeType="1"/>
            </p:cNvSpPr>
            <p:nvPr/>
          </p:nvSpPr>
          <p:spPr bwMode="auto">
            <a:xfrm>
              <a:off x="1392" y="3936"/>
              <a:ext cx="398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69" name="Line 37"/>
            <p:cNvSpPr>
              <a:spLocks noChangeShapeType="1"/>
            </p:cNvSpPr>
            <p:nvPr/>
          </p:nvSpPr>
          <p:spPr bwMode="auto">
            <a:xfrm>
              <a:off x="1392" y="4032"/>
              <a:ext cx="398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70" name="Line 38"/>
            <p:cNvSpPr>
              <a:spLocks noChangeShapeType="1"/>
            </p:cNvSpPr>
            <p:nvPr/>
          </p:nvSpPr>
          <p:spPr bwMode="auto">
            <a:xfrm>
              <a:off x="336" y="1152"/>
              <a:ext cx="504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71" name="Line 39"/>
            <p:cNvSpPr>
              <a:spLocks noChangeShapeType="1"/>
            </p:cNvSpPr>
            <p:nvPr/>
          </p:nvSpPr>
          <p:spPr bwMode="auto">
            <a:xfrm>
              <a:off x="1056" y="1056"/>
              <a:ext cx="4320"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72" name="Line 40"/>
            <p:cNvSpPr>
              <a:spLocks noChangeShapeType="1"/>
            </p:cNvSpPr>
            <p:nvPr/>
          </p:nvSpPr>
          <p:spPr bwMode="auto">
            <a:xfrm>
              <a:off x="1728" y="960"/>
              <a:ext cx="3648"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73" name="Line 41"/>
            <p:cNvSpPr>
              <a:spLocks noChangeShapeType="1"/>
            </p:cNvSpPr>
            <p:nvPr/>
          </p:nvSpPr>
          <p:spPr bwMode="auto">
            <a:xfrm>
              <a:off x="2112" y="864"/>
              <a:ext cx="3264"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74" name="Line 42"/>
            <p:cNvSpPr>
              <a:spLocks noChangeShapeType="1"/>
            </p:cNvSpPr>
            <p:nvPr/>
          </p:nvSpPr>
          <p:spPr bwMode="auto">
            <a:xfrm>
              <a:off x="2400" y="768"/>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75" name="Line 43"/>
            <p:cNvSpPr>
              <a:spLocks noChangeShapeType="1"/>
            </p:cNvSpPr>
            <p:nvPr/>
          </p:nvSpPr>
          <p:spPr bwMode="auto">
            <a:xfrm>
              <a:off x="2784" y="672"/>
              <a:ext cx="2592"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76" name="Line 44"/>
            <p:cNvSpPr>
              <a:spLocks noChangeShapeType="1"/>
            </p:cNvSpPr>
            <p:nvPr/>
          </p:nvSpPr>
          <p:spPr bwMode="auto">
            <a:xfrm>
              <a:off x="3024" y="576"/>
              <a:ext cx="2352"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77" name="Line 45"/>
            <p:cNvSpPr>
              <a:spLocks noChangeShapeType="1"/>
            </p:cNvSpPr>
            <p:nvPr/>
          </p:nvSpPr>
          <p:spPr bwMode="auto">
            <a:xfrm>
              <a:off x="3264" y="480"/>
              <a:ext cx="1824"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78" name="Line 46"/>
            <p:cNvSpPr>
              <a:spLocks noChangeShapeType="1"/>
            </p:cNvSpPr>
            <p:nvPr/>
          </p:nvSpPr>
          <p:spPr bwMode="auto">
            <a:xfrm>
              <a:off x="3504" y="384"/>
              <a:ext cx="1296"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679" name="Line 47"/>
            <p:cNvSpPr>
              <a:spLocks noChangeShapeType="1"/>
            </p:cNvSpPr>
            <p:nvPr/>
          </p:nvSpPr>
          <p:spPr bwMode="auto">
            <a:xfrm>
              <a:off x="3888" y="288"/>
              <a:ext cx="528" cy="0"/>
            </a:xfrm>
            <a:prstGeom prst="line">
              <a:avLst/>
            </a:prstGeom>
            <a:noFill/>
            <a:ln w="9525">
              <a:solidFill>
                <a:srgbClr val="FFCC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97680" name="Rectangle 48"/>
          <p:cNvSpPr>
            <a:spLocks noGrp="1" noChangeArrowheads="1"/>
          </p:cNvSpPr>
          <p:nvPr>
            <p:ph type="title"/>
          </p:nvPr>
        </p:nvSpPr>
        <p:spPr/>
        <p:txBody>
          <a:bodyPr/>
          <a:lstStyle/>
          <a:p>
            <a:r>
              <a:rPr lang="en-GB" altLang="en-US"/>
              <a:t>Initial recombination</a:t>
            </a:r>
          </a:p>
        </p:txBody>
      </p:sp>
      <p:sp>
        <p:nvSpPr>
          <p:cNvPr id="2" name="Content Placeholder 1"/>
          <p:cNvSpPr>
            <a:spLocks noGrp="1"/>
          </p:cNvSpPr>
          <p:nvPr>
            <p:ph idx="1"/>
          </p:nvPr>
        </p:nvSpPr>
        <p:spPr/>
        <p:txBody>
          <a:bodyPr/>
          <a:lstStyle/>
          <a:p>
            <a:endParaRPr lang="en-GB"/>
          </a:p>
        </p:txBody>
      </p:sp>
      <p:grpSp>
        <p:nvGrpSpPr>
          <p:cNvPr id="197790" name="Group 158"/>
          <p:cNvGrpSpPr>
            <a:grpSpLocks/>
          </p:cNvGrpSpPr>
          <p:nvPr/>
        </p:nvGrpSpPr>
        <p:grpSpPr bwMode="auto">
          <a:xfrm rot="-19011791">
            <a:off x="1447800" y="533400"/>
            <a:ext cx="6348413" cy="5715000"/>
            <a:chOff x="912" y="336"/>
            <a:chExt cx="3999" cy="3600"/>
          </a:xfrm>
        </p:grpSpPr>
        <p:sp>
          <p:nvSpPr>
            <p:cNvPr id="197684" name="Line 52"/>
            <p:cNvSpPr>
              <a:spLocks noChangeShapeType="1"/>
            </p:cNvSpPr>
            <p:nvPr/>
          </p:nvSpPr>
          <p:spPr bwMode="auto">
            <a:xfrm flipH="1">
              <a:off x="912" y="384"/>
              <a:ext cx="3792" cy="3552"/>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97686" name="Group 54"/>
            <p:cNvGrpSpPr>
              <a:grpSpLocks/>
            </p:cNvGrpSpPr>
            <p:nvPr/>
          </p:nvGrpSpPr>
          <p:grpSpPr bwMode="auto">
            <a:xfrm>
              <a:off x="1152" y="336"/>
              <a:ext cx="3759" cy="3471"/>
              <a:chOff x="1152" y="336"/>
              <a:chExt cx="3759" cy="3471"/>
            </a:xfrm>
          </p:grpSpPr>
          <p:sp>
            <p:nvSpPr>
              <p:cNvPr id="197687" name="AutoShape 55"/>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88" name="AutoShape 56"/>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89" name="AutoShape 57"/>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90" name="AutoShape 58"/>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91" name="AutoShape 59"/>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92" name="AutoShape 60"/>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93" name="AutoShape 61"/>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94" name="AutoShape 62"/>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95" name="AutoShape 63"/>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96" name="AutoShape 64"/>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97" name="AutoShape 65"/>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98" name="AutoShape 66"/>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699" name="AutoShape 67"/>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00" name="AutoShape 68"/>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01" name="AutoShape 69"/>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02" name="AutoShape 70"/>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03" name="AutoShape 71"/>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04" name="AutoShape 72"/>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05" name="AutoShape 73"/>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06" name="AutoShape 74"/>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07" name="AutoShape 75"/>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08" name="AutoShape 76"/>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09" name="AutoShape 77"/>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10" name="AutoShape 78"/>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11" name="AutoShape 79"/>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12" name="AutoShape 80"/>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13" name="AutoShape 81"/>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14" name="AutoShape 82"/>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15" name="AutoShape 83"/>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16" name="AutoShape 84"/>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17" name="AutoShape 85"/>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18" name="AutoShape 86"/>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19" name="AutoShape 87"/>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20" name="AutoShape 88"/>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21" name="AutoShape 89"/>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22" name="AutoShape 90"/>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23" name="AutoShape 91"/>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24" name="AutoShape 92"/>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25" name="AutoShape 93"/>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26" name="AutoShape 94"/>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27" name="AutoShape 95"/>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28" name="AutoShape 96"/>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29" name="AutoShape 97"/>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30" name="AutoShape 98"/>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31" name="AutoShape 99"/>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32" name="AutoShape 100"/>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33" name="AutoShape 101"/>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34" name="AutoShape 102"/>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35" name="AutoShape 103"/>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36" name="AutoShape 104"/>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37" name="AutoShape 105"/>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38" name="AutoShape 106"/>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39" name="AutoShape 107"/>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40" name="AutoShape 108"/>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41" name="AutoShape 109"/>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42" name="AutoShape 110"/>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43" name="AutoShape 111"/>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44" name="AutoShape 112"/>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45" name="AutoShape 113"/>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46" name="AutoShape 114"/>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47" name="AutoShape 115"/>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48" name="AutoShape 116"/>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49" name="AutoShape 117"/>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50" name="AutoShape 118"/>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51" name="AutoShape 119"/>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52" name="AutoShape 120"/>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53" name="AutoShape 121"/>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54" name="AutoShape 122"/>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55" name="AutoShape 123"/>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56" name="AutoShape 124"/>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57" name="AutoShape 125"/>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58" name="AutoShape 126"/>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59" name="AutoShape 127"/>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60" name="AutoShape 128"/>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61" name="AutoShape 129"/>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62" name="AutoShape 130"/>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63" name="AutoShape 131"/>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64" name="AutoShape 132"/>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65" name="AutoShape 133"/>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66" name="AutoShape 134"/>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67" name="AutoShape 135"/>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68" name="AutoShape 136"/>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69" name="AutoShape 137"/>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70" name="AutoShape 138"/>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71" name="AutoShape 139"/>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72" name="AutoShape 140"/>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73" name="AutoShape 141"/>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74" name="AutoShape 142"/>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75" name="AutoShape 143"/>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76" name="AutoShape 144"/>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77" name="AutoShape 145"/>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78" name="AutoShape 146"/>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79" name="AutoShape 147"/>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7780" name="AutoShape 148"/>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97781" name="Text Box 149"/>
          <p:cNvSpPr txBox="1">
            <a:spLocks noChangeArrowheads="1"/>
          </p:cNvSpPr>
          <p:nvPr/>
        </p:nvSpPr>
        <p:spPr bwMode="auto">
          <a:xfrm>
            <a:off x="7620000" y="5562600"/>
            <a:ext cx="641350" cy="6413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solidFill>
                  <a:srgbClr val="FFCC66"/>
                </a:solidFill>
              </a:rPr>
              <a:t>E</a:t>
            </a:r>
          </a:p>
        </p:txBody>
      </p:sp>
      <p:sp>
        <p:nvSpPr>
          <p:cNvPr id="197782" name="Line 150"/>
          <p:cNvSpPr>
            <a:spLocks noChangeShapeType="1"/>
          </p:cNvSpPr>
          <p:nvPr/>
        </p:nvSpPr>
        <p:spPr bwMode="auto">
          <a:xfrm>
            <a:off x="7467600" y="5562600"/>
            <a:ext cx="3048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97784" name="Group 152"/>
          <p:cNvGrpSpPr>
            <a:grpSpLocks/>
          </p:cNvGrpSpPr>
          <p:nvPr/>
        </p:nvGrpSpPr>
        <p:grpSpPr bwMode="auto">
          <a:xfrm>
            <a:off x="4724400" y="3429000"/>
            <a:ext cx="1384300" cy="152400"/>
            <a:chOff x="2616" y="2768"/>
            <a:chExt cx="1088" cy="96"/>
          </a:xfrm>
        </p:grpSpPr>
        <p:sp>
          <p:nvSpPr>
            <p:cNvPr id="197785" name="Line 153"/>
            <p:cNvSpPr>
              <a:spLocks noChangeShapeType="1"/>
            </p:cNvSpPr>
            <p:nvPr/>
          </p:nvSpPr>
          <p:spPr bwMode="auto">
            <a:xfrm>
              <a:off x="3224" y="2864"/>
              <a:ext cx="480"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786" name="Line 154"/>
            <p:cNvSpPr>
              <a:spLocks noChangeShapeType="1"/>
            </p:cNvSpPr>
            <p:nvPr/>
          </p:nvSpPr>
          <p:spPr bwMode="auto">
            <a:xfrm flipH="1">
              <a:off x="2616" y="2768"/>
              <a:ext cx="48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7787" name="Group 155"/>
          <p:cNvGrpSpPr>
            <a:grpSpLocks/>
          </p:cNvGrpSpPr>
          <p:nvPr/>
        </p:nvGrpSpPr>
        <p:grpSpPr bwMode="auto">
          <a:xfrm>
            <a:off x="1676400" y="3505200"/>
            <a:ext cx="1600200" cy="76200"/>
            <a:chOff x="1728" y="2736"/>
            <a:chExt cx="1008" cy="48"/>
          </a:xfrm>
        </p:grpSpPr>
        <p:sp>
          <p:nvSpPr>
            <p:cNvPr id="197788" name="Line 156"/>
            <p:cNvSpPr>
              <a:spLocks noChangeShapeType="1"/>
            </p:cNvSpPr>
            <p:nvPr/>
          </p:nvSpPr>
          <p:spPr bwMode="auto">
            <a:xfrm>
              <a:off x="2304" y="2784"/>
              <a:ext cx="432"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789" name="Line 157"/>
            <p:cNvSpPr>
              <a:spLocks noChangeShapeType="1"/>
            </p:cNvSpPr>
            <p:nvPr/>
          </p:nvSpPr>
          <p:spPr bwMode="auto">
            <a:xfrm flipH="1">
              <a:off x="1728" y="2736"/>
              <a:ext cx="40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extLst>
      <p:ext uri="{BB962C8B-B14F-4D97-AF65-F5344CB8AC3E}">
        <p14:creationId xmlns:p14="http://schemas.microsoft.com/office/powerpoint/2010/main" val="7134880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afterEffect">
                                  <p:stCondLst>
                                    <p:cond delay="0"/>
                                  </p:stCondLst>
                                  <p:childTnLst>
                                    <p:set>
                                      <p:cBhvr>
                                        <p:cTn id="6" dur="1" fill="hold">
                                          <p:stCondLst>
                                            <p:cond delay="0"/>
                                          </p:stCondLst>
                                        </p:cTn>
                                        <p:tgtEl>
                                          <p:spTgt spid="197784"/>
                                        </p:tgtEl>
                                        <p:attrNameLst>
                                          <p:attrName>style.visibility</p:attrName>
                                        </p:attrNameLst>
                                      </p:cBhvr>
                                      <p:to>
                                        <p:strVal val="visible"/>
                                      </p:to>
                                    </p:set>
                                    <p:anim calcmode="lin" valueType="num">
                                      <p:cBhvr>
                                        <p:cTn id="7" dur="500" fill="hold"/>
                                        <p:tgtEl>
                                          <p:spTgt spid="197784"/>
                                        </p:tgtEl>
                                        <p:attrNameLst>
                                          <p:attrName>ppt_w</p:attrName>
                                        </p:attrNameLst>
                                      </p:cBhvr>
                                      <p:tavLst>
                                        <p:tav tm="0">
                                          <p:val>
                                            <p:fltVal val="0"/>
                                          </p:val>
                                        </p:tav>
                                        <p:tav tm="100000">
                                          <p:val>
                                            <p:strVal val="#ppt_w"/>
                                          </p:val>
                                        </p:tav>
                                      </p:tavLst>
                                    </p:anim>
                                    <p:anim calcmode="lin" valueType="num">
                                      <p:cBhvr>
                                        <p:cTn id="8" dur="500" fill="hold"/>
                                        <p:tgtEl>
                                          <p:spTgt spid="19778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7" presetClass="entr" presetSubtype="10" fill="hold" nodeType="afterEffect">
                                  <p:stCondLst>
                                    <p:cond delay="0"/>
                                  </p:stCondLst>
                                  <p:childTnLst>
                                    <p:set>
                                      <p:cBhvr>
                                        <p:cTn id="11" dur="1" fill="hold">
                                          <p:stCondLst>
                                            <p:cond delay="0"/>
                                          </p:stCondLst>
                                        </p:cTn>
                                        <p:tgtEl>
                                          <p:spTgt spid="197787"/>
                                        </p:tgtEl>
                                        <p:attrNameLst>
                                          <p:attrName>style.visibility</p:attrName>
                                        </p:attrNameLst>
                                      </p:cBhvr>
                                      <p:to>
                                        <p:strVal val="visible"/>
                                      </p:to>
                                    </p:set>
                                    <p:anim calcmode="lin" valueType="num">
                                      <p:cBhvr>
                                        <p:cTn id="12" dur="500" fill="hold"/>
                                        <p:tgtEl>
                                          <p:spTgt spid="197787"/>
                                        </p:tgtEl>
                                        <p:attrNameLst>
                                          <p:attrName>ppt_w</p:attrName>
                                        </p:attrNameLst>
                                      </p:cBhvr>
                                      <p:tavLst>
                                        <p:tav tm="0">
                                          <p:val>
                                            <p:fltVal val="0"/>
                                          </p:val>
                                        </p:tav>
                                        <p:tav tm="100000">
                                          <p:val>
                                            <p:strVal val="#ppt_w"/>
                                          </p:val>
                                        </p:tav>
                                      </p:tavLst>
                                    </p:anim>
                                    <p:anim calcmode="lin" valueType="num">
                                      <p:cBhvr>
                                        <p:cTn id="13" dur="500" fill="hold"/>
                                        <p:tgtEl>
                                          <p:spTgt spid="19778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GB" altLang="en-US" smtClean="0"/>
              <a:t>Dosimetry defined</a:t>
            </a:r>
          </a:p>
        </p:txBody>
      </p:sp>
      <p:sp>
        <p:nvSpPr>
          <p:cNvPr id="9219" name="Rectangle 5"/>
          <p:cNvSpPr>
            <a:spLocks noGrp="1" noChangeArrowheads="1"/>
          </p:cNvSpPr>
          <p:nvPr>
            <p:ph idx="1"/>
          </p:nvPr>
        </p:nvSpPr>
        <p:spPr/>
        <p:txBody>
          <a:bodyPr/>
          <a:lstStyle/>
          <a:p>
            <a:pPr eaLnBrk="1" hangingPunct="1"/>
            <a:r>
              <a:rPr lang="en-GB" altLang="en-US" dirty="0" smtClean="0"/>
              <a:t>Measurement of dose (in radiation measurement dose = absorbed dose)</a:t>
            </a:r>
          </a:p>
          <a:p>
            <a:pPr eaLnBrk="1" hangingPunct="1"/>
            <a:endParaRPr lang="en-GB" altLang="en-US" dirty="0" smtClean="0"/>
          </a:p>
          <a:p>
            <a:pPr eaLnBrk="1" hangingPunct="1"/>
            <a:r>
              <a:rPr lang="en-GB" altLang="en-US" dirty="0" smtClean="0"/>
              <a:t>Measurement of </a:t>
            </a:r>
            <a:r>
              <a:rPr lang="en-GB" altLang="en-US" dirty="0" err="1" smtClean="0"/>
              <a:t>dosimetric</a:t>
            </a:r>
            <a:r>
              <a:rPr lang="en-GB" altLang="en-US" dirty="0" smtClean="0"/>
              <a:t> quantities</a:t>
            </a:r>
          </a:p>
          <a:p>
            <a:pPr lvl="1" eaLnBrk="1" hangingPunct="1"/>
            <a:r>
              <a:rPr lang="en-GB" altLang="en-US" dirty="0" smtClean="0"/>
              <a:t>energy imparted (absorbed dose)</a:t>
            </a:r>
          </a:p>
          <a:p>
            <a:pPr lvl="1" eaLnBrk="1" hangingPunct="1"/>
            <a:r>
              <a:rPr lang="en-GB" altLang="en-US" dirty="0" smtClean="0"/>
              <a:t>kinetic energy released (</a:t>
            </a:r>
            <a:r>
              <a:rPr lang="en-GB" altLang="en-US" dirty="0" err="1" smtClean="0"/>
              <a:t>kerma</a:t>
            </a:r>
            <a:r>
              <a:rPr lang="en-GB" altLang="en-US" dirty="0" smtClean="0"/>
              <a:t>)</a:t>
            </a:r>
          </a:p>
          <a:p>
            <a:pPr lvl="1" eaLnBrk="1" hangingPunct="1"/>
            <a:r>
              <a:rPr lang="en-GB" altLang="en-US" dirty="0" smtClean="0"/>
              <a:t>number of particles (</a:t>
            </a:r>
            <a:r>
              <a:rPr lang="en-GB" altLang="en-US" dirty="0" err="1" smtClean="0"/>
              <a:t>fluence</a:t>
            </a:r>
            <a:r>
              <a:rPr lang="en-GB" altLang="en-US" dirty="0" smtClean="0"/>
              <a:t>)</a:t>
            </a:r>
          </a:p>
          <a:p>
            <a:pPr lvl="1" eaLnBrk="1" hangingPunct="1"/>
            <a:r>
              <a:rPr lang="en-GB" altLang="en-US" dirty="0" smtClean="0"/>
              <a:t>a function of number and energy (e.g. product of dose and a quality factor)</a:t>
            </a:r>
          </a:p>
        </p:txBody>
      </p:sp>
    </p:spTree>
    <p:extLst>
      <p:ext uri="{BB962C8B-B14F-4D97-AF65-F5344CB8AC3E}">
        <p14:creationId xmlns:p14="http://schemas.microsoft.com/office/powerpoint/2010/main" val="14056414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Quenching in chemical and solid dosimeters</a:t>
            </a:r>
            <a:endParaRPr lang="en-GB" dirty="0"/>
          </a:p>
        </p:txBody>
      </p:sp>
      <p:sp>
        <p:nvSpPr>
          <p:cNvPr id="3" name="Content Placeholder 2"/>
          <p:cNvSpPr>
            <a:spLocks noGrp="1"/>
          </p:cNvSpPr>
          <p:nvPr>
            <p:ph idx="1"/>
          </p:nvPr>
        </p:nvSpPr>
        <p:spPr/>
        <p:txBody>
          <a:bodyPr/>
          <a:lstStyle/>
          <a:p>
            <a:endParaRPr lang="en-GB" dirty="0" smtClean="0"/>
          </a:p>
          <a:p>
            <a:r>
              <a:rPr lang="en-GB" dirty="0" smtClean="0"/>
              <a:t>Ionisation density</a:t>
            </a:r>
          </a:p>
          <a:p>
            <a:endParaRPr lang="en-GB" dirty="0" smtClean="0"/>
          </a:p>
          <a:p>
            <a:r>
              <a:rPr lang="en-GB" dirty="0" smtClean="0"/>
              <a:t>Radical formation</a:t>
            </a:r>
          </a:p>
          <a:p>
            <a:endParaRPr lang="en-GB" dirty="0" smtClean="0"/>
          </a:p>
          <a:p>
            <a:r>
              <a:rPr lang="en-GB" dirty="0" smtClean="0"/>
              <a:t>Termination reactions</a:t>
            </a:r>
          </a:p>
          <a:p>
            <a:endParaRPr lang="en-GB" dirty="0"/>
          </a:p>
          <a:p>
            <a:r>
              <a:rPr lang="en-GB" dirty="0" smtClean="0"/>
              <a:t>Transport phenomena</a:t>
            </a:r>
            <a:endParaRPr lang="en-GB"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2780928"/>
            <a:ext cx="4324350" cy="3038475"/>
          </a:xfrm>
          <a:prstGeom prst="rect">
            <a:avLst/>
          </a:prstGeom>
          <a:noFill/>
          <a:ln>
            <a:noFill/>
          </a:ln>
        </p:spPr>
      </p:pic>
    </p:spTree>
    <p:extLst>
      <p:ext uri="{BB962C8B-B14F-4D97-AF65-F5344CB8AC3E}">
        <p14:creationId xmlns:p14="http://schemas.microsoft.com/office/powerpoint/2010/main" val="35534047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Protons</a:t>
            </a:r>
            <a:endParaRPr lang="en-US" dirty="0"/>
          </a:p>
        </p:txBody>
      </p:sp>
      <p:sp>
        <p:nvSpPr>
          <p:cNvPr id="4" name="Rectangle 7"/>
          <p:cNvSpPr>
            <a:spLocks noChangeArrowheads="1"/>
          </p:cNvSpPr>
          <p:nvPr/>
        </p:nvSpPr>
        <p:spPr bwMode="auto">
          <a:xfrm>
            <a:off x="1790328" y="6138341"/>
            <a:ext cx="5878016"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r>
              <a:rPr lang="en-GB" altLang="en-US" sz="1600" dirty="0" err="1">
                <a:cs typeface="Times New Roman" pitchFamily="18" charset="0"/>
              </a:rPr>
              <a:t>Kempe</a:t>
            </a:r>
            <a:r>
              <a:rPr lang="en-GB" altLang="en-US" sz="1600" dirty="0">
                <a:cs typeface="Times New Roman" pitchFamily="18" charset="0"/>
              </a:rPr>
              <a:t> et al. (2007) </a:t>
            </a:r>
            <a:r>
              <a:rPr lang="en-GB" altLang="en-US" sz="1600" i="1" dirty="0">
                <a:cs typeface="Times New Roman" pitchFamily="18" charset="0"/>
              </a:rPr>
              <a:t>Med. Phys.</a:t>
            </a:r>
            <a:r>
              <a:rPr lang="en-GB" altLang="en-US" sz="1600" dirty="0">
                <a:cs typeface="Times New Roman" pitchFamily="18" charset="0"/>
              </a:rPr>
              <a:t> 34:183-92</a:t>
            </a:r>
            <a:r>
              <a:rPr lang="fr-FR" altLang="en-US" sz="1600" dirty="0"/>
              <a:t> </a:t>
            </a:r>
          </a:p>
        </p:txBody>
      </p:sp>
      <p:grpSp>
        <p:nvGrpSpPr>
          <p:cNvPr id="5" name="Group 4"/>
          <p:cNvGrpSpPr/>
          <p:nvPr/>
        </p:nvGrpSpPr>
        <p:grpSpPr>
          <a:xfrm>
            <a:off x="1346374" y="2071166"/>
            <a:ext cx="5926137" cy="4067175"/>
            <a:chOff x="1598613" y="1443038"/>
            <a:chExt cx="5926137" cy="4067175"/>
          </a:xfrm>
        </p:grpSpPr>
        <p:grpSp>
          <p:nvGrpSpPr>
            <p:cNvPr id="6" name="Group 18"/>
            <p:cNvGrpSpPr>
              <a:grpSpLocks/>
            </p:cNvGrpSpPr>
            <p:nvPr/>
          </p:nvGrpSpPr>
          <p:grpSpPr bwMode="auto">
            <a:xfrm>
              <a:off x="2260600" y="1787525"/>
              <a:ext cx="4368800" cy="3095625"/>
              <a:chOff x="1424" y="1126"/>
              <a:chExt cx="2752" cy="1950"/>
            </a:xfrm>
          </p:grpSpPr>
          <p:sp>
            <p:nvSpPr>
              <p:cNvPr id="554" name="Freeform 13" descr="Light upward diagonal"/>
              <p:cNvSpPr>
                <a:spLocks/>
              </p:cNvSpPr>
              <p:nvPr/>
            </p:nvSpPr>
            <p:spPr bwMode="auto">
              <a:xfrm>
                <a:off x="1424" y="1962"/>
                <a:ext cx="2674" cy="1114"/>
              </a:xfrm>
              <a:custGeom>
                <a:avLst/>
                <a:gdLst>
                  <a:gd name="T0" fmla="*/ 0 w 2674"/>
                  <a:gd name="T1" fmla="*/ 694 h 1114"/>
                  <a:gd name="T2" fmla="*/ 616 w 2674"/>
                  <a:gd name="T3" fmla="*/ 678 h 1114"/>
                  <a:gd name="T4" fmla="*/ 960 w 2674"/>
                  <a:gd name="T5" fmla="*/ 662 h 1114"/>
                  <a:gd name="T6" fmla="*/ 1268 w 2674"/>
                  <a:gd name="T7" fmla="*/ 642 h 1114"/>
                  <a:gd name="T8" fmla="*/ 1568 w 2674"/>
                  <a:gd name="T9" fmla="*/ 610 h 1114"/>
                  <a:gd name="T10" fmla="*/ 1806 w 2674"/>
                  <a:gd name="T11" fmla="*/ 562 h 1114"/>
                  <a:gd name="T12" fmla="*/ 2032 w 2674"/>
                  <a:gd name="T13" fmla="*/ 494 h 1114"/>
                  <a:gd name="T14" fmla="*/ 2142 w 2674"/>
                  <a:gd name="T15" fmla="*/ 454 h 1114"/>
                  <a:gd name="T16" fmla="*/ 2210 w 2674"/>
                  <a:gd name="T17" fmla="*/ 420 h 1114"/>
                  <a:gd name="T18" fmla="*/ 2380 w 2674"/>
                  <a:gd name="T19" fmla="*/ 268 h 1114"/>
                  <a:gd name="T20" fmla="*/ 2444 w 2674"/>
                  <a:gd name="T21" fmla="*/ 154 h 1114"/>
                  <a:gd name="T22" fmla="*/ 2474 w 2674"/>
                  <a:gd name="T23" fmla="*/ 76 h 1114"/>
                  <a:gd name="T24" fmla="*/ 2500 w 2674"/>
                  <a:gd name="T25" fmla="*/ 20 h 1114"/>
                  <a:gd name="T26" fmla="*/ 2532 w 2674"/>
                  <a:gd name="T27" fmla="*/ 0 h 1114"/>
                  <a:gd name="T28" fmla="*/ 2554 w 2674"/>
                  <a:gd name="T29" fmla="*/ 54 h 1114"/>
                  <a:gd name="T30" fmla="*/ 2560 w 2674"/>
                  <a:gd name="T31" fmla="*/ 198 h 1114"/>
                  <a:gd name="T32" fmla="*/ 2584 w 2674"/>
                  <a:gd name="T33" fmla="*/ 670 h 1114"/>
                  <a:gd name="T34" fmla="*/ 2608 w 2674"/>
                  <a:gd name="T35" fmla="*/ 1014 h 1114"/>
                  <a:gd name="T36" fmla="*/ 2637 w 2674"/>
                  <a:gd name="T37" fmla="*/ 1073 h 1114"/>
                  <a:gd name="T38" fmla="*/ 2674 w 2674"/>
                  <a:gd name="T39" fmla="*/ 1114 h 1114"/>
                  <a:gd name="T40" fmla="*/ 0 w 2674"/>
                  <a:gd name="T41" fmla="*/ 1114 h 1114"/>
                  <a:gd name="T42" fmla="*/ 0 w 2674"/>
                  <a:gd name="T43" fmla="*/ 694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74" h="1114">
                    <a:moveTo>
                      <a:pt x="0" y="694"/>
                    </a:moveTo>
                    <a:lnTo>
                      <a:pt x="616" y="678"/>
                    </a:lnTo>
                    <a:lnTo>
                      <a:pt x="960" y="662"/>
                    </a:lnTo>
                    <a:lnTo>
                      <a:pt x="1268" y="642"/>
                    </a:lnTo>
                    <a:lnTo>
                      <a:pt x="1568" y="610"/>
                    </a:lnTo>
                    <a:lnTo>
                      <a:pt x="1806" y="562"/>
                    </a:lnTo>
                    <a:lnTo>
                      <a:pt x="2032" y="494"/>
                    </a:lnTo>
                    <a:lnTo>
                      <a:pt x="2142" y="454"/>
                    </a:lnTo>
                    <a:lnTo>
                      <a:pt x="2210" y="420"/>
                    </a:lnTo>
                    <a:lnTo>
                      <a:pt x="2380" y="268"/>
                    </a:lnTo>
                    <a:lnTo>
                      <a:pt x="2444" y="154"/>
                    </a:lnTo>
                    <a:lnTo>
                      <a:pt x="2474" y="76"/>
                    </a:lnTo>
                    <a:lnTo>
                      <a:pt x="2500" y="20"/>
                    </a:lnTo>
                    <a:lnTo>
                      <a:pt x="2532" y="0"/>
                    </a:lnTo>
                    <a:lnTo>
                      <a:pt x="2554" y="54"/>
                    </a:lnTo>
                    <a:lnTo>
                      <a:pt x="2560" y="198"/>
                    </a:lnTo>
                    <a:lnTo>
                      <a:pt x="2584" y="670"/>
                    </a:lnTo>
                    <a:lnTo>
                      <a:pt x="2608" y="1014"/>
                    </a:lnTo>
                    <a:lnTo>
                      <a:pt x="2637" y="1073"/>
                    </a:lnTo>
                    <a:lnTo>
                      <a:pt x="2674" y="1114"/>
                    </a:lnTo>
                    <a:lnTo>
                      <a:pt x="0" y="1114"/>
                    </a:lnTo>
                    <a:lnTo>
                      <a:pt x="0" y="694"/>
                    </a:lnTo>
                    <a:close/>
                  </a:path>
                </a:pathLst>
              </a:custGeom>
              <a:pattFill prst="ltUpDiag">
                <a:fgClr>
                  <a:srgbClr val="FF33CC"/>
                </a:fgClr>
                <a:bgClr>
                  <a:schemeClr val="bg1"/>
                </a:bgClr>
              </a:pattFill>
              <a:ln>
                <a:noFill/>
              </a:ln>
              <a:effectLst/>
              <a:extLst>
                <a:ext uri="{91240B29-F687-4F45-9708-019B960494DF}">
                  <a14:hiddenLine xmlns:a14="http://schemas.microsoft.com/office/drawing/2010/main" w="952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55" name="Freeform 14"/>
              <p:cNvSpPr>
                <a:spLocks/>
              </p:cNvSpPr>
              <p:nvPr/>
            </p:nvSpPr>
            <p:spPr bwMode="auto">
              <a:xfrm>
                <a:off x="3742" y="1126"/>
                <a:ext cx="434" cy="1950"/>
              </a:xfrm>
              <a:custGeom>
                <a:avLst/>
                <a:gdLst>
                  <a:gd name="T0" fmla="*/ 0 w 434"/>
                  <a:gd name="T1" fmla="*/ 1950 h 1950"/>
                  <a:gd name="T2" fmla="*/ 126 w 434"/>
                  <a:gd name="T3" fmla="*/ 1940 h 1950"/>
                  <a:gd name="T4" fmla="*/ 188 w 434"/>
                  <a:gd name="T5" fmla="*/ 1914 h 1950"/>
                  <a:gd name="T6" fmla="*/ 198 w 434"/>
                  <a:gd name="T7" fmla="*/ 1892 h 1950"/>
                  <a:gd name="T8" fmla="*/ 208 w 434"/>
                  <a:gd name="T9" fmla="*/ 1830 h 1950"/>
                  <a:gd name="T10" fmla="*/ 236 w 434"/>
                  <a:gd name="T11" fmla="*/ 1510 h 1950"/>
                  <a:gd name="T12" fmla="*/ 256 w 434"/>
                  <a:gd name="T13" fmla="*/ 1052 h 1950"/>
                  <a:gd name="T14" fmla="*/ 272 w 434"/>
                  <a:gd name="T15" fmla="*/ 618 h 1950"/>
                  <a:gd name="T16" fmla="*/ 292 w 434"/>
                  <a:gd name="T17" fmla="*/ 224 h 1950"/>
                  <a:gd name="T18" fmla="*/ 292 w 434"/>
                  <a:gd name="T19" fmla="*/ 0 h 1950"/>
                  <a:gd name="T20" fmla="*/ 310 w 434"/>
                  <a:gd name="T21" fmla="*/ 28 h 1950"/>
                  <a:gd name="T22" fmla="*/ 320 w 434"/>
                  <a:gd name="T23" fmla="*/ 250 h 1950"/>
                  <a:gd name="T24" fmla="*/ 338 w 434"/>
                  <a:gd name="T25" fmla="*/ 842 h 1950"/>
                  <a:gd name="T26" fmla="*/ 346 w 434"/>
                  <a:gd name="T27" fmla="*/ 1042 h 1950"/>
                  <a:gd name="T28" fmla="*/ 352 w 434"/>
                  <a:gd name="T29" fmla="*/ 1266 h 1950"/>
                  <a:gd name="T30" fmla="*/ 358 w 434"/>
                  <a:gd name="T31" fmla="*/ 1578 h 1950"/>
                  <a:gd name="T32" fmla="*/ 362 w 434"/>
                  <a:gd name="T33" fmla="*/ 1710 h 1950"/>
                  <a:gd name="T34" fmla="*/ 384 w 434"/>
                  <a:gd name="T35" fmla="*/ 1878 h 1950"/>
                  <a:gd name="T36" fmla="*/ 394 w 434"/>
                  <a:gd name="T37" fmla="*/ 1912 h 1950"/>
                  <a:gd name="T38" fmla="*/ 392 w 434"/>
                  <a:gd name="T39" fmla="*/ 1910 h 1950"/>
                  <a:gd name="T40" fmla="*/ 406 w 434"/>
                  <a:gd name="T41" fmla="*/ 1932 h 1950"/>
                  <a:gd name="T42" fmla="*/ 434 w 434"/>
                  <a:gd name="T43" fmla="*/ 1946 h 1950"/>
                  <a:gd name="T44" fmla="*/ 0 w 434"/>
                  <a:gd name="T45" fmla="*/ 1950 h 1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4" h="1950">
                    <a:moveTo>
                      <a:pt x="0" y="1950"/>
                    </a:moveTo>
                    <a:lnTo>
                      <a:pt x="126" y="1940"/>
                    </a:lnTo>
                    <a:lnTo>
                      <a:pt x="188" y="1914"/>
                    </a:lnTo>
                    <a:lnTo>
                      <a:pt x="198" y="1892"/>
                    </a:lnTo>
                    <a:lnTo>
                      <a:pt x="208" y="1830"/>
                    </a:lnTo>
                    <a:lnTo>
                      <a:pt x="236" y="1510"/>
                    </a:lnTo>
                    <a:lnTo>
                      <a:pt x="256" y="1052"/>
                    </a:lnTo>
                    <a:lnTo>
                      <a:pt x="272" y="618"/>
                    </a:lnTo>
                    <a:lnTo>
                      <a:pt x="292" y="224"/>
                    </a:lnTo>
                    <a:lnTo>
                      <a:pt x="292" y="0"/>
                    </a:lnTo>
                    <a:lnTo>
                      <a:pt x="310" y="28"/>
                    </a:lnTo>
                    <a:lnTo>
                      <a:pt x="320" y="250"/>
                    </a:lnTo>
                    <a:lnTo>
                      <a:pt x="338" y="842"/>
                    </a:lnTo>
                    <a:lnTo>
                      <a:pt x="346" y="1042"/>
                    </a:lnTo>
                    <a:lnTo>
                      <a:pt x="352" y="1266"/>
                    </a:lnTo>
                    <a:lnTo>
                      <a:pt x="358" y="1578"/>
                    </a:lnTo>
                    <a:lnTo>
                      <a:pt x="362" y="1710"/>
                    </a:lnTo>
                    <a:lnTo>
                      <a:pt x="384" y="1878"/>
                    </a:lnTo>
                    <a:lnTo>
                      <a:pt x="394" y="1912"/>
                    </a:lnTo>
                    <a:lnTo>
                      <a:pt x="392" y="1910"/>
                    </a:lnTo>
                    <a:lnTo>
                      <a:pt x="406" y="1932"/>
                    </a:lnTo>
                    <a:lnTo>
                      <a:pt x="434" y="1946"/>
                    </a:lnTo>
                    <a:lnTo>
                      <a:pt x="0" y="1950"/>
                    </a:lnTo>
                    <a:close/>
                  </a:path>
                </a:pathLst>
              </a:custGeom>
              <a:solidFill>
                <a:srgbClr val="FF99CC"/>
              </a:solidFill>
              <a:ln>
                <a:noFill/>
              </a:ln>
              <a:effectLst/>
              <a:extLst>
                <a:ext uri="{91240B29-F687-4F45-9708-019B960494DF}">
                  <a14:hiddenLine xmlns:a14="http://schemas.microsoft.com/office/drawing/2010/main" w="9525" cap="flat" cmpd="sng">
                    <a:solidFill>
                      <a:srgbClr val="00FFFF"/>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56" name="Freeform 15"/>
              <p:cNvSpPr>
                <a:spLocks/>
              </p:cNvSpPr>
              <p:nvPr/>
            </p:nvSpPr>
            <p:spPr bwMode="auto">
              <a:xfrm>
                <a:off x="3888" y="2420"/>
                <a:ext cx="288" cy="652"/>
              </a:xfrm>
              <a:custGeom>
                <a:avLst/>
                <a:gdLst>
                  <a:gd name="T0" fmla="*/ 0 w 288"/>
                  <a:gd name="T1" fmla="*/ 652 h 652"/>
                  <a:gd name="T2" fmla="*/ 92 w 288"/>
                  <a:gd name="T3" fmla="*/ 640 h 652"/>
                  <a:gd name="T4" fmla="*/ 102 w 288"/>
                  <a:gd name="T5" fmla="*/ 618 h 652"/>
                  <a:gd name="T6" fmla="*/ 112 w 288"/>
                  <a:gd name="T7" fmla="*/ 566 h 652"/>
                  <a:gd name="T8" fmla="*/ 130 w 288"/>
                  <a:gd name="T9" fmla="*/ 456 h 652"/>
                  <a:gd name="T10" fmla="*/ 142 w 288"/>
                  <a:gd name="T11" fmla="*/ 338 h 652"/>
                  <a:gd name="T12" fmla="*/ 148 w 288"/>
                  <a:gd name="T13" fmla="*/ 222 h 652"/>
                  <a:gd name="T14" fmla="*/ 166 w 288"/>
                  <a:gd name="T15" fmla="*/ 50 h 652"/>
                  <a:gd name="T16" fmla="*/ 176 w 288"/>
                  <a:gd name="T17" fmla="*/ 0 h 652"/>
                  <a:gd name="T18" fmla="*/ 190 w 288"/>
                  <a:gd name="T19" fmla="*/ 58 h 652"/>
                  <a:gd name="T20" fmla="*/ 200 w 288"/>
                  <a:gd name="T21" fmla="*/ 252 h 652"/>
                  <a:gd name="T22" fmla="*/ 214 w 288"/>
                  <a:gd name="T23" fmla="*/ 460 h 652"/>
                  <a:gd name="T24" fmla="*/ 226 w 288"/>
                  <a:gd name="T25" fmla="*/ 536 h 652"/>
                  <a:gd name="T26" fmla="*/ 240 w 288"/>
                  <a:gd name="T27" fmla="*/ 604 h 652"/>
                  <a:gd name="T28" fmla="*/ 260 w 288"/>
                  <a:gd name="T29" fmla="*/ 632 h 652"/>
                  <a:gd name="T30" fmla="*/ 288 w 288"/>
                  <a:gd name="T31" fmla="*/ 6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652">
                    <a:moveTo>
                      <a:pt x="0" y="652"/>
                    </a:moveTo>
                    <a:lnTo>
                      <a:pt x="92" y="640"/>
                    </a:lnTo>
                    <a:lnTo>
                      <a:pt x="102" y="618"/>
                    </a:lnTo>
                    <a:lnTo>
                      <a:pt x="112" y="566"/>
                    </a:lnTo>
                    <a:lnTo>
                      <a:pt x="130" y="456"/>
                    </a:lnTo>
                    <a:lnTo>
                      <a:pt x="142" y="338"/>
                    </a:lnTo>
                    <a:lnTo>
                      <a:pt x="148" y="222"/>
                    </a:lnTo>
                    <a:lnTo>
                      <a:pt x="166" y="50"/>
                    </a:lnTo>
                    <a:lnTo>
                      <a:pt x="176" y="0"/>
                    </a:lnTo>
                    <a:lnTo>
                      <a:pt x="190" y="58"/>
                    </a:lnTo>
                    <a:lnTo>
                      <a:pt x="200" y="252"/>
                    </a:lnTo>
                    <a:lnTo>
                      <a:pt x="214" y="460"/>
                    </a:lnTo>
                    <a:lnTo>
                      <a:pt x="226" y="536"/>
                    </a:lnTo>
                    <a:lnTo>
                      <a:pt x="240" y="604"/>
                    </a:lnTo>
                    <a:lnTo>
                      <a:pt x="260" y="632"/>
                    </a:lnTo>
                    <a:lnTo>
                      <a:pt x="288" y="652"/>
                    </a:lnTo>
                  </a:path>
                </a:pathLst>
              </a:custGeom>
              <a:solidFill>
                <a:srgbClr val="008000"/>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57" name="Freeform 16"/>
              <p:cNvSpPr>
                <a:spLocks/>
              </p:cNvSpPr>
              <p:nvPr/>
            </p:nvSpPr>
            <p:spPr bwMode="auto">
              <a:xfrm>
                <a:off x="3938" y="2762"/>
                <a:ext cx="238" cy="310"/>
              </a:xfrm>
              <a:custGeom>
                <a:avLst/>
                <a:gdLst>
                  <a:gd name="T0" fmla="*/ 0 w 238"/>
                  <a:gd name="T1" fmla="*/ 310 h 310"/>
                  <a:gd name="T2" fmla="*/ 54 w 238"/>
                  <a:gd name="T3" fmla="*/ 306 h 310"/>
                  <a:gd name="T4" fmla="*/ 78 w 238"/>
                  <a:gd name="T5" fmla="*/ 262 h 310"/>
                  <a:gd name="T6" fmla="*/ 90 w 238"/>
                  <a:gd name="T7" fmla="*/ 208 h 310"/>
                  <a:gd name="T8" fmla="*/ 104 w 238"/>
                  <a:gd name="T9" fmla="*/ 152 h 310"/>
                  <a:gd name="T10" fmla="*/ 112 w 238"/>
                  <a:gd name="T11" fmla="*/ 70 h 310"/>
                  <a:gd name="T12" fmla="*/ 122 w 238"/>
                  <a:gd name="T13" fmla="*/ 0 h 310"/>
                  <a:gd name="T14" fmla="*/ 140 w 238"/>
                  <a:gd name="T15" fmla="*/ 4 h 310"/>
                  <a:gd name="T16" fmla="*/ 154 w 238"/>
                  <a:gd name="T17" fmla="*/ 102 h 310"/>
                  <a:gd name="T18" fmla="*/ 166 w 238"/>
                  <a:gd name="T19" fmla="*/ 212 h 310"/>
                  <a:gd name="T20" fmla="*/ 164 w 238"/>
                  <a:gd name="T21" fmla="*/ 211 h 310"/>
                  <a:gd name="T22" fmla="*/ 176 w 238"/>
                  <a:gd name="T23" fmla="*/ 258 h 310"/>
                  <a:gd name="T24" fmla="*/ 190 w 238"/>
                  <a:gd name="T25" fmla="*/ 285 h 310"/>
                  <a:gd name="T26" fmla="*/ 210 w 238"/>
                  <a:gd name="T27" fmla="*/ 300 h 310"/>
                  <a:gd name="T28" fmla="*/ 238 w 238"/>
                  <a:gd name="T29" fmla="*/ 31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310">
                    <a:moveTo>
                      <a:pt x="0" y="310"/>
                    </a:moveTo>
                    <a:lnTo>
                      <a:pt x="54" y="306"/>
                    </a:lnTo>
                    <a:lnTo>
                      <a:pt x="78" y="262"/>
                    </a:lnTo>
                    <a:lnTo>
                      <a:pt x="90" y="208"/>
                    </a:lnTo>
                    <a:lnTo>
                      <a:pt x="104" y="152"/>
                    </a:lnTo>
                    <a:lnTo>
                      <a:pt x="112" y="70"/>
                    </a:lnTo>
                    <a:lnTo>
                      <a:pt x="122" y="0"/>
                    </a:lnTo>
                    <a:lnTo>
                      <a:pt x="140" y="4"/>
                    </a:lnTo>
                    <a:lnTo>
                      <a:pt x="154" y="102"/>
                    </a:lnTo>
                    <a:lnTo>
                      <a:pt x="166" y="212"/>
                    </a:lnTo>
                    <a:lnTo>
                      <a:pt x="164" y="211"/>
                    </a:lnTo>
                    <a:lnTo>
                      <a:pt x="176" y="258"/>
                    </a:lnTo>
                    <a:lnTo>
                      <a:pt x="190" y="285"/>
                    </a:lnTo>
                    <a:lnTo>
                      <a:pt x="210" y="300"/>
                    </a:lnTo>
                    <a:lnTo>
                      <a:pt x="238" y="310"/>
                    </a:lnTo>
                  </a:path>
                </a:pathLst>
              </a:custGeom>
              <a:solidFill>
                <a:srgbClr val="FF6600"/>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58" name="Freeform 17"/>
              <p:cNvSpPr>
                <a:spLocks/>
              </p:cNvSpPr>
              <p:nvPr/>
            </p:nvSpPr>
            <p:spPr bwMode="auto">
              <a:xfrm>
                <a:off x="3984" y="2976"/>
                <a:ext cx="192" cy="100"/>
              </a:xfrm>
              <a:custGeom>
                <a:avLst/>
                <a:gdLst>
                  <a:gd name="T0" fmla="*/ 0 w 192"/>
                  <a:gd name="T1" fmla="*/ 100 h 100"/>
                  <a:gd name="T2" fmla="*/ 30 w 192"/>
                  <a:gd name="T3" fmla="*/ 81 h 100"/>
                  <a:gd name="T4" fmla="*/ 42 w 192"/>
                  <a:gd name="T5" fmla="*/ 64 h 100"/>
                  <a:gd name="T6" fmla="*/ 56 w 192"/>
                  <a:gd name="T7" fmla="*/ 47 h 100"/>
                  <a:gd name="T8" fmla="*/ 64 w 192"/>
                  <a:gd name="T9" fmla="*/ 22 h 100"/>
                  <a:gd name="T10" fmla="*/ 74 w 192"/>
                  <a:gd name="T11" fmla="*/ 0 h 100"/>
                  <a:gd name="T12" fmla="*/ 92 w 192"/>
                  <a:gd name="T13" fmla="*/ 1 h 100"/>
                  <a:gd name="T14" fmla="*/ 106 w 192"/>
                  <a:gd name="T15" fmla="*/ 32 h 100"/>
                  <a:gd name="T16" fmla="*/ 118 w 192"/>
                  <a:gd name="T17" fmla="*/ 66 h 100"/>
                  <a:gd name="T18" fmla="*/ 116 w 192"/>
                  <a:gd name="T19" fmla="*/ 65 h 100"/>
                  <a:gd name="T20" fmla="*/ 128 w 192"/>
                  <a:gd name="T21" fmla="*/ 80 h 100"/>
                  <a:gd name="T22" fmla="*/ 142 w 192"/>
                  <a:gd name="T23" fmla="*/ 88 h 100"/>
                  <a:gd name="T24" fmla="*/ 162 w 192"/>
                  <a:gd name="T25" fmla="*/ 93 h 100"/>
                  <a:gd name="T26" fmla="*/ 192 w 192"/>
                  <a:gd name="T2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00">
                    <a:moveTo>
                      <a:pt x="0" y="100"/>
                    </a:moveTo>
                    <a:lnTo>
                      <a:pt x="30" y="81"/>
                    </a:lnTo>
                    <a:lnTo>
                      <a:pt x="42" y="64"/>
                    </a:lnTo>
                    <a:lnTo>
                      <a:pt x="56" y="47"/>
                    </a:lnTo>
                    <a:lnTo>
                      <a:pt x="64" y="22"/>
                    </a:lnTo>
                    <a:lnTo>
                      <a:pt x="74" y="0"/>
                    </a:lnTo>
                    <a:lnTo>
                      <a:pt x="92" y="1"/>
                    </a:lnTo>
                    <a:lnTo>
                      <a:pt x="106" y="32"/>
                    </a:lnTo>
                    <a:lnTo>
                      <a:pt x="118" y="66"/>
                    </a:lnTo>
                    <a:lnTo>
                      <a:pt x="116" y="65"/>
                    </a:lnTo>
                    <a:lnTo>
                      <a:pt x="128" y="80"/>
                    </a:lnTo>
                    <a:lnTo>
                      <a:pt x="142" y="88"/>
                    </a:lnTo>
                    <a:lnTo>
                      <a:pt x="162" y="93"/>
                    </a:lnTo>
                    <a:lnTo>
                      <a:pt x="192" y="100"/>
                    </a:lnTo>
                  </a:path>
                </a:pathLst>
              </a:custGeom>
              <a:solidFill>
                <a:srgbClr val="CC99FF"/>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grpSp>
        <p:sp>
          <p:nvSpPr>
            <p:cNvPr id="7" name="Rectangle 19"/>
            <p:cNvSpPr>
              <a:spLocks noChangeArrowheads="1"/>
            </p:cNvSpPr>
            <p:nvPr/>
          </p:nvSpPr>
          <p:spPr bwMode="auto">
            <a:xfrm>
              <a:off x="2257425" y="1490663"/>
              <a:ext cx="521970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8" name="Rectangle 20"/>
            <p:cNvSpPr>
              <a:spLocks noChangeArrowheads="1"/>
            </p:cNvSpPr>
            <p:nvPr/>
          </p:nvSpPr>
          <p:spPr bwMode="auto">
            <a:xfrm>
              <a:off x="2257425" y="1490663"/>
              <a:ext cx="5219700" cy="339090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 name="Line 21"/>
            <p:cNvSpPr>
              <a:spLocks noChangeShapeType="1"/>
            </p:cNvSpPr>
            <p:nvPr/>
          </p:nvSpPr>
          <p:spPr bwMode="auto">
            <a:xfrm>
              <a:off x="2257425" y="1490663"/>
              <a:ext cx="1588" cy="33909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 name="Line 22"/>
            <p:cNvSpPr>
              <a:spLocks noChangeShapeType="1"/>
            </p:cNvSpPr>
            <p:nvPr/>
          </p:nvSpPr>
          <p:spPr bwMode="auto">
            <a:xfrm>
              <a:off x="2228850" y="48815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 name="Line 23"/>
            <p:cNvSpPr>
              <a:spLocks noChangeShapeType="1"/>
            </p:cNvSpPr>
            <p:nvPr/>
          </p:nvSpPr>
          <p:spPr bwMode="auto">
            <a:xfrm>
              <a:off x="2228850" y="47291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 name="Line 24"/>
            <p:cNvSpPr>
              <a:spLocks noChangeShapeType="1"/>
            </p:cNvSpPr>
            <p:nvPr/>
          </p:nvSpPr>
          <p:spPr bwMode="auto">
            <a:xfrm>
              <a:off x="2228850" y="45767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25"/>
            <p:cNvSpPr>
              <a:spLocks noChangeShapeType="1"/>
            </p:cNvSpPr>
            <p:nvPr/>
          </p:nvSpPr>
          <p:spPr bwMode="auto">
            <a:xfrm>
              <a:off x="2228850" y="44148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Line 26"/>
            <p:cNvSpPr>
              <a:spLocks noChangeShapeType="1"/>
            </p:cNvSpPr>
            <p:nvPr/>
          </p:nvSpPr>
          <p:spPr bwMode="auto">
            <a:xfrm>
              <a:off x="2228850" y="42624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 name="Line 27"/>
            <p:cNvSpPr>
              <a:spLocks noChangeShapeType="1"/>
            </p:cNvSpPr>
            <p:nvPr/>
          </p:nvSpPr>
          <p:spPr bwMode="auto">
            <a:xfrm>
              <a:off x="2228850" y="41100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Line 28"/>
            <p:cNvSpPr>
              <a:spLocks noChangeShapeType="1"/>
            </p:cNvSpPr>
            <p:nvPr/>
          </p:nvSpPr>
          <p:spPr bwMode="auto">
            <a:xfrm>
              <a:off x="2228850" y="39576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 name="Line 29"/>
            <p:cNvSpPr>
              <a:spLocks noChangeShapeType="1"/>
            </p:cNvSpPr>
            <p:nvPr/>
          </p:nvSpPr>
          <p:spPr bwMode="auto">
            <a:xfrm>
              <a:off x="2228850" y="38052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 name="Line 30"/>
            <p:cNvSpPr>
              <a:spLocks noChangeShapeType="1"/>
            </p:cNvSpPr>
            <p:nvPr/>
          </p:nvSpPr>
          <p:spPr bwMode="auto">
            <a:xfrm>
              <a:off x="2228850" y="36528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 name="Line 31"/>
            <p:cNvSpPr>
              <a:spLocks noChangeShapeType="1"/>
            </p:cNvSpPr>
            <p:nvPr/>
          </p:nvSpPr>
          <p:spPr bwMode="auto">
            <a:xfrm>
              <a:off x="2228850" y="34909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 name="Line 32"/>
            <p:cNvSpPr>
              <a:spLocks noChangeShapeType="1"/>
            </p:cNvSpPr>
            <p:nvPr/>
          </p:nvSpPr>
          <p:spPr bwMode="auto">
            <a:xfrm>
              <a:off x="2228850" y="33385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 name="Line 33"/>
            <p:cNvSpPr>
              <a:spLocks noChangeShapeType="1"/>
            </p:cNvSpPr>
            <p:nvPr/>
          </p:nvSpPr>
          <p:spPr bwMode="auto">
            <a:xfrm>
              <a:off x="2228850" y="31861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 name="Line 34"/>
            <p:cNvSpPr>
              <a:spLocks noChangeShapeType="1"/>
            </p:cNvSpPr>
            <p:nvPr/>
          </p:nvSpPr>
          <p:spPr bwMode="auto">
            <a:xfrm>
              <a:off x="2228850" y="30337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 name="Line 35"/>
            <p:cNvSpPr>
              <a:spLocks noChangeShapeType="1"/>
            </p:cNvSpPr>
            <p:nvPr/>
          </p:nvSpPr>
          <p:spPr bwMode="auto">
            <a:xfrm>
              <a:off x="2228850" y="28813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Line 36"/>
            <p:cNvSpPr>
              <a:spLocks noChangeShapeType="1"/>
            </p:cNvSpPr>
            <p:nvPr/>
          </p:nvSpPr>
          <p:spPr bwMode="auto">
            <a:xfrm>
              <a:off x="2228850" y="27193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 name="Line 37"/>
            <p:cNvSpPr>
              <a:spLocks noChangeShapeType="1"/>
            </p:cNvSpPr>
            <p:nvPr/>
          </p:nvSpPr>
          <p:spPr bwMode="auto">
            <a:xfrm>
              <a:off x="2228850" y="25669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Line 38"/>
            <p:cNvSpPr>
              <a:spLocks noChangeShapeType="1"/>
            </p:cNvSpPr>
            <p:nvPr/>
          </p:nvSpPr>
          <p:spPr bwMode="auto">
            <a:xfrm>
              <a:off x="2228850" y="24145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39"/>
            <p:cNvSpPr>
              <a:spLocks noChangeShapeType="1"/>
            </p:cNvSpPr>
            <p:nvPr/>
          </p:nvSpPr>
          <p:spPr bwMode="auto">
            <a:xfrm>
              <a:off x="2228850" y="22621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40"/>
            <p:cNvSpPr>
              <a:spLocks noChangeShapeType="1"/>
            </p:cNvSpPr>
            <p:nvPr/>
          </p:nvSpPr>
          <p:spPr bwMode="auto">
            <a:xfrm>
              <a:off x="2228850" y="21097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41"/>
            <p:cNvSpPr>
              <a:spLocks noChangeShapeType="1"/>
            </p:cNvSpPr>
            <p:nvPr/>
          </p:nvSpPr>
          <p:spPr bwMode="auto">
            <a:xfrm>
              <a:off x="2228850" y="19573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42"/>
            <p:cNvSpPr>
              <a:spLocks noChangeShapeType="1"/>
            </p:cNvSpPr>
            <p:nvPr/>
          </p:nvSpPr>
          <p:spPr bwMode="auto">
            <a:xfrm>
              <a:off x="2228850" y="17954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43"/>
            <p:cNvSpPr>
              <a:spLocks noChangeShapeType="1"/>
            </p:cNvSpPr>
            <p:nvPr/>
          </p:nvSpPr>
          <p:spPr bwMode="auto">
            <a:xfrm>
              <a:off x="2228850" y="16430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44"/>
            <p:cNvSpPr>
              <a:spLocks noChangeShapeType="1"/>
            </p:cNvSpPr>
            <p:nvPr/>
          </p:nvSpPr>
          <p:spPr bwMode="auto">
            <a:xfrm>
              <a:off x="2228850" y="14906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45"/>
            <p:cNvSpPr>
              <a:spLocks noChangeShapeType="1"/>
            </p:cNvSpPr>
            <p:nvPr/>
          </p:nvSpPr>
          <p:spPr bwMode="auto">
            <a:xfrm>
              <a:off x="2209800" y="488156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46"/>
            <p:cNvSpPr>
              <a:spLocks noChangeShapeType="1"/>
            </p:cNvSpPr>
            <p:nvPr/>
          </p:nvSpPr>
          <p:spPr bwMode="auto">
            <a:xfrm>
              <a:off x="2209800" y="411003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47"/>
            <p:cNvSpPr>
              <a:spLocks noChangeShapeType="1"/>
            </p:cNvSpPr>
            <p:nvPr/>
          </p:nvSpPr>
          <p:spPr bwMode="auto">
            <a:xfrm>
              <a:off x="2209800" y="333851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Line 48"/>
            <p:cNvSpPr>
              <a:spLocks noChangeShapeType="1"/>
            </p:cNvSpPr>
            <p:nvPr/>
          </p:nvSpPr>
          <p:spPr bwMode="auto">
            <a:xfrm>
              <a:off x="2209800" y="256698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 name="Line 49"/>
            <p:cNvSpPr>
              <a:spLocks noChangeShapeType="1"/>
            </p:cNvSpPr>
            <p:nvPr/>
          </p:nvSpPr>
          <p:spPr bwMode="auto">
            <a:xfrm>
              <a:off x="2209800" y="179546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Line 50"/>
            <p:cNvSpPr>
              <a:spLocks noChangeShapeType="1"/>
            </p:cNvSpPr>
            <p:nvPr/>
          </p:nvSpPr>
          <p:spPr bwMode="auto">
            <a:xfrm>
              <a:off x="2257425" y="4881563"/>
              <a:ext cx="52197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 name="Line 51"/>
            <p:cNvSpPr>
              <a:spLocks noChangeShapeType="1"/>
            </p:cNvSpPr>
            <p:nvPr/>
          </p:nvSpPr>
          <p:spPr bwMode="auto">
            <a:xfrm flipV="1">
              <a:off x="22574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Line 52"/>
            <p:cNvSpPr>
              <a:spLocks noChangeShapeType="1"/>
            </p:cNvSpPr>
            <p:nvPr/>
          </p:nvSpPr>
          <p:spPr bwMode="auto">
            <a:xfrm flipV="1">
              <a:off x="24193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Line 53"/>
            <p:cNvSpPr>
              <a:spLocks noChangeShapeType="1"/>
            </p:cNvSpPr>
            <p:nvPr/>
          </p:nvSpPr>
          <p:spPr bwMode="auto">
            <a:xfrm flipV="1">
              <a:off x="25717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 name="Line 54"/>
            <p:cNvSpPr>
              <a:spLocks noChangeShapeType="1"/>
            </p:cNvSpPr>
            <p:nvPr/>
          </p:nvSpPr>
          <p:spPr bwMode="auto">
            <a:xfrm flipV="1">
              <a:off x="27336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Line 55"/>
            <p:cNvSpPr>
              <a:spLocks noChangeShapeType="1"/>
            </p:cNvSpPr>
            <p:nvPr/>
          </p:nvSpPr>
          <p:spPr bwMode="auto">
            <a:xfrm flipV="1">
              <a:off x="28860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56"/>
            <p:cNvSpPr>
              <a:spLocks noChangeShapeType="1"/>
            </p:cNvSpPr>
            <p:nvPr/>
          </p:nvSpPr>
          <p:spPr bwMode="auto">
            <a:xfrm flipV="1">
              <a:off x="30480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Line 57"/>
            <p:cNvSpPr>
              <a:spLocks noChangeShapeType="1"/>
            </p:cNvSpPr>
            <p:nvPr/>
          </p:nvSpPr>
          <p:spPr bwMode="auto">
            <a:xfrm flipV="1">
              <a:off x="32099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Line 58"/>
            <p:cNvSpPr>
              <a:spLocks noChangeShapeType="1"/>
            </p:cNvSpPr>
            <p:nvPr/>
          </p:nvSpPr>
          <p:spPr bwMode="auto">
            <a:xfrm flipV="1">
              <a:off x="33623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 name="Line 59"/>
            <p:cNvSpPr>
              <a:spLocks noChangeShapeType="1"/>
            </p:cNvSpPr>
            <p:nvPr/>
          </p:nvSpPr>
          <p:spPr bwMode="auto">
            <a:xfrm flipV="1">
              <a:off x="35242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 name="Line 60"/>
            <p:cNvSpPr>
              <a:spLocks noChangeShapeType="1"/>
            </p:cNvSpPr>
            <p:nvPr/>
          </p:nvSpPr>
          <p:spPr bwMode="auto">
            <a:xfrm flipV="1">
              <a:off x="36766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 name="Line 61"/>
            <p:cNvSpPr>
              <a:spLocks noChangeShapeType="1"/>
            </p:cNvSpPr>
            <p:nvPr/>
          </p:nvSpPr>
          <p:spPr bwMode="auto">
            <a:xfrm flipV="1">
              <a:off x="38385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 name="Line 62"/>
            <p:cNvSpPr>
              <a:spLocks noChangeShapeType="1"/>
            </p:cNvSpPr>
            <p:nvPr/>
          </p:nvSpPr>
          <p:spPr bwMode="auto">
            <a:xfrm flipV="1">
              <a:off x="40005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 name="Line 63"/>
            <p:cNvSpPr>
              <a:spLocks noChangeShapeType="1"/>
            </p:cNvSpPr>
            <p:nvPr/>
          </p:nvSpPr>
          <p:spPr bwMode="auto">
            <a:xfrm flipV="1">
              <a:off x="41529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 name="Line 64"/>
            <p:cNvSpPr>
              <a:spLocks noChangeShapeType="1"/>
            </p:cNvSpPr>
            <p:nvPr/>
          </p:nvSpPr>
          <p:spPr bwMode="auto">
            <a:xfrm flipV="1">
              <a:off x="43148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65"/>
            <p:cNvSpPr>
              <a:spLocks noChangeShapeType="1"/>
            </p:cNvSpPr>
            <p:nvPr/>
          </p:nvSpPr>
          <p:spPr bwMode="auto">
            <a:xfrm flipV="1">
              <a:off x="44672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Line 66"/>
            <p:cNvSpPr>
              <a:spLocks noChangeShapeType="1"/>
            </p:cNvSpPr>
            <p:nvPr/>
          </p:nvSpPr>
          <p:spPr bwMode="auto">
            <a:xfrm flipV="1">
              <a:off x="46291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Line 67"/>
            <p:cNvSpPr>
              <a:spLocks noChangeShapeType="1"/>
            </p:cNvSpPr>
            <p:nvPr/>
          </p:nvSpPr>
          <p:spPr bwMode="auto">
            <a:xfrm flipV="1">
              <a:off x="47910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68"/>
            <p:cNvSpPr>
              <a:spLocks noChangeShapeType="1"/>
            </p:cNvSpPr>
            <p:nvPr/>
          </p:nvSpPr>
          <p:spPr bwMode="auto">
            <a:xfrm flipV="1">
              <a:off x="49434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Line 69"/>
            <p:cNvSpPr>
              <a:spLocks noChangeShapeType="1"/>
            </p:cNvSpPr>
            <p:nvPr/>
          </p:nvSpPr>
          <p:spPr bwMode="auto">
            <a:xfrm flipV="1">
              <a:off x="51054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Line 70"/>
            <p:cNvSpPr>
              <a:spLocks noChangeShapeType="1"/>
            </p:cNvSpPr>
            <p:nvPr/>
          </p:nvSpPr>
          <p:spPr bwMode="auto">
            <a:xfrm flipV="1">
              <a:off x="52673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Line 71"/>
            <p:cNvSpPr>
              <a:spLocks noChangeShapeType="1"/>
            </p:cNvSpPr>
            <p:nvPr/>
          </p:nvSpPr>
          <p:spPr bwMode="auto">
            <a:xfrm flipV="1">
              <a:off x="54197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 name="Line 72"/>
            <p:cNvSpPr>
              <a:spLocks noChangeShapeType="1"/>
            </p:cNvSpPr>
            <p:nvPr/>
          </p:nvSpPr>
          <p:spPr bwMode="auto">
            <a:xfrm flipV="1">
              <a:off x="55816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73"/>
            <p:cNvSpPr>
              <a:spLocks noChangeShapeType="1"/>
            </p:cNvSpPr>
            <p:nvPr/>
          </p:nvSpPr>
          <p:spPr bwMode="auto">
            <a:xfrm flipV="1">
              <a:off x="57340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Line 74"/>
            <p:cNvSpPr>
              <a:spLocks noChangeShapeType="1"/>
            </p:cNvSpPr>
            <p:nvPr/>
          </p:nvSpPr>
          <p:spPr bwMode="auto">
            <a:xfrm flipV="1">
              <a:off x="58959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 name="Line 75"/>
            <p:cNvSpPr>
              <a:spLocks noChangeShapeType="1"/>
            </p:cNvSpPr>
            <p:nvPr/>
          </p:nvSpPr>
          <p:spPr bwMode="auto">
            <a:xfrm flipV="1">
              <a:off x="60579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Line 76"/>
            <p:cNvSpPr>
              <a:spLocks noChangeShapeType="1"/>
            </p:cNvSpPr>
            <p:nvPr/>
          </p:nvSpPr>
          <p:spPr bwMode="auto">
            <a:xfrm flipV="1">
              <a:off x="62103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 name="Line 77"/>
            <p:cNvSpPr>
              <a:spLocks noChangeShapeType="1"/>
            </p:cNvSpPr>
            <p:nvPr/>
          </p:nvSpPr>
          <p:spPr bwMode="auto">
            <a:xfrm flipV="1">
              <a:off x="63722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 name="Line 78"/>
            <p:cNvSpPr>
              <a:spLocks noChangeShapeType="1"/>
            </p:cNvSpPr>
            <p:nvPr/>
          </p:nvSpPr>
          <p:spPr bwMode="auto">
            <a:xfrm flipV="1">
              <a:off x="65246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 name="Line 79"/>
            <p:cNvSpPr>
              <a:spLocks noChangeShapeType="1"/>
            </p:cNvSpPr>
            <p:nvPr/>
          </p:nvSpPr>
          <p:spPr bwMode="auto">
            <a:xfrm flipV="1">
              <a:off x="66865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 name="Line 80"/>
            <p:cNvSpPr>
              <a:spLocks noChangeShapeType="1"/>
            </p:cNvSpPr>
            <p:nvPr/>
          </p:nvSpPr>
          <p:spPr bwMode="auto">
            <a:xfrm flipV="1">
              <a:off x="68484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 name="Line 81"/>
            <p:cNvSpPr>
              <a:spLocks noChangeShapeType="1"/>
            </p:cNvSpPr>
            <p:nvPr/>
          </p:nvSpPr>
          <p:spPr bwMode="auto">
            <a:xfrm flipV="1">
              <a:off x="70008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 name="Line 82"/>
            <p:cNvSpPr>
              <a:spLocks noChangeShapeType="1"/>
            </p:cNvSpPr>
            <p:nvPr/>
          </p:nvSpPr>
          <p:spPr bwMode="auto">
            <a:xfrm flipV="1">
              <a:off x="71628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 name="Line 83"/>
            <p:cNvSpPr>
              <a:spLocks noChangeShapeType="1"/>
            </p:cNvSpPr>
            <p:nvPr/>
          </p:nvSpPr>
          <p:spPr bwMode="auto">
            <a:xfrm flipV="1">
              <a:off x="73152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 name="Line 84"/>
            <p:cNvSpPr>
              <a:spLocks noChangeShapeType="1"/>
            </p:cNvSpPr>
            <p:nvPr/>
          </p:nvSpPr>
          <p:spPr bwMode="auto">
            <a:xfrm flipV="1">
              <a:off x="74771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 name="Line 85"/>
            <p:cNvSpPr>
              <a:spLocks noChangeShapeType="1"/>
            </p:cNvSpPr>
            <p:nvPr/>
          </p:nvSpPr>
          <p:spPr bwMode="auto">
            <a:xfrm flipV="1">
              <a:off x="2257425"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 name="Line 86"/>
            <p:cNvSpPr>
              <a:spLocks noChangeShapeType="1"/>
            </p:cNvSpPr>
            <p:nvPr/>
          </p:nvSpPr>
          <p:spPr bwMode="auto">
            <a:xfrm flipV="1">
              <a:off x="3048000"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 name="Line 87"/>
            <p:cNvSpPr>
              <a:spLocks noChangeShapeType="1"/>
            </p:cNvSpPr>
            <p:nvPr/>
          </p:nvSpPr>
          <p:spPr bwMode="auto">
            <a:xfrm flipV="1">
              <a:off x="3838575"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 name="Line 88"/>
            <p:cNvSpPr>
              <a:spLocks noChangeShapeType="1"/>
            </p:cNvSpPr>
            <p:nvPr/>
          </p:nvSpPr>
          <p:spPr bwMode="auto">
            <a:xfrm flipV="1">
              <a:off x="4629150"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 name="Line 89"/>
            <p:cNvSpPr>
              <a:spLocks noChangeShapeType="1"/>
            </p:cNvSpPr>
            <p:nvPr/>
          </p:nvSpPr>
          <p:spPr bwMode="auto">
            <a:xfrm flipV="1">
              <a:off x="5419725"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 name="Line 90"/>
            <p:cNvSpPr>
              <a:spLocks noChangeShapeType="1"/>
            </p:cNvSpPr>
            <p:nvPr/>
          </p:nvSpPr>
          <p:spPr bwMode="auto">
            <a:xfrm flipV="1">
              <a:off x="6210300"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9" name="Line 91"/>
            <p:cNvSpPr>
              <a:spLocks noChangeShapeType="1"/>
            </p:cNvSpPr>
            <p:nvPr/>
          </p:nvSpPr>
          <p:spPr bwMode="auto">
            <a:xfrm flipV="1">
              <a:off x="7000875"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 name="Freeform 92"/>
            <p:cNvSpPr>
              <a:spLocks/>
            </p:cNvSpPr>
            <p:nvPr/>
          </p:nvSpPr>
          <p:spPr bwMode="auto">
            <a:xfrm>
              <a:off x="2266950" y="4148138"/>
              <a:ext cx="85725" cy="28575"/>
            </a:xfrm>
            <a:custGeom>
              <a:avLst/>
              <a:gdLst>
                <a:gd name="T0" fmla="*/ 0 w 54"/>
                <a:gd name="T1" fmla="*/ 18 h 18"/>
                <a:gd name="T2" fmla="*/ 24 w 54"/>
                <a:gd name="T3" fmla="*/ 6 h 18"/>
                <a:gd name="T4" fmla="*/ 36 w 54"/>
                <a:gd name="T5" fmla="*/ 6 h 18"/>
                <a:gd name="T6" fmla="*/ 54 w 54"/>
                <a:gd name="T7" fmla="*/ 0 h 18"/>
              </a:gdLst>
              <a:ahLst/>
              <a:cxnLst>
                <a:cxn ang="0">
                  <a:pos x="T0" y="T1"/>
                </a:cxn>
                <a:cxn ang="0">
                  <a:pos x="T2" y="T3"/>
                </a:cxn>
                <a:cxn ang="0">
                  <a:pos x="T4" y="T5"/>
                </a:cxn>
                <a:cxn ang="0">
                  <a:pos x="T6" y="T7"/>
                </a:cxn>
              </a:cxnLst>
              <a:rect l="0" t="0" r="r" b="b"/>
              <a:pathLst>
                <a:path w="54" h="18">
                  <a:moveTo>
                    <a:pt x="0" y="18"/>
                  </a:moveTo>
                  <a:lnTo>
                    <a:pt x="24" y="6"/>
                  </a:lnTo>
                  <a:lnTo>
                    <a:pt x="36" y="6"/>
                  </a:lnTo>
                  <a:lnTo>
                    <a:pt x="54"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1" name="Freeform 93"/>
            <p:cNvSpPr>
              <a:spLocks/>
            </p:cNvSpPr>
            <p:nvPr/>
          </p:nvSpPr>
          <p:spPr bwMode="auto">
            <a:xfrm>
              <a:off x="2352675" y="4119563"/>
              <a:ext cx="190500" cy="28575"/>
            </a:xfrm>
            <a:custGeom>
              <a:avLst/>
              <a:gdLst>
                <a:gd name="T0" fmla="*/ 0 w 120"/>
                <a:gd name="T1" fmla="*/ 18 h 18"/>
                <a:gd name="T2" fmla="*/ 18 w 120"/>
                <a:gd name="T3" fmla="*/ 12 h 18"/>
                <a:gd name="T4" fmla="*/ 48 w 120"/>
                <a:gd name="T5" fmla="*/ 12 h 18"/>
                <a:gd name="T6" fmla="*/ 78 w 120"/>
                <a:gd name="T7" fmla="*/ 6 h 18"/>
                <a:gd name="T8" fmla="*/ 120 w 120"/>
                <a:gd name="T9" fmla="*/ 0 h 18"/>
              </a:gdLst>
              <a:ahLst/>
              <a:cxnLst>
                <a:cxn ang="0">
                  <a:pos x="T0" y="T1"/>
                </a:cxn>
                <a:cxn ang="0">
                  <a:pos x="T2" y="T3"/>
                </a:cxn>
                <a:cxn ang="0">
                  <a:pos x="T4" y="T5"/>
                </a:cxn>
                <a:cxn ang="0">
                  <a:pos x="T6" y="T7"/>
                </a:cxn>
                <a:cxn ang="0">
                  <a:pos x="T8" y="T9"/>
                </a:cxn>
              </a:cxnLst>
              <a:rect l="0" t="0" r="r" b="b"/>
              <a:pathLst>
                <a:path w="120" h="18">
                  <a:moveTo>
                    <a:pt x="0" y="18"/>
                  </a:moveTo>
                  <a:lnTo>
                    <a:pt x="18" y="12"/>
                  </a:lnTo>
                  <a:lnTo>
                    <a:pt x="48" y="12"/>
                  </a:lnTo>
                  <a:lnTo>
                    <a:pt x="78" y="6"/>
                  </a:lnTo>
                  <a:lnTo>
                    <a:pt x="12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2" name="Freeform 94"/>
            <p:cNvSpPr>
              <a:spLocks/>
            </p:cNvSpPr>
            <p:nvPr/>
          </p:nvSpPr>
          <p:spPr bwMode="auto">
            <a:xfrm>
              <a:off x="2543175" y="4062413"/>
              <a:ext cx="514350" cy="57150"/>
            </a:xfrm>
            <a:custGeom>
              <a:avLst/>
              <a:gdLst>
                <a:gd name="T0" fmla="*/ 0 w 324"/>
                <a:gd name="T1" fmla="*/ 36 h 36"/>
                <a:gd name="T2" fmla="*/ 30 w 324"/>
                <a:gd name="T3" fmla="*/ 30 h 36"/>
                <a:gd name="T4" fmla="*/ 66 w 324"/>
                <a:gd name="T5" fmla="*/ 30 h 36"/>
                <a:gd name="T6" fmla="*/ 150 w 324"/>
                <a:gd name="T7" fmla="*/ 18 h 36"/>
                <a:gd name="T8" fmla="*/ 234 w 324"/>
                <a:gd name="T9" fmla="*/ 6 h 36"/>
                <a:gd name="T10" fmla="*/ 324 w 324"/>
                <a:gd name="T11" fmla="*/ 0 h 36"/>
              </a:gdLst>
              <a:ahLst/>
              <a:cxnLst>
                <a:cxn ang="0">
                  <a:pos x="T0" y="T1"/>
                </a:cxn>
                <a:cxn ang="0">
                  <a:pos x="T2" y="T3"/>
                </a:cxn>
                <a:cxn ang="0">
                  <a:pos x="T4" y="T5"/>
                </a:cxn>
                <a:cxn ang="0">
                  <a:pos x="T6" y="T7"/>
                </a:cxn>
                <a:cxn ang="0">
                  <a:pos x="T8" y="T9"/>
                </a:cxn>
                <a:cxn ang="0">
                  <a:pos x="T10" y="T11"/>
                </a:cxn>
              </a:cxnLst>
              <a:rect l="0" t="0" r="r" b="b"/>
              <a:pathLst>
                <a:path w="324" h="36">
                  <a:moveTo>
                    <a:pt x="0" y="36"/>
                  </a:moveTo>
                  <a:lnTo>
                    <a:pt x="30" y="30"/>
                  </a:lnTo>
                  <a:lnTo>
                    <a:pt x="66" y="30"/>
                  </a:lnTo>
                  <a:lnTo>
                    <a:pt x="150" y="18"/>
                  </a:lnTo>
                  <a:lnTo>
                    <a:pt x="234" y="6"/>
                  </a:lnTo>
                  <a:lnTo>
                    <a:pt x="324"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 name="Freeform 95"/>
            <p:cNvSpPr>
              <a:spLocks/>
            </p:cNvSpPr>
            <p:nvPr/>
          </p:nvSpPr>
          <p:spPr bwMode="auto">
            <a:xfrm>
              <a:off x="3057525" y="4024313"/>
              <a:ext cx="542925" cy="38100"/>
            </a:xfrm>
            <a:custGeom>
              <a:avLst/>
              <a:gdLst>
                <a:gd name="T0" fmla="*/ 0 w 342"/>
                <a:gd name="T1" fmla="*/ 24 h 24"/>
                <a:gd name="T2" fmla="*/ 168 w 342"/>
                <a:gd name="T3" fmla="*/ 12 h 24"/>
                <a:gd name="T4" fmla="*/ 342 w 342"/>
                <a:gd name="T5" fmla="*/ 0 h 24"/>
              </a:gdLst>
              <a:ahLst/>
              <a:cxnLst>
                <a:cxn ang="0">
                  <a:pos x="T0" y="T1"/>
                </a:cxn>
                <a:cxn ang="0">
                  <a:pos x="T2" y="T3"/>
                </a:cxn>
                <a:cxn ang="0">
                  <a:pos x="T4" y="T5"/>
                </a:cxn>
              </a:cxnLst>
              <a:rect l="0" t="0" r="r" b="b"/>
              <a:pathLst>
                <a:path w="342" h="24">
                  <a:moveTo>
                    <a:pt x="0" y="24"/>
                  </a:moveTo>
                  <a:lnTo>
                    <a:pt x="168" y="12"/>
                  </a:lnTo>
                  <a:lnTo>
                    <a:pt x="34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4" name="Freeform 96"/>
            <p:cNvSpPr>
              <a:spLocks/>
            </p:cNvSpPr>
            <p:nvPr/>
          </p:nvSpPr>
          <p:spPr bwMode="auto">
            <a:xfrm>
              <a:off x="3600450" y="3967163"/>
              <a:ext cx="609600" cy="57150"/>
            </a:xfrm>
            <a:custGeom>
              <a:avLst/>
              <a:gdLst>
                <a:gd name="T0" fmla="*/ 0 w 384"/>
                <a:gd name="T1" fmla="*/ 36 h 36"/>
                <a:gd name="T2" fmla="*/ 96 w 384"/>
                <a:gd name="T3" fmla="*/ 30 h 36"/>
                <a:gd name="T4" fmla="*/ 192 w 384"/>
                <a:gd name="T5" fmla="*/ 18 h 36"/>
                <a:gd name="T6" fmla="*/ 294 w 384"/>
                <a:gd name="T7" fmla="*/ 12 h 36"/>
                <a:gd name="T8" fmla="*/ 384 w 384"/>
                <a:gd name="T9" fmla="*/ 0 h 36"/>
              </a:gdLst>
              <a:ahLst/>
              <a:cxnLst>
                <a:cxn ang="0">
                  <a:pos x="T0" y="T1"/>
                </a:cxn>
                <a:cxn ang="0">
                  <a:pos x="T2" y="T3"/>
                </a:cxn>
                <a:cxn ang="0">
                  <a:pos x="T4" y="T5"/>
                </a:cxn>
                <a:cxn ang="0">
                  <a:pos x="T6" y="T7"/>
                </a:cxn>
                <a:cxn ang="0">
                  <a:pos x="T8" y="T9"/>
                </a:cxn>
              </a:cxnLst>
              <a:rect l="0" t="0" r="r" b="b"/>
              <a:pathLst>
                <a:path w="384" h="36">
                  <a:moveTo>
                    <a:pt x="0" y="36"/>
                  </a:moveTo>
                  <a:lnTo>
                    <a:pt x="96" y="30"/>
                  </a:lnTo>
                  <a:lnTo>
                    <a:pt x="192" y="18"/>
                  </a:lnTo>
                  <a:lnTo>
                    <a:pt x="294" y="12"/>
                  </a:lnTo>
                  <a:lnTo>
                    <a:pt x="384"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5" name="Freeform 97"/>
            <p:cNvSpPr>
              <a:spLocks/>
            </p:cNvSpPr>
            <p:nvPr/>
          </p:nvSpPr>
          <p:spPr bwMode="auto">
            <a:xfrm>
              <a:off x="4210050" y="3910013"/>
              <a:ext cx="476250" cy="57150"/>
            </a:xfrm>
            <a:custGeom>
              <a:avLst/>
              <a:gdLst>
                <a:gd name="T0" fmla="*/ 0 w 300"/>
                <a:gd name="T1" fmla="*/ 36 h 36"/>
                <a:gd name="T2" fmla="*/ 84 w 300"/>
                <a:gd name="T3" fmla="*/ 24 h 36"/>
                <a:gd name="T4" fmla="*/ 162 w 300"/>
                <a:gd name="T5" fmla="*/ 18 h 36"/>
                <a:gd name="T6" fmla="*/ 234 w 300"/>
                <a:gd name="T7" fmla="*/ 6 h 36"/>
                <a:gd name="T8" fmla="*/ 300 w 300"/>
                <a:gd name="T9" fmla="*/ 0 h 36"/>
              </a:gdLst>
              <a:ahLst/>
              <a:cxnLst>
                <a:cxn ang="0">
                  <a:pos x="T0" y="T1"/>
                </a:cxn>
                <a:cxn ang="0">
                  <a:pos x="T2" y="T3"/>
                </a:cxn>
                <a:cxn ang="0">
                  <a:pos x="T4" y="T5"/>
                </a:cxn>
                <a:cxn ang="0">
                  <a:pos x="T6" y="T7"/>
                </a:cxn>
                <a:cxn ang="0">
                  <a:pos x="T8" y="T9"/>
                </a:cxn>
              </a:cxnLst>
              <a:rect l="0" t="0" r="r" b="b"/>
              <a:pathLst>
                <a:path w="300" h="36">
                  <a:moveTo>
                    <a:pt x="0" y="36"/>
                  </a:moveTo>
                  <a:lnTo>
                    <a:pt x="84" y="24"/>
                  </a:lnTo>
                  <a:lnTo>
                    <a:pt x="162" y="18"/>
                  </a:lnTo>
                  <a:lnTo>
                    <a:pt x="234" y="6"/>
                  </a:lnTo>
                  <a:lnTo>
                    <a:pt x="30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6" name="Freeform 98"/>
            <p:cNvSpPr>
              <a:spLocks/>
            </p:cNvSpPr>
            <p:nvPr/>
          </p:nvSpPr>
          <p:spPr bwMode="auto">
            <a:xfrm>
              <a:off x="4686300" y="3862388"/>
              <a:ext cx="352425" cy="47625"/>
            </a:xfrm>
            <a:custGeom>
              <a:avLst/>
              <a:gdLst>
                <a:gd name="T0" fmla="*/ 0 w 222"/>
                <a:gd name="T1" fmla="*/ 30 h 30"/>
                <a:gd name="T2" fmla="*/ 60 w 222"/>
                <a:gd name="T3" fmla="*/ 24 h 30"/>
                <a:gd name="T4" fmla="*/ 120 w 222"/>
                <a:gd name="T5" fmla="*/ 18 h 30"/>
                <a:gd name="T6" fmla="*/ 222 w 222"/>
                <a:gd name="T7" fmla="*/ 0 h 30"/>
              </a:gdLst>
              <a:ahLst/>
              <a:cxnLst>
                <a:cxn ang="0">
                  <a:pos x="T0" y="T1"/>
                </a:cxn>
                <a:cxn ang="0">
                  <a:pos x="T2" y="T3"/>
                </a:cxn>
                <a:cxn ang="0">
                  <a:pos x="T4" y="T5"/>
                </a:cxn>
                <a:cxn ang="0">
                  <a:pos x="T6" y="T7"/>
                </a:cxn>
              </a:cxnLst>
              <a:rect l="0" t="0" r="r" b="b"/>
              <a:pathLst>
                <a:path w="222" h="30">
                  <a:moveTo>
                    <a:pt x="0" y="30"/>
                  </a:moveTo>
                  <a:lnTo>
                    <a:pt x="60" y="24"/>
                  </a:lnTo>
                  <a:lnTo>
                    <a:pt x="120" y="18"/>
                  </a:lnTo>
                  <a:lnTo>
                    <a:pt x="22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7" name="Freeform 99"/>
            <p:cNvSpPr>
              <a:spLocks/>
            </p:cNvSpPr>
            <p:nvPr/>
          </p:nvSpPr>
          <p:spPr bwMode="auto">
            <a:xfrm>
              <a:off x="5038725" y="3795713"/>
              <a:ext cx="295275" cy="66675"/>
            </a:xfrm>
            <a:custGeom>
              <a:avLst/>
              <a:gdLst>
                <a:gd name="T0" fmla="*/ 0 w 186"/>
                <a:gd name="T1" fmla="*/ 42 h 42"/>
                <a:gd name="T2" fmla="*/ 96 w 186"/>
                <a:gd name="T3" fmla="*/ 24 h 42"/>
                <a:gd name="T4" fmla="*/ 186 w 186"/>
                <a:gd name="T5" fmla="*/ 0 h 42"/>
              </a:gdLst>
              <a:ahLst/>
              <a:cxnLst>
                <a:cxn ang="0">
                  <a:pos x="T0" y="T1"/>
                </a:cxn>
                <a:cxn ang="0">
                  <a:pos x="T2" y="T3"/>
                </a:cxn>
                <a:cxn ang="0">
                  <a:pos x="T4" y="T5"/>
                </a:cxn>
              </a:cxnLst>
              <a:rect l="0" t="0" r="r" b="b"/>
              <a:pathLst>
                <a:path w="186" h="42">
                  <a:moveTo>
                    <a:pt x="0" y="42"/>
                  </a:moveTo>
                  <a:lnTo>
                    <a:pt x="96" y="24"/>
                  </a:lnTo>
                  <a:lnTo>
                    <a:pt x="18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8" name="Freeform 100"/>
            <p:cNvSpPr>
              <a:spLocks/>
            </p:cNvSpPr>
            <p:nvPr/>
          </p:nvSpPr>
          <p:spPr bwMode="auto">
            <a:xfrm>
              <a:off x="5334000" y="3700463"/>
              <a:ext cx="276225" cy="95250"/>
            </a:xfrm>
            <a:custGeom>
              <a:avLst/>
              <a:gdLst>
                <a:gd name="T0" fmla="*/ 0 w 174"/>
                <a:gd name="T1" fmla="*/ 60 h 60"/>
                <a:gd name="T2" fmla="*/ 90 w 174"/>
                <a:gd name="T3" fmla="*/ 30 h 60"/>
                <a:gd name="T4" fmla="*/ 174 w 174"/>
                <a:gd name="T5" fmla="*/ 0 h 60"/>
              </a:gdLst>
              <a:ahLst/>
              <a:cxnLst>
                <a:cxn ang="0">
                  <a:pos x="T0" y="T1"/>
                </a:cxn>
                <a:cxn ang="0">
                  <a:pos x="T2" y="T3"/>
                </a:cxn>
                <a:cxn ang="0">
                  <a:pos x="T4" y="T5"/>
                </a:cxn>
              </a:cxnLst>
              <a:rect l="0" t="0" r="r" b="b"/>
              <a:pathLst>
                <a:path w="174" h="60">
                  <a:moveTo>
                    <a:pt x="0" y="60"/>
                  </a:moveTo>
                  <a:lnTo>
                    <a:pt x="90" y="30"/>
                  </a:lnTo>
                  <a:lnTo>
                    <a:pt x="174"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 name="Freeform 101"/>
            <p:cNvSpPr>
              <a:spLocks/>
            </p:cNvSpPr>
            <p:nvPr/>
          </p:nvSpPr>
          <p:spPr bwMode="auto">
            <a:xfrm>
              <a:off x="5610225" y="3576638"/>
              <a:ext cx="238125" cy="123825"/>
            </a:xfrm>
            <a:custGeom>
              <a:avLst/>
              <a:gdLst>
                <a:gd name="T0" fmla="*/ 0 w 150"/>
                <a:gd name="T1" fmla="*/ 78 h 78"/>
                <a:gd name="T2" fmla="*/ 78 w 150"/>
                <a:gd name="T3" fmla="*/ 42 h 78"/>
                <a:gd name="T4" fmla="*/ 114 w 150"/>
                <a:gd name="T5" fmla="*/ 18 h 78"/>
                <a:gd name="T6" fmla="*/ 150 w 150"/>
                <a:gd name="T7" fmla="*/ 0 h 78"/>
              </a:gdLst>
              <a:ahLst/>
              <a:cxnLst>
                <a:cxn ang="0">
                  <a:pos x="T0" y="T1"/>
                </a:cxn>
                <a:cxn ang="0">
                  <a:pos x="T2" y="T3"/>
                </a:cxn>
                <a:cxn ang="0">
                  <a:pos x="T4" y="T5"/>
                </a:cxn>
                <a:cxn ang="0">
                  <a:pos x="T6" y="T7"/>
                </a:cxn>
              </a:cxnLst>
              <a:rect l="0" t="0" r="r" b="b"/>
              <a:pathLst>
                <a:path w="150" h="78">
                  <a:moveTo>
                    <a:pt x="0" y="78"/>
                  </a:moveTo>
                  <a:lnTo>
                    <a:pt x="78" y="42"/>
                  </a:lnTo>
                  <a:lnTo>
                    <a:pt x="114" y="18"/>
                  </a:lnTo>
                  <a:lnTo>
                    <a:pt x="1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0" name="Freeform 102"/>
            <p:cNvSpPr>
              <a:spLocks/>
            </p:cNvSpPr>
            <p:nvPr/>
          </p:nvSpPr>
          <p:spPr bwMode="auto">
            <a:xfrm>
              <a:off x="5848350" y="3433763"/>
              <a:ext cx="152400" cy="142875"/>
            </a:xfrm>
            <a:custGeom>
              <a:avLst/>
              <a:gdLst>
                <a:gd name="T0" fmla="*/ 0 w 96"/>
                <a:gd name="T1" fmla="*/ 90 h 90"/>
                <a:gd name="T2" fmla="*/ 30 w 96"/>
                <a:gd name="T3" fmla="*/ 66 h 90"/>
                <a:gd name="T4" fmla="*/ 54 w 96"/>
                <a:gd name="T5" fmla="*/ 48 h 90"/>
                <a:gd name="T6" fmla="*/ 96 w 96"/>
                <a:gd name="T7" fmla="*/ 0 h 90"/>
              </a:gdLst>
              <a:ahLst/>
              <a:cxnLst>
                <a:cxn ang="0">
                  <a:pos x="T0" y="T1"/>
                </a:cxn>
                <a:cxn ang="0">
                  <a:pos x="T2" y="T3"/>
                </a:cxn>
                <a:cxn ang="0">
                  <a:pos x="T4" y="T5"/>
                </a:cxn>
                <a:cxn ang="0">
                  <a:pos x="T6" y="T7"/>
                </a:cxn>
              </a:cxnLst>
              <a:rect l="0" t="0" r="r" b="b"/>
              <a:pathLst>
                <a:path w="96" h="90">
                  <a:moveTo>
                    <a:pt x="0" y="90"/>
                  </a:moveTo>
                  <a:lnTo>
                    <a:pt x="30" y="66"/>
                  </a:lnTo>
                  <a:lnTo>
                    <a:pt x="54" y="48"/>
                  </a:lnTo>
                  <a:lnTo>
                    <a:pt x="9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1" name="Freeform 103"/>
            <p:cNvSpPr>
              <a:spLocks/>
            </p:cNvSpPr>
            <p:nvPr/>
          </p:nvSpPr>
          <p:spPr bwMode="auto">
            <a:xfrm>
              <a:off x="6000750" y="3262313"/>
              <a:ext cx="114300" cy="171450"/>
            </a:xfrm>
            <a:custGeom>
              <a:avLst/>
              <a:gdLst>
                <a:gd name="T0" fmla="*/ 0 w 72"/>
                <a:gd name="T1" fmla="*/ 108 h 108"/>
                <a:gd name="T2" fmla="*/ 36 w 72"/>
                <a:gd name="T3" fmla="*/ 54 h 108"/>
                <a:gd name="T4" fmla="*/ 72 w 72"/>
                <a:gd name="T5" fmla="*/ 0 h 108"/>
              </a:gdLst>
              <a:ahLst/>
              <a:cxnLst>
                <a:cxn ang="0">
                  <a:pos x="T0" y="T1"/>
                </a:cxn>
                <a:cxn ang="0">
                  <a:pos x="T2" y="T3"/>
                </a:cxn>
                <a:cxn ang="0">
                  <a:pos x="T4" y="T5"/>
                </a:cxn>
              </a:cxnLst>
              <a:rect l="0" t="0" r="r" b="b"/>
              <a:pathLst>
                <a:path w="72" h="108">
                  <a:moveTo>
                    <a:pt x="0" y="108"/>
                  </a:moveTo>
                  <a:lnTo>
                    <a:pt x="36" y="54"/>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2" name="Freeform 104"/>
            <p:cNvSpPr>
              <a:spLocks/>
            </p:cNvSpPr>
            <p:nvPr/>
          </p:nvSpPr>
          <p:spPr bwMode="auto">
            <a:xfrm>
              <a:off x="6115050" y="3109913"/>
              <a:ext cx="76200" cy="152400"/>
            </a:xfrm>
            <a:custGeom>
              <a:avLst/>
              <a:gdLst>
                <a:gd name="T0" fmla="*/ 0 w 48"/>
                <a:gd name="T1" fmla="*/ 96 h 96"/>
                <a:gd name="T2" fmla="*/ 24 w 48"/>
                <a:gd name="T3" fmla="*/ 48 h 96"/>
                <a:gd name="T4" fmla="*/ 48 w 48"/>
                <a:gd name="T5" fmla="*/ 0 h 96"/>
              </a:gdLst>
              <a:ahLst/>
              <a:cxnLst>
                <a:cxn ang="0">
                  <a:pos x="T0" y="T1"/>
                </a:cxn>
                <a:cxn ang="0">
                  <a:pos x="T2" y="T3"/>
                </a:cxn>
                <a:cxn ang="0">
                  <a:pos x="T4" y="T5"/>
                </a:cxn>
              </a:cxnLst>
              <a:rect l="0" t="0" r="r" b="b"/>
              <a:pathLst>
                <a:path w="48" h="96">
                  <a:moveTo>
                    <a:pt x="0" y="96"/>
                  </a:moveTo>
                  <a:lnTo>
                    <a:pt x="24" y="48"/>
                  </a:lnTo>
                  <a:lnTo>
                    <a:pt x="4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3" name="Freeform 105"/>
            <p:cNvSpPr>
              <a:spLocks/>
            </p:cNvSpPr>
            <p:nvPr/>
          </p:nvSpPr>
          <p:spPr bwMode="auto">
            <a:xfrm>
              <a:off x="6191250" y="2909888"/>
              <a:ext cx="57150" cy="200025"/>
            </a:xfrm>
            <a:custGeom>
              <a:avLst/>
              <a:gdLst>
                <a:gd name="T0" fmla="*/ 0 w 36"/>
                <a:gd name="T1" fmla="*/ 126 h 126"/>
                <a:gd name="T2" fmla="*/ 18 w 36"/>
                <a:gd name="T3" fmla="*/ 72 h 126"/>
                <a:gd name="T4" fmla="*/ 30 w 36"/>
                <a:gd name="T5" fmla="*/ 36 h 126"/>
                <a:gd name="T6" fmla="*/ 36 w 36"/>
                <a:gd name="T7" fmla="*/ 0 h 126"/>
              </a:gdLst>
              <a:ahLst/>
              <a:cxnLst>
                <a:cxn ang="0">
                  <a:pos x="T0" y="T1"/>
                </a:cxn>
                <a:cxn ang="0">
                  <a:pos x="T2" y="T3"/>
                </a:cxn>
                <a:cxn ang="0">
                  <a:pos x="T4" y="T5"/>
                </a:cxn>
                <a:cxn ang="0">
                  <a:pos x="T6" y="T7"/>
                </a:cxn>
              </a:cxnLst>
              <a:rect l="0" t="0" r="r" b="b"/>
              <a:pathLst>
                <a:path w="36" h="126">
                  <a:moveTo>
                    <a:pt x="0" y="126"/>
                  </a:moveTo>
                  <a:lnTo>
                    <a:pt x="18" y="72"/>
                  </a:lnTo>
                  <a:lnTo>
                    <a:pt x="30" y="36"/>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4" name="Freeform 106"/>
            <p:cNvSpPr>
              <a:spLocks/>
            </p:cNvSpPr>
            <p:nvPr/>
          </p:nvSpPr>
          <p:spPr bwMode="auto">
            <a:xfrm>
              <a:off x="6248400" y="2586038"/>
              <a:ext cx="57150" cy="323850"/>
            </a:xfrm>
            <a:custGeom>
              <a:avLst/>
              <a:gdLst>
                <a:gd name="T0" fmla="*/ 0 w 36"/>
                <a:gd name="T1" fmla="*/ 204 h 204"/>
                <a:gd name="T2" fmla="*/ 12 w 36"/>
                <a:gd name="T3" fmla="*/ 156 h 204"/>
                <a:gd name="T4" fmla="*/ 18 w 36"/>
                <a:gd name="T5" fmla="*/ 108 h 204"/>
                <a:gd name="T6" fmla="*/ 30 w 36"/>
                <a:gd name="T7" fmla="*/ 54 h 204"/>
                <a:gd name="T8" fmla="*/ 36 w 36"/>
                <a:gd name="T9" fmla="*/ 0 h 204"/>
              </a:gdLst>
              <a:ahLst/>
              <a:cxnLst>
                <a:cxn ang="0">
                  <a:pos x="T0" y="T1"/>
                </a:cxn>
                <a:cxn ang="0">
                  <a:pos x="T2" y="T3"/>
                </a:cxn>
                <a:cxn ang="0">
                  <a:pos x="T4" y="T5"/>
                </a:cxn>
                <a:cxn ang="0">
                  <a:pos x="T6" y="T7"/>
                </a:cxn>
                <a:cxn ang="0">
                  <a:pos x="T8" y="T9"/>
                </a:cxn>
              </a:cxnLst>
              <a:rect l="0" t="0" r="r" b="b"/>
              <a:pathLst>
                <a:path w="36" h="204">
                  <a:moveTo>
                    <a:pt x="0" y="204"/>
                  </a:moveTo>
                  <a:lnTo>
                    <a:pt x="12" y="156"/>
                  </a:lnTo>
                  <a:lnTo>
                    <a:pt x="18" y="108"/>
                  </a:lnTo>
                  <a:lnTo>
                    <a:pt x="30" y="54"/>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5" name="Freeform 107"/>
            <p:cNvSpPr>
              <a:spLocks/>
            </p:cNvSpPr>
            <p:nvPr/>
          </p:nvSpPr>
          <p:spPr bwMode="auto">
            <a:xfrm>
              <a:off x="6305550" y="2281238"/>
              <a:ext cx="47625" cy="304800"/>
            </a:xfrm>
            <a:custGeom>
              <a:avLst/>
              <a:gdLst>
                <a:gd name="T0" fmla="*/ 0 w 30"/>
                <a:gd name="T1" fmla="*/ 192 h 192"/>
                <a:gd name="T2" fmla="*/ 6 w 30"/>
                <a:gd name="T3" fmla="*/ 144 h 192"/>
                <a:gd name="T4" fmla="*/ 18 w 30"/>
                <a:gd name="T5" fmla="*/ 102 h 192"/>
                <a:gd name="T6" fmla="*/ 24 w 30"/>
                <a:gd name="T7" fmla="*/ 54 h 192"/>
                <a:gd name="T8" fmla="*/ 30 w 30"/>
                <a:gd name="T9" fmla="*/ 0 h 192"/>
              </a:gdLst>
              <a:ahLst/>
              <a:cxnLst>
                <a:cxn ang="0">
                  <a:pos x="T0" y="T1"/>
                </a:cxn>
                <a:cxn ang="0">
                  <a:pos x="T2" y="T3"/>
                </a:cxn>
                <a:cxn ang="0">
                  <a:pos x="T4" y="T5"/>
                </a:cxn>
                <a:cxn ang="0">
                  <a:pos x="T6" y="T7"/>
                </a:cxn>
                <a:cxn ang="0">
                  <a:pos x="T8" y="T9"/>
                </a:cxn>
              </a:cxnLst>
              <a:rect l="0" t="0" r="r" b="b"/>
              <a:pathLst>
                <a:path w="30" h="192">
                  <a:moveTo>
                    <a:pt x="0" y="192"/>
                  </a:moveTo>
                  <a:lnTo>
                    <a:pt x="6" y="144"/>
                  </a:lnTo>
                  <a:lnTo>
                    <a:pt x="18" y="102"/>
                  </a:lnTo>
                  <a:lnTo>
                    <a:pt x="24" y="54"/>
                  </a:lnTo>
                  <a:lnTo>
                    <a:pt x="3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 name="Freeform 108"/>
            <p:cNvSpPr>
              <a:spLocks/>
            </p:cNvSpPr>
            <p:nvPr/>
          </p:nvSpPr>
          <p:spPr bwMode="auto">
            <a:xfrm>
              <a:off x="6353175" y="1804988"/>
              <a:ext cx="38100" cy="476250"/>
            </a:xfrm>
            <a:custGeom>
              <a:avLst/>
              <a:gdLst>
                <a:gd name="T0" fmla="*/ 0 w 24"/>
                <a:gd name="T1" fmla="*/ 300 h 300"/>
                <a:gd name="T2" fmla="*/ 6 w 24"/>
                <a:gd name="T3" fmla="*/ 264 h 300"/>
                <a:gd name="T4" fmla="*/ 6 w 24"/>
                <a:gd name="T5" fmla="*/ 228 h 300"/>
                <a:gd name="T6" fmla="*/ 12 w 24"/>
                <a:gd name="T7" fmla="*/ 150 h 300"/>
                <a:gd name="T8" fmla="*/ 18 w 24"/>
                <a:gd name="T9" fmla="*/ 66 h 300"/>
                <a:gd name="T10" fmla="*/ 24 w 24"/>
                <a:gd name="T11" fmla="*/ 30 h 300"/>
                <a:gd name="T12" fmla="*/ 24 w 24"/>
                <a:gd name="T13" fmla="*/ 0 h 300"/>
              </a:gdLst>
              <a:ahLst/>
              <a:cxnLst>
                <a:cxn ang="0">
                  <a:pos x="T0" y="T1"/>
                </a:cxn>
                <a:cxn ang="0">
                  <a:pos x="T2" y="T3"/>
                </a:cxn>
                <a:cxn ang="0">
                  <a:pos x="T4" y="T5"/>
                </a:cxn>
                <a:cxn ang="0">
                  <a:pos x="T6" y="T7"/>
                </a:cxn>
                <a:cxn ang="0">
                  <a:pos x="T8" y="T9"/>
                </a:cxn>
                <a:cxn ang="0">
                  <a:pos x="T10" y="T11"/>
                </a:cxn>
                <a:cxn ang="0">
                  <a:pos x="T12" y="T13"/>
                </a:cxn>
              </a:cxnLst>
              <a:rect l="0" t="0" r="r" b="b"/>
              <a:pathLst>
                <a:path w="24" h="300">
                  <a:moveTo>
                    <a:pt x="0" y="300"/>
                  </a:moveTo>
                  <a:lnTo>
                    <a:pt x="6" y="264"/>
                  </a:lnTo>
                  <a:lnTo>
                    <a:pt x="6" y="228"/>
                  </a:lnTo>
                  <a:lnTo>
                    <a:pt x="12" y="150"/>
                  </a:lnTo>
                  <a:lnTo>
                    <a:pt x="18" y="66"/>
                  </a:lnTo>
                  <a:lnTo>
                    <a:pt x="24" y="30"/>
                  </a:lnTo>
                  <a:lnTo>
                    <a:pt x="24"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7" name="Freeform 109"/>
            <p:cNvSpPr>
              <a:spLocks/>
            </p:cNvSpPr>
            <p:nvPr/>
          </p:nvSpPr>
          <p:spPr bwMode="auto">
            <a:xfrm>
              <a:off x="6391275" y="1566863"/>
              <a:ext cx="19050" cy="238125"/>
            </a:xfrm>
            <a:custGeom>
              <a:avLst/>
              <a:gdLst>
                <a:gd name="T0" fmla="*/ 0 w 12"/>
                <a:gd name="T1" fmla="*/ 150 h 150"/>
                <a:gd name="T2" fmla="*/ 6 w 12"/>
                <a:gd name="T3" fmla="*/ 96 h 150"/>
                <a:gd name="T4" fmla="*/ 6 w 12"/>
                <a:gd name="T5" fmla="*/ 54 h 150"/>
                <a:gd name="T6" fmla="*/ 12 w 12"/>
                <a:gd name="T7" fmla="*/ 18 h 150"/>
                <a:gd name="T8" fmla="*/ 12 w 12"/>
                <a:gd name="T9" fmla="*/ 0 h 150"/>
              </a:gdLst>
              <a:ahLst/>
              <a:cxnLst>
                <a:cxn ang="0">
                  <a:pos x="T0" y="T1"/>
                </a:cxn>
                <a:cxn ang="0">
                  <a:pos x="T2" y="T3"/>
                </a:cxn>
                <a:cxn ang="0">
                  <a:pos x="T4" y="T5"/>
                </a:cxn>
                <a:cxn ang="0">
                  <a:pos x="T6" y="T7"/>
                </a:cxn>
                <a:cxn ang="0">
                  <a:pos x="T8" y="T9"/>
                </a:cxn>
              </a:cxnLst>
              <a:rect l="0" t="0" r="r" b="b"/>
              <a:pathLst>
                <a:path w="12" h="150">
                  <a:moveTo>
                    <a:pt x="0" y="150"/>
                  </a:moveTo>
                  <a:lnTo>
                    <a:pt x="6" y="96"/>
                  </a:lnTo>
                  <a:lnTo>
                    <a:pt x="6" y="54"/>
                  </a:lnTo>
                  <a:lnTo>
                    <a:pt x="12" y="18"/>
                  </a:lnTo>
                  <a:lnTo>
                    <a:pt x="1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8" name="Freeform 110"/>
            <p:cNvSpPr>
              <a:spLocks/>
            </p:cNvSpPr>
            <p:nvPr/>
          </p:nvSpPr>
          <p:spPr bwMode="auto">
            <a:xfrm>
              <a:off x="6410325" y="1566863"/>
              <a:ext cx="19050" cy="66675"/>
            </a:xfrm>
            <a:custGeom>
              <a:avLst/>
              <a:gdLst>
                <a:gd name="T0" fmla="*/ 0 w 12"/>
                <a:gd name="T1" fmla="*/ 0 h 42"/>
                <a:gd name="T2" fmla="*/ 0 w 12"/>
                <a:gd name="T3" fmla="*/ 0 h 42"/>
                <a:gd name="T4" fmla="*/ 6 w 12"/>
                <a:gd name="T5" fmla="*/ 6 h 42"/>
                <a:gd name="T6" fmla="*/ 12 w 12"/>
                <a:gd name="T7" fmla="*/ 24 h 42"/>
                <a:gd name="T8" fmla="*/ 12 w 12"/>
                <a:gd name="T9" fmla="*/ 42 h 42"/>
              </a:gdLst>
              <a:ahLst/>
              <a:cxnLst>
                <a:cxn ang="0">
                  <a:pos x="T0" y="T1"/>
                </a:cxn>
                <a:cxn ang="0">
                  <a:pos x="T2" y="T3"/>
                </a:cxn>
                <a:cxn ang="0">
                  <a:pos x="T4" y="T5"/>
                </a:cxn>
                <a:cxn ang="0">
                  <a:pos x="T6" y="T7"/>
                </a:cxn>
                <a:cxn ang="0">
                  <a:pos x="T8" y="T9"/>
                </a:cxn>
              </a:cxnLst>
              <a:rect l="0" t="0" r="r" b="b"/>
              <a:pathLst>
                <a:path w="12" h="42">
                  <a:moveTo>
                    <a:pt x="0" y="0"/>
                  </a:moveTo>
                  <a:lnTo>
                    <a:pt x="0" y="0"/>
                  </a:lnTo>
                  <a:lnTo>
                    <a:pt x="6" y="6"/>
                  </a:lnTo>
                  <a:lnTo>
                    <a:pt x="12" y="24"/>
                  </a:lnTo>
                  <a:lnTo>
                    <a:pt x="12" y="4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9" name="Freeform 111"/>
            <p:cNvSpPr>
              <a:spLocks/>
            </p:cNvSpPr>
            <p:nvPr/>
          </p:nvSpPr>
          <p:spPr bwMode="auto">
            <a:xfrm>
              <a:off x="6429375" y="1633538"/>
              <a:ext cx="19050" cy="247650"/>
            </a:xfrm>
            <a:custGeom>
              <a:avLst/>
              <a:gdLst>
                <a:gd name="T0" fmla="*/ 0 w 12"/>
                <a:gd name="T1" fmla="*/ 0 h 156"/>
                <a:gd name="T2" fmla="*/ 0 w 12"/>
                <a:gd name="T3" fmla="*/ 24 h 156"/>
                <a:gd name="T4" fmla="*/ 6 w 12"/>
                <a:gd name="T5" fmla="*/ 60 h 156"/>
                <a:gd name="T6" fmla="*/ 12 w 12"/>
                <a:gd name="T7" fmla="*/ 102 h 156"/>
                <a:gd name="T8" fmla="*/ 12 w 12"/>
                <a:gd name="T9" fmla="*/ 156 h 156"/>
              </a:gdLst>
              <a:ahLst/>
              <a:cxnLst>
                <a:cxn ang="0">
                  <a:pos x="T0" y="T1"/>
                </a:cxn>
                <a:cxn ang="0">
                  <a:pos x="T2" y="T3"/>
                </a:cxn>
                <a:cxn ang="0">
                  <a:pos x="T4" y="T5"/>
                </a:cxn>
                <a:cxn ang="0">
                  <a:pos x="T6" y="T7"/>
                </a:cxn>
                <a:cxn ang="0">
                  <a:pos x="T8" y="T9"/>
                </a:cxn>
              </a:cxnLst>
              <a:rect l="0" t="0" r="r" b="b"/>
              <a:pathLst>
                <a:path w="12" h="156">
                  <a:moveTo>
                    <a:pt x="0" y="0"/>
                  </a:moveTo>
                  <a:lnTo>
                    <a:pt x="0" y="24"/>
                  </a:lnTo>
                  <a:lnTo>
                    <a:pt x="6" y="60"/>
                  </a:lnTo>
                  <a:lnTo>
                    <a:pt x="12" y="102"/>
                  </a:lnTo>
                  <a:lnTo>
                    <a:pt x="12" y="15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0" name="Freeform 112"/>
            <p:cNvSpPr>
              <a:spLocks/>
            </p:cNvSpPr>
            <p:nvPr/>
          </p:nvSpPr>
          <p:spPr bwMode="auto">
            <a:xfrm>
              <a:off x="6448425" y="1881188"/>
              <a:ext cx="19050" cy="723900"/>
            </a:xfrm>
            <a:custGeom>
              <a:avLst/>
              <a:gdLst>
                <a:gd name="T0" fmla="*/ 0 w 12"/>
                <a:gd name="T1" fmla="*/ 0 h 456"/>
                <a:gd name="T2" fmla="*/ 0 w 12"/>
                <a:gd name="T3" fmla="*/ 42 h 456"/>
                <a:gd name="T4" fmla="*/ 0 w 12"/>
                <a:gd name="T5" fmla="*/ 90 h 456"/>
                <a:gd name="T6" fmla="*/ 6 w 12"/>
                <a:gd name="T7" fmla="*/ 144 h 456"/>
                <a:gd name="T8" fmla="*/ 6 w 12"/>
                <a:gd name="T9" fmla="*/ 204 h 456"/>
                <a:gd name="T10" fmla="*/ 6 w 12"/>
                <a:gd name="T11" fmla="*/ 330 h 456"/>
                <a:gd name="T12" fmla="*/ 12 w 12"/>
                <a:gd name="T13" fmla="*/ 456 h 456"/>
              </a:gdLst>
              <a:ahLst/>
              <a:cxnLst>
                <a:cxn ang="0">
                  <a:pos x="T0" y="T1"/>
                </a:cxn>
                <a:cxn ang="0">
                  <a:pos x="T2" y="T3"/>
                </a:cxn>
                <a:cxn ang="0">
                  <a:pos x="T4" y="T5"/>
                </a:cxn>
                <a:cxn ang="0">
                  <a:pos x="T6" y="T7"/>
                </a:cxn>
                <a:cxn ang="0">
                  <a:pos x="T8" y="T9"/>
                </a:cxn>
                <a:cxn ang="0">
                  <a:pos x="T10" y="T11"/>
                </a:cxn>
                <a:cxn ang="0">
                  <a:pos x="T12" y="T13"/>
                </a:cxn>
              </a:cxnLst>
              <a:rect l="0" t="0" r="r" b="b"/>
              <a:pathLst>
                <a:path w="12" h="456">
                  <a:moveTo>
                    <a:pt x="0" y="0"/>
                  </a:moveTo>
                  <a:lnTo>
                    <a:pt x="0" y="42"/>
                  </a:lnTo>
                  <a:lnTo>
                    <a:pt x="0" y="90"/>
                  </a:lnTo>
                  <a:lnTo>
                    <a:pt x="6" y="144"/>
                  </a:lnTo>
                  <a:lnTo>
                    <a:pt x="6" y="204"/>
                  </a:lnTo>
                  <a:lnTo>
                    <a:pt x="6" y="330"/>
                  </a:lnTo>
                  <a:lnTo>
                    <a:pt x="12" y="45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1" name="Freeform 113"/>
            <p:cNvSpPr>
              <a:spLocks/>
            </p:cNvSpPr>
            <p:nvPr/>
          </p:nvSpPr>
          <p:spPr bwMode="auto">
            <a:xfrm>
              <a:off x="6467475" y="2605088"/>
              <a:ext cx="28575" cy="800100"/>
            </a:xfrm>
            <a:custGeom>
              <a:avLst/>
              <a:gdLst>
                <a:gd name="T0" fmla="*/ 0 w 18"/>
                <a:gd name="T1" fmla="*/ 0 h 504"/>
                <a:gd name="T2" fmla="*/ 6 w 18"/>
                <a:gd name="T3" fmla="*/ 120 h 504"/>
                <a:gd name="T4" fmla="*/ 6 w 18"/>
                <a:gd name="T5" fmla="*/ 240 h 504"/>
                <a:gd name="T6" fmla="*/ 12 w 18"/>
                <a:gd name="T7" fmla="*/ 366 h 504"/>
                <a:gd name="T8" fmla="*/ 18 w 18"/>
                <a:gd name="T9" fmla="*/ 504 h 504"/>
              </a:gdLst>
              <a:ahLst/>
              <a:cxnLst>
                <a:cxn ang="0">
                  <a:pos x="T0" y="T1"/>
                </a:cxn>
                <a:cxn ang="0">
                  <a:pos x="T2" y="T3"/>
                </a:cxn>
                <a:cxn ang="0">
                  <a:pos x="T4" y="T5"/>
                </a:cxn>
                <a:cxn ang="0">
                  <a:pos x="T6" y="T7"/>
                </a:cxn>
                <a:cxn ang="0">
                  <a:pos x="T8" y="T9"/>
                </a:cxn>
              </a:cxnLst>
              <a:rect l="0" t="0" r="r" b="b"/>
              <a:pathLst>
                <a:path w="18" h="504">
                  <a:moveTo>
                    <a:pt x="0" y="0"/>
                  </a:moveTo>
                  <a:lnTo>
                    <a:pt x="6" y="120"/>
                  </a:lnTo>
                  <a:lnTo>
                    <a:pt x="6" y="240"/>
                  </a:lnTo>
                  <a:lnTo>
                    <a:pt x="12" y="366"/>
                  </a:lnTo>
                  <a:lnTo>
                    <a:pt x="18" y="50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2" name="Freeform 114"/>
            <p:cNvSpPr>
              <a:spLocks/>
            </p:cNvSpPr>
            <p:nvPr/>
          </p:nvSpPr>
          <p:spPr bwMode="auto">
            <a:xfrm>
              <a:off x="6496050" y="3405188"/>
              <a:ext cx="28575" cy="1047750"/>
            </a:xfrm>
            <a:custGeom>
              <a:avLst/>
              <a:gdLst>
                <a:gd name="T0" fmla="*/ 0 w 18"/>
                <a:gd name="T1" fmla="*/ 0 h 660"/>
                <a:gd name="T2" fmla="*/ 0 w 18"/>
                <a:gd name="T3" fmla="*/ 78 h 660"/>
                <a:gd name="T4" fmla="*/ 6 w 18"/>
                <a:gd name="T5" fmla="*/ 168 h 660"/>
                <a:gd name="T6" fmla="*/ 6 w 18"/>
                <a:gd name="T7" fmla="*/ 258 h 660"/>
                <a:gd name="T8" fmla="*/ 6 w 18"/>
                <a:gd name="T9" fmla="*/ 348 h 660"/>
                <a:gd name="T10" fmla="*/ 12 w 18"/>
                <a:gd name="T11" fmla="*/ 438 h 660"/>
                <a:gd name="T12" fmla="*/ 12 w 18"/>
                <a:gd name="T13" fmla="*/ 528 h 660"/>
                <a:gd name="T14" fmla="*/ 18 w 18"/>
                <a:gd name="T15" fmla="*/ 600 h 660"/>
                <a:gd name="T16" fmla="*/ 18 w 18"/>
                <a:gd name="T17" fmla="*/ 66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660">
                  <a:moveTo>
                    <a:pt x="0" y="0"/>
                  </a:moveTo>
                  <a:lnTo>
                    <a:pt x="0" y="78"/>
                  </a:lnTo>
                  <a:lnTo>
                    <a:pt x="6" y="168"/>
                  </a:lnTo>
                  <a:lnTo>
                    <a:pt x="6" y="258"/>
                  </a:lnTo>
                  <a:lnTo>
                    <a:pt x="6" y="348"/>
                  </a:lnTo>
                  <a:lnTo>
                    <a:pt x="12" y="438"/>
                  </a:lnTo>
                  <a:lnTo>
                    <a:pt x="12" y="528"/>
                  </a:lnTo>
                  <a:lnTo>
                    <a:pt x="18" y="600"/>
                  </a:lnTo>
                  <a:lnTo>
                    <a:pt x="18" y="66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 name="Freeform 115"/>
            <p:cNvSpPr>
              <a:spLocks/>
            </p:cNvSpPr>
            <p:nvPr/>
          </p:nvSpPr>
          <p:spPr bwMode="auto">
            <a:xfrm>
              <a:off x="6524625" y="4452938"/>
              <a:ext cx="28575" cy="285750"/>
            </a:xfrm>
            <a:custGeom>
              <a:avLst/>
              <a:gdLst>
                <a:gd name="T0" fmla="*/ 0 w 18"/>
                <a:gd name="T1" fmla="*/ 0 h 180"/>
                <a:gd name="T2" fmla="*/ 6 w 18"/>
                <a:gd name="T3" fmla="*/ 60 h 180"/>
                <a:gd name="T4" fmla="*/ 6 w 18"/>
                <a:gd name="T5" fmla="*/ 114 h 180"/>
                <a:gd name="T6" fmla="*/ 12 w 18"/>
                <a:gd name="T7" fmla="*/ 156 h 180"/>
                <a:gd name="T8" fmla="*/ 18 w 18"/>
                <a:gd name="T9" fmla="*/ 180 h 180"/>
              </a:gdLst>
              <a:ahLst/>
              <a:cxnLst>
                <a:cxn ang="0">
                  <a:pos x="T0" y="T1"/>
                </a:cxn>
                <a:cxn ang="0">
                  <a:pos x="T2" y="T3"/>
                </a:cxn>
                <a:cxn ang="0">
                  <a:pos x="T4" y="T5"/>
                </a:cxn>
                <a:cxn ang="0">
                  <a:pos x="T6" y="T7"/>
                </a:cxn>
                <a:cxn ang="0">
                  <a:pos x="T8" y="T9"/>
                </a:cxn>
              </a:cxnLst>
              <a:rect l="0" t="0" r="r" b="b"/>
              <a:pathLst>
                <a:path w="18" h="180">
                  <a:moveTo>
                    <a:pt x="0" y="0"/>
                  </a:moveTo>
                  <a:lnTo>
                    <a:pt x="6" y="60"/>
                  </a:lnTo>
                  <a:lnTo>
                    <a:pt x="6" y="114"/>
                  </a:lnTo>
                  <a:lnTo>
                    <a:pt x="12" y="156"/>
                  </a:lnTo>
                  <a:lnTo>
                    <a:pt x="18" y="18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 name="Freeform 116"/>
            <p:cNvSpPr>
              <a:spLocks/>
            </p:cNvSpPr>
            <p:nvPr/>
          </p:nvSpPr>
          <p:spPr bwMode="auto">
            <a:xfrm>
              <a:off x="6553200" y="4738688"/>
              <a:ext cx="28575" cy="104775"/>
            </a:xfrm>
            <a:custGeom>
              <a:avLst/>
              <a:gdLst>
                <a:gd name="T0" fmla="*/ 0 w 18"/>
                <a:gd name="T1" fmla="*/ 0 h 66"/>
                <a:gd name="T2" fmla="*/ 6 w 18"/>
                <a:gd name="T3" fmla="*/ 24 h 66"/>
                <a:gd name="T4" fmla="*/ 12 w 18"/>
                <a:gd name="T5" fmla="*/ 42 h 66"/>
                <a:gd name="T6" fmla="*/ 18 w 18"/>
                <a:gd name="T7" fmla="*/ 66 h 66"/>
              </a:gdLst>
              <a:ahLst/>
              <a:cxnLst>
                <a:cxn ang="0">
                  <a:pos x="T0" y="T1"/>
                </a:cxn>
                <a:cxn ang="0">
                  <a:pos x="T2" y="T3"/>
                </a:cxn>
                <a:cxn ang="0">
                  <a:pos x="T4" y="T5"/>
                </a:cxn>
                <a:cxn ang="0">
                  <a:pos x="T6" y="T7"/>
                </a:cxn>
              </a:cxnLst>
              <a:rect l="0" t="0" r="r" b="b"/>
              <a:pathLst>
                <a:path w="18" h="66">
                  <a:moveTo>
                    <a:pt x="0" y="0"/>
                  </a:moveTo>
                  <a:lnTo>
                    <a:pt x="6" y="24"/>
                  </a:lnTo>
                  <a:lnTo>
                    <a:pt x="12" y="42"/>
                  </a:lnTo>
                  <a:lnTo>
                    <a:pt x="18" y="6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 name="Freeform 117"/>
            <p:cNvSpPr>
              <a:spLocks/>
            </p:cNvSpPr>
            <p:nvPr/>
          </p:nvSpPr>
          <p:spPr bwMode="auto">
            <a:xfrm>
              <a:off x="6581775" y="4843463"/>
              <a:ext cx="19050" cy="28575"/>
            </a:xfrm>
            <a:custGeom>
              <a:avLst/>
              <a:gdLst>
                <a:gd name="T0" fmla="*/ 0 w 12"/>
                <a:gd name="T1" fmla="*/ 0 h 18"/>
                <a:gd name="T2" fmla="*/ 6 w 12"/>
                <a:gd name="T3" fmla="*/ 12 h 18"/>
                <a:gd name="T4" fmla="*/ 12 w 12"/>
                <a:gd name="T5" fmla="*/ 18 h 18"/>
              </a:gdLst>
              <a:ahLst/>
              <a:cxnLst>
                <a:cxn ang="0">
                  <a:pos x="T0" y="T1"/>
                </a:cxn>
                <a:cxn ang="0">
                  <a:pos x="T2" y="T3"/>
                </a:cxn>
                <a:cxn ang="0">
                  <a:pos x="T4" y="T5"/>
                </a:cxn>
              </a:cxnLst>
              <a:rect l="0" t="0" r="r" b="b"/>
              <a:pathLst>
                <a:path w="12" h="18">
                  <a:moveTo>
                    <a:pt x="0" y="0"/>
                  </a:moveTo>
                  <a:lnTo>
                    <a:pt x="6" y="12"/>
                  </a:lnTo>
                  <a:lnTo>
                    <a:pt x="12" y="18"/>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 name="Freeform 118"/>
            <p:cNvSpPr>
              <a:spLocks/>
            </p:cNvSpPr>
            <p:nvPr/>
          </p:nvSpPr>
          <p:spPr bwMode="auto">
            <a:xfrm>
              <a:off x="6600825" y="4872038"/>
              <a:ext cx="19050" cy="9525"/>
            </a:xfrm>
            <a:custGeom>
              <a:avLst/>
              <a:gdLst>
                <a:gd name="T0" fmla="*/ 0 w 12"/>
                <a:gd name="T1" fmla="*/ 0 h 6"/>
                <a:gd name="T2" fmla="*/ 6 w 12"/>
                <a:gd name="T3" fmla="*/ 6 h 6"/>
                <a:gd name="T4" fmla="*/ 12 w 12"/>
                <a:gd name="T5" fmla="*/ 6 h 6"/>
              </a:gdLst>
              <a:ahLst/>
              <a:cxnLst>
                <a:cxn ang="0">
                  <a:pos x="T0" y="T1"/>
                </a:cxn>
                <a:cxn ang="0">
                  <a:pos x="T2" y="T3"/>
                </a:cxn>
                <a:cxn ang="0">
                  <a:pos x="T4" y="T5"/>
                </a:cxn>
              </a:cxnLst>
              <a:rect l="0" t="0" r="r" b="b"/>
              <a:pathLst>
                <a:path w="12" h="6">
                  <a:moveTo>
                    <a:pt x="0" y="0"/>
                  </a:moveTo>
                  <a:lnTo>
                    <a:pt x="6" y="6"/>
                  </a:lnTo>
                  <a:lnTo>
                    <a:pt x="12" y="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 name="Line 119"/>
            <p:cNvSpPr>
              <a:spLocks noChangeShapeType="1"/>
            </p:cNvSpPr>
            <p:nvPr/>
          </p:nvSpPr>
          <p:spPr bwMode="auto">
            <a:xfrm>
              <a:off x="7477125" y="1490663"/>
              <a:ext cx="1588" cy="33909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8" name="Line 120"/>
            <p:cNvSpPr>
              <a:spLocks noChangeShapeType="1"/>
            </p:cNvSpPr>
            <p:nvPr/>
          </p:nvSpPr>
          <p:spPr bwMode="auto">
            <a:xfrm>
              <a:off x="7477125" y="48815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9" name="Line 121"/>
            <p:cNvSpPr>
              <a:spLocks noChangeShapeType="1"/>
            </p:cNvSpPr>
            <p:nvPr/>
          </p:nvSpPr>
          <p:spPr bwMode="auto">
            <a:xfrm>
              <a:off x="7477125" y="47291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0" name="Line 122"/>
            <p:cNvSpPr>
              <a:spLocks noChangeShapeType="1"/>
            </p:cNvSpPr>
            <p:nvPr/>
          </p:nvSpPr>
          <p:spPr bwMode="auto">
            <a:xfrm>
              <a:off x="7477125" y="45767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1" name="Line 123"/>
            <p:cNvSpPr>
              <a:spLocks noChangeShapeType="1"/>
            </p:cNvSpPr>
            <p:nvPr/>
          </p:nvSpPr>
          <p:spPr bwMode="auto">
            <a:xfrm>
              <a:off x="7477125" y="44148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2" name="Line 124"/>
            <p:cNvSpPr>
              <a:spLocks noChangeShapeType="1"/>
            </p:cNvSpPr>
            <p:nvPr/>
          </p:nvSpPr>
          <p:spPr bwMode="auto">
            <a:xfrm>
              <a:off x="7477125" y="42624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3" name="Line 125"/>
            <p:cNvSpPr>
              <a:spLocks noChangeShapeType="1"/>
            </p:cNvSpPr>
            <p:nvPr/>
          </p:nvSpPr>
          <p:spPr bwMode="auto">
            <a:xfrm>
              <a:off x="7477125" y="41100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4" name="Line 126"/>
            <p:cNvSpPr>
              <a:spLocks noChangeShapeType="1"/>
            </p:cNvSpPr>
            <p:nvPr/>
          </p:nvSpPr>
          <p:spPr bwMode="auto">
            <a:xfrm>
              <a:off x="7477125" y="39576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5" name="Line 127"/>
            <p:cNvSpPr>
              <a:spLocks noChangeShapeType="1"/>
            </p:cNvSpPr>
            <p:nvPr/>
          </p:nvSpPr>
          <p:spPr bwMode="auto">
            <a:xfrm>
              <a:off x="7477125" y="38052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6" name="Line 128"/>
            <p:cNvSpPr>
              <a:spLocks noChangeShapeType="1"/>
            </p:cNvSpPr>
            <p:nvPr/>
          </p:nvSpPr>
          <p:spPr bwMode="auto">
            <a:xfrm>
              <a:off x="7477125" y="36528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7" name="Line 129"/>
            <p:cNvSpPr>
              <a:spLocks noChangeShapeType="1"/>
            </p:cNvSpPr>
            <p:nvPr/>
          </p:nvSpPr>
          <p:spPr bwMode="auto">
            <a:xfrm>
              <a:off x="7477125" y="34909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8" name="Line 130"/>
            <p:cNvSpPr>
              <a:spLocks noChangeShapeType="1"/>
            </p:cNvSpPr>
            <p:nvPr/>
          </p:nvSpPr>
          <p:spPr bwMode="auto">
            <a:xfrm>
              <a:off x="7477125" y="33385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9" name="Line 131"/>
            <p:cNvSpPr>
              <a:spLocks noChangeShapeType="1"/>
            </p:cNvSpPr>
            <p:nvPr/>
          </p:nvSpPr>
          <p:spPr bwMode="auto">
            <a:xfrm>
              <a:off x="7477125" y="31861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0" name="Line 132"/>
            <p:cNvSpPr>
              <a:spLocks noChangeShapeType="1"/>
            </p:cNvSpPr>
            <p:nvPr/>
          </p:nvSpPr>
          <p:spPr bwMode="auto">
            <a:xfrm>
              <a:off x="7477125" y="30337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1" name="Line 133"/>
            <p:cNvSpPr>
              <a:spLocks noChangeShapeType="1"/>
            </p:cNvSpPr>
            <p:nvPr/>
          </p:nvSpPr>
          <p:spPr bwMode="auto">
            <a:xfrm>
              <a:off x="7477125" y="28813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2" name="Line 134"/>
            <p:cNvSpPr>
              <a:spLocks noChangeShapeType="1"/>
            </p:cNvSpPr>
            <p:nvPr/>
          </p:nvSpPr>
          <p:spPr bwMode="auto">
            <a:xfrm>
              <a:off x="7477125" y="27193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3" name="Line 135"/>
            <p:cNvSpPr>
              <a:spLocks noChangeShapeType="1"/>
            </p:cNvSpPr>
            <p:nvPr/>
          </p:nvSpPr>
          <p:spPr bwMode="auto">
            <a:xfrm>
              <a:off x="7477125" y="25669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4" name="Line 136"/>
            <p:cNvSpPr>
              <a:spLocks noChangeShapeType="1"/>
            </p:cNvSpPr>
            <p:nvPr/>
          </p:nvSpPr>
          <p:spPr bwMode="auto">
            <a:xfrm>
              <a:off x="7477125" y="24145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5" name="Line 137"/>
            <p:cNvSpPr>
              <a:spLocks noChangeShapeType="1"/>
            </p:cNvSpPr>
            <p:nvPr/>
          </p:nvSpPr>
          <p:spPr bwMode="auto">
            <a:xfrm>
              <a:off x="7477125" y="22621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6" name="Line 138"/>
            <p:cNvSpPr>
              <a:spLocks noChangeShapeType="1"/>
            </p:cNvSpPr>
            <p:nvPr/>
          </p:nvSpPr>
          <p:spPr bwMode="auto">
            <a:xfrm>
              <a:off x="7477125" y="21097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7" name="Line 139"/>
            <p:cNvSpPr>
              <a:spLocks noChangeShapeType="1"/>
            </p:cNvSpPr>
            <p:nvPr/>
          </p:nvSpPr>
          <p:spPr bwMode="auto">
            <a:xfrm>
              <a:off x="7477125" y="19573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8" name="Line 140"/>
            <p:cNvSpPr>
              <a:spLocks noChangeShapeType="1"/>
            </p:cNvSpPr>
            <p:nvPr/>
          </p:nvSpPr>
          <p:spPr bwMode="auto">
            <a:xfrm>
              <a:off x="7477125" y="17954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9" name="Line 141"/>
            <p:cNvSpPr>
              <a:spLocks noChangeShapeType="1"/>
            </p:cNvSpPr>
            <p:nvPr/>
          </p:nvSpPr>
          <p:spPr bwMode="auto">
            <a:xfrm>
              <a:off x="7477125" y="16430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0" name="Line 142"/>
            <p:cNvSpPr>
              <a:spLocks noChangeShapeType="1"/>
            </p:cNvSpPr>
            <p:nvPr/>
          </p:nvSpPr>
          <p:spPr bwMode="auto">
            <a:xfrm>
              <a:off x="7477125" y="14906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1" name="Line 143"/>
            <p:cNvSpPr>
              <a:spLocks noChangeShapeType="1"/>
            </p:cNvSpPr>
            <p:nvPr/>
          </p:nvSpPr>
          <p:spPr bwMode="auto">
            <a:xfrm>
              <a:off x="7429500" y="488156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2" name="Line 144"/>
            <p:cNvSpPr>
              <a:spLocks noChangeShapeType="1"/>
            </p:cNvSpPr>
            <p:nvPr/>
          </p:nvSpPr>
          <p:spPr bwMode="auto">
            <a:xfrm>
              <a:off x="7429500" y="411003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 name="Line 145"/>
            <p:cNvSpPr>
              <a:spLocks noChangeShapeType="1"/>
            </p:cNvSpPr>
            <p:nvPr/>
          </p:nvSpPr>
          <p:spPr bwMode="auto">
            <a:xfrm>
              <a:off x="7429500" y="333851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4" name="Line 146"/>
            <p:cNvSpPr>
              <a:spLocks noChangeShapeType="1"/>
            </p:cNvSpPr>
            <p:nvPr/>
          </p:nvSpPr>
          <p:spPr bwMode="auto">
            <a:xfrm>
              <a:off x="7429500" y="256698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5" name="Line 147"/>
            <p:cNvSpPr>
              <a:spLocks noChangeShapeType="1"/>
            </p:cNvSpPr>
            <p:nvPr/>
          </p:nvSpPr>
          <p:spPr bwMode="auto">
            <a:xfrm>
              <a:off x="7429500" y="179546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6" name="Line 148"/>
            <p:cNvSpPr>
              <a:spLocks noChangeShapeType="1"/>
            </p:cNvSpPr>
            <p:nvPr/>
          </p:nvSpPr>
          <p:spPr bwMode="auto">
            <a:xfrm>
              <a:off x="2257425" y="1490663"/>
              <a:ext cx="52197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7" name="Line 149"/>
            <p:cNvSpPr>
              <a:spLocks noChangeShapeType="1"/>
            </p:cNvSpPr>
            <p:nvPr/>
          </p:nvSpPr>
          <p:spPr bwMode="auto">
            <a:xfrm flipV="1">
              <a:off x="22574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 name="Line 150"/>
            <p:cNvSpPr>
              <a:spLocks noChangeShapeType="1"/>
            </p:cNvSpPr>
            <p:nvPr/>
          </p:nvSpPr>
          <p:spPr bwMode="auto">
            <a:xfrm flipV="1">
              <a:off x="24193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9" name="Line 151"/>
            <p:cNvSpPr>
              <a:spLocks noChangeShapeType="1"/>
            </p:cNvSpPr>
            <p:nvPr/>
          </p:nvSpPr>
          <p:spPr bwMode="auto">
            <a:xfrm flipV="1">
              <a:off x="25717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0" name="Line 152"/>
            <p:cNvSpPr>
              <a:spLocks noChangeShapeType="1"/>
            </p:cNvSpPr>
            <p:nvPr/>
          </p:nvSpPr>
          <p:spPr bwMode="auto">
            <a:xfrm flipV="1">
              <a:off x="27336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1" name="Line 153"/>
            <p:cNvSpPr>
              <a:spLocks noChangeShapeType="1"/>
            </p:cNvSpPr>
            <p:nvPr/>
          </p:nvSpPr>
          <p:spPr bwMode="auto">
            <a:xfrm flipV="1">
              <a:off x="28860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2" name="Line 154"/>
            <p:cNvSpPr>
              <a:spLocks noChangeShapeType="1"/>
            </p:cNvSpPr>
            <p:nvPr/>
          </p:nvSpPr>
          <p:spPr bwMode="auto">
            <a:xfrm flipV="1">
              <a:off x="30480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3" name="Line 155"/>
            <p:cNvSpPr>
              <a:spLocks noChangeShapeType="1"/>
            </p:cNvSpPr>
            <p:nvPr/>
          </p:nvSpPr>
          <p:spPr bwMode="auto">
            <a:xfrm flipV="1">
              <a:off x="32099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 name="Line 156"/>
            <p:cNvSpPr>
              <a:spLocks noChangeShapeType="1"/>
            </p:cNvSpPr>
            <p:nvPr/>
          </p:nvSpPr>
          <p:spPr bwMode="auto">
            <a:xfrm flipV="1">
              <a:off x="33623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5" name="Line 157"/>
            <p:cNvSpPr>
              <a:spLocks noChangeShapeType="1"/>
            </p:cNvSpPr>
            <p:nvPr/>
          </p:nvSpPr>
          <p:spPr bwMode="auto">
            <a:xfrm flipV="1">
              <a:off x="35242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6" name="Line 158"/>
            <p:cNvSpPr>
              <a:spLocks noChangeShapeType="1"/>
            </p:cNvSpPr>
            <p:nvPr/>
          </p:nvSpPr>
          <p:spPr bwMode="auto">
            <a:xfrm flipV="1">
              <a:off x="36766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7" name="Line 159"/>
            <p:cNvSpPr>
              <a:spLocks noChangeShapeType="1"/>
            </p:cNvSpPr>
            <p:nvPr/>
          </p:nvSpPr>
          <p:spPr bwMode="auto">
            <a:xfrm flipV="1">
              <a:off x="38385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8" name="Line 160"/>
            <p:cNvSpPr>
              <a:spLocks noChangeShapeType="1"/>
            </p:cNvSpPr>
            <p:nvPr/>
          </p:nvSpPr>
          <p:spPr bwMode="auto">
            <a:xfrm flipV="1">
              <a:off x="40005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9" name="Line 161"/>
            <p:cNvSpPr>
              <a:spLocks noChangeShapeType="1"/>
            </p:cNvSpPr>
            <p:nvPr/>
          </p:nvSpPr>
          <p:spPr bwMode="auto">
            <a:xfrm flipV="1">
              <a:off x="41529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0" name="Line 162"/>
            <p:cNvSpPr>
              <a:spLocks noChangeShapeType="1"/>
            </p:cNvSpPr>
            <p:nvPr/>
          </p:nvSpPr>
          <p:spPr bwMode="auto">
            <a:xfrm flipV="1">
              <a:off x="43148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1" name="Line 163"/>
            <p:cNvSpPr>
              <a:spLocks noChangeShapeType="1"/>
            </p:cNvSpPr>
            <p:nvPr/>
          </p:nvSpPr>
          <p:spPr bwMode="auto">
            <a:xfrm flipV="1">
              <a:off x="44672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2" name="Line 164"/>
            <p:cNvSpPr>
              <a:spLocks noChangeShapeType="1"/>
            </p:cNvSpPr>
            <p:nvPr/>
          </p:nvSpPr>
          <p:spPr bwMode="auto">
            <a:xfrm flipV="1">
              <a:off x="46291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3" name="Line 165"/>
            <p:cNvSpPr>
              <a:spLocks noChangeShapeType="1"/>
            </p:cNvSpPr>
            <p:nvPr/>
          </p:nvSpPr>
          <p:spPr bwMode="auto">
            <a:xfrm flipV="1">
              <a:off x="47910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4" name="Line 166"/>
            <p:cNvSpPr>
              <a:spLocks noChangeShapeType="1"/>
            </p:cNvSpPr>
            <p:nvPr/>
          </p:nvSpPr>
          <p:spPr bwMode="auto">
            <a:xfrm flipV="1">
              <a:off x="49434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5" name="Line 167"/>
            <p:cNvSpPr>
              <a:spLocks noChangeShapeType="1"/>
            </p:cNvSpPr>
            <p:nvPr/>
          </p:nvSpPr>
          <p:spPr bwMode="auto">
            <a:xfrm flipV="1">
              <a:off x="51054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6" name="Line 168"/>
            <p:cNvSpPr>
              <a:spLocks noChangeShapeType="1"/>
            </p:cNvSpPr>
            <p:nvPr/>
          </p:nvSpPr>
          <p:spPr bwMode="auto">
            <a:xfrm flipV="1">
              <a:off x="52673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7" name="Line 169"/>
            <p:cNvSpPr>
              <a:spLocks noChangeShapeType="1"/>
            </p:cNvSpPr>
            <p:nvPr/>
          </p:nvSpPr>
          <p:spPr bwMode="auto">
            <a:xfrm flipV="1">
              <a:off x="54197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8" name="Line 170"/>
            <p:cNvSpPr>
              <a:spLocks noChangeShapeType="1"/>
            </p:cNvSpPr>
            <p:nvPr/>
          </p:nvSpPr>
          <p:spPr bwMode="auto">
            <a:xfrm flipV="1">
              <a:off x="55816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9" name="Line 171"/>
            <p:cNvSpPr>
              <a:spLocks noChangeShapeType="1"/>
            </p:cNvSpPr>
            <p:nvPr/>
          </p:nvSpPr>
          <p:spPr bwMode="auto">
            <a:xfrm flipV="1">
              <a:off x="57340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0" name="Line 172"/>
            <p:cNvSpPr>
              <a:spLocks noChangeShapeType="1"/>
            </p:cNvSpPr>
            <p:nvPr/>
          </p:nvSpPr>
          <p:spPr bwMode="auto">
            <a:xfrm flipV="1">
              <a:off x="58959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1" name="Line 173"/>
            <p:cNvSpPr>
              <a:spLocks noChangeShapeType="1"/>
            </p:cNvSpPr>
            <p:nvPr/>
          </p:nvSpPr>
          <p:spPr bwMode="auto">
            <a:xfrm flipV="1">
              <a:off x="60579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2" name="Line 174"/>
            <p:cNvSpPr>
              <a:spLocks noChangeShapeType="1"/>
            </p:cNvSpPr>
            <p:nvPr/>
          </p:nvSpPr>
          <p:spPr bwMode="auto">
            <a:xfrm flipV="1">
              <a:off x="62103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3" name="Line 175"/>
            <p:cNvSpPr>
              <a:spLocks noChangeShapeType="1"/>
            </p:cNvSpPr>
            <p:nvPr/>
          </p:nvSpPr>
          <p:spPr bwMode="auto">
            <a:xfrm flipV="1">
              <a:off x="63722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4" name="Line 176"/>
            <p:cNvSpPr>
              <a:spLocks noChangeShapeType="1"/>
            </p:cNvSpPr>
            <p:nvPr/>
          </p:nvSpPr>
          <p:spPr bwMode="auto">
            <a:xfrm flipV="1">
              <a:off x="65246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5" name="Line 177"/>
            <p:cNvSpPr>
              <a:spLocks noChangeShapeType="1"/>
            </p:cNvSpPr>
            <p:nvPr/>
          </p:nvSpPr>
          <p:spPr bwMode="auto">
            <a:xfrm flipV="1">
              <a:off x="66865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6" name="Line 178"/>
            <p:cNvSpPr>
              <a:spLocks noChangeShapeType="1"/>
            </p:cNvSpPr>
            <p:nvPr/>
          </p:nvSpPr>
          <p:spPr bwMode="auto">
            <a:xfrm flipV="1">
              <a:off x="68484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7" name="Line 179"/>
            <p:cNvSpPr>
              <a:spLocks noChangeShapeType="1"/>
            </p:cNvSpPr>
            <p:nvPr/>
          </p:nvSpPr>
          <p:spPr bwMode="auto">
            <a:xfrm flipV="1">
              <a:off x="70008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8" name="Line 180"/>
            <p:cNvSpPr>
              <a:spLocks noChangeShapeType="1"/>
            </p:cNvSpPr>
            <p:nvPr/>
          </p:nvSpPr>
          <p:spPr bwMode="auto">
            <a:xfrm flipV="1">
              <a:off x="71628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9" name="Line 181"/>
            <p:cNvSpPr>
              <a:spLocks noChangeShapeType="1"/>
            </p:cNvSpPr>
            <p:nvPr/>
          </p:nvSpPr>
          <p:spPr bwMode="auto">
            <a:xfrm flipV="1">
              <a:off x="73152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0" name="Line 182"/>
            <p:cNvSpPr>
              <a:spLocks noChangeShapeType="1"/>
            </p:cNvSpPr>
            <p:nvPr/>
          </p:nvSpPr>
          <p:spPr bwMode="auto">
            <a:xfrm flipV="1">
              <a:off x="74771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1" name="Line 183"/>
            <p:cNvSpPr>
              <a:spLocks noChangeShapeType="1"/>
            </p:cNvSpPr>
            <p:nvPr/>
          </p:nvSpPr>
          <p:spPr bwMode="auto">
            <a:xfrm flipV="1">
              <a:off x="2257425"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2" name="Line 184"/>
            <p:cNvSpPr>
              <a:spLocks noChangeShapeType="1"/>
            </p:cNvSpPr>
            <p:nvPr/>
          </p:nvSpPr>
          <p:spPr bwMode="auto">
            <a:xfrm flipV="1">
              <a:off x="3048000"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3" name="Line 185"/>
            <p:cNvSpPr>
              <a:spLocks noChangeShapeType="1"/>
            </p:cNvSpPr>
            <p:nvPr/>
          </p:nvSpPr>
          <p:spPr bwMode="auto">
            <a:xfrm flipV="1">
              <a:off x="3838575"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4" name="Line 186"/>
            <p:cNvSpPr>
              <a:spLocks noChangeShapeType="1"/>
            </p:cNvSpPr>
            <p:nvPr/>
          </p:nvSpPr>
          <p:spPr bwMode="auto">
            <a:xfrm flipV="1">
              <a:off x="4629150"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5" name="Line 187"/>
            <p:cNvSpPr>
              <a:spLocks noChangeShapeType="1"/>
            </p:cNvSpPr>
            <p:nvPr/>
          </p:nvSpPr>
          <p:spPr bwMode="auto">
            <a:xfrm flipV="1">
              <a:off x="5419725"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6" name="Line 188"/>
            <p:cNvSpPr>
              <a:spLocks noChangeShapeType="1"/>
            </p:cNvSpPr>
            <p:nvPr/>
          </p:nvSpPr>
          <p:spPr bwMode="auto">
            <a:xfrm flipV="1">
              <a:off x="6210300"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7" name="Line 189"/>
            <p:cNvSpPr>
              <a:spLocks noChangeShapeType="1"/>
            </p:cNvSpPr>
            <p:nvPr/>
          </p:nvSpPr>
          <p:spPr bwMode="auto">
            <a:xfrm flipV="1">
              <a:off x="7000875"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8" name="Freeform 190"/>
            <p:cNvSpPr>
              <a:spLocks/>
            </p:cNvSpPr>
            <p:nvPr/>
          </p:nvSpPr>
          <p:spPr bwMode="auto">
            <a:xfrm>
              <a:off x="2276475" y="4214813"/>
              <a:ext cx="142875" cy="1587"/>
            </a:xfrm>
            <a:custGeom>
              <a:avLst/>
              <a:gdLst>
                <a:gd name="T0" fmla="*/ 0 w 90"/>
                <a:gd name="T1" fmla="*/ 36 w 90"/>
                <a:gd name="T2" fmla="*/ 60 w 90"/>
                <a:gd name="T3" fmla="*/ 90 w 90"/>
              </a:gdLst>
              <a:ahLst/>
              <a:cxnLst>
                <a:cxn ang="0">
                  <a:pos x="T0" y="0"/>
                </a:cxn>
                <a:cxn ang="0">
                  <a:pos x="T1" y="0"/>
                </a:cxn>
                <a:cxn ang="0">
                  <a:pos x="T2" y="0"/>
                </a:cxn>
                <a:cxn ang="0">
                  <a:pos x="T3" y="0"/>
                </a:cxn>
              </a:cxnLst>
              <a:rect l="0" t="0" r="r" b="b"/>
              <a:pathLst>
                <a:path w="90">
                  <a:moveTo>
                    <a:pt x="0" y="0"/>
                  </a:moveTo>
                  <a:lnTo>
                    <a:pt x="36" y="0"/>
                  </a:lnTo>
                  <a:lnTo>
                    <a:pt x="60" y="0"/>
                  </a:lnTo>
                  <a:lnTo>
                    <a:pt x="9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9" name="Freeform 191"/>
            <p:cNvSpPr>
              <a:spLocks/>
            </p:cNvSpPr>
            <p:nvPr/>
          </p:nvSpPr>
          <p:spPr bwMode="auto">
            <a:xfrm>
              <a:off x="2419350" y="4205288"/>
              <a:ext cx="419100" cy="9525"/>
            </a:xfrm>
            <a:custGeom>
              <a:avLst/>
              <a:gdLst>
                <a:gd name="T0" fmla="*/ 0 w 264"/>
                <a:gd name="T1" fmla="*/ 6 h 6"/>
                <a:gd name="T2" fmla="*/ 48 w 264"/>
                <a:gd name="T3" fmla="*/ 6 h 6"/>
                <a:gd name="T4" fmla="*/ 108 w 264"/>
                <a:gd name="T5" fmla="*/ 6 h 6"/>
                <a:gd name="T6" fmla="*/ 180 w 264"/>
                <a:gd name="T7" fmla="*/ 0 h 6"/>
                <a:gd name="T8" fmla="*/ 264 w 264"/>
                <a:gd name="T9" fmla="*/ 0 h 6"/>
              </a:gdLst>
              <a:ahLst/>
              <a:cxnLst>
                <a:cxn ang="0">
                  <a:pos x="T0" y="T1"/>
                </a:cxn>
                <a:cxn ang="0">
                  <a:pos x="T2" y="T3"/>
                </a:cxn>
                <a:cxn ang="0">
                  <a:pos x="T4" y="T5"/>
                </a:cxn>
                <a:cxn ang="0">
                  <a:pos x="T6" y="T7"/>
                </a:cxn>
                <a:cxn ang="0">
                  <a:pos x="T8" y="T9"/>
                </a:cxn>
              </a:cxnLst>
              <a:rect l="0" t="0" r="r" b="b"/>
              <a:pathLst>
                <a:path w="264" h="6">
                  <a:moveTo>
                    <a:pt x="0" y="6"/>
                  </a:moveTo>
                  <a:lnTo>
                    <a:pt x="48" y="6"/>
                  </a:lnTo>
                  <a:lnTo>
                    <a:pt x="108" y="6"/>
                  </a:lnTo>
                  <a:lnTo>
                    <a:pt x="180" y="0"/>
                  </a:lnTo>
                  <a:lnTo>
                    <a:pt x="264"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0" name="Freeform 192"/>
            <p:cNvSpPr>
              <a:spLocks/>
            </p:cNvSpPr>
            <p:nvPr/>
          </p:nvSpPr>
          <p:spPr bwMode="auto">
            <a:xfrm>
              <a:off x="2838450" y="4176713"/>
              <a:ext cx="781050" cy="28575"/>
            </a:xfrm>
            <a:custGeom>
              <a:avLst/>
              <a:gdLst>
                <a:gd name="T0" fmla="*/ 0 w 492"/>
                <a:gd name="T1" fmla="*/ 18 h 18"/>
                <a:gd name="T2" fmla="*/ 54 w 492"/>
                <a:gd name="T3" fmla="*/ 18 h 18"/>
                <a:gd name="T4" fmla="*/ 108 w 492"/>
                <a:gd name="T5" fmla="*/ 12 h 18"/>
                <a:gd name="T6" fmla="*/ 174 w 492"/>
                <a:gd name="T7" fmla="*/ 12 h 18"/>
                <a:gd name="T8" fmla="*/ 240 w 492"/>
                <a:gd name="T9" fmla="*/ 12 h 18"/>
                <a:gd name="T10" fmla="*/ 372 w 492"/>
                <a:gd name="T11" fmla="*/ 6 h 18"/>
                <a:gd name="T12" fmla="*/ 438 w 492"/>
                <a:gd name="T13" fmla="*/ 0 h 18"/>
                <a:gd name="T14" fmla="*/ 492 w 492"/>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2" h="18">
                  <a:moveTo>
                    <a:pt x="0" y="18"/>
                  </a:moveTo>
                  <a:lnTo>
                    <a:pt x="54" y="18"/>
                  </a:lnTo>
                  <a:lnTo>
                    <a:pt x="108" y="12"/>
                  </a:lnTo>
                  <a:lnTo>
                    <a:pt x="174" y="12"/>
                  </a:lnTo>
                  <a:lnTo>
                    <a:pt x="240" y="12"/>
                  </a:lnTo>
                  <a:lnTo>
                    <a:pt x="372" y="6"/>
                  </a:lnTo>
                  <a:lnTo>
                    <a:pt x="438" y="0"/>
                  </a:lnTo>
                  <a:lnTo>
                    <a:pt x="492"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1" name="Freeform 193"/>
            <p:cNvSpPr>
              <a:spLocks/>
            </p:cNvSpPr>
            <p:nvPr/>
          </p:nvSpPr>
          <p:spPr bwMode="auto">
            <a:xfrm>
              <a:off x="3619500" y="4138613"/>
              <a:ext cx="571500" cy="38100"/>
            </a:xfrm>
            <a:custGeom>
              <a:avLst/>
              <a:gdLst>
                <a:gd name="T0" fmla="*/ 0 w 360"/>
                <a:gd name="T1" fmla="*/ 24 h 24"/>
                <a:gd name="T2" fmla="*/ 102 w 360"/>
                <a:gd name="T3" fmla="*/ 18 h 24"/>
                <a:gd name="T4" fmla="*/ 198 w 360"/>
                <a:gd name="T5" fmla="*/ 12 h 24"/>
                <a:gd name="T6" fmla="*/ 282 w 360"/>
                <a:gd name="T7" fmla="*/ 6 h 24"/>
                <a:gd name="T8" fmla="*/ 360 w 360"/>
                <a:gd name="T9" fmla="*/ 0 h 24"/>
              </a:gdLst>
              <a:ahLst/>
              <a:cxnLst>
                <a:cxn ang="0">
                  <a:pos x="T0" y="T1"/>
                </a:cxn>
                <a:cxn ang="0">
                  <a:pos x="T2" y="T3"/>
                </a:cxn>
                <a:cxn ang="0">
                  <a:pos x="T4" y="T5"/>
                </a:cxn>
                <a:cxn ang="0">
                  <a:pos x="T6" y="T7"/>
                </a:cxn>
                <a:cxn ang="0">
                  <a:pos x="T8" y="T9"/>
                </a:cxn>
              </a:cxnLst>
              <a:rect l="0" t="0" r="r" b="b"/>
              <a:pathLst>
                <a:path w="360" h="24">
                  <a:moveTo>
                    <a:pt x="0" y="24"/>
                  </a:moveTo>
                  <a:lnTo>
                    <a:pt x="102" y="18"/>
                  </a:lnTo>
                  <a:lnTo>
                    <a:pt x="198" y="12"/>
                  </a:lnTo>
                  <a:lnTo>
                    <a:pt x="282" y="6"/>
                  </a:lnTo>
                  <a:lnTo>
                    <a:pt x="36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2" name="Freeform 194"/>
            <p:cNvSpPr>
              <a:spLocks/>
            </p:cNvSpPr>
            <p:nvPr/>
          </p:nvSpPr>
          <p:spPr bwMode="auto">
            <a:xfrm>
              <a:off x="4191000" y="4110038"/>
              <a:ext cx="314325" cy="28575"/>
            </a:xfrm>
            <a:custGeom>
              <a:avLst/>
              <a:gdLst>
                <a:gd name="T0" fmla="*/ 0 w 198"/>
                <a:gd name="T1" fmla="*/ 18 h 18"/>
                <a:gd name="T2" fmla="*/ 30 w 198"/>
                <a:gd name="T3" fmla="*/ 18 h 18"/>
                <a:gd name="T4" fmla="*/ 60 w 198"/>
                <a:gd name="T5" fmla="*/ 12 h 18"/>
                <a:gd name="T6" fmla="*/ 108 w 198"/>
                <a:gd name="T7" fmla="*/ 12 h 18"/>
                <a:gd name="T8" fmla="*/ 150 w 198"/>
                <a:gd name="T9" fmla="*/ 6 h 18"/>
                <a:gd name="T10" fmla="*/ 198 w 198"/>
                <a:gd name="T11" fmla="*/ 0 h 18"/>
              </a:gdLst>
              <a:ahLst/>
              <a:cxnLst>
                <a:cxn ang="0">
                  <a:pos x="T0" y="T1"/>
                </a:cxn>
                <a:cxn ang="0">
                  <a:pos x="T2" y="T3"/>
                </a:cxn>
                <a:cxn ang="0">
                  <a:pos x="T4" y="T5"/>
                </a:cxn>
                <a:cxn ang="0">
                  <a:pos x="T6" y="T7"/>
                </a:cxn>
                <a:cxn ang="0">
                  <a:pos x="T8" y="T9"/>
                </a:cxn>
                <a:cxn ang="0">
                  <a:pos x="T10" y="T11"/>
                </a:cxn>
              </a:cxnLst>
              <a:rect l="0" t="0" r="r" b="b"/>
              <a:pathLst>
                <a:path w="198" h="18">
                  <a:moveTo>
                    <a:pt x="0" y="18"/>
                  </a:moveTo>
                  <a:lnTo>
                    <a:pt x="30" y="18"/>
                  </a:lnTo>
                  <a:lnTo>
                    <a:pt x="60" y="12"/>
                  </a:lnTo>
                  <a:lnTo>
                    <a:pt x="108" y="12"/>
                  </a:lnTo>
                  <a:lnTo>
                    <a:pt x="150" y="6"/>
                  </a:lnTo>
                  <a:lnTo>
                    <a:pt x="198"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3" name="Freeform 195"/>
            <p:cNvSpPr>
              <a:spLocks/>
            </p:cNvSpPr>
            <p:nvPr/>
          </p:nvSpPr>
          <p:spPr bwMode="auto">
            <a:xfrm>
              <a:off x="4505325" y="4062413"/>
              <a:ext cx="361950" cy="47625"/>
            </a:xfrm>
            <a:custGeom>
              <a:avLst/>
              <a:gdLst>
                <a:gd name="T0" fmla="*/ 0 w 228"/>
                <a:gd name="T1" fmla="*/ 30 h 30"/>
                <a:gd name="T2" fmla="*/ 114 w 228"/>
                <a:gd name="T3" fmla="*/ 18 h 30"/>
                <a:gd name="T4" fmla="*/ 228 w 228"/>
                <a:gd name="T5" fmla="*/ 0 h 30"/>
              </a:gdLst>
              <a:ahLst/>
              <a:cxnLst>
                <a:cxn ang="0">
                  <a:pos x="T0" y="T1"/>
                </a:cxn>
                <a:cxn ang="0">
                  <a:pos x="T2" y="T3"/>
                </a:cxn>
                <a:cxn ang="0">
                  <a:pos x="T4" y="T5"/>
                </a:cxn>
              </a:cxnLst>
              <a:rect l="0" t="0" r="r" b="b"/>
              <a:pathLst>
                <a:path w="228" h="30">
                  <a:moveTo>
                    <a:pt x="0" y="30"/>
                  </a:moveTo>
                  <a:lnTo>
                    <a:pt x="114" y="18"/>
                  </a:lnTo>
                  <a:lnTo>
                    <a:pt x="228"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4" name="Freeform 196"/>
            <p:cNvSpPr>
              <a:spLocks/>
            </p:cNvSpPr>
            <p:nvPr/>
          </p:nvSpPr>
          <p:spPr bwMode="auto">
            <a:xfrm>
              <a:off x="4867275" y="3976688"/>
              <a:ext cx="381000" cy="85725"/>
            </a:xfrm>
            <a:custGeom>
              <a:avLst/>
              <a:gdLst>
                <a:gd name="T0" fmla="*/ 0 w 240"/>
                <a:gd name="T1" fmla="*/ 54 h 54"/>
                <a:gd name="T2" fmla="*/ 120 w 240"/>
                <a:gd name="T3" fmla="*/ 30 h 54"/>
                <a:gd name="T4" fmla="*/ 240 w 240"/>
                <a:gd name="T5" fmla="*/ 0 h 54"/>
              </a:gdLst>
              <a:ahLst/>
              <a:cxnLst>
                <a:cxn ang="0">
                  <a:pos x="T0" y="T1"/>
                </a:cxn>
                <a:cxn ang="0">
                  <a:pos x="T2" y="T3"/>
                </a:cxn>
                <a:cxn ang="0">
                  <a:pos x="T4" y="T5"/>
                </a:cxn>
              </a:cxnLst>
              <a:rect l="0" t="0" r="r" b="b"/>
              <a:pathLst>
                <a:path w="240" h="54">
                  <a:moveTo>
                    <a:pt x="0" y="54"/>
                  </a:moveTo>
                  <a:lnTo>
                    <a:pt x="120" y="30"/>
                  </a:lnTo>
                  <a:lnTo>
                    <a:pt x="24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5" name="Freeform 197"/>
            <p:cNvSpPr>
              <a:spLocks/>
            </p:cNvSpPr>
            <p:nvPr/>
          </p:nvSpPr>
          <p:spPr bwMode="auto">
            <a:xfrm>
              <a:off x="5248275" y="3843338"/>
              <a:ext cx="400050" cy="133350"/>
            </a:xfrm>
            <a:custGeom>
              <a:avLst/>
              <a:gdLst>
                <a:gd name="T0" fmla="*/ 0 w 252"/>
                <a:gd name="T1" fmla="*/ 84 h 84"/>
                <a:gd name="T2" fmla="*/ 66 w 252"/>
                <a:gd name="T3" fmla="*/ 66 h 84"/>
                <a:gd name="T4" fmla="*/ 132 w 252"/>
                <a:gd name="T5" fmla="*/ 42 h 84"/>
                <a:gd name="T6" fmla="*/ 198 w 252"/>
                <a:gd name="T7" fmla="*/ 24 h 84"/>
                <a:gd name="T8" fmla="*/ 252 w 252"/>
                <a:gd name="T9" fmla="*/ 0 h 84"/>
              </a:gdLst>
              <a:ahLst/>
              <a:cxnLst>
                <a:cxn ang="0">
                  <a:pos x="T0" y="T1"/>
                </a:cxn>
                <a:cxn ang="0">
                  <a:pos x="T2" y="T3"/>
                </a:cxn>
                <a:cxn ang="0">
                  <a:pos x="T4" y="T5"/>
                </a:cxn>
                <a:cxn ang="0">
                  <a:pos x="T6" y="T7"/>
                </a:cxn>
                <a:cxn ang="0">
                  <a:pos x="T8" y="T9"/>
                </a:cxn>
              </a:cxnLst>
              <a:rect l="0" t="0" r="r" b="b"/>
              <a:pathLst>
                <a:path w="252" h="84">
                  <a:moveTo>
                    <a:pt x="0" y="84"/>
                  </a:moveTo>
                  <a:lnTo>
                    <a:pt x="66" y="66"/>
                  </a:lnTo>
                  <a:lnTo>
                    <a:pt x="132" y="42"/>
                  </a:lnTo>
                  <a:lnTo>
                    <a:pt x="198" y="24"/>
                  </a:lnTo>
                  <a:lnTo>
                    <a:pt x="252"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 name="Freeform 198"/>
            <p:cNvSpPr>
              <a:spLocks/>
            </p:cNvSpPr>
            <p:nvPr/>
          </p:nvSpPr>
          <p:spPr bwMode="auto">
            <a:xfrm>
              <a:off x="5648325" y="3700463"/>
              <a:ext cx="209550" cy="142875"/>
            </a:xfrm>
            <a:custGeom>
              <a:avLst/>
              <a:gdLst>
                <a:gd name="T0" fmla="*/ 0 w 132"/>
                <a:gd name="T1" fmla="*/ 90 h 90"/>
                <a:gd name="T2" fmla="*/ 42 w 132"/>
                <a:gd name="T3" fmla="*/ 66 h 90"/>
                <a:gd name="T4" fmla="*/ 78 w 132"/>
                <a:gd name="T5" fmla="*/ 48 h 90"/>
                <a:gd name="T6" fmla="*/ 102 w 132"/>
                <a:gd name="T7" fmla="*/ 24 h 90"/>
                <a:gd name="T8" fmla="*/ 132 w 132"/>
                <a:gd name="T9" fmla="*/ 0 h 90"/>
              </a:gdLst>
              <a:ahLst/>
              <a:cxnLst>
                <a:cxn ang="0">
                  <a:pos x="T0" y="T1"/>
                </a:cxn>
                <a:cxn ang="0">
                  <a:pos x="T2" y="T3"/>
                </a:cxn>
                <a:cxn ang="0">
                  <a:pos x="T4" y="T5"/>
                </a:cxn>
                <a:cxn ang="0">
                  <a:pos x="T6" y="T7"/>
                </a:cxn>
                <a:cxn ang="0">
                  <a:pos x="T8" y="T9"/>
                </a:cxn>
              </a:cxnLst>
              <a:rect l="0" t="0" r="r" b="b"/>
              <a:pathLst>
                <a:path w="132" h="90">
                  <a:moveTo>
                    <a:pt x="0" y="90"/>
                  </a:moveTo>
                  <a:lnTo>
                    <a:pt x="42" y="66"/>
                  </a:lnTo>
                  <a:lnTo>
                    <a:pt x="78" y="48"/>
                  </a:lnTo>
                  <a:lnTo>
                    <a:pt x="102" y="24"/>
                  </a:lnTo>
                  <a:lnTo>
                    <a:pt x="132"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7" name="Freeform 199"/>
            <p:cNvSpPr>
              <a:spLocks/>
            </p:cNvSpPr>
            <p:nvPr/>
          </p:nvSpPr>
          <p:spPr bwMode="auto">
            <a:xfrm>
              <a:off x="5857875" y="3557588"/>
              <a:ext cx="161925" cy="142875"/>
            </a:xfrm>
            <a:custGeom>
              <a:avLst/>
              <a:gdLst>
                <a:gd name="T0" fmla="*/ 0 w 102"/>
                <a:gd name="T1" fmla="*/ 90 h 90"/>
                <a:gd name="T2" fmla="*/ 54 w 102"/>
                <a:gd name="T3" fmla="*/ 48 h 90"/>
                <a:gd name="T4" fmla="*/ 78 w 102"/>
                <a:gd name="T5" fmla="*/ 24 h 90"/>
                <a:gd name="T6" fmla="*/ 102 w 102"/>
                <a:gd name="T7" fmla="*/ 0 h 90"/>
              </a:gdLst>
              <a:ahLst/>
              <a:cxnLst>
                <a:cxn ang="0">
                  <a:pos x="T0" y="T1"/>
                </a:cxn>
                <a:cxn ang="0">
                  <a:pos x="T2" y="T3"/>
                </a:cxn>
                <a:cxn ang="0">
                  <a:pos x="T4" y="T5"/>
                </a:cxn>
                <a:cxn ang="0">
                  <a:pos x="T6" y="T7"/>
                </a:cxn>
              </a:cxnLst>
              <a:rect l="0" t="0" r="r" b="b"/>
              <a:pathLst>
                <a:path w="102" h="90">
                  <a:moveTo>
                    <a:pt x="0" y="90"/>
                  </a:moveTo>
                  <a:lnTo>
                    <a:pt x="54" y="48"/>
                  </a:lnTo>
                  <a:lnTo>
                    <a:pt x="78" y="24"/>
                  </a:lnTo>
                  <a:lnTo>
                    <a:pt x="102"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8" name="Freeform 200"/>
            <p:cNvSpPr>
              <a:spLocks/>
            </p:cNvSpPr>
            <p:nvPr/>
          </p:nvSpPr>
          <p:spPr bwMode="auto">
            <a:xfrm>
              <a:off x="6019800" y="3338513"/>
              <a:ext cx="123825" cy="219075"/>
            </a:xfrm>
            <a:custGeom>
              <a:avLst/>
              <a:gdLst>
                <a:gd name="T0" fmla="*/ 0 w 78"/>
                <a:gd name="T1" fmla="*/ 138 h 138"/>
                <a:gd name="T2" fmla="*/ 24 w 78"/>
                <a:gd name="T3" fmla="*/ 108 h 138"/>
                <a:gd name="T4" fmla="*/ 42 w 78"/>
                <a:gd name="T5" fmla="*/ 72 h 138"/>
                <a:gd name="T6" fmla="*/ 60 w 78"/>
                <a:gd name="T7" fmla="*/ 30 h 138"/>
                <a:gd name="T8" fmla="*/ 78 w 78"/>
                <a:gd name="T9" fmla="*/ 0 h 138"/>
              </a:gdLst>
              <a:ahLst/>
              <a:cxnLst>
                <a:cxn ang="0">
                  <a:pos x="T0" y="T1"/>
                </a:cxn>
                <a:cxn ang="0">
                  <a:pos x="T2" y="T3"/>
                </a:cxn>
                <a:cxn ang="0">
                  <a:pos x="T4" y="T5"/>
                </a:cxn>
                <a:cxn ang="0">
                  <a:pos x="T6" y="T7"/>
                </a:cxn>
                <a:cxn ang="0">
                  <a:pos x="T8" y="T9"/>
                </a:cxn>
              </a:cxnLst>
              <a:rect l="0" t="0" r="r" b="b"/>
              <a:pathLst>
                <a:path w="78" h="138">
                  <a:moveTo>
                    <a:pt x="0" y="138"/>
                  </a:moveTo>
                  <a:lnTo>
                    <a:pt x="24" y="108"/>
                  </a:lnTo>
                  <a:lnTo>
                    <a:pt x="42" y="72"/>
                  </a:lnTo>
                  <a:lnTo>
                    <a:pt x="60" y="30"/>
                  </a:lnTo>
                  <a:lnTo>
                    <a:pt x="78"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9" name="Freeform 201"/>
            <p:cNvSpPr>
              <a:spLocks/>
            </p:cNvSpPr>
            <p:nvPr/>
          </p:nvSpPr>
          <p:spPr bwMode="auto">
            <a:xfrm>
              <a:off x="6143625" y="3186113"/>
              <a:ext cx="66675" cy="152400"/>
            </a:xfrm>
            <a:custGeom>
              <a:avLst/>
              <a:gdLst>
                <a:gd name="T0" fmla="*/ 0 w 42"/>
                <a:gd name="T1" fmla="*/ 96 h 96"/>
                <a:gd name="T2" fmla="*/ 12 w 42"/>
                <a:gd name="T3" fmla="*/ 72 h 96"/>
                <a:gd name="T4" fmla="*/ 24 w 42"/>
                <a:gd name="T5" fmla="*/ 48 h 96"/>
                <a:gd name="T6" fmla="*/ 42 w 42"/>
                <a:gd name="T7" fmla="*/ 0 h 96"/>
              </a:gdLst>
              <a:ahLst/>
              <a:cxnLst>
                <a:cxn ang="0">
                  <a:pos x="T0" y="T1"/>
                </a:cxn>
                <a:cxn ang="0">
                  <a:pos x="T2" y="T3"/>
                </a:cxn>
                <a:cxn ang="0">
                  <a:pos x="T4" y="T5"/>
                </a:cxn>
                <a:cxn ang="0">
                  <a:pos x="T6" y="T7"/>
                </a:cxn>
              </a:cxnLst>
              <a:rect l="0" t="0" r="r" b="b"/>
              <a:pathLst>
                <a:path w="42" h="96">
                  <a:moveTo>
                    <a:pt x="0" y="96"/>
                  </a:moveTo>
                  <a:lnTo>
                    <a:pt x="12" y="72"/>
                  </a:lnTo>
                  <a:lnTo>
                    <a:pt x="24" y="48"/>
                  </a:lnTo>
                  <a:lnTo>
                    <a:pt x="42"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0" name="Freeform 202"/>
            <p:cNvSpPr>
              <a:spLocks/>
            </p:cNvSpPr>
            <p:nvPr/>
          </p:nvSpPr>
          <p:spPr bwMode="auto">
            <a:xfrm>
              <a:off x="6210300" y="3014663"/>
              <a:ext cx="38100" cy="171450"/>
            </a:xfrm>
            <a:custGeom>
              <a:avLst/>
              <a:gdLst>
                <a:gd name="T0" fmla="*/ 0 w 24"/>
                <a:gd name="T1" fmla="*/ 108 h 108"/>
                <a:gd name="T2" fmla="*/ 12 w 24"/>
                <a:gd name="T3" fmla="*/ 54 h 108"/>
                <a:gd name="T4" fmla="*/ 24 w 24"/>
                <a:gd name="T5" fmla="*/ 0 h 108"/>
              </a:gdLst>
              <a:ahLst/>
              <a:cxnLst>
                <a:cxn ang="0">
                  <a:pos x="T0" y="T1"/>
                </a:cxn>
                <a:cxn ang="0">
                  <a:pos x="T2" y="T3"/>
                </a:cxn>
                <a:cxn ang="0">
                  <a:pos x="T4" y="T5"/>
                </a:cxn>
              </a:cxnLst>
              <a:rect l="0" t="0" r="r" b="b"/>
              <a:pathLst>
                <a:path w="24" h="108">
                  <a:moveTo>
                    <a:pt x="0" y="108"/>
                  </a:moveTo>
                  <a:lnTo>
                    <a:pt x="12" y="54"/>
                  </a:lnTo>
                  <a:lnTo>
                    <a:pt x="24"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1" name="Freeform 203"/>
            <p:cNvSpPr>
              <a:spLocks/>
            </p:cNvSpPr>
            <p:nvPr/>
          </p:nvSpPr>
          <p:spPr bwMode="auto">
            <a:xfrm>
              <a:off x="6248400" y="2805113"/>
              <a:ext cx="47625" cy="209550"/>
            </a:xfrm>
            <a:custGeom>
              <a:avLst/>
              <a:gdLst>
                <a:gd name="T0" fmla="*/ 0 w 30"/>
                <a:gd name="T1" fmla="*/ 132 h 132"/>
                <a:gd name="T2" fmla="*/ 18 w 30"/>
                <a:gd name="T3" fmla="*/ 72 h 132"/>
                <a:gd name="T4" fmla="*/ 24 w 30"/>
                <a:gd name="T5" fmla="*/ 36 h 132"/>
                <a:gd name="T6" fmla="*/ 30 w 30"/>
                <a:gd name="T7" fmla="*/ 0 h 132"/>
              </a:gdLst>
              <a:ahLst/>
              <a:cxnLst>
                <a:cxn ang="0">
                  <a:pos x="T0" y="T1"/>
                </a:cxn>
                <a:cxn ang="0">
                  <a:pos x="T2" y="T3"/>
                </a:cxn>
                <a:cxn ang="0">
                  <a:pos x="T4" y="T5"/>
                </a:cxn>
                <a:cxn ang="0">
                  <a:pos x="T6" y="T7"/>
                </a:cxn>
              </a:cxnLst>
              <a:rect l="0" t="0" r="r" b="b"/>
              <a:pathLst>
                <a:path w="30" h="132">
                  <a:moveTo>
                    <a:pt x="0" y="132"/>
                  </a:moveTo>
                  <a:lnTo>
                    <a:pt x="18" y="72"/>
                  </a:lnTo>
                  <a:lnTo>
                    <a:pt x="24" y="36"/>
                  </a:lnTo>
                  <a:lnTo>
                    <a:pt x="3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2" name="Freeform 204"/>
            <p:cNvSpPr>
              <a:spLocks/>
            </p:cNvSpPr>
            <p:nvPr/>
          </p:nvSpPr>
          <p:spPr bwMode="auto">
            <a:xfrm>
              <a:off x="6296025" y="2490788"/>
              <a:ext cx="28575" cy="314325"/>
            </a:xfrm>
            <a:custGeom>
              <a:avLst/>
              <a:gdLst>
                <a:gd name="T0" fmla="*/ 0 w 18"/>
                <a:gd name="T1" fmla="*/ 198 h 198"/>
                <a:gd name="T2" fmla="*/ 6 w 18"/>
                <a:gd name="T3" fmla="*/ 156 h 198"/>
                <a:gd name="T4" fmla="*/ 12 w 18"/>
                <a:gd name="T5" fmla="*/ 102 h 198"/>
                <a:gd name="T6" fmla="*/ 12 w 18"/>
                <a:gd name="T7" fmla="*/ 48 h 198"/>
                <a:gd name="T8" fmla="*/ 18 w 18"/>
                <a:gd name="T9" fmla="*/ 0 h 198"/>
              </a:gdLst>
              <a:ahLst/>
              <a:cxnLst>
                <a:cxn ang="0">
                  <a:pos x="T0" y="T1"/>
                </a:cxn>
                <a:cxn ang="0">
                  <a:pos x="T2" y="T3"/>
                </a:cxn>
                <a:cxn ang="0">
                  <a:pos x="T4" y="T5"/>
                </a:cxn>
                <a:cxn ang="0">
                  <a:pos x="T6" y="T7"/>
                </a:cxn>
                <a:cxn ang="0">
                  <a:pos x="T8" y="T9"/>
                </a:cxn>
              </a:cxnLst>
              <a:rect l="0" t="0" r="r" b="b"/>
              <a:pathLst>
                <a:path w="18" h="198">
                  <a:moveTo>
                    <a:pt x="0" y="198"/>
                  </a:moveTo>
                  <a:lnTo>
                    <a:pt x="6" y="156"/>
                  </a:lnTo>
                  <a:lnTo>
                    <a:pt x="12" y="102"/>
                  </a:lnTo>
                  <a:lnTo>
                    <a:pt x="12" y="48"/>
                  </a:lnTo>
                  <a:lnTo>
                    <a:pt x="18"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3" name="Line 205"/>
            <p:cNvSpPr>
              <a:spLocks noChangeShapeType="1"/>
            </p:cNvSpPr>
            <p:nvPr/>
          </p:nvSpPr>
          <p:spPr bwMode="auto">
            <a:xfrm flipV="1">
              <a:off x="6324600" y="2185988"/>
              <a:ext cx="28575" cy="304800"/>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 name="Freeform 206"/>
            <p:cNvSpPr>
              <a:spLocks/>
            </p:cNvSpPr>
            <p:nvPr/>
          </p:nvSpPr>
          <p:spPr bwMode="auto">
            <a:xfrm>
              <a:off x="2257425" y="4872038"/>
              <a:ext cx="38100" cy="9525"/>
            </a:xfrm>
            <a:custGeom>
              <a:avLst/>
              <a:gdLst>
                <a:gd name="T0" fmla="*/ 0 w 24"/>
                <a:gd name="T1" fmla="*/ 6 h 6"/>
                <a:gd name="T2" fmla="*/ 12 w 24"/>
                <a:gd name="T3" fmla="*/ 6 h 6"/>
                <a:gd name="T4" fmla="*/ 24 w 24"/>
                <a:gd name="T5" fmla="*/ 0 h 6"/>
              </a:gdLst>
              <a:ahLst/>
              <a:cxnLst>
                <a:cxn ang="0">
                  <a:pos x="T0" y="T1"/>
                </a:cxn>
                <a:cxn ang="0">
                  <a:pos x="T2" y="T3"/>
                </a:cxn>
                <a:cxn ang="0">
                  <a:pos x="T4" y="T5"/>
                </a:cxn>
              </a:cxnLst>
              <a:rect l="0" t="0" r="r" b="b"/>
              <a:pathLst>
                <a:path w="24" h="6">
                  <a:moveTo>
                    <a:pt x="0" y="6"/>
                  </a:moveTo>
                  <a:lnTo>
                    <a:pt x="12" y="6"/>
                  </a:lnTo>
                  <a:lnTo>
                    <a:pt x="24"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 name="Freeform 207"/>
            <p:cNvSpPr>
              <a:spLocks/>
            </p:cNvSpPr>
            <p:nvPr/>
          </p:nvSpPr>
          <p:spPr bwMode="auto">
            <a:xfrm>
              <a:off x="2295525" y="4843463"/>
              <a:ext cx="76200" cy="28575"/>
            </a:xfrm>
            <a:custGeom>
              <a:avLst/>
              <a:gdLst>
                <a:gd name="T0" fmla="*/ 0 w 48"/>
                <a:gd name="T1" fmla="*/ 18 h 18"/>
                <a:gd name="T2" fmla="*/ 18 w 48"/>
                <a:gd name="T3" fmla="*/ 12 h 18"/>
                <a:gd name="T4" fmla="*/ 30 w 48"/>
                <a:gd name="T5" fmla="*/ 6 h 18"/>
                <a:gd name="T6" fmla="*/ 48 w 48"/>
                <a:gd name="T7" fmla="*/ 0 h 18"/>
              </a:gdLst>
              <a:ahLst/>
              <a:cxnLst>
                <a:cxn ang="0">
                  <a:pos x="T0" y="T1"/>
                </a:cxn>
                <a:cxn ang="0">
                  <a:pos x="T2" y="T3"/>
                </a:cxn>
                <a:cxn ang="0">
                  <a:pos x="T4" y="T5"/>
                </a:cxn>
                <a:cxn ang="0">
                  <a:pos x="T6" y="T7"/>
                </a:cxn>
              </a:cxnLst>
              <a:rect l="0" t="0" r="r" b="b"/>
              <a:pathLst>
                <a:path w="48" h="18">
                  <a:moveTo>
                    <a:pt x="0" y="18"/>
                  </a:moveTo>
                  <a:lnTo>
                    <a:pt x="18" y="12"/>
                  </a:lnTo>
                  <a:lnTo>
                    <a:pt x="30" y="6"/>
                  </a:lnTo>
                  <a:lnTo>
                    <a:pt x="48"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6" name="Freeform 208"/>
            <p:cNvSpPr>
              <a:spLocks/>
            </p:cNvSpPr>
            <p:nvPr/>
          </p:nvSpPr>
          <p:spPr bwMode="auto">
            <a:xfrm>
              <a:off x="2371725" y="4824413"/>
              <a:ext cx="180975" cy="19050"/>
            </a:xfrm>
            <a:custGeom>
              <a:avLst/>
              <a:gdLst>
                <a:gd name="T0" fmla="*/ 0 w 114"/>
                <a:gd name="T1" fmla="*/ 12 h 12"/>
                <a:gd name="T2" fmla="*/ 48 w 114"/>
                <a:gd name="T3" fmla="*/ 6 h 12"/>
                <a:gd name="T4" fmla="*/ 114 w 114"/>
                <a:gd name="T5" fmla="*/ 0 h 12"/>
              </a:gdLst>
              <a:ahLst/>
              <a:cxnLst>
                <a:cxn ang="0">
                  <a:pos x="T0" y="T1"/>
                </a:cxn>
                <a:cxn ang="0">
                  <a:pos x="T2" y="T3"/>
                </a:cxn>
                <a:cxn ang="0">
                  <a:pos x="T4" y="T5"/>
                </a:cxn>
              </a:cxnLst>
              <a:rect l="0" t="0" r="r" b="b"/>
              <a:pathLst>
                <a:path w="114" h="12">
                  <a:moveTo>
                    <a:pt x="0" y="12"/>
                  </a:moveTo>
                  <a:lnTo>
                    <a:pt x="48" y="6"/>
                  </a:lnTo>
                  <a:lnTo>
                    <a:pt x="114"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7" name="Freeform 209"/>
            <p:cNvSpPr>
              <a:spLocks/>
            </p:cNvSpPr>
            <p:nvPr/>
          </p:nvSpPr>
          <p:spPr bwMode="auto">
            <a:xfrm>
              <a:off x="2552700" y="4795838"/>
              <a:ext cx="276225" cy="28575"/>
            </a:xfrm>
            <a:custGeom>
              <a:avLst/>
              <a:gdLst>
                <a:gd name="T0" fmla="*/ 0 w 174"/>
                <a:gd name="T1" fmla="*/ 18 h 18"/>
                <a:gd name="T2" fmla="*/ 78 w 174"/>
                <a:gd name="T3" fmla="*/ 6 h 18"/>
                <a:gd name="T4" fmla="*/ 174 w 174"/>
                <a:gd name="T5" fmla="*/ 0 h 18"/>
              </a:gdLst>
              <a:ahLst/>
              <a:cxnLst>
                <a:cxn ang="0">
                  <a:pos x="T0" y="T1"/>
                </a:cxn>
                <a:cxn ang="0">
                  <a:pos x="T2" y="T3"/>
                </a:cxn>
                <a:cxn ang="0">
                  <a:pos x="T4" y="T5"/>
                </a:cxn>
              </a:cxnLst>
              <a:rect l="0" t="0" r="r" b="b"/>
              <a:pathLst>
                <a:path w="174" h="18">
                  <a:moveTo>
                    <a:pt x="0" y="18"/>
                  </a:moveTo>
                  <a:lnTo>
                    <a:pt x="78" y="6"/>
                  </a:lnTo>
                  <a:lnTo>
                    <a:pt x="174"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8" name="Freeform 210"/>
            <p:cNvSpPr>
              <a:spLocks/>
            </p:cNvSpPr>
            <p:nvPr/>
          </p:nvSpPr>
          <p:spPr bwMode="auto">
            <a:xfrm>
              <a:off x="2828925" y="4776788"/>
              <a:ext cx="352425" cy="19050"/>
            </a:xfrm>
            <a:custGeom>
              <a:avLst/>
              <a:gdLst>
                <a:gd name="T0" fmla="*/ 0 w 222"/>
                <a:gd name="T1" fmla="*/ 12 h 12"/>
                <a:gd name="T2" fmla="*/ 108 w 222"/>
                <a:gd name="T3" fmla="*/ 6 h 12"/>
                <a:gd name="T4" fmla="*/ 222 w 222"/>
                <a:gd name="T5" fmla="*/ 0 h 12"/>
              </a:gdLst>
              <a:ahLst/>
              <a:cxnLst>
                <a:cxn ang="0">
                  <a:pos x="T0" y="T1"/>
                </a:cxn>
                <a:cxn ang="0">
                  <a:pos x="T2" y="T3"/>
                </a:cxn>
                <a:cxn ang="0">
                  <a:pos x="T4" y="T5"/>
                </a:cxn>
              </a:cxnLst>
              <a:rect l="0" t="0" r="r" b="b"/>
              <a:pathLst>
                <a:path w="222" h="12">
                  <a:moveTo>
                    <a:pt x="0" y="12"/>
                  </a:moveTo>
                  <a:lnTo>
                    <a:pt x="108" y="6"/>
                  </a:lnTo>
                  <a:lnTo>
                    <a:pt x="222"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9" name="Freeform 211"/>
            <p:cNvSpPr>
              <a:spLocks/>
            </p:cNvSpPr>
            <p:nvPr/>
          </p:nvSpPr>
          <p:spPr bwMode="auto">
            <a:xfrm>
              <a:off x="3181350" y="4757738"/>
              <a:ext cx="428625" cy="19050"/>
            </a:xfrm>
            <a:custGeom>
              <a:avLst/>
              <a:gdLst>
                <a:gd name="T0" fmla="*/ 0 w 270"/>
                <a:gd name="T1" fmla="*/ 12 h 12"/>
                <a:gd name="T2" fmla="*/ 126 w 270"/>
                <a:gd name="T3" fmla="*/ 6 h 12"/>
                <a:gd name="T4" fmla="*/ 198 w 270"/>
                <a:gd name="T5" fmla="*/ 0 h 12"/>
                <a:gd name="T6" fmla="*/ 270 w 270"/>
                <a:gd name="T7" fmla="*/ 0 h 12"/>
              </a:gdLst>
              <a:ahLst/>
              <a:cxnLst>
                <a:cxn ang="0">
                  <a:pos x="T0" y="T1"/>
                </a:cxn>
                <a:cxn ang="0">
                  <a:pos x="T2" y="T3"/>
                </a:cxn>
                <a:cxn ang="0">
                  <a:pos x="T4" y="T5"/>
                </a:cxn>
                <a:cxn ang="0">
                  <a:pos x="T6" y="T7"/>
                </a:cxn>
              </a:cxnLst>
              <a:rect l="0" t="0" r="r" b="b"/>
              <a:pathLst>
                <a:path w="270" h="12">
                  <a:moveTo>
                    <a:pt x="0" y="12"/>
                  </a:moveTo>
                  <a:lnTo>
                    <a:pt x="126" y="6"/>
                  </a:lnTo>
                  <a:lnTo>
                    <a:pt x="198" y="0"/>
                  </a:lnTo>
                  <a:lnTo>
                    <a:pt x="270"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0" name="Freeform 212"/>
            <p:cNvSpPr>
              <a:spLocks/>
            </p:cNvSpPr>
            <p:nvPr/>
          </p:nvSpPr>
          <p:spPr bwMode="auto">
            <a:xfrm>
              <a:off x="3609975" y="4738688"/>
              <a:ext cx="561975" cy="19050"/>
            </a:xfrm>
            <a:custGeom>
              <a:avLst/>
              <a:gdLst>
                <a:gd name="T0" fmla="*/ 0 w 354"/>
                <a:gd name="T1" fmla="*/ 12 h 12"/>
                <a:gd name="T2" fmla="*/ 84 w 354"/>
                <a:gd name="T3" fmla="*/ 6 h 12"/>
                <a:gd name="T4" fmla="*/ 168 w 354"/>
                <a:gd name="T5" fmla="*/ 6 h 12"/>
                <a:gd name="T6" fmla="*/ 354 w 354"/>
                <a:gd name="T7" fmla="*/ 0 h 12"/>
              </a:gdLst>
              <a:ahLst/>
              <a:cxnLst>
                <a:cxn ang="0">
                  <a:pos x="T0" y="T1"/>
                </a:cxn>
                <a:cxn ang="0">
                  <a:pos x="T2" y="T3"/>
                </a:cxn>
                <a:cxn ang="0">
                  <a:pos x="T4" y="T5"/>
                </a:cxn>
                <a:cxn ang="0">
                  <a:pos x="T6" y="T7"/>
                </a:cxn>
              </a:cxnLst>
              <a:rect l="0" t="0" r="r" b="b"/>
              <a:pathLst>
                <a:path w="354" h="12">
                  <a:moveTo>
                    <a:pt x="0" y="12"/>
                  </a:moveTo>
                  <a:lnTo>
                    <a:pt x="84" y="6"/>
                  </a:lnTo>
                  <a:lnTo>
                    <a:pt x="168" y="6"/>
                  </a:lnTo>
                  <a:lnTo>
                    <a:pt x="354"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1" name="Freeform 213"/>
            <p:cNvSpPr>
              <a:spLocks/>
            </p:cNvSpPr>
            <p:nvPr/>
          </p:nvSpPr>
          <p:spPr bwMode="auto">
            <a:xfrm>
              <a:off x="4171950" y="4738688"/>
              <a:ext cx="600075" cy="1587"/>
            </a:xfrm>
            <a:custGeom>
              <a:avLst/>
              <a:gdLst>
                <a:gd name="T0" fmla="*/ 0 w 378"/>
                <a:gd name="T1" fmla="*/ 96 w 378"/>
                <a:gd name="T2" fmla="*/ 186 w 378"/>
                <a:gd name="T3" fmla="*/ 282 w 378"/>
                <a:gd name="T4" fmla="*/ 378 w 378"/>
              </a:gdLst>
              <a:ahLst/>
              <a:cxnLst>
                <a:cxn ang="0">
                  <a:pos x="T0" y="0"/>
                </a:cxn>
                <a:cxn ang="0">
                  <a:pos x="T1" y="0"/>
                </a:cxn>
                <a:cxn ang="0">
                  <a:pos x="T2" y="0"/>
                </a:cxn>
                <a:cxn ang="0">
                  <a:pos x="T3" y="0"/>
                </a:cxn>
                <a:cxn ang="0">
                  <a:pos x="T4" y="0"/>
                </a:cxn>
              </a:cxnLst>
              <a:rect l="0" t="0" r="r" b="b"/>
              <a:pathLst>
                <a:path w="378">
                  <a:moveTo>
                    <a:pt x="0" y="0"/>
                  </a:moveTo>
                  <a:lnTo>
                    <a:pt x="96" y="0"/>
                  </a:lnTo>
                  <a:lnTo>
                    <a:pt x="186" y="0"/>
                  </a:lnTo>
                  <a:lnTo>
                    <a:pt x="282" y="0"/>
                  </a:lnTo>
                  <a:lnTo>
                    <a:pt x="378"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2" name="Freeform 214"/>
            <p:cNvSpPr>
              <a:spLocks/>
            </p:cNvSpPr>
            <p:nvPr/>
          </p:nvSpPr>
          <p:spPr bwMode="auto">
            <a:xfrm>
              <a:off x="4772025" y="4738688"/>
              <a:ext cx="561975" cy="9525"/>
            </a:xfrm>
            <a:custGeom>
              <a:avLst/>
              <a:gdLst>
                <a:gd name="T0" fmla="*/ 0 w 354"/>
                <a:gd name="T1" fmla="*/ 0 h 6"/>
                <a:gd name="T2" fmla="*/ 180 w 354"/>
                <a:gd name="T3" fmla="*/ 0 h 6"/>
                <a:gd name="T4" fmla="*/ 270 w 354"/>
                <a:gd name="T5" fmla="*/ 6 h 6"/>
                <a:gd name="T6" fmla="*/ 354 w 354"/>
                <a:gd name="T7" fmla="*/ 6 h 6"/>
              </a:gdLst>
              <a:ahLst/>
              <a:cxnLst>
                <a:cxn ang="0">
                  <a:pos x="T0" y="T1"/>
                </a:cxn>
                <a:cxn ang="0">
                  <a:pos x="T2" y="T3"/>
                </a:cxn>
                <a:cxn ang="0">
                  <a:pos x="T4" y="T5"/>
                </a:cxn>
                <a:cxn ang="0">
                  <a:pos x="T6" y="T7"/>
                </a:cxn>
              </a:cxnLst>
              <a:rect l="0" t="0" r="r" b="b"/>
              <a:pathLst>
                <a:path w="354" h="6">
                  <a:moveTo>
                    <a:pt x="0" y="0"/>
                  </a:moveTo>
                  <a:lnTo>
                    <a:pt x="180" y="0"/>
                  </a:lnTo>
                  <a:lnTo>
                    <a:pt x="270" y="6"/>
                  </a:lnTo>
                  <a:lnTo>
                    <a:pt x="354" y="6"/>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3" name="Freeform 215"/>
            <p:cNvSpPr>
              <a:spLocks/>
            </p:cNvSpPr>
            <p:nvPr/>
          </p:nvSpPr>
          <p:spPr bwMode="auto">
            <a:xfrm>
              <a:off x="5334000" y="4748213"/>
              <a:ext cx="476250" cy="9525"/>
            </a:xfrm>
            <a:custGeom>
              <a:avLst/>
              <a:gdLst>
                <a:gd name="T0" fmla="*/ 0 w 300"/>
                <a:gd name="T1" fmla="*/ 0 h 6"/>
                <a:gd name="T2" fmla="*/ 156 w 300"/>
                <a:gd name="T3" fmla="*/ 0 h 6"/>
                <a:gd name="T4" fmla="*/ 234 w 300"/>
                <a:gd name="T5" fmla="*/ 6 h 6"/>
                <a:gd name="T6" fmla="*/ 300 w 300"/>
                <a:gd name="T7" fmla="*/ 6 h 6"/>
              </a:gdLst>
              <a:ahLst/>
              <a:cxnLst>
                <a:cxn ang="0">
                  <a:pos x="T0" y="T1"/>
                </a:cxn>
                <a:cxn ang="0">
                  <a:pos x="T2" y="T3"/>
                </a:cxn>
                <a:cxn ang="0">
                  <a:pos x="T4" y="T5"/>
                </a:cxn>
                <a:cxn ang="0">
                  <a:pos x="T6" y="T7"/>
                </a:cxn>
              </a:cxnLst>
              <a:rect l="0" t="0" r="r" b="b"/>
              <a:pathLst>
                <a:path w="300" h="6">
                  <a:moveTo>
                    <a:pt x="0" y="0"/>
                  </a:moveTo>
                  <a:lnTo>
                    <a:pt x="156" y="0"/>
                  </a:lnTo>
                  <a:lnTo>
                    <a:pt x="234" y="6"/>
                  </a:lnTo>
                  <a:lnTo>
                    <a:pt x="300" y="6"/>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4" name="Freeform 216"/>
            <p:cNvSpPr>
              <a:spLocks/>
            </p:cNvSpPr>
            <p:nvPr/>
          </p:nvSpPr>
          <p:spPr bwMode="auto">
            <a:xfrm>
              <a:off x="5810250" y="4757738"/>
              <a:ext cx="333375" cy="28575"/>
            </a:xfrm>
            <a:custGeom>
              <a:avLst/>
              <a:gdLst>
                <a:gd name="T0" fmla="*/ 0 w 210"/>
                <a:gd name="T1" fmla="*/ 0 h 18"/>
                <a:gd name="T2" fmla="*/ 60 w 210"/>
                <a:gd name="T3" fmla="*/ 6 h 18"/>
                <a:gd name="T4" fmla="*/ 120 w 210"/>
                <a:gd name="T5" fmla="*/ 6 h 18"/>
                <a:gd name="T6" fmla="*/ 168 w 210"/>
                <a:gd name="T7" fmla="*/ 12 h 18"/>
                <a:gd name="T8" fmla="*/ 210 w 210"/>
                <a:gd name="T9" fmla="*/ 18 h 18"/>
              </a:gdLst>
              <a:ahLst/>
              <a:cxnLst>
                <a:cxn ang="0">
                  <a:pos x="T0" y="T1"/>
                </a:cxn>
                <a:cxn ang="0">
                  <a:pos x="T2" y="T3"/>
                </a:cxn>
                <a:cxn ang="0">
                  <a:pos x="T4" y="T5"/>
                </a:cxn>
                <a:cxn ang="0">
                  <a:pos x="T6" y="T7"/>
                </a:cxn>
                <a:cxn ang="0">
                  <a:pos x="T8" y="T9"/>
                </a:cxn>
              </a:cxnLst>
              <a:rect l="0" t="0" r="r" b="b"/>
              <a:pathLst>
                <a:path w="210" h="18">
                  <a:moveTo>
                    <a:pt x="0" y="0"/>
                  </a:moveTo>
                  <a:lnTo>
                    <a:pt x="60" y="6"/>
                  </a:lnTo>
                  <a:lnTo>
                    <a:pt x="120" y="6"/>
                  </a:lnTo>
                  <a:lnTo>
                    <a:pt x="168" y="12"/>
                  </a:lnTo>
                  <a:lnTo>
                    <a:pt x="210" y="18"/>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5" name="Freeform 217"/>
            <p:cNvSpPr>
              <a:spLocks/>
            </p:cNvSpPr>
            <p:nvPr/>
          </p:nvSpPr>
          <p:spPr bwMode="auto">
            <a:xfrm>
              <a:off x="6143625" y="4786313"/>
              <a:ext cx="152400" cy="19050"/>
            </a:xfrm>
            <a:custGeom>
              <a:avLst/>
              <a:gdLst>
                <a:gd name="T0" fmla="*/ 0 w 96"/>
                <a:gd name="T1" fmla="*/ 0 h 12"/>
                <a:gd name="T2" fmla="*/ 30 w 96"/>
                <a:gd name="T3" fmla="*/ 6 h 12"/>
                <a:gd name="T4" fmla="*/ 54 w 96"/>
                <a:gd name="T5" fmla="*/ 6 h 12"/>
                <a:gd name="T6" fmla="*/ 96 w 96"/>
                <a:gd name="T7" fmla="*/ 12 h 12"/>
              </a:gdLst>
              <a:ahLst/>
              <a:cxnLst>
                <a:cxn ang="0">
                  <a:pos x="T0" y="T1"/>
                </a:cxn>
                <a:cxn ang="0">
                  <a:pos x="T2" y="T3"/>
                </a:cxn>
                <a:cxn ang="0">
                  <a:pos x="T4" y="T5"/>
                </a:cxn>
                <a:cxn ang="0">
                  <a:pos x="T6" y="T7"/>
                </a:cxn>
              </a:cxnLst>
              <a:rect l="0" t="0" r="r" b="b"/>
              <a:pathLst>
                <a:path w="96" h="12">
                  <a:moveTo>
                    <a:pt x="0" y="0"/>
                  </a:moveTo>
                  <a:lnTo>
                    <a:pt x="30" y="6"/>
                  </a:lnTo>
                  <a:lnTo>
                    <a:pt x="54" y="6"/>
                  </a:lnTo>
                  <a:lnTo>
                    <a:pt x="96" y="12"/>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6" name="Freeform 218"/>
            <p:cNvSpPr>
              <a:spLocks/>
            </p:cNvSpPr>
            <p:nvPr/>
          </p:nvSpPr>
          <p:spPr bwMode="auto">
            <a:xfrm>
              <a:off x="6296025" y="4805363"/>
              <a:ext cx="133350" cy="9525"/>
            </a:xfrm>
            <a:custGeom>
              <a:avLst/>
              <a:gdLst>
                <a:gd name="T0" fmla="*/ 0 w 84"/>
                <a:gd name="T1" fmla="*/ 0 h 6"/>
                <a:gd name="T2" fmla="*/ 48 w 84"/>
                <a:gd name="T3" fmla="*/ 0 h 6"/>
                <a:gd name="T4" fmla="*/ 66 w 84"/>
                <a:gd name="T5" fmla="*/ 6 h 6"/>
                <a:gd name="T6" fmla="*/ 84 w 84"/>
                <a:gd name="T7" fmla="*/ 6 h 6"/>
              </a:gdLst>
              <a:ahLst/>
              <a:cxnLst>
                <a:cxn ang="0">
                  <a:pos x="T0" y="T1"/>
                </a:cxn>
                <a:cxn ang="0">
                  <a:pos x="T2" y="T3"/>
                </a:cxn>
                <a:cxn ang="0">
                  <a:pos x="T4" y="T5"/>
                </a:cxn>
                <a:cxn ang="0">
                  <a:pos x="T6" y="T7"/>
                </a:cxn>
              </a:cxnLst>
              <a:rect l="0" t="0" r="r" b="b"/>
              <a:pathLst>
                <a:path w="84" h="6">
                  <a:moveTo>
                    <a:pt x="0" y="0"/>
                  </a:moveTo>
                  <a:lnTo>
                    <a:pt x="48" y="0"/>
                  </a:lnTo>
                  <a:lnTo>
                    <a:pt x="66" y="6"/>
                  </a:lnTo>
                  <a:lnTo>
                    <a:pt x="84" y="6"/>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07" name="Group 420"/>
            <p:cNvGrpSpPr>
              <a:grpSpLocks/>
            </p:cNvGrpSpPr>
            <p:nvPr/>
          </p:nvGrpSpPr>
          <p:grpSpPr bwMode="auto">
            <a:xfrm>
              <a:off x="5991225" y="1766888"/>
              <a:ext cx="590550" cy="3124200"/>
              <a:chOff x="3774" y="1113"/>
              <a:chExt cx="372" cy="1968"/>
            </a:xfrm>
          </p:grpSpPr>
          <p:sp>
            <p:nvSpPr>
              <p:cNvPr id="354" name="Freeform 220"/>
              <p:cNvSpPr>
                <a:spLocks/>
              </p:cNvSpPr>
              <p:nvPr/>
            </p:nvSpPr>
            <p:spPr bwMode="auto">
              <a:xfrm>
                <a:off x="4050" y="3033"/>
                <a:ext cx="36" cy="24"/>
              </a:xfrm>
              <a:custGeom>
                <a:avLst/>
                <a:gdLst>
                  <a:gd name="T0" fmla="*/ 0 w 36"/>
                  <a:gd name="T1" fmla="*/ 0 h 24"/>
                  <a:gd name="T2" fmla="*/ 12 w 36"/>
                  <a:gd name="T3" fmla="*/ 6 h 24"/>
                  <a:gd name="T4" fmla="*/ 24 w 36"/>
                  <a:gd name="T5" fmla="*/ 12 h 24"/>
                  <a:gd name="T6" fmla="*/ 36 w 36"/>
                  <a:gd name="T7" fmla="*/ 24 h 24"/>
                </a:gdLst>
                <a:ahLst/>
                <a:cxnLst>
                  <a:cxn ang="0">
                    <a:pos x="T0" y="T1"/>
                  </a:cxn>
                  <a:cxn ang="0">
                    <a:pos x="T2" y="T3"/>
                  </a:cxn>
                  <a:cxn ang="0">
                    <a:pos x="T4" y="T5"/>
                  </a:cxn>
                  <a:cxn ang="0">
                    <a:pos x="T6" y="T7"/>
                  </a:cxn>
                </a:cxnLst>
                <a:rect l="0" t="0" r="r" b="b"/>
                <a:pathLst>
                  <a:path w="36" h="24">
                    <a:moveTo>
                      <a:pt x="0" y="0"/>
                    </a:moveTo>
                    <a:lnTo>
                      <a:pt x="12" y="6"/>
                    </a:lnTo>
                    <a:lnTo>
                      <a:pt x="24" y="12"/>
                    </a:lnTo>
                    <a:lnTo>
                      <a:pt x="36" y="24"/>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55" name="Freeform 221"/>
              <p:cNvSpPr>
                <a:spLocks/>
              </p:cNvSpPr>
              <p:nvPr/>
            </p:nvSpPr>
            <p:spPr bwMode="auto">
              <a:xfrm>
                <a:off x="4086" y="3057"/>
                <a:ext cx="18" cy="18"/>
              </a:xfrm>
              <a:custGeom>
                <a:avLst/>
                <a:gdLst>
                  <a:gd name="T0" fmla="*/ 0 w 18"/>
                  <a:gd name="T1" fmla="*/ 0 h 18"/>
                  <a:gd name="T2" fmla="*/ 12 w 18"/>
                  <a:gd name="T3" fmla="*/ 12 h 18"/>
                  <a:gd name="T4" fmla="*/ 18 w 18"/>
                  <a:gd name="T5" fmla="*/ 18 h 18"/>
                </a:gdLst>
                <a:ahLst/>
                <a:cxnLst>
                  <a:cxn ang="0">
                    <a:pos x="T0" y="T1"/>
                  </a:cxn>
                  <a:cxn ang="0">
                    <a:pos x="T2" y="T3"/>
                  </a:cxn>
                  <a:cxn ang="0">
                    <a:pos x="T4" y="T5"/>
                  </a:cxn>
                </a:cxnLst>
                <a:rect l="0" t="0" r="r" b="b"/>
                <a:pathLst>
                  <a:path w="18" h="18">
                    <a:moveTo>
                      <a:pt x="0" y="0"/>
                    </a:moveTo>
                    <a:lnTo>
                      <a:pt x="12" y="12"/>
                    </a:lnTo>
                    <a:lnTo>
                      <a:pt x="18" y="18"/>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56" name="Freeform 222"/>
              <p:cNvSpPr>
                <a:spLocks/>
              </p:cNvSpPr>
              <p:nvPr/>
            </p:nvSpPr>
            <p:spPr bwMode="auto">
              <a:xfrm>
                <a:off x="3888" y="1995"/>
                <a:ext cx="36" cy="66"/>
              </a:xfrm>
              <a:custGeom>
                <a:avLst/>
                <a:gdLst>
                  <a:gd name="T0" fmla="*/ 0 w 36"/>
                  <a:gd name="T1" fmla="*/ 66 h 66"/>
                  <a:gd name="T2" fmla="*/ 24 w 36"/>
                  <a:gd name="T3" fmla="*/ 0 h 66"/>
                  <a:gd name="T4" fmla="*/ 36 w 36"/>
                  <a:gd name="T5" fmla="*/ 0 h 66"/>
                  <a:gd name="T6" fmla="*/ 12 w 36"/>
                  <a:gd name="T7" fmla="*/ 66 h 66"/>
                  <a:gd name="T8" fmla="*/ 0 w 36"/>
                  <a:gd name="T9" fmla="*/ 66 h 66"/>
                </a:gdLst>
                <a:ahLst/>
                <a:cxnLst>
                  <a:cxn ang="0">
                    <a:pos x="T0" y="T1"/>
                  </a:cxn>
                  <a:cxn ang="0">
                    <a:pos x="T2" y="T3"/>
                  </a:cxn>
                  <a:cxn ang="0">
                    <a:pos x="T4" y="T5"/>
                  </a:cxn>
                  <a:cxn ang="0">
                    <a:pos x="T6" y="T7"/>
                  </a:cxn>
                  <a:cxn ang="0">
                    <a:pos x="T8" y="T9"/>
                  </a:cxn>
                </a:cxnLst>
                <a:rect l="0" t="0" r="r" b="b"/>
                <a:pathLst>
                  <a:path w="36" h="66">
                    <a:moveTo>
                      <a:pt x="0" y="66"/>
                    </a:moveTo>
                    <a:lnTo>
                      <a:pt x="24" y="0"/>
                    </a:lnTo>
                    <a:lnTo>
                      <a:pt x="36" y="0"/>
                    </a:lnTo>
                    <a:lnTo>
                      <a:pt x="12" y="66"/>
                    </a:lnTo>
                    <a:lnTo>
                      <a:pt x="0" y="6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7" name="Freeform 223"/>
              <p:cNvSpPr>
                <a:spLocks/>
              </p:cNvSpPr>
              <p:nvPr/>
            </p:nvSpPr>
            <p:spPr bwMode="auto">
              <a:xfrm>
                <a:off x="3912" y="1977"/>
                <a:ext cx="24" cy="36"/>
              </a:xfrm>
              <a:custGeom>
                <a:avLst/>
                <a:gdLst>
                  <a:gd name="T0" fmla="*/ 0 w 24"/>
                  <a:gd name="T1" fmla="*/ 36 h 36"/>
                  <a:gd name="T2" fmla="*/ 12 w 24"/>
                  <a:gd name="T3" fmla="*/ 0 h 36"/>
                  <a:gd name="T4" fmla="*/ 24 w 24"/>
                  <a:gd name="T5" fmla="*/ 0 h 36"/>
                  <a:gd name="T6" fmla="*/ 12 w 24"/>
                  <a:gd name="T7" fmla="*/ 36 h 36"/>
                  <a:gd name="T8" fmla="*/ 0 w 24"/>
                  <a:gd name="T9" fmla="*/ 36 h 36"/>
                </a:gdLst>
                <a:ahLst/>
                <a:cxnLst>
                  <a:cxn ang="0">
                    <a:pos x="T0" y="T1"/>
                  </a:cxn>
                  <a:cxn ang="0">
                    <a:pos x="T2" y="T3"/>
                  </a:cxn>
                  <a:cxn ang="0">
                    <a:pos x="T4" y="T5"/>
                  </a:cxn>
                  <a:cxn ang="0">
                    <a:pos x="T6" y="T7"/>
                  </a:cxn>
                  <a:cxn ang="0">
                    <a:pos x="T8" y="T9"/>
                  </a:cxn>
                </a:cxnLst>
                <a:rect l="0" t="0" r="r" b="b"/>
                <a:pathLst>
                  <a:path w="24" h="36">
                    <a:moveTo>
                      <a:pt x="0" y="36"/>
                    </a:moveTo>
                    <a:lnTo>
                      <a:pt x="12" y="0"/>
                    </a:lnTo>
                    <a:lnTo>
                      <a:pt x="24" y="0"/>
                    </a:lnTo>
                    <a:lnTo>
                      <a:pt x="12" y="36"/>
                    </a:lnTo>
                    <a:lnTo>
                      <a:pt x="0" y="3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8" name="Freeform 224"/>
              <p:cNvSpPr>
                <a:spLocks/>
              </p:cNvSpPr>
              <p:nvPr/>
            </p:nvSpPr>
            <p:spPr bwMode="auto">
              <a:xfrm>
                <a:off x="3924" y="1965"/>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9" name="Freeform 225"/>
              <p:cNvSpPr>
                <a:spLocks/>
              </p:cNvSpPr>
              <p:nvPr/>
            </p:nvSpPr>
            <p:spPr bwMode="auto">
              <a:xfrm>
                <a:off x="3930" y="1959"/>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60" name="Freeform 226"/>
              <p:cNvSpPr>
                <a:spLocks/>
              </p:cNvSpPr>
              <p:nvPr/>
            </p:nvSpPr>
            <p:spPr bwMode="auto">
              <a:xfrm>
                <a:off x="3936" y="1953"/>
                <a:ext cx="24" cy="18"/>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61" name="Freeform 227"/>
              <p:cNvSpPr>
                <a:spLocks/>
              </p:cNvSpPr>
              <p:nvPr/>
            </p:nvSpPr>
            <p:spPr bwMode="auto">
              <a:xfrm>
                <a:off x="3948" y="1953"/>
                <a:ext cx="18" cy="30"/>
              </a:xfrm>
              <a:custGeom>
                <a:avLst/>
                <a:gdLst>
                  <a:gd name="T0" fmla="*/ 0 w 18"/>
                  <a:gd name="T1" fmla="*/ 0 h 30"/>
                  <a:gd name="T2" fmla="*/ 6 w 18"/>
                  <a:gd name="T3" fmla="*/ 30 h 30"/>
                  <a:gd name="T4" fmla="*/ 18 w 18"/>
                  <a:gd name="T5" fmla="*/ 30 h 30"/>
                  <a:gd name="T6" fmla="*/ 12 w 18"/>
                  <a:gd name="T7" fmla="*/ 0 h 30"/>
                  <a:gd name="T8" fmla="*/ 0 w 18"/>
                  <a:gd name="T9" fmla="*/ 0 h 30"/>
                </a:gdLst>
                <a:ahLst/>
                <a:cxnLst>
                  <a:cxn ang="0">
                    <a:pos x="T0" y="T1"/>
                  </a:cxn>
                  <a:cxn ang="0">
                    <a:pos x="T2" y="T3"/>
                  </a:cxn>
                  <a:cxn ang="0">
                    <a:pos x="T4" y="T5"/>
                  </a:cxn>
                  <a:cxn ang="0">
                    <a:pos x="T6" y="T7"/>
                  </a:cxn>
                  <a:cxn ang="0">
                    <a:pos x="T8" y="T9"/>
                  </a:cxn>
                </a:cxnLst>
                <a:rect l="0" t="0" r="r" b="b"/>
                <a:pathLst>
                  <a:path w="18" h="30">
                    <a:moveTo>
                      <a:pt x="0" y="0"/>
                    </a:moveTo>
                    <a:lnTo>
                      <a:pt x="6" y="30"/>
                    </a:lnTo>
                    <a:lnTo>
                      <a:pt x="18" y="30"/>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62" name="Freeform 228"/>
              <p:cNvSpPr>
                <a:spLocks/>
              </p:cNvSpPr>
              <p:nvPr/>
            </p:nvSpPr>
            <p:spPr bwMode="auto">
              <a:xfrm>
                <a:off x="3954" y="1965"/>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63" name="Freeform 229"/>
              <p:cNvSpPr>
                <a:spLocks/>
              </p:cNvSpPr>
              <p:nvPr/>
            </p:nvSpPr>
            <p:spPr bwMode="auto">
              <a:xfrm>
                <a:off x="3960" y="1977"/>
                <a:ext cx="18" cy="30"/>
              </a:xfrm>
              <a:custGeom>
                <a:avLst/>
                <a:gdLst>
                  <a:gd name="T0" fmla="*/ 0 w 18"/>
                  <a:gd name="T1" fmla="*/ 0 h 30"/>
                  <a:gd name="T2" fmla="*/ 6 w 18"/>
                  <a:gd name="T3" fmla="*/ 30 h 30"/>
                  <a:gd name="T4" fmla="*/ 18 w 18"/>
                  <a:gd name="T5" fmla="*/ 30 h 30"/>
                  <a:gd name="T6" fmla="*/ 12 w 18"/>
                  <a:gd name="T7" fmla="*/ 0 h 30"/>
                  <a:gd name="T8" fmla="*/ 0 w 18"/>
                  <a:gd name="T9" fmla="*/ 0 h 30"/>
                </a:gdLst>
                <a:ahLst/>
                <a:cxnLst>
                  <a:cxn ang="0">
                    <a:pos x="T0" y="T1"/>
                  </a:cxn>
                  <a:cxn ang="0">
                    <a:pos x="T2" y="T3"/>
                  </a:cxn>
                  <a:cxn ang="0">
                    <a:pos x="T4" y="T5"/>
                  </a:cxn>
                  <a:cxn ang="0">
                    <a:pos x="T6" y="T7"/>
                  </a:cxn>
                  <a:cxn ang="0">
                    <a:pos x="T8" y="T9"/>
                  </a:cxn>
                </a:cxnLst>
                <a:rect l="0" t="0" r="r" b="b"/>
                <a:pathLst>
                  <a:path w="18" h="30">
                    <a:moveTo>
                      <a:pt x="0" y="0"/>
                    </a:moveTo>
                    <a:lnTo>
                      <a:pt x="6" y="30"/>
                    </a:lnTo>
                    <a:lnTo>
                      <a:pt x="18" y="30"/>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64" name="Freeform 230"/>
              <p:cNvSpPr>
                <a:spLocks/>
              </p:cNvSpPr>
              <p:nvPr/>
            </p:nvSpPr>
            <p:spPr bwMode="auto">
              <a:xfrm>
                <a:off x="3966" y="1995"/>
                <a:ext cx="18" cy="30"/>
              </a:xfrm>
              <a:custGeom>
                <a:avLst/>
                <a:gdLst>
                  <a:gd name="T0" fmla="*/ 0 w 18"/>
                  <a:gd name="T1" fmla="*/ 0 h 30"/>
                  <a:gd name="T2" fmla="*/ 6 w 18"/>
                  <a:gd name="T3" fmla="*/ 30 h 30"/>
                  <a:gd name="T4" fmla="*/ 18 w 18"/>
                  <a:gd name="T5" fmla="*/ 30 h 30"/>
                  <a:gd name="T6" fmla="*/ 12 w 18"/>
                  <a:gd name="T7" fmla="*/ 0 h 30"/>
                  <a:gd name="T8" fmla="*/ 0 w 18"/>
                  <a:gd name="T9" fmla="*/ 0 h 30"/>
                </a:gdLst>
                <a:ahLst/>
                <a:cxnLst>
                  <a:cxn ang="0">
                    <a:pos x="T0" y="T1"/>
                  </a:cxn>
                  <a:cxn ang="0">
                    <a:pos x="T2" y="T3"/>
                  </a:cxn>
                  <a:cxn ang="0">
                    <a:pos x="T4" y="T5"/>
                  </a:cxn>
                  <a:cxn ang="0">
                    <a:pos x="T6" y="T7"/>
                  </a:cxn>
                  <a:cxn ang="0">
                    <a:pos x="T8" y="T9"/>
                  </a:cxn>
                </a:cxnLst>
                <a:rect l="0" t="0" r="r" b="b"/>
                <a:pathLst>
                  <a:path w="18" h="30">
                    <a:moveTo>
                      <a:pt x="0" y="0"/>
                    </a:moveTo>
                    <a:lnTo>
                      <a:pt x="6" y="30"/>
                    </a:lnTo>
                    <a:lnTo>
                      <a:pt x="18" y="30"/>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65" name="Rectangle 231"/>
              <p:cNvSpPr>
                <a:spLocks noChangeArrowheads="1"/>
              </p:cNvSpPr>
              <p:nvPr/>
            </p:nvSpPr>
            <p:spPr bwMode="auto">
              <a:xfrm>
                <a:off x="3972" y="2043"/>
                <a:ext cx="12" cy="3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66" name="Rectangle 232"/>
              <p:cNvSpPr>
                <a:spLocks noChangeArrowheads="1"/>
              </p:cNvSpPr>
              <p:nvPr/>
            </p:nvSpPr>
            <p:spPr bwMode="auto">
              <a:xfrm>
                <a:off x="3972" y="2067"/>
                <a:ext cx="12" cy="4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67" name="Rectangle 233"/>
              <p:cNvSpPr>
                <a:spLocks noChangeArrowheads="1"/>
              </p:cNvSpPr>
              <p:nvPr/>
            </p:nvSpPr>
            <p:spPr bwMode="auto">
              <a:xfrm>
                <a:off x="3972" y="2097"/>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68" name="Rectangle 234"/>
              <p:cNvSpPr>
                <a:spLocks noChangeArrowheads="1"/>
              </p:cNvSpPr>
              <p:nvPr/>
            </p:nvSpPr>
            <p:spPr bwMode="auto">
              <a:xfrm>
                <a:off x="3978" y="213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69" name="Rectangle 235"/>
              <p:cNvSpPr>
                <a:spLocks noChangeArrowheads="1"/>
              </p:cNvSpPr>
              <p:nvPr/>
            </p:nvSpPr>
            <p:spPr bwMode="auto">
              <a:xfrm>
                <a:off x="3978" y="2181"/>
                <a:ext cx="12" cy="4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0" name="Freeform 236"/>
              <p:cNvSpPr>
                <a:spLocks/>
              </p:cNvSpPr>
              <p:nvPr/>
            </p:nvSpPr>
            <p:spPr bwMode="auto">
              <a:xfrm>
                <a:off x="3978" y="2211"/>
                <a:ext cx="18" cy="42"/>
              </a:xfrm>
              <a:custGeom>
                <a:avLst/>
                <a:gdLst>
                  <a:gd name="T0" fmla="*/ 0 w 18"/>
                  <a:gd name="T1" fmla="*/ 0 h 42"/>
                  <a:gd name="T2" fmla="*/ 6 w 18"/>
                  <a:gd name="T3" fmla="*/ 42 h 42"/>
                  <a:gd name="T4" fmla="*/ 18 w 18"/>
                  <a:gd name="T5" fmla="*/ 42 h 42"/>
                  <a:gd name="T6" fmla="*/ 12 w 18"/>
                  <a:gd name="T7" fmla="*/ 0 h 42"/>
                  <a:gd name="T8" fmla="*/ 0 w 18"/>
                  <a:gd name="T9" fmla="*/ 0 h 42"/>
                </a:gdLst>
                <a:ahLst/>
                <a:cxnLst>
                  <a:cxn ang="0">
                    <a:pos x="T0" y="T1"/>
                  </a:cxn>
                  <a:cxn ang="0">
                    <a:pos x="T2" y="T3"/>
                  </a:cxn>
                  <a:cxn ang="0">
                    <a:pos x="T4" y="T5"/>
                  </a:cxn>
                  <a:cxn ang="0">
                    <a:pos x="T6" y="T7"/>
                  </a:cxn>
                  <a:cxn ang="0">
                    <a:pos x="T8" y="T9"/>
                  </a:cxn>
                </a:cxnLst>
                <a:rect l="0" t="0" r="r" b="b"/>
                <a:pathLst>
                  <a:path w="18" h="42">
                    <a:moveTo>
                      <a:pt x="0" y="0"/>
                    </a:moveTo>
                    <a:lnTo>
                      <a:pt x="6" y="42"/>
                    </a:lnTo>
                    <a:lnTo>
                      <a:pt x="18" y="42"/>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1" name="Rectangle 237"/>
              <p:cNvSpPr>
                <a:spLocks noChangeArrowheads="1"/>
              </p:cNvSpPr>
              <p:nvPr/>
            </p:nvSpPr>
            <p:spPr bwMode="auto">
              <a:xfrm>
                <a:off x="3984" y="228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2" name="Freeform 238"/>
              <p:cNvSpPr>
                <a:spLocks/>
              </p:cNvSpPr>
              <p:nvPr/>
            </p:nvSpPr>
            <p:spPr bwMode="auto">
              <a:xfrm>
                <a:off x="3984" y="2349"/>
                <a:ext cx="18" cy="54"/>
              </a:xfrm>
              <a:custGeom>
                <a:avLst/>
                <a:gdLst>
                  <a:gd name="T0" fmla="*/ 0 w 18"/>
                  <a:gd name="T1" fmla="*/ 0 h 54"/>
                  <a:gd name="T2" fmla="*/ 6 w 18"/>
                  <a:gd name="T3" fmla="*/ 54 h 54"/>
                  <a:gd name="T4" fmla="*/ 18 w 18"/>
                  <a:gd name="T5" fmla="*/ 54 h 54"/>
                  <a:gd name="T6" fmla="*/ 12 w 18"/>
                  <a:gd name="T7" fmla="*/ 0 h 54"/>
                  <a:gd name="T8" fmla="*/ 0 w 18"/>
                  <a:gd name="T9" fmla="*/ 0 h 54"/>
                </a:gdLst>
                <a:ahLst/>
                <a:cxnLst>
                  <a:cxn ang="0">
                    <a:pos x="T0" y="T1"/>
                  </a:cxn>
                  <a:cxn ang="0">
                    <a:pos x="T2" y="T3"/>
                  </a:cxn>
                  <a:cxn ang="0">
                    <a:pos x="T4" y="T5"/>
                  </a:cxn>
                  <a:cxn ang="0">
                    <a:pos x="T6" y="T7"/>
                  </a:cxn>
                  <a:cxn ang="0">
                    <a:pos x="T8" y="T9"/>
                  </a:cxn>
                </a:cxnLst>
                <a:rect l="0" t="0" r="r" b="b"/>
                <a:pathLst>
                  <a:path w="18" h="54">
                    <a:moveTo>
                      <a:pt x="0" y="0"/>
                    </a:moveTo>
                    <a:lnTo>
                      <a:pt x="6" y="54"/>
                    </a:lnTo>
                    <a:lnTo>
                      <a:pt x="18" y="54"/>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3" name="Rectangle 239"/>
              <p:cNvSpPr>
                <a:spLocks noChangeArrowheads="1"/>
              </p:cNvSpPr>
              <p:nvPr/>
            </p:nvSpPr>
            <p:spPr bwMode="auto">
              <a:xfrm>
                <a:off x="3990" y="2391"/>
                <a:ext cx="12" cy="3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4" name="Rectangle 240"/>
              <p:cNvSpPr>
                <a:spLocks noChangeArrowheads="1"/>
              </p:cNvSpPr>
              <p:nvPr/>
            </p:nvSpPr>
            <p:spPr bwMode="auto">
              <a:xfrm>
                <a:off x="3996" y="2469"/>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5" name="Freeform 241"/>
              <p:cNvSpPr>
                <a:spLocks/>
              </p:cNvSpPr>
              <p:nvPr/>
            </p:nvSpPr>
            <p:spPr bwMode="auto">
              <a:xfrm>
                <a:off x="3996" y="2463"/>
                <a:ext cx="18" cy="72"/>
              </a:xfrm>
              <a:custGeom>
                <a:avLst/>
                <a:gdLst>
                  <a:gd name="T0" fmla="*/ 0 w 18"/>
                  <a:gd name="T1" fmla="*/ 0 h 72"/>
                  <a:gd name="T2" fmla="*/ 6 w 18"/>
                  <a:gd name="T3" fmla="*/ 72 h 72"/>
                  <a:gd name="T4" fmla="*/ 18 w 18"/>
                  <a:gd name="T5" fmla="*/ 72 h 72"/>
                  <a:gd name="T6" fmla="*/ 12 w 18"/>
                  <a:gd name="T7" fmla="*/ 0 h 72"/>
                  <a:gd name="T8" fmla="*/ 0 w 18"/>
                  <a:gd name="T9" fmla="*/ 0 h 72"/>
                </a:gdLst>
                <a:ahLst/>
                <a:cxnLst>
                  <a:cxn ang="0">
                    <a:pos x="T0" y="T1"/>
                  </a:cxn>
                  <a:cxn ang="0">
                    <a:pos x="T2" y="T3"/>
                  </a:cxn>
                  <a:cxn ang="0">
                    <a:pos x="T4" y="T5"/>
                  </a:cxn>
                  <a:cxn ang="0">
                    <a:pos x="T6" y="T7"/>
                  </a:cxn>
                  <a:cxn ang="0">
                    <a:pos x="T8" y="T9"/>
                  </a:cxn>
                </a:cxnLst>
                <a:rect l="0" t="0" r="r" b="b"/>
                <a:pathLst>
                  <a:path w="18" h="72">
                    <a:moveTo>
                      <a:pt x="0" y="0"/>
                    </a:moveTo>
                    <a:lnTo>
                      <a:pt x="6" y="72"/>
                    </a:lnTo>
                    <a:lnTo>
                      <a:pt x="18" y="72"/>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6" name="Rectangle 242"/>
              <p:cNvSpPr>
                <a:spLocks noChangeArrowheads="1"/>
              </p:cNvSpPr>
              <p:nvPr/>
            </p:nvSpPr>
            <p:spPr bwMode="auto">
              <a:xfrm>
                <a:off x="4002" y="2523"/>
                <a:ext cx="12" cy="1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7" name="Rectangle 243"/>
              <p:cNvSpPr>
                <a:spLocks noChangeArrowheads="1"/>
              </p:cNvSpPr>
              <p:nvPr/>
            </p:nvSpPr>
            <p:spPr bwMode="auto">
              <a:xfrm>
                <a:off x="4002" y="2583"/>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8" name="Rectangle 244"/>
              <p:cNvSpPr>
                <a:spLocks noChangeArrowheads="1"/>
              </p:cNvSpPr>
              <p:nvPr/>
            </p:nvSpPr>
            <p:spPr bwMode="auto">
              <a:xfrm>
                <a:off x="4002" y="2577"/>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9" name="Rectangle 245"/>
              <p:cNvSpPr>
                <a:spLocks noChangeArrowheads="1"/>
              </p:cNvSpPr>
              <p:nvPr/>
            </p:nvSpPr>
            <p:spPr bwMode="auto">
              <a:xfrm>
                <a:off x="4002" y="2643"/>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80" name="Freeform 246"/>
              <p:cNvSpPr>
                <a:spLocks/>
              </p:cNvSpPr>
              <p:nvPr/>
            </p:nvSpPr>
            <p:spPr bwMode="auto">
              <a:xfrm>
                <a:off x="4002" y="2637"/>
                <a:ext cx="18" cy="72"/>
              </a:xfrm>
              <a:custGeom>
                <a:avLst/>
                <a:gdLst>
                  <a:gd name="T0" fmla="*/ 0 w 18"/>
                  <a:gd name="T1" fmla="*/ 0 h 72"/>
                  <a:gd name="T2" fmla="*/ 6 w 18"/>
                  <a:gd name="T3" fmla="*/ 72 h 72"/>
                  <a:gd name="T4" fmla="*/ 18 w 18"/>
                  <a:gd name="T5" fmla="*/ 72 h 72"/>
                  <a:gd name="T6" fmla="*/ 12 w 18"/>
                  <a:gd name="T7" fmla="*/ 0 h 72"/>
                  <a:gd name="T8" fmla="*/ 0 w 18"/>
                  <a:gd name="T9" fmla="*/ 0 h 72"/>
                </a:gdLst>
                <a:ahLst/>
                <a:cxnLst>
                  <a:cxn ang="0">
                    <a:pos x="T0" y="T1"/>
                  </a:cxn>
                  <a:cxn ang="0">
                    <a:pos x="T2" y="T3"/>
                  </a:cxn>
                  <a:cxn ang="0">
                    <a:pos x="T4" y="T5"/>
                  </a:cxn>
                  <a:cxn ang="0">
                    <a:pos x="T6" y="T7"/>
                  </a:cxn>
                  <a:cxn ang="0">
                    <a:pos x="T8" y="T9"/>
                  </a:cxn>
                </a:cxnLst>
                <a:rect l="0" t="0" r="r" b="b"/>
                <a:pathLst>
                  <a:path w="18" h="72">
                    <a:moveTo>
                      <a:pt x="0" y="0"/>
                    </a:moveTo>
                    <a:lnTo>
                      <a:pt x="6" y="72"/>
                    </a:lnTo>
                    <a:lnTo>
                      <a:pt x="18" y="72"/>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1" name="Rectangle 247"/>
              <p:cNvSpPr>
                <a:spLocks noChangeArrowheads="1"/>
              </p:cNvSpPr>
              <p:nvPr/>
            </p:nvSpPr>
            <p:spPr bwMode="auto">
              <a:xfrm>
                <a:off x="4008" y="2697"/>
                <a:ext cx="12" cy="4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82" name="Freeform 248"/>
              <p:cNvSpPr>
                <a:spLocks/>
              </p:cNvSpPr>
              <p:nvPr/>
            </p:nvSpPr>
            <p:spPr bwMode="auto">
              <a:xfrm>
                <a:off x="4008" y="2733"/>
                <a:ext cx="18" cy="36"/>
              </a:xfrm>
              <a:custGeom>
                <a:avLst/>
                <a:gdLst>
                  <a:gd name="T0" fmla="*/ 0 w 18"/>
                  <a:gd name="T1" fmla="*/ 0 h 36"/>
                  <a:gd name="T2" fmla="*/ 6 w 18"/>
                  <a:gd name="T3" fmla="*/ 36 h 36"/>
                  <a:gd name="T4" fmla="*/ 18 w 18"/>
                  <a:gd name="T5" fmla="*/ 36 h 36"/>
                  <a:gd name="T6" fmla="*/ 12 w 18"/>
                  <a:gd name="T7" fmla="*/ 0 h 36"/>
                  <a:gd name="T8" fmla="*/ 0 w 18"/>
                  <a:gd name="T9" fmla="*/ 0 h 36"/>
                </a:gdLst>
                <a:ahLst/>
                <a:cxnLst>
                  <a:cxn ang="0">
                    <a:pos x="T0" y="T1"/>
                  </a:cxn>
                  <a:cxn ang="0">
                    <a:pos x="T2" y="T3"/>
                  </a:cxn>
                  <a:cxn ang="0">
                    <a:pos x="T4" y="T5"/>
                  </a:cxn>
                  <a:cxn ang="0">
                    <a:pos x="T6" y="T7"/>
                  </a:cxn>
                  <a:cxn ang="0">
                    <a:pos x="T8" y="T9"/>
                  </a:cxn>
                </a:cxnLst>
                <a:rect l="0" t="0" r="r" b="b"/>
                <a:pathLst>
                  <a:path w="18" h="36">
                    <a:moveTo>
                      <a:pt x="0" y="0"/>
                    </a:moveTo>
                    <a:lnTo>
                      <a:pt x="6" y="36"/>
                    </a:lnTo>
                    <a:lnTo>
                      <a:pt x="18" y="36"/>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3" name="Freeform 249"/>
              <p:cNvSpPr>
                <a:spLocks/>
              </p:cNvSpPr>
              <p:nvPr/>
            </p:nvSpPr>
            <p:spPr bwMode="auto">
              <a:xfrm>
                <a:off x="4014" y="2805"/>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4" name="Freeform 250"/>
              <p:cNvSpPr>
                <a:spLocks/>
              </p:cNvSpPr>
              <p:nvPr/>
            </p:nvSpPr>
            <p:spPr bwMode="auto">
              <a:xfrm>
                <a:off x="4020" y="2865"/>
                <a:ext cx="18" cy="36"/>
              </a:xfrm>
              <a:custGeom>
                <a:avLst/>
                <a:gdLst>
                  <a:gd name="T0" fmla="*/ 0 w 18"/>
                  <a:gd name="T1" fmla="*/ 0 h 36"/>
                  <a:gd name="T2" fmla="*/ 6 w 18"/>
                  <a:gd name="T3" fmla="*/ 36 h 36"/>
                  <a:gd name="T4" fmla="*/ 18 w 18"/>
                  <a:gd name="T5" fmla="*/ 36 h 36"/>
                  <a:gd name="T6" fmla="*/ 12 w 18"/>
                  <a:gd name="T7" fmla="*/ 0 h 36"/>
                  <a:gd name="T8" fmla="*/ 0 w 18"/>
                  <a:gd name="T9" fmla="*/ 0 h 36"/>
                </a:gdLst>
                <a:ahLst/>
                <a:cxnLst>
                  <a:cxn ang="0">
                    <a:pos x="T0" y="T1"/>
                  </a:cxn>
                  <a:cxn ang="0">
                    <a:pos x="T2" y="T3"/>
                  </a:cxn>
                  <a:cxn ang="0">
                    <a:pos x="T4" y="T5"/>
                  </a:cxn>
                  <a:cxn ang="0">
                    <a:pos x="T6" y="T7"/>
                  </a:cxn>
                  <a:cxn ang="0">
                    <a:pos x="T8" y="T9"/>
                  </a:cxn>
                </a:cxnLst>
                <a:rect l="0" t="0" r="r" b="b"/>
                <a:pathLst>
                  <a:path w="18" h="36">
                    <a:moveTo>
                      <a:pt x="0" y="0"/>
                    </a:moveTo>
                    <a:lnTo>
                      <a:pt x="6" y="36"/>
                    </a:lnTo>
                    <a:lnTo>
                      <a:pt x="18" y="36"/>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5" name="Rectangle 251"/>
              <p:cNvSpPr>
                <a:spLocks noChangeArrowheads="1"/>
              </p:cNvSpPr>
              <p:nvPr/>
            </p:nvSpPr>
            <p:spPr bwMode="auto">
              <a:xfrm>
                <a:off x="4026" y="2889"/>
                <a:ext cx="12" cy="4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86" name="Rectangle 252"/>
              <p:cNvSpPr>
                <a:spLocks noChangeArrowheads="1"/>
              </p:cNvSpPr>
              <p:nvPr/>
            </p:nvSpPr>
            <p:spPr bwMode="auto">
              <a:xfrm>
                <a:off x="4032" y="2961"/>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87" name="Freeform 253"/>
              <p:cNvSpPr>
                <a:spLocks/>
              </p:cNvSpPr>
              <p:nvPr/>
            </p:nvSpPr>
            <p:spPr bwMode="auto">
              <a:xfrm>
                <a:off x="4032" y="2979"/>
                <a:ext cx="24" cy="42"/>
              </a:xfrm>
              <a:custGeom>
                <a:avLst/>
                <a:gdLst>
                  <a:gd name="T0" fmla="*/ 0 w 24"/>
                  <a:gd name="T1" fmla="*/ 0 h 42"/>
                  <a:gd name="T2" fmla="*/ 12 w 24"/>
                  <a:gd name="T3" fmla="*/ 42 h 42"/>
                  <a:gd name="T4" fmla="*/ 24 w 24"/>
                  <a:gd name="T5" fmla="*/ 42 h 42"/>
                  <a:gd name="T6" fmla="*/ 12 w 24"/>
                  <a:gd name="T7" fmla="*/ 0 h 42"/>
                  <a:gd name="T8" fmla="*/ 0 w 24"/>
                  <a:gd name="T9" fmla="*/ 0 h 42"/>
                </a:gdLst>
                <a:ahLst/>
                <a:cxnLst>
                  <a:cxn ang="0">
                    <a:pos x="T0" y="T1"/>
                  </a:cxn>
                  <a:cxn ang="0">
                    <a:pos x="T2" y="T3"/>
                  </a:cxn>
                  <a:cxn ang="0">
                    <a:pos x="T4" y="T5"/>
                  </a:cxn>
                  <a:cxn ang="0">
                    <a:pos x="T6" y="T7"/>
                  </a:cxn>
                  <a:cxn ang="0">
                    <a:pos x="T8" y="T9"/>
                  </a:cxn>
                </a:cxnLst>
                <a:rect l="0" t="0" r="r" b="b"/>
                <a:pathLst>
                  <a:path w="24" h="42">
                    <a:moveTo>
                      <a:pt x="0" y="0"/>
                    </a:moveTo>
                    <a:lnTo>
                      <a:pt x="12" y="42"/>
                    </a:lnTo>
                    <a:lnTo>
                      <a:pt x="24" y="42"/>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8" name="Freeform 254"/>
              <p:cNvSpPr>
                <a:spLocks/>
              </p:cNvSpPr>
              <p:nvPr/>
            </p:nvSpPr>
            <p:spPr bwMode="auto">
              <a:xfrm>
                <a:off x="4044" y="3009"/>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9" name="Freeform 255"/>
              <p:cNvSpPr>
                <a:spLocks/>
              </p:cNvSpPr>
              <p:nvPr/>
            </p:nvSpPr>
            <p:spPr bwMode="auto">
              <a:xfrm>
                <a:off x="3774" y="3063"/>
                <a:ext cx="24" cy="18"/>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0" name="Freeform 256"/>
              <p:cNvSpPr>
                <a:spLocks/>
              </p:cNvSpPr>
              <p:nvPr/>
            </p:nvSpPr>
            <p:spPr bwMode="auto">
              <a:xfrm>
                <a:off x="3828" y="3063"/>
                <a:ext cx="30" cy="18"/>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1" name="Freeform 257"/>
              <p:cNvSpPr>
                <a:spLocks/>
              </p:cNvSpPr>
              <p:nvPr/>
            </p:nvSpPr>
            <p:spPr bwMode="auto">
              <a:xfrm>
                <a:off x="3846" y="3057"/>
                <a:ext cx="30" cy="18"/>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2" name="Freeform 258"/>
              <p:cNvSpPr>
                <a:spLocks/>
              </p:cNvSpPr>
              <p:nvPr/>
            </p:nvSpPr>
            <p:spPr bwMode="auto">
              <a:xfrm>
                <a:off x="3894" y="3039"/>
                <a:ext cx="30" cy="24"/>
              </a:xfrm>
              <a:custGeom>
                <a:avLst/>
                <a:gdLst>
                  <a:gd name="T0" fmla="*/ 0 w 30"/>
                  <a:gd name="T1" fmla="*/ 12 h 24"/>
                  <a:gd name="T2" fmla="*/ 24 w 30"/>
                  <a:gd name="T3" fmla="*/ 0 h 24"/>
                  <a:gd name="T4" fmla="*/ 30 w 30"/>
                  <a:gd name="T5" fmla="*/ 12 h 24"/>
                  <a:gd name="T6" fmla="*/ 6 w 30"/>
                  <a:gd name="T7" fmla="*/ 24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0"/>
                    </a:lnTo>
                    <a:lnTo>
                      <a:pt x="30" y="12"/>
                    </a:lnTo>
                    <a:lnTo>
                      <a:pt x="6" y="24"/>
                    </a:lnTo>
                    <a:lnTo>
                      <a:pt x="0" y="12"/>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3" name="Freeform 259"/>
              <p:cNvSpPr>
                <a:spLocks/>
              </p:cNvSpPr>
              <p:nvPr/>
            </p:nvSpPr>
            <p:spPr bwMode="auto">
              <a:xfrm>
                <a:off x="3930" y="3015"/>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4" name="Rectangle 260"/>
              <p:cNvSpPr>
                <a:spLocks noChangeArrowheads="1"/>
              </p:cNvSpPr>
              <p:nvPr/>
            </p:nvSpPr>
            <p:spPr bwMode="auto">
              <a:xfrm>
                <a:off x="3942" y="2967"/>
                <a:ext cx="12" cy="1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95" name="Rectangle 261"/>
              <p:cNvSpPr>
                <a:spLocks noChangeArrowheads="1"/>
              </p:cNvSpPr>
              <p:nvPr/>
            </p:nvSpPr>
            <p:spPr bwMode="auto">
              <a:xfrm>
                <a:off x="3942" y="2955"/>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96" name="Rectangle 262"/>
              <p:cNvSpPr>
                <a:spLocks noChangeArrowheads="1"/>
              </p:cNvSpPr>
              <p:nvPr/>
            </p:nvSpPr>
            <p:spPr bwMode="auto">
              <a:xfrm>
                <a:off x="3948" y="2907"/>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97" name="Rectangle 263"/>
              <p:cNvSpPr>
                <a:spLocks noChangeArrowheads="1"/>
              </p:cNvSpPr>
              <p:nvPr/>
            </p:nvSpPr>
            <p:spPr bwMode="auto">
              <a:xfrm>
                <a:off x="3954" y="2865"/>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98" name="Rectangle 264"/>
              <p:cNvSpPr>
                <a:spLocks noChangeArrowheads="1"/>
              </p:cNvSpPr>
              <p:nvPr/>
            </p:nvSpPr>
            <p:spPr bwMode="auto">
              <a:xfrm>
                <a:off x="3954" y="285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99" name="Rectangle 265"/>
              <p:cNvSpPr>
                <a:spLocks noChangeArrowheads="1"/>
              </p:cNvSpPr>
              <p:nvPr/>
            </p:nvSpPr>
            <p:spPr bwMode="auto">
              <a:xfrm>
                <a:off x="3960" y="279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00" name="Freeform 266"/>
              <p:cNvSpPr>
                <a:spLocks/>
              </p:cNvSpPr>
              <p:nvPr/>
            </p:nvSpPr>
            <p:spPr bwMode="auto">
              <a:xfrm>
                <a:off x="3960" y="2733"/>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 name="Freeform 267"/>
              <p:cNvSpPr>
                <a:spLocks/>
              </p:cNvSpPr>
              <p:nvPr/>
            </p:nvSpPr>
            <p:spPr bwMode="auto">
              <a:xfrm>
                <a:off x="3966" y="2673"/>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2" name="Rectangle 268"/>
              <p:cNvSpPr>
                <a:spLocks noChangeArrowheads="1"/>
              </p:cNvSpPr>
              <p:nvPr/>
            </p:nvSpPr>
            <p:spPr bwMode="auto">
              <a:xfrm>
                <a:off x="3972" y="261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03" name="Rectangle 269"/>
              <p:cNvSpPr>
                <a:spLocks noChangeArrowheads="1"/>
              </p:cNvSpPr>
              <p:nvPr/>
            </p:nvSpPr>
            <p:spPr bwMode="auto">
              <a:xfrm>
                <a:off x="3972" y="2601"/>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04" name="Rectangle 270"/>
              <p:cNvSpPr>
                <a:spLocks noChangeArrowheads="1"/>
              </p:cNvSpPr>
              <p:nvPr/>
            </p:nvSpPr>
            <p:spPr bwMode="auto">
              <a:xfrm>
                <a:off x="3972" y="2541"/>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05" name="Rectangle 271"/>
              <p:cNvSpPr>
                <a:spLocks noChangeArrowheads="1"/>
              </p:cNvSpPr>
              <p:nvPr/>
            </p:nvSpPr>
            <p:spPr bwMode="auto">
              <a:xfrm>
                <a:off x="3978" y="2481"/>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06" name="Rectangle 272"/>
              <p:cNvSpPr>
                <a:spLocks noChangeArrowheads="1"/>
              </p:cNvSpPr>
              <p:nvPr/>
            </p:nvSpPr>
            <p:spPr bwMode="auto">
              <a:xfrm>
                <a:off x="3978" y="2427"/>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07" name="Rectangle 273"/>
              <p:cNvSpPr>
                <a:spLocks noChangeArrowheads="1"/>
              </p:cNvSpPr>
              <p:nvPr/>
            </p:nvSpPr>
            <p:spPr bwMode="auto">
              <a:xfrm>
                <a:off x="3978" y="2421"/>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08" name="Rectangle 274"/>
              <p:cNvSpPr>
                <a:spLocks noChangeArrowheads="1"/>
              </p:cNvSpPr>
              <p:nvPr/>
            </p:nvSpPr>
            <p:spPr bwMode="auto">
              <a:xfrm>
                <a:off x="3984" y="234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09" name="Rectangle 275"/>
              <p:cNvSpPr>
                <a:spLocks noChangeArrowheads="1"/>
              </p:cNvSpPr>
              <p:nvPr/>
            </p:nvSpPr>
            <p:spPr bwMode="auto">
              <a:xfrm>
                <a:off x="3984" y="2337"/>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10" name="Freeform 276"/>
              <p:cNvSpPr>
                <a:spLocks/>
              </p:cNvSpPr>
              <p:nvPr/>
            </p:nvSpPr>
            <p:spPr bwMode="auto">
              <a:xfrm>
                <a:off x="3984" y="2265"/>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1" name="Rectangle 277"/>
              <p:cNvSpPr>
                <a:spLocks noChangeArrowheads="1"/>
              </p:cNvSpPr>
              <p:nvPr/>
            </p:nvSpPr>
            <p:spPr bwMode="auto">
              <a:xfrm>
                <a:off x="3990" y="219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12" name="Rectangle 278"/>
              <p:cNvSpPr>
                <a:spLocks noChangeArrowheads="1"/>
              </p:cNvSpPr>
              <p:nvPr/>
            </p:nvSpPr>
            <p:spPr bwMode="auto">
              <a:xfrm>
                <a:off x="3990" y="2181"/>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13" name="Freeform 279"/>
              <p:cNvSpPr>
                <a:spLocks/>
              </p:cNvSpPr>
              <p:nvPr/>
            </p:nvSpPr>
            <p:spPr bwMode="auto">
              <a:xfrm>
                <a:off x="3990" y="2109"/>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4" name="Rectangle 280"/>
              <p:cNvSpPr>
                <a:spLocks noChangeArrowheads="1"/>
              </p:cNvSpPr>
              <p:nvPr/>
            </p:nvSpPr>
            <p:spPr bwMode="auto">
              <a:xfrm>
                <a:off x="3996" y="2037"/>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15" name="Rectangle 281"/>
              <p:cNvSpPr>
                <a:spLocks noChangeArrowheads="1"/>
              </p:cNvSpPr>
              <p:nvPr/>
            </p:nvSpPr>
            <p:spPr bwMode="auto">
              <a:xfrm>
                <a:off x="3996" y="201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16" name="Rectangle 282"/>
              <p:cNvSpPr>
                <a:spLocks noChangeArrowheads="1"/>
              </p:cNvSpPr>
              <p:nvPr/>
            </p:nvSpPr>
            <p:spPr bwMode="auto">
              <a:xfrm>
                <a:off x="4002" y="1947"/>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17" name="Rectangle 283"/>
              <p:cNvSpPr>
                <a:spLocks noChangeArrowheads="1"/>
              </p:cNvSpPr>
              <p:nvPr/>
            </p:nvSpPr>
            <p:spPr bwMode="auto">
              <a:xfrm>
                <a:off x="4002" y="1887"/>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18" name="Rectangle 284"/>
              <p:cNvSpPr>
                <a:spLocks noChangeArrowheads="1"/>
              </p:cNvSpPr>
              <p:nvPr/>
            </p:nvSpPr>
            <p:spPr bwMode="auto">
              <a:xfrm>
                <a:off x="4002" y="1827"/>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19" name="Rectangle 285"/>
              <p:cNvSpPr>
                <a:spLocks noChangeArrowheads="1"/>
              </p:cNvSpPr>
              <p:nvPr/>
            </p:nvSpPr>
            <p:spPr bwMode="auto">
              <a:xfrm>
                <a:off x="4008" y="1755"/>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20" name="Freeform 286"/>
              <p:cNvSpPr>
                <a:spLocks/>
              </p:cNvSpPr>
              <p:nvPr/>
            </p:nvSpPr>
            <p:spPr bwMode="auto">
              <a:xfrm>
                <a:off x="4008" y="1695"/>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1" name="Rectangle 287"/>
              <p:cNvSpPr>
                <a:spLocks noChangeArrowheads="1"/>
              </p:cNvSpPr>
              <p:nvPr/>
            </p:nvSpPr>
            <p:spPr bwMode="auto">
              <a:xfrm>
                <a:off x="4014" y="1641"/>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22" name="Rectangle 288"/>
              <p:cNvSpPr>
                <a:spLocks noChangeArrowheads="1"/>
              </p:cNvSpPr>
              <p:nvPr/>
            </p:nvSpPr>
            <p:spPr bwMode="auto">
              <a:xfrm>
                <a:off x="4014" y="1635"/>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23" name="Rectangle 289"/>
              <p:cNvSpPr>
                <a:spLocks noChangeArrowheads="1"/>
              </p:cNvSpPr>
              <p:nvPr/>
            </p:nvSpPr>
            <p:spPr bwMode="auto">
              <a:xfrm>
                <a:off x="4014" y="156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24" name="Freeform 290"/>
              <p:cNvSpPr>
                <a:spLocks/>
              </p:cNvSpPr>
              <p:nvPr/>
            </p:nvSpPr>
            <p:spPr bwMode="auto">
              <a:xfrm>
                <a:off x="4014" y="1503"/>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5" name="Rectangle 291"/>
              <p:cNvSpPr>
                <a:spLocks noChangeArrowheads="1"/>
              </p:cNvSpPr>
              <p:nvPr/>
            </p:nvSpPr>
            <p:spPr bwMode="auto">
              <a:xfrm>
                <a:off x="4020" y="1449"/>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26" name="Rectangle 292"/>
              <p:cNvSpPr>
                <a:spLocks noChangeArrowheads="1"/>
              </p:cNvSpPr>
              <p:nvPr/>
            </p:nvSpPr>
            <p:spPr bwMode="auto">
              <a:xfrm>
                <a:off x="4020" y="1443"/>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27" name="Rectangle 293"/>
              <p:cNvSpPr>
                <a:spLocks noChangeArrowheads="1"/>
              </p:cNvSpPr>
              <p:nvPr/>
            </p:nvSpPr>
            <p:spPr bwMode="auto">
              <a:xfrm>
                <a:off x="4026" y="1371"/>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28" name="Rectangle 294"/>
              <p:cNvSpPr>
                <a:spLocks noChangeArrowheads="1"/>
              </p:cNvSpPr>
              <p:nvPr/>
            </p:nvSpPr>
            <p:spPr bwMode="auto">
              <a:xfrm>
                <a:off x="4026" y="135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29" name="Rectangle 295"/>
              <p:cNvSpPr>
                <a:spLocks noChangeArrowheads="1"/>
              </p:cNvSpPr>
              <p:nvPr/>
            </p:nvSpPr>
            <p:spPr bwMode="auto">
              <a:xfrm>
                <a:off x="4026" y="1305"/>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30" name="Rectangle 296"/>
              <p:cNvSpPr>
                <a:spLocks noChangeArrowheads="1"/>
              </p:cNvSpPr>
              <p:nvPr/>
            </p:nvSpPr>
            <p:spPr bwMode="auto">
              <a:xfrm>
                <a:off x="4026" y="129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31" name="Rectangle 297"/>
              <p:cNvSpPr>
                <a:spLocks noChangeArrowheads="1"/>
              </p:cNvSpPr>
              <p:nvPr/>
            </p:nvSpPr>
            <p:spPr bwMode="auto">
              <a:xfrm>
                <a:off x="4026" y="123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32" name="Rectangle 298"/>
              <p:cNvSpPr>
                <a:spLocks noChangeArrowheads="1"/>
              </p:cNvSpPr>
              <p:nvPr/>
            </p:nvSpPr>
            <p:spPr bwMode="auto">
              <a:xfrm>
                <a:off x="4026" y="117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33" name="Rectangle 299"/>
              <p:cNvSpPr>
                <a:spLocks noChangeArrowheads="1"/>
              </p:cNvSpPr>
              <p:nvPr/>
            </p:nvSpPr>
            <p:spPr bwMode="auto">
              <a:xfrm>
                <a:off x="4026" y="1137"/>
                <a:ext cx="12" cy="1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34" name="Rectangle 300"/>
              <p:cNvSpPr>
                <a:spLocks noChangeArrowheads="1"/>
              </p:cNvSpPr>
              <p:nvPr/>
            </p:nvSpPr>
            <p:spPr bwMode="auto">
              <a:xfrm>
                <a:off x="4026" y="1125"/>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35" name="Freeform 301"/>
              <p:cNvSpPr>
                <a:spLocks/>
              </p:cNvSpPr>
              <p:nvPr/>
            </p:nvSpPr>
            <p:spPr bwMode="auto">
              <a:xfrm>
                <a:off x="4026" y="1119"/>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6" name="Rectangle 302"/>
              <p:cNvSpPr>
                <a:spLocks noChangeArrowheads="1"/>
              </p:cNvSpPr>
              <p:nvPr/>
            </p:nvSpPr>
            <p:spPr bwMode="auto">
              <a:xfrm>
                <a:off x="4032" y="1119"/>
                <a:ext cx="12" cy="1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37" name="Rectangle 303"/>
              <p:cNvSpPr>
                <a:spLocks noChangeArrowheads="1"/>
              </p:cNvSpPr>
              <p:nvPr/>
            </p:nvSpPr>
            <p:spPr bwMode="auto">
              <a:xfrm>
                <a:off x="4032" y="1113"/>
                <a:ext cx="12" cy="1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38" name="Freeform 304"/>
              <p:cNvSpPr>
                <a:spLocks/>
              </p:cNvSpPr>
              <p:nvPr/>
            </p:nvSpPr>
            <p:spPr bwMode="auto">
              <a:xfrm>
                <a:off x="4044" y="1143"/>
                <a:ext cx="18" cy="18"/>
              </a:xfrm>
              <a:custGeom>
                <a:avLst/>
                <a:gdLst>
                  <a:gd name="T0" fmla="*/ 0 w 18"/>
                  <a:gd name="T1" fmla="*/ 0 h 18"/>
                  <a:gd name="T2" fmla="*/ 6 w 18"/>
                  <a:gd name="T3" fmla="*/ 18 h 18"/>
                  <a:gd name="T4" fmla="*/ 18 w 18"/>
                  <a:gd name="T5" fmla="*/ 18 h 18"/>
                  <a:gd name="T6" fmla="*/ 12 w 18"/>
                  <a:gd name="T7" fmla="*/ 0 h 18"/>
                  <a:gd name="T8" fmla="*/ 0 w 18"/>
                  <a:gd name="T9" fmla="*/ 0 h 18"/>
                </a:gdLst>
                <a:ahLst/>
                <a:cxnLst>
                  <a:cxn ang="0">
                    <a:pos x="T0" y="T1"/>
                  </a:cxn>
                  <a:cxn ang="0">
                    <a:pos x="T2" y="T3"/>
                  </a:cxn>
                  <a:cxn ang="0">
                    <a:pos x="T4" y="T5"/>
                  </a:cxn>
                  <a:cxn ang="0">
                    <a:pos x="T6" y="T7"/>
                  </a:cxn>
                  <a:cxn ang="0">
                    <a:pos x="T8" y="T9"/>
                  </a:cxn>
                </a:cxnLst>
                <a:rect l="0" t="0" r="r" b="b"/>
                <a:pathLst>
                  <a:path w="18" h="18">
                    <a:moveTo>
                      <a:pt x="0" y="0"/>
                    </a:moveTo>
                    <a:lnTo>
                      <a:pt x="6" y="18"/>
                    </a:lnTo>
                    <a:lnTo>
                      <a:pt x="18" y="18"/>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9" name="Rectangle 305"/>
              <p:cNvSpPr>
                <a:spLocks noChangeArrowheads="1"/>
              </p:cNvSpPr>
              <p:nvPr/>
            </p:nvSpPr>
            <p:spPr bwMode="auto">
              <a:xfrm>
                <a:off x="4050" y="114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 name="Rectangle 306"/>
              <p:cNvSpPr>
                <a:spLocks noChangeArrowheads="1"/>
              </p:cNvSpPr>
              <p:nvPr/>
            </p:nvSpPr>
            <p:spPr bwMode="auto">
              <a:xfrm>
                <a:off x="4050" y="1209"/>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1" name="Rectangle 307"/>
              <p:cNvSpPr>
                <a:spLocks noChangeArrowheads="1"/>
              </p:cNvSpPr>
              <p:nvPr/>
            </p:nvSpPr>
            <p:spPr bwMode="auto">
              <a:xfrm>
                <a:off x="4050" y="1203"/>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2" name="Rectangle 308"/>
              <p:cNvSpPr>
                <a:spLocks noChangeArrowheads="1"/>
              </p:cNvSpPr>
              <p:nvPr/>
            </p:nvSpPr>
            <p:spPr bwMode="auto">
              <a:xfrm>
                <a:off x="4056" y="1257"/>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3" name="Rectangle 309"/>
              <p:cNvSpPr>
                <a:spLocks noChangeArrowheads="1"/>
              </p:cNvSpPr>
              <p:nvPr/>
            </p:nvSpPr>
            <p:spPr bwMode="auto">
              <a:xfrm>
                <a:off x="4056" y="1317"/>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4" name="Rectangle 310"/>
              <p:cNvSpPr>
                <a:spLocks noChangeArrowheads="1"/>
              </p:cNvSpPr>
              <p:nvPr/>
            </p:nvSpPr>
            <p:spPr bwMode="auto">
              <a:xfrm>
                <a:off x="4056" y="1323"/>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5" name="Rectangle 311"/>
              <p:cNvSpPr>
                <a:spLocks noChangeArrowheads="1"/>
              </p:cNvSpPr>
              <p:nvPr/>
            </p:nvSpPr>
            <p:spPr bwMode="auto">
              <a:xfrm>
                <a:off x="4056" y="1377"/>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6" name="Rectangle 312"/>
              <p:cNvSpPr>
                <a:spLocks noChangeArrowheads="1"/>
              </p:cNvSpPr>
              <p:nvPr/>
            </p:nvSpPr>
            <p:spPr bwMode="auto">
              <a:xfrm>
                <a:off x="4056" y="1371"/>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7" name="Rectangle 313"/>
              <p:cNvSpPr>
                <a:spLocks noChangeArrowheads="1"/>
              </p:cNvSpPr>
              <p:nvPr/>
            </p:nvSpPr>
            <p:spPr bwMode="auto">
              <a:xfrm>
                <a:off x="4062" y="1437"/>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8" name="Rectangle 314"/>
              <p:cNvSpPr>
                <a:spLocks noChangeArrowheads="1"/>
              </p:cNvSpPr>
              <p:nvPr/>
            </p:nvSpPr>
            <p:spPr bwMode="auto">
              <a:xfrm>
                <a:off x="4062" y="1431"/>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9" name="Rectangle 315"/>
              <p:cNvSpPr>
                <a:spLocks noChangeArrowheads="1"/>
              </p:cNvSpPr>
              <p:nvPr/>
            </p:nvSpPr>
            <p:spPr bwMode="auto">
              <a:xfrm>
                <a:off x="4062" y="1497"/>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50" name="Rectangle 316"/>
              <p:cNvSpPr>
                <a:spLocks noChangeArrowheads="1"/>
              </p:cNvSpPr>
              <p:nvPr/>
            </p:nvSpPr>
            <p:spPr bwMode="auto">
              <a:xfrm>
                <a:off x="4062" y="1491"/>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51" name="Rectangle 317"/>
              <p:cNvSpPr>
                <a:spLocks noChangeArrowheads="1"/>
              </p:cNvSpPr>
              <p:nvPr/>
            </p:nvSpPr>
            <p:spPr bwMode="auto">
              <a:xfrm>
                <a:off x="4062" y="1563"/>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52" name="Rectangle 318"/>
              <p:cNvSpPr>
                <a:spLocks noChangeArrowheads="1"/>
              </p:cNvSpPr>
              <p:nvPr/>
            </p:nvSpPr>
            <p:spPr bwMode="auto">
              <a:xfrm>
                <a:off x="4062" y="1569"/>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53" name="Rectangle 319"/>
              <p:cNvSpPr>
                <a:spLocks noChangeArrowheads="1"/>
              </p:cNvSpPr>
              <p:nvPr/>
            </p:nvSpPr>
            <p:spPr bwMode="auto">
              <a:xfrm>
                <a:off x="4068" y="162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54" name="Rectangle 320"/>
              <p:cNvSpPr>
                <a:spLocks noChangeArrowheads="1"/>
              </p:cNvSpPr>
              <p:nvPr/>
            </p:nvSpPr>
            <p:spPr bwMode="auto">
              <a:xfrm>
                <a:off x="4068" y="168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55" name="Rectangle 321"/>
              <p:cNvSpPr>
                <a:spLocks noChangeArrowheads="1"/>
              </p:cNvSpPr>
              <p:nvPr/>
            </p:nvSpPr>
            <p:spPr bwMode="auto">
              <a:xfrm>
                <a:off x="4068" y="1755"/>
                <a:ext cx="12" cy="1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56" name="Rectangle 322"/>
              <p:cNvSpPr>
                <a:spLocks noChangeArrowheads="1"/>
              </p:cNvSpPr>
              <p:nvPr/>
            </p:nvSpPr>
            <p:spPr bwMode="auto">
              <a:xfrm>
                <a:off x="4068" y="1755"/>
                <a:ext cx="12" cy="12"/>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57" name="Rectangle 323"/>
              <p:cNvSpPr>
                <a:spLocks noChangeArrowheads="1"/>
              </p:cNvSpPr>
              <p:nvPr/>
            </p:nvSpPr>
            <p:spPr bwMode="auto">
              <a:xfrm>
                <a:off x="4074" y="1815"/>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58" name="Rectangle 324"/>
              <p:cNvSpPr>
                <a:spLocks noChangeArrowheads="1"/>
              </p:cNvSpPr>
              <p:nvPr/>
            </p:nvSpPr>
            <p:spPr bwMode="auto">
              <a:xfrm>
                <a:off x="4074" y="1875"/>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59" name="Rectangle 325"/>
              <p:cNvSpPr>
                <a:spLocks noChangeArrowheads="1"/>
              </p:cNvSpPr>
              <p:nvPr/>
            </p:nvSpPr>
            <p:spPr bwMode="auto">
              <a:xfrm>
                <a:off x="4080" y="1947"/>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60" name="Rectangle 326"/>
              <p:cNvSpPr>
                <a:spLocks noChangeArrowheads="1"/>
              </p:cNvSpPr>
              <p:nvPr/>
            </p:nvSpPr>
            <p:spPr bwMode="auto">
              <a:xfrm>
                <a:off x="4080" y="2007"/>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61" name="Rectangle 327"/>
              <p:cNvSpPr>
                <a:spLocks noChangeArrowheads="1"/>
              </p:cNvSpPr>
              <p:nvPr/>
            </p:nvSpPr>
            <p:spPr bwMode="auto">
              <a:xfrm>
                <a:off x="4080" y="2079"/>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62" name="Rectangle 328"/>
              <p:cNvSpPr>
                <a:spLocks noChangeArrowheads="1"/>
              </p:cNvSpPr>
              <p:nvPr/>
            </p:nvSpPr>
            <p:spPr bwMode="auto">
              <a:xfrm>
                <a:off x="4080" y="2073"/>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63" name="Rectangle 329"/>
              <p:cNvSpPr>
                <a:spLocks noChangeArrowheads="1"/>
              </p:cNvSpPr>
              <p:nvPr/>
            </p:nvSpPr>
            <p:spPr bwMode="auto">
              <a:xfrm>
                <a:off x="4086" y="213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64" name="Rectangle 330"/>
              <p:cNvSpPr>
                <a:spLocks noChangeArrowheads="1"/>
              </p:cNvSpPr>
              <p:nvPr/>
            </p:nvSpPr>
            <p:spPr bwMode="auto">
              <a:xfrm>
                <a:off x="4086" y="219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65" name="Rectangle 331"/>
              <p:cNvSpPr>
                <a:spLocks noChangeArrowheads="1"/>
              </p:cNvSpPr>
              <p:nvPr/>
            </p:nvSpPr>
            <p:spPr bwMode="auto">
              <a:xfrm>
                <a:off x="4086" y="2271"/>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66" name="Rectangle 332"/>
              <p:cNvSpPr>
                <a:spLocks noChangeArrowheads="1"/>
              </p:cNvSpPr>
              <p:nvPr/>
            </p:nvSpPr>
            <p:spPr bwMode="auto">
              <a:xfrm>
                <a:off x="4086" y="2265"/>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67" name="Freeform 333"/>
              <p:cNvSpPr>
                <a:spLocks/>
              </p:cNvSpPr>
              <p:nvPr/>
            </p:nvSpPr>
            <p:spPr bwMode="auto">
              <a:xfrm>
                <a:off x="4086" y="2337"/>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68" name="Rectangle 334"/>
              <p:cNvSpPr>
                <a:spLocks noChangeArrowheads="1"/>
              </p:cNvSpPr>
              <p:nvPr/>
            </p:nvSpPr>
            <p:spPr bwMode="auto">
              <a:xfrm>
                <a:off x="4092" y="240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69" name="Rectangle 335"/>
              <p:cNvSpPr>
                <a:spLocks noChangeArrowheads="1"/>
              </p:cNvSpPr>
              <p:nvPr/>
            </p:nvSpPr>
            <p:spPr bwMode="auto">
              <a:xfrm>
                <a:off x="4092" y="246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70" name="Rectangle 336"/>
              <p:cNvSpPr>
                <a:spLocks noChangeArrowheads="1"/>
              </p:cNvSpPr>
              <p:nvPr/>
            </p:nvSpPr>
            <p:spPr bwMode="auto">
              <a:xfrm>
                <a:off x="4092" y="2529"/>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71" name="Rectangle 337"/>
              <p:cNvSpPr>
                <a:spLocks noChangeArrowheads="1"/>
              </p:cNvSpPr>
              <p:nvPr/>
            </p:nvSpPr>
            <p:spPr bwMode="auto">
              <a:xfrm>
                <a:off x="4092" y="2601"/>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72" name="Rectangle 338"/>
              <p:cNvSpPr>
                <a:spLocks noChangeArrowheads="1"/>
              </p:cNvSpPr>
              <p:nvPr/>
            </p:nvSpPr>
            <p:spPr bwMode="auto">
              <a:xfrm>
                <a:off x="4092" y="2595"/>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73" name="Rectangle 339"/>
              <p:cNvSpPr>
                <a:spLocks noChangeArrowheads="1"/>
              </p:cNvSpPr>
              <p:nvPr/>
            </p:nvSpPr>
            <p:spPr bwMode="auto">
              <a:xfrm>
                <a:off x="4092" y="2661"/>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74" name="Rectangle 340"/>
              <p:cNvSpPr>
                <a:spLocks noChangeArrowheads="1"/>
              </p:cNvSpPr>
              <p:nvPr/>
            </p:nvSpPr>
            <p:spPr bwMode="auto">
              <a:xfrm>
                <a:off x="4092" y="267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75" name="Rectangle 341"/>
              <p:cNvSpPr>
                <a:spLocks noChangeArrowheads="1"/>
              </p:cNvSpPr>
              <p:nvPr/>
            </p:nvSpPr>
            <p:spPr bwMode="auto">
              <a:xfrm>
                <a:off x="4092" y="2745"/>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76" name="Rectangle 342"/>
              <p:cNvSpPr>
                <a:spLocks noChangeArrowheads="1"/>
              </p:cNvSpPr>
              <p:nvPr/>
            </p:nvSpPr>
            <p:spPr bwMode="auto">
              <a:xfrm>
                <a:off x="4092" y="2739"/>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77" name="Rectangle 343"/>
              <p:cNvSpPr>
                <a:spLocks noChangeArrowheads="1"/>
              </p:cNvSpPr>
              <p:nvPr/>
            </p:nvSpPr>
            <p:spPr bwMode="auto">
              <a:xfrm>
                <a:off x="4098" y="2805"/>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78" name="Rectangle 344"/>
              <p:cNvSpPr>
                <a:spLocks noChangeArrowheads="1"/>
              </p:cNvSpPr>
              <p:nvPr/>
            </p:nvSpPr>
            <p:spPr bwMode="auto">
              <a:xfrm>
                <a:off x="4098" y="2799"/>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79" name="Rectangle 345"/>
              <p:cNvSpPr>
                <a:spLocks noChangeArrowheads="1"/>
              </p:cNvSpPr>
              <p:nvPr/>
            </p:nvSpPr>
            <p:spPr bwMode="auto">
              <a:xfrm>
                <a:off x="4098" y="285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80" name="Rectangle 346"/>
              <p:cNvSpPr>
                <a:spLocks noChangeArrowheads="1"/>
              </p:cNvSpPr>
              <p:nvPr/>
            </p:nvSpPr>
            <p:spPr bwMode="auto">
              <a:xfrm>
                <a:off x="4104" y="2925"/>
                <a:ext cx="12" cy="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81" name="Rectangle 347"/>
              <p:cNvSpPr>
                <a:spLocks noChangeArrowheads="1"/>
              </p:cNvSpPr>
              <p:nvPr/>
            </p:nvSpPr>
            <p:spPr bwMode="auto">
              <a:xfrm>
                <a:off x="4104" y="2919"/>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82" name="Rectangle 348"/>
              <p:cNvSpPr>
                <a:spLocks noChangeArrowheads="1"/>
              </p:cNvSpPr>
              <p:nvPr/>
            </p:nvSpPr>
            <p:spPr bwMode="auto">
              <a:xfrm>
                <a:off x="4110" y="2973"/>
                <a:ext cx="12" cy="2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83" name="Rectangle 349"/>
              <p:cNvSpPr>
                <a:spLocks noChangeArrowheads="1"/>
              </p:cNvSpPr>
              <p:nvPr/>
            </p:nvSpPr>
            <p:spPr bwMode="auto">
              <a:xfrm>
                <a:off x="4122" y="3033"/>
                <a:ext cx="12" cy="1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84" name="Freeform 350"/>
              <p:cNvSpPr>
                <a:spLocks/>
              </p:cNvSpPr>
              <p:nvPr/>
            </p:nvSpPr>
            <p:spPr bwMode="auto">
              <a:xfrm>
                <a:off x="4122" y="3039"/>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5" name="Freeform 351"/>
              <p:cNvSpPr>
                <a:spLocks/>
              </p:cNvSpPr>
              <p:nvPr/>
            </p:nvSpPr>
            <p:spPr bwMode="auto">
              <a:xfrm>
                <a:off x="3882" y="3063"/>
                <a:ext cx="24" cy="18"/>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6" name="Freeform 352"/>
              <p:cNvSpPr>
                <a:spLocks/>
              </p:cNvSpPr>
              <p:nvPr/>
            </p:nvSpPr>
            <p:spPr bwMode="auto">
              <a:xfrm>
                <a:off x="3942" y="3057"/>
                <a:ext cx="12" cy="18"/>
              </a:xfrm>
              <a:custGeom>
                <a:avLst/>
                <a:gdLst>
                  <a:gd name="T0" fmla="*/ 0 w 12"/>
                  <a:gd name="T1" fmla="*/ 6 h 18"/>
                  <a:gd name="T2" fmla="*/ 12 w 12"/>
                  <a:gd name="T3" fmla="*/ 0 h 18"/>
                  <a:gd name="T4" fmla="*/ 12 w 12"/>
                  <a:gd name="T5" fmla="*/ 12 h 18"/>
                  <a:gd name="T6" fmla="*/ 0 w 12"/>
                  <a:gd name="T7" fmla="*/ 18 h 18"/>
                  <a:gd name="T8" fmla="*/ 0 w 12"/>
                  <a:gd name="T9" fmla="*/ 6 h 18"/>
                </a:gdLst>
                <a:ahLst/>
                <a:cxnLst>
                  <a:cxn ang="0">
                    <a:pos x="T0" y="T1"/>
                  </a:cxn>
                  <a:cxn ang="0">
                    <a:pos x="T2" y="T3"/>
                  </a:cxn>
                  <a:cxn ang="0">
                    <a:pos x="T4" y="T5"/>
                  </a:cxn>
                  <a:cxn ang="0">
                    <a:pos x="T6" y="T7"/>
                  </a:cxn>
                  <a:cxn ang="0">
                    <a:pos x="T8" y="T9"/>
                  </a:cxn>
                </a:cxnLst>
                <a:rect l="0" t="0" r="r" b="b"/>
                <a:pathLst>
                  <a:path w="12" h="18">
                    <a:moveTo>
                      <a:pt x="0" y="6"/>
                    </a:moveTo>
                    <a:lnTo>
                      <a:pt x="12" y="0"/>
                    </a:lnTo>
                    <a:lnTo>
                      <a:pt x="12" y="12"/>
                    </a:lnTo>
                    <a:lnTo>
                      <a:pt x="0" y="18"/>
                    </a:lnTo>
                    <a:lnTo>
                      <a:pt x="0" y="6"/>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7" name="Freeform 353"/>
              <p:cNvSpPr>
                <a:spLocks/>
              </p:cNvSpPr>
              <p:nvPr/>
            </p:nvSpPr>
            <p:spPr bwMode="auto">
              <a:xfrm>
                <a:off x="3936" y="3057"/>
                <a:ext cx="30" cy="18"/>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8" name="Freeform 354"/>
              <p:cNvSpPr>
                <a:spLocks/>
              </p:cNvSpPr>
              <p:nvPr/>
            </p:nvSpPr>
            <p:spPr bwMode="auto">
              <a:xfrm>
                <a:off x="3978" y="3027"/>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9" name="Freeform 355"/>
              <p:cNvSpPr>
                <a:spLocks/>
              </p:cNvSpPr>
              <p:nvPr/>
            </p:nvSpPr>
            <p:spPr bwMode="auto">
              <a:xfrm>
                <a:off x="3984" y="3015"/>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90" name="Freeform 356"/>
              <p:cNvSpPr>
                <a:spLocks/>
              </p:cNvSpPr>
              <p:nvPr/>
            </p:nvSpPr>
            <p:spPr bwMode="auto">
              <a:xfrm>
                <a:off x="3996" y="2967"/>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91" name="Rectangle 357"/>
              <p:cNvSpPr>
                <a:spLocks noChangeArrowheads="1"/>
              </p:cNvSpPr>
              <p:nvPr/>
            </p:nvSpPr>
            <p:spPr bwMode="auto">
              <a:xfrm>
                <a:off x="4008" y="2919"/>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92" name="Rectangle 358"/>
              <p:cNvSpPr>
                <a:spLocks noChangeArrowheads="1"/>
              </p:cNvSpPr>
              <p:nvPr/>
            </p:nvSpPr>
            <p:spPr bwMode="auto">
              <a:xfrm>
                <a:off x="4014" y="2859"/>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93" name="Rectangle 359"/>
              <p:cNvSpPr>
                <a:spLocks noChangeArrowheads="1"/>
              </p:cNvSpPr>
              <p:nvPr/>
            </p:nvSpPr>
            <p:spPr bwMode="auto">
              <a:xfrm>
                <a:off x="4014" y="2799"/>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94" name="Rectangle 360"/>
              <p:cNvSpPr>
                <a:spLocks noChangeArrowheads="1"/>
              </p:cNvSpPr>
              <p:nvPr/>
            </p:nvSpPr>
            <p:spPr bwMode="auto">
              <a:xfrm>
                <a:off x="4020" y="2739"/>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95" name="Rectangle 361"/>
              <p:cNvSpPr>
                <a:spLocks noChangeArrowheads="1"/>
              </p:cNvSpPr>
              <p:nvPr/>
            </p:nvSpPr>
            <p:spPr bwMode="auto">
              <a:xfrm>
                <a:off x="4026" y="2685"/>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96" name="Rectangle 362"/>
              <p:cNvSpPr>
                <a:spLocks noChangeArrowheads="1"/>
              </p:cNvSpPr>
              <p:nvPr/>
            </p:nvSpPr>
            <p:spPr bwMode="auto">
              <a:xfrm>
                <a:off x="4032" y="2631"/>
                <a:ext cx="12" cy="6"/>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97" name="Rectangle 363"/>
              <p:cNvSpPr>
                <a:spLocks noChangeArrowheads="1"/>
              </p:cNvSpPr>
              <p:nvPr/>
            </p:nvSpPr>
            <p:spPr bwMode="auto">
              <a:xfrm>
                <a:off x="4032" y="2625"/>
                <a:ext cx="12" cy="18"/>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98" name="Rectangle 364"/>
              <p:cNvSpPr>
                <a:spLocks noChangeArrowheads="1"/>
              </p:cNvSpPr>
              <p:nvPr/>
            </p:nvSpPr>
            <p:spPr bwMode="auto">
              <a:xfrm>
                <a:off x="4038" y="2565"/>
                <a:ext cx="12" cy="12"/>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99" name="Rectangle 365"/>
              <p:cNvSpPr>
                <a:spLocks noChangeArrowheads="1"/>
              </p:cNvSpPr>
              <p:nvPr/>
            </p:nvSpPr>
            <p:spPr bwMode="auto">
              <a:xfrm>
                <a:off x="4038" y="2565"/>
                <a:ext cx="12" cy="12"/>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00" name="Rectangle 366"/>
              <p:cNvSpPr>
                <a:spLocks noChangeArrowheads="1"/>
              </p:cNvSpPr>
              <p:nvPr/>
            </p:nvSpPr>
            <p:spPr bwMode="auto">
              <a:xfrm>
                <a:off x="4044" y="2505"/>
                <a:ext cx="12" cy="12"/>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01" name="Rectangle 367"/>
              <p:cNvSpPr>
                <a:spLocks noChangeArrowheads="1"/>
              </p:cNvSpPr>
              <p:nvPr/>
            </p:nvSpPr>
            <p:spPr bwMode="auto">
              <a:xfrm>
                <a:off x="4044" y="2505"/>
                <a:ext cx="12" cy="12"/>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02" name="Rectangle 368"/>
              <p:cNvSpPr>
                <a:spLocks noChangeArrowheads="1"/>
              </p:cNvSpPr>
              <p:nvPr/>
            </p:nvSpPr>
            <p:spPr bwMode="auto">
              <a:xfrm>
                <a:off x="4050" y="2457"/>
                <a:ext cx="12" cy="12"/>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03" name="Freeform 369"/>
              <p:cNvSpPr>
                <a:spLocks/>
              </p:cNvSpPr>
              <p:nvPr/>
            </p:nvSpPr>
            <p:spPr bwMode="auto">
              <a:xfrm>
                <a:off x="4050" y="2445"/>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04" name="Freeform 370"/>
              <p:cNvSpPr>
                <a:spLocks/>
              </p:cNvSpPr>
              <p:nvPr/>
            </p:nvSpPr>
            <p:spPr bwMode="auto">
              <a:xfrm>
                <a:off x="4056" y="2415"/>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05" name="Rectangle 371"/>
              <p:cNvSpPr>
                <a:spLocks noChangeArrowheads="1"/>
              </p:cNvSpPr>
              <p:nvPr/>
            </p:nvSpPr>
            <p:spPr bwMode="auto">
              <a:xfrm>
                <a:off x="4068" y="2439"/>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06" name="Freeform 372"/>
              <p:cNvSpPr>
                <a:spLocks/>
              </p:cNvSpPr>
              <p:nvPr/>
            </p:nvSpPr>
            <p:spPr bwMode="auto">
              <a:xfrm>
                <a:off x="4068" y="2487"/>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07" name="Rectangle 373"/>
              <p:cNvSpPr>
                <a:spLocks noChangeArrowheads="1"/>
              </p:cNvSpPr>
              <p:nvPr/>
            </p:nvSpPr>
            <p:spPr bwMode="auto">
              <a:xfrm>
                <a:off x="4074" y="2499"/>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08" name="Rectangle 374"/>
              <p:cNvSpPr>
                <a:spLocks noChangeArrowheads="1"/>
              </p:cNvSpPr>
              <p:nvPr/>
            </p:nvSpPr>
            <p:spPr bwMode="auto">
              <a:xfrm>
                <a:off x="4074" y="2529"/>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09" name="Rectangle 375"/>
              <p:cNvSpPr>
                <a:spLocks noChangeArrowheads="1"/>
              </p:cNvSpPr>
              <p:nvPr/>
            </p:nvSpPr>
            <p:spPr bwMode="auto">
              <a:xfrm>
                <a:off x="4080" y="2589"/>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0" name="Freeform 376"/>
              <p:cNvSpPr>
                <a:spLocks/>
              </p:cNvSpPr>
              <p:nvPr/>
            </p:nvSpPr>
            <p:spPr bwMode="auto">
              <a:xfrm>
                <a:off x="4080" y="2649"/>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11" name="Rectangle 377"/>
              <p:cNvSpPr>
                <a:spLocks noChangeArrowheads="1"/>
              </p:cNvSpPr>
              <p:nvPr/>
            </p:nvSpPr>
            <p:spPr bwMode="auto">
              <a:xfrm>
                <a:off x="4092" y="2709"/>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2" name="Rectangle 378"/>
              <p:cNvSpPr>
                <a:spLocks noChangeArrowheads="1"/>
              </p:cNvSpPr>
              <p:nvPr/>
            </p:nvSpPr>
            <p:spPr bwMode="auto">
              <a:xfrm>
                <a:off x="4092" y="2721"/>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3" name="Rectangle 379"/>
              <p:cNvSpPr>
                <a:spLocks noChangeArrowheads="1"/>
              </p:cNvSpPr>
              <p:nvPr/>
            </p:nvSpPr>
            <p:spPr bwMode="auto">
              <a:xfrm>
                <a:off x="4092" y="2781"/>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4" name="Rectangle 380"/>
              <p:cNvSpPr>
                <a:spLocks noChangeArrowheads="1"/>
              </p:cNvSpPr>
              <p:nvPr/>
            </p:nvSpPr>
            <p:spPr bwMode="auto">
              <a:xfrm>
                <a:off x="4092" y="2793"/>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5" name="Rectangle 381"/>
              <p:cNvSpPr>
                <a:spLocks noChangeArrowheads="1"/>
              </p:cNvSpPr>
              <p:nvPr/>
            </p:nvSpPr>
            <p:spPr bwMode="auto">
              <a:xfrm>
                <a:off x="4098" y="2853"/>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6" name="Rectangle 382"/>
              <p:cNvSpPr>
                <a:spLocks noChangeArrowheads="1"/>
              </p:cNvSpPr>
              <p:nvPr/>
            </p:nvSpPr>
            <p:spPr bwMode="auto">
              <a:xfrm>
                <a:off x="4104" y="2925"/>
                <a:ext cx="12" cy="12"/>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7" name="Rectangle 383"/>
              <p:cNvSpPr>
                <a:spLocks noChangeArrowheads="1"/>
              </p:cNvSpPr>
              <p:nvPr/>
            </p:nvSpPr>
            <p:spPr bwMode="auto">
              <a:xfrm>
                <a:off x="4104" y="2925"/>
                <a:ext cx="12" cy="12"/>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8" name="Freeform 384"/>
              <p:cNvSpPr>
                <a:spLocks/>
              </p:cNvSpPr>
              <p:nvPr/>
            </p:nvSpPr>
            <p:spPr bwMode="auto">
              <a:xfrm>
                <a:off x="4110" y="2973"/>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19" name="Rectangle 385"/>
              <p:cNvSpPr>
                <a:spLocks noChangeArrowheads="1"/>
              </p:cNvSpPr>
              <p:nvPr/>
            </p:nvSpPr>
            <p:spPr bwMode="auto">
              <a:xfrm>
                <a:off x="4116" y="2985"/>
                <a:ext cx="12" cy="2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0" name="Rectangle 386"/>
              <p:cNvSpPr>
                <a:spLocks noChangeArrowheads="1"/>
              </p:cNvSpPr>
              <p:nvPr/>
            </p:nvSpPr>
            <p:spPr bwMode="auto">
              <a:xfrm>
                <a:off x="4122" y="3045"/>
                <a:ext cx="12" cy="12"/>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1" name="Freeform 387"/>
              <p:cNvSpPr>
                <a:spLocks/>
              </p:cNvSpPr>
              <p:nvPr/>
            </p:nvSpPr>
            <p:spPr bwMode="auto">
              <a:xfrm>
                <a:off x="4122" y="3045"/>
                <a:ext cx="18" cy="12"/>
              </a:xfrm>
              <a:custGeom>
                <a:avLst/>
                <a:gdLst>
                  <a:gd name="T0" fmla="*/ 0 w 18"/>
                  <a:gd name="T1" fmla="*/ 0 h 12"/>
                  <a:gd name="T2" fmla="*/ 6 w 18"/>
                  <a:gd name="T3" fmla="*/ 12 h 12"/>
                  <a:gd name="T4" fmla="*/ 18 w 18"/>
                  <a:gd name="T5" fmla="*/ 12 h 12"/>
                  <a:gd name="T6" fmla="*/ 12 w 18"/>
                  <a:gd name="T7" fmla="*/ 0 h 12"/>
                  <a:gd name="T8" fmla="*/ 0 w 18"/>
                  <a:gd name="T9" fmla="*/ 0 h 12"/>
                </a:gdLst>
                <a:ahLst/>
                <a:cxnLst>
                  <a:cxn ang="0">
                    <a:pos x="T0" y="T1"/>
                  </a:cxn>
                  <a:cxn ang="0">
                    <a:pos x="T2" y="T3"/>
                  </a:cxn>
                  <a:cxn ang="0">
                    <a:pos x="T4" y="T5"/>
                  </a:cxn>
                  <a:cxn ang="0">
                    <a:pos x="T6" y="T7"/>
                  </a:cxn>
                  <a:cxn ang="0">
                    <a:pos x="T8" y="T9"/>
                  </a:cxn>
                </a:cxnLst>
                <a:rect l="0" t="0" r="r" b="b"/>
                <a:pathLst>
                  <a:path w="18" h="12">
                    <a:moveTo>
                      <a:pt x="0" y="0"/>
                    </a:moveTo>
                    <a:lnTo>
                      <a:pt x="6" y="12"/>
                    </a:lnTo>
                    <a:lnTo>
                      <a:pt x="18" y="12"/>
                    </a:lnTo>
                    <a:lnTo>
                      <a:pt x="12" y="0"/>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2" name="Freeform 388"/>
              <p:cNvSpPr>
                <a:spLocks/>
              </p:cNvSpPr>
              <p:nvPr/>
            </p:nvSpPr>
            <p:spPr bwMode="auto">
              <a:xfrm>
                <a:off x="4128" y="3051"/>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3" name="Freeform 389"/>
              <p:cNvSpPr>
                <a:spLocks/>
              </p:cNvSpPr>
              <p:nvPr/>
            </p:nvSpPr>
            <p:spPr bwMode="auto">
              <a:xfrm>
                <a:off x="3930" y="3063"/>
                <a:ext cx="30" cy="18"/>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4" name="Freeform 390"/>
              <p:cNvSpPr>
                <a:spLocks/>
              </p:cNvSpPr>
              <p:nvPr/>
            </p:nvSpPr>
            <p:spPr bwMode="auto">
              <a:xfrm>
                <a:off x="3984" y="3045"/>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5" name="Freeform 391"/>
              <p:cNvSpPr>
                <a:spLocks/>
              </p:cNvSpPr>
              <p:nvPr/>
            </p:nvSpPr>
            <p:spPr bwMode="auto">
              <a:xfrm>
                <a:off x="4002" y="3009"/>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6" name="Freeform 392"/>
              <p:cNvSpPr>
                <a:spLocks/>
              </p:cNvSpPr>
              <p:nvPr/>
            </p:nvSpPr>
            <p:spPr bwMode="auto">
              <a:xfrm>
                <a:off x="4020" y="2949"/>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7" name="Freeform 393"/>
              <p:cNvSpPr>
                <a:spLocks/>
              </p:cNvSpPr>
              <p:nvPr/>
            </p:nvSpPr>
            <p:spPr bwMode="auto">
              <a:xfrm>
                <a:off x="4026" y="2931"/>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8" name="Rectangle 394"/>
              <p:cNvSpPr>
                <a:spLocks noChangeArrowheads="1"/>
              </p:cNvSpPr>
              <p:nvPr/>
            </p:nvSpPr>
            <p:spPr bwMode="auto">
              <a:xfrm>
                <a:off x="4038" y="2877"/>
                <a:ext cx="12" cy="18"/>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9" name="Rectangle 395"/>
              <p:cNvSpPr>
                <a:spLocks noChangeArrowheads="1"/>
              </p:cNvSpPr>
              <p:nvPr/>
            </p:nvSpPr>
            <p:spPr bwMode="auto">
              <a:xfrm>
                <a:off x="4038" y="2883"/>
                <a:ext cx="12" cy="6"/>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30" name="Freeform 396"/>
              <p:cNvSpPr>
                <a:spLocks/>
              </p:cNvSpPr>
              <p:nvPr/>
            </p:nvSpPr>
            <p:spPr bwMode="auto">
              <a:xfrm>
                <a:off x="4038" y="2823"/>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31" name="Freeform 397"/>
              <p:cNvSpPr>
                <a:spLocks/>
              </p:cNvSpPr>
              <p:nvPr/>
            </p:nvSpPr>
            <p:spPr bwMode="auto">
              <a:xfrm>
                <a:off x="4044" y="2805"/>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32" name="Rectangle 398"/>
              <p:cNvSpPr>
                <a:spLocks noChangeArrowheads="1"/>
              </p:cNvSpPr>
              <p:nvPr/>
            </p:nvSpPr>
            <p:spPr bwMode="auto">
              <a:xfrm>
                <a:off x="4056" y="2757"/>
                <a:ext cx="12" cy="1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33" name="Rectangle 399"/>
              <p:cNvSpPr>
                <a:spLocks noChangeArrowheads="1"/>
              </p:cNvSpPr>
              <p:nvPr/>
            </p:nvSpPr>
            <p:spPr bwMode="auto">
              <a:xfrm>
                <a:off x="4056" y="2757"/>
                <a:ext cx="12" cy="1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34" name="Freeform 400"/>
              <p:cNvSpPr>
                <a:spLocks/>
              </p:cNvSpPr>
              <p:nvPr/>
            </p:nvSpPr>
            <p:spPr bwMode="auto">
              <a:xfrm>
                <a:off x="4056" y="2751"/>
                <a:ext cx="12" cy="18"/>
              </a:xfrm>
              <a:custGeom>
                <a:avLst/>
                <a:gdLst>
                  <a:gd name="T0" fmla="*/ 0 w 12"/>
                  <a:gd name="T1" fmla="*/ 6 h 18"/>
                  <a:gd name="T2" fmla="*/ 12 w 12"/>
                  <a:gd name="T3" fmla="*/ 0 h 18"/>
                  <a:gd name="T4" fmla="*/ 12 w 12"/>
                  <a:gd name="T5" fmla="*/ 12 h 18"/>
                  <a:gd name="T6" fmla="*/ 0 w 12"/>
                  <a:gd name="T7" fmla="*/ 18 h 18"/>
                  <a:gd name="T8" fmla="*/ 0 w 12"/>
                  <a:gd name="T9" fmla="*/ 6 h 18"/>
                </a:gdLst>
                <a:ahLst/>
                <a:cxnLst>
                  <a:cxn ang="0">
                    <a:pos x="T0" y="T1"/>
                  </a:cxn>
                  <a:cxn ang="0">
                    <a:pos x="T2" y="T3"/>
                  </a:cxn>
                  <a:cxn ang="0">
                    <a:pos x="T4" y="T5"/>
                  </a:cxn>
                  <a:cxn ang="0">
                    <a:pos x="T6" y="T7"/>
                  </a:cxn>
                  <a:cxn ang="0">
                    <a:pos x="T8" y="T9"/>
                  </a:cxn>
                </a:cxnLst>
                <a:rect l="0" t="0" r="r" b="b"/>
                <a:pathLst>
                  <a:path w="12" h="18">
                    <a:moveTo>
                      <a:pt x="0" y="6"/>
                    </a:moveTo>
                    <a:lnTo>
                      <a:pt x="12" y="0"/>
                    </a:lnTo>
                    <a:lnTo>
                      <a:pt x="12" y="12"/>
                    </a:lnTo>
                    <a:lnTo>
                      <a:pt x="0" y="18"/>
                    </a:lnTo>
                    <a:lnTo>
                      <a:pt x="0" y="6"/>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35" name="Freeform 401"/>
              <p:cNvSpPr>
                <a:spLocks/>
              </p:cNvSpPr>
              <p:nvPr/>
            </p:nvSpPr>
            <p:spPr bwMode="auto">
              <a:xfrm>
                <a:off x="4062" y="2757"/>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36" name="Freeform 402"/>
              <p:cNvSpPr>
                <a:spLocks/>
              </p:cNvSpPr>
              <p:nvPr/>
            </p:nvSpPr>
            <p:spPr bwMode="auto">
              <a:xfrm>
                <a:off x="4068" y="2769"/>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37" name="Freeform 403"/>
              <p:cNvSpPr>
                <a:spLocks/>
              </p:cNvSpPr>
              <p:nvPr/>
            </p:nvSpPr>
            <p:spPr bwMode="auto">
              <a:xfrm>
                <a:off x="4074" y="2781"/>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38" name="Freeform 404"/>
              <p:cNvSpPr>
                <a:spLocks/>
              </p:cNvSpPr>
              <p:nvPr/>
            </p:nvSpPr>
            <p:spPr bwMode="auto">
              <a:xfrm>
                <a:off x="4086" y="2823"/>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39" name="Rectangle 405"/>
              <p:cNvSpPr>
                <a:spLocks noChangeArrowheads="1"/>
              </p:cNvSpPr>
              <p:nvPr/>
            </p:nvSpPr>
            <p:spPr bwMode="auto">
              <a:xfrm>
                <a:off x="4092" y="2883"/>
                <a:ext cx="12" cy="1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40" name="Rectangle 406"/>
              <p:cNvSpPr>
                <a:spLocks noChangeArrowheads="1"/>
              </p:cNvSpPr>
              <p:nvPr/>
            </p:nvSpPr>
            <p:spPr bwMode="auto">
              <a:xfrm>
                <a:off x="4092" y="2883"/>
                <a:ext cx="12" cy="1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41" name="Freeform 407"/>
              <p:cNvSpPr>
                <a:spLocks/>
              </p:cNvSpPr>
              <p:nvPr/>
            </p:nvSpPr>
            <p:spPr bwMode="auto">
              <a:xfrm>
                <a:off x="4092" y="2931"/>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42" name="Freeform 408"/>
              <p:cNvSpPr>
                <a:spLocks/>
              </p:cNvSpPr>
              <p:nvPr/>
            </p:nvSpPr>
            <p:spPr bwMode="auto">
              <a:xfrm>
                <a:off x="4098" y="2943"/>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43" name="Freeform 409"/>
              <p:cNvSpPr>
                <a:spLocks/>
              </p:cNvSpPr>
              <p:nvPr/>
            </p:nvSpPr>
            <p:spPr bwMode="auto">
              <a:xfrm>
                <a:off x="4110" y="3003"/>
                <a:ext cx="18" cy="18"/>
              </a:xfrm>
              <a:custGeom>
                <a:avLst/>
                <a:gdLst>
                  <a:gd name="T0" fmla="*/ 0 w 18"/>
                  <a:gd name="T1" fmla="*/ 0 h 18"/>
                  <a:gd name="T2" fmla="*/ 6 w 18"/>
                  <a:gd name="T3" fmla="*/ 18 h 18"/>
                  <a:gd name="T4" fmla="*/ 18 w 18"/>
                  <a:gd name="T5" fmla="*/ 18 h 18"/>
                  <a:gd name="T6" fmla="*/ 12 w 18"/>
                  <a:gd name="T7" fmla="*/ 0 h 18"/>
                  <a:gd name="T8" fmla="*/ 0 w 18"/>
                  <a:gd name="T9" fmla="*/ 0 h 18"/>
                </a:gdLst>
                <a:ahLst/>
                <a:cxnLst>
                  <a:cxn ang="0">
                    <a:pos x="T0" y="T1"/>
                  </a:cxn>
                  <a:cxn ang="0">
                    <a:pos x="T2" y="T3"/>
                  </a:cxn>
                  <a:cxn ang="0">
                    <a:pos x="T4" y="T5"/>
                  </a:cxn>
                  <a:cxn ang="0">
                    <a:pos x="T6" y="T7"/>
                  </a:cxn>
                  <a:cxn ang="0">
                    <a:pos x="T8" y="T9"/>
                  </a:cxn>
                </a:cxnLst>
                <a:rect l="0" t="0" r="r" b="b"/>
                <a:pathLst>
                  <a:path w="18" h="18">
                    <a:moveTo>
                      <a:pt x="0" y="0"/>
                    </a:moveTo>
                    <a:lnTo>
                      <a:pt x="6" y="18"/>
                    </a:lnTo>
                    <a:lnTo>
                      <a:pt x="18" y="18"/>
                    </a:lnTo>
                    <a:lnTo>
                      <a:pt x="12" y="0"/>
                    </a:lnTo>
                    <a:lnTo>
                      <a:pt x="0" y="0"/>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44" name="Rectangle 410"/>
              <p:cNvSpPr>
                <a:spLocks noChangeArrowheads="1"/>
              </p:cNvSpPr>
              <p:nvPr/>
            </p:nvSpPr>
            <p:spPr bwMode="auto">
              <a:xfrm>
                <a:off x="4116" y="3009"/>
                <a:ext cx="12" cy="6"/>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45" name="Freeform 411"/>
              <p:cNvSpPr>
                <a:spLocks/>
              </p:cNvSpPr>
              <p:nvPr/>
            </p:nvSpPr>
            <p:spPr bwMode="auto">
              <a:xfrm>
                <a:off x="4122" y="3027"/>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46" name="Freeform 412"/>
              <p:cNvSpPr>
                <a:spLocks/>
              </p:cNvSpPr>
              <p:nvPr/>
            </p:nvSpPr>
            <p:spPr bwMode="auto">
              <a:xfrm>
                <a:off x="4128" y="3051"/>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47" name="Freeform 413"/>
              <p:cNvSpPr>
                <a:spLocks/>
              </p:cNvSpPr>
              <p:nvPr/>
            </p:nvSpPr>
            <p:spPr bwMode="auto">
              <a:xfrm>
                <a:off x="3960" y="3063"/>
                <a:ext cx="24" cy="18"/>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48" name="Freeform 414"/>
              <p:cNvSpPr>
                <a:spLocks/>
              </p:cNvSpPr>
              <p:nvPr/>
            </p:nvSpPr>
            <p:spPr bwMode="auto">
              <a:xfrm>
                <a:off x="3996" y="3057"/>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49" name="Freeform 415"/>
              <p:cNvSpPr>
                <a:spLocks/>
              </p:cNvSpPr>
              <p:nvPr/>
            </p:nvSpPr>
            <p:spPr bwMode="auto">
              <a:xfrm>
                <a:off x="4020" y="3027"/>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50" name="Rectangle 416"/>
              <p:cNvSpPr>
                <a:spLocks noChangeArrowheads="1"/>
              </p:cNvSpPr>
              <p:nvPr/>
            </p:nvSpPr>
            <p:spPr bwMode="auto">
              <a:xfrm>
                <a:off x="4044" y="2991"/>
                <a:ext cx="12" cy="6"/>
              </a:xfrm>
              <a:prstGeom prst="rect">
                <a:avLst/>
              </a:prstGeom>
              <a:solidFill>
                <a:srgbClr val="CC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51" name="Freeform 417"/>
              <p:cNvSpPr>
                <a:spLocks/>
              </p:cNvSpPr>
              <p:nvPr/>
            </p:nvSpPr>
            <p:spPr bwMode="auto">
              <a:xfrm>
                <a:off x="4044" y="2991"/>
                <a:ext cx="18" cy="24"/>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52" name="Freeform 418"/>
              <p:cNvSpPr>
                <a:spLocks/>
              </p:cNvSpPr>
              <p:nvPr/>
            </p:nvSpPr>
            <p:spPr bwMode="auto">
              <a:xfrm>
                <a:off x="4062" y="2973"/>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53" name="Freeform 419"/>
              <p:cNvSpPr>
                <a:spLocks/>
              </p:cNvSpPr>
              <p:nvPr/>
            </p:nvSpPr>
            <p:spPr bwMode="auto">
              <a:xfrm>
                <a:off x="4080" y="2985"/>
                <a:ext cx="18" cy="24"/>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208" name="Rectangle 421"/>
            <p:cNvSpPr>
              <a:spLocks noChangeArrowheads="1"/>
            </p:cNvSpPr>
            <p:nvPr/>
          </p:nvSpPr>
          <p:spPr bwMode="auto">
            <a:xfrm>
              <a:off x="6505575" y="4795838"/>
              <a:ext cx="19050" cy="38100"/>
            </a:xfrm>
            <a:prstGeom prst="rect">
              <a:avLst/>
            </a:prstGeom>
            <a:solidFill>
              <a:srgbClr val="CC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09" name="Freeform 422"/>
            <p:cNvSpPr>
              <a:spLocks/>
            </p:cNvSpPr>
            <p:nvPr/>
          </p:nvSpPr>
          <p:spPr bwMode="auto">
            <a:xfrm>
              <a:off x="6505575" y="4843463"/>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0" name="Freeform 423"/>
            <p:cNvSpPr>
              <a:spLocks/>
            </p:cNvSpPr>
            <p:nvPr/>
          </p:nvSpPr>
          <p:spPr bwMode="auto">
            <a:xfrm>
              <a:off x="6524625" y="4852988"/>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1" name="Freeform 424"/>
            <p:cNvSpPr>
              <a:spLocks/>
            </p:cNvSpPr>
            <p:nvPr/>
          </p:nvSpPr>
          <p:spPr bwMode="auto">
            <a:xfrm>
              <a:off x="6553200" y="4852988"/>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2" name="Freeform 425"/>
            <p:cNvSpPr>
              <a:spLocks/>
            </p:cNvSpPr>
            <p:nvPr/>
          </p:nvSpPr>
          <p:spPr bwMode="auto">
            <a:xfrm>
              <a:off x="2247900" y="4852988"/>
              <a:ext cx="47625" cy="38100"/>
            </a:xfrm>
            <a:custGeom>
              <a:avLst/>
              <a:gdLst>
                <a:gd name="T0" fmla="*/ 0 w 30"/>
                <a:gd name="T1" fmla="*/ 12 h 24"/>
                <a:gd name="T2" fmla="*/ 24 w 30"/>
                <a:gd name="T3" fmla="*/ 0 h 24"/>
                <a:gd name="T4" fmla="*/ 30 w 30"/>
                <a:gd name="T5" fmla="*/ 12 h 24"/>
                <a:gd name="T6" fmla="*/ 6 w 30"/>
                <a:gd name="T7" fmla="*/ 24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0"/>
                  </a:lnTo>
                  <a:lnTo>
                    <a:pt x="30" y="12"/>
                  </a:lnTo>
                  <a:lnTo>
                    <a:pt x="6" y="24"/>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3" name="Freeform 426"/>
            <p:cNvSpPr>
              <a:spLocks/>
            </p:cNvSpPr>
            <p:nvPr/>
          </p:nvSpPr>
          <p:spPr bwMode="auto">
            <a:xfrm>
              <a:off x="2333625" y="4833938"/>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4" name="Freeform 427"/>
            <p:cNvSpPr>
              <a:spLocks/>
            </p:cNvSpPr>
            <p:nvPr/>
          </p:nvSpPr>
          <p:spPr bwMode="auto">
            <a:xfrm>
              <a:off x="2324100" y="483393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5" name="Freeform 428"/>
            <p:cNvSpPr>
              <a:spLocks/>
            </p:cNvSpPr>
            <p:nvPr/>
          </p:nvSpPr>
          <p:spPr bwMode="auto">
            <a:xfrm>
              <a:off x="2419350" y="4814888"/>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 name="Freeform 429"/>
            <p:cNvSpPr>
              <a:spLocks/>
            </p:cNvSpPr>
            <p:nvPr/>
          </p:nvSpPr>
          <p:spPr bwMode="auto">
            <a:xfrm>
              <a:off x="2428875" y="4814888"/>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 name="Freeform 430"/>
            <p:cNvSpPr>
              <a:spLocks/>
            </p:cNvSpPr>
            <p:nvPr/>
          </p:nvSpPr>
          <p:spPr bwMode="auto">
            <a:xfrm>
              <a:off x="2476500" y="481488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 name="Freeform 431"/>
            <p:cNvSpPr>
              <a:spLocks/>
            </p:cNvSpPr>
            <p:nvPr/>
          </p:nvSpPr>
          <p:spPr bwMode="auto">
            <a:xfrm>
              <a:off x="2571750" y="480536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 name="Freeform 432"/>
            <p:cNvSpPr>
              <a:spLocks/>
            </p:cNvSpPr>
            <p:nvPr/>
          </p:nvSpPr>
          <p:spPr bwMode="auto">
            <a:xfrm>
              <a:off x="2590800" y="480536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 name="Freeform 433"/>
            <p:cNvSpPr>
              <a:spLocks/>
            </p:cNvSpPr>
            <p:nvPr/>
          </p:nvSpPr>
          <p:spPr bwMode="auto">
            <a:xfrm>
              <a:off x="2676525" y="4805363"/>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1" name="Freeform 434"/>
            <p:cNvSpPr>
              <a:spLocks/>
            </p:cNvSpPr>
            <p:nvPr/>
          </p:nvSpPr>
          <p:spPr bwMode="auto">
            <a:xfrm>
              <a:off x="2752725" y="479583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2" name="Freeform 435"/>
            <p:cNvSpPr>
              <a:spLocks/>
            </p:cNvSpPr>
            <p:nvPr/>
          </p:nvSpPr>
          <p:spPr bwMode="auto">
            <a:xfrm>
              <a:off x="2867025" y="4786313"/>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3" name="Freeform 436"/>
            <p:cNvSpPr>
              <a:spLocks/>
            </p:cNvSpPr>
            <p:nvPr/>
          </p:nvSpPr>
          <p:spPr bwMode="auto">
            <a:xfrm>
              <a:off x="2857500" y="4786313"/>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4" name="Freeform 437"/>
            <p:cNvSpPr>
              <a:spLocks/>
            </p:cNvSpPr>
            <p:nvPr/>
          </p:nvSpPr>
          <p:spPr bwMode="auto">
            <a:xfrm>
              <a:off x="2962275" y="4776788"/>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5" name="Freeform 438"/>
            <p:cNvSpPr>
              <a:spLocks/>
            </p:cNvSpPr>
            <p:nvPr/>
          </p:nvSpPr>
          <p:spPr bwMode="auto">
            <a:xfrm>
              <a:off x="2971800" y="4776788"/>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 name="Freeform 439"/>
            <p:cNvSpPr>
              <a:spLocks/>
            </p:cNvSpPr>
            <p:nvPr/>
          </p:nvSpPr>
          <p:spPr bwMode="auto">
            <a:xfrm>
              <a:off x="3057525" y="476726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 name="Freeform 440"/>
            <p:cNvSpPr>
              <a:spLocks/>
            </p:cNvSpPr>
            <p:nvPr/>
          </p:nvSpPr>
          <p:spPr bwMode="auto">
            <a:xfrm>
              <a:off x="3143250" y="4767263"/>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 name="Freeform 441"/>
            <p:cNvSpPr>
              <a:spLocks/>
            </p:cNvSpPr>
            <p:nvPr/>
          </p:nvSpPr>
          <p:spPr bwMode="auto">
            <a:xfrm>
              <a:off x="3219450" y="475773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 name="Freeform 442"/>
            <p:cNvSpPr>
              <a:spLocks/>
            </p:cNvSpPr>
            <p:nvPr/>
          </p:nvSpPr>
          <p:spPr bwMode="auto">
            <a:xfrm>
              <a:off x="3333750" y="474821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0" name="Freeform 443"/>
            <p:cNvSpPr>
              <a:spLocks/>
            </p:cNvSpPr>
            <p:nvPr/>
          </p:nvSpPr>
          <p:spPr bwMode="auto">
            <a:xfrm>
              <a:off x="3352800" y="474821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1" name="Freeform 444"/>
            <p:cNvSpPr>
              <a:spLocks/>
            </p:cNvSpPr>
            <p:nvPr/>
          </p:nvSpPr>
          <p:spPr bwMode="auto">
            <a:xfrm>
              <a:off x="3467100" y="474821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2" name="Freeform 445"/>
            <p:cNvSpPr>
              <a:spLocks/>
            </p:cNvSpPr>
            <p:nvPr/>
          </p:nvSpPr>
          <p:spPr bwMode="auto">
            <a:xfrm>
              <a:off x="3552825" y="4748213"/>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3" name="Freeform 446"/>
            <p:cNvSpPr>
              <a:spLocks/>
            </p:cNvSpPr>
            <p:nvPr/>
          </p:nvSpPr>
          <p:spPr bwMode="auto">
            <a:xfrm>
              <a:off x="3657600" y="473868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4" name="Freeform 447"/>
            <p:cNvSpPr>
              <a:spLocks/>
            </p:cNvSpPr>
            <p:nvPr/>
          </p:nvSpPr>
          <p:spPr bwMode="auto">
            <a:xfrm>
              <a:off x="3771900" y="4738688"/>
              <a:ext cx="19050" cy="28575"/>
            </a:xfrm>
            <a:custGeom>
              <a:avLst/>
              <a:gdLst>
                <a:gd name="T0" fmla="*/ 0 w 12"/>
                <a:gd name="T1" fmla="*/ 6 h 18"/>
                <a:gd name="T2" fmla="*/ 12 w 12"/>
                <a:gd name="T3" fmla="*/ 0 h 18"/>
                <a:gd name="T4" fmla="*/ 12 w 12"/>
                <a:gd name="T5" fmla="*/ 12 h 18"/>
                <a:gd name="T6" fmla="*/ 0 w 12"/>
                <a:gd name="T7" fmla="*/ 18 h 18"/>
                <a:gd name="T8" fmla="*/ 0 w 12"/>
                <a:gd name="T9" fmla="*/ 6 h 18"/>
              </a:gdLst>
              <a:ahLst/>
              <a:cxnLst>
                <a:cxn ang="0">
                  <a:pos x="T0" y="T1"/>
                </a:cxn>
                <a:cxn ang="0">
                  <a:pos x="T2" y="T3"/>
                </a:cxn>
                <a:cxn ang="0">
                  <a:pos x="T4" y="T5"/>
                </a:cxn>
                <a:cxn ang="0">
                  <a:pos x="T6" y="T7"/>
                </a:cxn>
                <a:cxn ang="0">
                  <a:pos x="T8" y="T9"/>
                </a:cxn>
              </a:cxnLst>
              <a:rect l="0" t="0" r="r" b="b"/>
              <a:pathLst>
                <a:path w="12" h="18">
                  <a:moveTo>
                    <a:pt x="0" y="6"/>
                  </a:moveTo>
                  <a:lnTo>
                    <a:pt x="12" y="0"/>
                  </a:lnTo>
                  <a:lnTo>
                    <a:pt x="12"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 name="Freeform 448"/>
            <p:cNvSpPr>
              <a:spLocks/>
            </p:cNvSpPr>
            <p:nvPr/>
          </p:nvSpPr>
          <p:spPr bwMode="auto">
            <a:xfrm>
              <a:off x="3771900" y="473868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 name="Freeform 449"/>
            <p:cNvSpPr>
              <a:spLocks/>
            </p:cNvSpPr>
            <p:nvPr/>
          </p:nvSpPr>
          <p:spPr bwMode="auto">
            <a:xfrm>
              <a:off x="3886200" y="4738688"/>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7" name="Freeform 450"/>
            <p:cNvSpPr>
              <a:spLocks/>
            </p:cNvSpPr>
            <p:nvPr/>
          </p:nvSpPr>
          <p:spPr bwMode="auto">
            <a:xfrm>
              <a:off x="3876675" y="4738688"/>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8" name="Freeform 451"/>
            <p:cNvSpPr>
              <a:spLocks/>
            </p:cNvSpPr>
            <p:nvPr/>
          </p:nvSpPr>
          <p:spPr bwMode="auto">
            <a:xfrm>
              <a:off x="3981450" y="4729163"/>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9" name="Freeform 452"/>
            <p:cNvSpPr>
              <a:spLocks/>
            </p:cNvSpPr>
            <p:nvPr/>
          </p:nvSpPr>
          <p:spPr bwMode="auto">
            <a:xfrm>
              <a:off x="3971925" y="4729163"/>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0" name="Freeform 453"/>
            <p:cNvSpPr>
              <a:spLocks/>
            </p:cNvSpPr>
            <p:nvPr/>
          </p:nvSpPr>
          <p:spPr bwMode="auto">
            <a:xfrm>
              <a:off x="4076700" y="4729163"/>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1" name="Freeform 454"/>
            <p:cNvSpPr>
              <a:spLocks/>
            </p:cNvSpPr>
            <p:nvPr/>
          </p:nvSpPr>
          <p:spPr bwMode="auto">
            <a:xfrm>
              <a:off x="4067175" y="4729163"/>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2" name="Freeform 455"/>
            <p:cNvSpPr>
              <a:spLocks/>
            </p:cNvSpPr>
            <p:nvPr/>
          </p:nvSpPr>
          <p:spPr bwMode="auto">
            <a:xfrm>
              <a:off x="4171950" y="4729163"/>
              <a:ext cx="19050" cy="28575"/>
            </a:xfrm>
            <a:custGeom>
              <a:avLst/>
              <a:gdLst>
                <a:gd name="T0" fmla="*/ 0 w 12"/>
                <a:gd name="T1" fmla="*/ 6 h 18"/>
                <a:gd name="T2" fmla="*/ 12 w 12"/>
                <a:gd name="T3" fmla="*/ 0 h 18"/>
                <a:gd name="T4" fmla="*/ 12 w 12"/>
                <a:gd name="T5" fmla="*/ 12 h 18"/>
                <a:gd name="T6" fmla="*/ 0 w 12"/>
                <a:gd name="T7" fmla="*/ 18 h 18"/>
                <a:gd name="T8" fmla="*/ 0 w 12"/>
                <a:gd name="T9" fmla="*/ 6 h 18"/>
              </a:gdLst>
              <a:ahLst/>
              <a:cxnLst>
                <a:cxn ang="0">
                  <a:pos x="T0" y="T1"/>
                </a:cxn>
                <a:cxn ang="0">
                  <a:pos x="T2" y="T3"/>
                </a:cxn>
                <a:cxn ang="0">
                  <a:pos x="T4" y="T5"/>
                </a:cxn>
                <a:cxn ang="0">
                  <a:pos x="T6" y="T7"/>
                </a:cxn>
                <a:cxn ang="0">
                  <a:pos x="T8" y="T9"/>
                </a:cxn>
              </a:cxnLst>
              <a:rect l="0" t="0" r="r" b="b"/>
              <a:pathLst>
                <a:path w="12" h="18">
                  <a:moveTo>
                    <a:pt x="0" y="6"/>
                  </a:moveTo>
                  <a:lnTo>
                    <a:pt x="12" y="0"/>
                  </a:lnTo>
                  <a:lnTo>
                    <a:pt x="12"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3" name="Freeform 456"/>
            <p:cNvSpPr>
              <a:spLocks/>
            </p:cNvSpPr>
            <p:nvPr/>
          </p:nvSpPr>
          <p:spPr bwMode="auto">
            <a:xfrm>
              <a:off x="4171950" y="472916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4" name="Freeform 457"/>
            <p:cNvSpPr>
              <a:spLocks/>
            </p:cNvSpPr>
            <p:nvPr/>
          </p:nvSpPr>
          <p:spPr bwMode="auto">
            <a:xfrm>
              <a:off x="4286250" y="4729163"/>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5" name="Freeform 458"/>
            <p:cNvSpPr>
              <a:spLocks/>
            </p:cNvSpPr>
            <p:nvPr/>
          </p:nvSpPr>
          <p:spPr bwMode="auto">
            <a:xfrm>
              <a:off x="4295775" y="4729163"/>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6" name="Freeform 459"/>
            <p:cNvSpPr>
              <a:spLocks/>
            </p:cNvSpPr>
            <p:nvPr/>
          </p:nvSpPr>
          <p:spPr bwMode="auto">
            <a:xfrm>
              <a:off x="4381500" y="472916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7" name="Freeform 460"/>
            <p:cNvSpPr>
              <a:spLocks/>
            </p:cNvSpPr>
            <p:nvPr/>
          </p:nvSpPr>
          <p:spPr bwMode="auto">
            <a:xfrm>
              <a:off x="4476750" y="472916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8" name="Freeform 461"/>
            <p:cNvSpPr>
              <a:spLocks/>
            </p:cNvSpPr>
            <p:nvPr/>
          </p:nvSpPr>
          <p:spPr bwMode="auto">
            <a:xfrm>
              <a:off x="4591050" y="4729163"/>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9" name="Freeform 462"/>
            <p:cNvSpPr>
              <a:spLocks/>
            </p:cNvSpPr>
            <p:nvPr/>
          </p:nvSpPr>
          <p:spPr bwMode="auto">
            <a:xfrm>
              <a:off x="4581525" y="4729163"/>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0" name="Freeform 463"/>
            <p:cNvSpPr>
              <a:spLocks/>
            </p:cNvSpPr>
            <p:nvPr/>
          </p:nvSpPr>
          <p:spPr bwMode="auto">
            <a:xfrm>
              <a:off x="4686300" y="472916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1" name="Freeform 464"/>
            <p:cNvSpPr>
              <a:spLocks/>
            </p:cNvSpPr>
            <p:nvPr/>
          </p:nvSpPr>
          <p:spPr bwMode="auto">
            <a:xfrm>
              <a:off x="4714875" y="472916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2" name="Freeform 465"/>
            <p:cNvSpPr>
              <a:spLocks/>
            </p:cNvSpPr>
            <p:nvPr/>
          </p:nvSpPr>
          <p:spPr bwMode="auto">
            <a:xfrm>
              <a:off x="4829175" y="4729163"/>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3" name="Freeform 466"/>
            <p:cNvSpPr>
              <a:spLocks/>
            </p:cNvSpPr>
            <p:nvPr/>
          </p:nvSpPr>
          <p:spPr bwMode="auto">
            <a:xfrm>
              <a:off x="4838700" y="4729163"/>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4" name="Freeform 467"/>
            <p:cNvSpPr>
              <a:spLocks/>
            </p:cNvSpPr>
            <p:nvPr/>
          </p:nvSpPr>
          <p:spPr bwMode="auto">
            <a:xfrm>
              <a:off x="4924425" y="472916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5" name="Freeform 468"/>
            <p:cNvSpPr>
              <a:spLocks/>
            </p:cNvSpPr>
            <p:nvPr/>
          </p:nvSpPr>
          <p:spPr bwMode="auto">
            <a:xfrm>
              <a:off x="4943475" y="472916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6" name="Freeform 469"/>
            <p:cNvSpPr>
              <a:spLocks/>
            </p:cNvSpPr>
            <p:nvPr/>
          </p:nvSpPr>
          <p:spPr bwMode="auto">
            <a:xfrm>
              <a:off x="5057775" y="4738688"/>
              <a:ext cx="19050" cy="28575"/>
            </a:xfrm>
            <a:custGeom>
              <a:avLst/>
              <a:gdLst>
                <a:gd name="T0" fmla="*/ 0 w 12"/>
                <a:gd name="T1" fmla="*/ 6 h 18"/>
                <a:gd name="T2" fmla="*/ 12 w 12"/>
                <a:gd name="T3" fmla="*/ 0 h 18"/>
                <a:gd name="T4" fmla="*/ 12 w 12"/>
                <a:gd name="T5" fmla="*/ 12 h 18"/>
                <a:gd name="T6" fmla="*/ 0 w 12"/>
                <a:gd name="T7" fmla="*/ 18 h 18"/>
                <a:gd name="T8" fmla="*/ 0 w 12"/>
                <a:gd name="T9" fmla="*/ 6 h 18"/>
              </a:gdLst>
              <a:ahLst/>
              <a:cxnLst>
                <a:cxn ang="0">
                  <a:pos x="T0" y="T1"/>
                </a:cxn>
                <a:cxn ang="0">
                  <a:pos x="T2" y="T3"/>
                </a:cxn>
                <a:cxn ang="0">
                  <a:pos x="T4" y="T5"/>
                </a:cxn>
                <a:cxn ang="0">
                  <a:pos x="T6" y="T7"/>
                </a:cxn>
                <a:cxn ang="0">
                  <a:pos x="T8" y="T9"/>
                </a:cxn>
              </a:cxnLst>
              <a:rect l="0" t="0" r="r" b="b"/>
              <a:pathLst>
                <a:path w="12" h="18">
                  <a:moveTo>
                    <a:pt x="0" y="6"/>
                  </a:moveTo>
                  <a:lnTo>
                    <a:pt x="12" y="0"/>
                  </a:lnTo>
                  <a:lnTo>
                    <a:pt x="12"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7" name="Freeform 470"/>
            <p:cNvSpPr>
              <a:spLocks/>
            </p:cNvSpPr>
            <p:nvPr/>
          </p:nvSpPr>
          <p:spPr bwMode="auto">
            <a:xfrm>
              <a:off x="5057775" y="4738688"/>
              <a:ext cx="19050" cy="28575"/>
            </a:xfrm>
            <a:custGeom>
              <a:avLst/>
              <a:gdLst>
                <a:gd name="T0" fmla="*/ 0 w 12"/>
                <a:gd name="T1" fmla="*/ 6 h 18"/>
                <a:gd name="T2" fmla="*/ 12 w 12"/>
                <a:gd name="T3" fmla="*/ 0 h 18"/>
                <a:gd name="T4" fmla="*/ 12 w 12"/>
                <a:gd name="T5" fmla="*/ 12 h 18"/>
                <a:gd name="T6" fmla="*/ 0 w 12"/>
                <a:gd name="T7" fmla="*/ 18 h 18"/>
                <a:gd name="T8" fmla="*/ 0 w 12"/>
                <a:gd name="T9" fmla="*/ 6 h 18"/>
              </a:gdLst>
              <a:ahLst/>
              <a:cxnLst>
                <a:cxn ang="0">
                  <a:pos x="T0" y="T1"/>
                </a:cxn>
                <a:cxn ang="0">
                  <a:pos x="T2" y="T3"/>
                </a:cxn>
                <a:cxn ang="0">
                  <a:pos x="T4" y="T5"/>
                </a:cxn>
                <a:cxn ang="0">
                  <a:pos x="T6" y="T7"/>
                </a:cxn>
                <a:cxn ang="0">
                  <a:pos x="T8" y="T9"/>
                </a:cxn>
              </a:cxnLst>
              <a:rect l="0" t="0" r="r" b="b"/>
              <a:pathLst>
                <a:path w="12" h="18">
                  <a:moveTo>
                    <a:pt x="0" y="6"/>
                  </a:moveTo>
                  <a:lnTo>
                    <a:pt x="12" y="0"/>
                  </a:lnTo>
                  <a:lnTo>
                    <a:pt x="12"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8" name="Freeform 471"/>
            <p:cNvSpPr>
              <a:spLocks/>
            </p:cNvSpPr>
            <p:nvPr/>
          </p:nvSpPr>
          <p:spPr bwMode="auto">
            <a:xfrm>
              <a:off x="5153025" y="473868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9" name="Freeform 472"/>
            <p:cNvSpPr>
              <a:spLocks/>
            </p:cNvSpPr>
            <p:nvPr/>
          </p:nvSpPr>
          <p:spPr bwMode="auto">
            <a:xfrm>
              <a:off x="5181600" y="473868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0" name="Freeform 473"/>
            <p:cNvSpPr>
              <a:spLocks/>
            </p:cNvSpPr>
            <p:nvPr/>
          </p:nvSpPr>
          <p:spPr bwMode="auto">
            <a:xfrm>
              <a:off x="5295900" y="473868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1" name="Freeform 474"/>
            <p:cNvSpPr>
              <a:spLocks/>
            </p:cNvSpPr>
            <p:nvPr/>
          </p:nvSpPr>
          <p:spPr bwMode="auto">
            <a:xfrm>
              <a:off x="5381625" y="4748213"/>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2" name="Freeform 475"/>
            <p:cNvSpPr>
              <a:spLocks/>
            </p:cNvSpPr>
            <p:nvPr/>
          </p:nvSpPr>
          <p:spPr bwMode="auto">
            <a:xfrm>
              <a:off x="5486400" y="474821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3" name="Freeform 476"/>
            <p:cNvSpPr>
              <a:spLocks/>
            </p:cNvSpPr>
            <p:nvPr/>
          </p:nvSpPr>
          <p:spPr bwMode="auto">
            <a:xfrm>
              <a:off x="5600700" y="4748213"/>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4" name="Freeform 477"/>
            <p:cNvSpPr>
              <a:spLocks/>
            </p:cNvSpPr>
            <p:nvPr/>
          </p:nvSpPr>
          <p:spPr bwMode="auto">
            <a:xfrm>
              <a:off x="5610225" y="4748213"/>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5" name="Freeform 478"/>
            <p:cNvSpPr>
              <a:spLocks/>
            </p:cNvSpPr>
            <p:nvPr/>
          </p:nvSpPr>
          <p:spPr bwMode="auto">
            <a:xfrm>
              <a:off x="5695950" y="4757738"/>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6" name="Freeform 479"/>
            <p:cNvSpPr>
              <a:spLocks/>
            </p:cNvSpPr>
            <p:nvPr/>
          </p:nvSpPr>
          <p:spPr bwMode="auto">
            <a:xfrm>
              <a:off x="5686425" y="4757738"/>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7" name="Freeform 480"/>
            <p:cNvSpPr>
              <a:spLocks/>
            </p:cNvSpPr>
            <p:nvPr/>
          </p:nvSpPr>
          <p:spPr bwMode="auto">
            <a:xfrm>
              <a:off x="5743575" y="475773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8" name="Freeform 481"/>
            <p:cNvSpPr>
              <a:spLocks/>
            </p:cNvSpPr>
            <p:nvPr/>
          </p:nvSpPr>
          <p:spPr bwMode="auto">
            <a:xfrm>
              <a:off x="5857875" y="4757738"/>
              <a:ext cx="19050" cy="28575"/>
            </a:xfrm>
            <a:custGeom>
              <a:avLst/>
              <a:gdLst>
                <a:gd name="T0" fmla="*/ 0 w 12"/>
                <a:gd name="T1" fmla="*/ 6 h 18"/>
                <a:gd name="T2" fmla="*/ 12 w 12"/>
                <a:gd name="T3" fmla="*/ 0 h 18"/>
                <a:gd name="T4" fmla="*/ 12 w 12"/>
                <a:gd name="T5" fmla="*/ 12 h 18"/>
                <a:gd name="T6" fmla="*/ 0 w 12"/>
                <a:gd name="T7" fmla="*/ 18 h 18"/>
                <a:gd name="T8" fmla="*/ 0 w 12"/>
                <a:gd name="T9" fmla="*/ 6 h 18"/>
              </a:gdLst>
              <a:ahLst/>
              <a:cxnLst>
                <a:cxn ang="0">
                  <a:pos x="T0" y="T1"/>
                </a:cxn>
                <a:cxn ang="0">
                  <a:pos x="T2" y="T3"/>
                </a:cxn>
                <a:cxn ang="0">
                  <a:pos x="T4" y="T5"/>
                </a:cxn>
                <a:cxn ang="0">
                  <a:pos x="T6" y="T7"/>
                </a:cxn>
                <a:cxn ang="0">
                  <a:pos x="T8" y="T9"/>
                </a:cxn>
              </a:cxnLst>
              <a:rect l="0" t="0" r="r" b="b"/>
              <a:pathLst>
                <a:path w="12" h="18">
                  <a:moveTo>
                    <a:pt x="0" y="6"/>
                  </a:moveTo>
                  <a:lnTo>
                    <a:pt x="12" y="0"/>
                  </a:lnTo>
                  <a:lnTo>
                    <a:pt x="12"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9" name="Freeform 482"/>
            <p:cNvSpPr>
              <a:spLocks/>
            </p:cNvSpPr>
            <p:nvPr/>
          </p:nvSpPr>
          <p:spPr bwMode="auto">
            <a:xfrm>
              <a:off x="5857875" y="4757738"/>
              <a:ext cx="19050" cy="28575"/>
            </a:xfrm>
            <a:custGeom>
              <a:avLst/>
              <a:gdLst>
                <a:gd name="T0" fmla="*/ 0 w 12"/>
                <a:gd name="T1" fmla="*/ 6 h 18"/>
                <a:gd name="T2" fmla="*/ 12 w 12"/>
                <a:gd name="T3" fmla="*/ 0 h 18"/>
                <a:gd name="T4" fmla="*/ 12 w 12"/>
                <a:gd name="T5" fmla="*/ 12 h 18"/>
                <a:gd name="T6" fmla="*/ 0 w 12"/>
                <a:gd name="T7" fmla="*/ 18 h 18"/>
                <a:gd name="T8" fmla="*/ 0 w 12"/>
                <a:gd name="T9" fmla="*/ 6 h 18"/>
              </a:gdLst>
              <a:ahLst/>
              <a:cxnLst>
                <a:cxn ang="0">
                  <a:pos x="T0" y="T1"/>
                </a:cxn>
                <a:cxn ang="0">
                  <a:pos x="T2" y="T3"/>
                </a:cxn>
                <a:cxn ang="0">
                  <a:pos x="T4" y="T5"/>
                </a:cxn>
                <a:cxn ang="0">
                  <a:pos x="T6" y="T7"/>
                </a:cxn>
                <a:cxn ang="0">
                  <a:pos x="T8" y="T9"/>
                </a:cxn>
              </a:cxnLst>
              <a:rect l="0" t="0" r="r" b="b"/>
              <a:pathLst>
                <a:path w="12" h="18">
                  <a:moveTo>
                    <a:pt x="0" y="6"/>
                  </a:moveTo>
                  <a:lnTo>
                    <a:pt x="12" y="0"/>
                  </a:lnTo>
                  <a:lnTo>
                    <a:pt x="12"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0" name="Freeform 483"/>
            <p:cNvSpPr>
              <a:spLocks/>
            </p:cNvSpPr>
            <p:nvPr/>
          </p:nvSpPr>
          <p:spPr bwMode="auto">
            <a:xfrm>
              <a:off x="5953125" y="4767263"/>
              <a:ext cx="19050" cy="28575"/>
            </a:xfrm>
            <a:custGeom>
              <a:avLst/>
              <a:gdLst>
                <a:gd name="T0" fmla="*/ 0 w 12"/>
                <a:gd name="T1" fmla="*/ 6 h 18"/>
                <a:gd name="T2" fmla="*/ 12 w 12"/>
                <a:gd name="T3" fmla="*/ 0 h 18"/>
                <a:gd name="T4" fmla="*/ 12 w 12"/>
                <a:gd name="T5" fmla="*/ 12 h 18"/>
                <a:gd name="T6" fmla="*/ 0 w 12"/>
                <a:gd name="T7" fmla="*/ 18 h 18"/>
                <a:gd name="T8" fmla="*/ 0 w 12"/>
                <a:gd name="T9" fmla="*/ 6 h 18"/>
              </a:gdLst>
              <a:ahLst/>
              <a:cxnLst>
                <a:cxn ang="0">
                  <a:pos x="T0" y="T1"/>
                </a:cxn>
                <a:cxn ang="0">
                  <a:pos x="T2" y="T3"/>
                </a:cxn>
                <a:cxn ang="0">
                  <a:pos x="T4" y="T5"/>
                </a:cxn>
                <a:cxn ang="0">
                  <a:pos x="T6" y="T7"/>
                </a:cxn>
                <a:cxn ang="0">
                  <a:pos x="T8" y="T9"/>
                </a:cxn>
              </a:cxnLst>
              <a:rect l="0" t="0" r="r" b="b"/>
              <a:pathLst>
                <a:path w="12" h="18">
                  <a:moveTo>
                    <a:pt x="0" y="6"/>
                  </a:moveTo>
                  <a:lnTo>
                    <a:pt x="12" y="0"/>
                  </a:lnTo>
                  <a:lnTo>
                    <a:pt x="12"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1" name="Freeform 484"/>
            <p:cNvSpPr>
              <a:spLocks/>
            </p:cNvSpPr>
            <p:nvPr/>
          </p:nvSpPr>
          <p:spPr bwMode="auto">
            <a:xfrm>
              <a:off x="5953125" y="4767263"/>
              <a:ext cx="19050" cy="28575"/>
            </a:xfrm>
            <a:custGeom>
              <a:avLst/>
              <a:gdLst>
                <a:gd name="T0" fmla="*/ 0 w 12"/>
                <a:gd name="T1" fmla="*/ 6 h 18"/>
                <a:gd name="T2" fmla="*/ 12 w 12"/>
                <a:gd name="T3" fmla="*/ 0 h 18"/>
                <a:gd name="T4" fmla="*/ 12 w 12"/>
                <a:gd name="T5" fmla="*/ 12 h 18"/>
                <a:gd name="T6" fmla="*/ 0 w 12"/>
                <a:gd name="T7" fmla="*/ 18 h 18"/>
                <a:gd name="T8" fmla="*/ 0 w 12"/>
                <a:gd name="T9" fmla="*/ 6 h 18"/>
              </a:gdLst>
              <a:ahLst/>
              <a:cxnLst>
                <a:cxn ang="0">
                  <a:pos x="T0" y="T1"/>
                </a:cxn>
                <a:cxn ang="0">
                  <a:pos x="T2" y="T3"/>
                </a:cxn>
                <a:cxn ang="0">
                  <a:pos x="T4" y="T5"/>
                </a:cxn>
                <a:cxn ang="0">
                  <a:pos x="T6" y="T7"/>
                </a:cxn>
                <a:cxn ang="0">
                  <a:pos x="T8" y="T9"/>
                </a:cxn>
              </a:cxnLst>
              <a:rect l="0" t="0" r="r" b="b"/>
              <a:pathLst>
                <a:path w="12" h="18">
                  <a:moveTo>
                    <a:pt x="0" y="6"/>
                  </a:moveTo>
                  <a:lnTo>
                    <a:pt x="12" y="0"/>
                  </a:lnTo>
                  <a:lnTo>
                    <a:pt x="12"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2" name="Freeform 485"/>
            <p:cNvSpPr>
              <a:spLocks/>
            </p:cNvSpPr>
            <p:nvPr/>
          </p:nvSpPr>
          <p:spPr bwMode="auto">
            <a:xfrm>
              <a:off x="6048375" y="4776788"/>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3" name="Freeform 486"/>
            <p:cNvSpPr>
              <a:spLocks/>
            </p:cNvSpPr>
            <p:nvPr/>
          </p:nvSpPr>
          <p:spPr bwMode="auto">
            <a:xfrm>
              <a:off x="6038850" y="4776788"/>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4" name="Freeform 487"/>
            <p:cNvSpPr>
              <a:spLocks/>
            </p:cNvSpPr>
            <p:nvPr/>
          </p:nvSpPr>
          <p:spPr bwMode="auto">
            <a:xfrm>
              <a:off x="6115050" y="4776788"/>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5" name="Freeform 488"/>
            <p:cNvSpPr>
              <a:spLocks/>
            </p:cNvSpPr>
            <p:nvPr/>
          </p:nvSpPr>
          <p:spPr bwMode="auto">
            <a:xfrm>
              <a:off x="6200775" y="4786313"/>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6" name="Freeform 489"/>
            <p:cNvSpPr>
              <a:spLocks/>
            </p:cNvSpPr>
            <p:nvPr/>
          </p:nvSpPr>
          <p:spPr bwMode="auto">
            <a:xfrm>
              <a:off x="6305550" y="4786313"/>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7" name="Freeform 490"/>
            <p:cNvSpPr>
              <a:spLocks/>
            </p:cNvSpPr>
            <p:nvPr/>
          </p:nvSpPr>
          <p:spPr bwMode="auto">
            <a:xfrm>
              <a:off x="6286500" y="4795838"/>
              <a:ext cx="38100" cy="28575"/>
            </a:xfrm>
            <a:custGeom>
              <a:avLst/>
              <a:gdLst>
                <a:gd name="T0" fmla="*/ 0 w 24"/>
                <a:gd name="T1" fmla="*/ 12 h 18"/>
                <a:gd name="T2" fmla="*/ 18 w 24"/>
                <a:gd name="T3" fmla="*/ 18 h 18"/>
                <a:gd name="T4" fmla="*/ 24 w 24"/>
                <a:gd name="T5" fmla="*/ 6 h 18"/>
                <a:gd name="T6" fmla="*/ 6 w 24"/>
                <a:gd name="T7" fmla="*/ 0 h 18"/>
                <a:gd name="T8" fmla="*/ 0 w 24"/>
                <a:gd name="T9" fmla="*/ 12 h 18"/>
              </a:gdLst>
              <a:ahLst/>
              <a:cxnLst>
                <a:cxn ang="0">
                  <a:pos x="T0" y="T1"/>
                </a:cxn>
                <a:cxn ang="0">
                  <a:pos x="T2" y="T3"/>
                </a:cxn>
                <a:cxn ang="0">
                  <a:pos x="T4" y="T5"/>
                </a:cxn>
                <a:cxn ang="0">
                  <a:pos x="T6" y="T7"/>
                </a:cxn>
                <a:cxn ang="0">
                  <a:pos x="T8" y="T9"/>
                </a:cxn>
              </a:cxnLst>
              <a:rect l="0" t="0" r="r" b="b"/>
              <a:pathLst>
                <a:path w="24" h="18">
                  <a:moveTo>
                    <a:pt x="0" y="12"/>
                  </a:moveTo>
                  <a:lnTo>
                    <a:pt x="18" y="18"/>
                  </a:lnTo>
                  <a:lnTo>
                    <a:pt x="24"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8" name="Freeform 491"/>
            <p:cNvSpPr>
              <a:spLocks/>
            </p:cNvSpPr>
            <p:nvPr/>
          </p:nvSpPr>
          <p:spPr bwMode="auto">
            <a:xfrm>
              <a:off x="6324600" y="4805363"/>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9" name="Freeform 492"/>
            <p:cNvSpPr>
              <a:spLocks/>
            </p:cNvSpPr>
            <p:nvPr/>
          </p:nvSpPr>
          <p:spPr bwMode="auto">
            <a:xfrm>
              <a:off x="6400800" y="4833938"/>
              <a:ext cx="28575" cy="28575"/>
            </a:xfrm>
            <a:custGeom>
              <a:avLst/>
              <a:gdLst>
                <a:gd name="T0" fmla="*/ 0 w 18"/>
                <a:gd name="T1" fmla="*/ 12 h 18"/>
                <a:gd name="T2" fmla="*/ 12 w 18"/>
                <a:gd name="T3" fmla="*/ 18 h 18"/>
                <a:gd name="T4" fmla="*/ 18 w 18"/>
                <a:gd name="T5" fmla="*/ 6 h 18"/>
                <a:gd name="T6" fmla="*/ 6 w 18"/>
                <a:gd name="T7" fmla="*/ 0 h 18"/>
                <a:gd name="T8" fmla="*/ 0 w 18"/>
                <a:gd name="T9" fmla="*/ 12 h 18"/>
              </a:gdLst>
              <a:ahLst/>
              <a:cxnLst>
                <a:cxn ang="0">
                  <a:pos x="T0" y="T1"/>
                </a:cxn>
                <a:cxn ang="0">
                  <a:pos x="T2" y="T3"/>
                </a:cxn>
                <a:cxn ang="0">
                  <a:pos x="T4" y="T5"/>
                </a:cxn>
                <a:cxn ang="0">
                  <a:pos x="T6" y="T7"/>
                </a:cxn>
                <a:cxn ang="0">
                  <a:pos x="T8" y="T9"/>
                </a:cxn>
              </a:cxnLst>
              <a:rect l="0" t="0" r="r" b="b"/>
              <a:pathLst>
                <a:path w="18" h="18">
                  <a:moveTo>
                    <a:pt x="0" y="12"/>
                  </a:moveTo>
                  <a:lnTo>
                    <a:pt x="12" y="18"/>
                  </a:lnTo>
                  <a:lnTo>
                    <a:pt x="18"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0" name="Freeform 493"/>
            <p:cNvSpPr>
              <a:spLocks/>
            </p:cNvSpPr>
            <p:nvPr/>
          </p:nvSpPr>
          <p:spPr bwMode="auto">
            <a:xfrm>
              <a:off x="6400800" y="4843463"/>
              <a:ext cx="47625" cy="38100"/>
            </a:xfrm>
            <a:custGeom>
              <a:avLst/>
              <a:gdLst>
                <a:gd name="T0" fmla="*/ 0 w 30"/>
                <a:gd name="T1" fmla="*/ 12 h 24"/>
                <a:gd name="T2" fmla="*/ 24 w 30"/>
                <a:gd name="T3" fmla="*/ 24 h 24"/>
                <a:gd name="T4" fmla="*/ 30 w 30"/>
                <a:gd name="T5" fmla="*/ 12 h 24"/>
                <a:gd name="T6" fmla="*/ 6 w 30"/>
                <a:gd name="T7" fmla="*/ 0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24"/>
                  </a:lnTo>
                  <a:lnTo>
                    <a:pt x="30" y="12"/>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1" name="Rectangle 494"/>
            <p:cNvSpPr>
              <a:spLocks noChangeArrowheads="1"/>
            </p:cNvSpPr>
            <p:nvPr/>
          </p:nvSpPr>
          <p:spPr bwMode="auto">
            <a:xfrm>
              <a:off x="1952625" y="4805363"/>
              <a:ext cx="276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0.0</a:t>
              </a:r>
              <a:endParaRPr lang="en-GB" altLang="en-US"/>
            </a:p>
          </p:txBody>
        </p:sp>
        <p:sp>
          <p:nvSpPr>
            <p:cNvPr id="282" name="Rectangle 495"/>
            <p:cNvSpPr>
              <a:spLocks noChangeArrowheads="1"/>
            </p:cNvSpPr>
            <p:nvPr/>
          </p:nvSpPr>
          <p:spPr bwMode="auto">
            <a:xfrm>
              <a:off x="1952625" y="4033838"/>
              <a:ext cx="276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5.0</a:t>
              </a:r>
              <a:endParaRPr lang="en-GB" altLang="en-US"/>
            </a:p>
          </p:txBody>
        </p:sp>
        <p:sp>
          <p:nvSpPr>
            <p:cNvPr id="283" name="Rectangle 496"/>
            <p:cNvSpPr>
              <a:spLocks noChangeArrowheads="1"/>
            </p:cNvSpPr>
            <p:nvPr/>
          </p:nvSpPr>
          <p:spPr bwMode="auto">
            <a:xfrm>
              <a:off x="1876425" y="3262313"/>
              <a:ext cx="3619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10.0</a:t>
              </a:r>
              <a:endParaRPr lang="en-GB" altLang="en-US"/>
            </a:p>
          </p:txBody>
        </p:sp>
        <p:sp>
          <p:nvSpPr>
            <p:cNvPr id="284" name="Rectangle 497"/>
            <p:cNvSpPr>
              <a:spLocks noChangeArrowheads="1"/>
            </p:cNvSpPr>
            <p:nvPr/>
          </p:nvSpPr>
          <p:spPr bwMode="auto">
            <a:xfrm>
              <a:off x="1876425" y="2490788"/>
              <a:ext cx="3619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15.0</a:t>
              </a:r>
              <a:endParaRPr lang="en-GB" altLang="en-US"/>
            </a:p>
          </p:txBody>
        </p:sp>
        <p:sp>
          <p:nvSpPr>
            <p:cNvPr id="285" name="Rectangle 498"/>
            <p:cNvSpPr>
              <a:spLocks noChangeArrowheads="1"/>
            </p:cNvSpPr>
            <p:nvPr/>
          </p:nvSpPr>
          <p:spPr bwMode="auto">
            <a:xfrm>
              <a:off x="1876425" y="1719263"/>
              <a:ext cx="3619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20.0</a:t>
              </a:r>
              <a:endParaRPr lang="en-GB" altLang="en-US"/>
            </a:p>
          </p:txBody>
        </p:sp>
        <p:sp>
          <p:nvSpPr>
            <p:cNvPr id="286" name="Rectangle 499"/>
            <p:cNvSpPr>
              <a:spLocks noChangeArrowheads="1"/>
            </p:cNvSpPr>
            <p:nvPr/>
          </p:nvSpPr>
          <p:spPr bwMode="auto">
            <a:xfrm>
              <a:off x="2219325" y="5014913"/>
              <a:ext cx="1524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0</a:t>
              </a:r>
              <a:endParaRPr lang="en-GB" altLang="en-US"/>
            </a:p>
          </p:txBody>
        </p:sp>
        <p:sp>
          <p:nvSpPr>
            <p:cNvPr id="287" name="Rectangle 500"/>
            <p:cNvSpPr>
              <a:spLocks noChangeArrowheads="1"/>
            </p:cNvSpPr>
            <p:nvPr/>
          </p:nvSpPr>
          <p:spPr bwMode="auto">
            <a:xfrm>
              <a:off x="3009900" y="5014913"/>
              <a:ext cx="1524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5</a:t>
              </a:r>
              <a:endParaRPr lang="en-GB" altLang="en-US"/>
            </a:p>
          </p:txBody>
        </p:sp>
        <p:sp>
          <p:nvSpPr>
            <p:cNvPr id="288" name="Rectangle 501"/>
            <p:cNvSpPr>
              <a:spLocks noChangeArrowheads="1"/>
            </p:cNvSpPr>
            <p:nvPr/>
          </p:nvSpPr>
          <p:spPr bwMode="auto">
            <a:xfrm>
              <a:off x="3762375"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10</a:t>
              </a:r>
              <a:endParaRPr lang="en-GB" altLang="en-US"/>
            </a:p>
          </p:txBody>
        </p:sp>
        <p:sp>
          <p:nvSpPr>
            <p:cNvPr id="289" name="Rectangle 502"/>
            <p:cNvSpPr>
              <a:spLocks noChangeArrowheads="1"/>
            </p:cNvSpPr>
            <p:nvPr/>
          </p:nvSpPr>
          <p:spPr bwMode="auto">
            <a:xfrm>
              <a:off x="4552950"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15</a:t>
              </a:r>
              <a:endParaRPr lang="en-GB" altLang="en-US"/>
            </a:p>
          </p:txBody>
        </p:sp>
        <p:sp>
          <p:nvSpPr>
            <p:cNvPr id="290" name="Rectangle 503"/>
            <p:cNvSpPr>
              <a:spLocks noChangeArrowheads="1"/>
            </p:cNvSpPr>
            <p:nvPr/>
          </p:nvSpPr>
          <p:spPr bwMode="auto">
            <a:xfrm>
              <a:off x="5343525"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20</a:t>
              </a:r>
              <a:endParaRPr lang="en-GB" altLang="en-US"/>
            </a:p>
          </p:txBody>
        </p:sp>
        <p:sp>
          <p:nvSpPr>
            <p:cNvPr id="291" name="Rectangle 504"/>
            <p:cNvSpPr>
              <a:spLocks noChangeArrowheads="1"/>
            </p:cNvSpPr>
            <p:nvPr/>
          </p:nvSpPr>
          <p:spPr bwMode="auto">
            <a:xfrm>
              <a:off x="6134100"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25</a:t>
              </a:r>
              <a:endParaRPr lang="en-GB" altLang="en-US"/>
            </a:p>
          </p:txBody>
        </p:sp>
        <p:sp>
          <p:nvSpPr>
            <p:cNvPr id="292" name="Rectangle 505"/>
            <p:cNvSpPr>
              <a:spLocks noChangeArrowheads="1"/>
            </p:cNvSpPr>
            <p:nvPr/>
          </p:nvSpPr>
          <p:spPr bwMode="auto">
            <a:xfrm>
              <a:off x="6924675"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30</a:t>
              </a:r>
              <a:endParaRPr lang="en-GB" altLang="en-US"/>
            </a:p>
          </p:txBody>
        </p:sp>
        <p:sp>
          <p:nvSpPr>
            <p:cNvPr id="293" name="Rectangle 506"/>
            <p:cNvSpPr>
              <a:spLocks noChangeArrowheads="1"/>
            </p:cNvSpPr>
            <p:nvPr/>
          </p:nvSpPr>
          <p:spPr bwMode="auto">
            <a:xfrm>
              <a:off x="4133850" y="5291138"/>
              <a:ext cx="157162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b="1">
                  <a:solidFill>
                    <a:srgbClr val="000000"/>
                  </a:solidFill>
                </a:rPr>
                <a:t>depth in water / g cm</a:t>
              </a:r>
              <a:endParaRPr lang="en-GB" altLang="en-US"/>
            </a:p>
          </p:txBody>
        </p:sp>
        <p:sp>
          <p:nvSpPr>
            <p:cNvPr id="294" name="Rectangle 507"/>
            <p:cNvSpPr>
              <a:spLocks noChangeArrowheads="1"/>
            </p:cNvSpPr>
            <p:nvPr/>
          </p:nvSpPr>
          <p:spPr bwMode="auto">
            <a:xfrm>
              <a:off x="5524500" y="5262563"/>
              <a:ext cx="1428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b="1">
                  <a:solidFill>
                    <a:srgbClr val="000000"/>
                  </a:solidFill>
                </a:rPr>
                <a:t>-2</a:t>
              </a:r>
              <a:endParaRPr lang="en-GB" altLang="en-US"/>
            </a:p>
          </p:txBody>
        </p:sp>
        <p:sp>
          <p:nvSpPr>
            <p:cNvPr id="295" name="Rectangle 508"/>
            <p:cNvSpPr>
              <a:spLocks noChangeArrowheads="1"/>
            </p:cNvSpPr>
            <p:nvPr/>
          </p:nvSpPr>
          <p:spPr bwMode="auto">
            <a:xfrm rot="16200000">
              <a:off x="407988" y="3089275"/>
              <a:ext cx="26574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b="1">
                  <a:solidFill>
                    <a:srgbClr val="000000"/>
                  </a:solidFill>
                </a:rPr>
                <a:t>energy loss per unit depth / MeV cm</a:t>
              </a:r>
              <a:endParaRPr lang="en-GB" altLang="en-US"/>
            </a:p>
          </p:txBody>
        </p:sp>
        <p:sp>
          <p:nvSpPr>
            <p:cNvPr id="296" name="Rectangle 509"/>
            <p:cNvSpPr>
              <a:spLocks noChangeArrowheads="1"/>
            </p:cNvSpPr>
            <p:nvPr/>
          </p:nvSpPr>
          <p:spPr bwMode="auto">
            <a:xfrm rot="16200000">
              <a:off x="1627188" y="1984375"/>
              <a:ext cx="1047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b="1">
                  <a:solidFill>
                    <a:srgbClr val="000000"/>
                  </a:solidFill>
                </a:rPr>
                <a:t>2</a:t>
              </a:r>
              <a:endParaRPr lang="en-GB" altLang="en-US"/>
            </a:p>
          </p:txBody>
        </p:sp>
        <p:sp>
          <p:nvSpPr>
            <p:cNvPr id="297" name="Rectangle 510"/>
            <p:cNvSpPr>
              <a:spLocks noChangeArrowheads="1"/>
            </p:cNvSpPr>
            <p:nvPr/>
          </p:nvSpPr>
          <p:spPr bwMode="auto">
            <a:xfrm rot="16200000">
              <a:off x="1631951" y="1846262"/>
              <a:ext cx="20955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b="1">
                  <a:solidFill>
                    <a:srgbClr val="000000"/>
                  </a:solidFill>
                </a:rPr>
                <a:t> g</a:t>
              </a:r>
              <a:endParaRPr lang="en-GB" altLang="en-US"/>
            </a:p>
          </p:txBody>
        </p:sp>
        <p:sp>
          <p:nvSpPr>
            <p:cNvPr id="298" name="Rectangle 511"/>
            <p:cNvSpPr>
              <a:spLocks noChangeArrowheads="1"/>
            </p:cNvSpPr>
            <p:nvPr/>
          </p:nvSpPr>
          <p:spPr bwMode="auto">
            <a:xfrm rot="16200000">
              <a:off x="1608138" y="1784350"/>
              <a:ext cx="1428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b="1">
                  <a:solidFill>
                    <a:srgbClr val="000000"/>
                  </a:solidFill>
                </a:rPr>
                <a:t>-1</a:t>
              </a:r>
              <a:endParaRPr lang="en-GB" altLang="en-US"/>
            </a:p>
          </p:txBody>
        </p:sp>
        <p:sp>
          <p:nvSpPr>
            <p:cNvPr id="299" name="Rectangle 512"/>
            <p:cNvSpPr>
              <a:spLocks noChangeArrowheads="1"/>
            </p:cNvSpPr>
            <p:nvPr/>
          </p:nvSpPr>
          <p:spPr bwMode="auto">
            <a:xfrm>
              <a:off x="5229225" y="1728788"/>
              <a:ext cx="85725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00" name="Rectangle 513"/>
            <p:cNvSpPr>
              <a:spLocks noChangeArrowheads="1"/>
            </p:cNvSpPr>
            <p:nvPr/>
          </p:nvSpPr>
          <p:spPr bwMode="auto">
            <a:xfrm>
              <a:off x="5362575" y="1785938"/>
              <a:ext cx="50482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total </a:t>
              </a:r>
              <a:endParaRPr lang="en-GB" altLang="en-US"/>
            </a:p>
          </p:txBody>
        </p:sp>
        <p:sp>
          <p:nvSpPr>
            <p:cNvPr id="301" name="Rectangle 514"/>
            <p:cNvSpPr>
              <a:spLocks noChangeArrowheads="1"/>
            </p:cNvSpPr>
            <p:nvPr/>
          </p:nvSpPr>
          <p:spPr bwMode="auto">
            <a:xfrm>
              <a:off x="5743575" y="1747838"/>
              <a:ext cx="12382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1</a:t>
              </a:r>
              <a:endParaRPr lang="en-GB" altLang="en-US"/>
            </a:p>
          </p:txBody>
        </p:sp>
        <p:sp>
          <p:nvSpPr>
            <p:cNvPr id="302" name="Rectangle 515"/>
            <p:cNvSpPr>
              <a:spLocks noChangeArrowheads="1"/>
            </p:cNvSpPr>
            <p:nvPr/>
          </p:nvSpPr>
          <p:spPr bwMode="auto">
            <a:xfrm>
              <a:off x="5810250" y="1785938"/>
              <a:ext cx="20955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H</a:t>
              </a:r>
              <a:endParaRPr lang="en-GB" altLang="en-US"/>
            </a:p>
          </p:txBody>
        </p:sp>
        <p:sp>
          <p:nvSpPr>
            <p:cNvPr id="303" name="Rectangle 516"/>
            <p:cNvSpPr>
              <a:spLocks noChangeArrowheads="1"/>
            </p:cNvSpPr>
            <p:nvPr/>
          </p:nvSpPr>
          <p:spPr bwMode="auto">
            <a:xfrm>
              <a:off x="4029075" y="3424238"/>
              <a:ext cx="11049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04" name="Rectangle 517"/>
            <p:cNvSpPr>
              <a:spLocks noChangeArrowheads="1"/>
            </p:cNvSpPr>
            <p:nvPr/>
          </p:nvSpPr>
          <p:spPr bwMode="auto">
            <a:xfrm>
              <a:off x="4229100" y="3481388"/>
              <a:ext cx="6000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00FF"/>
                  </a:solidFill>
                </a:rPr>
                <a:t>primary </a:t>
              </a:r>
              <a:endParaRPr lang="en-GB" altLang="en-US"/>
            </a:p>
          </p:txBody>
        </p:sp>
        <p:sp>
          <p:nvSpPr>
            <p:cNvPr id="305" name="Rectangle 518"/>
            <p:cNvSpPr>
              <a:spLocks noChangeArrowheads="1"/>
            </p:cNvSpPr>
            <p:nvPr/>
          </p:nvSpPr>
          <p:spPr bwMode="auto">
            <a:xfrm>
              <a:off x="4762500" y="3443288"/>
              <a:ext cx="1143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a:solidFill>
                    <a:srgbClr val="FF00FF"/>
                  </a:solidFill>
                </a:rPr>
                <a:t>1</a:t>
              </a:r>
              <a:endParaRPr lang="en-GB" altLang="en-US"/>
            </a:p>
          </p:txBody>
        </p:sp>
        <p:sp>
          <p:nvSpPr>
            <p:cNvPr id="306" name="Rectangle 519"/>
            <p:cNvSpPr>
              <a:spLocks noChangeArrowheads="1"/>
            </p:cNvSpPr>
            <p:nvPr/>
          </p:nvSpPr>
          <p:spPr bwMode="auto">
            <a:xfrm>
              <a:off x="4819650" y="3481388"/>
              <a:ext cx="1714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00FF"/>
                  </a:solidFill>
                </a:rPr>
                <a:t>H</a:t>
              </a:r>
              <a:endParaRPr lang="en-GB" altLang="en-US"/>
            </a:p>
          </p:txBody>
        </p:sp>
        <p:sp>
          <p:nvSpPr>
            <p:cNvPr id="307" name="Rectangle 520"/>
            <p:cNvSpPr>
              <a:spLocks noChangeArrowheads="1"/>
            </p:cNvSpPr>
            <p:nvPr/>
          </p:nvSpPr>
          <p:spPr bwMode="auto">
            <a:xfrm>
              <a:off x="2819400" y="4262438"/>
              <a:ext cx="111442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08" name="Rectangle 521"/>
            <p:cNvSpPr>
              <a:spLocks noChangeArrowheads="1"/>
            </p:cNvSpPr>
            <p:nvPr/>
          </p:nvSpPr>
          <p:spPr bwMode="auto">
            <a:xfrm>
              <a:off x="2924175" y="4319588"/>
              <a:ext cx="7905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FF"/>
                  </a:solidFill>
                </a:rPr>
                <a:t>secondary </a:t>
              </a:r>
              <a:endParaRPr lang="en-GB" altLang="en-US"/>
            </a:p>
          </p:txBody>
        </p:sp>
        <p:sp>
          <p:nvSpPr>
            <p:cNvPr id="309" name="Rectangle 522"/>
            <p:cNvSpPr>
              <a:spLocks noChangeArrowheads="1"/>
            </p:cNvSpPr>
            <p:nvPr/>
          </p:nvSpPr>
          <p:spPr bwMode="auto">
            <a:xfrm>
              <a:off x="3648075" y="4281488"/>
              <a:ext cx="1143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a:solidFill>
                    <a:srgbClr val="0000FF"/>
                  </a:solidFill>
                </a:rPr>
                <a:t>1</a:t>
              </a:r>
              <a:endParaRPr lang="en-GB" altLang="en-US"/>
            </a:p>
          </p:txBody>
        </p:sp>
        <p:sp>
          <p:nvSpPr>
            <p:cNvPr id="310" name="Rectangle 523"/>
            <p:cNvSpPr>
              <a:spLocks noChangeArrowheads="1"/>
            </p:cNvSpPr>
            <p:nvPr/>
          </p:nvSpPr>
          <p:spPr bwMode="auto">
            <a:xfrm>
              <a:off x="3705225" y="4319588"/>
              <a:ext cx="1714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FF"/>
                  </a:solidFill>
                </a:rPr>
                <a:t>H</a:t>
              </a:r>
              <a:endParaRPr lang="en-GB" altLang="en-US"/>
            </a:p>
          </p:txBody>
        </p:sp>
        <p:sp>
          <p:nvSpPr>
            <p:cNvPr id="311" name="Rectangle 524"/>
            <p:cNvSpPr>
              <a:spLocks noChangeArrowheads="1"/>
            </p:cNvSpPr>
            <p:nvPr/>
          </p:nvSpPr>
          <p:spPr bwMode="auto">
            <a:xfrm>
              <a:off x="4152900" y="4262438"/>
              <a:ext cx="200977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12" name="Rectangle 525"/>
            <p:cNvSpPr>
              <a:spLocks noChangeArrowheads="1"/>
            </p:cNvSpPr>
            <p:nvPr/>
          </p:nvSpPr>
          <p:spPr bwMode="auto">
            <a:xfrm>
              <a:off x="4324350" y="4319588"/>
              <a:ext cx="7905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dirty="0">
                  <a:solidFill>
                    <a:srgbClr val="0000FF"/>
                  </a:solidFill>
                </a:rPr>
                <a:t>secondary </a:t>
              </a:r>
              <a:endParaRPr lang="en-GB" altLang="en-US" dirty="0"/>
            </a:p>
          </p:txBody>
        </p:sp>
        <p:sp>
          <p:nvSpPr>
            <p:cNvPr id="313" name="Rectangle 526"/>
            <p:cNvSpPr>
              <a:spLocks noChangeArrowheads="1"/>
            </p:cNvSpPr>
            <p:nvPr/>
          </p:nvSpPr>
          <p:spPr bwMode="auto">
            <a:xfrm>
              <a:off x="5048250" y="4281488"/>
              <a:ext cx="1143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a:solidFill>
                    <a:srgbClr val="0000FF"/>
                  </a:solidFill>
                </a:rPr>
                <a:t>1</a:t>
              </a:r>
              <a:endParaRPr lang="en-GB" altLang="en-US"/>
            </a:p>
          </p:txBody>
        </p:sp>
        <p:sp>
          <p:nvSpPr>
            <p:cNvPr id="314" name="Rectangle 527"/>
            <p:cNvSpPr>
              <a:spLocks noChangeArrowheads="1"/>
            </p:cNvSpPr>
            <p:nvPr/>
          </p:nvSpPr>
          <p:spPr bwMode="auto">
            <a:xfrm>
              <a:off x="5105400" y="4319588"/>
              <a:ext cx="8921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FF"/>
                  </a:solidFill>
                </a:rPr>
                <a:t>H &lt;10 eV/nm</a:t>
              </a:r>
              <a:endParaRPr lang="en-GB" altLang="en-US"/>
            </a:p>
          </p:txBody>
        </p:sp>
        <p:sp>
          <p:nvSpPr>
            <p:cNvPr id="315" name="Rectangle 528"/>
            <p:cNvSpPr>
              <a:spLocks noChangeArrowheads="1"/>
            </p:cNvSpPr>
            <p:nvPr/>
          </p:nvSpPr>
          <p:spPr bwMode="auto">
            <a:xfrm>
              <a:off x="6553200" y="2033588"/>
              <a:ext cx="82867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16" name="Rectangle 529"/>
            <p:cNvSpPr>
              <a:spLocks noChangeArrowheads="1"/>
            </p:cNvSpPr>
            <p:nvPr/>
          </p:nvSpPr>
          <p:spPr bwMode="auto">
            <a:xfrm>
              <a:off x="6619875" y="2071688"/>
              <a:ext cx="6985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00FF"/>
                  </a:solidFill>
                </a:rPr>
                <a:t>&gt; 2 eV/nm</a:t>
              </a:r>
              <a:endParaRPr lang="en-GB" altLang="en-US"/>
            </a:p>
          </p:txBody>
        </p:sp>
        <p:sp>
          <p:nvSpPr>
            <p:cNvPr id="317" name="Rectangle 530"/>
            <p:cNvSpPr>
              <a:spLocks noChangeArrowheads="1"/>
            </p:cNvSpPr>
            <p:nvPr/>
          </p:nvSpPr>
          <p:spPr bwMode="auto">
            <a:xfrm>
              <a:off x="6600825" y="3557588"/>
              <a:ext cx="82867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18" name="Rectangle 531"/>
            <p:cNvSpPr>
              <a:spLocks noChangeArrowheads="1"/>
            </p:cNvSpPr>
            <p:nvPr/>
          </p:nvSpPr>
          <p:spPr bwMode="auto">
            <a:xfrm>
              <a:off x="6667500" y="3595688"/>
              <a:ext cx="6985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8000"/>
                  </a:solidFill>
                </a:rPr>
                <a:t>&gt; 6 eV/nm</a:t>
              </a:r>
              <a:endParaRPr lang="en-GB" altLang="en-US"/>
            </a:p>
          </p:txBody>
        </p:sp>
        <p:sp>
          <p:nvSpPr>
            <p:cNvPr id="319" name="Rectangle 532"/>
            <p:cNvSpPr>
              <a:spLocks noChangeArrowheads="1"/>
            </p:cNvSpPr>
            <p:nvPr/>
          </p:nvSpPr>
          <p:spPr bwMode="auto">
            <a:xfrm>
              <a:off x="6600825" y="4033838"/>
              <a:ext cx="82867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20" name="Rectangle 533"/>
            <p:cNvSpPr>
              <a:spLocks noChangeArrowheads="1"/>
            </p:cNvSpPr>
            <p:nvPr/>
          </p:nvSpPr>
          <p:spPr bwMode="auto">
            <a:xfrm>
              <a:off x="6858000" y="4052888"/>
              <a:ext cx="4000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6600"/>
                  </a:solidFill>
                </a:rPr>
                <a:t>&gt; 10 </a:t>
              </a:r>
              <a:endParaRPr lang="en-GB" altLang="en-US"/>
            </a:p>
          </p:txBody>
        </p:sp>
        <p:sp>
          <p:nvSpPr>
            <p:cNvPr id="321" name="Rectangle 534"/>
            <p:cNvSpPr>
              <a:spLocks noChangeArrowheads="1"/>
            </p:cNvSpPr>
            <p:nvPr/>
          </p:nvSpPr>
          <p:spPr bwMode="auto">
            <a:xfrm>
              <a:off x="6791325" y="4243388"/>
              <a:ext cx="4397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6600"/>
                  </a:solidFill>
                </a:rPr>
                <a:t>eV/nm</a:t>
              </a:r>
              <a:endParaRPr lang="en-GB" altLang="en-US"/>
            </a:p>
          </p:txBody>
        </p:sp>
        <p:sp>
          <p:nvSpPr>
            <p:cNvPr id="322" name="Rectangle 535"/>
            <p:cNvSpPr>
              <a:spLocks noChangeArrowheads="1"/>
            </p:cNvSpPr>
            <p:nvPr/>
          </p:nvSpPr>
          <p:spPr bwMode="auto">
            <a:xfrm>
              <a:off x="6600825" y="4395788"/>
              <a:ext cx="82867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23" name="Rectangle 536"/>
            <p:cNvSpPr>
              <a:spLocks noChangeArrowheads="1"/>
            </p:cNvSpPr>
            <p:nvPr/>
          </p:nvSpPr>
          <p:spPr bwMode="auto">
            <a:xfrm>
              <a:off x="6858000" y="4414838"/>
              <a:ext cx="4000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CC99FF"/>
                  </a:solidFill>
                </a:rPr>
                <a:t>&gt; 20 </a:t>
              </a:r>
              <a:endParaRPr lang="en-GB" altLang="en-US"/>
            </a:p>
          </p:txBody>
        </p:sp>
        <p:sp>
          <p:nvSpPr>
            <p:cNvPr id="324" name="Rectangle 537"/>
            <p:cNvSpPr>
              <a:spLocks noChangeArrowheads="1"/>
            </p:cNvSpPr>
            <p:nvPr/>
          </p:nvSpPr>
          <p:spPr bwMode="auto">
            <a:xfrm>
              <a:off x="6791325" y="4605338"/>
              <a:ext cx="4397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dirty="0">
                  <a:solidFill>
                    <a:srgbClr val="CC99FF"/>
                  </a:solidFill>
                </a:rPr>
                <a:t>eV/nm</a:t>
              </a:r>
              <a:endParaRPr lang="en-GB" altLang="en-US" dirty="0"/>
            </a:p>
          </p:txBody>
        </p:sp>
        <p:grpSp>
          <p:nvGrpSpPr>
            <p:cNvPr id="325" name="Group 540"/>
            <p:cNvGrpSpPr>
              <a:grpSpLocks/>
            </p:cNvGrpSpPr>
            <p:nvPr/>
          </p:nvGrpSpPr>
          <p:grpSpPr bwMode="auto">
            <a:xfrm>
              <a:off x="6000750" y="1976438"/>
              <a:ext cx="323850" cy="304800"/>
              <a:chOff x="3780" y="1245"/>
              <a:chExt cx="204" cy="192"/>
            </a:xfrm>
          </p:grpSpPr>
          <p:sp>
            <p:nvSpPr>
              <p:cNvPr id="352" name="Line 538"/>
              <p:cNvSpPr>
                <a:spLocks noChangeShapeType="1"/>
              </p:cNvSpPr>
              <p:nvPr/>
            </p:nvSpPr>
            <p:spPr bwMode="auto">
              <a:xfrm flipH="1" flipV="1">
                <a:off x="3780" y="1245"/>
                <a:ext cx="204" cy="1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3" name="Freeform 539"/>
              <p:cNvSpPr>
                <a:spLocks/>
              </p:cNvSpPr>
              <p:nvPr/>
            </p:nvSpPr>
            <p:spPr bwMode="auto">
              <a:xfrm>
                <a:off x="3786" y="1245"/>
                <a:ext cx="66" cy="72"/>
              </a:xfrm>
              <a:custGeom>
                <a:avLst/>
                <a:gdLst>
                  <a:gd name="T0" fmla="*/ 66 w 66"/>
                  <a:gd name="T1" fmla="*/ 24 h 72"/>
                  <a:gd name="T2" fmla="*/ 0 w 66"/>
                  <a:gd name="T3" fmla="*/ 0 h 72"/>
                  <a:gd name="T4" fmla="*/ 18 w 66"/>
                  <a:gd name="T5" fmla="*/ 72 h 72"/>
                </a:gdLst>
                <a:ahLst/>
                <a:cxnLst>
                  <a:cxn ang="0">
                    <a:pos x="T0" y="T1"/>
                  </a:cxn>
                  <a:cxn ang="0">
                    <a:pos x="T2" y="T3"/>
                  </a:cxn>
                  <a:cxn ang="0">
                    <a:pos x="T4" y="T5"/>
                  </a:cxn>
                </a:cxnLst>
                <a:rect l="0" t="0" r="r" b="b"/>
                <a:pathLst>
                  <a:path w="66" h="72">
                    <a:moveTo>
                      <a:pt x="66" y="24"/>
                    </a:moveTo>
                    <a:lnTo>
                      <a:pt x="0" y="0"/>
                    </a:lnTo>
                    <a:lnTo>
                      <a:pt x="18" y="7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326" name="Group 543"/>
            <p:cNvGrpSpPr>
              <a:grpSpLocks/>
            </p:cNvGrpSpPr>
            <p:nvPr/>
          </p:nvGrpSpPr>
          <p:grpSpPr bwMode="auto">
            <a:xfrm>
              <a:off x="4391025" y="3719513"/>
              <a:ext cx="238125" cy="476250"/>
              <a:chOff x="2766" y="2343"/>
              <a:chExt cx="150" cy="300"/>
            </a:xfrm>
          </p:grpSpPr>
          <p:sp>
            <p:nvSpPr>
              <p:cNvPr id="350" name="Freeform 541"/>
              <p:cNvSpPr>
                <a:spLocks/>
              </p:cNvSpPr>
              <p:nvPr/>
            </p:nvSpPr>
            <p:spPr bwMode="auto">
              <a:xfrm>
                <a:off x="2766" y="2343"/>
                <a:ext cx="126" cy="300"/>
              </a:xfrm>
              <a:custGeom>
                <a:avLst/>
                <a:gdLst>
                  <a:gd name="T0" fmla="*/ 0 w 126"/>
                  <a:gd name="T1" fmla="*/ 252 h 300"/>
                  <a:gd name="T2" fmla="*/ 12 w 126"/>
                  <a:gd name="T3" fmla="*/ 288 h 300"/>
                  <a:gd name="T4" fmla="*/ 24 w 126"/>
                  <a:gd name="T5" fmla="*/ 294 h 300"/>
                  <a:gd name="T6" fmla="*/ 30 w 126"/>
                  <a:gd name="T7" fmla="*/ 300 h 300"/>
                  <a:gd name="T8" fmla="*/ 36 w 126"/>
                  <a:gd name="T9" fmla="*/ 300 h 300"/>
                  <a:gd name="T10" fmla="*/ 42 w 126"/>
                  <a:gd name="T11" fmla="*/ 300 h 300"/>
                  <a:gd name="T12" fmla="*/ 54 w 126"/>
                  <a:gd name="T13" fmla="*/ 288 h 300"/>
                  <a:gd name="T14" fmla="*/ 66 w 126"/>
                  <a:gd name="T15" fmla="*/ 264 h 300"/>
                  <a:gd name="T16" fmla="*/ 78 w 126"/>
                  <a:gd name="T17" fmla="*/ 216 h 300"/>
                  <a:gd name="T18" fmla="*/ 96 w 126"/>
                  <a:gd name="T19" fmla="*/ 150 h 300"/>
                  <a:gd name="T20" fmla="*/ 108 w 126"/>
                  <a:gd name="T21" fmla="*/ 78 h 300"/>
                  <a:gd name="T22" fmla="*/ 126 w 126"/>
                  <a:gd name="T23"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 h="300">
                    <a:moveTo>
                      <a:pt x="0" y="252"/>
                    </a:moveTo>
                    <a:lnTo>
                      <a:pt x="12" y="288"/>
                    </a:lnTo>
                    <a:lnTo>
                      <a:pt x="24" y="294"/>
                    </a:lnTo>
                    <a:lnTo>
                      <a:pt x="30" y="300"/>
                    </a:lnTo>
                    <a:lnTo>
                      <a:pt x="36" y="300"/>
                    </a:lnTo>
                    <a:lnTo>
                      <a:pt x="42" y="300"/>
                    </a:lnTo>
                    <a:lnTo>
                      <a:pt x="54" y="288"/>
                    </a:lnTo>
                    <a:lnTo>
                      <a:pt x="66" y="264"/>
                    </a:lnTo>
                    <a:lnTo>
                      <a:pt x="78" y="216"/>
                    </a:lnTo>
                    <a:lnTo>
                      <a:pt x="96" y="150"/>
                    </a:lnTo>
                    <a:lnTo>
                      <a:pt x="108" y="78"/>
                    </a:lnTo>
                    <a:lnTo>
                      <a:pt x="126" y="0"/>
                    </a:lnTo>
                  </a:path>
                </a:pathLst>
              </a:custGeom>
              <a:noFill/>
              <a:ln w="9525">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51" name="Freeform 542"/>
              <p:cNvSpPr>
                <a:spLocks/>
              </p:cNvSpPr>
              <p:nvPr/>
            </p:nvSpPr>
            <p:spPr bwMode="auto">
              <a:xfrm>
                <a:off x="2850" y="2349"/>
                <a:ext cx="66" cy="66"/>
              </a:xfrm>
              <a:custGeom>
                <a:avLst/>
                <a:gdLst>
                  <a:gd name="T0" fmla="*/ 66 w 66"/>
                  <a:gd name="T1" fmla="*/ 66 h 66"/>
                  <a:gd name="T2" fmla="*/ 48 w 66"/>
                  <a:gd name="T3" fmla="*/ 0 h 66"/>
                  <a:gd name="T4" fmla="*/ 0 w 66"/>
                  <a:gd name="T5" fmla="*/ 54 h 66"/>
                </a:gdLst>
                <a:ahLst/>
                <a:cxnLst>
                  <a:cxn ang="0">
                    <a:pos x="T0" y="T1"/>
                  </a:cxn>
                  <a:cxn ang="0">
                    <a:pos x="T2" y="T3"/>
                  </a:cxn>
                  <a:cxn ang="0">
                    <a:pos x="T4" y="T5"/>
                  </a:cxn>
                </a:cxnLst>
                <a:rect l="0" t="0" r="r" b="b"/>
                <a:pathLst>
                  <a:path w="66" h="66">
                    <a:moveTo>
                      <a:pt x="66" y="66"/>
                    </a:moveTo>
                    <a:lnTo>
                      <a:pt x="48" y="0"/>
                    </a:lnTo>
                    <a:lnTo>
                      <a:pt x="0" y="54"/>
                    </a:lnTo>
                  </a:path>
                </a:pathLst>
              </a:custGeom>
              <a:noFill/>
              <a:ln w="9525">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327" name="Group 546"/>
            <p:cNvGrpSpPr>
              <a:grpSpLocks/>
            </p:cNvGrpSpPr>
            <p:nvPr/>
          </p:nvGrpSpPr>
          <p:grpSpPr bwMode="auto">
            <a:xfrm>
              <a:off x="3286125" y="4548188"/>
              <a:ext cx="104775" cy="190500"/>
              <a:chOff x="2070" y="2865"/>
              <a:chExt cx="66" cy="120"/>
            </a:xfrm>
          </p:grpSpPr>
          <p:sp>
            <p:nvSpPr>
              <p:cNvPr id="348" name="Line 544"/>
              <p:cNvSpPr>
                <a:spLocks noChangeShapeType="1"/>
              </p:cNvSpPr>
              <p:nvPr/>
            </p:nvSpPr>
            <p:spPr bwMode="auto">
              <a:xfrm flipH="1" flipV="1">
                <a:off x="2070" y="2865"/>
                <a:ext cx="66" cy="120"/>
              </a:xfrm>
              <a:prstGeom prst="line">
                <a:avLst/>
              </a:prstGeom>
              <a:noFill/>
              <a:ln w="952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9" name="Freeform 545"/>
              <p:cNvSpPr>
                <a:spLocks/>
              </p:cNvSpPr>
              <p:nvPr/>
            </p:nvSpPr>
            <p:spPr bwMode="auto">
              <a:xfrm>
                <a:off x="2070" y="2865"/>
                <a:ext cx="60" cy="72"/>
              </a:xfrm>
              <a:custGeom>
                <a:avLst/>
                <a:gdLst>
                  <a:gd name="T0" fmla="*/ 60 w 60"/>
                  <a:gd name="T1" fmla="*/ 42 h 72"/>
                  <a:gd name="T2" fmla="*/ 0 w 60"/>
                  <a:gd name="T3" fmla="*/ 0 h 72"/>
                  <a:gd name="T4" fmla="*/ 6 w 60"/>
                  <a:gd name="T5" fmla="*/ 72 h 72"/>
                </a:gdLst>
                <a:ahLst/>
                <a:cxnLst>
                  <a:cxn ang="0">
                    <a:pos x="T0" y="T1"/>
                  </a:cxn>
                  <a:cxn ang="0">
                    <a:pos x="T2" y="T3"/>
                  </a:cxn>
                  <a:cxn ang="0">
                    <a:pos x="T4" y="T5"/>
                  </a:cxn>
                </a:cxnLst>
                <a:rect l="0" t="0" r="r" b="b"/>
                <a:pathLst>
                  <a:path w="60" h="72">
                    <a:moveTo>
                      <a:pt x="60" y="42"/>
                    </a:moveTo>
                    <a:lnTo>
                      <a:pt x="0" y="0"/>
                    </a:lnTo>
                    <a:lnTo>
                      <a:pt x="6" y="72"/>
                    </a:lnTo>
                  </a:path>
                </a:pathLst>
              </a:custGeom>
              <a:noFill/>
              <a:ln w="95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328" name="Group 549"/>
            <p:cNvGrpSpPr>
              <a:grpSpLocks/>
            </p:cNvGrpSpPr>
            <p:nvPr/>
          </p:nvGrpSpPr>
          <p:grpSpPr bwMode="auto">
            <a:xfrm>
              <a:off x="5086350" y="4510088"/>
              <a:ext cx="219075" cy="285750"/>
              <a:chOff x="3204" y="2841"/>
              <a:chExt cx="138" cy="180"/>
            </a:xfrm>
          </p:grpSpPr>
          <p:sp>
            <p:nvSpPr>
              <p:cNvPr id="346" name="Freeform 547"/>
              <p:cNvSpPr>
                <a:spLocks/>
              </p:cNvSpPr>
              <p:nvPr/>
            </p:nvSpPr>
            <p:spPr bwMode="auto">
              <a:xfrm>
                <a:off x="3204" y="2841"/>
                <a:ext cx="120" cy="180"/>
              </a:xfrm>
              <a:custGeom>
                <a:avLst/>
                <a:gdLst>
                  <a:gd name="T0" fmla="*/ 0 w 120"/>
                  <a:gd name="T1" fmla="*/ 150 h 180"/>
                  <a:gd name="T2" fmla="*/ 12 w 120"/>
                  <a:gd name="T3" fmla="*/ 168 h 180"/>
                  <a:gd name="T4" fmla="*/ 18 w 120"/>
                  <a:gd name="T5" fmla="*/ 180 h 180"/>
                  <a:gd name="T6" fmla="*/ 24 w 120"/>
                  <a:gd name="T7" fmla="*/ 180 h 180"/>
                  <a:gd name="T8" fmla="*/ 42 w 120"/>
                  <a:gd name="T9" fmla="*/ 180 h 180"/>
                  <a:gd name="T10" fmla="*/ 54 w 120"/>
                  <a:gd name="T11" fmla="*/ 174 h 180"/>
                  <a:gd name="T12" fmla="*/ 60 w 120"/>
                  <a:gd name="T13" fmla="*/ 156 h 180"/>
                  <a:gd name="T14" fmla="*/ 72 w 120"/>
                  <a:gd name="T15" fmla="*/ 126 h 180"/>
                  <a:gd name="T16" fmla="*/ 90 w 120"/>
                  <a:gd name="T17" fmla="*/ 90 h 180"/>
                  <a:gd name="T18" fmla="*/ 108 w 120"/>
                  <a:gd name="T19" fmla="*/ 48 h 180"/>
                  <a:gd name="T20" fmla="*/ 120 w 120"/>
                  <a:gd name="T21"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80">
                    <a:moveTo>
                      <a:pt x="0" y="150"/>
                    </a:moveTo>
                    <a:lnTo>
                      <a:pt x="12" y="168"/>
                    </a:lnTo>
                    <a:lnTo>
                      <a:pt x="18" y="180"/>
                    </a:lnTo>
                    <a:lnTo>
                      <a:pt x="24" y="180"/>
                    </a:lnTo>
                    <a:lnTo>
                      <a:pt x="42" y="180"/>
                    </a:lnTo>
                    <a:lnTo>
                      <a:pt x="54" y="174"/>
                    </a:lnTo>
                    <a:lnTo>
                      <a:pt x="60" y="156"/>
                    </a:lnTo>
                    <a:lnTo>
                      <a:pt x="72" y="126"/>
                    </a:lnTo>
                    <a:lnTo>
                      <a:pt x="90" y="90"/>
                    </a:lnTo>
                    <a:lnTo>
                      <a:pt x="108" y="48"/>
                    </a:lnTo>
                    <a:lnTo>
                      <a:pt x="120" y="0"/>
                    </a:lnTo>
                  </a:path>
                </a:pathLst>
              </a:custGeom>
              <a:noFill/>
              <a:ln w="95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7" name="Freeform 548"/>
              <p:cNvSpPr>
                <a:spLocks/>
              </p:cNvSpPr>
              <p:nvPr/>
            </p:nvSpPr>
            <p:spPr bwMode="auto">
              <a:xfrm>
                <a:off x="3276" y="2841"/>
                <a:ext cx="66" cy="72"/>
              </a:xfrm>
              <a:custGeom>
                <a:avLst/>
                <a:gdLst>
                  <a:gd name="T0" fmla="*/ 66 w 66"/>
                  <a:gd name="T1" fmla="*/ 72 h 72"/>
                  <a:gd name="T2" fmla="*/ 54 w 66"/>
                  <a:gd name="T3" fmla="*/ 0 h 72"/>
                  <a:gd name="T4" fmla="*/ 0 w 66"/>
                  <a:gd name="T5" fmla="*/ 54 h 72"/>
                </a:gdLst>
                <a:ahLst/>
                <a:cxnLst>
                  <a:cxn ang="0">
                    <a:pos x="T0" y="T1"/>
                  </a:cxn>
                  <a:cxn ang="0">
                    <a:pos x="T2" y="T3"/>
                  </a:cxn>
                  <a:cxn ang="0">
                    <a:pos x="T4" y="T5"/>
                  </a:cxn>
                </a:cxnLst>
                <a:rect l="0" t="0" r="r" b="b"/>
                <a:pathLst>
                  <a:path w="66" h="72">
                    <a:moveTo>
                      <a:pt x="66" y="72"/>
                    </a:moveTo>
                    <a:lnTo>
                      <a:pt x="54" y="0"/>
                    </a:lnTo>
                    <a:lnTo>
                      <a:pt x="0" y="54"/>
                    </a:lnTo>
                  </a:path>
                </a:pathLst>
              </a:custGeom>
              <a:noFill/>
              <a:ln w="95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329" name="Group 552"/>
            <p:cNvGrpSpPr>
              <a:grpSpLocks/>
            </p:cNvGrpSpPr>
            <p:nvPr/>
          </p:nvGrpSpPr>
          <p:grpSpPr bwMode="auto">
            <a:xfrm>
              <a:off x="6381750" y="2271713"/>
              <a:ext cx="371475" cy="304800"/>
              <a:chOff x="4020" y="1431"/>
              <a:chExt cx="234" cy="192"/>
            </a:xfrm>
          </p:grpSpPr>
          <p:sp>
            <p:nvSpPr>
              <p:cNvPr id="344" name="Line 550"/>
              <p:cNvSpPr>
                <a:spLocks noChangeShapeType="1"/>
              </p:cNvSpPr>
              <p:nvPr/>
            </p:nvSpPr>
            <p:spPr bwMode="auto">
              <a:xfrm flipV="1">
                <a:off x="4020" y="1431"/>
                <a:ext cx="234" cy="192"/>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5" name="Freeform 551"/>
              <p:cNvSpPr>
                <a:spLocks/>
              </p:cNvSpPr>
              <p:nvPr/>
            </p:nvSpPr>
            <p:spPr bwMode="auto">
              <a:xfrm>
                <a:off x="4188" y="1437"/>
                <a:ext cx="66" cy="60"/>
              </a:xfrm>
              <a:custGeom>
                <a:avLst/>
                <a:gdLst>
                  <a:gd name="T0" fmla="*/ 36 w 66"/>
                  <a:gd name="T1" fmla="*/ 60 h 60"/>
                  <a:gd name="T2" fmla="*/ 66 w 66"/>
                  <a:gd name="T3" fmla="*/ 0 h 60"/>
                  <a:gd name="T4" fmla="*/ 0 w 66"/>
                  <a:gd name="T5" fmla="*/ 12 h 60"/>
                </a:gdLst>
                <a:ahLst/>
                <a:cxnLst>
                  <a:cxn ang="0">
                    <a:pos x="T0" y="T1"/>
                  </a:cxn>
                  <a:cxn ang="0">
                    <a:pos x="T2" y="T3"/>
                  </a:cxn>
                  <a:cxn ang="0">
                    <a:pos x="T4" y="T5"/>
                  </a:cxn>
                </a:cxnLst>
                <a:rect l="0" t="0" r="r" b="b"/>
                <a:pathLst>
                  <a:path w="66" h="60">
                    <a:moveTo>
                      <a:pt x="36" y="60"/>
                    </a:moveTo>
                    <a:lnTo>
                      <a:pt x="66" y="0"/>
                    </a:lnTo>
                    <a:lnTo>
                      <a:pt x="0" y="12"/>
                    </a:lnTo>
                  </a:path>
                </a:pathLst>
              </a:custGeom>
              <a:noFill/>
              <a:ln w="9525">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330" name="Group 555"/>
            <p:cNvGrpSpPr>
              <a:grpSpLocks/>
            </p:cNvGrpSpPr>
            <p:nvPr/>
          </p:nvGrpSpPr>
          <p:grpSpPr bwMode="auto">
            <a:xfrm>
              <a:off x="6486525" y="4624388"/>
              <a:ext cx="323850" cy="104775"/>
              <a:chOff x="4086" y="2913"/>
              <a:chExt cx="204" cy="66"/>
            </a:xfrm>
          </p:grpSpPr>
          <p:sp>
            <p:nvSpPr>
              <p:cNvPr id="342" name="Line 553"/>
              <p:cNvSpPr>
                <a:spLocks noChangeShapeType="1"/>
              </p:cNvSpPr>
              <p:nvPr/>
            </p:nvSpPr>
            <p:spPr bwMode="auto">
              <a:xfrm flipV="1">
                <a:off x="4086" y="2931"/>
                <a:ext cx="198" cy="48"/>
              </a:xfrm>
              <a:prstGeom prst="line">
                <a:avLst/>
              </a:prstGeom>
              <a:noFill/>
              <a:ln w="9525">
                <a:solidFill>
                  <a:srgbClr val="CC99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3" name="Freeform 554"/>
              <p:cNvSpPr>
                <a:spLocks/>
              </p:cNvSpPr>
              <p:nvPr/>
            </p:nvSpPr>
            <p:spPr bwMode="auto">
              <a:xfrm>
                <a:off x="4218" y="2913"/>
                <a:ext cx="72" cy="66"/>
              </a:xfrm>
              <a:custGeom>
                <a:avLst/>
                <a:gdLst>
                  <a:gd name="T0" fmla="*/ 12 w 72"/>
                  <a:gd name="T1" fmla="*/ 66 h 66"/>
                  <a:gd name="T2" fmla="*/ 72 w 72"/>
                  <a:gd name="T3" fmla="*/ 24 h 66"/>
                  <a:gd name="T4" fmla="*/ 0 w 72"/>
                  <a:gd name="T5" fmla="*/ 0 h 66"/>
                </a:gdLst>
                <a:ahLst/>
                <a:cxnLst>
                  <a:cxn ang="0">
                    <a:pos x="T0" y="T1"/>
                  </a:cxn>
                  <a:cxn ang="0">
                    <a:pos x="T2" y="T3"/>
                  </a:cxn>
                  <a:cxn ang="0">
                    <a:pos x="T4" y="T5"/>
                  </a:cxn>
                </a:cxnLst>
                <a:rect l="0" t="0" r="r" b="b"/>
                <a:pathLst>
                  <a:path w="72" h="66">
                    <a:moveTo>
                      <a:pt x="12" y="66"/>
                    </a:moveTo>
                    <a:lnTo>
                      <a:pt x="72" y="24"/>
                    </a:lnTo>
                    <a:lnTo>
                      <a:pt x="0" y="0"/>
                    </a:lnTo>
                  </a:path>
                </a:pathLst>
              </a:custGeom>
              <a:noFill/>
              <a:ln w="9525">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331" name="Group 558"/>
            <p:cNvGrpSpPr>
              <a:grpSpLocks/>
            </p:cNvGrpSpPr>
            <p:nvPr/>
          </p:nvGrpSpPr>
          <p:grpSpPr bwMode="auto">
            <a:xfrm>
              <a:off x="6429375" y="4291013"/>
              <a:ext cx="323850" cy="247650"/>
              <a:chOff x="4050" y="2703"/>
              <a:chExt cx="204" cy="156"/>
            </a:xfrm>
          </p:grpSpPr>
          <p:sp>
            <p:nvSpPr>
              <p:cNvPr id="340" name="Line 556"/>
              <p:cNvSpPr>
                <a:spLocks noChangeShapeType="1"/>
              </p:cNvSpPr>
              <p:nvPr/>
            </p:nvSpPr>
            <p:spPr bwMode="auto">
              <a:xfrm flipV="1">
                <a:off x="4050" y="2703"/>
                <a:ext cx="204" cy="156"/>
              </a:xfrm>
              <a:prstGeom prst="line">
                <a:avLst/>
              </a:prstGeom>
              <a:noFill/>
              <a:ln w="9525">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1" name="Freeform 557"/>
              <p:cNvSpPr>
                <a:spLocks/>
              </p:cNvSpPr>
              <p:nvPr/>
            </p:nvSpPr>
            <p:spPr bwMode="auto">
              <a:xfrm>
                <a:off x="4188" y="2709"/>
                <a:ext cx="66" cy="60"/>
              </a:xfrm>
              <a:custGeom>
                <a:avLst/>
                <a:gdLst>
                  <a:gd name="T0" fmla="*/ 36 w 66"/>
                  <a:gd name="T1" fmla="*/ 60 h 60"/>
                  <a:gd name="T2" fmla="*/ 66 w 66"/>
                  <a:gd name="T3" fmla="*/ 0 h 60"/>
                  <a:gd name="T4" fmla="*/ 0 w 66"/>
                  <a:gd name="T5" fmla="*/ 12 h 60"/>
                </a:gdLst>
                <a:ahLst/>
                <a:cxnLst>
                  <a:cxn ang="0">
                    <a:pos x="T0" y="T1"/>
                  </a:cxn>
                  <a:cxn ang="0">
                    <a:pos x="T2" y="T3"/>
                  </a:cxn>
                  <a:cxn ang="0">
                    <a:pos x="T4" y="T5"/>
                  </a:cxn>
                </a:cxnLst>
                <a:rect l="0" t="0" r="r" b="b"/>
                <a:pathLst>
                  <a:path w="66" h="60">
                    <a:moveTo>
                      <a:pt x="36" y="60"/>
                    </a:moveTo>
                    <a:lnTo>
                      <a:pt x="66" y="0"/>
                    </a:lnTo>
                    <a:lnTo>
                      <a:pt x="0" y="12"/>
                    </a:lnTo>
                  </a:path>
                </a:pathLst>
              </a:custGeom>
              <a:noFill/>
              <a:ln w="9525">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332" name="Group 561"/>
            <p:cNvGrpSpPr>
              <a:grpSpLocks/>
            </p:cNvGrpSpPr>
            <p:nvPr/>
          </p:nvGrpSpPr>
          <p:grpSpPr bwMode="auto">
            <a:xfrm>
              <a:off x="6429375" y="3814763"/>
              <a:ext cx="381000" cy="314325"/>
              <a:chOff x="4050" y="2403"/>
              <a:chExt cx="240" cy="198"/>
            </a:xfrm>
          </p:grpSpPr>
          <p:sp>
            <p:nvSpPr>
              <p:cNvPr id="338" name="Line 559"/>
              <p:cNvSpPr>
                <a:spLocks noChangeShapeType="1"/>
              </p:cNvSpPr>
              <p:nvPr/>
            </p:nvSpPr>
            <p:spPr bwMode="auto">
              <a:xfrm flipV="1">
                <a:off x="4050" y="2403"/>
                <a:ext cx="234" cy="198"/>
              </a:xfrm>
              <a:prstGeom prst="line">
                <a:avLst/>
              </a:prstGeom>
              <a:noFill/>
              <a:ln w="95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9" name="Freeform 560"/>
              <p:cNvSpPr>
                <a:spLocks/>
              </p:cNvSpPr>
              <p:nvPr/>
            </p:nvSpPr>
            <p:spPr bwMode="auto">
              <a:xfrm>
                <a:off x="4218" y="2409"/>
                <a:ext cx="72" cy="60"/>
              </a:xfrm>
              <a:custGeom>
                <a:avLst/>
                <a:gdLst>
                  <a:gd name="T0" fmla="*/ 36 w 72"/>
                  <a:gd name="T1" fmla="*/ 60 h 60"/>
                  <a:gd name="T2" fmla="*/ 72 w 72"/>
                  <a:gd name="T3" fmla="*/ 0 h 60"/>
                  <a:gd name="T4" fmla="*/ 0 w 72"/>
                  <a:gd name="T5" fmla="*/ 12 h 60"/>
                </a:gdLst>
                <a:ahLst/>
                <a:cxnLst>
                  <a:cxn ang="0">
                    <a:pos x="T0" y="T1"/>
                  </a:cxn>
                  <a:cxn ang="0">
                    <a:pos x="T2" y="T3"/>
                  </a:cxn>
                  <a:cxn ang="0">
                    <a:pos x="T4" y="T5"/>
                  </a:cxn>
                </a:cxnLst>
                <a:rect l="0" t="0" r="r" b="b"/>
                <a:pathLst>
                  <a:path w="72" h="60">
                    <a:moveTo>
                      <a:pt x="36" y="60"/>
                    </a:moveTo>
                    <a:lnTo>
                      <a:pt x="72" y="0"/>
                    </a:lnTo>
                    <a:lnTo>
                      <a:pt x="0" y="12"/>
                    </a:lnTo>
                  </a:path>
                </a:pathLst>
              </a:custGeom>
              <a:noFill/>
              <a:ln w="952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333" name="Group 564"/>
            <p:cNvGrpSpPr>
              <a:grpSpLocks/>
            </p:cNvGrpSpPr>
            <p:nvPr/>
          </p:nvGrpSpPr>
          <p:grpSpPr bwMode="auto">
            <a:xfrm>
              <a:off x="5800725" y="2795588"/>
              <a:ext cx="447675" cy="314325"/>
              <a:chOff x="3654" y="1761"/>
              <a:chExt cx="282" cy="198"/>
            </a:xfrm>
          </p:grpSpPr>
          <p:sp>
            <p:nvSpPr>
              <p:cNvPr id="336" name="Line 562"/>
              <p:cNvSpPr>
                <a:spLocks noChangeShapeType="1"/>
              </p:cNvSpPr>
              <p:nvPr/>
            </p:nvSpPr>
            <p:spPr bwMode="auto">
              <a:xfrm flipH="1" flipV="1">
                <a:off x="3654" y="1761"/>
                <a:ext cx="282" cy="198"/>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7" name="Freeform 563"/>
              <p:cNvSpPr>
                <a:spLocks/>
              </p:cNvSpPr>
              <p:nvPr/>
            </p:nvSpPr>
            <p:spPr bwMode="auto">
              <a:xfrm>
                <a:off x="3654" y="1761"/>
                <a:ext cx="72" cy="66"/>
              </a:xfrm>
              <a:custGeom>
                <a:avLst/>
                <a:gdLst>
                  <a:gd name="T0" fmla="*/ 72 w 72"/>
                  <a:gd name="T1" fmla="*/ 18 h 66"/>
                  <a:gd name="T2" fmla="*/ 0 w 72"/>
                  <a:gd name="T3" fmla="*/ 0 h 66"/>
                  <a:gd name="T4" fmla="*/ 36 w 72"/>
                  <a:gd name="T5" fmla="*/ 66 h 66"/>
                </a:gdLst>
                <a:ahLst/>
                <a:cxnLst>
                  <a:cxn ang="0">
                    <a:pos x="T0" y="T1"/>
                  </a:cxn>
                  <a:cxn ang="0">
                    <a:pos x="T2" y="T3"/>
                  </a:cxn>
                  <a:cxn ang="0">
                    <a:pos x="T4" y="T5"/>
                  </a:cxn>
                </a:cxnLst>
                <a:rect l="0" t="0" r="r" b="b"/>
                <a:pathLst>
                  <a:path w="72" h="66">
                    <a:moveTo>
                      <a:pt x="72" y="18"/>
                    </a:moveTo>
                    <a:lnTo>
                      <a:pt x="0" y="0"/>
                    </a:lnTo>
                    <a:lnTo>
                      <a:pt x="36" y="66"/>
                    </a:lnTo>
                  </a:path>
                </a:pathLst>
              </a:custGeom>
              <a:noFill/>
              <a:ln w="9525">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334" name="Rectangle 565"/>
            <p:cNvSpPr>
              <a:spLocks noChangeArrowheads="1"/>
            </p:cNvSpPr>
            <p:nvPr/>
          </p:nvSpPr>
          <p:spPr bwMode="auto">
            <a:xfrm>
              <a:off x="5181600" y="2576513"/>
              <a:ext cx="82867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35" name="Rectangle 566"/>
            <p:cNvSpPr>
              <a:spLocks noChangeArrowheads="1"/>
            </p:cNvSpPr>
            <p:nvPr/>
          </p:nvSpPr>
          <p:spPr bwMode="auto">
            <a:xfrm>
              <a:off x="5248275" y="2614613"/>
              <a:ext cx="6985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00FF"/>
                  </a:solidFill>
                </a:rPr>
                <a:t>&lt; 2 eV/nm</a:t>
              </a:r>
              <a:endParaRPr lang="en-GB" altLang="en-US"/>
            </a:p>
          </p:txBody>
        </p:sp>
      </p:grpSp>
    </p:spTree>
    <p:extLst>
      <p:ext uri="{BB962C8B-B14F-4D97-AF65-F5344CB8AC3E}">
        <p14:creationId xmlns:p14="http://schemas.microsoft.com/office/powerpoint/2010/main" val="22502227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Carbon ions</a:t>
            </a:r>
            <a:endParaRPr lang="en-US" dirty="0"/>
          </a:p>
        </p:txBody>
      </p:sp>
      <p:sp>
        <p:nvSpPr>
          <p:cNvPr id="4" name="Rectangle 5"/>
          <p:cNvSpPr>
            <a:spLocks noChangeArrowheads="1"/>
          </p:cNvSpPr>
          <p:nvPr/>
        </p:nvSpPr>
        <p:spPr bwMode="auto">
          <a:xfrm>
            <a:off x="2387451" y="6260802"/>
            <a:ext cx="580600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r>
              <a:rPr lang="en-GB" altLang="en-US" sz="1600" dirty="0" err="1">
                <a:cs typeface="Times New Roman" pitchFamily="18" charset="0"/>
              </a:rPr>
              <a:t>Kempe</a:t>
            </a:r>
            <a:r>
              <a:rPr lang="en-GB" altLang="en-US" sz="1600" dirty="0">
                <a:cs typeface="Times New Roman" pitchFamily="18" charset="0"/>
              </a:rPr>
              <a:t> et al. (2007) </a:t>
            </a:r>
            <a:r>
              <a:rPr lang="en-GB" altLang="en-US" sz="1600" i="1" dirty="0">
                <a:cs typeface="Times New Roman" pitchFamily="18" charset="0"/>
              </a:rPr>
              <a:t>Med. Phys.</a:t>
            </a:r>
            <a:r>
              <a:rPr lang="en-GB" altLang="en-US" sz="1600" dirty="0">
                <a:cs typeface="Times New Roman" pitchFamily="18" charset="0"/>
              </a:rPr>
              <a:t> 34:183-92</a:t>
            </a:r>
            <a:r>
              <a:rPr lang="fr-FR" altLang="en-US" sz="1600" dirty="0"/>
              <a:t> </a:t>
            </a:r>
          </a:p>
        </p:txBody>
      </p:sp>
      <p:grpSp>
        <p:nvGrpSpPr>
          <p:cNvPr id="5" name="Group 4"/>
          <p:cNvGrpSpPr/>
          <p:nvPr/>
        </p:nvGrpSpPr>
        <p:grpSpPr>
          <a:xfrm>
            <a:off x="1547664" y="2138858"/>
            <a:ext cx="6040437" cy="4095750"/>
            <a:chOff x="1598613" y="1414463"/>
            <a:chExt cx="6040437" cy="4095750"/>
          </a:xfrm>
        </p:grpSpPr>
        <p:grpSp>
          <p:nvGrpSpPr>
            <p:cNvPr id="6" name="Group 426"/>
            <p:cNvGrpSpPr>
              <a:grpSpLocks/>
            </p:cNvGrpSpPr>
            <p:nvPr/>
          </p:nvGrpSpPr>
          <p:grpSpPr bwMode="auto">
            <a:xfrm>
              <a:off x="2219325" y="1498600"/>
              <a:ext cx="3540125" cy="3384550"/>
              <a:chOff x="1398" y="944"/>
              <a:chExt cx="2230" cy="2132"/>
            </a:xfrm>
          </p:grpSpPr>
          <p:sp>
            <p:nvSpPr>
              <p:cNvPr id="411" name="Freeform 7"/>
              <p:cNvSpPr>
                <a:spLocks/>
              </p:cNvSpPr>
              <p:nvPr/>
            </p:nvSpPr>
            <p:spPr bwMode="auto">
              <a:xfrm>
                <a:off x="1398" y="948"/>
                <a:ext cx="2230" cy="2128"/>
              </a:xfrm>
              <a:custGeom>
                <a:avLst/>
                <a:gdLst>
                  <a:gd name="T0" fmla="*/ 0 w 2230"/>
                  <a:gd name="T1" fmla="*/ 1344 h 2128"/>
                  <a:gd name="T2" fmla="*/ 176 w 2230"/>
                  <a:gd name="T3" fmla="*/ 1416 h 2128"/>
                  <a:gd name="T4" fmla="*/ 400 w 2230"/>
                  <a:gd name="T5" fmla="*/ 1502 h 2128"/>
                  <a:gd name="T6" fmla="*/ 658 w 2230"/>
                  <a:gd name="T7" fmla="*/ 1582 h 2128"/>
                  <a:gd name="T8" fmla="*/ 912 w 2230"/>
                  <a:gd name="T9" fmla="*/ 1648 h 2128"/>
                  <a:gd name="T10" fmla="*/ 1148 w 2230"/>
                  <a:gd name="T11" fmla="*/ 1690 h 2128"/>
                  <a:gd name="T12" fmla="*/ 1370 w 2230"/>
                  <a:gd name="T13" fmla="*/ 1726 h 2128"/>
                  <a:gd name="T14" fmla="*/ 1588 w 2230"/>
                  <a:gd name="T15" fmla="*/ 1746 h 2128"/>
                  <a:gd name="T16" fmla="*/ 1794 w 2230"/>
                  <a:gd name="T17" fmla="*/ 1742 h 2128"/>
                  <a:gd name="T18" fmla="*/ 1906 w 2230"/>
                  <a:gd name="T19" fmla="*/ 1730 h 2128"/>
                  <a:gd name="T20" fmla="*/ 1990 w 2230"/>
                  <a:gd name="T21" fmla="*/ 1692 h 2128"/>
                  <a:gd name="T22" fmla="*/ 2036 w 2230"/>
                  <a:gd name="T23" fmla="*/ 1658 h 2128"/>
                  <a:gd name="T24" fmla="*/ 2098 w 2230"/>
                  <a:gd name="T25" fmla="*/ 1592 h 2128"/>
                  <a:gd name="T26" fmla="*/ 2140 w 2230"/>
                  <a:gd name="T27" fmla="*/ 1436 h 2128"/>
                  <a:gd name="T28" fmla="*/ 2174 w 2230"/>
                  <a:gd name="T29" fmla="*/ 1156 h 2128"/>
                  <a:gd name="T30" fmla="*/ 2186 w 2230"/>
                  <a:gd name="T31" fmla="*/ 862 h 2128"/>
                  <a:gd name="T32" fmla="*/ 2198 w 2230"/>
                  <a:gd name="T33" fmla="*/ 0 h 2128"/>
                  <a:gd name="T34" fmla="*/ 2206 w 2230"/>
                  <a:gd name="T35" fmla="*/ 760 h 2128"/>
                  <a:gd name="T36" fmla="*/ 2208 w 2230"/>
                  <a:gd name="T37" fmla="*/ 1468 h 2128"/>
                  <a:gd name="T38" fmla="*/ 2214 w 2230"/>
                  <a:gd name="T39" fmla="*/ 1748 h 2128"/>
                  <a:gd name="T40" fmla="*/ 2218 w 2230"/>
                  <a:gd name="T41" fmla="*/ 2008 h 2128"/>
                  <a:gd name="T42" fmla="*/ 2230 w 2230"/>
                  <a:gd name="T43" fmla="*/ 2126 h 2128"/>
                  <a:gd name="T44" fmla="*/ 2 w 2230"/>
                  <a:gd name="T45" fmla="*/ 2128 h 2128"/>
                  <a:gd name="T46" fmla="*/ 0 w 2230"/>
                  <a:gd name="T47" fmla="*/ 1344 h 2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30" h="2128">
                    <a:moveTo>
                      <a:pt x="0" y="1344"/>
                    </a:moveTo>
                    <a:lnTo>
                      <a:pt x="176" y="1416"/>
                    </a:lnTo>
                    <a:lnTo>
                      <a:pt x="400" y="1502"/>
                    </a:lnTo>
                    <a:lnTo>
                      <a:pt x="658" y="1582"/>
                    </a:lnTo>
                    <a:lnTo>
                      <a:pt x="912" y="1648"/>
                    </a:lnTo>
                    <a:lnTo>
                      <a:pt x="1148" y="1690"/>
                    </a:lnTo>
                    <a:lnTo>
                      <a:pt x="1370" y="1726"/>
                    </a:lnTo>
                    <a:lnTo>
                      <a:pt x="1588" y="1746"/>
                    </a:lnTo>
                    <a:lnTo>
                      <a:pt x="1794" y="1742"/>
                    </a:lnTo>
                    <a:lnTo>
                      <a:pt x="1906" y="1730"/>
                    </a:lnTo>
                    <a:lnTo>
                      <a:pt x="1990" y="1692"/>
                    </a:lnTo>
                    <a:lnTo>
                      <a:pt x="2036" y="1658"/>
                    </a:lnTo>
                    <a:lnTo>
                      <a:pt x="2098" y="1592"/>
                    </a:lnTo>
                    <a:lnTo>
                      <a:pt x="2140" y="1436"/>
                    </a:lnTo>
                    <a:lnTo>
                      <a:pt x="2174" y="1156"/>
                    </a:lnTo>
                    <a:lnTo>
                      <a:pt x="2186" y="862"/>
                    </a:lnTo>
                    <a:lnTo>
                      <a:pt x="2198" y="0"/>
                    </a:lnTo>
                    <a:lnTo>
                      <a:pt x="2206" y="760"/>
                    </a:lnTo>
                    <a:lnTo>
                      <a:pt x="2208" y="1468"/>
                    </a:lnTo>
                    <a:lnTo>
                      <a:pt x="2214" y="1748"/>
                    </a:lnTo>
                    <a:lnTo>
                      <a:pt x="2218" y="2008"/>
                    </a:lnTo>
                    <a:lnTo>
                      <a:pt x="2230" y="2126"/>
                    </a:lnTo>
                    <a:lnTo>
                      <a:pt x="2" y="2128"/>
                    </a:lnTo>
                    <a:lnTo>
                      <a:pt x="0" y="1344"/>
                    </a:lnTo>
                    <a:close/>
                  </a:path>
                </a:pathLst>
              </a:custGeom>
              <a:solidFill>
                <a:srgbClr val="FFCCFF"/>
              </a:solidFill>
              <a:ln>
                <a:noFill/>
              </a:ln>
              <a:effectLst/>
              <a:extLst>
                <a:ext uri="{91240B29-F687-4F45-9708-019B960494DF}">
                  <a14:hiddenLine xmlns:a14="http://schemas.microsoft.com/office/drawing/2010/main" w="9525" cap="flat" cmpd="sng">
                    <a:solidFill>
                      <a:srgbClr val="00CCFF"/>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412" name="Freeform 9"/>
              <p:cNvSpPr>
                <a:spLocks/>
              </p:cNvSpPr>
              <p:nvPr/>
            </p:nvSpPr>
            <p:spPr bwMode="auto">
              <a:xfrm>
                <a:off x="3105" y="944"/>
                <a:ext cx="516" cy="2128"/>
              </a:xfrm>
              <a:custGeom>
                <a:avLst/>
                <a:gdLst>
                  <a:gd name="T0" fmla="*/ 86 w 516"/>
                  <a:gd name="T1" fmla="*/ 1774 h 2128"/>
                  <a:gd name="T2" fmla="*/ 129 w 516"/>
                  <a:gd name="T3" fmla="*/ 1756 h 2128"/>
                  <a:gd name="T4" fmla="*/ 192 w 516"/>
                  <a:gd name="T5" fmla="*/ 1730 h 2128"/>
                  <a:gd name="T6" fmla="*/ 276 w 516"/>
                  <a:gd name="T7" fmla="*/ 1692 h 2128"/>
                  <a:gd name="T8" fmla="*/ 322 w 516"/>
                  <a:gd name="T9" fmla="*/ 1658 h 2128"/>
                  <a:gd name="T10" fmla="*/ 384 w 516"/>
                  <a:gd name="T11" fmla="*/ 1592 h 2128"/>
                  <a:gd name="T12" fmla="*/ 426 w 516"/>
                  <a:gd name="T13" fmla="*/ 1436 h 2128"/>
                  <a:gd name="T14" fmla="*/ 460 w 516"/>
                  <a:gd name="T15" fmla="*/ 1156 h 2128"/>
                  <a:gd name="T16" fmla="*/ 472 w 516"/>
                  <a:gd name="T17" fmla="*/ 862 h 2128"/>
                  <a:gd name="T18" fmla="*/ 484 w 516"/>
                  <a:gd name="T19" fmla="*/ 0 h 2128"/>
                  <a:gd name="T20" fmla="*/ 492 w 516"/>
                  <a:gd name="T21" fmla="*/ 760 h 2128"/>
                  <a:gd name="T22" fmla="*/ 494 w 516"/>
                  <a:gd name="T23" fmla="*/ 1468 h 2128"/>
                  <a:gd name="T24" fmla="*/ 500 w 516"/>
                  <a:gd name="T25" fmla="*/ 1748 h 2128"/>
                  <a:gd name="T26" fmla="*/ 504 w 516"/>
                  <a:gd name="T27" fmla="*/ 2008 h 2128"/>
                  <a:gd name="T28" fmla="*/ 516 w 516"/>
                  <a:gd name="T29" fmla="*/ 2126 h 2128"/>
                  <a:gd name="T30" fmla="*/ 0 w 516"/>
                  <a:gd name="T31" fmla="*/ 2128 h 2128"/>
                  <a:gd name="T32" fmla="*/ 42 w 516"/>
                  <a:gd name="T33" fmla="*/ 1956 h 2128"/>
                  <a:gd name="T34" fmla="*/ 68 w 516"/>
                  <a:gd name="T35" fmla="*/ 1807 h 2128"/>
                  <a:gd name="T36" fmla="*/ 86 w 516"/>
                  <a:gd name="T37" fmla="*/ 1774 h 2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6" h="2128">
                    <a:moveTo>
                      <a:pt x="86" y="1774"/>
                    </a:moveTo>
                    <a:lnTo>
                      <a:pt x="129" y="1756"/>
                    </a:lnTo>
                    <a:lnTo>
                      <a:pt x="192" y="1730"/>
                    </a:lnTo>
                    <a:lnTo>
                      <a:pt x="276" y="1692"/>
                    </a:lnTo>
                    <a:lnTo>
                      <a:pt x="322" y="1658"/>
                    </a:lnTo>
                    <a:lnTo>
                      <a:pt x="384" y="1592"/>
                    </a:lnTo>
                    <a:lnTo>
                      <a:pt x="426" y="1436"/>
                    </a:lnTo>
                    <a:lnTo>
                      <a:pt x="460" y="1156"/>
                    </a:lnTo>
                    <a:lnTo>
                      <a:pt x="472" y="862"/>
                    </a:lnTo>
                    <a:lnTo>
                      <a:pt x="484" y="0"/>
                    </a:lnTo>
                    <a:lnTo>
                      <a:pt x="492" y="760"/>
                    </a:lnTo>
                    <a:lnTo>
                      <a:pt x="494" y="1468"/>
                    </a:lnTo>
                    <a:lnTo>
                      <a:pt x="500" y="1748"/>
                    </a:lnTo>
                    <a:lnTo>
                      <a:pt x="504" y="2008"/>
                    </a:lnTo>
                    <a:lnTo>
                      <a:pt x="516" y="2126"/>
                    </a:lnTo>
                    <a:lnTo>
                      <a:pt x="0" y="2128"/>
                    </a:lnTo>
                    <a:lnTo>
                      <a:pt x="42" y="1956"/>
                    </a:lnTo>
                    <a:lnTo>
                      <a:pt x="68" y="1807"/>
                    </a:lnTo>
                    <a:lnTo>
                      <a:pt x="86" y="1774"/>
                    </a:lnTo>
                    <a:close/>
                  </a:path>
                </a:pathLst>
              </a:custGeom>
              <a:solidFill>
                <a:srgbClr val="FF99FF"/>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413" name="Freeform 8"/>
              <p:cNvSpPr>
                <a:spLocks/>
              </p:cNvSpPr>
              <p:nvPr/>
            </p:nvSpPr>
            <p:spPr bwMode="auto">
              <a:xfrm>
                <a:off x="3508" y="944"/>
                <a:ext cx="114" cy="2128"/>
              </a:xfrm>
              <a:custGeom>
                <a:avLst/>
                <a:gdLst>
                  <a:gd name="T0" fmla="*/ 24 w 114"/>
                  <a:gd name="T1" fmla="*/ 1436 h 2128"/>
                  <a:gd name="T2" fmla="*/ 58 w 114"/>
                  <a:gd name="T3" fmla="*/ 1156 h 2128"/>
                  <a:gd name="T4" fmla="*/ 70 w 114"/>
                  <a:gd name="T5" fmla="*/ 862 h 2128"/>
                  <a:gd name="T6" fmla="*/ 82 w 114"/>
                  <a:gd name="T7" fmla="*/ 0 h 2128"/>
                  <a:gd name="T8" fmla="*/ 90 w 114"/>
                  <a:gd name="T9" fmla="*/ 760 h 2128"/>
                  <a:gd name="T10" fmla="*/ 92 w 114"/>
                  <a:gd name="T11" fmla="*/ 1468 h 2128"/>
                  <a:gd name="T12" fmla="*/ 98 w 114"/>
                  <a:gd name="T13" fmla="*/ 1748 h 2128"/>
                  <a:gd name="T14" fmla="*/ 102 w 114"/>
                  <a:gd name="T15" fmla="*/ 2008 h 2128"/>
                  <a:gd name="T16" fmla="*/ 114 w 114"/>
                  <a:gd name="T17" fmla="*/ 2126 h 2128"/>
                  <a:gd name="T18" fmla="*/ 0 w 114"/>
                  <a:gd name="T19" fmla="*/ 2128 h 2128"/>
                  <a:gd name="T20" fmla="*/ 24 w 114"/>
                  <a:gd name="T21" fmla="*/ 1436 h 2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2128">
                    <a:moveTo>
                      <a:pt x="24" y="1436"/>
                    </a:moveTo>
                    <a:lnTo>
                      <a:pt x="58" y="1156"/>
                    </a:lnTo>
                    <a:lnTo>
                      <a:pt x="70" y="862"/>
                    </a:lnTo>
                    <a:lnTo>
                      <a:pt x="82" y="0"/>
                    </a:lnTo>
                    <a:lnTo>
                      <a:pt x="90" y="760"/>
                    </a:lnTo>
                    <a:lnTo>
                      <a:pt x="92" y="1468"/>
                    </a:lnTo>
                    <a:lnTo>
                      <a:pt x="98" y="1748"/>
                    </a:lnTo>
                    <a:lnTo>
                      <a:pt x="102" y="2008"/>
                    </a:lnTo>
                    <a:lnTo>
                      <a:pt x="114" y="2126"/>
                    </a:lnTo>
                    <a:lnTo>
                      <a:pt x="0" y="2128"/>
                    </a:lnTo>
                    <a:lnTo>
                      <a:pt x="24" y="1436"/>
                    </a:lnTo>
                    <a:close/>
                  </a:path>
                </a:pathLst>
              </a:custGeom>
              <a:solidFill>
                <a:srgbClr val="FF66FF"/>
              </a:solidFill>
              <a:ln>
                <a:noFill/>
              </a:ln>
              <a:effectLst/>
              <a:extLst>
                <a:ext uri="{91240B29-F687-4F45-9708-019B960494DF}">
                  <a14:hiddenLine xmlns:a14="http://schemas.microsoft.com/office/drawing/2010/main" w="9525" cap="flat" cmpd="sng">
                    <a:solidFill>
                      <a:srgbClr val="00CCFF"/>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414" name="Freeform 10"/>
              <p:cNvSpPr>
                <a:spLocks/>
              </p:cNvSpPr>
              <p:nvPr/>
            </p:nvSpPr>
            <p:spPr bwMode="auto">
              <a:xfrm>
                <a:off x="3550" y="944"/>
                <a:ext cx="68" cy="2128"/>
              </a:xfrm>
              <a:custGeom>
                <a:avLst/>
                <a:gdLst>
                  <a:gd name="T0" fmla="*/ 30 w 68"/>
                  <a:gd name="T1" fmla="*/ 864 h 2128"/>
                  <a:gd name="T2" fmla="*/ 36 w 68"/>
                  <a:gd name="T3" fmla="*/ 0 h 2128"/>
                  <a:gd name="T4" fmla="*/ 44 w 68"/>
                  <a:gd name="T5" fmla="*/ 760 h 2128"/>
                  <a:gd name="T6" fmla="*/ 46 w 68"/>
                  <a:gd name="T7" fmla="*/ 1468 h 2128"/>
                  <a:gd name="T8" fmla="*/ 52 w 68"/>
                  <a:gd name="T9" fmla="*/ 1748 h 2128"/>
                  <a:gd name="T10" fmla="*/ 56 w 68"/>
                  <a:gd name="T11" fmla="*/ 2008 h 2128"/>
                  <a:gd name="T12" fmla="*/ 68 w 68"/>
                  <a:gd name="T13" fmla="*/ 2126 h 2128"/>
                  <a:gd name="T14" fmla="*/ 0 w 68"/>
                  <a:gd name="T15" fmla="*/ 2128 h 2128"/>
                  <a:gd name="T16" fmla="*/ 14 w 68"/>
                  <a:gd name="T17" fmla="*/ 2100 h 2128"/>
                  <a:gd name="T18" fmla="*/ 30 w 68"/>
                  <a:gd name="T19" fmla="*/ 864 h 2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2128">
                    <a:moveTo>
                      <a:pt x="30" y="864"/>
                    </a:moveTo>
                    <a:lnTo>
                      <a:pt x="36" y="0"/>
                    </a:lnTo>
                    <a:lnTo>
                      <a:pt x="44" y="760"/>
                    </a:lnTo>
                    <a:lnTo>
                      <a:pt x="46" y="1468"/>
                    </a:lnTo>
                    <a:lnTo>
                      <a:pt x="52" y="1748"/>
                    </a:lnTo>
                    <a:lnTo>
                      <a:pt x="56" y="2008"/>
                    </a:lnTo>
                    <a:lnTo>
                      <a:pt x="68" y="2126"/>
                    </a:lnTo>
                    <a:lnTo>
                      <a:pt x="0" y="2128"/>
                    </a:lnTo>
                    <a:lnTo>
                      <a:pt x="14" y="2100"/>
                    </a:lnTo>
                    <a:lnTo>
                      <a:pt x="30" y="864"/>
                    </a:lnTo>
                    <a:close/>
                  </a:path>
                </a:pathLst>
              </a:custGeom>
              <a:solidFill>
                <a:srgbClr val="FF00FF"/>
              </a:solidFill>
              <a:ln>
                <a:noFill/>
              </a:ln>
              <a:effectLst/>
              <a:extLst>
                <a:ext uri="{91240B29-F687-4F45-9708-019B960494DF}">
                  <a14:hiddenLine xmlns:a14="http://schemas.microsoft.com/office/drawing/2010/main" w="9525" cap="flat" cmpd="sng">
                    <a:solidFill>
                      <a:srgbClr val="00CCFF"/>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grpSp>
        <p:sp>
          <p:nvSpPr>
            <p:cNvPr id="7" name="Rectangle 12"/>
            <p:cNvSpPr>
              <a:spLocks noChangeArrowheads="1"/>
            </p:cNvSpPr>
            <p:nvPr/>
          </p:nvSpPr>
          <p:spPr bwMode="auto">
            <a:xfrm>
              <a:off x="2219325" y="1490663"/>
              <a:ext cx="525780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8" name="Rectangle 13"/>
            <p:cNvSpPr>
              <a:spLocks noChangeArrowheads="1"/>
            </p:cNvSpPr>
            <p:nvPr/>
          </p:nvSpPr>
          <p:spPr bwMode="auto">
            <a:xfrm>
              <a:off x="2219325" y="1490663"/>
              <a:ext cx="5257800" cy="339090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 name="Line 14"/>
            <p:cNvSpPr>
              <a:spLocks noChangeShapeType="1"/>
            </p:cNvSpPr>
            <p:nvPr/>
          </p:nvSpPr>
          <p:spPr bwMode="auto">
            <a:xfrm>
              <a:off x="2219325" y="1490663"/>
              <a:ext cx="1588" cy="33909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 name="Line 15"/>
            <p:cNvSpPr>
              <a:spLocks noChangeShapeType="1"/>
            </p:cNvSpPr>
            <p:nvPr/>
          </p:nvSpPr>
          <p:spPr bwMode="auto">
            <a:xfrm>
              <a:off x="2190750" y="48815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 name="Line 16"/>
            <p:cNvSpPr>
              <a:spLocks noChangeShapeType="1"/>
            </p:cNvSpPr>
            <p:nvPr/>
          </p:nvSpPr>
          <p:spPr bwMode="auto">
            <a:xfrm>
              <a:off x="2190750" y="47672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 name="Line 17"/>
            <p:cNvSpPr>
              <a:spLocks noChangeShapeType="1"/>
            </p:cNvSpPr>
            <p:nvPr/>
          </p:nvSpPr>
          <p:spPr bwMode="auto">
            <a:xfrm>
              <a:off x="2190750" y="46529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8"/>
            <p:cNvSpPr>
              <a:spLocks noChangeShapeType="1"/>
            </p:cNvSpPr>
            <p:nvPr/>
          </p:nvSpPr>
          <p:spPr bwMode="auto">
            <a:xfrm>
              <a:off x="2190750" y="45386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Line 19"/>
            <p:cNvSpPr>
              <a:spLocks noChangeShapeType="1"/>
            </p:cNvSpPr>
            <p:nvPr/>
          </p:nvSpPr>
          <p:spPr bwMode="auto">
            <a:xfrm>
              <a:off x="2190750" y="44338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 name="Line 20"/>
            <p:cNvSpPr>
              <a:spLocks noChangeShapeType="1"/>
            </p:cNvSpPr>
            <p:nvPr/>
          </p:nvSpPr>
          <p:spPr bwMode="auto">
            <a:xfrm>
              <a:off x="2190750" y="43195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Line 21"/>
            <p:cNvSpPr>
              <a:spLocks noChangeShapeType="1"/>
            </p:cNvSpPr>
            <p:nvPr/>
          </p:nvSpPr>
          <p:spPr bwMode="auto">
            <a:xfrm>
              <a:off x="2190750" y="42052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 name="Line 22"/>
            <p:cNvSpPr>
              <a:spLocks noChangeShapeType="1"/>
            </p:cNvSpPr>
            <p:nvPr/>
          </p:nvSpPr>
          <p:spPr bwMode="auto">
            <a:xfrm>
              <a:off x="2190750" y="40909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 name="Line 23"/>
            <p:cNvSpPr>
              <a:spLocks noChangeShapeType="1"/>
            </p:cNvSpPr>
            <p:nvPr/>
          </p:nvSpPr>
          <p:spPr bwMode="auto">
            <a:xfrm>
              <a:off x="2190750" y="39766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 name="Line 24"/>
            <p:cNvSpPr>
              <a:spLocks noChangeShapeType="1"/>
            </p:cNvSpPr>
            <p:nvPr/>
          </p:nvSpPr>
          <p:spPr bwMode="auto">
            <a:xfrm>
              <a:off x="2190750" y="38623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 name="Line 25"/>
            <p:cNvSpPr>
              <a:spLocks noChangeShapeType="1"/>
            </p:cNvSpPr>
            <p:nvPr/>
          </p:nvSpPr>
          <p:spPr bwMode="auto">
            <a:xfrm>
              <a:off x="2190750" y="37480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 name="Line 26"/>
            <p:cNvSpPr>
              <a:spLocks noChangeShapeType="1"/>
            </p:cNvSpPr>
            <p:nvPr/>
          </p:nvSpPr>
          <p:spPr bwMode="auto">
            <a:xfrm>
              <a:off x="2190750" y="36337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 name="Line 27"/>
            <p:cNvSpPr>
              <a:spLocks noChangeShapeType="1"/>
            </p:cNvSpPr>
            <p:nvPr/>
          </p:nvSpPr>
          <p:spPr bwMode="auto">
            <a:xfrm>
              <a:off x="2190750" y="35290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 name="Line 28"/>
            <p:cNvSpPr>
              <a:spLocks noChangeShapeType="1"/>
            </p:cNvSpPr>
            <p:nvPr/>
          </p:nvSpPr>
          <p:spPr bwMode="auto">
            <a:xfrm>
              <a:off x="2190750" y="34147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Line 29"/>
            <p:cNvSpPr>
              <a:spLocks noChangeShapeType="1"/>
            </p:cNvSpPr>
            <p:nvPr/>
          </p:nvSpPr>
          <p:spPr bwMode="auto">
            <a:xfrm>
              <a:off x="2190750" y="33004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 name="Line 30"/>
            <p:cNvSpPr>
              <a:spLocks noChangeShapeType="1"/>
            </p:cNvSpPr>
            <p:nvPr/>
          </p:nvSpPr>
          <p:spPr bwMode="auto">
            <a:xfrm>
              <a:off x="2190750" y="31861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Line 31"/>
            <p:cNvSpPr>
              <a:spLocks noChangeShapeType="1"/>
            </p:cNvSpPr>
            <p:nvPr/>
          </p:nvSpPr>
          <p:spPr bwMode="auto">
            <a:xfrm>
              <a:off x="2190750" y="30718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32"/>
            <p:cNvSpPr>
              <a:spLocks noChangeShapeType="1"/>
            </p:cNvSpPr>
            <p:nvPr/>
          </p:nvSpPr>
          <p:spPr bwMode="auto">
            <a:xfrm>
              <a:off x="2190750" y="29575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33"/>
            <p:cNvSpPr>
              <a:spLocks noChangeShapeType="1"/>
            </p:cNvSpPr>
            <p:nvPr/>
          </p:nvSpPr>
          <p:spPr bwMode="auto">
            <a:xfrm>
              <a:off x="2190750" y="28432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34"/>
            <p:cNvSpPr>
              <a:spLocks noChangeShapeType="1"/>
            </p:cNvSpPr>
            <p:nvPr/>
          </p:nvSpPr>
          <p:spPr bwMode="auto">
            <a:xfrm>
              <a:off x="2190750" y="27384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35"/>
            <p:cNvSpPr>
              <a:spLocks noChangeShapeType="1"/>
            </p:cNvSpPr>
            <p:nvPr/>
          </p:nvSpPr>
          <p:spPr bwMode="auto">
            <a:xfrm>
              <a:off x="2190750" y="26241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36"/>
            <p:cNvSpPr>
              <a:spLocks noChangeShapeType="1"/>
            </p:cNvSpPr>
            <p:nvPr/>
          </p:nvSpPr>
          <p:spPr bwMode="auto">
            <a:xfrm>
              <a:off x="2190750" y="25098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37"/>
            <p:cNvSpPr>
              <a:spLocks noChangeShapeType="1"/>
            </p:cNvSpPr>
            <p:nvPr/>
          </p:nvSpPr>
          <p:spPr bwMode="auto">
            <a:xfrm>
              <a:off x="2190750" y="23955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38"/>
            <p:cNvSpPr>
              <a:spLocks noChangeShapeType="1"/>
            </p:cNvSpPr>
            <p:nvPr/>
          </p:nvSpPr>
          <p:spPr bwMode="auto">
            <a:xfrm>
              <a:off x="2190750" y="22812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39"/>
            <p:cNvSpPr>
              <a:spLocks noChangeShapeType="1"/>
            </p:cNvSpPr>
            <p:nvPr/>
          </p:nvSpPr>
          <p:spPr bwMode="auto">
            <a:xfrm>
              <a:off x="2190750" y="21669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40"/>
            <p:cNvSpPr>
              <a:spLocks noChangeShapeType="1"/>
            </p:cNvSpPr>
            <p:nvPr/>
          </p:nvSpPr>
          <p:spPr bwMode="auto">
            <a:xfrm>
              <a:off x="2190750" y="20526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Line 41"/>
            <p:cNvSpPr>
              <a:spLocks noChangeShapeType="1"/>
            </p:cNvSpPr>
            <p:nvPr/>
          </p:nvSpPr>
          <p:spPr bwMode="auto">
            <a:xfrm>
              <a:off x="2190750" y="19383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 name="Line 42"/>
            <p:cNvSpPr>
              <a:spLocks noChangeShapeType="1"/>
            </p:cNvSpPr>
            <p:nvPr/>
          </p:nvSpPr>
          <p:spPr bwMode="auto">
            <a:xfrm>
              <a:off x="2190750" y="18335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Line 43"/>
            <p:cNvSpPr>
              <a:spLocks noChangeShapeType="1"/>
            </p:cNvSpPr>
            <p:nvPr/>
          </p:nvSpPr>
          <p:spPr bwMode="auto">
            <a:xfrm>
              <a:off x="2190750" y="17192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 name="Line 44"/>
            <p:cNvSpPr>
              <a:spLocks noChangeShapeType="1"/>
            </p:cNvSpPr>
            <p:nvPr/>
          </p:nvSpPr>
          <p:spPr bwMode="auto">
            <a:xfrm>
              <a:off x="2190750" y="16049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Line 45"/>
            <p:cNvSpPr>
              <a:spLocks noChangeShapeType="1"/>
            </p:cNvSpPr>
            <p:nvPr/>
          </p:nvSpPr>
          <p:spPr bwMode="auto">
            <a:xfrm>
              <a:off x="2190750" y="14906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Line 46"/>
            <p:cNvSpPr>
              <a:spLocks noChangeShapeType="1"/>
            </p:cNvSpPr>
            <p:nvPr/>
          </p:nvSpPr>
          <p:spPr bwMode="auto">
            <a:xfrm>
              <a:off x="2171700" y="488156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 name="Line 47"/>
            <p:cNvSpPr>
              <a:spLocks noChangeShapeType="1"/>
            </p:cNvSpPr>
            <p:nvPr/>
          </p:nvSpPr>
          <p:spPr bwMode="auto">
            <a:xfrm>
              <a:off x="2171700" y="431958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Line 48"/>
            <p:cNvSpPr>
              <a:spLocks noChangeShapeType="1"/>
            </p:cNvSpPr>
            <p:nvPr/>
          </p:nvSpPr>
          <p:spPr bwMode="auto">
            <a:xfrm>
              <a:off x="2171700" y="374808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49"/>
            <p:cNvSpPr>
              <a:spLocks noChangeShapeType="1"/>
            </p:cNvSpPr>
            <p:nvPr/>
          </p:nvSpPr>
          <p:spPr bwMode="auto">
            <a:xfrm>
              <a:off x="2171700" y="318611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Line 50"/>
            <p:cNvSpPr>
              <a:spLocks noChangeShapeType="1"/>
            </p:cNvSpPr>
            <p:nvPr/>
          </p:nvSpPr>
          <p:spPr bwMode="auto">
            <a:xfrm>
              <a:off x="2171700" y="262413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Line 51"/>
            <p:cNvSpPr>
              <a:spLocks noChangeShapeType="1"/>
            </p:cNvSpPr>
            <p:nvPr/>
          </p:nvSpPr>
          <p:spPr bwMode="auto">
            <a:xfrm>
              <a:off x="2171700" y="205263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 name="Line 52"/>
            <p:cNvSpPr>
              <a:spLocks noChangeShapeType="1"/>
            </p:cNvSpPr>
            <p:nvPr/>
          </p:nvSpPr>
          <p:spPr bwMode="auto">
            <a:xfrm>
              <a:off x="2171700" y="149066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 name="Line 53"/>
            <p:cNvSpPr>
              <a:spLocks noChangeShapeType="1"/>
            </p:cNvSpPr>
            <p:nvPr/>
          </p:nvSpPr>
          <p:spPr bwMode="auto">
            <a:xfrm>
              <a:off x="2219325" y="4881563"/>
              <a:ext cx="52578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 name="Line 54"/>
            <p:cNvSpPr>
              <a:spLocks noChangeShapeType="1"/>
            </p:cNvSpPr>
            <p:nvPr/>
          </p:nvSpPr>
          <p:spPr bwMode="auto">
            <a:xfrm flipV="1">
              <a:off x="22193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 name="Line 55"/>
            <p:cNvSpPr>
              <a:spLocks noChangeShapeType="1"/>
            </p:cNvSpPr>
            <p:nvPr/>
          </p:nvSpPr>
          <p:spPr bwMode="auto">
            <a:xfrm flipV="1">
              <a:off x="23526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 name="Line 56"/>
            <p:cNvSpPr>
              <a:spLocks noChangeShapeType="1"/>
            </p:cNvSpPr>
            <p:nvPr/>
          </p:nvSpPr>
          <p:spPr bwMode="auto">
            <a:xfrm flipV="1">
              <a:off x="24860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 name="Line 57"/>
            <p:cNvSpPr>
              <a:spLocks noChangeShapeType="1"/>
            </p:cNvSpPr>
            <p:nvPr/>
          </p:nvSpPr>
          <p:spPr bwMode="auto">
            <a:xfrm flipV="1">
              <a:off x="26098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58"/>
            <p:cNvSpPr>
              <a:spLocks noChangeShapeType="1"/>
            </p:cNvSpPr>
            <p:nvPr/>
          </p:nvSpPr>
          <p:spPr bwMode="auto">
            <a:xfrm flipV="1">
              <a:off x="27432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Line 59"/>
            <p:cNvSpPr>
              <a:spLocks noChangeShapeType="1"/>
            </p:cNvSpPr>
            <p:nvPr/>
          </p:nvSpPr>
          <p:spPr bwMode="auto">
            <a:xfrm flipV="1">
              <a:off x="28765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Line 60"/>
            <p:cNvSpPr>
              <a:spLocks noChangeShapeType="1"/>
            </p:cNvSpPr>
            <p:nvPr/>
          </p:nvSpPr>
          <p:spPr bwMode="auto">
            <a:xfrm flipV="1">
              <a:off x="30099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61"/>
            <p:cNvSpPr>
              <a:spLocks noChangeShapeType="1"/>
            </p:cNvSpPr>
            <p:nvPr/>
          </p:nvSpPr>
          <p:spPr bwMode="auto">
            <a:xfrm flipV="1">
              <a:off x="31432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Line 62"/>
            <p:cNvSpPr>
              <a:spLocks noChangeShapeType="1"/>
            </p:cNvSpPr>
            <p:nvPr/>
          </p:nvSpPr>
          <p:spPr bwMode="auto">
            <a:xfrm flipV="1">
              <a:off x="32670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Line 63"/>
            <p:cNvSpPr>
              <a:spLocks noChangeShapeType="1"/>
            </p:cNvSpPr>
            <p:nvPr/>
          </p:nvSpPr>
          <p:spPr bwMode="auto">
            <a:xfrm flipV="1">
              <a:off x="34004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Line 64"/>
            <p:cNvSpPr>
              <a:spLocks noChangeShapeType="1"/>
            </p:cNvSpPr>
            <p:nvPr/>
          </p:nvSpPr>
          <p:spPr bwMode="auto">
            <a:xfrm flipV="1">
              <a:off x="35337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 name="Line 65"/>
            <p:cNvSpPr>
              <a:spLocks noChangeShapeType="1"/>
            </p:cNvSpPr>
            <p:nvPr/>
          </p:nvSpPr>
          <p:spPr bwMode="auto">
            <a:xfrm flipV="1">
              <a:off x="36671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66"/>
            <p:cNvSpPr>
              <a:spLocks noChangeShapeType="1"/>
            </p:cNvSpPr>
            <p:nvPr/>
          </p:nvSpPr>
          <p:spPr bwMode="auto">
            <a:xfrm flipV="1">
              <a:off x="38004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Line 67"/>
            <p:cNvSpPr>
              <a:spLocks noChangeShapeType="1"/>
            </p:cNvSpPr>
            <p:nvPr/>
          </p:nvSpPr>
          <p:spPr bwMode="auto">
            <a:xfrm flipV="1">
              <a:off x="39243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 name="Line 68"/>
            <p:cNvSpPr>
              <a:spLocks noChangeShapeType="1"/>
            </p:cNvSpPr>
            <p:nvPr/>
          </p:nvSpPr>
          <p:spPr bwMode="auto">
            <a:xfrm flipV="1">
              <a:off x="40576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Line 69"/>
            <p:cNvSpPr>
              <a:spLocks noChangeShapeType="1"/>
            </p:cNvSpPr>
            <p:nvPr/>
          </p:nvSpPr>
          <p:spPr bwMode="auto">
            <a:xfrm flipV="1">
              <a:off x="41910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 name="Line 70"/>
            <p:cNvSpPr>
              <a:spLocks noChangeShapeType="1"/>
            </p:cNvSpPr>
            <p:nvPr/>
          </p:nvSpPr>
          <p:spPr bwMode="auto">
            <a:xfrm flipV="1">
              <a:off x="43243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 name="Line 71"/>
            <p:cNvSpPr>
              <a:spLocks noChangeShapeType="1"/>
            </p:cNvSpPr>
            <p:nvPr/>
          </p:nvSpPr>
          <p:spPr bwMode="auto">
            <a:xfrm flipV="1">
              <a:off x="44577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 name="Line 72"/>
            <p:cNvSpPr>
              <a:spLocks noChangeShapeType="1"/>
            </p:cNvSpPr>
            <p:nvPr/>
          </p:nvSpPr>
          <p:spPr bwMode="auto">
            <a:xfrm flipV="1">
              <a:off x="45815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 name="Line 73"/>
            <p:cNvSpPr>
              <a:spLocks noChangeShapeType="1"/>
            </p:cNvSpPr>
            <p:nvPr/>
          </p:nvSpPr>
          <p:spPr bwMode="auto">
            <a:xfrm flipV="1">
              <a:off x="47148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 name="Line 74"/>
            <p:cNvSpPr>
              <a:spLocks noChangeShapeType="1"/>
            </p:cNvSpPr>
            <p:nvPr/>
          </p:nvSpPr>
          <p:spPr bwMode="auto">
            <a:xfrm flipV="1">
              <a:off x="48482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 name="Line 75"/>
            <p:cNvSpPr>
              <a:spLocks noChangeShapeType="1"/>
            </p:cNvSpPr>
            <p:nvPr/>
          </p:nvSpPr>
          <p:spPr bwMode="auto">
            <a:xfrm flipV="1">
              <a:off x="49815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 name="Line 76"/>
            <p:cNvSpPr>
              <a:spLocks noChangeShapeType="1"/>
            </p:cNvSpPr>
            <p:nvPr/>
          </p:nvSpPr>
          <p:spPr bwMode="auto">
            <a:xfrm flipV="1">
              <a:off x="51149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 name="Line 77"/>
            <p:cNvSpPr>
              <a:spLocks noChangeShapeType="1"/>
            </p:cNvSpPr>
            <p:nvPr/>
          </p:nvSpPr>
          <p:spPr bwMode="auto">
            <a:xfrm flipV="1">
              <a:off x="52387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 name="Line 78"/>
            <p:cNvSpPr>
              <a:spLocks noChangeShapeType="1"/>
            </p:cNvSpPr>
            <p:nvPr/>
          </p:nvSpPr>
          <p:spPr bwMode="auto">
            <a:xfrm flipV="1">
              <a:off x="53721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 name="Line 79"/>
            <p:cNvSpPr>
              <a:spLocks noChangeShapeType="1"/>
            </p:cNvSpPr>
            <p:nvPr/>
          </p:nvSpPr>
          <p:spPr bwMode="auto">
            <a:xfrm flipV="1">
              <a:off x="55054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 name="Line 80"/>
            <p:cNvSpPr>
              <a:spLocks noChangeShapeType="1"/>
            </p:cNvSpPr>
            <p:nvPr/>
          </p:nvSpPr>
          <p:spPr bwMode="auto">
            <a:xfrm flipV="1">
              <a:off x="56388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 name="Line 81"/>
            <p:cNvSpPr>
              <a:spLocks noChangeShapeType="1"/>
            </p:cNvSpPr>
            <p:nvPr/>
          </p:nvSpPr>
          <p:spPr bwMode="auto">
            <a:xfrm flipV="1">
              <a:off x="57721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 name="Line 82"/>
            <p:cNvSpPr>
              <a:spLocks noChangeShapeType="1"/>
            </p:cNvSpPr>
            <p:nvPr/>
          </p:nvSpPr>
          <p:spPr bwMode="auto">
            <a:xfrm flipV="1">
              <a:off x="58959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 name="Line 83"/>
            <p:cNvSpPr>
              <a:spLocks noChangeShapeType="1"/>
            </p:cNvSpPr>
            <p:nvPr/>
          </p:nvSpPr>
          <p:spPr bwMode="auto">
            <a:xfrm flipV="1">
              <a:off x="60293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9" name="Line 84"/>
            <p:cNvSpPr>
              <a:spLocks noChangeShapeType="1"/>
            </p:cNvSpPr>
            <p:nvPr/>
          </p:nvSpPr>
          <p:spPr bwMode="auto">
            <a:xfrm flipV="1">
              <a:off x="61626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 name="Line 85"/>
            <p:cNvSpPr>
              <a:spLocks noChangeShapeType="1"/>
            </p:cNvSpPr>
            <p:nvPr/>
          </p:nvSpPr>
          <p:spPr bwMode="auto">
            <a:xfrm flipV="1">
              <a:off x="62960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 name="Line 86"/>
            <p:cNvSpPr>
              <a:spLocks noChangeShapeType="1"/>
            </p:cNvSpPr>
            <p:nvPr/>
          </p:nvSpPr>
          <p:spPr bwMode="auto">
            <a:xfrm flipV="1">
              <a:off x="64293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 name="Line 87"/>
            <p:cNvSpPr>
              <a:spLocks noChangeShapeType="1"/>
            </p:cNvSpPr>
            <p:nvPr/>
          </p:nvSpPr>
          <p:spPr bwMode="auto">
            <a:xfrm flipV="1">
              <a:off x="65532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 name="Line 88"/>
            <p:cNvSpPr>
              <a:spLocks noChangeShapeType="1"/>
            </p:cNvSpPr>
            <p:nvPr/>
          </p:nvSpPr>
          <p:spPr bwMode="auto">
            <a:xfrm flipV="1">
              <a:off x="66865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 name="Line 89"/>
            <p:cNvSpPr>
              <a:spLocks noChangeShapeType="1"/>
            </p:cNvSpPr>
            <p:nvPr/>
          </p:nvSpPr>
          <p:spPr bwMode="auto">
            <a:xfrm flipV="1">
              <a:off x="68199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 name="Line 90"/>
            <p:cNvSpPr>
              <a:spLocks noChangeShapeType="1"/>
            </p:cNvSpPr>
            <p:nvPr/>
          </p:nvSpPr>
          <p:spPr bwMode="auto">
            <a:xfrm flipV="1">
              <a:off x="695325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 name="Line 91"/>
            <p:cNvSpPr>
              <a:spLocks noChangeShapeType="1"/>
            </p:cNvSpPr>
            <p:nvPr/>
          </p:nvSpPr>
          <p:spPr bwMode="auto">
            <a:xfrm flipV="1">
              <a:off x="7086600"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 name="Line 92"/>
            <p:cNvSpPr>
              <a:spLocks noChangeShapeType="1"/>
            </p:cNvSpPr>
            <p:nvPr/>
          </p:nvSpPr>
          <p:spPr bwMode="auto">
            <a:xfrm flipV="1">
              <a:off x="72104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 name="Line 93"/>
            <p:cNvSpPr>
              <a:spLocks noChangeShapeType="1"/>
            </p:cNvSpPr>
            <p:nvPr/>
          </p:nvSpPr>
          <p:spPr bwMode="auto">
            <a:xfrm flipV="1">
              <a:off x="734377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 name="Line 94"/>
            <p:cNvSpPr>
              <a:spLocks noChangeShapeType="1"/>
            </p:cNvSpPr>
            <p:nvPr/>
          </p:nvSpPr>
          <p:spPr bwMode="auto">
            <a:xfrm flipV="1">
              <a:off x="7477125" y="4881563"/>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 name="Line 95"/>
            <p:cNvSpPr>
              <a:spLocks noChangeShapeType="1"/>
            </p:cNvSpPr>
            <p:nvPr/>
          </p:nvSpPr>
          <p:spPr bwMode="auto">
            <a:xfrm flipV="1">
              <a:off x="2219325"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 name="Line 96"/>
            <p:cNvSpPr>
              <a:spLocks noChangeShapeType="1"/>
            </p:cNvSpPr>
            <p:nvPr/>
          </p:nvSpPr>
          <p:spPr bwMode="auto">
            <a:xfrm flipV="1">
              <a:off x="2876550"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 name="Line 97"/>
            <p:cNvSpPr>
              <a:spLocks noChangeShapeType="1"/>
            </p:cNvSpPr>
            <p:nvPr/>
          </p:nvSpPr>
          <p:spPr bwMode="auto">
            <a:xfrm flipV="1">
              <a:off x="3533775"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 name="Line 98"/>
            <p:cNvSpPr>
              <a:spLocks noChangeShapeType="1"/>
            </p:cNvSpPr>
            <p:nvPr/>
          </p:nvSpPr>
          <p:spPr bwMode="auto">
            <a:xfrm flipV="1">
              <a:off x="4191000"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 name="Line 99"/>
            <p:cNvSpPr>
              <a:spLocks noChangeShapeType="1"/>
            </p:cNvSpPr>
            <p:nvPr/>
          </p:nvSpPr>
          <p:spPr bwMode="auto">
            <a:xfrm flipV="1">
              <a:off x="4848225"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 name="Line 100"/>
            <p:cNvSpPr>
              <a:spLocks noChangeShapeType="1"/>
            </p:cNvSpPr>
            <p:nvPr/>
          </p:nvSpPr>
          <p:spPr bwMode="auto">
            <a:xfrm flipV="1">
              <a:off x="5505450"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6" name="Line 101"/>
            <p:cNvSpPr>
              <a:spLocks noChangeShapeType="1"/>
            </p:cNvSpPr>
            <p:nvPr/>
          </p:nvSpPr>
          <p:spPr bwMode="auto">
            <a:xfrm flipV="1">
              <a:off x="6162675"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 name="Line 102"/>
            <p:cNvSpPr>
              <a:spLocks noChangeShapeType="1"/>
            </p:cNvSpPr>
            <p:nvPr/>
          </p:nvSpPr>
          <p:spPr bwMode="auto">
            <a:xfrm flipV="1">
              <a:off x="6819900"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 name="Line 103"/>
            <p:cNvSpPr>
              <a:spLocks noChangeShapeType="1"/>
            </p:cNvSpPr>
            <p:nvPr/>
          </p:nvSpPr>
          <p:spPr bwMode="auto">
            <a:xfrm flipV="1">
              <a:off x="7477125" y="48339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 name="Freeform 104"/>
            <p:cNvSpPr>
              <a:spLocks/>
            </p:cNvSpPr>
            <p:nvPr/>
          </p:nvSpPr>
          <p:spPr bwMode="auto">
            <a:xfrm>
              <a:off x="2228850" y="3624263"/>
              <a:ext cx="66675" cy="9525"/>
            </a:xfrm>
            <a:custGeom>
              <a:avLst/>
              <a:gdLst>
                <a:gd name="T0" fmla="*/ 0 w 42"/>
                <a:gd name="T1" fmla="*/ 6 h 6"/>
                <a:gd name="T2" fmla="*/ 18 w 42"/>
                <a:gd name="T3" fmla="*/ 0 h 6"/>
                <a:gd name="T4" fmla="*/ 42 w 42"/>
                <a:gd name="T5" fmla="*/ 0 h 6"/>
              </a:gdLst>
              <a:ahLst/>
              <a:cxnLst>
                <a:cxn ang="0">
                  <a:pos x="T0" y="T1"/>
                </a:cxn>
                <a:cxn ang="0">
                  <a:pos x="T2" y="T3"/>
                </a:cxn>
                <a:cxn ang="0">
                  <a:pos x="T4" y="T5"/>
                </a:cxn>
              </a:cxnLst>
              <a:rect l="0" t="0" r="r" b="b"/>
              <a:pathLst>
                <a:path w="42" h="6">
                  <a:moveTo>
                    <a:pt x="0" y="6"/>
                  </a:moveTo>
                  <a:lnTo>
                    <a:pt x="18" y="0"/>
                  </a:lnTo>
                  <a:lnTo>
                    <a:pt x="4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0" name="Freeform 105"/>
            <p:cNvSpPr>
              <a:spLocks/>
            </p:cNvSpPr>
            <p:nvPr/>
          </p:nvSpPr>
          <p:spPr bwMode="auto">
            <a:xfrm>
              <a:off x="2295525" y="3624263"/>
              <a:ext cx="200025" cy="19050"/>
            </a:xfrm>
            <a:custGeom>
              <a:avLst/>
              <a:gdLst>
                <a:gd name="T0" fmla="*/ 0 w 126"/>
                <a:gd name="T1" fmla="*/ 0 h 12"/>
                <a:gd name="T2" fmla="*/ 24 w 126"/>
                <a:gd name="T3" fmla="*/ 0 h 12"/>
                <a:gd name="T4" fmla="*/ 48 w 126"/>
                <a:gd name="T5" fmla="*/ 6 h 12"/>
                <a:gd name="T6" fmla="*/ 84 w 126"/>
                <a:gd name="T7" fmla="*/ 6 h 12"/>
                <a:gd name="T8" fmla="*/ 126 w 126"/>
                <a:gd name="T9" fmla="*/ 12 h 12"/>
              </a:gdLst>
              <a:ahLst/>
              <a:cxnLst>
                <a:cxn ang="0">
                  <a:pos x="T0" y="T1"/>
                </a:cxn>
                <a:cxn ang="0">
                  <a:pos x="T2" y="T3"/>
                </a:cxn>
                <a:cxn ang="0">
                  <a:pos x="T4" y="T5"/>
                </a:cxn>
                <a:cxn ang="0">
                  <a:pos x="T6" y="T7"/>
                </a:cxn>
                <a:cxn ang="0">
                  <a:pos x="T8" y="T9"/>
                </a:cxn>
              </a:cxnLst>
              <a:rect l="0" t="0" r="r" b="b"/>
              <a:pathLst>
                <a:path w="126" h="12">
                  <a:moveTo>
                    <a:pt x="0" y="0"/>
                  </a:moveTo>
                  <a:lnTo>
                    <a:pt x="24" y="0"/>
                  </a:lnTo>
                  <a:lnTo>
                    <a:pt x="48" y="6"/>
                  </a:lnTo>
                  <a:lnTo>
                    <a:pt x="84" y="6"/>
                  </a:lnTo>
                  <a:lnTo>
                    <a:pt x="126" y="1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1" name="Freeform 106"/>
            <p:cNvSpPr>
              <a:spLocks/>
            </p:cNvSpPr>
            <p:nvPr/>
          </p:nvSpPr>
          <p:spPr bwMode="auto">
            <a:xfrm>
              <a:off x="2495550" y="3643313"/>
              <a:ext cx="390525" cy="28575"/>
            </a:xfrm>
            <a:custGeom>
              <a:avLst/>
              <a:gdLst>
                <a:gd name="T0" fmla="*/ 0 w 246"/>
                <a:gd name="T1" fmla="*/ 0 h 18"/>
                <a:gd name="T2" fmla="*/ 48 w 246"/>
                <a:gd name="T3" fmla="*/ 6 h 18"/>
                <a:gd name="T4" fmla="*/ 102 w 246"/>
                <a:gd name="T5" fmla="*/ 6 h 18"/>
                <a:gd name="T6" fmla="*/ 168 w 246"/>
                <a:gd name="T7" fmla="*/ 12 h 18"/>
                <a:gd name="T8" fmla="*/ 204 w 246"/>
                <a:gd name="T9" fmla="*/ 18 h 18"/>
                <a:gd name="T10" fmla="*/ 246 w 246"/>
                <a:gd name="T11" fmla="*/ 18 h 18"/>
              </a:gdLst>
              <a:ahLst/>
              <a:cxnLst>
                <a:cxn ang="0">
                  <a:pos x="T0" y="T1"/>
                </a:cxn>
                <a:cxn ang="0">
                  <a:pos x="T2" y="T3"/>
                </a:cxn>
                <a:cxn ang="0">
                  <a:pos x="T4" y="T5"/>
                </a:cxn>
                <a:cxn ang="0">
                  <a:pos x="T6" y="T7"/>
                </a:cxn>
                <a:cxn ang="0">
                  <a:pos x="T8" y="T9"/>
                </a:cxn>
                <a:cxn ang="0">
                  <a:pos x="T10" y="T11"/>
                </a:cxn>
              </a:cxnLst>
              <a:rect l="0" t="0" r="r" b="b"/>
              <a:pathLst>
                <a:path w="246" h="18">
                  <a:moveTo>
                    <a:pt x="0" y="0"/>
                  </a:moveTo>
                  <a:lnTo>
                    <a:pt x="48" y="6"/>
                  </a:lnTo>
                  <a:lnTo>
                    <a:pt x="102" y="6"/>
                  </a:lnTo>
                  <a:lnTo>
                    <a:pt x="168" y="12"/>
                  </a:lnTo>
                  <a:lnTo>
                    <a:pt x="204" y="18"/>
                  </a:lnTo>
                  <a:lnTo>
                    <a:pt x="246" y="18"/>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2" name="Freeform 107"/>
            <p:cNvSpPr>
              <a:spLocks/>
            </p:cNvSpPr>
            <p:nvPr/>
          </p:nvSpPr>
          <p:spPr bwMode="auto">
            <a:xfrm>
              <a:off x="2886075" y="3671888"/>
              <a:ext cx="752475" cy="47625"/>
            </a:xfrm>
            <a:custGeom>
              <a:avLst/>
              <a:gdLst>
                <a:gd name="T0" fmla="*/ 0 w 474"/>
                <a:gd name="T1" fmla="*/ 0 h 30"/>
                <a:gd name="T2" fmla="*/ 48 w 474"/>
                <a:gd name="T3" fmla="*/ 6 h 30"/>
                <a:gd name="T4" fmla="*/ 108 w 474"/>
                <a:gd name="T5" fmla="*/ 6 h 30"/>
                <a:gd name="T6" fmla="*/ 168 w 474"/>
                <a:gd name="T7" fmla="*/ 12 h 30"/>
                <a:gd name="T8" fmla="*/ 234 w 474"/>
                <a:gd name="T9" fmla="*/ 18 h 30"/>
                <a:gd name="T10" fmla="*/ 360 w 474"/>
                <a:gd name="T11" fmla="*/ 24 h 30"/>
                <a:gd name="T12" fmla="*/ 420 w 474"/>
                <a:gd name="T13" fmla="*/ 30 h 30"/>
                <a:gd name="T14" fmla="*/ 474 w 474"/>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30">
                  <a:moveTo>
                    <a:pt x="0" y="0"/>
                  </a:moveTo>
                  <a:lnTo>
                    <a:pt x="48" y="6"/>
                  </a:lnTo>
                  <a:lnTo>
                    <a:pt x="108" y="6"/>
                  </a:lnTo>
                  <a:lnTo>
                    <a:pt x="168" y="12"/>
                  </a:lnTo>
                  <a:lnTo>
                    <a:pt x="234" y="18"/>
                  </a:lnTo>
                  <a:lnTo>
                    <a:pt x="360" y="24"/>
                  </a:lnTo>
                  <a:lnTo>
                    <a:pt x="420" y="30"/>
                  </a:lnTo>
                  <a:lnTo>
                    <a:pt x="474" y="3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 name="Freeform 108"/>
            <p:cNvSpPr>
              <a:spLocks/>
            </p:cNvSpPr>
            <p:nvPr/>
          </p:nvSpPr>
          <p:spPr bwMode="auto">
            <a:xfrm>
              <a:off x="3638550" y="3719513"/>
              <a:ext cx="504825" cy="19050"/>
            </a:xfrm>
            <a:custGeom>
              <a:avLst/>
              <a:gdLst>
                <a:gd name="T0" fmla="*/ 0 w 318"/>
                <a:gd name="T1" fmla="*/ 0 h 12"/>
                <a:gd name="T2" fmla="*/ 48 w 318"/>
                <a:gd name="T3" fmla="*/ 0 h 12"/>
                <a:gd name="T4" fmla="*/ 90 w 318"/>
                <a:gd name="T5" fmla="*/ 6 h 12"/>
                <a:gd name="T6" fmla="*/ 168 w 318"/>
                <a:gd name="T7" fmla="*/ 6 h 12"/>
                <a:gd name="T8" fmla="*/ 246 w 318"/>
                <a:gd name="T9" fmla="*/ 12 h 12"/>
                <a:gd name="T10" fmla="*/ 318 w 318"/>
                <a:gd name="T11" fmla="*/ 12 h 12"/>
              </a:gdLst>
              <a:ahLst/>
              <a:cxnLst>
                <a:cxn ang="0">
                  <a:pos x="T0" y="T1"/>
                </a:cxn>
                <a:cxn ang="0">
                  <a:pos x="T2" y="T3"/>
                </a:cxn>
                <a:cxn ang="0">
                  <a:pos x="T4" y="T5"/>
                </a:cxn>
                <a:cxn ang="0">
                  <a:pos x="T6" y="T7"/>
                </a:cxn>
                <a:cxn ang="0">
                  <a:pos x="T8" y="T9"/>
                </a:cxn>
                <a:cxn ang="0">
                  <a:pos x="T10" y="T11"/>
                </a:cxn>
              </a:cxnLst>
              <a:rect l="0" t="0" r="r" b="b"/>
              <a:pathLst>
                <a:path w="318" h="12">
                  <a:moveTo>
                    <a:pt x="0" y="0"/>
                  </a:moveTo>
                  <a:lnTo>
                    <a:pt x="48" y="0"/>
                  </a:lnTo>
                  <a:lnTo>
                    <a:pt x="90" y="6"/>
                  </a:lnTo>
                  <a:lnTo>
                    <a:pt x="168" y="6"/>
                  </a:lnTo>
                  <a:lnTo>
                    <a:pt x="246" y="12"/>
                  </a:lnTo>
                  <a:lnTo>
                    <a:pt x="318" y="1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 name="Freeform 109"/>
            <p:cNvSpPr>
              <a:spLocks/>
            </p:cNvSpPr>
            <p:nvPr/>
          </p:nvSpPr>
          <p:spPr bwMode="auto">
            <a:xfrm>
              <a:off x="4143375" y="3719513"/>
              <a:ext cx="485775" cy="19050"/>
            </a:xfrm>
            <a:custGeom>
              <a:avLst/>
              <a:gdLst>
                <a:gd name="T0" fmla="*/ 0 w 306"/>
                <a:gd name="T1" fmla="*/ 12 h 12"/>
                <a:gd name="T2" fmla="*/ 78 w 306"/>
                <a:gd name="T3" fmla="*/ 12 h 12"/>
                <a:gd name="T4" fmla="*/ 162 w 306"/>
                <a:gd name="T5" fmla="*/ 6 h 12"/>
                <a:gd name="T6" fmla="*/ 240 w 306"/>
                <a:gd name="T7" fmla="*/ 6 h 12"/>
                <a:gd name="T8" fmla="*/ 306 w 306"/>
                <a:gd name="T9" fmla="*/ 0 h 12"/>
              </a:gdLst>
              <a:ahLst/>
              <a:cxnLst>
                <a:cxn ang="0">
                  <a:pos x="T0" y="T1"/>
                </a:cxn>
                <a:cxn ang="0">
                  <a:pos x="T2" y="T3"/>
                </a:cxn>
                <a:cxn ang="0">
                  <a:pos x="T4" y="T5"/>
                </a:cxn>
                <a:cxn ang="0">
                  <a:pos x="T6" y="T7"/>
                </a:cxn>
                <a:cxn ang="0">
                  <a:pos x="T8" y="T9"/>
                </a:cxn>
              </a:cxnLst>
              <a:rect l="0" t="0" r="r" b="b"/>
              <a:pathLst>
                <a:path w="306" h="12">
                  <a:moveTo>
                    <a:pt x="0" y="12"/>
                  </a:moveTo>
                  <a:lnTo>
                    <a:pt x="78" y="12"/>
                  </a:lnTo>
                  <a:lnTo>
                    <a:pt x="162" y="6"/>
                  </a:lnTo>
                  <a:lnTo>
                    <a:pt x="240" y="6"/>
                  </a:lnTo>
                  <a:lnTo>
                    <a:pt x="30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 name="Freeform 110"/>
            <p:cNvSpPr>
              <a:spLocks/>
            </p:cNvSpPr>
            <p:nvPr/>
          </p:nvSpPr>
          <p:spPr bwMode="auto">
            <a:xfrm>
              <a:off x="4629150" y="3681413"/>
              <a:ext cx="285750" cy="38100"/>
            </a:xfrm>
            <a:custGeom>
              <a:avLst/>
              <a:gdLst>
                <a:gd name="T0" fmla="*/ 0 w 180"/>
                <a:gd name="T1" fmla="*/ 24 h 24"/>
                <a:gd name="T2" fmla="*/ 54 w 180"/>
                <a:gd name="T3" fmla="*/ 18 h 24"/>
                <a:gd name="T4" fmla="*/ 102 w 180"/>
                <a:gd name="T5" fmla="*/ 12 h 24"/>
                <a:gd name="T6" fmla="*/ 144 w 180"/>
                <a:gd name="T7" fmla="*/ 6 h 24"/>
                <a:gd name="T8" fmla="*/ 180 w 180"/>
                <a:gd name="T9" fmla="*/ 0 h 24"/>
              </a:gdLst>
              <a:ahLst/>
              <a:cxnLst>
                <a:cxn ang="0">
                  <a:pos x="T0" y="T1"/>
                </a:cxn>
                <a:cxn ang="0">
                  <a:pos x="T2" y="T3"/>
                </a:cxn>
                <a:cxn ang="0">
                  <a:pos x="T4" y="T5"/>
                </a:cxn>
                <a:cxn ang="0">
                  <a:pos x="T6" y="T7"/>
                </a:cxn>
                <a:cxn ang="0">
                  <a:pos x="T8" y="T9"/>
                </a:cxn>
              </a:cxnLst>
              <a:rect l="0" t="0" r="r" b="b"/>
              <a:pathLst>
                <a:path w="180" h="24">
                  <a:moveTo>
                    <a:pt x="0" y="24"/>
                  </a:moveTo>
                  <a:lnTo>
                    <a:pt x="54" y="18"/>
                  </a:lnTo>
                  <a:lnTo>
                    <a:pt x="102" y="12"/>
                  </a:lnTo>
                  <a:lnTo>
                    <a:pt x="144" y="6"/>
                  </a:lnTo>
                  <a:lnTo>
                    <a:pt x="18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 name="Freeform 111"/>
            <p:cNvSpPr>
              <a:spLocks/>
            </p:cNvSpPr>
            <p:nvPr/>
          </p:nvSpPr>
          <p:spPr bwMode="auto">
            <a:xfrm>
              <a:off x="4914900" y="3624263"/>
              <a:ext cx="171450" cy="57150"/>
            </a:xfrm>
            <a:custGeom>
              <a:avLst/>
              <a:gdLst>
                <a:gd name="T0" fmla="*/ 0 w 108"/>
                <a:gd name="T1" fmla="*/ 36 h 36"/>
                <a:gd name="T2" fmla="*/ 30 w 108"/>
                <a:gd name="T3" fmla="*/ 30 h 36"/>
                <a:gd name="T4" fmla="*/ 60 w 108"/>
                <a:gd name="T5" fmla="*/ 18 h 36"/>
                <a:gd name="T6" fmla="*/ 108 w 108"/>
                <a:gd name="T7" fmla="*/ 0 h 36"/>
              </a:gdLst>
              <a:ahLst/>
              <a:cxnLst>
                <a:cxn ang="0">
                  <a:pos x="T0" y="T1"/>
                </a:cxn>
                <a:cxn ang="0">
                  <a:pos x="T2" y="T3"/>
                </a:cxn>
                <a:cxn ang="0">
                  <a:pos x="T4" y="T5"/>
                </a:cxn>
                <a:cxn ang="0">
                  <a:pos x="T6" y="T7"/>
                </a:cxn>
              </a:cxnLst>
              <a:rect l="0" t="0" r="r" b="b"/>
              <a:pathLst>
                <a:path w="108" h="36">
                  <a:moveTo>
                    <a:pt x="0" y="36"/>
                  </a:moveTo>
                  <a:lnTo>
                    <a:pt x="30" y="30"/>
                  </a:lnTo>
                  <a:lnTo>
                    <a:pt x="60" y="18"/>
                  </a:lnTo>
                  <a:lnTo>
                    <a:pt x="10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 name="Freeform 112"/>
            <p:cNvSpPr>
              <a:spLocks/>
            </p:cNvSpPr>
            <p:nvPr/>
          </p:nvSpPr>
          <p:spPr bwMode="auto">
            <a:xfrm>
              <a:off x="5086350" y="3557588"/>
              <a:ext cx="133350" cy="66675"/>
            </a:xfrm>
            <a:custGeom>
              <a:avLst/>
              <a:gdLst>
                <a:gd name="T0" fmla="*/ 0 w 84"/>
                <a:gd name="T1" fmla="*/ 42 h 42"/>
                <a:gd name="T2" fmla="*/ 42 w 84"/>
                <a:gd name="T3" fmla="*/ 24 h 42"/>
                <a:gd name="T4" fmla="*/ 84 w 84"/>
                <a:gd name="T5" fmla="*/ 0 h 42"/>
              </a:gdLst>
              <a:ahLst/>
              <a:cxnLst>
                <a:cxn ang="0">
                  <a:pos x="T0" y="T1"/>
                </a:cxn>
                <a:cxn ang="0">
                  <a:pos x="T2" y="T3"/>
                </a:cxn>
                <a:cxn ang="0">
                  <a:pos x="T4" y="T5"/>
                </a:cxn>
              </a:cxnLst>
              <a:rect l="0" t="0" r="r" b="b"/>
              <a:pathLst>
                <a:path w="84" h="42">
                  <a:moveTo>
                    <a:pt x="0" y="42"/>
                  </a:moveTo>
                  <a:lnTo>
                    <a:pt x="42" y="24"/>
                  </a:lnTo>
                  <a:lnTo>
                    <a:pt x="84"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 name="Freeform 113"/>
            <p:cNvSpPr>
              <a:spLocks/>
            </p:cNvSpPr>
            <p:nvPr/>
          </p:nvSpPr>
          <p:spPr bwMode="auto">
            <a:xfrm>
              <a:off x="5219700" y="3471863"/>
              <a:ext cx="123825" cy="85725"/>
            </a:xfrm>
            <a:custGeom>
              <a:avLst/>
              <a:gdLst>
                <a:gd name="T0" fmla="*/ 0 w 78"/>
                <a:gd name="T1" fmla="*/ 54 h 54"/>
                <a:gd name="T2" fmla="*/ 42 w 78"/>
                <a:gd name="T3" fmla="*/ 30 h 54"/>
                <a:gd name="T4" fmla="*/ 78 w 78"/>
                <a:gd name="T5" fmla="*/ 0 h 54"/>
              </a:gdLst>
              <a:ahLst/>
              <a:cxnLst>
                <a:cxn ang="0">
                  <a:pos x="T0" y="T1"/>
                </a:cxn>
                <a:cxn ang="0">
                  <a:pos x="T2" y="T3"/>
                </a:cxn>
                <a:cxn ang="0">
                  <a:pos x="T4" y="T5"/>
                </a:cxn>
              </a:cxnLst>
              <a:rect l="0" t="0" r="r" b="b"/>
              <a:pathLst>
                <a:path w="78" h="54">
                  <a:moveTo>
                    <a:pt x="0" y="54"/>
                  </a:moveTo>
                  <a:lnTo>
                    <a:pt x="42" y="30"/>
                  </a:lnTo>
                  <a:lnTo>
                    <a:pt x="7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9" name="Freeform 114"/>
            <p:cNvSpPr>
              <a:spLocks/>
            </p:cNvSpPr>
            <p:nvPr/>
          </p:nvSpPr>
          <p:spPr bwMode="auto">
            <a:xfrm>
              <a:off x="5343525" y="3386138"/>
              <a:ext cx="76200" cy="85725"/>
            </a:xfrm>
            <a:custGeom>
              <a:avLst/>
              <a:gdLst>
                <a:gd name="T0" fmla="*/ 0 w 48"/>
                <a:gd name="T1" fmla="*/ 54 h 54"/>
                <a:gd name="T2" fmla="*/ 24 w 48"/>
                <a:gd name="T3" fmla="*/ 30 h 54"/>
                <a:gd name="T4" fmla="*/ 48 w 48"/>
                <a:gd name="T5" fmla="*/ 0 h 54"/>
              </a:gdLst>
              <a:ahLst/>
              <a:cxnLst>
                <a:cxn ang="0">
                  <a:pos x="T0" y="T1"/>
                </a:cxn>
                <a:cxn ang="0">
                  <a:pos x="T2" y="T3"/>
                </a:cxn>
                <a:cxn ang="0">
                  <a:pos x="T4" y="T5"/>
                </a:cxn>
              </a:cxnLst>
              <a:rect l="0" t="0" r="r" b="b"/>
              <a:pathLst>
                <a:path w="48" h="54">
                  <a:moveTo>
                    <a:pt x="0" y="54"/>
                  </a:moveTo>
                  <a:lnTo>
                    <a:pt x="24" y="30"/>
                  </a:lnTo>
                  <a:lnTo>
                    <a:pt x="4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0" name="Freeform 115"/>
            <p:cNvSpPr>
              <a:spLocks/>
            </p:cNvSpPr>
            <p:nvPr/>
          </p:nvSpPr>
          <p:spPr bwMode="auto">
            <a:xfrm>
              <a:off x="5419725" y="3290888"/>
              <a:ext cx="95250" cy="95250"/>
            </a:xfrm>
            <a:custGeom>
              <a:avLst/>
              <a:gdLst>
                <a:gd name="T0" fmla="*/ 0 w 60"/>
                <a:gd name="T1" fmla="*/ 60 h 60"/>
                <a:gd name="T2" fmla="*/ 30 w 60"/>
                <a:gd name="T3" fmla="*/ 30 h 60"/>
                <a:gd name="T4" fmla="*/ 60 w 60"/>
                <a:gd name="T5" fmla="*/ 0 h 60"/>
              </a:gdLst>
              <a:ahLst/>
              <a:cxnLst>
                <a:cxn ang="0">
                  <a:pos x="T0" y="T1"/>
                </a:cxn>
                <a:cxn ang="0">
                  <a:pos x="T2" y="T3"/>
                </a:cxn>
                <a:cxn ang="0">
                  <a:pos x="T4" y="T5"/>
                </a:cxn>
              </a:cxnLst>
              <a:rect l="0" t="0" r="r" b="b"/>
              <a:pathLst>
                <a:path w="60" h="60">
                  <a:moveTo>
                    <a:pt x="0" y="60"/>
                  </a:moveTo>
                  <a:lnTo>
                    <a:pt x="30" y="30"/>
                  </a:lnTo>
                  <a:lnTo>
                    <a:pt x="6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1" name="Freeform 116"/>
            <p:cNvSpPr>
              <a:spLocks/>
            </p:cNvSpPr>
            <p:nvPr/>
          </p:nvSpPr>
          <p:spPr bwMode="auto">
            <a:xfrm>
              <a:off x="5514975" y="3205163"/>
              <a:ext cx="47625" cy="85725"/>
            </a:xfrm>
            <a:custGeom>
              <a:avLst/>
              <a:gdLst>
                <a:gd name="T0" fmla="*/ 0 w 30"/>
                <a:gd name="T1" fmla="*/ 54 h 54"/>
                <a:gd name="T2" fmla="*/ 18 w 30"/>
                <a:gd name="T3" fmla="*/ 24 h 54"/>
                <a:gd name="T4" fmla="*/ 30 w 30"/>
                <a:gd name="T5" fmla="*/ 0 h 54"/>
              </a:gdLst>
              <a:ahLst/>
              <a:cxnLst>
                <a:cxn ang="0">
                  <a:pos x="T0" y="T1"/>
                </a:cxn>
                <a:cxn ang="0">
                  <a:pos x="T2" y="T3"/>
                </a:cxn>
                <a:cxn ang="0">
                  <a:pos x="T4" y="T5"/>
                </a:cxn>
              </a:cxnLst>
              <a:rect l="0" t="0" r="r" b="b"/>
              <a:pathLst>
                <a:path w="30" h="54">
                  <a:moveTo>
                    <a:pt x="0" y="54"/>
                  </a:moveTo>
                  <a:lnTo>
                    <a:pt x="18" y="24"/>
                  </a:lnTo>
                  <a:lnTo>
                    <a:pt x="3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2" name="Freeform 117"/>
            <p:cNvSpPr>
              <a:spLocks/>
            </p:cNvSpPr>
            <p:nvPr/>
          </p:nvSpPr>
          <p:spPr bwMode="auto">
            <a:xfrm>
              <a:off x="5562600" y="3109913"/>
              <a:ext cx="28575" cy="95250"/>
            </a:xfrm>
            <a:custGeom>
              <a:avLst/>
              <a:gdLst>
                <a:gd name="T0" fmla="*/ 0 w 18"/>
                <a:gd name="T1" fmla="*/ 60 h 60"/>
                <a:gd name="T2" fmla="*/ 6 w 18"/>
                <a:gd name="T3" fmla="*/ 30 h 60"/>
                <a:gd name="T4" fmla="*/ 18 w 18"/>
                <a:gd name="T5" fmla="*/ 0 h 60"/>
              </a:gdLst>
              <a:ahLst/>
              <a:cxnLst>
                <a:cxn ang="0">
                  <a:pos x="T0" y="T1"/>
                </a:cxn>
                <a:cxn ang="0">
                  <a:pos x="T2" y="T3"/>
                </a:cxn>
                <a:cxn ang="0">
                  <a:pos x="T4" y="T5"/>
                </a:cxn>
              </a:cxnLst>
              <a:rect l="0" t="0" r="r" b="b"/>
              <a:pathLst>
                <a:path w="18" h="60">
                  <a:moveTo>
                    <a:pt x="0" y="60"/>
                  </a:moveTo>
                  <a:lnTo>
                    <a:pt x="6" y="30"/>
                  </a:lnTo>
                  <a:lnTo>
                    <a:pt x="1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3" name="Freeform 118"/>
            <p:cNvSpPr>
              <a:spLocks/>
            </p:cNvSpPr>
            <p:nvPr/>
          </p:nvSpPr>
          <p:spPr bwMode="auto">
            <a:xfrm>
              <a:off x="5591175" y="2967038"/>
              <a:ext cx="47625" cy="142875"/>
            </a:xfrm>
            <a:custGeom>
              <a:avLst/>
              <a:gdLst>
                <a:gd name="T0" fmla="*/ 0 w 30"/>
                <a:gd name="T1" fmla="*/ 90 h 90"/>
                <a:gd name="T2" fmla="*/ 18 w 30"/>
                <a:gd name="T3" fmla="*/ 48 h 90"/>
                <a:gd name="T4" fmla="*/ 30 w 30"/>
                <a:gd name="T5" fmla="*/ 0 h 90"/>
              </a:gdLst>
              <a:ahLst/>
              <a:cxnLst>
                <a:cxn ang="0">
                  <a:pos x="T0" y="T1"/>
                </a:cxn>
                <a:cxn ang="0">
                  <a:pos x="T2" y="T3"/>
                </a:cxn>
                <a:cxn ang="0">
                  <a:pos x="T4" y="T5"/>
                </a:cxn>
              </a:cxnLst>
              <a:rect l="0" t="0" r="r" b="b"/>
              <a:pathLst>
                <a:path w="30" h="90">
                  <a:moveTo>
                    <a:pt x="0" y="90"/>
                  </a:moveTo>
                  <a:lnTo>
                    <a:pt x="18" y="48"/>
                  </a:lnTo>
                  <a:lnTo>
                    <a:pt x="3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4" name="Freeform 119"/>
            <p:cNvSpPr>
              <a:spLocks/>
            </p:cNvSpPr>
            <p:nvPr/>
          </p:nvSpPr>
          <p:spPr bwMode="auto">
            <a:xfrm>
              <a:off x="5638800" y="2747963"/>
              <a:ext cx="19050" cy="219075"/>
            </a:xfrm>
            <a:custGeom>
              <a:avLst/>
              <a:gdLst>
                <a:gd name="T0" fmla="*/ 0 w 12"/>
                <a:gd name="T1" fmla="*/ 138 h 138"/>
                <a:gd name="T2" fmla="*/ 6 w 12"/>
                <a:gd name="T3" fmla="*/ 78 h 138"/>
                <a:gd name="T4" fmla="*/ 12 w 12"/>
                <a:gd name="T5" fmla="*/ 42 h 138"/>
                <a:gd name="T6" fmla="*/ 12 w 12"/>
                <a:gd name="T7" fmla="*/ 0 h 138"/>
              </a:gdLst>
              <a:ahLst/>
              <a:cxnLst>
                <a:cxn ang="0">
                  <a:pos x="T0" y="T1"/>
                </a:cxn>
                <a:cxn ang="0">
                  <a:pos x="T2" y="T3"/>
                </a:cxn>
                <a:cxn ang="0">
                  <a:pos x="T4" y="T5"/>
                </a:cxn>
                <a:cxn ang="0">
                  <a:pos x="T6" y="T7"/>
                </a:cxn>
              </a:cxnLst>
              <a:rect l="0" t="0" r="r" b="b"/>
              <a:pathLst>
                <a:path w="12" h="138">
                  <a:moveTo>
                    <a:pt x="0" y="138"/>
                  </a:moveTo>
                  <a:lnTo>
                    <a:pt x="6" y="78"/>
                  </a:lnTo>
                  <a:lnTo>
                    <a:pt x="12" y="42"/>
                  </a:lnTo>
                  <a:lnTo>
                    <a:pt x="1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5" name="Freeform 120"/>
            <p:cNvSpPr>
              <a:spLocks/>
            </p:cNvSpPr>
            <p:nvPr/>
          </p:nvSpPr>
          <p:spPr bwMode="auto">
            <a:xfrm>
              <a:off x="5657850" y="2424113"/>
              <a:ext cx="28575" cy="323850"/>
            </a:xfrm>
            <a:custGeom>
              <a:avLst/>
              <a:gdLst>
                <a:gd name="T0" fmla="*/ 0 w 18"/>
                <a:gd name="T1" fmla="*/ 204 h 204"/>
                <a:gd name="T2" fmla="*/ 6 w 18"/>
                <a:gd name="T3" fmla="*/ 156 h 204"/>
                <a:gd name="T4" fmla="*/ 12 w 18"/>
                <a:gd name="T5" fmla="*/ 108 h 204"/>
                <a:gd name="T6" fmla="*/ 18 w 18"/>
                <a:gd name="T7" fmla="*/ 0 h 204"/>
              </a:gdLst>
              <a:ahLst/>
              <a:cxnLst>
                <a:cxn ang="0">
                  <a:pos x="T0" y="T1"/>
                </a:cxn>
                <a:cxn ang="0">
                  <a:pos x="T2" y="T3"/>
                </a:cxn>
                <a:cxn ang="0">
                  <a:pos x="T4" y="T5"/>
                </a:cxn>
                <a:cxn ang="0">
                  <a:pos x="T6" y="T7"/>
                </a:cxn>
              </a:cxnLst>
              <a:rect l="0" t="0" r="r" b="b"/>
              <a:pathLst>
                <a:path w="18" h="204">
                  <a:moveTo>
                    <a:pt x="0" y="204"/>
                  </a:moveTo>
                  <a:lnTo>
                    <a:pt x="6" y="156"/>
                  </a:lnTo>
                  <a:lnTo>
                    <a:pt x="12" y="108"/>
                  </a:lnTo>
                  <a:lnTo>
                    <a:pt x="1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6" name="Freeform 121"/>
            <p:cNvSpPr>
              <a:spLocks/>
            </p:cNvSpPr>
            <p:nvPr/>
          </p:nvSpPr>
          <p:spPr bwMode="auto">
            <a:xfrm>
              <a:off x="5686425" y="2033588"/>
              <a:ext cx="9525" cy="390525"/>
            </a:xfrm>
            <a:custGeom>
              <a:avLst/>
              <a:gdLst>
                <a:gd name="T0" fmla="*/ 0 w 6"/>
                <a:gd name="T1" fmla="*/ 246 h 246"/>
                <a:gd name="T2" fmla="*/ 6 w 6"/>
                <a:gd name="T3" fmla="*/ 132 h 246"/>
                <a:gd name="T4" fmla="*/ 6 w 6"/>
                <a:gd name="T5" fmla="*/ 66 h 246"/>
                <a:gd name="T6" fmla="*/ 6 w 6"/>
                <a:gd name="T7" fmla="*/ 0 h 246"/>
              </a:gdLst>
              <a:ahLst/>
              <a:cxnLst>
                <a:cxn ang="0">
                  <a:pos x="T0" y="T1"/>
                </a:cxn>
                <a:cxn ang="0">
                  <a:pos x="T2" y="T3"/>
                </a:cxn>
                <a:cxn ang="0">
                  <a:pos x="T4" y="T5"/>
                </a:cxn>
                <a:cxn ang="0">
                  <a:pos x="T6" y="T7"/>
                </a:cxn>
              </a:cxnLst>
              <a:rect l="0" t="0" r="r" b="b"/>
              <a:pathLst>
                <a:path w="6" h="246">
                  <a:moveTo>
                    <a:pt x="0" y="246"/>
                  </a:moveTo>
                  <a:lnTo>
                    <a:pt x="6" y="132"/>
                  </a:lnTo>
                  <a:lnTo>
                    <a:pt x="6" y="66"/>
                  </a:lnTo>
                  <a:lnTo>
                    <a:pt x="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7" name="Freeform 122"/>
            <p:cNvSpPr>
              <a:spLocks/>
            </p:cNvSpPr>
            <p:nvPr/>
          </p:nvSpPr>
          <p:spPr bwMode="auto">
            <a:xfrm>
              <a:off x="5695950" y="1519238"/>
              <a:ext cx="9525" cy="514350"/>
            </a:xfrm>
            <a:custGeom>
              <a:avLst/>
              <a:gdLst>
                <a:gd name="T0" fmla="*/ 0 w 6"/>
                <a:gd name="T1" fmla="*/ 324 h 324"/>
                <a:gd name="T2" fmla="*/ 0 w 6"/>
                <a:gd name="T3" fmla="*/ 282 h 324"/>
                <a:gd name="T4" fmla="*/ 0 w 6"/>
                <a:gd name="T5" fmla="*/ 228 h 324"/>
                <a:gd name="T6" fmla="*/ 0 w 6"/>
                <a:gd name="T7" fmla="*/ 174 h 324"/>
                <a:gd name="T8" fmla="*/ 0 w 6"/>
                <a:gd name="T9" fmla="*/ 114 h 324"/>
                <a:gd name="T10" fmla="*/ 6 w 6"/>
                <a:gd name="T11" fmla="*/ 66 h 324"/>
                <a:gd name="T12" fmla="*/ 6 w 6"/>
                <a:gd name="T13" fmla="*/ 24 h 324"/>
                <a:gd name="T14" fmla="*/ 6 w 6"/>
                <a:gd name="T15" fmla="*/ 12 h 324"/>
                <a:gd name="T16" fmla="*/ 6 w 6"/>
                <a:gd name="T17" fmla="*/ 0 h 324"/>
                <a:gd name="T18" fmla="*/ 6 w 6"/>
                <a:gd name="T19" fmla="*/ 0 h 324"/>
                <a:gd name="T20" fmla="*/ 6 w 6"/>
                <a:gd name="T21"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324">
                  <a:moveTo>
                    <a:pt x="0" y="324"/>
                  </a:moveTo>
                  <a:lnTo>
                    <a:pt x="0" y="282"/>
                  </a:lnTo>
                  <a:lnTo>
                    <a:pt x="0" y="228"/>
                  </a:lnTo>
                  <a:lnTo>
                    <a:pt x="0" y="174"/>
                  </a:lnTo>
                  <a:lnTo>
                    <a:pt x="0" y="114"/>
                  </a:lnTo>
                  <a:lnTo>
                    <a:pt x="6" y="66"/>
                  </a:lnTo>
                  <a:lnTo>
                    <a:pt x="6" y="24"/>
                  </a:lnTo>
                  <a:lnTo>
                    <a:pt x="6" y="12"/>
                  </a:lnTo>
                  <a:lnTo>
                    <a:pt x="6" y="0"/>
                  </a:lnTo>
                  <a:lnTo>
                    <a:pt x="6" y="0"/>
                  </a:lnTo>
                  <a:lnTo>
                    <a:pt x="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8" name="Freeform 123"/>
            <p:cNvSpPr>
              <a:spLocks/>
            </p:cNvSpPr>
            <p:nvPr/>
          </p:nvSpPr>
          <p:spPr bwMode="auto">
            <a:xfrm>
              <a:off x="5705475" y="1519238"/>
              <a:ext cx="9525" cy="790575"/>
            </a:xfrm>
            <a:custGeom>
              <a:avLst/>
              <a:gdLst>
                <a:gd name="T0" fmla="*/ 0 w 6"/>
                <a:gd name="T1" fmla="*/ 0 h 498"/>
                <a:gd name="T2" fmla="*/ 0 w 6"/>
                <a:gd name="T3" fmla="*/ 6 h 498"/>
                <a:gd name="T4" fmla="*/ 0 w 6"/>
                <a:gd name="T5" fmla="*/ 18 h 498"/>
                <a:gd name="T6" fmla="*/ 0 w 6"/>
                <a:gd name="T7" fmla="*/ 54 h 498"/>
                <a:gd name="T8" fmla="*/ 0 w 6"/>
                <a:gd name="T9" fmla="*/ 108 h 498"/>
                <a:gd name="T10" fmla="*/ 0 w 6"/>
                <a:gd name="T11" fmla="*/ 168 h 498"/>
                <a:gd name="T12" fmla="*/ 6 w 6"/>
                <a:gd name="T13" fmla="*/ 240 h 498"/>
                <a:gd name="T14" fmla="*/ 6 w 6"/>
                <a:gd name="T15" fmla="*/ 318 h 498"/>
                <a:gd name="T16" fmla="*/ 6 w 6"/>
                <a:gd name="T17" fmla="*/ 408 h 498"/>
                <a:gd name="T18" fmla="*/ 6 w 6"/>
                <a:gd name="T19"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98">
                  <a:moveTo>
                    <a:pt x="0" y="0"/>
                  </a:moveTo>
                  <a:lnTo>
                    <a:pt x="0" y="6"/>
                  </a:lnTo>
                  <a:lnTo>
                    <a:pt x="0" y="18"/>
                  </a:lnTo>
                  <a:lnTo>
                    <a:pt x="0" y="54"/>
                  </a:lnTo>
                  <a:lnTo>
                    <a:pt x="0" y="108"/>
                  </a:lnTo>
                  <a:lnTo>
                    <a:pt x="0" y="168"/>
                  </a:lnTo>
                  <a:lnTo>
                    <a:pt x="6" y="240"/>
                  </a:lnTo>
                  <a:lnTo>
                    <a:pt x="6" y="318"/>
                  </a:lnTo>
                  <a:lnTo>
                    <a:pt x="6" y="408"/>
                  </a:lnTo>
                  <a:lnTo>
                    <a:pt x="6" y="498"/>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9" name="Freeform 124"/>
            <p:cNvSpPr>
              <a:spLocks/>
            </p:cNvSpPr>
            <p:nvPr/>
          </p:nvSpPr>
          <p:spPr bwMode="auto">
            <a:xfrm>
              <a:off x="5715000" y="2309813"/>
              <a:ext cx="19050" cy="1552575"/>
            </a:xfrm>
            <a:custGeom>
              <a:avLst/>
              <a:gdLst>
                <a:gd name="T0" fmla="*/ 0 w 12"/>
                <a:gd name="T1" fmla="*/ 0 h 978"/>
                <a:gd name="T2" fmla="*/ 0 w 12"/>
                <a:gd name="T3" fmla="*/ 48 h 978"/>
                <a:gd name="T4" fmla="*/ 0 w 12"/>
                <a:gd name="T5" fmla="*/ 102 h 978"/>
                <a:gd name="T6" fmla="*/ 0 w 12"/>
                <a:gd name="T7" fmla="*/ 168 h 978"/>
                <a:gd name="T8" fmla="*/ 0 w 12"/>
                <a:gd name="T9" fmla="*/ 228 h 978"/>
                <a:gd name="T10" fmla="*/ 6 w 12"/>
                <a:gd name="T11" fmla="*/ 366 h 978"/>
                <a:gd name="T12" fmla="*/ 6 w 12"/>
                <a:gd name="T13" fmla="*/ 510 h 978"/>
                <a:gd name="T14" fmla="*/ 6 w 12"/>
                <a:gd name="T15" fmla="*/ 654 h 978"/>
                <a:gd name="T16" fmla="*/ 6 w 12"/>
                <a:gd name="T17" fmla="*/ 720 h 978"/>
                <a:gd name="T18" fmla="*/ 12 w 12"/>
                <a:gd name="T19" fmla="*/ 780 h 978"/>
                <a:gd name="T20" fmla="*/ 12 w 12"/>
                <a:gd name="T21" fmla="*/ 840 h 978"/>
                <a:gd name="T22" fmla="*/ 12 w 12"/>
                <a:gd name="T23" fmla="*/ 894 h 978"/>
                <a:gd name="T24" fmla="*/ 12 w 12"/>
                <a:gd name="T25" fmla="*/ 936 h 978"/>
                <a:gd name="T26" fmla="*/ 12 w 12"/>
                <a:gd name="T27" fmla="*/ 978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978">
                  <a:moveTo>
                    <a:pt x="0" y="0"/>
                  </a:moveTo>
                  <a:lnTo>
                    <a:pt x="0" y="48"/>
                  </a:lnTo>
                  <a:lnTo>
                    <a:pt x="0" y="102"/>
                  </a:lnTo>
                  <a:lnTo>
                    <a:pt x="0" y="168"/>
                  </a:lnTo>
                  <a:lnTo>
                    <a:pt x="0" y="228"/>
                  </a:lnTo>
                  <a:lnTo>
                    <a:pt x="6" y="366"/>
                  </a:lnTo>
                  <a:lnTo>
                    <a:pt x="6" y="510"/>
                  </a:lnTo>
                  <a:lnTo>
                    <a:pt x="6" y="654"/>
                  </a:lnTo>
                  <a:lnTo>
                    <a:pt x="6" y="720"/>
                  </a:lnTo>
                  <a:lnTo>
                    <a:pt x="12" y="780"/>
                  </a:lnTo>
                  <a:lnTo>
                    <a:pt x="12" y="840"/>
                  </a:lnTo>
                  <a:lnTo>
                    <a:pt x="12" y="894"/>
                  </a:lnTo>
                  <a:lnTo>
                    <a:pt x="12" y="936"/>
                  </a:lnTo>
                  <a:lnTo>
                    <a:pt x="12" y="978"/>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0" name="Freeform 125"/>
            <p:cNvSpPr>
              <a:spLocks/>
            </p:cNvSpPr>
            <p:nvPr/>
          </p:nvSpPr>
          <p:spPr bwMode="auto">
            <a:xfrm>
              <a:off x="5734050" y="3862388"/>
              <a:ext cx="9525" cy="228600"/>
            </a:xfrm>
            <a:custGeom>
              <a:avLst/>
              <a:gdLst>
                <a:gd name="T0" fmla="*/ 0 w 6"/>
                <a:gd name="T1" fmla="*/ 0 h 144"/>
                <a:gd name="T2" fmla="*/ 0 w 6"/>
                <a:gd name="T3" fmla="*/ 48 h 144"/>
                <a:gd name="T4" fmla="*/ 0 w 6"/>
                <a:gd name="T5" fmla="*/ 90 h 144"/>
                <a:gd name="T6" fmla="*/ 6 w 6"/>
                <a:gd name="T7" fmla="*/ 126 h 144"/>
                <a:gd name="T8" fmla="*/ 6 w 6"/>
                <a:gd name="T9" fmla="*/ 144 h 144"/>
              </a:gdLst>
              <a:ahLst/>
              <a:cxnLst>
                <a:cxn ang="0">
                  <a:pos x="T0" y="T1"/>
                </a:cxn>
                <a:cxn ang="0">
                  <a:pos x="T2" y="T3"/>
                </a:cxn>
                <a:cxn ang="0">
                  <a:pos x="T4" y="T5"/>
                </a:cxn>
                <a:cxn ang="0">
                  <a:pos x="T6" y="T7"/>
                </a:cxn>
                <a:cxn ang="0">
                  <a:pos x="T8" y="T9"/>
                </a:cxn>
              </a:cxnLst>
              <a:rect l="0" t="0" r="r" b="b"/>
              <a:pathLst>
                <a:path w="6" h="144">
                  <a:moveTo>
                    <a:pt x="0" y="0"/>
                  </a:moveTo>
                  <a:lnTo>
                    <a:pt x="0" y="48"/>
                  </a:lnTo>
                  <a:lnTo>
                    <a:pt x="0" y="90"/>
                  </a:lnTo>
                  <a:lnTo>
                    <a:pt x="6" y="126"/>
                  </a:lnTo>
                  <a:lnTo>
                    <a:pt x="6" y="14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1" name="Freeform 126"/>
            <p:cNvSpPr>
              <a:spLocks/>
            </p:cNvSpPr>
            <p:nvPr/>
          </p:nvSpPr>
          <p:spPr bwMode="auto">
            <a:xfrm>
              <a:off x="5743575" y="4090988"/>
              <a:ext cx="19050" cy="180975"/>
            </a:xfrm>
            <a:custGeom>
              <a:avLst/>
              <a:gdLst>
                <a:gd name="T0" fmla="*/ 0 w 12"/>
                <a:gd name="T1" fmla="*/ 0 h 114"/>
                <a:gd name="T2" fmla="*/ 6 w 12"/>
                <a:gd name="T3" fmla="*/ 66 h 114"/>
                <a:gd name="T4" fmla="*/ 6 w 12"/>
                <a:gd name="T5" fmla="*/ 96 h 114"/>
                <a:gd name="T6" fmla="*/ 12 w 12"/>
                <a:gd name="T7" fmla="*/ 114 h 114"/>
              </a:gdLst>
              <a:ahLst/>
              <a:cxnLst>
                <a:cxn ang="0">
                  <a:pos x="T0" y="T1"/>
                </a:cxn>
                <a:cxn ang="0">
                  <a:pos x="T2" y="T3"/>
                </a:cxn>
                <a:cxn ang="0">
                  <a:pos x="T4" y="T5"/>
                </a:cxn>
                <a:cxn ang="0">
                  <a:pos x="T6" y="T7"/>
                </a:cxn>
              </a:cxnLst>
              <a:rect l="0" t="0" r="r" b="b"/>
              <a:pathLst>
                <a:path w="12" h="114">
                  <a:moveTo>
                    <a:pt x="0" y="0"/>
                  </a:moveTo>
                  <a:lnTo>
                    <a:pt x="6" y="66"/>
                  </a:lnTo>
                  <a:lnTo>
                    <a:pt x="6" y="96"/>
                  </a:lnTo>
                  <a:lnTo>
                    <a:pt x="12" y="11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2" name="Freeform 127"/>
            <p:cNvSpPr>
              <a:spLocks/>
            </p:cNvSpPr>
            <p:nvPr/>
          </p:nvSpPr>
          <p:spPr bwMode="auto">
            <a:xfrm>
              <a:off x="5762625" y="4271963"/>
              <a:ext cx="19050" cy="9525"/>
            </a:xfrm>
            <a:custGeom>
              <a:avLst/>
              <a:gdLst>
                <a:gd name="T0" fmla="*/ 0 w 12"/>
                <a:gd name="T1" fmla="*/ 0 h 6"/>
                <a:gd name="T2" fmla="*/ 6 w 12"/>
                <a:gd name="T3" fmla="*/ 6 h 6"/>
                <a:gd name="T4" fmla="*/ 12 w 12"/>
                <a:gd name="T5" fmla="*/ 6 h 6"/>
              </a:gdLst>
              <a:ahLst/>
              <a:cxnLst>
                <a:cxn ang="0">
                  <a:pos x="T0" y="T1"/>
                </a:cxn>
                <a:cxn ang="0">
                  <a:pos x="T2" y="T3"/>
                </a:cxn>
                <a:cxn ang="0">
                  <a:pos x="T4" y="T5"/>
                </a:cxn>
              </a:cxnLst>
              <a:rect l="0" t="0" r="r" b="b"/>
              <a:pathLst>
                <a:path w="12" h="6">
                  <a:moveTo>
                    <a:pt x="0" y="0"/>
                  </a:moveTo>
                  <a:lnTo>
                    <a:pt x="6" y="6"/>
                  </a:lnTo>
                  <a:lnTo>
                    <a:pt x="12" y="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3" name="Freeform 128"/>
            <p:cNvSpPr>
              <a:spLocks/>
            </p:cNvSpPr>
            <p:nvPr/>
          </p:nvSpPr>
          <p:spPr bwMode="auto">
            <a:xfrm>
              <a:off x="5781675" y="4281488"/>
              <a:ext cx="171450" cy="66675"/>
            </a:xfrm>
            <a:custGeom>
              <a:avLst/>
              <a:gdLst>
                <a:gd name="T0" fmla="*/ 0 w 108"/>
                <a:gd name="T1" fmla="*/ 0 h 42"/>
                <a:gd name="T2" fmla="*/ 18 w 108"/>
                <a:gd name="T3" fmla="*/ 6 h 42"/>
                <a:gd name="T4" fmla="*/ 42 w 108"/>
                <a:gd name="T5" fmla="*/ 18 h 42"/>
                <a:gd name="T6" fmla="*/ 72 w 108"/>
                <a:gd name="T7" fmla="*/ 30 h 42"/>
                <a:gd name="T8" fmla="*/ 108 w 108"/>
                <a:gd name="T9" fmla="*/ 42 h 42"/>
              </a:gdLst>
              <a:ahLst/>
              <a:cxnLst>
                <a:cxn ang="0">
                  <a:pos x="T0" y="T1"/>
                </a:cxn>
                <a:cxn ang="0">
                  <a:pos x="T2" y="T3"/>
                </a:cxn>
                <a:cxn ang="0">
                  <a:pos x="T4" y="T5"/>
                </a:cxn>
                <a:cxn ang="0">
                  <a:pos x="T6" y="T7"/>
                </a:cxn>
                <a:cxn ang="0">
                  <a:pos x="T8" y="T9"/>
                </a:cxn>
              </a:cxnLst>
              <a:rect l="0" t="0" r="r" b="b"/>
              <a:pathLst>
                <a:path w="108" h="42">
                  <a:moveTo>
                    <a:pt x="0" y="0"/>
                  </a:moveTo>
                  <a:lnTo>
                    <a:pt x="18" y="6"/>
                  </a:lnTo>
                  <a:lnTo>
                    <a:pt x="42" y="18"/>
                  </a:lnTo>
                  <a:lnTo>
                    <a:pt x="72" y="30"/>
                  </a:lnTo>
                  <a:lnTo>
                    <a:pt x="108" y="4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4" name="Freeform 129"/>
            <p:cNvSpPr>
              <a:spLocks/>
            </p:cNvSpPr>
            <p:nvPr/>
          </p:nvSpPr>
          <p:spPr bwMode="auto">
            <a:xfrm>
              <a:off x="5953125" y="4348163"/>
              <a:ext cx="323850" cy="95250"/>
            </a:xfrm>
            <a:custGeom>
              <a:avLst/>
              <a:gdLst>
                <a:gd name="T0" fmla="*/ 0 w 204"/>
                <a:gd name="T1" fmla="*/ 0 h 60"/>
                <a:gd name="T2" fmla="*/ 42 w 204"/>
                <a:gd name="T3" fmla="*/ 12 h 60"/>
                <a:gd name="T4" fmla="*/ 96 w 204"/>
                <a:gd name="T5" fmla="*/ 30 h 60"/>
                <a:gd name="T6" fmla="*/ 204 w 204"/>
                <a:gd name="T7" fmla="*/ 60 h 60"/>
              </a:gdLst>
              <a:ahLst/>
              <a:cxnLst>
                <a:cxn ang="0">
                  <a:pos x="T0" y="T1"/>
                </a:cxn>
                <a:cxn ang="0">
                  <a:pos x="T2" y="T3"/>
                </a:cxn>
                <a:cxn ang="0">
                  <a:pos x="T4" y="T5"/>
                </a:cxn>
                <a:cxn ang="0">
                  <a:pos x="T6" y="T7"/>
                </a:cxn>
              </a:cxnLst>
              <a:rect l="0" t="0" r="r" b="b"/>
              <a:pathLst>
                <a:path w="204" h="60">
                  <a:moveTo>
                    <a:pt x="0" y="0"/>
                  </a:moveTo>
                  <a:lnTo>
                    <a:pt x="42" y="12"/>
                  </a:lnTo>
                  <a:lnTo>
                    <a:pt x="96" y="30"/>
                  </a:lnTo>
                  <a:lnTo>
                    <a:pt x="204" y="6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5" name="Freeform 130"/>
            <p:cNvSpPr>
              <a:spLocks/>
            </p:cNvSpPr>
            <p:nvPr/>
          </p:nvSpPr>
          <p:spPr bwMode="auto">
            <a:xfrm>
              <a:off x="6276975" y="4443413"/>
              <a:ext cx="381000" cy="104775"/>
            </a:xfrm>
            <a:custGeom>
              <a:avLst/>
              <a:gdLst>
                <a:gd name="T0" fmla="*/ 0 w 240"/>
                <a:gd name="T1" fmla="*/ 0 h 66"/>
                <a:gd name="T2" fmla="*/ 60 w 240"/>
                <a:gd name="T3" fmla="*/ 18 h 66"/>
                <a:gd name="T4" fmla="*/ 120 w 240"/>
                <a:gd name="T5" fmla="*/ 36 h 66"/>
                <a:gd name="T6" fmla="*/ 180 w 240"/>
                <a:gd name="T7" fmla="*/ 54 h 66"/>
                <a:gd name="T8" fmla="*/ 240 w 240"/>
                <a:gd name="T9" fmla="*/ 66 h 66"/>
              </a:gdLst>
              <a:ahLst/>
              <a:cxnLst>
                <a:cxn ang="0">
                  <a:pos x="T0" y="T1"/>
                </a:cxn>
                <a:cxn ang="0">
                  <a:pos x="T2" y="T3"/>
                </a:cxn>
                <a:cxn ang="0">
                  <a:pos x="T4" y="T5"/>
                </a:cxn>
                <a:cxn ang="0">
                  <a:pos x="T6" y="T7"/>
                </a:cxn>
                <a:cxn ang="0">
                  <a:pos x="T8" y="T9"/>
                </a:cxn>
              </a:cxnLst>
              <a:rect l="0" t="0" r="r" b="b"/>
              <a:pathLst>
                <a:path w="240" h="66">
                  <a:moveTo>
                    <a:pt x="0" y="0"/>
                  </a:moveTo>
                  <a:lnTo>
                    <a:pt x="60" y="18"/>
                  </a:lnTo>
                  <a:lnTo>
                    <a:pt x="120" y="36"/>
                  </a:lnTo>
                  <a:lnTo>
                    <a:pt x="180" y="54"/>
                  </a:lnTo>
                  <a:lnTo>
                    <a:pt x="240" y="6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6" name="Freeform 131"/>
            <p:cNvSpPr>
              <a:spLocks/>
            </p:cNvSpPr>
            <p:nvPr/>
          </p:nvSpPr>
          <p:spPr bwMode="auto">
            <a:xfrm>
              <a:off x="6657975" y="4548188"/>
              <a:ext cx="295275" cy="47625"/>
            </a:xfrm>
            <a:custGeom>
              <a:avLst/>
              <a:gdLst>
                <a:gd name="T0" fmla="*/ 0 w 186"/>
                <a:gd name="T1" fmla="*/ 0 h 30"/>
                <a:gd name="T2" fmla="*/ 48 w 186"/>
                <a:gd name="T3" fmla="*/ 12 h 30"/>
                <a:gd name="T4" fmla="*/ 96 w 186"/>
                <a:gd name="T5" fmla="*/ 18 h 30"/>
                <a:gd name="T6" fmla="*/ 186 w 186"/>
                <a:gd name="T7" fmla="*/ 30 h 30"/>
              </a:gdLst>
              <a:ahLst/>
              <a:cxnLst>
                <a:cxn ang="0">
                  <a:pos x="T0" y="T1"/>
                </a:cxn>
                <a:cxn ang="0">
                  <a:pos x="T2" y="T3"/>
                </a:cxn>
                <a:cxn ang="0">
                  <a:pos x="T4" y="T5"/>
                </a:cxn>
                <a:cxn ang="0">
                  <a:pos x="T6" y="T7"/>
                </a:cxn>
              </a:cxnLst>
              <a:rect l="0" t="0" r="r" b="b"/>
              <a:pathLst>
                <a:path w="186" h="30">
                  <a:moveTo>
                    <a:pt x="0" y="0"/>
                  </a:moveTo>
                  <a:lnTo>
                    <a:pt x="48" y="12"/>
                  </a:lnTo>
                  <a:lnTo>
                    <a:pt x="96" y="18"/>
                  </a:lnTo>
                  <a:lnTo>
                    <a:pt x="186" y="3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7" name="Freeform 132"/>
            <p:cNvSpPr>
              <a:spLocks/>
            </p:cNvSpPr>
            <p:nvPr/>
          </p:nvSpPr>
          <p:spPr bwMode="auto">
            <a:xfrm>
              <a:off x="6953250" y="4595813"/>
              <a:ext cx="295275" cy="38100"/>
            </a:xfrm>
            <a:custGeom>
              <a:avLst/>
              <a:gdLst>
                <a:gd name="T0" fmla="*/ 0 w 186"/>
                <a:gd name="T1" fmla="*/ 0 h 24"/>
                <a:gd name="T2" fmla="*/ 96 w 186"/>
                <a:gd name="T3" fmla="*/ 12 h 24"/>
                <a:gd name="T4" fmla="*/ 144 w 186"/>
                <a:gd name="T5" fmla="*/ 18 h 24"/>
                <a:gd name="T6" fmla="*/ 186 w 186"/>
                <a:gd name="T7" fmla="*/ 24 h 24"/>
              </a:gdLst>
              <a:ahLst/>
              <a:cxnLst>
                <a:cxn ang="0">
                  <a:pos x="T0" y="T1"/>
                </a:cxn>
                <a:cxn ang="0">
                  <a:pos x="T2" y="T3"/>
                </a:cxn>
                <a:cxn ang="0">
                  <a:pos x="T4" y="T5"/>
                </a:cxn>
                <a:cxn ang="0">
                  <a:pos x="T6" y="T7"/>
                </a:cxn>
              </a:cxnLst>
              <a:rect l="0" t="0" r="r" b="b"/>
              <a:pathLst>
                <a:path w="186" h="24">
                  <a:moveTo>
                    <a:pt x="0" y="0"/>
                  </a:moveTo>
                  <a:lnTo>
                    <a:pt x="96" y="12"/>
                  </a:lnTo>
                  <a:lnTo>
                    <a:pt x="144" y="18"/>
                  </a:lnTo>
                  <a:lnTo>
                    <a:pt x="186" y="2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8" name="Freeform 133"/>
            <p:cNvSpPr>
              <a:spLocks/>
            </p:cNvSpPr>
            <p:nvPr/>
          </p:nvSpPr>
          <p:spPr bwMode="auto">
            <a:xfrm>
              <a:off x="7248525" y="4633913"/>
              <a:ext cx="228600" cy="19050"/>
            </a:xfrm>
            <a:custGeom>
              <a:avLst/>
              <a:gdLst>
                <a:gd name="T0" fmla="*/ 0 w 144"/>
                <a:gd name="T1" fmla="*/ 0 h 12"/>
                <a:gd name="T2" fmla="*/ 36 w 144"/>
                <a:gd name="T3" fmla="*/ 6 h 12"/>
                <a:gd name="T4" fmla="*/ 72 w 144"/>
                <a:gd name="T5" fmla="*/ 6 h 12"/>
                <a:gd name="T6" fmla="*/ 144 w 144"/>
                <a:gd name="T7" fmla="*/ 12 h 12"/>
              </a:gdLst>
              <a:ahLst/>
              <a:cxnLst>
                <a:cxn ang="0">
                  <a:pos x="T0" y="T1"/>
                </a:cxn>
                <a:cxn ang="0">
                  <a:pos x="T2" y="T3"/>
                </a:cxn>
                <a:cxn ang="0">
                  <a:pos x="T4" y="T5"/>
                </a:cxn>
                <a:cxn ang="0">
                  <a:pos x="T6" y="T7"/>
                </a:cxn>
              </a:cxnLst>
              <a:rect l="0" t="0" r="r" b="b"/>
              <a:pathLst>
                <a:path w="144" h="12">
                  <a:moveTo>
                    <a:pt x="0" y="0"/>
                  </a:moveTo>
                  <a:lnTo>
                    <a:pt x="36" y="6"/>
                  </a:lnTo>
                  <a:lnTo>
                    <a:pt x="72" y="6"/>
                  </a:lnTo>
                  <a:lnTo>
                    <a:pt x="144" y="1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9" name="Line 134"/>
            <p:cNvSpPr>
              <a:spLocks noChangeShapeType="1"/>
            </p:cNvSpPr>
            <p:nvPr/>
          </p:nvSpPr>
          <p:spPr bwMode="auto">
            <a:xfrm>
              <a:off x="7477125" y="1490663"/>
              <a:ext cx="1588" cy="33909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0" name="Line 135"/>
            <p:cNvSpPr>
              <a:spLocks noChangeShapeType="1"/>
            </p:cNvSpPr>
            <p:nvPr/>
          </p:nvSpPr>
          <p:spPr bwMode="auto">
            <a:xfrm>
              <a:off x="7477125" y="48815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1" name="Line 136"/>
            <p:cNvSpPr>
              <a:spLocks noChangeShapeType="1"/>
            </p:cNvSpPr>
            <p:nvPr/>
          </p:nvSpPr>
          <p:spPr bwMode="auto">
            <a:xfrm>
              <a:off x="7477125" y="47672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2" name="Line 137"/>
            <p:cNvSpPr>
              <a:spLocks noChangeShapeType="1"/>
            </p:cNvSpPr>
            <p:nvPr/>
          </p:nvSpPr>
          <p:spPr bwMode="auto">
            <a:xfrm>
              <a:off x="7477125" y="46529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 name="Line 138"/>
            <p:cNvSpPr>
              <a:spLocks noChangeShapeType="1"/>
            </p:cNvSpPr>
            <p:nvPr/>
          </p:nvSpPr>
          <p:spPr bwMode="auto">
            <a:xfrm>
              <a:off x="7477125" y="45386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4" name="Line 139"/>
            <p:cNvSpPr>
              <a:spLocks noChangeShapeType="1"/>
            </p:cNvSpPr>
            <p:nvPr/>
          </p:nvSpPr>
          <p:spPr bwMode="auto">
            <a:xfrm>
              <a:off x="7477125" y="44338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5" name="Line 140"/>
            <p:cNvSpPr>
              <a:spLocks noChangeShapeType="1"/>
            </p:cNvSpPr>
            <p:nvPr/>
          </p:nvSpPr>
          <p:spPr bwMode="auto">
            <a:xfrm>
              <a:off x="7477125" y="43195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6" name="Line 141"/>
            <p:cNvSpPr>
              <a:spLocks noChangeShapeType="1"/>
            </p:cNvSpPr>
            <p:nvPr/>
          </p:nvSpPr>
          <p:spPr bwMode="auto">
            <a:xfrm>
              <a:off x="7477125" y="42052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7" name="Line 142"/>
            <p:cNvSpPr>
              <a:spLocks noChangeShapeType="1"/>
            </p:cNvSpPr>
            <p:nvPr/>
          </p:nvSpPr>
          <p:spPr bwMode="auto">
            <a:xfrm>
              <a:off x="7477125" y="40909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 name="Line 143"/>
            <p:cNvSpPr>
              <a:spLocks noChangeShapeType="1"/>
            </p:cNvSpPr>
            <p:nvPr/>
          </p:nvSpPr>
          <p:spPr bwMode="auto">
            <a:xfrm>
              <a:off x="7477125" y="39766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9" name="Line 144"/>
            <p:cNvSpPr>
              <a:spLocks noChangeShapeType="1"/>
            </p:cNvSpPr>
            <p:nvPr/>
          </p:nvSpPr>
          <p:spPr bwMode="auto">
            <a:xfrm>
              <a:off x="7477125" y="38623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0" name="Line 145"/>
            <p:cNvSpPr>
              <a:spLocks noChangeShapeType="1"/>
            </p:cNvSpPr>
            <p:nvPr/>
          </p:nvSpPr>
          <p:spPr bwMode="auto">
            <a:xfrm>
              <a:off x="7477125" y="37480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1" name="Line 146"/>
            <p:cNvSpPr>
              <a:spLocks noChangeShapeType="1"/>
            </p:cNvSpPr>
            <p:nvPr/>
          </p:nvSpPr>
          <p:spPr bwMode="auto">
            <a:xfrm>
              <a:off x="7477125" y="36337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2" name="Line 147"/>
            <p:cNvSpPr>
              <a:spLocks noChangeShapeType="1"/>
            </p:cNvSpPr>
            <p:nvPr/>
          </p:nvSpPr>
          <p:spPr bwMode="auto">
            <a:xfrm>
              <a:off x="7477125" y="35290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3" name="Line 148"/>
            <p:cNvSpPr>
              <a:spLocks noChangeShapeType="1"/>
            </p:cNvSpPr>
            <p:nvPr/>
          </p:nvSpPr>
          <p:spPr bwMode="auto">
            <a:xfrm>
              <a:off x="7477125" y="34147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 name="Line 149"/>
            <p:cNvSpPr>
              <a:spLocks noChangeShapeType="1"/>
            </p:cNvSpPr>
            <p:nvPr/>
          </p:nvSpPr>
          <p:spPr bwMode="auto">
            <a:xfrm>
              <a:off x="7477125" y="33004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5" name="Line 150"/>
            <p:cNvSpPr>
              <a:spLocks noChangeShapeType="1"/>
            </p:cNvSpPr>
            <p:nvPr/>
          </p:nvSpPr>
          <p:spPr bwMode="auto">
            <a:xfrm>
              <a:off x="7477125" y="31861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6" name="Line 151"/>
            <p:cNvSpPr>
              <a:spLocks noChangeShapeType="1"/>
            </p:cNvSpPr>
            <p:nvPr/>
          </p:nvSpPr>
          <p:spPr bwMode="auto">
            <a:xfrm>
              <a:off x="7477125" y="30718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7" name="Line 152"/>
            <p:cNvSpPr>
              <a:spLocks noChangeShapeType="1"/>
            </p:cNvSpPr>
            <p:nvPr/>
          </p:nvSpPr>
          <p:spPr bwMode="auto">
            <a:xfrm>
              <a:off x="7477125" y="29575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8" name="Line 153"/>
            <p:cNvSpPr>
              <a:spLocks noChangeShapeType="1"/>
            </p:cNvSpPr>
            <p:nvPr/>
          </p:nvSpPr>
          <p:spPr bwMode="auto">
            <a:xfrm>
              <a:off x="7477125" y="28432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9" name="Line 154"/>
            <p:cNvSpPr>
              <a:spLocks noChangeShapeType="1"/>
            </p:cNvSpPr>
            <p:nvPr/>
          </p:nvSpPr>
          <p:spPr bwMode="auto">
            <a:xfrm>
              <a:off x="7477125" y="27384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0" name="Line 155"/>
            <p:cNvSpPr>
              <a:spLocks noChangeShapeType="1"/>
            </p:cNvSpPr>
            <p:nvPr/>
          </p:nvSpPr>
          <p:spPr bwMode="auto">
            <a:xfrm>
              <a:off x="7477125" y="26241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1" name="Line 156"/>
            <p:cNvSpPr>
              <a:spLocks noChangeShapeType="1"/>
            </p:cNvSpPr>
            <p:nvPr/>
          </p:nvSpPr>
          <p:spPr bwMode="auto">
            <a:xfrm>
              <a:off x="7477125" y="25098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2" name="Line 157"/>
            <p:cNvSpPr>
              <a:spLocks noChangeShapeType="1"/>
            </p:cNvSpPr>
            <p:nvPr/>
          </p:nvSpPr>
          <p:spPr bwMode="auto">
            <a:xfrm>
              <a:off x="7477125" y="23955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3" name="Line 158"/>
            <p:cNvSpPr>
              <a:spLocks noChangeShapeType="1"/>
            </p:cNvSpPr>
            <p:nvPr/>
          </p:nvSpPr>
          <p:spPr bwMode="auto">
            <a:xfrm>
              <a:off x="7477125" y="22812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4" name="Line 159"/>
            <p:cNvSpPr>
              <a:spLocks noChangeShapeType="1"/>
            </p:cNvSpPr>
            <p:nvPr/>
          </p:nvSpPr>
          <p:spPr bwMode="auto">
            <a:xfrm>
              <a:off x="7477125" y="21669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5" name="Line 160"/>
            <p:cNvSpPr>
              <a:spLocks noChangeShapeType="1"/>
            </p:cNvSpPr>
            <p:nvPr/>
          </p:nvSpPr>
          <p:spPr bwMode="auto">
            <a:xfrm>
              <a:off x="7477125" y="20526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6" name="Line 161"/>
            <p:cNvSpPr>
              <a:spLocks noChangeShapeType="1"/>
            </p:cNvSpPr>
            <p:nvPr/>
          </p:nvSpPr>
          <p:spPr bwMode="auto">
            <a:xfrm>
              <a:off x="7477125" y="19383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7" name="Line 162"/>
            <p:cNvSpPr>
              <a:spLocks noChangeShapeType="1"/>
            </p:cNvSpPr>
            <p:nvPr/>
          </p:nvSpPr>
          <p:spPr bwMode="auto">
            <a:xfrm>
              <a:off x="7477125" y="18335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8" name="Line 163"/>
            <p:cNvSpPr>
              <a:spLocks noChangeShapeType="1"/>
            </p:cNvSpPr>
            <p:nvPr/>
          </p:nvSpPr>
          <p:spPr bwMode="auto">
            <a:xfrm>
              <a:off x="7477125" y="17192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9" name="Line 164"/>
            <p:cNvSpPr>
              <a:spLocks noChangeShapeType="1"/>
            </p:cNvSpPr>
            <p:nvPr/>
          </p:nvSpPr>
          <p:spPr bwMode="auto">
            <a:xfrm>
              <a:off x="7477125" y="16049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0" name="Line 165"/>
            <p:cNvSpPr>
              <a:spLocks noChangeShapeType="1"/>
            </p:cNvSpPr>
            <p:nvPr/>
          </p:nvSpPr>
          <p:spPr bwMode="auto">
            <a:xfrm>
              <a:off x="7477125" y="14906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1" name="Line 166"/>
            <p:cNvSpPr>
              <a:spLocks noChangeShapeType="1"/>
            </p:cNvSpPr>
            <p:nvPr/>
          </p:nvSpPr>
          <p:spPr bwMode="auto">
            <a:xfrm>
              <a:off x="7429500" y="488156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2" name="Line 167"/>
            <p:cNvSpPr>
              <a:spLocks noChangeShapeType="1"/>
            </p:cNvSpPr>
            <p:nvPr/>
          </p:nvSpPr>
          <p:spPr bwMode="auto">
            <a:xfrm>
              <a:off x="7429500" y="431958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3" name="Line 168"/>
            <p:cNvSpPr>
              <a:spLocks noChangeShapeType="1"/>
            </p:cNvSpPr>
            <p:nvPr/>
          </p:nvSpPr>
          <p:spPr bwMode="auto">
            <a:xfrm>
              <a:off x="7429500" y="374808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4" name="Line 169"/>
            <p:cNvSpPr>
              <a:spLocks noChangeShapeType="1"/>
            </p:cNvSpPr>
            <p:nvPr/>
          </p:nvSpPr>
          <p:spPr bwMode="auto">
            <a:xfrm>
              <a:off x="7429500" y="318611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5" name="Line 170"/>
            <p:cNvSpPr>
              <a:spLocks noChangeShapeType="1"/>
            </p:cNvSpPr>
            <p:nvPr/>
          </p:nvSpPr>
          <p:spPr bwMode="auto">
            <a:xfrm>
              <a:off x="7429500" y="262413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6" name="Line 171"/>
            <p:cNvSpPr>
              <a:spLocks noChangeShapeType="1"/>
            </p:cNvSpPr>
            <p:nvPr/>
          </p:nvSpPr>
          <p:spPr bwMode="auto">
            <a:xfrm>
              <a:off x="7429500" y="2052638"/>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7" name="Line 172"/>
            <p:cNvSpPr>
              <a:spLocks noChangeShapeType="1"/>
            </p:cNvSpPr>
            <p:nvPr/>
          </p:nvSpPr>
          <p:spPr bwMode="auto">
            <a:xfrm>
              <a:off x="7429500" y="1490663"/>
              <a:ext cx="952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8" name="Line 173"/>
            <p:cNvSpPr>
              <a:spLocks noChangeShapeType="1"/>
            </p:cNvSpPr>
            <p:nvPr/>
          </p:nvSpPr>
          <p:spPr bwMode="auto">
            <a:xfrm>
              <a:off x="2219325" y="1490663"/>
              <a:ext cx="52578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9" name="Line 174"/>
            <p:cNvSpPr>
              <a:spLocks noChangeShapeType="1"/>
            </p:cNvSpPr>
            <p:nvPr/>
          </p:nvSpPr>
          <p:spPr bwMode="auto">
            <a:xfrm flipV="1">
              <a:off x="22193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0" name="Line 175"/>
            <p:cNvSpPr>
              <a:spLocks noChangeShapeType="1"/>
            </p:cNvSpPr>
            <p:nvPr/>
          </p:nvSpPr>
          <p:spPr bwMode="auto">
            <a:xfrm flipV="1">
              <a:off x="23526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1" name="Line 176"/>
            <p:cNvSpPr>
              <a:spLocks noChangeShapeType="1"/>
            </p:cNvSpPr>
            <p:nvPr/>
          </p:nvSpPr>
          <p:spPr bwMode="auto">
            <a:xfrm flipV="1">
              <a:off x="24860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2" name="Line 177"/>
            <p:cNvSpPr>
              <a:spLocks noChangeShapeType="1"/>
            </p:cNvSpPr>
            <p:nvPr/>
          </p:nvSpPr>
          <p:spPr bwMode="auto">
            <a:xfrm flipV="1">
              <a:off x="26098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3" name="Line 178"/>
            <p:cNvSpPr>
              <a:spLocks noChangeShapeType="1"/>
            </p:cNvSpPr>
            <p:nvPr/>
          </p:nvSpPr>
          <p:spPr bwMode="auto">
            <a:xfrm flipV="1">
              <a:off x="27432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4" name="Line 179"/>
            <p:cNvSpPr>
              <a:spLocks noChangeShapeType="1"/>
            </p:cNvSpPr>
            <p:nvPr/>
          </p:nvSpPr>
          <p:spPr bwMode="auto">
            <a:xfrm flipV="1">
              <a:off x="28765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5" name="Line 180"/>
            <p:cNvSpPr>
              <a:spLocks noChangeShapeType="1"/>
            </p:cNvSpPr>
            <p:nvPr/>
          </p:nvSpPr>
          <p:spPr bwMode="auto">
            <a:xfrm flipV="1">
              <a:off x="30099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6" name="Line 181"/>
            <p:cNvSpPr>
              <a:spLocks noChangeShapeType="1"/>
            </p:cNvSpPr>
            <p:nvPr/>
          </p:nvSpPr>
          <p:spPr bwMode="auto">
            <a:xfrm flipV="1">
              <a:off x="31432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7" name="Line 182"/>
            <p:cNvSpPr>
              <a:spLocks noChangeShapeType="1"/>
            </p:cNvSpPr>
            <p:nvPr/>
          </p:nvSpPr>
          <p:spPr bwMode="auto">
            <a:xfrm flipV="1">
              <a:off x="32670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8" name="Line 183"/>
            <p:cNvSpPr>
              <a:spLocks noChangeShapeType="1"/>
            </p:cNvSpPr>
            <p:nvPr/>
          </p:nvSpPr>
          <p:spPr bwMode="auto">
            <a:xfrm flipV="1">
              <a:off x="34004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9" name="Line 184"/>
            <p:cNvSpPr>
              <a:spLocks noChangeShapeType="1"/>
            </p:cNvSpPr>
            <p:nvPr/>
          </p:nvSpPr>
          <p:spPr bwMode="auto">
            <a:xfrm flipV="1">
              <a:off x="35337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0" name="Line 185"/>
            <p:cNvSpPr>
              <a:spLocks noChangeShapeType="1"/>
            </p:cNvSpPr>
            <p:nvPr/>
          </p:nvSpPr>
          <p:spPr bwMode="auto">
            <a:xfrm flipV="1">
              <a:off x="36671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1" name="Line 186"/>
            <p:cNvSpPr>
              <a:spLocks noChangeShapeType="1"/>
            </p:cNvSpPr>
            <p:nvPr/>
          </p:nvSpPr>
          <p:spPr bwMode="auto">
            <a:xfrm flipV="1">
              <a:off x="38004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2" name="Line 187"/>
            <p:cNvSpPr>
              <a:spLocks noChangeShapeType="1"/>
            </p:cNvSpPr>
            <p:nvPr/>
          </p:nvSpPr>
          <p:spPr bwMode="auto">
            <a:xfrm flipV="1">
              <a:off x="39243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3" name="Line 188"/>
            <p:cNvSpPr>
              <a:spLocks noChangeShapeType="1"/>
            </p:cNvSpPr>
            <p:nvPr/>
          </p:nvSpPr>
          <p:spPr bwMode="auto">
            <a:xfrm flipV="1">
              <a:off x="40576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4" name="Line 189"/>
            <p:cNvSpPr>
              <a:spLocks noChangeShapeType="1"/>
            </p:cNvSpPr>
            <p:nvPr/>
          </p:nvSpPr>
          <p:spPr bwMode="auto">
            <a:xfrm flipV="1">
              <a:off x="41910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5" name="Line 190"/>
            <p:cNvSpPr>
              <a:spLocks noChangeShapeType="1"/>
            </p:cNvSpPr>
            <p:nvPr/>
          </p:nvSpPr>
          <p:spPr bwMode="auto">
            <a:xfrm flipV="1">
              <a:off x="43243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 name="Line 191"/>
            <p:cNvSpPr>
              <a:spLocks noChangeShapeType="1"/>
            </p:cNvSpPr>
            <p:nvPr/>
          </p:nvSpPr>
          <p:spPr bwMode="auto">
            <a:xfrm flipV="1">
              <a:off x="44577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7" name="Line 192"/>
            <p:cNvSpPr>
              <a:spLocks noChangeShapeType="1"/>
            </p:cNvSpPr>
            <p:nvPr/>
          </p:nvSpPr>
          <p:spPr bwMode="auto">
            <a:xfrm flipV="1">
              <a:off x="45815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8" name="Line 193"/>
            <p:cNvSpPr>
              <a:spLocks noChangeShapeType="1"/>
            </p:cNvSpPr>
            <p:nvPr/>
          </p:nvSpPr>
          <p:spPr bwMode="auto">
            <a:xfrm flipV="1">
              <a:off x="47148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9" name="Line 194"/>
            <p:cNvSpPr>
              <a:spLocks noChangeShapeType="1"/>
            </p:cNvSpPr>
            <p:nvPr/>
          </p:nvSpPr>
          <p:spPr bwMode="auto">
            <a:xfrm flipV="1">
              <a:off x="48482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0" name="Line 195"/>
            <p:cNvSpPr>
              <a:spLocks noChangeShapeType="1"/>
            </p:cNvSpPr>
            <p:nvPr/>
          </p:nvSpPr>
          <p:spPr bwMode="auto">
            <a:xfrm flipV="1">
              <a:off x="49815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1" name="Line 196"/>
            <p:cNvSpPr>
              <a:spLocks noChangeShapeType="1"/>
            </p:cNvSpPr>
            <p:nvPr/>
          </p:nvSpPr>
          <p:spPr bwMode="auto">
            <a:xfrm flipV="1">
              <a:off x="51149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2" name="Line 197"/>
            <p:cNvSpPr>
              <a:spLocks noChangeShapeType="1"/>
            </p:cNvSpPr>
            <p:nvPr/>
          </p:nvSpPr>
          <p:spPr bwMode="auto">
            <a:xfrm flipV="1">
              <a:off x="52387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3" name="Line 198"/>
            <p:cNvSpPr>
              <a:spLocks noChangeShapeType="1"/>
            </p:cNvSpPr>
            <p:nvPr/>
          </p:nvSpPr>
          <p:spPr bwMode="auto">
            <a:xfrm flipV="1">
              <a:off x="53721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 name="Line 199"/>
            <p:cNvSpPr>
              <a:spLocks noChangeShapeType="1"/>
            </p:cNvSpPr>
            <p:nvPr/>
          </p:nvSpPr>
          <p:spPr bwMode="auto">
            <a:xfrm flipV="1">
              <a:off x="55054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 name="Line 200"/>
            <p:cNvSpPr>
              <a:spLocks noChangeShapeType="1"/>
            </p:cNvSpPr>
            <p:nvPr/>
          </p:nvSpPr>
          <p:spPr bwMode="auto">
            <a:xfrm flipV="1">
              <a:off x="56388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6" name="Line 201"/>
            <p:cNvSpPr>
              <a:spLocks noChangeShapeType="1"/>
            </p:cNvSpPr>
            <p:nvPr/>
          </p:nvSpPr>
          <p:spPr bwMode="auto">
            <a:xfrm flipV="1">
              <a:off x="57721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7" name="Line 202"/>
            <p:cNvSpPr>
              <a:spLocks noChangeShapeType="1"/>
            </p:cNvSpPr>
            <p:nvPr/>
          </p:nvSpPr>
          <p:spPr bwMode="auto">
            <a:xfrm flipV="1">
              <a:off x="58959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8" name="Line 203"/>
            <p:cNvSpPr>
              <a:spLocks noChangeShapeType="1"/>
            </p:cNvSpPr>
            <p:nvPr/>
          </p:nvSpPr>
          <p:spPr bwMode="auto">
            <a:xfrm flipV="1">
              <a:off x="60293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9" name="Line 204"/>
            <p:cNvSpPr>
              <a:spLocks noChangeShapeType="1"/>
            </p:cNvSpPr>
            <p:nvPr/>
          </p:nvSpPr>
          <p:spPr bwMode="auto">
            <a:xfrm flipV="1">
              <a:off x="61626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0" name="Line 205"/>
            <p:cNvSpPr>
              <a:spLocks noChangeShapeType="1"/>
            </p:cNvSpPr>
            <p:nvPr/>
          </p:nvSpPr>
          <p:spPr bwMode="auto">
            <a:xfrm flipV="1">
              <a:off x="62960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1" name="Line 206"/>
            <p:cNvSpPr>
              <a:spLocks noChangeShapeType="1"/>
            </p:cNvSpPr>
            <p:nvPr/>
          </p:nvSpPr>
          <p:spPr bwMode="auto">
            <a:xfrm flipV="1">
              <a:off x="64293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2" name="Line 207"/>
            <p:cNvSpPr>
              <a:spLocks noChangeShapeType="1"/>
            </p:cNvSpPr>
            <p:nvPr/>
          </p:nvSpPr>
          <p:spPr bwMode="auto">
            <a:xfrm flipV="1">
              <a:off x="65532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3" name="Line 208"/>
            <p:cNvSpPr>
              <a:spLocks noChangeShapeType="1"/>
            </p:cNvSpPr>
            <p:nvPr/>
          </p:nvSpPr>
          <p:spPr bwMode="auto">
            <a:xfrm flipV="1">
              <a:off x="66865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 name="Line 209"/>
            <p:cNvSpPr>
              <a:spLocks noChangeShapeType="1"/>
            </p:cNvSpPr>
            <p:nvPr/>
          </p:nvSpPr>
          <p:spPr bwMode="auto">
            <a:xfrm flipV="1">
              <a:off x="68199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5" name="Line 210"/>
            <p:cNvSpPr>
              <a:spLocks noChangeShapeType="1"/>
            </p:cNvSpPr>
            <p:nvPr/>
          </p:nvSpPr>
          <p:spPr bwMode="auto">
            <a:xfrm flipV="1">
              <a:off x="695325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6" name="Line 211"/>
            <p:cNvSpPr>
              <a:spLocks noChangeShapeType="1"/>
            </p:cNvSpPr>
            <p:nvPr/>
          </p:nvSpPr>
          <p:spPr bwMode="auto">
            <a:xfrm flipV="1">
              <a:off x="7086600"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7" name="Line 213"/>
            <p:cNvSpPr>
              <a:spLocks noChangeShapeType="1"/>
            </p:cNvSpPr>
            <p:nvPr/>
          </p:nvSpPr>
          <p:spPr bwMode="auto">
            <a:xfrm flipV="1">
              <a:off x="72104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8" name="Line 214"/>
            <p:cNvSpPr>
              <a:spLocks noChangeShapeType="1"/>
            </p:cNvSpPr>
            <p:nvPr/>
          </p:nvSpPr>
          <p:spPr bwMode="auto">
            <a:xfrm flipV="1">
              <a:off x="734377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9" name="Line 215"/>
            <p:cNvSpPr>
              <a:spLocks noChangeShapeType="1"/>
            </p:cNvSpPr>
            <p:nvPr/>
          </p:nvSpPr>
          <p:spPr bwMode="auto">
            <a:xfrm flipV="1">
              <a:off x="7477125" y="1462088"/>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0" name="Line 216"/>
            <p:cNvSpPr>
              <a:spLocks noChangeShapeType="1"/>
            </p:cNvSpPr>
            <p:nvPr/>
          </p:nvSpPr>
          <p:spPr bwMode="auto">
            <a:xfrm flipV="1">
              <a:off x="2219325"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1" name="Line 217"/>
            <p:cNvSpPr>
              <a:spLocks noChangeShapeType="1"/>
            </p:cNvSpPr>
            <p:nvPr/>
          </p:nvSpPr>
          <p:spPr bwMode="auto">
            <a:xfrm flipV="1">
              <a:off x="2876550"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2" name="Line 218"/>
            <p:cNvSpPr>
              <a:spLocks noChangeShapeType="1"/>
            </p:cNvSpPr>
            <p:nvPr/>
          </p:nvSpPr>
          <p:spPr bwMode="auto">
            <a:xfrm flipV="1">
              <a:off x="3533775"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3" name="Line 219"/>
            <p:cNvSpPr>
              <a:spLocks noChangeShapeType="1"/>
            </p:cNvSpPr>
            <p:nvPr/>
          </p:nvSpPr>
          <p:spPr bwMode="auto">
            <a:xfrm flipV="1">
              <a:off x="4191000"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4" name="Line 220"/>
            <p:cNvSpPr>
              <a:spLocks noChangeShapeType="1"/>
            </p:cNvSpPr>
            <p:nvPr/>
          </p:nvSpPr>
          <p:spPr bwMode="auto">
            <a:xfrm flipV="1">
              <a:off x="4848225"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5" name="Line 221"/>
            <p:cNvSpPr>
              <a:spLocks noChangeShapeType="1"/>
            </p:cNvSpPr>
            <p:nvPr/>
          </p:nvSpPr>
          <p:spPr bwMode="auto">
            <a:xfrm flipV="1">
              <a:off x="5505450"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6" name="Line 222"/>
            <p:cNvSpPr>
              <a:spLocks noChangeShapeType="1"/>
            </p:cNvSpPr>
            <p:nvPr/>
          </p:nvSpPr>
          <p:spPr bwMode="auto">
            <a:xfrm flipV="1">
              <a:off x="6162675"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7" name="Line 223"/>
            <p:cNvSpPr>
              <a:spLocks noChangeShapeType="1"/>
            </p:cNvSpPr>
            <p:nvPr/>
          </p:nvSpPr>
          <p:spPr bwMode="auto">
            <a:xfrm flipV="1">
              <a:off x="6819900"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8" name="Line 224"/>
            <p:cNvSpPr>
              <a:spLocks noChangeShapeType="1"/>
            </p:cNvSpPr>
            <p:nvPr/>
          </p:nvSpPr>
          <p:spPr bwMode="auto">
            <a:xfrm flipV="1">
              <a:off x="7477125" y="1443038"/>
              <a:ext cx="1588" cy="95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9" name="Freeform 225"/>
            <p:cNvSpPr>
              <a:spLocks/>
            </p:cNvSpPr>
            <p:nvPr/>
          </p:nvSpPr>
          <p:spPr bwMode="auto">
            <a:xfrm>
              <a:off x="2219325" y="3633788"/>
              <a:ext cx="190500" cy="76200"/>
            </a:xfrm>
            <a:custGeom>
              <a:avLst/>
              <a:gdLst>
                <a:gd name="T0" fmla="*/ 0 w 120"/>
                <a:gd name="T1" fmla="*/ 0 h 48"/>
                <a:gd name="T2" fmla="*/ 24 w 120"/>
                <a:gd name="T3" fmla="*/ 12 h 48"/>
                <a:gd name="T4" fmla="*/ 54 w 120"/>
                <a:gd name="T5" fmla="*/ 18 h 48"/>
                <a:gd name="T6" fmla="*/ 84 w 120"/>
                <a:gd name="T7" fmla="*/ 30 h 48"/>
                <a:gd name="T8" fmla="*/ 120 w 120"/>
                <a:gd name="T9" fmla="*/ 48 h 48"/>
              </a:gdLst>
              <a:ahLst/>
              <a:cxnLst>
                <a:cxn ang="0">
                  <a:pos x="T0" y="T1"/>
                </a:cxn>
                <a:cxn ang="0">
                  <a:pos x="T2" y="T3"/>
                </a:cxn>
                <a:cxn ang="0">
                  <a:pos x="T4" y="T5"/>
                </a:cxn>
                <a:cxn ang="0">
                  <a:pos x="T6" y="T7"/>
                </a:cxn>
                <a:cxn ang="0">
                  <a:pos x="T8" y="T9"/>
                </a:cxn>
              </a:cxnLst>
              <a:rect l="0" t="0" r="r" b="b"/>
              <a:pathLst>
                <a:path w="120" h="48">
                  <a:moveTo>
                    <a:pt x="0" y="0"/>
                  </a:moveTo>
                  <a:lnTo>
                    <a:pt x="24" y="12"/>
                  </a:lnTo>
                  <a:lnTo>
                    <a:pt x="54" y="18"/>
                  </a:lnTo>
                  <a:lnTo>
                    <a:pt x="84" y="30"/>
                  </a:lnTo>
                  <a:lnTo>
                    <a:pt x="120" y="48"/>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0" name="Freeform 226"/>
            <p:cNvSpPr>
              <a:spLocks/>
            </p:cNvSpPr>
            <p:nvPr/>
          </p:nvSpPr>
          <p:spPr bwMode="auto">
            <a:xfrm>
              <a:off x="2409825" y="3709988"/>
              <a:ext cx="400050" cy="161925"/>
            </a:xfrm>
            <a:custGeom>
              <a:avLst/>
              <a:gdLst>
                <a:gd name="T0" fmla="*/ 0 w 252"/>
                <a:gd name="T1" fmla="*/ 0 h 102"/>
                <a:gd name="T2" fmla="*/ 24 w 252"/>
                <a:gd name="T3" fmla="*/ 12 h 102"/>
                <a:gd name="T4" fmla="*/ 54 w 252"/>
                <a:gd name="T5" fmla="*/ 24 h 102"/>
                <a:gd name="T6" fmla="*/ 120 w 252"/>
                <a:gd name="T7" fmla="*/ 48 h 102"/>
                <a:gd name="T8" fmla="*/ 186 w 252"/>
                <a:gd name="T9" fmla="*/ 78 h 102"/>
                <a:gd name="T10" fmla="*/ 252 w 252"/>
                <a:gd name="T11" fmla="*/ 102 h 102"/>
              </a:gdLst>
              <a:ahLst/>
              <a:cxnLst>
                <a:cxn ang="0">
                  <a:pos x="T0" y="T1"/>
                </a:cxn>
                <a:cxn ang="0">
                  <a:pos x="T2" y="T3"/>
                </a:cxn>
                <a:cxn ang="0">
                  <a:pos x="T4" y="T5"/>
                </a:cxn>
                <a:cxn ang="0">
                  <a:pos x="T6" y="T7"/>
                </a:cxn>
                <a:cxn ang="0">
                  <a:pos x="T8" y="T9"/>
                </a:cxn>
                <a:cxn ang="0">
                  <a:pos x="T10" y="T11"/>
                </a:cxn>
              </a:cxnLst>
              <a:rect l="0" t="0" r="r" b="b"/>
              <a:pathLst>
                <a:path w="252" h="102">
                  <a:moveTo>
                    <a:pt x="0" y="0"/>
                  </a:moveTo>
                  <a:lnTo>
                    <a:pt x="24" y="12"/>
                  </a:lnTo>
                  <a:lnTo>
                    <a:pt x="54" y="24"/>
                  </a:lnTo>
                  <a:lnTo>
                    <a:pt x="120" y="48"/>
                  </a:lnTo>
                  <a:lnTo>
                    <a:pt x="186" y="78"/>
                  </a:lnTo>
                  <a:lnTo>
                    <a:pt x="252" y="102"/>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1" name="Freeform 227"/>
            <p:cNvSpPr>
              <a:spLocks/>
            </p:cNvSpPr>
            <p:nvPr/>
          </p:nvSpPr>
          <p:spPr bwMode="auto">
            <a:xfrm>
              <a:off x="2809875" y="3871913"/>
              <a:ext cx="361950" cy="114300"/>
            </a:xfrm>
            <a:custGeom>
              <a:avLst/>
              <a:gdLst>
                <a:gd name="T0" fmla="*/ 0 w 228"/>
                <a:gd name="T1" fmla="*/ 0 h 72"/>
                <a:gd name="T2" fmla="*/ 60 w 228"/>
                <a:gd name="T3" fmla="*/ 18 h 72"/>
                <a:gd name="T4" fmla="*/ 114 w 228"/>
                <a:gd name="T5" fmla="*/ 36 h 72"/>
                <a:gd name="T6" fmla="*/ 168 w 228"/>
                <a:gd name="T7" fmla="*/ 54 h 72"/>
                <a:gd name="T8" fmla="*/ 228 w 228"/>
                <a:gd name="T9" fmla="*/ 72 h 72"/>
              </a:gdLst>
              <a:ahLst/>
              <a:cxnLst>
                <a:cxn ang="0">
                  <a:pos x="T0" y="T1"/>
                </a:cxn>
                <a:cxn ang="0">
                  <a:pos x="T2" y="T3"/>
                </a:cxn>
                <a:cxn ang="0">
                  <a:pos x="T4" y="T5"/>
                </a:cxn>
                <a:cxn ang="0">
                  <a:pos x="T6" y="T7"/>
                </a:cxn>
                <a:cxn ang="0">
                  <a:pos x="T8" y="T9"/>
                </a:cxn>
              </a:cxnLst>
              <a:rect l="0" t="0" r="r" b="b"/>
              <a:pathLst>
                <a:path w="228" h="72">
                  <a:moveTo>
                    <a:pt x="0" y="0"/>
                  </a:moveTo>
                  <a:lnTo>
                    <a:pt x="60" y="18"/>
                  </a:lnTo>
                  <a:lnTo>
                    <a:pt x="114" y="36"/>
                  </a:lnTo>
                  <a:lnTo>
                    <a:pt x="168" y="54"/>
                  </a:lnTo>
                  <a:lnTo>
                    <a:pt x="228" y="72"/>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2" name="Freeform 228"/>
            <p:cNvSpPr>
              <a:spLocks/>
            </p:cNvSpPr>
            <p:nvPr/>
          </p:nvSpPr>
          <p:spPr bwMode="auto">
            <a:xfrm>
              <a:off x="3171825" y="3986213"/>
              <a:ext cx="438150" cy="114300"/>
            </a:xfrm>
            <a:custGeom>
              <a:avLst/>
              <a:gdLst>
                <a:gd name="T0" fmla="*/ 0 w 276"/>
                <a:gd name="T1" fmla="*/ 0 h 72"/>
                <a:gd name="T2" fmla="*/ 66 w 276"/>
                <a:gd name="T3" fmla="*/ 18 h 72"/>
                <a:gd name="T4" fmla="*/ 132 w 276"/>
                <a:gd name="T5" fmla="*/ 36 h 72"/>
                <a:gd name="T6" fmla="*/ 276 w 276"/>
                <a:gd name="T7" fmla="*/ 72 h 72"/>
              </a:gdLst>
              <a:ahLst/>
              <a:cxnLst>
                <a:cxn ang="0">
                  <a:pos x="T0" y="T1"/>
                </a:cxn>
                <a:cxn ang="0">
                  <a:pos x="T2" y="T3"/>
                </a:cxn>
                <a:cxn ang="0">
                  <a:pos x="T4" y="T5"/>
                </a:cxn>
                <a:cxn ang="0">
                  <a:pos x="T6" y="T7"/>
                </a:cxn>
              </a:cxnLst>
              <a:rect l="0" t="0" r="r" b="b"/>
              <a:pathLst>
                <a:path w="276" h="72">
                  <a:moveTo>
                    <a:pt x="0" y="0"/>
                  </a:moveTo>
                  <a:lnTo>
                    <a:pt x="66" y="18"/>
                  </a:lnTo>
                  <a:lnTo>
                    <a:pt x="132" y="36"/>
                  </a:lnTo>
                  <a:lnTo>
                    <a:pt x="276" y="72"/>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3" name="Freeform 229"/>
            <p:cNvSpPr>
              <a:spLocks/>
            </p:cNvSpPr>
            <p:nvPr/>
          </p:nvSpPr>
          <p:spPr bwMode="auto">
            <a:xfrm>
              <a:off x="3609975" y="4100513"/>
              <a:ext cx="457200" cy="85725"/>
            </a:xfrm>
            <a:custGeom>
              <a:avLst/>
              <a:gdLst>
                <a:gd name="T0" fmla="*/ 0 w 288"/>
                <a:gd name="T1" fmla="*/ 0 h 54"/>
                <a:gd name="T2" fmla="*/ 72 w 288"/>
                <a:gd name="T3" fmla="*/ 18 h 54"/>
                <a:gd name="T4" fmla="*/ 150 w 288"/>
                <a:gd name="T5" fmla="*/ 30 h 54"/>
                <a:gd name="T6" fmla="*/ 222 w 288"/>
                <a:gd name="T7" fmla="*/ 42 h 54"/>
                <a:gd name="T8" fmla="*/ 288 w 288"/>
                <a:gd name="T9" fmla="*/ 54 h 54"/>
              </a:gdLst>
              <a:ahLst/>
              <a:cxnLst>
                <a:cxn ang="0">
                  <a:pos x="T0" y="T1"/>
                </a:cxn>
                <a:cxn ang="0">
                  <a:pos x="T2" y="T3"/>
                </a:cxn>
                <a:cxn ang="0">
                  <a:pos x="T4" y="T5"/>
                </a:cxn>
                <a:cxn ang="0">
                  <a:pos x="T6" y="T7"/>
                </a:cxn>
                <a:cxn ang="0">
                  <a:pos x="T8" y="T9"/>
                </a:cxn>
              </a:cxnLst>
              <a:rect l="0" t="0" r="r" b="b"/>
              <a:pathLst>
                <a:path w="288" h="54">
                  <a:moveTo>
                    <a:pt x="0" y="0"/>
                  </a:moveTo>
                  <a:lnTo>
                    <a:pt x="72" y="18"/>
                  </a:lnTo>
                  <a:lnTo>
                    <a:pt x="150" y="30"/>
                  </a:lnTo>
                  <a:lnTo>
                    <a:pt x="222" y="42"/>
                  </a:lnTo>
                  <a:lnTo>
                    <a:pt x="288" y="54"/>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4" name="Freeform 230"/>
            <p:cNvSpPr>
              <a:spLocks/>
            </p:cNvSpPr>
            <p:nvPr/>
          </p:nvSpPr>
          <p:spPr bwMode="auto">
            <a:xfrm>
              <a:off x="4067175" y="4186238"/>
              <a:ext cx="342900" cy="57150"/>
            </a:xfrm>
            <a:custGeom>
              <a:avLst/>
              <a:gdLst>
                <a:gd name="T0" fmla="*/ 0 w 216"/>
                <a:gd name="T1" fmla="*/ 0 h 36"/>
                <a:gd name="T2" fmla="*/ 60 w 216"/>
                <a:gd name="T3" fmla="*/ 12 h 36"/>
                <a:gd name="T4" fmla="*/ 114 w 216"/>
                <a:gd name="T5" fmla="*/ 18 h 36"/>
                <a:gd name="T6" fmla="*/ 162 w 216"/>
                <a:gd name="T7" fmla="*/ 30 h 36"/>
                <a:gd name="T8" fmla="*/ 216 w 216"/>
                <a:gd name="T9" fmla="*/ 36 h 36"/>
              </a:gdLst>
              <a:ahLst/>
              <a:cxnLst>
                <a:cxn ang="0">
                  <a:pos x="T0" y="T1"/>
                </a:cxn>
                <a:cxn ang="0">
                  <a:pos x="T2" y="T3"/>
                </a:cxn>
                <a:cxn ang="0">
                  <a:pos x="T4" y="T5"/>
                </a:cxn>
                <a:cxn ang="0">
                  <a:pos x="T6" y="T7"/>
                </a:cxn>
                <a:cxn ang="0">
                  <a:pos x="T8" y="T9"/>
                </a:cxn>
              </a:cxnLst>
              <a:rect l="0" t="0" r="r" b="b"/>
              <a:pathLst>
                <a:path w="216" h="36">
                  <a:moveTo>
                    <a:pt x="0" y="0"/>
                  </a:moveTo>
                  <a:lnTo>
                    <a:pt x="60" y="12"/>
                  </a:lnTo>
                  <a:lnTo>
                    <a:pt x="114" y="18"/>
                  </a:lnTo>
                  <a:lnTo>
                    <a:pt x="162" y="30"/>
                  </a:lnTo>
                  <a:lnTo>
                    <a:pt x="216" y="36"/>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5" name="Freeform 231"/>
            <p:cNvSpPr>
              <a:spLocks/>
            </p:cNvSpPr>
            <p:nvPr/>
          </p:nvSpPr>
          <p:spPr bwMode="auto">
            <a:xfrm>
              <a:off x="4410075" y="4243388"/>
              <a:ext cx="371475" cy="28575"/>
            </a:xfrm>
            <a:custGeom>
              <a:avLst/>
              <a:gdLst>
                <a:gd name="T0" fmla="*/ 0 w 234"/>
                <a:gd name="T1" fmla="*/ 0 h 18"/>
                <a:gd name="T2" fmla="*/ 60 w 234"/>
                <a:gd name="T3" fmla="*/ 6 h 18"/>
                <a:gd name="T4" fmla="*/ 126 w 234"/>
                <a:gd name="T5" fmla="*/ 12 h 18"/>
                <a:gd name="T6" fmla="*/ 186 w 234"/>
                <a:gd name="T7" fmla="*/ 18 h 18"/>
                <a:gd name="T8" fmla="*/ 210 w 234"/>
                <a:gd name="T9" fmla="*/ 18 h 18"/>
                <a:gd name="T10" fmla="*/ 234 w 234"/>
                <a:gd name="T11" fmla="*/ 18 h 18"/>
              </a:gdLst>
              <a:ahLst/>
              <a:cxnLst>
                <a:cxn ang="0">
                  <a:pos x="T0" y="T1"/>
                </a:cxn>
                <a:cxn ang="0">
                  <a:pos x="T2" y="T3"/>
                </a:cxn>
                <a:cxn ang="0">
                  <a:pos x="T4" y="T5"/>
                </a:cxn>
                <a:cxn ang="0">
                  <a:pos x="T6" y="T7"/>
                </a:cxn>
                <a:cxn ang="0">
                  <a:pos x="T8" y="T9"/>
                </a:cxn>
                <a:cxn ang="0">
                  <a:pos x="T10" y="T11"/>
                </a:cxn>
              </a:cxnLst>
              <a:rect l="0" t="0" r="r" b="b"/>
              <a:pathLst>
                <a:path w="234" h="18">
                  <a:moveTo>
                    <a:pt x="0" y="0"/>
                  </a:moveTo>
                  <a:lnTo>
                    <a:pt x="60" y="6"/>
                  </a:lnTo>
                  <a:lnTo>
                    <a:pt x="126" y="12"/>
                  </a:lnTo>
                  <a:lnTo>
                    <a:pt x="186" y="18"/>
                  </a:lnTo>
                  <a:lnTo>
                    <a:pt x="210" y="18"/>
                  </a:lnTo>
                  <a:lnTo>
                    <a:pt x="234" y="18"/>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 name="Freeform 232"/>
            <p:cNvSpPr>
              <a:spLocks/>
            </p:cNvSpPr>
            <p:nvPr/>
          </p:nvSpPr>
          <p:spPr bwMode="auto">
            <a:xfrm>
              <a:off x="4781550" y="4271963"/>
              <a:ext cx="133350" cy="1587"/>
            </a:xfrm>
            <a:custGeom>
              <a:avLst/>
              <a:gdLst>
                <a:gd name="T0" fmla="*/ 0 w 84"/>
                <a:gd name="T1" fmla="*/ 30 w 84"/>
                <a:gd name="T2" fmla="*/ 48 w 84"/>
                <a:gd name="T3" fmla="*/ 84 w 84"/>
              </a:gdLst>
              <a:ahLst/>
              <a:cxnLst>
                <a:cxn ang="0">
                  <a:pos x="T0" y="0"/>
                </a:cxn>
                <a:cxn ang="0">
                  <a:pos x="T1" y="0"/>
                </a:cxn>
                <a:cxn ang="0">
                  <a:pos x="T2" y="0"/>
                </a:cxn>
                <a:cxn ang="0">
                  <a:pos x="T3" y="0"/>
                </a:cxn>
              </a:cxnLst>
              <a:rect l="0" t="0" r="r" b="b"/>
              <a:pathLst>
                <a:path w="84">
                  <a:moveTo>
                    <a:pt x="0" y="0"/>
                  </a:moveTo>
                  <a:lnTo>
                    <a:pt x="30" y="0"/>
                  </a:lnTo>
                  <a:lnTo>
                    <a:pt x="48" y="0"/>
                  </a:lnTo>
                  <a:lnTo>
                    <a:pt x="84"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7" name="Freeform 233"/>
            <p:cNvSpPr>
              <a:spLocks/>
            </p:cNvSpPr>
            <p:nvPr/>
          </p:nvSpPr>
          <p:spPr bwMode="auto">
            <a:xfrm>
              <a:off x="4914900" y="4271963"/>
              <a:ext cx="114300" cy="1587"/>
            </a:xfrm>
            <a:custGeom>
              <a:avLst/>
              <a:gdLst>
                <a:gd name="T0" fmla="*/ 0 w 72"/>
                <a:gd name="T1" fmla="*/ 36 w 72"/>
                <a:gd name="T2" fmla="*/ 72 w 72"/>
              </a:gdLst>
              <a:ahLst/>
              <a:cxnLst>
                <a:cxn ang="0">
                  <a:pos x="T0" y="0"/>
                </a:cxn>
                <a:cxn ang="0">
                  <a:pos x="T1" y="0"/>
                </a:cxn>
                <a:cxn ang="0">
                  <a:pos x="T2" y="0"/>
                </a:cxn>
              </a:cxnLst>
              <a:rect l="0" t="0" r="r" b="b"/>
              <a:pathLst>
                <a:path w="72">
                  <a:moveTo>
                    <a:pt x="0" y="0"/>
                  </a:moveTo>
                  <a:lnTo>
                    <a:pt x="36" y="0"/>
                  </a:lnTo>
                  <a:lnTo>
                    <a:pt x="72"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 name="Freeform 234"/>
            <p:cNvSpPr>
              <a:spLocks/>
            </p:cNvSpPr>
            <p:nvPr/>
          </p:nvSpPr>
          <p:spPr bwMode="auto">
            <a:xfrm>
              <a:off x="5029200" y="4252913"/>
              <a:ext cx="161925" cy="19050"/>
            </a:xfrm>
            <a:custGeom>
              <a:avLst/>
              <a:gdLst>
                <a:gd name="T0" fmla="*/ 0 w 102"/>
                <a:gd name="T1" fmla="*/ 12 h 12"/>
                <a:gd name="T2" fmla="*/ 24 w 102"/>
                <a:gd name="T3" fmla="*/ 12 h 12"/>
                <a:gd name="T4" fmla="*/ 54 w 102"/>
                <a:gd name="T5" fmla="*/ 6 h 12"/>
                <a:gd name="T6" fmla="*/ 78 w 102"/>
                <a:gd name="T7" fmla="*/ 6 h 12"/>
                <a:gd name="T8" fmla="*/ 102 w 102"/>
                <a:gd name="T9" fmla="*/ 0 h 12"/>
              </a:gdLst>
              <a:ahLst/>
              <a:cxnLst>
                <a:cxn ang="0">
                  <a:pos x="T0" y="T1"/>
                </a:cxn>
                <a:cxn ang="0">
                  <a:pos x="T2" y="T3"/>
                </a:cxn>
                <a:cxn ang="0">
                  <a:pos x="T4" y="T5"/>
                </a:cxn>
                <a:cxn ang="0">
                  <a:pos x="T6" y="T7"/>
                </a:cxn>
                <a:cxn ang="0">
                  <a:pos x="T8" y="T9"/>
                </a:cxn>
              </a:cxnLst>
              <a:rect l="0" t="0" r="r" b="b"/>
              <a:pathLst>
                <a:path w="102" h="12">
                  <a:moveTo>
                    <a:pt x="0" y="12"/>
                  </a:moveTo>
                  <a:lnTo>
                    <a:pt x="24" y="12"/>
                  </a:lnTo>
                  <a:lnTo>
                    <a:pt x="54" y="6"/>
                  </a:lnTo>
                  <a:lnTo>
                    <a:pt x="78" y="6"/>
                  </a:lnTo>
                  <a:lnTo>
                    <a:pt x="102"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9" name="Freeform 235"/>
            <p:cNvSpPr>
              <a:spLocks/>
            </p:cNvSpPr>
            <p:nvPr/>
          </p:nvSpPr>
          <p:spPr bwMode="auto">
            <a:xfrm>
              <a:off x="5191125" y="4233863"/>
              <a:ext cx="85725" cy="19050"/>
            </a:xfrm>
            <a:custGeom>
              <a:avLst/>
              <a:gdLst>
                <a:gd name="T0" fmla="*/ 0 w 54"/>
                <a:gd name="T1" fmla="*/ 12 h 12"/>
                <a:gd name="T2" fmla="*/ 18 w 54"/>
                <a:gd name="T3" fmla="*/ 12 h 12"/>
                <a:gd name="T4" fmla="*/ 30 w 54"/>
                <a:gd name="T5" fmla="*/ 6 h 12"/>
                <a:gd name="T6" fmla="*/ 54 w 54"/>
                <a:gd name="T7" fmla="*/ 0 h 12"/>
              </a:gdLst>
              <a:ahLst/>
              <a:cxnLst>
                <a:cxn ang="0">
                  <a:pos x="T0" y="T1"/>
                </a:cxn>
                <a:cxn ang="0">
                  <a:pos x="T2" y="T3"/>
                </a:cxn>
                <a:cxn ang="0">
                  <a:pos x="T4" y="T5"/>
                </a:cxn>
                <a:cxn ang="0">
                  <a:pos x="T6" y="T7"/>
                </a:cxn>
              </a:cxnLst>
              <a:rect l="0" t="0" r="r" b="b"/>
              <a:pathLst>
                <a:path w="54" h="12">
                  <a:moveTo>
                    <a:pt x="0" y="12"/>
                  </a:moveTo>
                  <a:lnTo>
                    <a:pt x="18" y="12"/>
                  </a:lnTo>
                  <a:lnTo>
                    <a:pt x="30" y="6"/>
                  </a:lnTo>
                  <a:lnTo>
                    <a:pt x="54"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0" name="Freeform 236"/>
            <p:cNvSpPr>
              <a:spLocks/>
            </p:cNvSpPr>
            <p:nvPr/>
          </p:nvSpPr>
          <p:spPr bwMode="auto">
            <a:xfrm>
              <a:off x="5276850" y="4186238"/>
              <a:ext cx="85725" cy="47625"/>
            </a:xfrm>
            <a:custGeom>
              <a:avLst/>
              <a:gdLst>
                <a:gd name="T0" fmla="*/ 0 w 54"/>
                <a:gd name="T1" fmla="*/ 30 h 30"/>
                <a:gd name="T2" fmla="*/ 24 w 54"/>
                <a:gd name="T3" fmla="*/ 18 h 30"/>
                <a:gd name="T4" fmla="*/ 54 w 54"/>
                <a:gd name="T5" fmla="*/ 0 h 30"/>
              </a:gdLst>
              <a:ahLst/>
              <a:cxnLst>
                <a:cxn ang="0">
                  <a:pos x="T0" y="T1"/>
                </a:cxn>
                <a:cxn ang="0">
                  <a:pos x="T2" y="T3"/>
                </a:cxn>
                <a:cxn ang="0">
                  <a:pos x="T4" y="T5"/>
                </a:cxn>
              </a:cxnLst>
              <a:rect l="0" t="0" r="r" b="b"/>
              <a:pathLst>
                <a:path w="54" h="30">
                  <a:moveTo>
                    <a:pt x="0" y="30"/>
                  </a:moveTo>
                  <a:lnTo>
                    <a:pt x="24" y="18"/>
                  </a:lnTo>
                  <a:lnTo>
                    <a:pt x="54"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1" name="Freeform 237"/>
            <p:cNvSpPr>
              <a:spLocks/>
            </p:cNvSpPr>
            <p:nvPr/>
          </p:nvSpPr>
          <p:spPr bwMode="auto">
            <a:xfrm>
              <a:off x="5362575" y="4129088"/>
              <a:ext cx="95250" cy="57150"/>
            </a:xfrm>
            <a:custGeom>
              <a:avLst/>
              <a:gdLst>
                <a:gd name="T0" fmla="*/ 0 w 60"/>
                <a:gd name="T1" fmla="*/ 36 h 36"/>
                <a:gd name="T2" fmla="*/ 30 w 60"/>
                <a:gd name="T3" fmla="*/ 18 h 36"/>
                <a:gd name="T4" fmla="*/ 60 w 60"/>
                <a:gd name="T5" fmla="*/ 0 h 36"/>
              </a:gdLst>
              <a:ahLst/>
              <a:cxnLst>
                <a:cxn ang="0">
                  <a:pos x="T0" y="T1"/>
                </a:cxn>
                <a:cxn ang="0">
                  <a:pos x="T2" y="T3"/>
                </a:cxn>
                <a:cxn ang="0">
                  <a:pos x="T4" y="T5"/>
                </a:cxn>
              </a:cxnLst>
              <a:rect l="0" t="0" r="r" b="b"/>
              <a:pathLst>
                <a:path w="60" h="36">
                  <a:moveTo>
                    <a:pt x="0" y="36"/>
                  </a:moveTo>
                  <a:lnTo>
                    <a:pt x="30" y="18"/>
                  </a:lnTo>
                  <a:lnTo>
                    <a:pt x="6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2" name="Freeform 238"/>
            <p:cNvSpPr>
              <a:spLocks/>
            </p:cNvSpPr>
            <p:nvPr/>
          </p:nvSpPr>
          <p:spPr bwMode="auto">
            <a:xfrm>
              <a:off x="5457825" y="4071938"/>
              <a:ext cx="57150" cy="57150"/>
            </a:xfrm>
            <a:custGeom>
              <a:avLst/>
              <a:gdLst>
                <a:gd name="T0" fmla="*/ 0 w 36"/>
                <a:gd name="T1" fmla="*/ 36 h 36"/>
                <a:gd name="T2" fmla="*/ 18 w 36"/>
                <a:gd name="T3" fmla="*/ 18 h 36"/>
                <a:gd name="T4" fmla="*/ 36 w 36"/>
                <a:gd name="T5" fmla="*/ 0 h 36"/>
              </a:gdLst>
              <a:ahLst/>
              <a:cxnLst>
                <a:cxn ang="0">
                  <a:pos x="T0" y="T1"/>
                </a:cxn>
                <a:cxn ang="0">
                  <a:pos x="T2" y="T3"/>
                </a:cxn>
                <a:cxn ang="0">
                  <a:pos x="T4" y="T5"/>
                </a:cxn>
              </a:cxnLst>
              <a:rect l="0" t="0" r="r" b="b"/>
              <a:pathLst>
                <a:path w="36" h="36">
                  <a:moveTo>
                    <a:pt x="0" y="36"/>
                  </a:moveTo>
                  <a:lnTo>
                    <a:pt x="18" y="18"/>
                  </a:lnTo>
                  <a:lnTo>
                    <a:pt x="36"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3" name="Freeform 239"/>
            <p:cNvSpPr>
              <a:spLocks/>
            </p:cNvSpPr>
            <p:nvPr/>
          </p:nvSpPr>
          <p:spPr bwMode="auto">
            <a:xfrm>
              <a:off x="5514975" y="4005263"/>
              <a:ext cx="47625" cy="66675"/>
            </a:xfrm>
            <a:custGeom>
              <a:avLst/>
              <a:gdLst>
                <a:gd name="T0" fmla="*/ 0 w 30"/>
                <a:gd name="T1" fmla="*/ 42 h 42"/>
                <a:gd name="T2" fmla="*/ 18 w 30"/>
                <a:gd name="T3" fmla="*/ 24 h 42"/>
                <a:gd name="T4" fmla="*/ 30 w 30"/>
                <a:gd name="T5" fmla="*/ 0 h 42"/>
              </a:gdLst>
              <a:ahLst/>
              <a:cxnLst>
                <a:cxn ang="0">
                  <a:pos x="T0" y="T1"/>
                </a:cxn>
                <a:cxn ang="0">
                  <a:pos x="T2" y="T3"/>
                </a:cxn>
                <a:cxn ang="0">
                  <a:pos x="T4" y="T5"/>
                </a:cxn>
              </a:cxnLst>
              <a:rect l="0" t="0" r="r" b="b"/>
              <a:pathLst>
                <a:path w="30" h="42">
                  <a:moveTo>
                    <a:pt x="0" y="42"/>
                  </a:moveTo>
                  <a:lnTo>
                    <a:pt x="18" y="24"/>
                  </a:lnTo>
                  <a:lnTo>
                    <a:pt x="3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4" name="Freeform 240"/>
            <p:cNvSpPr>
              <a:spLocks/>
            </p:cNvSpPr>
            <p:nvPr/>
          </p:nvSpPr>
          <p:spPr bwMode="auto">
            <a:xfrm>
              <a:off x="5562600" y="3890963"/>
              <a:ext cx="28575" cy="114300"/>
            </a:xfrm>
            <a:custGeom>
              <a:avLst/>
              <a:gdLst>
                <a:gd name="T0" fmla="*/ 0 w 18"/>
                <a:gd name="T1" fmla="*/ 72 h 72"/>
                <a:gd name="T2" fmla="*/ 6 w 18"/>
                <a:gd name="T3" fmla="*/ 42 h 72"/>
                <a:gd name="T4" fmla="*/ 12 w 18"/>
                <a:gd name="T5" fmla="*/ 24 h 72"/>
                <a:gd name="T6" fmla="*/ 18 w 18"/>
                <a:gd name="T7" fmla="*/ 0 h 72"/>
              </a:gdLst>
              <a:ahLst/>
              <a:cxnLst>
                <a:cxn ang="0">
                  <a:pos x="T0" y="T1"/>
                </a:cxn>
                <a:cxn ang="0">
                  <a:pos x="T2" y="T3"/>
                </a:cxn>
                <a:cxn ang="0">
                  <a:pos x="T4" y="T5"/>
                </a:cxn>
                <a:cxn ang="0">
                  <a:pos x="T6" y="T7"/>
                </a:cxn>
              </a:cxnLst>
              <a:rect l="0" t="0" r="r" b="b"/>
              <a:pathLst>
                <a:path w="18" h="72">
                  <a:moveTo>
                    <a:pt x="0" y="72"/>
                  </a:moveTo>
                  <a:lnTo>
                    <a:pt x="6" y="42"/>
                  </a:lnTo>
                  <a:lnTo>
                    <a:pt x="12" y="24"/>
                  </a:lnTo>
                  <a:lnTo>
                    <a:pt x="18"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5" name="Freeform 241"/>
            <p:cNvSpPr>
              <a:spLocks/>
            </p:cNvSpPr>
            <p:nvPr/>
          </p:nvSpPr>
          <p:spPr bwMode="auto">
            <a:xfrm>
              <a:off x="5591175" y="3681413"/>
              <a:ext cx="47625" cy="209550"/>
            </a:xfrm>
            <a:custGeom>
              <a:avLst/>
              <a:gdLst>
                <a:gd name="T0" fmla="*/ 0 w 30"/>
                <a:gd name="T1" fmla="*/ 132 h 132"/>
                <a:gd name="T2" fmla="*/ 12 w 30"/>
                <a:gd name="T3" fmla="*/ 72 h 132"/>
                <a:gd name="T4" fmla="*/ 24 w 30"/>
                <a:gd name="T5" fmla="*/ 42 h 132"/>
                <a:gd name="T6" fmla="*/ 30 w 30"/>
                <a:gd name="T7" fmla="*/ 0 h 132"/>
              </a:gdLst>
              <a:ahLst/>
              <a:cxnLst>
                <a:cxn ang="0">
                  <a:pos x="T0" y="T1"/>
                </a:cxn>
                <a:cxn ang="0">
                  <a:pos x="T2" y="T3"/>
                </a:cxn>
                <a:cxn ang="0">
                  <a:pos x="T4" y="T5"/>
                </a:cxn>
                <a:cxn ang="0">
                  <a:pos x="T6" y="T7"/>
                </a:cxn>
              </a:cxnLst>
              <a:rect l="0" t="0" r="r" b="b"/>
              <a:pathLst>
                <a:path w="30" h="132">
                  <a:moveTo>
                    <a:pt x="0" y="132"/>
                  </a:moveTo>
                  <a:lnTo>
                    <a:pt x="12" y="72"/>
                  </a:lnTo>
                  <a:lnTo>
                    <a:pt x="24" y="42"/>
                  </a:lnTo>
                  <a:lnTo>
                    <a:pt x="3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6" name="Freeform 242"/>
            <p:cNvSpPr>
              <a:spLocks/>
            </p:cNvSpPr>
            <p:nvPr/>
          </p:nvSpPr>
          <p:spPr bwMode="auto">
            <a:xfrm>
              <a:off x="5638800" y="3357563"/>
              <a:ext cx="28575" cy="323850"/>
            </a:xfrm>
            <a:custGeom>
              <a:avLst/>
              <a:gdLst>
                <a:gd name="T0" fmla="*/ 0 w 18"/>
                <a:gd name="T1" fmla="*/ 204 h 204"/>
                <a:gd name="T2" fmla="*/ 6 w 18"/>
                <a:gd name="T3" fmla="*/ 168 h 204"/>
                <a:gd name="T4" fmla="*/ 12 w 18"/>
                <a:gd name="T5" fmla="*/ 120 h 204"/>
                <a:gd name="T6" fmla="*/ 12 w 18"/>
                <a:gd name="T7" fmla="*/ 66 h 204"/>
                <a:gd name="T8" fmla="*/ 18 w 18"/>
                <a:gd name="T9" fmla="*/ 36 h 204"/>
                <a:gd name="T10" fmla="*/ 18 w 18"/>
                <a:gd name="T11" fmla="*/ 0 h 204"/>
              </a:gdLst>
              <a:ahLst/>
              <a:cxnLst>
                <a:cxn ang="0">
                  <a:pos x="T0" y="T1"/>
                </a:cxn>
                <a:cxn ang="0">
                  <a:pos x="T2" y="T3"/>
                </a:cxn>
                <a:cxn ang="0">
                  <a:pos x="T4" y="T5"/>
                </a:cxn>
                <a:cxn ang="0">
                  <a:pos x="T6" y="T7"/>
                </a:cxn>
                <a:cxn ang="0">
                  <a:pos x="T8" y="T9"/>
                </a:cxn>
                <a:cxn ang="0">
                  <a:pos x="T10" y="T11"/>
                </a:cxn>
              </a:cxnLst>
              <a:rect l="0" t="0" r="r" b="b"/>
              <a:pathLst>
                <a:path w="18" h="204">
                  <a:moveTo>
                    <a:pt x="0" y="204"/>
                  </a:moveTo>
                  <a:lnTo>
                    <a:pt x="6" y="168"/>
                  </a:lnTo>
                  <a:lnTo>
                    <a:pt x="12" y="120"/>
                  </a:lnTo>
                  <a:lnTo>
                    <a:pt x="12" y="66"/>
                  </a:lnTo>
                  <a:lnTo>
                    <a:pt x="18" y="36"/>
                  </a:lnTo>
                  <a:lnTo>
                    <a:pt x="18"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7" name="Freeform 243"/>
            <p:cNvSpPr>
              <a:spLocks/>
            </p:cNvSpPr>
            <p:nvPr/>
          </p:nvSpPr>
          <p:spPr bwMode="auto">
            <a:xfrm>
              <a:off x="5667375" y="2595563"/>
              <a:ext cx="28575" cy="762000"/>
            </a:xfrm>
            <a:custGeom>
              <a:avLst/>
              <a:gdLst>
                <a:gd name="T0" fmla="*/ 0 w 18"/>
                <a:gd name="T1" fmla="*/ 480 h 480"/>
                <a:gd name="T2" fmla="*/ 0 w 18"/>
                <a:gd name="T3" fmla="*/ 432 h 480"/>
                <a:gd name="T4" fmla="*/ 6 w 18"/>
                <a:gd name="T5" fmla="*/ 384 h 480"/>
                <a:gd name="T6" fmla="*/ 6 w 18"/>
                <a:gd name="T7" fmla="*/ 330 h 480"/>
                <a:gd name="T8" fmla="*/ 12 w 18"/>
                <a:gd name="T9" fmla="*/ 270 h 480"/>
                <a:gd name="T10" fmla="*/ 12 w 18"/>
                <a:gd name="T11" fmla="*/ 138 h 480"/>
                <a:gd name="T12" fmla="*/ 18 w 18"/>
                <a:gd name="T13" fmla="*/ 0 h 480"/>
              </a:gdLst>
              <a:ahLst/>
              <a:cxnLst>
                <a:cxn ang="0">
                  <a:pos x="T0" y="T1"/>
                </a:cxn>
                <a:cxn ang="0">
                  <a:pos x="T2" y="T3"/>
                </a:cxn>
                <a:cxn ang="0">
                  <a:pos x="T4" y="T5"/>
                </a:cxn>
                <a:cxn ang="0">
                  <a:pos x="T6" y="T7"/>
                </a:cxn>
                <a:cxn ang="0">
                  <a:pos x="T8" y="T9"/>
                </a:cxn>
                <a:cxn ang="0">
                  <a:pos x="T10" y="T11"/>
                </a:cxn>
                <a:cxn ang="0">
                  <a:pos x="T12" y="T13"/>
                </a:cxn>
              </a:cxnLst>
              <a:rect l="0" t="0" r="r" b="b"/>
              <a:pathLst>
                <a:path w="18" h="480">
                  <a:moveTo>
                    <a:pt x="0" y="480"/>
                  </a:moveTo>
                  <a:lnTo>
                    <a:pt x="0" y="432"/>
                  </a:lnTo>
                  <a:lnTo>
                    <a:pt x="6" y="384"/>
                  </a:lnTo>
                  <a:lnTo>
                    <a:pt x="6" y="330"/>
                  </a:lnTo>
                  <a:lnTo>
                    <a:pt x="12" y="270"/>
                  </a:lnTo>
                  <a:lnTo>
                    <a:pt x="12" y="138"/>
                  </a:lnTo>
                  <a:lnTo>
                    <a:pt x="18"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8" name="Freeform 244"/>
            <p:cNvSpPr>
              <a:spLocks/>
            </p:cNvSpPr>
            <p:nvPr/>
          </p:nvSpPr>
          <p:spPr bwMode="auto">
            <a:xfrm>
              <a:off x="5695950" y="1500188"/>
              <a:ext cx="9525" cy="1095375"/>
            </a:xfrm>
            <a:custGeom>
              <a:avLst/>
              <a:gdLst>
                <a:gd name="T0" fmla="*/ 0 w 6"/>
                <a:gd name="T1" fmla="*/ 690 h 690"/>
                <a:gd name="T2" fmla="*/ 0 w 6"/>
                <a:gd name="T3" fmla="*/ 648 h 690"/>
                <a:gd name="T4" fmla="*/ 0 w 6"/>
                <a:gd name="T5" fmla="*/ 600 h 690"/>
                <a:gd name="T6" fmla="*/ 0 w 6"/>
                <a:gd name="T7" fmla="*/ 546 h 690"/>
                <a:gd name="T8" fmla="*/ 0 w 6"/>
                <a:gd name="T9" fmla="*/ 486 h 690"/>
                <a:gd name="T10" fmla="*/ 0 w 6"/>
                <a:gd name="T11" fmla="*/ 360 h 690"/>
                <a:gd name="T12" fmla="*/ 6 w 6"/>
                <a:gd name="T13" fmla="*/ 234 h 690"/>
                <a:gd name="T14" fmla="*/ 6 w 6"/>
                <a:gd name="T15" fmla="*/ 180 h 690"/>
                <a:gd name="T16" fmla="*/ 6 w 6"/>
                <a:gd name="T17" fmla="*/ 126 h 690"/>
                <a:gd name="T18" fmla="*/ 6 w 6"/>
                <a:gd name="T19" fmla="*/ 78 h 690"/>
                <a:gd name="T20" fmla="*/ 6 w 6"/>
                <a:gd name="T21" fmla="*/ 42 h 690"/>
                <a:gd name="T22" fmla="*/ 6 w 6"/>
                <a:gd name="T23" fmla="*/ 18 h 690"/>
                <a:gd name="T24" fmla="*/ 6 w 6"/>
                <a:gd name="T25" fmla="*/ 0 h 690"/>
                <a:gd name="T26" fmla="*/ 6 w 6"/>
                <a:gd name="T27" fmla="*/ 0 h 690"/>
                <a:gd name="T28" fmla="*/ 6 w 6"/>
                <a:gd name="T29" fmla="*/ 12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690">
                  <a:moveTo>
                    <a:pt x="0" y="690"/>
                  </a:moveTo>
                  <a:lnTo>
                    <a:pt x="0" y="648"/>
                  </a:lnTo>
                  <a:lnTo>
                    <a:pt x="0" y="600"/>
                  </a:lnTo>
                  <a:lnTo>
                    <a:pt x="0" y="546"/>
                  </a:lnTo>
                  <a:lnTo>
                    <a:pt x="0" y="486"/>
                  </a:lnTo>
                  <a:lnTo>
                    <a:pt x="0" y="360"/>
                  </a:lnTo>
                  <a:lnTo>
                    <a:pt x="6" y="234"/>
                  </a:lnTo>
                  <a:lnTo>
                    <a:pt x="6" y="180"/>
                  </a:lnTo>
                  <a:lnTo>
                    <a:pt x="6" y="126"/>
                  </a:lnTo>
                  <a:lnTo>
                    <a:pt x="6" y="78"/>
                  </a:lnTo>
                  <a:lnTo>
                    <a:pt x="6" y="42"/>
                  </a:lnTo>
                  <a:lnTo>
                    <a:pt x="6" y="18"/>
                  </a:lnTo>
                  <a:lnTo>
                    <a:pt x="6" y="0"/>
                  </a:lnTo>
                  <a:lnTo>
                    <a:pt x="6" y="0"/>
                  </a:lnTo>
                  <a:lnTo>
                    <a:pt x="6" y="12"/>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9" name="Freeform 245"/>
            <p:cNvSpPr>
              <a:spLocks/>
            </p:cNvSpPr>
            <p:nvPr/>
          </p:nvSpPr>
          <p:spPr bwMode="auto">
            <a:xfrm>
              <a:off x="5705475" y="1519238"/>
              <a:ext cx="19050" cy="2152650"/>
            </a:xfrm>
            <a:custGeom>
              <a:avLst/>
              <a:gdLst>
                <a:gd name="T0" fmla="*/ 0 w 12"/>
                <a:gd name="T1" fmla="*/ 0 h 1356"/>
                <a:gd name="T2" fmla="*/ 0 w 12"/>
                <a:gd name="T3" fmla="*/ 12 h 1356"/>
                <a:gd name="T4" fmla="*/ 0 w 12"/>
                <a:gd name="T5" fmla="*/ 30 h 1356"/>
                <a:gd name="T6" fmla="*/ 0 w 12"/>
                <a:gd name="T7" fmla="*/ 78 h 1356"/>
                <a:gd name="T8" fmla="*/ 0 w 12"/>
                <a:gd name="T9" fmla="*/ 138 h 1356"/>
                <a:gd name="T10" fmla="*/ 0 w 12"/>
                <a:gd name="T11" fmla="*/ 216 h 1356"/>
                <a:gd name="T12" fmla="*/ 6 w 12"/>
                <a:gd name="T13" fmla="*/ 300 h 1356"/>
                <a:gd name="T14" fmla="*/ 6 w 12"/>
                <a:gd name="T15" fmla="*/ 396 h 1356"/>
                <a:gd name="T16" fmla="*/ 6 w 12"/>
                <a:gd name="T17" fmla="*/ 498 h 1356"/>
                <a:gd name="T18" fmla="*/ 6 w 12"/>
                <a:gd name="T19" fmla="*/ 600 h 1356"/>
                <a:gd name="T20" fmla="*/ 6 w 12"/>
                <a:gd name="T21" fmla="*/ 816 h 1356"/>
                <a:gd name="T22" fmla="*/ 6 w 12"/>
                <a:gd name="T23" fmla="*/ 924 h 1356"/>
                <a:gd name="T24" fmla="*/ 12 w 12"/>
                <a:gd name="T25" fmla="*/ 1026 h 1356"/>
                <a:gd name="T26" fmla="*/ 12 w 12"/>
                <a:gd name="T27" fmla="*/ 1122 h 1356"/>
                <a:gd name="T28" fmla="*/ 12 w 12"/>
                <a:gd name="T29" fmla="*/ 1212 h 1356"/>
                <a:gd name="T30" fmla="*/ 12 w 12"/>
                <a:gd name="T31" fmla="*/ 1290 h 1356"/>
                <a:gd name="T32" fmla="*/ 12 w 12"/>
                <a:gd name="T33" fmla="*/ 1356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356">
                  <a:moveTo>
                    <a:pt x="0" y="0"/>
                  </a:moveTo>
                  <a:lnTo>
                    <a:pt x="0" y="12"/>
                  </a:lnTo>
                  <a:lnTo>
                    <a:pt x="0" y="30"/>
                  </a:lnTo>
                  <a:lnTo>
                    <a:pt x="0" y="78"/>
                  </a:lnTo>
                  <a:lnTo>
                    <a:pt x="0" y="138"/>
                  </a:lnTo>
                  <a:lnTo>
                    <a:pt x="0" y="216"/>
                  </a:lnTo>
                  <a:lnTo>
                    <a:pt x="6" y="300"/>
                  </a:lnTo>
                  <a:lnTo>
                    <a:pt x="6" y="396"/>
                  </a:lnTo>
                  <a:lnTo>
                    <a:pt x="6" y="498"/>
                  </a:lnTo>
                  <a:lnTo>
                    <a:pt x="6" y="600"/>
                  </a:lnTo>
                  <a:lnTo>
                    <a:pt x="6" y="816"/>
                  </a:lnTo>
                  <a:lnTo>
                    <a:pt x="6" y="924"/>
                  </a:lnTo>
                  <a:lnTo>
                    <a:pt x="12" y="1026"/>
                  </a:lnTo>
                  <a:lnTo>
                    <a:pt x="12" y="1122"/>
                  </a:lnTo>
                  <a:lnTo>
                    <a:pt x="12" y="1212"/>
                  </a:lnTo>
                  <a:lnTo>
                    <a:pt x="12" y="1290"/>
                  </a:lnTo>
                  <a:lnTo>
                    <a:pt x="12" y="1356"/>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40" name="Freeform 246"/>
            <p:cNvSpPr>
              <a:spLocks/>
            </p:cNvSpPr>
            <p:nvPr/>
          </p:nvSpPr>
          <p:spPr bwMode="auto">
            <a:xfrm>
              <a:off x="5724525" y="3671888"/>
              <a:ext cx="9525" cy="866775"/>
            </a:xfrm>
            <a:custGeom>
              <a:avLst/>
              <a:gdLst>
                <a:gd name="T0" fmla="*/ 0 w 6"/>
                <a:gd name="T1" fmla="*/ 0 h 546"/>
                <a:gd name="T2" fmla="*/ 0 w 6"/>
                <a:gd name="T3" fmla="*/ 96 h 546"/>
                <a:gd name="T4" fmla="*/ 0 w 6"/>
                <a:gd name="T5" fmla="*/ 186 h 546"/>
                <a:gd name="T6" fmla="*/ 0 w 6"/>
                <a:gd name="T7" fmla="*/ 264 h 546"/>
                <a:gd name="T8" fmla="*/ 0 w 6"/>
                <a:gd name="T9" fmla="*/ 336 h 546"/>
                <a:gd name="T10" fmla="*/ 6 w 6"/>
                <a:gd name="T11" fmla="*/ 396 h 546"/>
                <a:gd name="T12" fmla="*/ 6 w 6"/>
                <a:gd name="T13" fmla="*/ 456 h 546"/>
                <a:gd name="T14" fmla="*/ 6 w 6"/>
                <a:gd name="T15" fmla="*/ 504 h 546"/>
                <a:gd name="T16" fmla="*/ 6 w 6"/>
                <a:gd name="T17" fmla="*/ 54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46">
                  <a:moveTo>
                    <a:pt x="0" y="0"/>
                  </a:moveTo>
                  <a:lnTo>
                    <a:pt x="0" y="96"/>
                  </a:lnTo>
                  <a:lnTo>
                    <a:pt x="0" y="186"/>
                  </a:lnTo>
                  <a:lnTo>
                    <a:pt x="0" y="264"/>
                  </a:lnTo>
                  <a:lnTo>
                    <a:pt x="0" y="336"/>
                  </a:lnTo>
                  <a:lnTo>
                    <a:pt x="6" y="396"/>
                  </a:lnTo>
                  <a:lnTo>
                    <a:pt x="6" y="456"/>
                  </a:lnTo>
                  <a:lnTo>
                    <a:pt x="6" y="504"/>
                  </a:lnTo>
                  <a:lnTo>
                    <a:pt x="6" y="546"/>
                  </a:lnTo>
                </a:path>
              </a:pathLst>
            </a:custGeom>
            <a:noFill/>
            <a:ln w="19050">
              <a:solidFill>
                <a:srgbClr val="CC00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41" name="Freeform 247"/>
            <p:cNvSpPr>
              <a:spLocks/>
            </p:cNvSpPr>
            <p:nvPr/>
          </p:nvSpPr>
          <p:spPr bwMode="auto">
            <a:xfrm>
              <a:off x="5734050" y="4538663"/>
              <a:ext cx="19050" cy="333375"/>
            </a:xfrm>
            <a:custGeom>
              <a:avLst/>
              <a:gdLst>
                <a:gd name="T0" fmla="*/ 0 w 12"/>
                <a:gd name="T1" fmla="*/ 0 h 210"/>
                <a:gd name="T2" fmla="*/ 0 w 12"/>
                <a:gd name="T3" fmla="*/ 72 h 210"/>
                <a:gd name="T4" fmla="*/ 6 w 12"/>
                <a:gd name="T5" fmla="*/ 132 h 210"/>
                <a:gd name="T6" fmla="*/ 12 w 12"/>
                <a:gd name="T7" fmla="*/ 180 h 210"/>
                <a:gd name="T8" fmla="*/ 12 w 12"/>
                <a:gd name="T9" fmla="*/ 210 h 210"/>
              </a:gdLst>
              <a:ahLst/>
              <a:cxnLst>
                <a:cxn ang="0">
                  <a:pos x="T0" y="T1"/>
                </a:cxn>
                <a:cxn ang="0">
                  <a:pos x="T2" y="T3"/>
                </a:cxn>
                <a:cxn ang="0">
                  <a:pos x="T4" y="T5"/>
                </a:cxn>
                <a:cxn ang="0">
                  <a:pos x="T6" y="T7"/>
                </a:cxn>
                <a:cxn ang="0">
                  <a:pos x="T8" y="T9"/>
                </a:cxn>
              </a:cxnLst>
              <a:rect l="0" t="0" r="r" b="b"/>
              <a:pathLst>
                <a:path w="12" h="210">
                  <a:moveTo>
                    <a:pt x="0" y="0"/>
                  </a:moveTo>
                  <a:lnTo>
                    <a:pt x="0" y="72"/>
                  </a:lnTo>
                  <a:lnTo>
                    <a:pt x="6" y="132"/>
                  </a:lnTo>
                  <a:lnTo>
                    <a:pt x="12" y="180"/>
                  </a:lnTo>
                  <a:lnTo>
                    <a:pt x="12" y="21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42" name="Freeform 248"/>
            <p:cNvSpPr>
              <a:spLocks/>
            </p:cNvSpPr>
            <p:nvPr/>
          </p:nvSpPr>
          <p:spPr bwMode="auto">
            <a:xfrm>
              <a:off x="5753100" y="4872038"/>
              <a:ext cx="9525" cy="9525"/>
            </a:xfrm>
            <a:custGeom>
              <a:avLst/>
              <a:gdLst>
                <a:gd name="T0" fmla="*/ 0 w 6"/>
                <a:gd name="T1" fmla="*/ 0 h 6"/>
                <a:gd name="T2" fmla="*/ 0 w 6"/>
                <a:gd name="T3" fmla="*/ 6 h 6"/>
                <a:gd name="T4" fmla="*/ 6 w 6"/>
                <a:gd name="T5" fmla="*/ 6 h 6"/>
              </a:gdLst>
              <a:ahLst/>
              <a:cxnLst>
                <a:cxn ang="0">
                  <a:pos x="T0" y="T1"/>
                </a:cxn>
                <a:cxn ang="0">
                  <a:pos x="T2" y="T3"/>
                </a:cxn>
                <a:cxn ang="0">
                  <a:pos x="T4" y="T5"/>
                </a:cxn>
              </a:cxnLst>
              <a:rect l="0" t="0" r="r" b="b"/>
              <a:pathLst>
                <a:path w="6" h="6">
                  <a:moveTo>
                    <a:pt x="0" y="0"/>
                  </a:moveTo>
                  <a:lnTo>
                    <a:pt x="0" y="6"/>
                  </a:lnTo>
                  <a:lnTo>
                    <a:pt x="6" y="6"/>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43" name="Freeform 249"/>
            <p:cNvSpPr>
              <a:spLocks/>
            </p:cNvSpPr>
            <p:nvPr/>
          </p:nvSpPr>
          <p:spPr bwMode="auto">
            <a:xfrm>
              <a:off x="4924425" y="4852988"/>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4" name="Freeform 250"/>
            <p:cNvSpPr>
              <a:spLocks/>
            </p:cNvSpPr>
            <p:nvPr/>
          </p:nvSpPr>
          <p:spPr bwMode="auto">
            <a:xfrm>
              <a:off x="4943475" y="4738688"/>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5" name="Rectangle 251"/>
            <p:cNvSpPr>
              <a:spLocks noChangeArrowheads="1"/>
            </p:cNvSpPr>
            <p:nvPr/>
          </p:nvSpPr>
          <p:spPr bwMode="auto">
            <a:xfrm>
              <a:off x="4972050" y="4662488"/>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46" name="Rectangle 252"/>
            <p:cNvSpPr>
              <a:spLocks noChangeArrowheads="1"/>
            </p:cNvSpPr>
            <p:nvPr/>
          </p:nvSpPr>
          <p:spPr bwMode="auto">
            <a:xfrm>
              <a:off x="4972050" y="4662488"/>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47" name="Freeform 253"/>
            <p:cNvSpPr>
              <a:spLocks/>
            </p:cNvSpPr>
            <p:nvPr/>
          </p:nvSpPr>
          <p:spPr bwMode="auto">
            <a:xfrm>
              <a:off x="4981575" y="4586288"/>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8" name="Rectangle 254"/>
            <p:cNvSpPr>
              <a:spLocks noChangeArrowheads="1"/>
            </p:cNvSpPr>
            <p:nvPr/>
          </p:nvSpPr>
          <p:spPr bwMode="auto">
            <a:xfrm>
              <a:off x="5000625" y="4500563"/>
              <a:ext cx="19050" cy="95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49" name="Freeform 255"/>
            <p:cNvSpPr>
              <a:spLocks/>
            </p:cNvSpPr>
            <p:nvPr/>
          </p:nvSpPr>
          <p:spPr bwMode="auto">
            <a:xfrm>
              <a:off x="5000625" y="4491038"/>
              <a:ext cx="28575" cy="28575"/>
            </a:xfrm>
            <a:custGeom>
              <a:avLst/>
              <a:gdLst>
                <a:gd name="T0" fmla="*/ 0 w 18"/>
                <a:gd name="T1" fmla="*/ 18 h 18"/>
                <a:gd name="T2" fmla="*/ 6 w 18"/>
                <a:gd name="T3" fmla="*/ 0 h 18"/>
                <a:gd name="T4" fmla="*/ 18 w 18"/>
                <a:gd name="T5" fmla="*/ 0 h 18"/>
                <a:gd name="T6" fmla="*/ 12 w 18"/>
                <a:gd name="T7" fmla="*/ 18 h 18"/>
                <a:gd name="T8" fmla="*/ 0 w 18"/>
                <a:gd name="T9" fmla="*/ 18 h 18"/>
              </a:gdLst>
              <a:ahLst/>
              <a:cxnLst>
                <a:cxn ang="0">
                  <a:pos x="T0" y="T1"/>
                </a:cxn>
                <a:cxn ang="0">
                  <a:pos x="T2" y="T3"/>
                </a:cxn>
                <a:cxn ang="0">
                  <a:pos x="T4" y="T5"/>
                </a:cxn>
                <a:cxn ang="0">
                  <a:pos x="T6" y="T7"/>
                </a:cxn>
                <a:cxn ang="0">
                  <a:pos x="T8" y="T9"/>
                </a:cxn>
              </a:cxnLst>
              <a:rect l="0" t="0" r="r" b="b"/>
              <a:pathLst>
                <a:path w="18" h="18">
                  <a:moveTo>
                    <a:pt x="0" y="18"/>
                  </a:moveTo>
                  <a:lnTo>
                    <a:pt x="6" y="0"/>
                  </a:lnTo>
                  <a:lnTo>
                    <a:pt x="18" y="0"/>
                  </a:lnTo>
                  <a:lnTo>
                    <a:pt x="12" y="18"/>
                  </a:lnTo>
                  <a:lnTo>
                    <a:pt x="0" y="18"/>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0" name="Rectangle 256"/>
            <p:cNvSpPr>
              <a:spLocks noChangeArrowheads="1"/>
            </p:cNvSpPr>
            <p:nvPr/>
          </p:nvSpPr>
          <p:spPr bwMode="auto">
            <a:xfrm>
              <a:off x="5019675" y="4405313"/>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51" name="Freeform 257"/>
            <p:cNvSpPr>
              <a:spLocks/>
            </p:cNvSpPr>
            <p:nvPr/>
          </p:nvSpPr>
          <p:spPr bwMode="auto">
            <a:xfrm>
              <a:off x="5038725" y="4319588"/>
              <a:ext cx="28575" cy="28575"/>
            </a:xfrm>
            <a:custGeom>
              <a:avLst/>
              <a:gdLst>
                <a:gd name="T0" fmla="*/ 0 w 18"/>
                <a:gd name="T1" fmla="*/ 18 h 18"/>
                <a:gd name="T2" fmla="*/ 6 w 18"/>
                <a:gd name="T3" fmla="*/ 0 h 18"/>
                <a:gd name="T4" fmla="*/ 18 w 18"/>
                <a:gd name="T5" fmla="*/ 0 h 18"/>
                <a:gd name="T6" fmla="*/ 12 w 18"/>
                <a:gd name="T7" fmla="*/ 18 h 18"/>
                <a:gd name="T8" fmla="*/ 0 w 18"/>
                <a:gd name="T9" fmla="*/ 18 h 18"/>
              </a:gdLst>
              <a:ahLst/>
              <a:cxnLst>
                <a:cxn ang="0">
                  <a:pos x="T0" y="T1"/>
                </a:cxn>
                <a:cxn ang="0">
                  <a:pos x="T2" y="T3"/>
                </a:cxn>
                <a:cxn ang="0">
                  <a:pos x="T4" y="T5"/>
                </a:cxn>
                <a:cxn ang="0">
                  <a:pos x="T6" y="T7"/>
                </a:cxn>
                <a:cxn ang="0">
                  <a:pos x="T8" y="T9"/>
                </a:cxn>
              </a:cxnLst>
              <a:rect l="0" t="0" r="r" b="b"/>
              <a:pathLst>
                <a:path w="18" h="18">
                  <a:moveTo>
                    <a:pt x="0" y="18"/>
                  </a:moveTo>
                  <a:lnTo>
                    <a:pt x="6" y="0"/>
                  </a:lnTo>
                  <a:lnTo>
                    <a:pt x="18" y="0"/>
                  </a:lnTo>
                  <a:lnTo>
                    <a:pt x="12" y="18"/>
                  </a:lnTo>
                  <a:lnTo>
                    <a:pt x="0" y="18"/>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2" name="Freeform 258"/>
            <p:cNvSpPr>
              <a:spLocks/>
            </p:cNvSpPr>
            <p:nvPr/>
          </p:nvSpPr>
          <p:spPr bwMode="auto">
            <a:xfrm>
              <a:off x="5048250" y="4310063"/>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3" name="Freeform 259"/>
            <p:cNvSpPr>
              <a:spLocks/>
            </p:cNvSpPr>
            <p:nvPr/>
          </p:nvSpPr>
          <p:spPr bwMode="auto">
            <a:xfrm>
              <a:off x="5076825" y="4291013"/>
              <a:ext cx="38100" cy="28575"/>
            </a:xfrm>
            <a:custGeom>
              <a:avLst/>
              <a:gdLst>
                <a:gd name="T0" fmla="*/ 0 w 24"/>
                <a:gd name="T1" fmla="*/ 6 h 18"/>
                <a:gd name="T2" fmla="*/ 18 w 24"/>
                <a:gd name="T3" fmla="*/ 0 h 18"/>
                <a:gd name="T4" fmla="*/ 24 w 24"/>
                <a:gd name="T5" fmla="*/ 12 h 18"/>
                <a:gd name="T6" fmla="*/ 6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18" y="0"/>
                  </a:lnTo>
                  <a:lnTo>
                    <a:pt x="24" y="12"/>
                  </a:lnTo>
                  <a:lnTo>
                    <a:pt x="6"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4" name="Freeform 260"/>
            <p:cNvSpPr>
              <a:spLocks/>
            </p:cNvSpPr>
            <p:nvPr/>
          </p:nvSpPr>
          <p:spPr bwMode="auto">
            <a:xfrm>
              <a:off x="5086350" y="4281488"/>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5" name="Freeform 261"/>
            <p:cNvSpPr>
              <a:spLocks/>
            </p:cNvSpPr>
            <p:nvPr/>
          </p:nvSpPr>
          <p:spPr bwMode="auto">
            <a:xfrm>
              <a:off x="5143500" y="4252913"/>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6" name="Freeform 262"/>
            <p:cNvSpPr>
              <a:spLocks/>
            </p:cNvSpPr>
            <p:nvPr/>
          </p:nvSpPr>
          <p:spPr bwMode="auto">
            <a:xfrm>
              <a:off x="5238750" y="4224338"/>
              <a:ext cx="28575" cy="28575"/>
            </a:xfrm>
            <a:custGeom>
              <a:avLst/>
              <a:gdLst>
                <a:gd name="T0" fmla="*/ 0 w 18"/>
                <a:gd name="T1" fmla="*/ 6 h 18"/>
                <a:gd name="T2" fmla="*/ 12 w 18"/>
                <a:gd name="T3" fmla="*/ 0 h 18"/>
                <a:gd name="T4" fmla="*/ 18 w 18"/>
                <a:gd name="T5" fmla="*/ 12 h 18"/>
                <a:gd name="T6" fmla="*/ 6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2" y="0"/>
                  </a:lnTo>
                  <a:lnTo>
                    <a:pt x="18" y="12"/>
                  </a:lnTo>
                  <a:lnTo>
                    <a:pt x="6"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7" name="Freeform 263"/>
            <p:cNvSpPr>
              <a:spLocks/>
            </p:cNvSpPr>
            <p:nvPr/>
          </p:nvSpPr>
          <p:spPr bwMode="auto">
            <a:xfrm>
              <a:off x="5505450" y="4862513"/>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8" name="Freeform 264"/>
            <p:cNvSpPr>
              <a:spLocks/>
            </p:cNvSpPr>
            <p:nvPr/>
          </p:nvSpPr>
          <p:spPr bwMode="auto">
            <a:xfrm>
              <a:off x="5514975" y="4862513"/>
              <a:ext cx="9525" cy="28575"/>
            </a:xfrm>
            <a:custGeom>
              <a:avLst/>
              <a:gdLst>
                <a:gd name="T0" fmla="*/ 0 w 6"/>
                <a:gd name="T1" fmla="*/ 6 h 18"/>
                <a:gd name="T2" fmla="*/ 6 w 6"/>
                <a:gd name="T3" fmla="*/ 0 h 18"/>
                <a:gd name="T4" fmla="*/ 6 w 6"/>
                <a:gd name="T5" fmla="*/ 12 h 18"/>
                <a:gd name="T6" fmla="*/ 0 w 6"/>
                <a:gd name="T7" fmla="*/ 18 h 18"/>
                <a:gd name="T8" fmla="*/ 0 w 6"/>
                <a:gd name="T9" fmla="*/ 6 h 18"/>
              </a:gdLst>
              <a:ahLst/>
              <a:cxnLst>
                <a:cxn ang="0">
                  <a:pos x="T0" y="T1"/>
                </a:cxn>
                <a:cxn ang="0">
                  <a:pos x="T2" y="T3"/>
                </a:cxn>
                <a:cxn ang="0">
                  <a:pos x="T4" y="T5"/>
                </a:cxn>
                <a:cxn ang="0">
                  <a:pos x="T6" y="T7"/>
                </a:cxn>
                <a:cxn ang="0">
                  <a:pos x="T8" y="T9"/>
                </a:cxn>
              </a:cxnLst>
              <a:rect l="0" t="0" r="r" b="b"/>
              <a:pathLst>
                <a:path w="6" h="18">
                  <a:moveTo>
                    <a:pt x="0" y="6"/>
                  </a:moveTo>
                  <a:lnTo>
                    <a:pt x="6" y="0"/>
                  </a:lnTo>
                  <a:lnTo>
                    <a:pt x="6" y="12"/>
                  </a:lnTo>
                  <a:lnTo>
                    <a:pt x="0"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9" name="Freeform 265"/>
            <p:cNvSpPr>
              <a:spLocks/>
            </p:cNvSpPr>
            <p:nvPr/>
          </p:nvSpPr>
          <p:spPr bwMode="auto">
            <a:xfrm>
              <a:off x="5553075" y="4852988"/>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0" name="Rectangle 266"/>
            <p:cNvSpPr>
              <a:spLocks noChangeArrowheads="1"/>
            </p:cNvSpPr>
            <p:nvPr/>
          </p:nvSpPr>
          <p:spPr bwMode="auto">
            <a:xfrm>
              <a:off x="5562600" y="4843463"/>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61" name="Rectangle 267"/>
            <p:cNvSpPr>
              <a:spLocks noChangeArrowheads="1"/>
            </p:cNvSpPr>
            <p:nvPr/>
          </p:nvSpPr>
          <p:spPr bwMode="auto">
            <a:xfrm>
              <a:off x="5572125" y="4767263"/>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62" name="Rectangle 268"/>
            <p:cNvSpPr>
              <a:spLocks noChangeArrowheads="1"/>
            </p:cNvSpPr>
            <p:nvPr/>
          </p:nvSpPr>
          <p:spPr bwMode="auto">
            <a:xfrm>
              <a:off x="5572125" y="4767263"/>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63" name="Rectangle 269"/>
            <p:cNvSpPr>
              <a:spLocks noChangeArrowheads="1"/>
            </p:cNvSpPr>
            <p:nvPr/>
          </p:nvSpPr>
          <p:spPr bwMode="auto">
            <a:xfrm>
              <a:off x="5572125" y="4672013"/>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64" name="Rectangle 270"/>
            <p:cNvSpPr>
              <a:spLocks noChangeArrowheads="1"/>
            </p:cNvSpPr>
            <p:nvPr/>
          </p:nvSpPr>
          <p:spPr bwMode="auto">
            <a:xfrm>
              <a:off x="5572125" y="4576763"/>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65" name="Rectangle 271"/>
            <p:cNvSpPr>
              <a:spLocks noChangeArrowheads="1"/>
            </p:cNvSpPr>
            <p:nvPr/>
          </p:nvSpPr>
          <p:spPr bwMode="auto">
            <a:xfrm>
              <a:off x="5581650" y="4471988"/>
              <a:ext cx="19050" cy="285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66" name="Rectangle 272"/>
            <p:cNvSpPr>
              <a:spLocks noChangeArrowheads="1"/>
            </p:cNvSpPr>
            <p:nvPr/>
          </p:nvSpPr>
          <p:spPr bwMode="auto">
            <a:xfrm>
              <a:off x="5581650" y="4481513"/>
              <a:ext cx="19050" cy="95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67" name="Rectangle 273"/>
            <p:cNvSpPr>
              <a:spLocks noChangeArrowheads="1"/>
            </p:cNvSpPr>
            <p:nvPr/>
          </p:nvSpPr>
          <p:spPr bwMode="auto">
            <a:xfrm>
              <a:off x="5581650" y="4395788"/>
              <a:ext cx="19050" cy="95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68" name="Rectangle 274"/>
            <p:cNvSpPr>
              <a:spLocks noChangeArrowheads="1"/>
            </p:cNvSpPr>
            <p:nvPr/>
          </p:nvSpPr>
          <p:spPr bwMode="auto">
            <a:xfrm>
              <a:off x="5581650" y="4386263"/>
              <a:ext cx="19050" cy="285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69" name="Rectangle 275"/>
            <p:cNvSpPr>
              <a:spLocks noChangeArrowheads="1"/>
            </p:cNvSpPr>
            <p:nvPr/>
          </p:nvSpPr>
          <p:spPr bwMode="auto">
            <a:xfrm>
              <a:off x="5581650" y="431958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0" name="Rectangle 276"/>
            <p:cNvSpPr>
              <a:spLocks noChangeArrowheads="1"/>
            </p:cNvSpPr>
            <p:nvPr/>
          </p:nvSpPr>
          <p:spPr bwMode="auto">
            <a:xfrm>
              <a:off x="5581650" y="4224338"/>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1" name="Rectangle 277"/>
            <p:cNvSpPr>
              <a:spLocks noChangeArrowheads="1"/>
            </p:cNvSpPr>
            <p:nvPr/>
          </p:nvSpPr>
          <p:spPr bwMode="auto">
            <a:xfrm>
              <a:off x="5581650" y="4224338"/>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2" name="Rectangle 278"/>
            <p:cNvSpPr>
              <a:spLocks noChangeArrowheads="1"/>
            </p:cNvSpPr>
            <p:nvPr/>
          </p:nvSpPr>
          <p:spPr bwMode="auto">
            <a:xfrm>
              <a:off x="5591175" y="4129088"/>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3" name="Rectangle 279"/>
            <p:cNvSpPr>
              <a:spLocks noChangeArrowheads="1"/>
            </p:cNvSpPr>
            <p:nvPr/>
          </p:nvSpPr>
          <p:spPr bwMode="auto">
            <a:xfrm>
              <a:off x="5591175" y="4129088"/>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4" name="Rectangle 280"/>
            <p:cNvSpPr>
              <a:spLocks noChangeArrowheads="1"/>
            </p:cNvSpPr>
            <p:nvPr/>
          </p:nvSpPr>
          <p:spPr bwMode="auto">
            <a:xfrm>
              <a:off x="5591175" y="4033838"/>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5" name="Rectangle 281"/>
            <p:cNvSpPr>
              <a:spLocks noChangeArrowheads="1"/>
            </p:cNvSpPr>
            <p:nvPr/>
          </p:nvSpPr>
          <p:spPr bwMode="auto">
            <a:xfrm>
              <a:off x="5591175" y="4033838"/>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6" name="Rectangle 282"/>
            <p:cNvSpPr>
              <a:spLocks noChangeArrowheads="1"/>
            </p:cNvSpPr>
            <p:nvPr/>
          </p:nvSpPr>
          <p:spPr bwMode="auto">
            <a:xfrm>
              <a:off x="5591175" y="3948113"/>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7" name="Rectangle 283"/>
            <p:cNvSpPr>
              <a:spLocks noChangeArrowheads="1"/>
            </p:cNvSpPr>
            <p:nvPr/>
          </p:nvSpPr>
          <p:spPr bwMode="auto">
            <a:xfrm>
              <a:off x="5600700" y="3871913"/>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8" name="Freeform 284"/>
            <p:cNvSpPr>
              <a:spLocks/>
            </p:cNvSpPr>
            <p:nvPr/>
          </p:nvSpPr>
          <p:spPr bwMode="auto">
            <a:xfrm>
              <a:off x="5572125" y="4862513"/>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9" name="Freeform 285"/>
            <p:cNvSpPr>
              <a:spLocks/>
            </p:cNvSpPr>
            <p:nvPr/>
          </p:nvSpPr>
          <p:spPr bwMode="auto">
            <a:xfrm>
              <a:off x="5629275" y="4843463"/>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0" name="Freeform 286"/>
            <p:cNvSpPr>
              <a:spLocks/>
            </p:cNvSpPr>
            <p:nvPr/>
          </p:nvSpPr>
          <p:spPr bwMode="auto">
            <a:xfrm>
              <a:off x="5638800" y="4824413"/>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1" name="Rectangle 287"/>
            <p:cNvSpPr>
              <a:spLocks noChangeArrowheads="1"/>
            </p:cNvSpPr>
            <p:nvPr/>
          </p:nvSpPr>
          <p:spPr bwMode="auto">
            <a:xfrm>
              <a:off x="5648325" y="479583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82" name="Freeform 288"/>
            <p:cNvSpPr>
              <a:spLocks/>
            </p:cNvSpPr>
            <p:nvPr/>
          </p:nvSpPr>
          <p:spPr bwMode="auto">
            <a:xfrm>
              <a:off x="5648325" y="4700588"/>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3" name="Rectangle 289"/>
            <p:cNvSpPr>
              <a:spLocks noChangeArrowheads="1"/>
            </p:cNvSpPr>
            <p:nvPr/>
          </p:nvSpPr>
          <p:spPr bwMode="auto">
            <a:xfrm>
              <a:off x="5657850" y="460533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84" name="Rectangle 290"/>
            <p:cNvSpPr>
              <a:spLocks noChangeArrowheads="1"/>
            </p:cNvSpPr>
            <p:nvPr/>
          </p:nvSpPr>
          <p:spPr bwMode="auto">
            <a:xfrm>
              <a:off x="5657850" y="451008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85" name="Rectangle 291"/>
            <p:cNvSpPr>
              <a:spLocks noChangeArrowheads="1"/>
            </p:cNvSpPr>
            <p:nvPr/>
          </p:nvSpPr>
          <p:spPr bwMode="auto">
            <a:xfrm>
              <a:off x="5657850" y="443388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86" name="Rectangle 292"/>
            <p:cNvSpPr>
              <a:spLocks noChangeArrowheads="1"/>
            </p:cNvSpPr>
            <p:nvPr/>
          </p:nvSpPr>
          <p:spPr bwMode="auto">
            <a:xfrm>
              <a:off x="5657850" y="433863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87" name="Rectangle 293"/>
            <p:cNvSpPr>
              <a:spLocks noChangeArrowheads="1"/>
            </p:cNvSpPr>
            <p:nvPr/>
          </p:nvSpPr>
          <p:spPr bwMode="auto">
            <a:xfrm>
              <a:off x="5657850" y="4252913"/>
              <a:ext cx="19050" cy="95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88" name="Rectangle 294"/>
            <p:cNvSpPr>
              <a:spLocks noChangeArrowheads="1"/>
            </p:cNvSpPr>
            <p:nvPr/>
          </p:nvSpPr>
          <p:spPr bwMode="auto">
            <a:xfrm>
              <a:off x="5657850" y="4243388"/>
              <a:ext cx="19050" cy="285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89" name="Rectangle 295"/>
            <p:cNvSpPr>
              <a:spLocks noChangeArrowheads="1"/>
            </p:cNvSpPr>
            <p:nvPr/>
          </p:nvSpPr>
          <p:spPr bwMode="auto">
            <a:xfrm>
              <a:off x="5657850" y="412908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0" name="Rectangle 296"/>
            <p:cNvSpPr>
              <a:spLocks noChangeArrowheads="1"/>
            </p:cNvSpPr>
            <p:nvPr/>
          </p:nvSpPr>
          <p:spPr bwMode="auto">
            <a:xfrm>
              <a:off x="5657850" y="411003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1" name="Rectangle 297"/>
            <p:cNvSpPr>
              <a:spLocks noChangeArrowheads="1"/>
            </p:cNvSpPr>
            <p:nvPr/>
          </p:nvSpPr>
          <p:spPr bwMode="auto">
            <a:xfrm>
              <a:off x="5657850" y="4005263"/>
              <a:ext cx="19050" cy="285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2" name="Rectangle 298"/>
            <p:cNvSpPr>
              <a:spLocks noChangeArrowheads="1"/>
            </p:cNvSpPr>
            <p:nvPr/>
          </p:nvSpPr>
          <p:spPr bwMode="auto">
            <a:xfrm>
              <a:off x="5657850" y="4014788"/>
              <a:ext cx="19050" cy="95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3" name="Rectangle 299"/>
            <p:cNvSpPr>
              <a:spLocks noChangeArrowheads="1"/>
            </p:cNvSpPr>
            <p:nvPr/>
          </p:nvSpPr>
          <p:spPr bwMode="auto">
            <a:xfrm>
              <a:off x="5667375" y="390048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4" name="Rectangle 300"/>
            <p:cNvSpPr>
              <a:spLocks noChangeArrowheads="1"/>
            </p:cNvSpPr>
            <p:nvPr/>
          </p:nvSpPr>
          <p:spPr bwMode="auto">
            <a:xfrm>
              <a:off x="5667375" y="380523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5" name="Rectangle 301"/>
            <p:cNvSpPr>
              <a:spLocks noChangeArrowheads="1"/>
            </p:cNvSpPr>
            <p:nvPr/>
          </p:nvSpPr>
          <p:spPr bwMode="auto">
            <a:xfrm>
              <a:off x="5667375" y="370998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6" name="Rectangle 302"/>
            <p:cNvSpPr>
              <a:spLocks noChangeArrowheads="1"/>
            </p:cNvSpPr>
            <p:nvPr/>
          </p:nvSpPr>
          <p:spPr bwMode="auto">
            <a:xfrm>
              <a:off x="5667375" y="3614738"/>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7" name="Rectangle 303"/>
            <p:cNvSpPr>
              <a:spLocks noChangeArrowheads="1"/>
            </p:cNvSpPr>
            <p:nvPr/>
          </p:nvSpPr>
          <p:spPr bwMode="auto">
            <a:xfrm>
              <a:off x="5667375" y="3548063"/>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8" name="Rectangle 304"/>
            <p:cNvSpPr>
              <a:spLocks noChangeArrowheads="1"/>
            </p:cNvSpPr>
            <p:nvPr/>
          </p:nvSpPr>
          <p:spPr bwMode="auto">
            <a:xfrm>
              <a:off x="5667375" y="3452813"/>
              <a:ext cx="19050" cy="3810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9" name="Freeform 305"/>
            <p:cNvSpPr>
              <a:spLocks/>
            </p:cNvSpPr>
            <p:nvPr/>
          </p:nvSpPr>
          <p:spPr bwMode="auto">
            <a:xfrm>
              <a:off x="5667375" y="3357563"/>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0" name="Rectangle 306"/>
            <p:cNvSpPr>
              <a:spLocks noChangeArrowheads="1"/>
            </p:cNvSpPr>
            <p:nvPr/>
          </p:nvSpPr>
          <p:spPr bwMode="auto">
            <a:xfrm>
              <a:off x="5676900" y="3281363"/>
              <a:ext cx="19050" cy="1905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01" name="Freeform 307"/>
            <p:cNvSpPr>
              <a:spLocks/>
            </p:cNvSpPr>
            <p:nvPr/>
          </p:nvSpPr>
          <p:spPr bwMode="auto">
            <a:xfrm>
              <a:off x="2219325" y="4862513"/>
              <a:ext cx="76200" cy="19050"/>
            </a:xfrm>
            <a:custGeom>
              <a:avLst/>
              <a:gdLst>
                <a:gd name="T0" fmla="*/ 0 w 48"/>
                <a:gd name="T1" fmla="*/ 12 h 12"/>
                <a:gd name="T2" fmla="*/ 18 w 48"/>
                <a:gd name="T3" fmla="*/ 6 h 12"/>
                <a:gd name="T4" fmla="*/ 48 w 48"/>
                <a:gd name="T5" fmla="*/ 0 h 12"/>
              </a:gdLst>
              <a:ahLst/>
              <a:cxnLst>
                <a:cxn ang="0">
                  <a:pos x="T0" y="T1"/>
                </a:cxn>
                <a:cxn ang="0">
                  <a:pos x="T2" y="T3"/>
                </a:cxn>
                <a:cxn ang="0">
                  <a:pos x="T4" y="T5"/>
                </a:cxn>
              </a:cxnLst>
              <a:rect l="0" t="0" r="r" b="b"/>
              <a:pathLst>
                <a:path w="48" h="12">
                  <a:moveTo>
                    <a:pt x="0" y="12"/>
                  </a:moveTo>
                  <a:lnTo>
                    <a:pt x="18" y="6"/>
                  </a:lnTo>
                  <a:lnTo>
                    <a:pt x="48"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2" name="Freeform 308"/>
            <p:cNvSpPr>
              <a:spLocks/>
            </p:cNvSpPr>
            <p:nvPr/>
          </p:nvSpPr>
          <p:spPr bwMode="auto">
            <a:xfrm>
              <a:off x="2295525" y="4824413"/>
              <a:ext cx="352425" cy="38100"/>
            </a:xfrm>
            <a:custGeom>
              <a:avLst/>
              <a:gdLst>
                <a:gd name="T0" fmla="*/ 0 w 222"/>
                <a:gd name="T1" fmla="*/ 24 h 24"/>
                <a:gd name="T2" fmla="*/ 42 w 222"/>
                <a:gd name="T3" fmla="*/ 18 h 24"/>
                <a:gd name="T4" fmla="*/ 96 w 222"/>
                <a:gd name="T5" fmla="*/ 12 h 24"/>
                <a:gd name="T6" fmla="*/ 156 w 222"/>
                <a:gd name="T7" fmla="*/ 6 h 24"/>
                <a:gd name="T8" fmla="*/ 222 w 222"/>
                <a:gd name="T9" fmla="*/ 0 h 24"/>
              </a:gdLst>
              <a:ahLst/>
              <a:cxnLst>
                <a:cxn ang="0">
                  <a:pos x="T0" y="T1"/>
                </a:cxn>
                <a:cxn ang="0">
                  <a:pos x="T2" y="T3"/>
                </a:cxn>
                <a:cxn ang="0">
                  <a:pos x="T4" y="T5"/>
                </a:cxn>
                <a:cxn ang="0">
                  <a:pos x="T6" y="T7"/>
                </a:cxn>
                <a:cxn ang="0">
                  <a:pos x="T8" y="T9"/>
                </a:cxn>
              </a:cxnLst>
              <a:rect l="0" t="0" r="r" b="b"/>
              <a:pathLst>
                <a:path w="222" h="24">
                  <a:moveTo>
                    <a:pt x="0" y="24"/>
                  </a:moveTo>
                  <a:lnTo>
                    <a:pt x="42" y="18"/>
                  </a:lnTo>
                  <a:lnTo>
                    <a:pt x="96" y="12"/>
                  </a:lnTo>
                  <a:lnTo>
                    <a:pt x="156" y="6"/>
                  </a:lnTo>
                  <a:lnTo>
                    <a:pt x="222"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3" name="Freeform 309"/>
            <p:cNvSpPr>
              <a:spLocks/>
            </p:cNvSpPr>
            <p:nvPr/>
          </p:nvSpPr>
          <p:spPr bwMode="auto">
            <a:xfrm>
              <a:off x="2647950" y="4776788"/>
              <a:ext cx="504825" cy="47625"/>
            </a:xfrm>
            <a:custGeom>
              <a:avLst/>
              <a:gdLst>
                <a:gd name="T0" fmla="*/ 0 w 318"/>
                <a:gd name="T1" fmla="*/ 30 h 30"/>
                <a:gd name="T2" fmla="*/ 72 w 318"/>
                <a:gd name="T3" fmla="*/ 24 h 30"/>
                <a:gd name="T4" fmla="*/ 144 w 318"/>
                <a:gd name="T5" fmla="*/ 12 h 30"/>
                <a:gd name="T6" fmla="*/ 228 w 318"/>
                <a:gd name="T7" fmla="*/ 6 h 30"/>
                <a:gd name="T8" fmla="*/ 318 w 318"/>
                <a:gd name="T9" fmla="*/ 0 h 30"/>
              </a:gdLst>
              <a:ahLst/>
              <a:cxnLst>
                <a:cxn ang="0">
                  <a:pos x="T0" y="T1"/>
                </a:cxn>
                <a:cxn ang="0">
                  <a:pos x="T2" y="T3"/>
                </a:cxn>
                <a:cxn ang="0">
                  <a:pos x="T4" y="T5"/>
                </a:cxn>
                <a:cxn ang="0">
                  <a:pos x="T6" y="T7"/>
                </a:cxn>
                <a:cxn ang="0">
                  <a:pos x="T8" y="T9"/>
                </a:cxn>
              </a:cxnLst>
              <a:rect l="0" t="0" r="r" b="b"/>
              <a:pathLst>
                <a:path w="318" h="30">
                  <a:moveTo>
                    <a:pt x="0" y="30"/>
                  </a:moveTo>
                  <a:lnTo>
                    <a:pt x="72" y="24"/>
                  </a:lnTo>
                  <a:lnTo>
                    <a:pt x="144" y="12"/>
                  </a:lnTo>
                  <a:lnTo>
                    <a:pt x="228" y="6"/>
                  </a:lnTo>
                  <a:lnTo>
                    <a:pt x="318"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4" name="Freeform 310"/>
            <p:cNvSpPr>
              <a:spLocks/>
            </p:cNvSpPr>
            <p:nvPr/>
          </p:nvSpPr>
          <p:spPr bwMode="auto">
            <a:xfrm>
              <a:off x="3152775" y="4748213"/>
              <a:ext cx="666750" cy="28575"/>
            </a:xfrm>
            <a:custGeom>
              <a:avLst/>
              <a:gdLst>
                <a:gd name="T0" fmla="*/ 0 w 420"/>
                <a:gd name="T1" fmla="*/ 18 h 18"/>
                <a:gd name="T2" fmla="*/ 96 w 420"/>
                <a:gd name="T3" fmla="*/ 12 h 18"/>
                <a:gd name="T4" fmla="*/ 204 w 420"/>
                <a:gd name="T5" fmla="*/ 6 h 18"/>
                <a:gd name="T6" fmla="*/ 318 w 420"/>
                <a:gd name="T7" fmla="*/ 6 h 18"/>
                <a:gd name="T8" fmla="*/ 420 w 420"/>
                <a:gd name="T9" fmla="*/ 0 h 18"/>
              </a:gdLst>
              <a:ahLst/>
              <a:cxnLst>
                <a:cxn ang="0">
                  <a:pos x="T0" y="T1"/>
                </a:cxn>
                <a:cxn ang="0">
                  <a:pos x="T2" y="T3"/>
                </a:cxn>
                <a:cxn ang="0">
                  <a:pos x="T4" y="T5"/>
                </a:cxn>
                <a:cxn ang="0">
                  <a:pos x="T6" y="T7"/>
                </a:cxn>
                <a:cxn ang="0">
                  <a:pos x="T8" y="T9"/>
                </a:cxn>
              </a:cxnLst>
              <a:rect l="0" t="0" r="r" b="b"/>
              <a:pathLst>
                <a:path w="420" h="18">
                  <a:moveTo>
                    <a:pt x="0" y="18"/>
                  </a:moveTo>
                  <a:lnTo>
                    <a:pt x="96" y="12"/>
                  </a:lnTo>
                  <a:lnTo>
                    <a:pt x="204" y="6"/>
                  </a:lnTo>
                  <a:lnTo>
                    <a:pt x="318" y="6"/>
                  </a:lnTo>
                  <a:lnTo>
                    <a:pt x="420"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5" name="Freeform 311"/>
            <p:cNvSpPr>
              <a:spLocks/>
            </p:cNvSpPr>
            <p:nvPr/>
          </p:nvSpPr>
          <p:spPr bwMode="auto">
            <a:xfrm>
              <a:off x="3819525" y="4719638"/>
              <a:ext cx="609600" cy="28575"/>
            </a:xfrm>
            <a:custGeom>
              <a:avLst/>
              <a:gdLst>
                <a:gd name="T0" fmla="*/ 0 w 384"/>
                <a:gd name="T1" fmla="*/ 18 h 18"/>
                <a:gd name="T2" fmla="*/ 96 w 384"/>
                <a:gd name="T3" fmla="*/ 12 h 18"/>
                <a:gd name="T4" fmla="*/ 192 w 384"/>
                <a:gd name="T5" fmla="*/ 6 h 18"/>
                <a:gd name="T6" fmla="*/ 288 w 384"/>
                <a:gd name="T7" fmla="*/ 6 h 18"/>
                <a:gd name="T8" fmla="*/ 384 w 384"/>
                <a:gd name="T9" fmla="*/ 0 h 18"/>
              </a:gdLst>
              <a:ahLst/>
              <a:cxnLst>
                <a:cxn ang="0">
                  <a:pos x="T0" y="T1"/>
                </a:cxn>
                <a:cxn ang="0">
                  <a:pos x="T2" y="T3"/>
                </a:cxn>
                <a:cxn ang="0">
                  <a:pos x="T4" y="T5"/>
                </a:cxn>
                <a:cxn ang="0">
                  <a:pos x="T6" y="T7"/>
                </a:cxn>
                <a:cxn ang="0">
                  <a:pos x="T8" y="T9"/>
                </a:cxn>
              </a:cxnLst>
              <a:rect l="0" t="0" r="r" b="b"/>
              <a:pathLst>
                <a:path w="384" h="18">
                  <a:moveTo>
                    <a:pt x="0" y="18"/>
                  </a:moveTo>
                  <a:lnTo>
                    <a:pt x="96" y="12"/>
                  </a:lnTo>
                  <a:lnTo>
                    <a:pt x="192" y="6"/>
                  </a:lnTo>
                  <a:lnTo>
                    <a:pt x="288" y="6"/>
                  </a:lnTo>
                  <a:lnTo>
                    <a:pt x="384"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6" name="Freeform 312"/>
            <p:cNvSpPr>
              <a:spLocks/>
            </p:cNvSpPr>
            <p:nvPr/>
          </p:nvSpPr>
          <p:spPr bwMode="auto">
            <a:xfrm>
              <a:off x="4429125" y="4700588"/>
              <a:ext cx="695325" cy="19050"/>
            </a:xfrm>
            <a:custGeom>
              <a:avLst/>
              <a:gdLst>
                <a:gd name="T0" fmla="*/ 0 w 438"/>
                <a:gd name="T1" fmla="*/ 12 h 12"/>
                <a:gd name="T2" fmla="*/ 108 w 438"/>
                <a:gd name="T3" fmla="*/ 6 h 12"/>
                <a:gd name="T4" fmla="*/ 222 w 438"/>
                <a:gd name="T5" fmla="*/ 6 h 12"/>
                <a:gd name="T6" fmla="*/ 330 w 438"/>
                <a:gd name="T7" fmla="*/ 0 h 12"/>
                <a:gd name="T8" fmla="*/ 438 w 438"/>
                <a:gd name="T9" fmla="*/ 0 h 12"/>
              </a:gdLst>
              <a:ahLst/>
              <a:cxnLst>
                <a:cxn ang="0">
                  <a:pos x="T0" y="T1"/>
                </a:cxn>
                <a:cxn ang="0">
                  <a:pos x="T2" y="T3"/>
                </a:cxn>
                <a:cxn ang="0">
                  <a:pos x="T4" y="T5"/>
                </a:cxn>
                <a:cxn ang="0">
                  <a:pos x="T6" y="T7"/>
                </a:cxn>
                <a:cxn ang="0">
                  <a:pos x="T8" y="T9"/>
                </a:cxn>
              </a:cxnLst>
              <a:rect l="0" t="0" r="r" b="b"/>
              <a:pathLst>
                <a:path w="438" h="12">
                  <a:moveTo>
                    <a:pt x="0" y="12"/>
                  </a:moveTo>
                  <a:lnTo>
                    <a:pt x="108" y="6"/>
                  </a:lnTo>
                  <a:lnTo>
                    <a:pt x="222" y="6"/>
                  </a:lnTo>
                  <a:lnTo>
                    <a:pt x="330" y="0"/>
                  </a:lnTo>
                  <a:lnTo>
                    <a:pt x="438"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 name="Freeform 313"/>
            <p:cNvSpPr>
              <a:spLocks/>
            </p:cNvSpPr>
            <p:nvPr/>
          </p:nvSpPr>
          <p:spPr bwMode="auto">
            <a:xfrm>
              <a:off x="5124450" y="4700588"/>
              <a:ext cx="571500" cy="1587"/>
            </a:xfrm>
            <a:custGeom>
              <a:avLst/>
              <a:gdLst>
                <a:gd name="T0" fmla="*/ 0 w 360"/>
                <a:gd name="T1" fmla="*/ 102 w 360"/>
                <a:gd name="T2" fmla="*/ 192 w 360"/>
                <a:gd name="T3" fmla="*/ 282 w 360"/>
                <a:gd name="T4" fmla="*/ 360 w 360"/>
              </a:gdLst>
              <a:ahLst/>
              <a:cxnLst>
                <a:cxn ang="0">
                  <a:pos x="T0" y="0"/>
                </a:cxn>
                <a:cxn ang="0">
                  <a:pos x="T1" y="0"/>
                </a:cxn>
                <a:cxn ang="0">
                  <a:pos x="T2" y="0"/>
                </a:cxn>
                <a:cxn ang="0">
                  <a:pos x="T3" y="0"/>
                </a:cxn>
                <a:cxn ang="0">
                  <a:pos x="T4" y="0"/>
                </a:cxn>
              </a:cxnLst>
              <a:rect l="0" t="0" r="r" b="b"/>
              <a:pathLst>
                <a:path w="360">
                  <a:moveTo>
                    <a:pt x="0" y="0"/>
                  </a:moveTo>
                  <a:lnTo>
                    <a:pt x="102" y="0"/>
                  </a:lnTo>
                  <a:lnTo>
                    <a:pt x="192" y="0"/>
                  </a:lnTo>
                  <a:lnTo>
                    <a:pt x="282" y="0"/>
                  </a:lnTo>
                  <a:lnTo>
                    <a:pt x="360"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8" name="Freeform 314"/>
            <p:cNvSpPr>
              <a:spLocks/>
            </p:cNvSpPr>
            <p:nvPr/>
          </p:nvSpPr>
          <p:spPr bwMode="auto">
            <a:xfrm>
              <a:off x="5695950" y="4700588"/>
              <a:ext cx="314325" cy="19050"/>
            </a:xfrm>
            <a:custGeom>
              <a:avLst/>
              <a:gdLst>
                <a:gd name="T0" fmla="*/ 0 w 198"/>
                <a:gd name="T1" fmla="*/ 0 h 12"/>
                <a:gd name="T2" fmla="*/ 30 w 198"/>
                <a:gd name="T3" fmla="*/ 0 h 12"/>
                <a:gd name="T4" fmla="*/ 60 w 198"/>
                <a:gd name="T5" fmla="*/ 0 h 12"/>
                <a:gd name="T6" fmla="*/ 102 w 198"/>
                <a:gd name="T7" fmla="*/ 6 h 12"/>
                <a:gd name="T8" fmla="*/ 144 w 198"/>
                <a:gd name="T9" fmla="*/ 6 h 12"/>
                <a:gd name="T10" fmla="*/ 168 w 198"/>
                <a:gd name="T11" fmla="*/ 12 h 12"/>
                <a:gd name="T12" fmla="*/ 198 w 19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98" h="12">
                  <a:moveTo>
                    <a:pt x="0" y="0"/>
                  </a:moveTo>
                  <a:lnTo>
                    <a:pt x="30" y="0"/>
                  </a:lnTo>
                  <a:lnTo>
                    <a:pt x="60" y="0"/>
                  </a:lnTo>
                  <a:lnTo>
                    <a:pt x="102" y="6"/>
                  </a:lnTo>
                  <a:lnTo>
                    <a:pt x="144" y="6"/>
                  </a:lnTo>
                  <a:lnTo>
                    <a:pt x="168" y="12"/>
                  </a:lnTo>
                  <a:lnTo>
                    <a:pt x="198" y="12"/>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9" name="Freeform 315"/>
            <p:cNvSpPr>
              <a:spLocks/>
            </p:cNvSpPr>
            <p:nvPr/>
          </p:nvSpPr>
          <p:spPr bwMode="auto">
            <a:xfrm>
              <a:off x="6010275" y="4719638"/>
              <a:ext cx="523875" cy="19050"/>
            </a:xfrm>
            <a:custGeom>
              <a:avLst/>
              <a:gdLst>
                <a:gd name="T0" fmla="*/ 0 w 330"/>
                <a:gd name="T1" fmla="*/ 0 h 12"/>
                <a:gd name="T2" fmla="*/ 72 w 330"/>
                <a:gd name="T3" fmla="*/ 0 h 12"/>
                <a:gd name="T4" fmla="*/ 156 w 330"/>
                <a:gd name="T5" fmla="*/ 6 h 12"/>
                <a:gd name="T6" fmla="*/ 240 w 330"/>
                <a:gd name="T7" fmla="*/ 6 h 12"/>
                <a:gd name="T8" fmla="*/ 330 w 330"/>
                <a:gd name="T9" fmla="*/ 12 h 12"/>
              </a:gdLst>
              <a:ahLst/>
              <a:cxnLst>
                <a:cxn ang="0">
                  <a:pos x="T0" y="T1"/>
                </a:cxn>
                <a:cxn ang="0">
                  <a:pos x="T2" y="T3"/>
                </a:cxn>
                <a:cxn ang="0">
                  <a:pos x="T4" y="T5"/>
                </a:cxn>
                <a:cxn ang="0">
                  <a:pos x="T6" y="T7"/>
                </a:cxn>
                <a:cxn ang="0">
                  <a:pos x="T8" y="T9"/>
                </a:cxn>
              </a:cxnLst>
              <a:rect l="0" t="0" r="r" b="b"/>
              <a:pathLst>
                <a:path w="330" h="12">
                  <a:moveTo>
                    <a:pt x="0" y="0"/>
                  </a:moveTo>
                  <a:lnTo>
                    <a:pt x="72" y="0"/>
                  </a:lnTo>
                  <a:lnTo>
                    <a:pt x="156" y="6"/>
                  </a:lnTo>
                  <a:lnTo>
                    <a:pt x="240" y="6"/>
                  </a:lnTo>
                  <a:lnTo>
                    <a:pt x="330" y="12"/>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0" name="Freeform 316"/>
            <p:cNvSpPr>
              <a:spLocks/>
            </p:cNvSpPr>
            <p:nvPr/>
          </p:nvSpPr>
          <p:spPr bwMode="auto">
            <a:xfrm>
              <a:off x="6534150" y="4738688"/>
              <a:ext cx="600075" cy="28575"/>
            </a:xfrm>
            <a:custGeom>
              <a:avLst/>
              <a:gdLst>
                <a:gd name="T0" fmla="*/ 0 w 378"/>
                <a:gd name="T1" fmla="*/ 0 h 18"/>
                <a:gd name="T2" fmla="*/ 96 w 378"/>
                <a:gd name="T3" fmla="*/ 6 h 18"/>
                <a:gd name="T4" fmla="*/ 198 w 378"/>
                <a:gd name="T5" fmla="*/ 12 h 18"/>
                <a:gd name="T6" fmla="*/ 294 w 378"/>
                <a:gd name="T7" fmla="*/ 12 h 18"/>
                <a:gd name="T8" fmla="*/ 336 w 378"/>
                <a:gd name="T9" fmla="*/ 18 h 18"/>
                <a:gd name="T10" fmla="*/ 378 w 378"/>
                <a:gd name="T11" fmla="*/ 18 h 18"/>
              </a:gdLst>
              <a:ahLst/>
              <a:cxnLst>
                <a:cxn ang="0">
                  <a:pos x="T0" y="T1"/>
                </a:cxn>
                <a:cxn ang="0">
                  <a:pos x="T2" y="T3"/>
                </a:cxn>
                <a:cxn ang="0">
                  <a:pos x="T4" y="T5"/>
                </a:cxn>
                <a:cxn ang="0">
                  <a:pos x="T6" y="T7"/>
                </a:cxn>
                <a:cxn ang="0">
                  <a:pos x="T8" y="T9"/>
                </a:cxn>
                <a:cxn ang="0">
                  <a:pos x="T10" y="T11"/>
                </a:cxn>
              </a:cxnLst>
              <a:rect l="0" t="0" r="r" b="b"/>
              <a:pathLst>
                <a:path w="378" h="18">
                  <a:moveTo>
                    <a:pt x="0" y="0"/>
                  </a:moveTo>
                  <a:lnTo>
                    <a:pt x="96" y="6"/>
                  </a:lnTo>
                  <a:lnTo>
                    <a:pt x="198" y="12"/>
                  </a:lnTo>
                  <a:lnTo>
                    <a:pt x="294" y="12"/>
                  </a:lnTo>
                  <a:lnTo>
                    <a:pt x="336" y="18"/>
                  </a:lnTo>
                  <a:lnTo>
                    <a:pt x="378" y="18"/>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1" name="Freeform 317"/>
            <p:cNvSpPr>
              <a:spLocks/>
            </p:cNvSpPr>
            <p:nvPr/>
          </p:nvSpPr>
          <p:spPr bwMode="auto">
            <a:xfrm>
              <a:off x="7134225" y="4767263"/>
              <a:ext cx="333375" cy="1587"/>
            </a:xfrm>
            <a:custGeom>
              <a:avLst/>
              <a:gdLst>
                <a:gd name="T0" fmla="*/ 0 w 210"/>
                <a:gd name="T1" fmla="*/ 36 w 210"/>
                <a:gd name="T2" fmla="*/ 66 w 210"/>
                <a:gd name="T3" fmla="*/ 114 w 210"/>
                <a:gd name="T4" fmla="*/ 162 w 210"/>
                <a:gd name="T5" fmla="*/ 210 w 210"/>
              </a:gdLst>
              <a:ahLst/>
              <a:cxnLst>
                <a:cxn ang="0">
                  <a:pos x="T0" y="0"/>
                </a:cxn>
                <a:cxn ang="0">
                  <a:pos x="T1" y="0"/>
                </a:cxn>
                <a:cxn ang="0">
                  <a:pos x="T2" y="0"/>
                </a:cxn>
                <a:cxn ang="0">
                  <a:pos x="T3" y="0"/>
                </a:cxn>
                <a:cxn ang="0">
                  <a:pos x="T4" y="0"/>
                </a:cxn>
                <a:cxn ang="0">
                  <a:pos x="T5" y="0"/>
                </a:cxn>
              </a:cxnLst>
              <a:rect l="0" t="0" r="r" b="b"/>
              <a:pathLst>
                <a:path w="210">
                  <a:moveTo>
                    <a:pt x="0" y="0"/>
                  </a:moveTo>
                  <a:lnTo>
                    <a:pt x="36" y="0"/>
                  </a:lnTo>
                  <a:lnTo>
                    <a:pt x="66" y="0"/>
                  </a:lnTo>
                  <a:lnTo>
                    <a:pt x="114" y="0"/>
                  </a:lnTo>
                  <a:lnTo>
                    <a:pt x="162" y="0"/>
                  </a:lnTo>
                  <a:lnTo>
                    <a:pt x="210" y="0"/>
                  </a:lnTo>
                </a:path>
              </a:pathLst>
            </a:custGeom>
            <a:noFill/>
            <a:ln w="1905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2" name="Freeform 318"/>
            <p:cNvSpPr>
              <a:spLocks/>
            </p:cNvSpPr>
            <p:nvPr/>
          </p:nvSpPr>
          <p:spPr bwMode="auto">
            <a:xfrm>
              <a:off x="2219325" y="4872038"/>
              <a:ext cx="333375" cy="9525"/>
            </a:xfrm>
            <a:custGeom>
              <a:avLst/>
              <a:gdLst>
                <a:gd name="T0" fmla="*/ 0 w 210"/>
                <a:gd name="T1" fmla="*/ 6 h 6"/>
                <a:gd name="T2" fmla="*/ 42 w 210"/>
                <a:gd name="T3" fmla="*/ 6 h 6"/>
                <a:gd name="T4" fmla="*/ 90 w 210"/>
                <a:gd name="T5" fmla="*/ 6 h 6"/>
                <a:gd name="T6" fmla="*/ 144 w 210"/>
                <a:gd name="T7" fmla="*/ 0 h 6"/>
                <a:gd name="T8" fmla="*/ 174 w 210"/>
                <a:gd name="T9" fmla="*/ 0 h 6"/>
                <a:gd name="T10" fmla="*/ 210 w 210"/>
                <a:gd name="T11" fmla="*/ 0 h 6"/>
              </a:gdLst>
              <a:ahLst/>
              <a:cxnLst>
                <a:cxn ang="0">
                  <a:pos x="T0" y="T1"/>
                </a:cxn>
                <a:cxn ang="0">
                  <a:pos x="T2" y="T3"/>
                </a:cxn>
                <a:cxn ang="0">
                  <a:pos x="T4" y="T5"/>
                </a:cxn>
                <a:cxn ang="0">
                  <a:pos x="T6" y="T7"/>
                </a:cxn>
                <a:cxn ang="0">
                  <a:pos x="T8" y="T9"/>
                </a:cxn>
                <a:cxn ang="0">
                  <a:pos x="T10" y="T11"/>
                </a:cxn>
              </a:cxnLst>
              <a:rect l="0" t="0" r="r" b="b"/>
              <a:pathLst>
                <a:path w="210" h="6">
                  <a:moveTo>
                    <a:pt x="0" y="6"/>
                  </a:moveTo>
                  <a:lnTo>
                    <a:pt x="42" y="6"/>
                  </a:lnTo>
                  <a:lnTo>
                    <a:pt x="90" y="6"/>
                  </a:lnTo>
                  <a:lnTo>
                    <a:pt x="144" y="0"/>
                  </a:lnTo>
                  <a:lnTo>
                    <a:pt x="174" y="0"/>
                  </a:lnTo>
                  <a:lnTo>
                    <a:pt x="210" y="0"/>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3" name="Freeform 319"/>
            <p:cNvSpPr>
              <a:spLocks/>
            </p:cNvSpPr>
            <p:nvPr/>
          </p:nvSpPr>
          <p:spPr bwMode="auto">
            <a:xfrm>
              <a:off x="2552700" y="4852988"/>
              <a:ext cx="838200" cy="19050"/>
            </a:xfrm>
            <a:custGeom>
              <a:avLst/>
              <a:gdLst>
                <a:gd name="T0" fmla="*/ 0 w 528"/>
                <a:gd name="T1" fmla="*/ 12 h 12"/>
                <a:gd name="T2" fmla="*/ 54 w 528"/>
                <a:gd name="T3" fmla="*/ 12 h 12"/>
                <a:gd name="T4" fmla="*/ 114 w 528"/>
                <a:gd name="T5" fmla="*/ 12 h 12"/>
                <a:gd name="T6" fmla="*/ 180 w 528"/>
                <a:gd name="T7" fmla="*/ 6 h 12"/>
                <a:gd name="T8" fmla="*/ 252 w 528"/>
                <a:gd name="T9" fmla="*/ 6 h 12"/>
                <a:gd name="T10" fmla="*/ 396 w 528"/>
                <a:gd name="T11" fmla="*/ 0 h 12"/>
                <a:gd name="T12" fmla="*/ 462 w 528"/>
                <a:gd name="T13" fmla="*/ 0 h 12"/>
                <a:gd name="T14" fmla="*/ 528 w 528"/>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8" h="12">
                  <a:moveTo>
                    <a:pt x="0" y="12"/>
                  </a:moveTo>
                  <a:lnTo>
                    <a:pt x="54" y="12"/>
                  </a:lnTo>
                  <a:lnTo>
                    <a:pt x="114" y="12"/>
                  </a:lnTo>
                  <a:lnTo>
                    <a:pt x="180" y="6"/>
                  </a:lnTo>
                  <a:lnTo>
                    <a:pt x="252" y="6"/>
                  </a:lnTo>
                  <a:lnTo>
                    <a:pt x="396" y="0"/>
                  </a:lnTo>
                  <a:lnTo>
                    <a:pt x="462" y="0"/>
                  </a:lnTo>
                  <a:lnTo>
                    <a:pt x="528" y="0"/>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4" name="Freeform 320"/>
            <p:cNvSpPr>
              <a:spLocks/>
            </p:cNvSpPr>
            <p:nvPr/>
          </p:nvSpPr>
          <p:spPr bwMode="auto">
            <a:xfrm>
              <a:off x="3390900" y="4843463"/>
              <a:ext cx="685800" cy="9525"/>
            </a:xfrm>
            <a:custGeom>
              <a:avLst/>
              <a:gdLst>
                <a:gd name="T0" fmla="*/ 0 w 432"/>
                <a:gd name="T1" fmla="*/ 6 h 6"/>
                <a:gd name="T2" fmla="*/ 54 w 432"/>
                <a:gd name="T3" fmla="*/ 6 h 6"/>
                <a:gd name="T4" fmla="*/ 108 w 432"/>
                <a:gd name="T5" fmla="*/ 6 h 6"/>
                <a:gd name="T6" fmla="*/ 204 w 432"/>
                <a:gd name="T7" fmla="*/ 6 h 6"/>
                <a:gd name="T8" fmla="*/ 252 w 432"/>
                <a:gd name="T9" fmla="*/ 0 h 6"/>
                <a:gd name="T10" fmla="*/ 306 w 432"/>
                <a:gd name="T11" fmla="*/ 0 h 6"/>
                <a:gd name="T12" fmla="*/ 366 w 432"/>
                <a:gd name="T13" fmla="*/ 0 h 6"/>
                <a:gd name="T14" fmla="*/ 432 w 432"/>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2" h="6">
                  <a:moveTo>
                    <a:pt x="0" y="6"/>
                  </a:moveTo>
                  <a:lnTo>
                    <a:pt x="54" y="6"/>
                  </a:lnTo>
                  <a:lnTo>
                    <a:pt x="108" y="6"/>
                  </a:lnTo>
                  <a:lnTo>
                    <a:pt x="204" y="6"/>
                  </a:lnTo>
                  <a:lnTo>
                    <a:pt x="252" y="0"/>
                  </a:lnTo>
                  <a:lnTo>
                    <a:pt x="306" y="0"/>
                  </a:lnTo>
                  <a:lnTo>
                    <a:pt x="366" y="0"/>
                  </a:lnTo>
                  <a:lnTo>
                    <a:pt x="432" y="0"/>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5" name="Freeform 321"/>
            <p:cNvSpPr>
              <a:spLocks/>
            </p:cNvSpPr>
            <p:nvPr/>
          </p:nvSpPr>
          <p:spPr bwMode="auto">
            <a:xfrm>
              <a:off x="4076700" y="4814888"/>
              <a:ext cx="1171575" cy="28575"/>
            </a:xfrm>
            <a:custGeom>
              <a:avLst/>
              <a:gdLst>
                <a:gd name="T0" fmla="*/ 0 w 738"/>
                <a:gd name="T1" fmla="*/ 18 h 18"/>
                <a:gd name="T2" fmla="*/ 78 w 738"/>
                <a:gd name="T3" fmla="*/ 18 h 18"/>
                <a:gd name="T4" fmla="*/ 168 w 738"/>
                <a:gd name="T5" fmla="*/ 12 h 18"/>
                <a:gd name="T6" fmla="*/ 264 w 738"/>
                <a:gd name="T7" fmla="*/ 12 h 18"/>
                <a:gd name="T8" fmla="*/ 366 w 738"/>
                <a:gd name="T9" fmla="*/ 12 h 18"/>
                <a:gd name="T10" fmla="*/ 468 w 738"/>
                <a:gd name="T11" fmla="*/ 6 h 18"/>
                <a:gd name="T12" fmla="*/ 564 w 738"/>
                <a:gd name="T13" fmla="*/ 6 h 18"/>
                <a:gd name="T14" fmla="*/ 654 w 738"/>
                <a:gd name="T15" fmla="*/ 0 h 18"/>
                <a:gd name="T16" fmla="*/ 738 w 73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8" h="18">
                  <a:moveTo>
                    <a:pt x="0" y="18"/>
                  </a:moveTo>
                  <a:lnTo>
                    <a:pt x="78" y="18"/>
                  </a:lnTo>
                  <a:lnTo>
                    <a:pt x="168" y="12"/>
                  </a:lnTo>
                  <a:lnTo>
                    <a:pt x="264" y="12"/>
                  </a:lnTo>
                  <a:lnTo>
                    <a:pt x="366" y="12"/>
                  </a:lnTo>
                  <a:lnTo>
                    <a:pt x="468" y="6"/>
                  </a:lnTo>
                  <a:lnTo>
                    <a:pt x="564" y="6"/>
                  </a:lnTo>
                  <a:lnTo>
                    <a:pt x="654" y="0"/>
                  </a:lnTo>
                  <a:lnTo>
                    <a:pt x="738" y="0"/>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6" name="Freeform 322"/>
            <p:cNvSpPr>
              <a:spLocks/>
            </p:cNvSpPr>
            <p:nvPr/>
          </p:nvSpPr>
          <p:spPr bwMode="auto">
            <a:xfrm>
              <a:off x="5248275" y="4795838"/>
              <a:ext cx="752475" cy="19050"/>
            </a:xfrm>
            <a:custGeom>
              <a:avLst/>
              <a:gdLst>
                <a:gd name="T0" fmla="*/ 0 w 474"/>
                <a:gd name="T1" fmla="*/ 12 h 12"/>
                <a:gd name="T2" fmla="*/ 72 w 474"/>
                <a:gd name="T3" fmla="*/ 12 h 12"/>
                <a:gd name="T4" fmla="*/ 132 w 474"/>
                <a:gd name="T5" fmla="*/ 6 h 12"/>
                <a:gd name="T6" fmla="*/ 192 w 474"/>
                <a:gd name="T7" fmla="*/ 6 h 12"/>
                <a:gd name="T8" fmla="*/ 246 w 474"/>
                <a:gd name="T9" fmla="*/ 6 h 12"/>
                <a:gd name="T10" fmla="*/ 348 w 474"/>
                <a:gd name="T11" fmla="*/ 0 h 12"/>
                <a:gd name="T12" fmla="*/ 408 w 474"/>
                <a:gd name="T13" fmla="*/ 0 h 12"/>
                <a:gd name="T14" fmla="*/ 474 w 474"/>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12">
                  <a:moveTo>
                    <a:pt x="0" y="12"/>
                  </a:moveTo>
                  <a:lnTo>
                    <a:pt x="72" y="12"/>
                  </a:lnTo>
                  <a:lnTo>
                    <a:pt x="132" y="6"/>
                  </a:lnTo>
                  <a:lnTo>
                    <a:pt x="192" y="6"/>
                  </a:lnTo>
                  <a:lnTo>
                    <a:pt x="246" y="6"/>
                  </a:lnTo>
                  <a:lnTo>
                    <a:pt x="348" y="0"/>
                  </a:lnTo>
                  <a:lnTo>
                    <a:pt x="408" y="0"/>
                  </a:lnTo>
                  <a:lnTo>
                    <a:pt x="474" y="0"/>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 name="Freeform 323"/>
            <p:cNvSpPr>
              <a:spLocks/>
            </p:cNvSpPr>
            <p:nvPr/>
          </p:nvSpPr>
          <p:spPr bwMode="auto">
            <a:xfrm>
              <a:off x="6000750" y="4795838"/>
              <a:ext cx="1009650" cy="19050"/>
            </a:xfrm>
            <a:custGeom>
              <a:avLst/>
              <a:gdLst>
                <a:gd name="T0" fmla="*/ 0 w 636"/>
                <a:gd name="T1" fmla="*/ 0 h 12"/>
                <a:gd name="T2" fmla="*/ 72 w 636"/>
                <a:gd name="T3" fmla="*/ 0 h 12"/>
                <a:gd name="T4" fmla="*/ 156 w 636"/>
                <a:gd name="T5" fmla="*/ 0 h 12"/>
                <a:gd name="T6" fmla="*/ 240 w 636"/>
                <a:gd name="T7" fmla="*/ 6 h 12"/>
                <a:gd name="T8" fmla="*/ 330 w 636"/>
                <a:gd name="T9" fmla="*/ 6 h 12"/>
                <a:gd name="T10" fmla="*/ 414 w 636"/>
                <a:gd name="T11" fmla="*/ 6 h 12"/>
                <a:gd name="T12" fmla="*/ 498 w 636"/>
                <a:gd name="T13" fmla="*/ 6 h 12"/>
                <a:gd name="T14" fmla="*/ 570 w 636"/>
                <a:gd name="T15" fmla="*/ 12 h 12"/>
                <a:gd name="T16" fmla="*/ 636 w 636"/>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6" h="12">
                  <a:moveTo>
                    <a:pt x="0" y="0"/>
                  </a:moveTo>
                  <a:lnTo>
                    <a:pt x="72" y="0"/>
                  </a:lnTo>
                  <a:lnTo>
                    <a:pt x="156" y="0"/>
                  </a:lnTo>
                  <a:lnTo>
                    <a:pt x="240" y="6"/>
                  </a:lnTo>
                  <a:lnTo>
                    <a:pt x="330" y="6"/>
                  </a:lnTo>
                  <a:lnTo>
                    <a:pt x="414" y="6"/>
                  </a:lnTo>
                  <a:lnTo>
                    <a:pt x="498" y="6"/>
                  </a:lnTo>
                  <a:lnTo>
                    <a:pt x="570" y="12"/>
                  </a:lnTo>
                  <a:lnTo>
                    <a:pt x="636" y="12"/>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8" name="Freeform 324"/>
            <p:cNvSpPr>
              <a:spLocks/>
            </p:cNvSpPr>
            <p:nvPr/>
          </p:nvSpPr>
          <p:spPr bwMode="auto">
            <a:xfrm>
              <a:off x="7010400" y="4814888"/>
              <a:ext cx="457200" cy="9525"/>
            </a:xfrm>
            <a:custGeom>
              <a:avLst/>
              <a:gdLst>
                <a:gd name="T0" fmla="*/ 0 w 288"/>
                <a:gd name="T1" fmla="*/ 0 h 6"/>
                <a:gd name="T2" fmla="*/ 48 w 288"/>
                <a:gd name="T3" fmla="*/ 0 h 6"/>
                <a:gd name="T4" fmla="*/ 96 w 288"/>
                <a:gd name="T5" fmla="*/ 0 h 6"/>
                <a:gd name="T6" fmla="*/ 132 w 288"/>
                <a:gd name="T7" fmla="*/ 0 h 6"/>
                <a:gd name="T8" fmla="*/ 162 w 288"/>
                <a:gd name="T9" fmla="*/ 6 h 6"/>
                <a:gd name="T10" fmla="*/ 228 w 288"/>
                <a:gd name="T11" fmla="*/ 6 h 6"/>
                <a:gd name="T12" fmla="*/ 288 w 288"/>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288" h="6">
                  <a:moveTo>
                    <a:pt x="0" y="0"/>
                  </a:moveTo>
                  <a:lnTo>
                    <a:pt x="48" y="0"/>
                  </a:lnTo>
                  <a:lnTo>
                    <a:pt x="96" y="0"/>
                  </a:lnTo>
                  <a:lnTo>
                    <a:pt x="132" y="0"/>
                  </a:lnTo>
                  <a:lnTo>
                    <a:pt x="162" y="6"/>
                  </a:lnTo>
                  <a:lnTo>
                    <a:pt x="228" y="6"/>
                  </a:lnTo>
                  <a:lnTo>
                    <a:pt x="288" y="6"/>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9" name="Freeform 325"/>
            <p:cNvSpPr>
              <a:spLocks/>
            </p:cNvSpPr>
            <p:nvPr/>
          </p:nvSpPr>
          <p:spPr bwMode="auto">
            <a:xfrm>
              <a:off x="2219325" y="4872038"/>
              <a:ext cx="228600" cy="9525"/>
            </a:xfrm>
            <a:custGeom>
              <a:avLst/>
              <a:gdLst>
                <a:gd name="T0" fmla="*/ 0 w 144"/>
                <a:gd name="T1" fmla="*/ 6 h 6"/>
                <a:gd name="T2" fmla="*/ 30 w 144"/>
                <a:gd name="T3" fmla="*/ 6 h 6"/>
                <a:gd name="T4" fmla="*/ 60 w 144"/>
                <a:gd name="T5" fmla="*/ 6 h 6"/>
                <a:gd name="T6" fmla="*/ 96 w 144"/>
                <a:gd name="T7" fmla="*/ 0 h 6"/>
                <a:gd name="T8" fmla="*/ 144 w 144"/>
                <a:gd name="T9" fmla="*/ 0 h 6"/>
              </a:gdLst>
              <a:ahLst/>
              <a:cxnLst>
                <a:cxn ang="0">
                  <a:pos x="T0" y="T1"/>
                </a:cxn>
                <a:cxn ang="0">
                  <a:pos x="T2" y="T3"/>
                </a:cxn>
                <a:cxn ang="0">
                  <a:pos x="T4" y="T5"/>
                </a:cxn>
                <a:cxn ang="0">
                  <a:pos x="T6" y="T7"/>
                </a:cxn>
                <a:cxn ang="0">
                  <a:pos x="T8" y="T9"/>
                </a:cxn>
              </a:cxnLst>
              <a:rect l="0" t="0" r="r" b="b"/>
              <a:pathLst>
                <a:path w="144" h="6">
                  <a:moveTo>
                    <a:pt x="0" y="6"/>
                  </a:moveTo>
                  <a:lnTo>
                    <a:pt x="30" y="6"/>
                  </a:lnTo>
                  <a:lnTo>
                    <a:pt x="60" y="6"/>
                  </a:lnTo>
                  <a:lnTo>
                    <a:pt x="96" y="0"/>
                  </a:lnTo>
                  <a:lnTo>
                    <a:pt x="144"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0" name="Freeform 326"/>
            <p:cNvSpPr>
              <a:spLocks/>
            </p:cNvSpPr>
            <p:nvPr/>
          </p:nvSpPr>
          <p:spPr bwMode="auto">
            <a:xfrm>
              <a:off x="2447925" y="4833938"/>
              <a:ext cx="628650" cy="38100"/>
            </a:xfrm>
            <a:custGeom>
              <a:avLst/>
              <a:gdLst>
                <a:gd name="T0" fmla="*/ 0 w 396"/>
                <a:gd name="T1" fmla="*/ 24 h 24"/>
                <a:gd name="T2" fmla="*/ 36 w 396"/>
                <a:gd name="T3" fmla="*/ 24 h 24"/>
                <a:gd name="T4" fmla="*/ 84 w 396"/>
                <a:gd name="T5" fmla="*/ 18 h 24"/>
                <a:gd name="T6" fmla="*/ 132 w 396"/>
                <a:gd name="T7" fmla="*/ 18 h 24"/>
                <a:gd name="T8" fmla="*/ 186 w 396"/>
                <a:gd name="T9" fmla="*/ 12 h 24"/>
                <a:gd name="T10" fmla="*/ 300 w 396"/>
                <a:gd name="T11" fmla="*/ 6 h 24"/>
                <a:gd name="T12" fmla="*/ 348 w 396"/>
                <a:gd name="T13" fmla="*/ 0 h 24"/>
                <a:gd name="T14" fmla="*/ 396 w 396"/>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6" h="24">
                  <a:moveTo>
                    <a:pt x="0" y="24"/>
                  </a:moveTo>
                  <a:lnTo>
                    <a:pt x="36" y="24"/>
                  </a:lnTo>
                  <a:lnTo>
                    <a:pt x="84" y="18"/>
                  </a:lnTo>
                  <a:lnTo>
                    <a:pt x="132" y="18"/>
                  </a:lnTo>
                  <a:lnTo>
                    <a:pt x="186" y="12"/>
                  </a:lnTo>
                  <a:lnTo>
                    <a:pt x="300" y="6"/>
                  </a:lnTo>
                  <a:lnTo>
                    <a:pt x="348" y="0"/>
                  </a:lnTo>
                  <a:lnTo>
                    <a:pt x="396"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1" name="Freeform 327"/>
            <p:cNvSpPr>
              <a:spLocks/>
            </p:cNvSpPr>
            <p:nvPr/>
          </p:nvSpPr>
          <p:spPr bwMode="auto">
            <a:xfrm>
              <a:off x="3076575" y="4814888"/>
              <a:ext cx="485775" cy="19050"/>
            </a:xfrm>
            <a:custGeom>
              <a:avLst/>
              <a:gdLst>
                <a:gd name="T0" fmla="*/ 0 w 306"/>
                <a:gd name="T1" fmla="*/ 12 h 12"/>
                <a:gd name="T2" fmla="*/ 42 w 306"/>
                <a:gd name="T3" fmla="*/ 12 h 12"/>
                <a:gd name="T4" fmla="*/ 78 w 306"/>
                <a:gd name="T5" fmla="*/ 6 h 12"/>
                <a:gd name="T6" fmla="*/ 150 w 306"/>
                <a:gd name="T7" fmla="*/ 6 h 12"/>
                <a:gd name="T8" fmla="*/ 222 w 306"/>
                <a:gd name="T9" fmla="*/ 6 h 12"/>
                <a:gd name="T10" fmla="*/ 264 w 306"/>
                <a:gd name="T11" fmla="*/ 0 h 12"/>
                <a:gd name="T12" fmla="*/ 306 w 30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06" h="12">
                  <a:moveTo>
                    <a:pt x="0" y="12"/>
                  </a:moveTo>
                  <a:lnTo>
                    <a:pt x="42" y="12"/>
                  </a:lnTo>
                  <a:lnTo>
                    <a:pt x="78" y="6"/>
                  </a:lnTo>
                  <a:lnTo>
                    <a:pt x="150" y="6"/>
                  </a:lnTo>
                  <a:lnTo>
                    <a:pt x="222" y="6"/>
                  </a:lnTo>
                  <a:lnTo>
                    <a:pt x="264" y="0"/>
                  </a:lnTo>
                  <a:lnTo>
                    <a:pt x="306"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2" name="Freeform 328"/>
            <p:cNvSpPr>
              <a:spLocks/>
            </p:cNvSpPr>
            <p:nvPr/>
          </p:nvSpPr>
          <p:spPr bwMode="auto">
            <a:xfrm>
              <a:off x="3562350" y="4786313"/>
              <a:ext cx="666750" cy="28575"/>
            </a:xfrm>
            <a:custGeom>
              <a:avLst/>
              <a:gdLst>
                <a:gd name="T0" fmla="*/ 0 w 420"/>
                <a:gd name="T1" fmla="*/ 18 h 18"/>
                <a:gd name="T2" fmla="*/ 96 w 420"/>
                <a:gd name="T3" fmla="*/ 12 h 18"/>
                <a:gd name="T4" fmla="*/ 204 w 420"/>
                <a:gd name="T5" fmla="*/ 12 h 18"/>
                <a:gd name="T6" fmla="*/ 318 w 420"/>
                <a:gd name="T7" fmla="*/ 6 h 18"/>
                <a:gd name="T8" fmla="*/ 420 w 420"/>
                <a:gd name="T9" fmla="*/ 0 h 18"/>
              </a:gdLst>
              <a:ahLst/>
              <a:cxnLst>
                <a:cxn ang="0">
                  <a:pos x="T0" y="T1"/>
                </a:cxn>
                <a:cxn ang="0">
                  <a:pos x="T2" y="T3"/>
                </a:cxn>
                <a:cxn ang="0">
                  <a:pos x="T4" y="T5"/>
                </a:cxn>
                <a:cxn ang="0">
                  <a:pos x="T6" y="T7"/>
                </a:cxn>
                <a:cxn ang="0">
                  <a:pos x="T8" y="T9"/>
                </a:cxn>
              </a:cxnLst>
              <a:rect l="0" t="0" r="r" b="b"/>
              <a:pathLst>
                <a:path w="420" h="18">
                  <a:moveTo>
                    <a:pt x="0" y="18"/>
                  </a:moveTo>
                  <a:lnTo>
                    <a:pt x="96" y="12"/>
                  </a:lnTo>
                  <a:lnTo>
                    <a:pt x="204" y="12"/>
                  </a:lnTo>
                  <a:lnTo>
                    <a:pt x="318" y="6"/>
                  </a:lnTo>
                  <a:lnTo>
                    <a:pt x="420"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3" name="Freeform 329"/>
            <p:cNvSpPr>
              <a:spLocks/>
            </p:cNvSpPr>
            <p:nvPr/>
          </p:nvSpPr>
          <p:spPr bwMode="auto">
            <a:xfrm>
              <a:off x="4229100" y="4748213"/>
              <a:ext cx="590550" cy="38100"/>
            </a:xfrm>
            <a:custGeom>
              <a:avLst/>
              <a:gdLst>
                <a:gd name="T0" fmla="*/ 0 w 372"/>
                <a:gd name="T1" fmla="*/ 24 h 24"/>
                <a:gd name="T2" fmla="*/ 102 w 372"/>
                <a:gd name="T3" fmla="*/ 18 h 24"/>
                <a:gd name="T4" fmla="*/ 198 w 372"/>
                <a:gd name="T5" fmla="*/ 12 h 24"/>
                <a:gd name="T6" fmla="*/ 294 w 372"/>
                <a:gd name="T7" fmla="*/ 6 h 24"/>
                <a:gd name="T8" fmla="*/ 336 w 372"/>
                <a:gd name="T9" fmla="*/ 6 h 24"/>
                <a:gd name="T10" fmla="*/ 372 w 372"/>
                <a:gd name="T11" fmla="*/ 0 h 24"/>
              </a:gdLst>
              <a:ahLst/>
              <a:cxnLst>
                <a:cxn ang="0">
                  <a:pos x="T0" y="T1"/>
                </a:cxn>
                <a:cxn ang="0">
                  <a:pos x="T2" y="T3"/>
                </a:cxn>
                <a:cxn ang="0">
                  <a:pos x="T4" y="T5"/>
                </a:cxn>
                <a:cxn ang="0">
                  <a:pos x="T6" y="T7"/>
                </a:cxn>
                <a:cxn ang="0">
                  <a:pos x="T8" y="T9"/>
                </a:cxn>
                <a:cxn ang="0">
                  <a:pos x="T10" y="T11"/>
                </a:cxn>
              </a:cxnLst>
              <a:rect l="0" t="0" r="r" b="b"/>
              <a:pathLst>
                <a:path w="372" h="24">
                  <a:moveTo>
                    <a:pt x="0" y="24"/>
                  </a:moveTo>
                  <a:lnTo>
                    <a:pt x="102" y="18"/>
                  </a:lnTo>
                  <a:lnTo>
                    <a:pt x="198" y="12"/>
                  </a:lnTo>
                  <a:lnTo>
                    <a:pt x="294" y="6"/>
                  </a:lnTo>
                  <a:lnTo>
                    <a:pt x="336" y="6"/>
                  </a:lnTo>
                  <a:lnTo>
                    <a:pt x="372"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4" name="Freeform 330"/>
            <p:cNvSpPr>
              <a:spLocks/>
            </p:cNvSpPr>
            <p:nvPr/>
          </p:nvSpPr>
          <p:spPr bwMode="auto">
            <a:xfrm>
              <a:off x="4819650" y="4710113"/>
              <a:ext cx="314325" cy="38100"/>
            </a:xfrm>
            <a:custGeom>
              <a:avLst/>
              <a:gdLst>
                <a:gd name="T0" fmla="*/ 0 w 198"/>
                <a:gd name="T1" fmla="*/ 24 h 24"/>
                <a:gd name="T2" fmla="*/ 66 w 198"/>
                <a:gd name="T3" fmla="*/ 18 h 24"/>
                <a:gd name="T4" fmla="*/ 114 w 198"/>
                <a:gd name="T5" fmla="*/ 12 h 24"/>
                <a:gd name="T6" fmla="*/ 162 w 198"/>
                <a:gd name="T7" fmla="*/ 6 h 24"/>
                <a:gd name="T8" fmla="*/ 198 w 198"/>
                <a:gd name="T9" fmla="*/ 0 h 24"/>
              </a:gdLst>
              <a:ahLst/>
              <a:cxnLst>
                <a:cxn ang="0">
                  <a:pos x="T0" y="T1"/>
                </a:cxn>
                <a:cxn ang="0">
                  <a:pos x="T2" y="T3"/>
                </a:cxn>
                <a:cxn ang="0">
                  <a:pos x="T4" y="T5"/>
                </a:cxn>
                <a:cxn ang="0">
                  <a:pos x="T6" y="T7"/>
                </a:cxn>
                <a:cxn ang="0">
                  <a:pos x="T8" y="T9"/>
                </a:cxn>
              </a:cxnLst>
              <a:rect l="0" t="0" r="r" b="b"/>
              <a:pathLst>
                <a:path w="198" h="24">
                  <a:moveTo>
                    <a:pt x="0" y="24"/>
                  </a:moveTo>
                  <a:lnTo>
                    <a:pt x="66" y="18"/>
                  </a:lnTo>
                  <a:lnTo>
                    <a:pt x="114" y="12"/>
                  </a:lnTo>
                  <a:lnTo>
                    <a:pt x="162" y="6"/>
                  </a:lnTo>
                  <a:lnTo>
                    <a:pt x="19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5" name="Freeform 331"/>
            <p:cNvSpPr>
              <a:spLocks/>
            </p:cNvSpPr>
            <p:nvPr/>
          </p:nvSpPr>
          <p:spPr bwMode="auto">
            <a:xfrm>
              <a:off x="5133975" y="4681538"/>
              <a:ext cx="152400" cy="28575"/>
            </a:xfrm>
            <a:custGeom>
              <a:avLst/>
              <a:gdLst>
                <a:gd name="T0" fmla="*/ 0 w 96"/>
                <a:gd name="T1" fmla="*/ 18 h 18"/>
                <a:gd name="T2" fmla="*/ 30 w 96"/>
                <a:gd name="T3" fmla="*/ 12 h 18"/>
                <a:gd name="T4" fmla="*/ 54 w 96"/>
                <a:gd name="T5" fmla="*/ 6 h 18"/>
                <a:gd name="T6" fmla="*/ 96 w 96"/>
                <a:gd name="T7" fmla="*/ 0 h 18"/>
              </a:gdLst>
              <a:ahLst/>
              <a:cxnLst>
                <a:cxn ang="0">
                  <a:pos x="T0" y="T1"/>
                </a:cxn>
                <a:cxn ang="0">
                  <a:pos x="T2" y="T3"/>
                </a:cxn>
                <a:cxn ang="0">
                  <a:pos x="T4" y="T5"/>
                </a:cxn>
                <a:cxn ang="0">
                  <a:pos x="T6" y="T7"/>
                </a:cxn>
              </a:cxnLst>
              <a:rect l="0" t="0" r="r" b="b"/>
              <a:pathLst>
                <a:path w="96" h="18">
                  <a:moveTo>
                    <a:pt x="0" y="18"/>
                  </a:moveTo>
                  <a:lnTo>
                    <a:pt x="30" y="12"/>
                  </a:lnTo>
                  <a:lnTo>
                    <a:pt x="54" y="6"/>
                  </a:lnTo>
                  <a:lnTo>
                    <a:pt x="96"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6" name="Freeform 332"/>
            <p:cNvSpPr>
              <a:spLocks/>
            </p:cNvSpPr>
            <p:nvPr/>
          </p:nvSpPr>
          <p:spPr bwMode="auto">
            <a:xfrm>
              <a:off x="5286375" y="4652963"/>
              <a:ext cx="85725" cy="28575"/>
            </a:xfrm>
            <a:custGeom>
              <a:avLst/>
              <a:gdLst>
                <a:gd name="T0" fmla="*/ 0 w 54"/>
                <a:gd name="T1" fmla="*/ 18 h 18"/>
                <a:gd name="T2" fmla="*/ 18 w 54"/>
                <a:gd name="T3" fmla="*/ 12 h 18"/>
                <a:gd name="T4" fmla="*/ 30 w 54"/>
                <a:gd name="T5" fmla="*/ 6 h 18"/>
                <a:gd name="T6" fmla="*/ 54 w 54"/>
                <a:gd name="T7" fmla="*/ 0 h 18"/>
              </a:gdLst>
              <a:ahLst/>
              <a:cxnLst>
                <a:cxn ang="0">
                  <a:pos x="T0" y="T1"/>
                </a:cxn>
                <a:cxn ang="0">
                  <a:pos x="T2" y="T3"/>
                </a:cxn>
                <a:cxn ang="0">
                  <a:pos x="T4" y="T5"/>
                </a:cxn>
                <a:cxn ang="0">
                  <a:pos x="T6" y="T7"/>
                </a:cxn>
              </a:cxnLst>
              <a:rect l="0" t="0" r="r" b="b"/>
              <a:pathLst>
                <a:path w="54" h="18">
                  <a:moveTo>
                    <a:pt x="0" y="18"/>
                  </a:moveTo>
                  <a:lnTo>
                    <a:pt x="18" y="12"/>
                  </a:lnTo>
                  <a:lnTo>
                    <a:pt x="30" y="6"/>
                  </a:lnTo>
                  <a:lnTo>
                    <a:pt x="54"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7" name="Freeform 333"/>
            <p:cNvSpPr>
              <a:spLocks/>
            </p:cNvSpPr>
            <p:nvPr/>
          </p:nvSpPr>
          <p:spPr bwMode="auto">
            <a:xfrm>
              <a:off x="5372100" y="4633913"/>
              <a:ext cx="76200" cy="19050"/>
            </a:xfrm>
            <a:custGeom>
              <a:avLst/>
              <a:gdLst>
                <a:gd name="T0" fmla="*/ 0 w 48"/>
                <a:gd name="T1" fmla="*/ 12 h 12"/>
                <a:gd name="T2" fmla="*/ 24 w 48"/>
                <a:gd name="T3" fmla="*/ 6 h 12"/>
                <a:gd name="T4" fmla="*/ 48 w 48"/>
                <a:gd name="T5" fmla="*/ 0 h 12"/>
              </a:gdLst>
              <a:ahLst/>
              <a:cxnLst>
                <a:cxn ang="0">
                  <a:pos x="T0" y="T1"/>
                </a:cxn>
                <a:cxn ang="0">
                  <a:pos x="T2" y="T3"/>
                </a:cxn>
                <a:cxn ang="0">
                  <a:pos x="T4" y="T5"/>
                </a:cxn>
              </a:cxnLst>
              <a:rect l="0" t="0" r="r" b="b"/>
              <a:pathLst>
                <a:path w="48" h="12">
                  <a:moveTo>
                    <a:pt x="0" y="12"/>
                  </a:moveTo>
                  <a:lnTo>
                    <a:pt x="24" y="6"/>
                  </a:lnTo>
                  <a:lnTo>
                    <a:pt x="4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8" name="Freeform 334"/>
            <p:cNvSpPr>
              <a:spLocks/>
            </p:cNvSpPr>
            <p:nvPr/>
          </p:nvSpPr>
          <p:spPr bwMode="auto">
            <a:xfrm>
              <a:off x="5448300" y="4633913"/>
              <a:ext cx="66675" cy="9525"/>
            </a:xfrm>
            <a:custGeom>
              <a:avLst/>
              <a:gdLst>
                <a:gd name="T0" fmla="*/ 0 w 42"/>
                <a:gd name="T1" fmla="*/ 0 h 6"/>
                <a:gd name="T2" fmla="*/ 18 w 42"/>
                <a:gd name="T3" fmla="*/ 0 h 6"/>
                <a:gd name="T4" fmla="*/ 42 w 42"/>
                <a:gd name="T5" fmla="*/ 6 h 6"/>
              </a:gdLst>
              <a:ahLst/>
              <a:cxnLst>
                <a:cxn ang="0">
                  <a:pos x="T0" y="T1"/>
                </a:cxn>
                <a:cxn ang="0">
                  <a:pos x="T2" y="T3"/>
                </a:cxn>
                <a:cxn ang="0">
                  <a:pos x="T4" y="T5"/>
                </a:cxn>
              </a:cxnLst>
              <a:rect l="0" t="0" r="r" b="b"/>
              <a:pathLst>
                <a:path w="42" h="6">
                  <a:moveTo>
                    <a:pt x="0" y="0"/>
                  </a:moveTo>
                  <a:lnTo>
                    <a:pt x="18" y="0"/>
                  </a:lnTo>
                  <a:lnTo>
                    <a:pt x="42" y="6"/>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 name="Line 335"/>
            <p:cNvSpPr>
              <a:spLocks noChangeShapeType="1"/>
            </p:cNvSpPr>
            <p:nvPr/>
          </p:nvSpPr>
          <p:spPr bwMode="auto">
            <a:xfrm>
              <a:off x="5514975" y="4643438"/>
              <a:ext cx="76200" cy="28575"/>
            </a:xfrm>
            <a:prstGeom prst="line">
              <a:avLst/>
            </a:prstGeom>
            <a:noFill/>
            <a:ln w="19050">
              <a:solidFill>
                <a:srgbClr val="CC99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0" name="Freeform 336"/>
            <p:cNvSpPr>
              <a:spLocks/>
            </p:cNvSpPr>
            <p:nvPr/>
          </p:nvSpPr>
          <p:spPr bwMode="auto">
            <a:xfrm>
              <a:off x="5591175" y="4672013"/>
              <a:ext cx="66675" cy="47625"/>
            </a:xfrm>
            <a:custGeom>
              <a:avLst/>
              <a:gdLst>
                <a:gd name="T0" fmla="*/ 0 w 42"/>
                <a:gd name="T1" fmla="*/ 0 h 30"/>
                <a:gd name="T2" fmla="*/ 24 w 42"/>
                <a:gd name="T3" fmla="*/ 12 h 30"/>
                <a:gd name="T4" fmla="*/ 42 w 42"/>
                <a:gd name="T5" fmla="*/ 30 h 30"/>
              </a:gdLst>
              <a:ahLst/>
              <a:cxnLst>
                <a:cxn ang="0">
                  <a:pos x="T0" y="T1"/>
                </a:cxn>
                <a:cxn ang="0">
                  <a:pos x="T2" y="T3"/>
                </a:cxn>
                <a:cxn ang="0">
                  <a:pos x="T4" y="T5"/>
                </a:cxn>
              </a:cxnLst>
              <a:rect l="0" t="0" r="r" b="b"/>
              <a:pathLst>
                <a:path w="42" h="30">
                  <a:moveTo>
                    <a:pt x="0" y="0"/>
                  </a:moveTo>
                  <a:lnTo>
                    <a:pt x="24" y="12"/>
                  </a:lnTo>
                  <a:lnTo>
                    <a:pt x="42" y="3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1" name="Freeform 337"/>
            <p:cNvSpPr>
              <a:spLocks/>
            </p:cNvSpPr>
            <p:nvPr/>
          </p:nvSpPr>
          <p:spPr bwMode="auto">
            <a:xfrm>
              <a:off x="5657850" y="4719638"/>
              <a:ext cx="47625" cy="57150"/>
            </a:xfrm>
            <a:custGeom>
              <a:avLst/>
              <a:gdLst>
                <a:gd name="T0" fmla="*/ 0 w 30"/>
                <a:gd name="T1" fmla="*/ 0 h 36"/>
                <a:gd name="T2" fmla="*/ 18 w 30"/>
                <a:gd name="T3" fmla="*/ 18 h 36"/>
                <a:gd name="T4" fmla="*/ 30 w 30"/>
                <a:gd name="T5" fmla="*/ 36 h 36"/>
              </a:gdLst>
              <a:ahLst/>
              <a:cxnLst>
                <a:cxn ang="0">
                  <a:pos x="T0" y="T1"/>
                </a:cxn>
                <a:cxn ang="0">
                  <a:pos x="T2" y="T3"/>
                </a:cxn>
                <a:cxn ang="0">
                  <a:pos x="T4" y="T5"/>
                </a:cxn>
              </a:cxnLst>
              <a:rect l="0" t="0" r="r" b="b"/>
              <a:pathLst>
                <a:path w="30" h="36">
                  <a:moveTo>
                    <a:pt x="0" y="0"/>
                  </a:moveTo>
                  <a:lnTo>
                    <a:pt x="18" y="18"/>
                  </a:lnTo>
                  <a:lnTo>
                    <a:pt x="30" y="36"/>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2" name="Freeform 338"/>
            <p:cNvSpPr>
              <a:spLocks/>
            </p:cNvSpPr>
            <p:nvPr/>
          </p:nvSpPr>
          <p:spPr bwMode="auto">
            <a:xfrm>
              <a:off x="5705475" y="4776788"/>
              <a:ext cx="9525" cy="66675"/>
            </a:xfrm>
            <a:custGeom>
              <a:avLst/>
              <a:gdLst>
                <a:gd name="T0" fmla="*/ 0 w 6"/>
                <a:gd name="T1" fmla="*/ 0 h 42"/>
                <a:gd name="T2" fmla="*/ 6 w 6"/>
                <a:gd name="T3" fmla="*/ 24 h 42"/>
                <a:gd name="T4" fmla="*/ 6 w 6"/>
                <a:gd name="T5" fmla="*/ 42 h 42"/>
              </a:gdLst>
              <a:ahLst/>
              <a:cxnLst>
                <a:cxn ang="0">
                  <a:pos x="T0" y="T1"/>
                </a:cxn>
                <a:cxn ang="0">
                  <a:pos x="T2" y="T3"/>
                </a:cxn>
                <a:cxn ang="0">
                  <a:pos x="T4" y="T5"/>
                </a:cxn>
              </a:cxnLst>
              <a:rect l="0" t="0" r="r" b="b"/>
              <a:pathLst>
                <a:path w="6" h="42">
                  <a:moveTo>
                    <a:pt x="0" y="0"/>
                  </a:moveTo>
                  <a:lnTo>
                    <a:pt x="6" y="24"/>
                  </a:lnTo>
                  <a:lnTo>
                    <a:pt x="6" y="42"/>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3" name="Freeform 339"/>
            <p:cNvSpPr>
              <a:spLocks/>
            </p:cNvSpPr>
            <p:nvPr/>
          </p:nvSpPr>
          <p:spPr bwMode="auto">
            <a:xfrm>
              <a:off x="5715000" y="4843463"/>
              <a:ext cx="28575" cy="19050"/>
            </a:xfrm>
            <a:custGeom>
              <a:avLst/>
              <a:gdLst>
                <a:gd name="T0" fmla="*/ 0 w 18"/>
                <a:gd name="T1" fmla="*/ 0 h 12"/>
                <a:gd name="T2" fmla="*/ 6 w 18"/>
                <a:gd name="T3" fmla="*/ 6 h 12"/>
                <a:gd name="T4" fmla="*/ 18 w 18"/>
                <a:gd name="T5" fmla="*/ 12 h 12"/>
              </a:gdLst>
              <a:ahLst/>
              <a:cxnLst>
                <a:cxn ang="0">
                  <a:pos x="T0" y="T1"/>
                </a:cxn>
                <a:cxn ang="0">
                  <a:pos x="T2" y="T3"/>
                </a:cxn>
                <a:cxn ang="0">
                  <a:pos x="T4" y="T5"/>
                </a:cxn>
              </a:cxnLst>
              <a:rect l="0" t="0" r="r" b="b"/>
              <a:pathLst>
                <a:path w="18" h="12">
                  <a:moveTo>
                    <a:pt x="0" y="0"/>
                  </a:moveTo>
                  <a:lnTo>
                    <a:pt x="6" y="6"/>
                  </a:lnTo>
                  <a:lnTo>
                    <a:pt x="18" y="12"/>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4" name="Freeform 340"/>
            <p:cNvSpPr>
              <a:spLocks/>
            </p:cNvSpPr>
            <p:nvPr/>
          </p:nvSpPr>
          <p:spPr bwMode="auto">
            <a:xfrm>
              <a:off x="2219325" y="4862513"/>
              <a:ext cx="352425" cy="19050"/>
            </a:xfrm>
            <a:custGeom>
              <a:avLst/>
              <a:gdLst>
                <a:gd name="T0" fmla="*/ 0 w 222"/>
                <a:gd name="T1" fmla="*/ 12 h 12"/>
                <a:gd name="T2" fmla="*/ 54 w 222"/>
                <a:gd name="T3" fmla="*/ 12 h 12"/>
                <a:gd name="T4" fmla="*/ 102 w 222"/>
                <a:gd name="T5" fmla="*/ 6 h 12"/>
                <a:gd name="T6" fmla="*/ 156 w 222"/>
                <a:gd name="T7" fmla="*/ 6 h 12"/>
                <a:gd name="T8" fmla="*/ 186 w 222"/>
                <a:gd name="T9" fmla="*/ 0 h 12"/>
                <a:gd name="T10" fmla="*/ 222 w 222"/>
                <a:gd name="T11" fmla="*/ 0 h 12"/>
              </a:gdLst>
              <a:ahLst/>
              <a:cxnLst>
                <a:cxn ang="0">
                  <a:pos x="T0" y="T1"/>
                </a:cxn>
                <a:cxn ang="0">
                  <a:pos x="T2" y="T3"/>
                </a:cxn>
                <a:cxn ang="0">
                  <a:pos x="T4" y="T5"/>
                </a:cxn>
                <a:cxn ang="0">
                  <a:pos x="T6" y="T7"/>
                </a:cxn>
                <a:cxn ang="0">
                  <a:pos x="T8" y="T9"/>
                </a:cxn>
                <a:cxn ang="0">
                  <a:pos x="T10" y="T11"/>
                </a:cxn>
              </a:cxnLst>
              <a:rect l="0" t="0" r="r" b="b"/>
              <a:pathLst>
                <a:path w="222" h="12">
                  <a:moveTo>
                    <a:pt x="0" y="12"/>
                  </a:moveTo>
                  <a:lnTo>
                    <a:pt x="54" y="12"/>
                  </a:lnTo>
                  <a:lnTo>
                    <a:pt x="102" y="6"/>
                  </a:lnTo>
                  <a:lnTo>
                    <a:pt x="156" y="6"/>
                  </a:lnTo>
                  <a:lnTo>
                    <a:pt x="186" y="0"/>
                  </a:lnTo>
                  <a:lnTo>
                    <a:pt x="222" y="0"/>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5" name="Freeform 341"/>
            <p:cNvSpPr>
              <a:spLocks/>
            </p:cNvSpPr>
            <p:nvPr/>
          </p:nvSpPr>
          <p:spPr bwMode="auto">
            <a:xfrm>
              <a:off x="2571750" y="4833938"/>
              <a:ext cx="647700" cy="28575"/>
            </a:xfrm>
            <a:custGeom>
              <a:avLst/>
              <a:gdLst>
                <a:gd name="T0" fmla="*/ 0 w 408"/>
                <a:gd name="T1" fmla="*/ 18 h 18"/>
                <a:gd name="T2" fmla="*/ 42 w 408"/>
                <a:gd name="T3" fmla="*/ 18 h 18"/>
                <a:gd name="T4" fmla="*/ 90 w 408"/>
                <a:gd name="T5" fmla="*/ 12 h 18"/>
                <a:gd name="T6" fmla="*/ 192 w 408"/>
                <a:gd name="T7" fmla="*/ 6 h 18"/>
                <a:gd name="T8" fmla="*/ 300 w 408"/>
                <a:gd name="T9" fmla="*/ 6 h 18"/>
                <a:gd name="T10" fmla="*/ 408 w 408"/>
                <a:gd name="T11" fmla="*/ 0 h 18"/>
              </a:gdLst>
              <a:ahLst/>
              <a:cxnLst>
                <a:cxn ang="0">
                  <a:pos x="T0" y="T1"/>
                </a:cxn>
                <a:cxn ang="0">
                  <a:pos x="T2" y="T3"/>
                </a:cxn>
                <a:cxn ang="0">
                  <a:pos x="T4" y="T5"/>
                </a:cxn>
                <a:cxn ang="0">
                  <a:pos x="T6" y="T7"/>
                </a:cxn>
                <a:cxn ang="0">
                  <a:pos x="T8" y="T9"/>
                </a:cxn>
                <a:cxn ang="0">
                  <a:pos x="T10" y="T11"/>
                </a:cxn>
              </a:cxnLst>
              <a:rect l="0" t="0" r="r" b="b"/>
              <a:pathLst>
                <a:path w="408" h="18">
                  <a:moveTo>
                    <a:pt x="0" y="18"/>
                  </a:moveTo>
                  <a:lnTo>
                    <a:pt x="42" y="18"/>
                  </a:lnTo>
                  <a:lnTo>
                    <a:pt x="90" y="12"/>
                  </a:lnTo>
                  <a:lnTo>
                    <a:pt x="192" y="6"/>
                  </a:lnTo>
                  <a:lnTo>
                    <a:pt x="300" y="6"/>
                  </a:lnTo>
                  <a:lnTo>
                    <a:pt x="408" y="0"/>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6" name="Freeform 342"/>
            <p:cNvSpPr>
              <a:spLocks/>
            </p:cNvSpPr>
            <p:nvPr/>
          </p:nvSpPr>
          <p:spPr bwMode="auto">
            <a:xfrm>
              <a:off x="3219450" y="4814888"/>
              <a:ext cx="733425" cy="19050"/>
            </a:xfrm>
            <a:custGeom>
              <a:avLst/>
              <a:gdLst>
                <a:gd name="T0" fmla="*/ 0 w 462"/>
                <a:gd name="T1" fmla="*/ 12 h 12"/>
                <a:gd name="T2" fmla="*/ 114 w 462"/>
                <a:gd name="T3" fmla="*/ 6 h 12"/>
                <a:gd name="T4" fmla="*/ 234 w 462"/>
                <a:gd name="T5" fmla="*/ 6 h 12"/>
                <a:gd name="T6" fmla="*/ 354 w 462"/>
                <a:gd name="T7" fmla="*/ 0 h 12"/>
                <a:gd name="T8" fmla="*/ 408 w 462"/>
                <a:gd name="T9" fmla="*/ 0 h 12"/>
                <a:gd name="T10" fmla="*/ 462 w 462"/>
                <a:gd name="T11" fmla="*/ 0 h 12"/>
              </a:gdLst>
              <a:ahLst/>
              <a:cxnLst>
                <a:cxn ang="0">
                  <a:pos x="T0" y="T1"/>
                </a:cxn>
                <a:cxn ang="0">
                  <a:pos x="T2" y="T3"/>
                </a:cxn>
                <a:cxn ang="0">
                  <a:pos x="T4" y="T5"/>
                </a:cxn>
                <a:cxn ang="0">
                  <a:pos x="T6" y="T7"/>
                </a:cxn>
                <a:cxn ang="0">
                  <a:pos x="T8" y="T9"/>
                </a:cxn>
                <a:cxn ang="0">
                  <a:pos x="T10" y="T11"/>
                </a:cxn>
              </a:cxnLst>
              <a:rect l="0" t="0" r="r" b="b"/>
              <a:pathLst>
                <a:path w="462" h="12">
                  <a:moveTo>
                    <a:pt x="0" y="12"/>
                  </a:moveTo>
                  <a:lnTo>
                    <a:pt x="114" y="6"/>
                  </a:lnTo>
                  <a:lnTo>
                    <a:pt x="234" y="6"/>
                  </a:lnTo>
                  <a:lnTo>
                    <a:pt x="354" y="0"/>
                  </a:lnTo>
                  <a:lnTo>
                    <a:pt x="408" y="0"/>
                  </a:lnTo>
                  <a:lnTo>
                    <a:pt x="462" y="0"/>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7" name="Freeform 343"/>
            <p:cNvSpPr>
              <a:spLocks/>
            </p:cNvSpPr>
            <p:nvPr/>
          </p:nvSpPr>
          <p:spPr bwMode="auto">
            <a:xfrm>
              <a:off x="3952875" y="4805363"/>
              <a:ext cx="542925" cy="9525"/>
            </a:xfrm>
            <a:custGeom>
              <a:avLst/>
              <a:gdLst>
                <a:gd name="T0" fmla="*/ 0 w 342"/>
                <a:gd name="T1" fmla="*/ 6 h 6"/>
                <a:gd name="T2" fmla="*/ 48 w 342"/>
                <a:gd name="T3" fmla="*/ 6 h 6"/>
                <a:gd name="T4" fmla="*/ 90 w 342"/>
                <a:gd name="T5" fmla="*/ 6 h 6"/>
                <a:gd name="T6" fmla="*/ 174 w 342"/>
                <a:gd name="T7" fmla="*/ 0 h 6"/>
                <a:gd name="T8" fmla="*/ 252 w 342"/>
                <a:gd name="T9" fmla="*/ 0 h 6"/>
                <a:gd name="T10" fmla="*/ 294 w 342"/>
                <a:gd name="T11" fmla="*/ 0 h 6"/>
                <a:gd name="T12" fmla="*/ 342 w 34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342" h="6">
                  <a:moveTo>
                    <a:pt x="0" y="6"/>
                  </a:moveTo>
                  <a:lnTo>
                    <a:pt x="48" y="6"/>
                  </a:lnTo>
                  <a:lnTo>
                    <a:pt x="90" y="6"/>
                  </a:lnTo>
                  <a:lnTo>
                    <a:pt x="174" y="0"/>
                  </a:lnTo>
                  <a:lnTo>
                    <a:pt x="252" y="0"/>
                  </a:lnTo>
                  <a:lnTo>
                    <a:pt x="294" y="0"/>
                  </a:lnTo>
                  <a:lnTo>
                    <a:pt x="342" y="0"/>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8" name="Freeform 344"/>
            <p:cNvSpPr>
              <a:spLocks/>
            </p:cNvSpPr>
            <p:nvPr/>
          </p:nvSpPr>
          <p:spPr bwMode="auto">
            <a:xfrm>
              <a:off x="4495800" y="4786313"/>
              <a:ext cx="704850" cy="19050"/>
            </a:xfrm>
            <a:custGeom>
              <a:avLst/>
              <a:gdLst>
                <a:gd name="T0" fmla="*/ 0 w 444"/>
                <a:gd name="T1" fmla="*/ 12 h 12"/>
                <a:gd name="T2" fmla="*/ 54 w 444"/>
                <a:gd name="T3" fmla="*/ 12 h 12"/>
                <a:gd name="T4" fmla="*/ 108 w 444"/>
                <a:gd name="T5" fmla="*/ 12 h 12"/>
                <a:gd name="T6" fmla="*/ 234 w 444"/>
                <a:gd name="T7" fmla="*/ 6 h 12"/>
                <a:gd name="T8" fmla="*/ 294 w 444"/>
                <a:gd name="T9" fmla="*/ 6 h 12"/>
                <a:gd name="T10" fmla="*/ 348 w 444"/>
                <a:gd name="T11" fmla="*/ 6 h 12"/>
                <a:gd name="T12" fmla="*/ 402 w 444"/>
                <a:gd name="T13" fmla="*/ 0 h 12"/>
                <a:gd name="T14" fmla="*/ 444 w 444"/>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4" h="12">
                  <a:moveTo>
                    <a:pt x="0" y="12"/>
                  </a:moveTo>
                  <a:lnTo>
                    <a:pt x="54" y="12"/>
                  </a:lnTo>
                  <a:lnTo>
                    <a:pt x="108" y="12"/>
                  </a:lnTo>
                  <a:lnTo>
                    <a:pt x="234" y="6"/>
                  </a:lnTo>
                  <a:lnTo>
                    <a:pt x="294" y="6"/>
                  </a:lnTo>
                  <a:lnTo>
                    <a:pt x="348" y="6"/>
                  </a:lnTo>
                  <a:lnTo>
                    <a:pt x="402" y="0"/>
                  </a:lnTo>
                  <a:lnTo>
                    <a:pt x="444" y="0"/>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9" name="Freeform 345"/>
            <p:cNvSpPr>
              <a:spLocks/>
            </p:cNvSpPr>
            <p:nvPr/>
          </p:nvSpPr>
          <p:spPr bwMode="auto">
            <a:xfrm>
              <a:off x="5200650" y="4767263"/>
              <a:ext cx="295275" cy="19050"/>
            </a:xfrm>
            <a:custGeom>
              <a:avLst/>
              <a:gdLst>
                <a:gd name="T0" fmla="*/ 0 w 186"/>
                <a:gd name="T1" fmla="*/ 12 h 12"/>
                <a:gd name="T2" fmla="*/ 60 w 186"/>
                <a:gd name="T3" fmla="*/ 12 h 12"/>
                <a:gd name="T4" fmla="*/ 114 w 186"/>
                <a:gd name="T5" fmla="*/ 6 h 12"/>
                <a:gd name="T6" fmla="*/ 150 w 186"/>
                <a:gd name="T7" fmla="*/ 6 h 12"/>
                <a:gd name="T8" fmla="*/ 186 w 186"/>
                <a:gd name="T9" fmla="*/ 0 h 12"/>
              </a:gdLst>
              <a:ahLst/>
              <a:cxnLst>
                <a:cxn ang="0">
                  <a:pos x="T0" y="T1"/>
                </a:cxn>
                <a:cxn ang="0">
                  <a:pos x="T2" y="T3"/>
                </a:cxn>
                <a:cxn ang="0">
                  <a:pos x="T4" y="T5"/>
                </a:cxn>
                <a:cxn ang="0">
                  <a:pos x="T6" y="T7"/>
                </a:cxn>
                <a:cxn ang="0">
                  <a:pos x="T8" y="T9"/>
                </a:cxn>
              </a:cxnLst>
              <a:rect l="0" t="0" r="r" b="b"/>
              <a:pathLst>
                <a:path w="186" h="12">
                  <a:moveTo>
                    <a:pt x="0" y="12"/>
                  </a:moveTo>
                  <a:lnTo>
                    <a:pt x="60" y="12"/>
                  </a:lnTo>
                  <a:lnTo>
                    <a:pt x="114" y="6"/>
                  </a:lnTo>
                  <a:lnTo>
                    <a:pt x="150" y="6"/>
                  </a:lnTo>
                  <a:lnTo>
                    <a:pt x="186" y="0"/>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0" name="Freeform 346"/>
            <p:cNvSpPr>
              <a:spLocks/>
            </p:cNvSpPr>
            <p:nvPr/>
          </p:nvSpPr>
          <p:spPr bwMode="auto">
            <a:xfrm>
              <a:off x="5495925" y="4738688"/>
              <a:ext cx="142875" cy="28575"/>
            </a:xfrm>
            <a:custGeom>
              <a:avLst/>
              <a:gdLst>
                <a:gd name="T0" fmla="*/ 0 w 90"/>
                <a:gd name="T1" fmla="*/ 18 h 18"/>
                <a:gd name="T2" fmla="*/ 30 w 90"/>
                <a:gd name="T3" fmla="*/ 12 h 18"/>
                <a:gd name="T4" fmla="*/ 54 w 90"/>
                <a:gd name="T5" fmla="*/ 12 h 18"/>
                <a:gd name="T6" fmla="*/ 90 w 90"/>
                <a:gd name="T7" fmla="*/ 0 h 18"/>
              </a:gdLst>
              <a:ahLst/>
              <a:cxnLst>
                <a:cxn ang="0">
                  <a:pos x="T0" y="T1"/>
                </a:cxn>
                <a:cxn ang="0">
                  <a:pos x="T2" y="T3"/>
                </a:cxn>
                <a:cxn ang="0">
                  <a:pos x="T4" y="T5"/>
                </a:cxn>
                <a:cxn ang="0">
                  <a:pos x="T6" y="T7"/>
                </a:cxn>
              </a:cxnLst>
              <a:rect l="0" t="0" r="r" b="b"/>
              <a:pathLst>
                <a:path w="90" h="18">
                  <a:moveTo>
                    <a:pt x="0" y="18"/>
                  </a:moveTo>
                  <a:lnTo>
                    <a:pt x="30" y="12"/>
                  </a:lnTo>
                  <a:lnTo>
                    <a:pt x="54" y="12"/>
                  </a:lnTo>
                  <a:lnTo>
                    <a:pt x="90" y="0"/>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1" name="Freeform 347"/>
            <p:cNvSpPr>
              <a:spLocks/>
            </p:cNvSpPr>
            <p:nvPr/>
          </p:nvSpPr>
          <p:spPr bwMode="auto">
            <a:xfrm>
              <a:off x="5638800" y="4710113"/>
              <a:ext cx="76200" cy="28575"/>
            </a:xfrm>
            <a:custGeom>
              <a:avLst/>
              <a:gdLst>
                <a:gd name="T0" fmla="*/ 0 w 48"/>
                <a:gd name="T1" fmla="*/ 18 h 18"/>
                <a:gd name="T2" fmla="*/ 30 w 48"/>
                <a:gd name="T3" fmla="*/ 6 h 18"/>
                <a:gd name="T4" fmla="*/ 48 w 48"/>
                <a:gd name="T5" fmla="*/ 0 h 18"/>
              </a:gdLst>
              <a:ahLst/>
              <a:cxnLst>
                <a:cxn ang="0">
                  <a:pos x="T0" y="T1"/>
                </a:cxn>
                <a:cxn ang="0">
                  <a:pos x="T2" y="T3"/>
                </a:cxn>
                <a:cxn ang="0">
                  <a:pos x="T4" y="T5"/>
                </a:cxn>
              </a:cxnLst>
              <a:rect l="0" t="0" r="r" b="b"/>
              <a:pathLst>
                <a:path w="48" h="18">
                  <a:moveTo>
                    <a:pt x="0" y="18"/>
                  </a:moveTo>
                  <a:lnTo>
                    <a:pt x="30" y="6"/>
                  </a:lnTo>
                  <a:lnTo>
                    <a:pt x="48" y="0"/>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2" name="Freeform 348"/>
            <p:cNvSpPr>
              <a:spLocks/>
            </p:cNvSpPr>
            <p:nvPr/>
          </p:nvSpPr>
          <p:spPr bwMode="auto">
            <a:xfrm>
              <a:off x="5715000" y="4710113"/>
              <a:ext cx="38100" cy="9525"/>
            </a:xfrm>
            <a:custGeom>
              <a:avLst/>
              <a:gdLst>
                <a:gd name="T0" fmla="*/ 0 w 24"/>
                <a:gd name="T1" fmla="*/ 0 h 6"/>
                <a:gd name="T2" fmla="*/ 12 w 24"/>
                <a:gd name="T3" fmla="*/ 0 h 6"/>
                <a:gd name="T4" fmla="*/ 24 w 24"/>
                <a:gd name="T5" fmla="*/ 6 h 6"/>
              </a:gdLst>
              <a:ahLst/>
              <a:cxnLst>
                <a:cxn ang="0">
                  <a:pos x="T0" y="T1"/>
                </a:cxn>
                <a:cxn ang="0">
                  <a:pos x="T2" y="T3"/>
                </a:cxn>
                <a:cxn ang="0">
                  <a:pos x="T4" y="T5"/>
                </a:cxn>
              </a:cxnLst>
              <a:rect l="0" t="0" r="r" b="b"/>
              <a:pathLst>
                <a:path w="24" h="6">
                  <a:moveTo>
                    <a:pt x="0" y="0"/>
                  </a:moveTo>
                  <a:lnTo>
                    <a:pt x="12" y="0"/>
                  </a:lnTo>
                  <a:lnTo>
                    <a:pt x="24" y="6"/>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3" name="Freeform 349"/>
            <p:cNvSpPr>
              <a:spLocks/>
            </p:cNvSpPr>
            <p:nvPr/>
          </p:nvSpPr>
          <p:spPr bwMode="auto">
            <a:xfrm>
              <a:off x="5753100" y="4719638"/>
              <a:ext cx="247650" cy="47625"/>
            </a:xfrm>
            <a:custGeom>
              <a:avLst/>
              <a:gdLst>
                <a:gd name="T0" fmla="*/ 0 w 156"/>
                <a:gd name="T1" fmla="*/ 0 h 30"/>
                <a:gd name="T2" fmla="*/ 24 w 156"/>
                <a:gd name="T3" fmla="*/ 6 h 30"/>
                <a:gd name="T4" fmla="*/ 60 w 156"/>
                <a:gd name="T5" fmla="*/ 12 h 30"/>
                <a:gd name="T6" fmla="*/ 102 w 156"/>
                <a:gd name="T7" fmla="*/ 18 h 30"/>
                <a:gd name="T8" fmla="*/ 156 w 156"/>
                <a:gd name="T9" fmla="*/ 30 h 30"/>
              </a:gdLst>
              <a:ahLst/>
              <a:cxnLst>
                <a:cxn ang="0">
                  <a:pos x="T0" y="T1"/>
                </a:cxn>
                <a:cxn ang="0">
                  <a:pos x="T2" y="T3"/>
                </a:cxn>
                <a:cxn ang="0">
                  <a:pos x="T4" y="T5"/>
                </a:cxn>
                <a:cxn ang="0">
                  <a:pos x="T6" y="T7"/>
                </a:cxn>
                <a:cxn ang="0">
                  <a:pos x="T8" y="T9"/>
                </a:cxn>
              </a:cxnLst>
              <a:rect l="0" t="0" r="r" b="b"/>
              <a:pathLst>
                <a:path w="156" h="30">
                  <a:moveTo>
                    <a:pt x="0" y="0"/>
                  </a:moveTo>
                  <a:lnTo>
                    <a:pt x="24" y="6"/>
                  </a:lnTo>
                  <a:lnTo>
                    <a:pt x="60" y="12"/>
                  </a:lnTo>
                  <a:lnTo>
                    <a:pt x="102" y="18"/>
                  </a:lnTo>
                  <a:lnTo>
                    <a:pt x="156" y="30"/>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4" name="Freeform 350"/>
            <p:cNvSpPr>
              <a:spLocks/>
            </p:cNvSpPr>
            <p:nvPr/>
          </p:nvSpPr>
          <p:spPr bwMode="auto">
            <a:xfrm>
              <a:off x="6000750" y="4767263"/>
              <a:ext cx="533400" cy="85725"/>
            </a:xfrm>
            <a:custGeom>
              <a:avLst/>
              <a:gdLst>
                <a:gd name="T0" fmla="*/ 0 w 336"/>
                <a:gd name="T1" fmla="*/ 0 h 54"/>
                <a:gd name="T2" fmla="*/ 36 w 336"/>
                <a:gd name="T3" fmla="*/ 6 h 54"/>
                <a:gd name="T4" fmla="*/ 78 w 336"/>
                <a:gd name="T5" fmla="*/ 12 h 54"/>
                <a:gd name="T6" fmla="*/ 168 w 336"/>
                <a:gd name="T7" fmla="*/ 30 h 54"/>
                <a:gd name="T8" fmla="*/ 258 w 336"/>
                <a:gd name="T9" fmla="*/ 42 h 54"/>
                <a:gd name="T10" fmla="*/ 300 w 336"/>
                <a:gd name="T11" fmla="*/ 48 h 54"/>
                <a:gd name="T12" fmla="*/ 336 w 336"/>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336" h="54">
                  <a:moveTo>
                    <a:pt x="0" y="0"/>
                  </a:moveTo>
                  <a:lnTo>
                    <a:pt x="36" y="6"/>
                  </a:lnTo>
                  <a:lnTo>
                    <a:pt x="78" y="12"/>
                  </a:lnTo>
                  <a:lnTo>
                    <a:pt x="168" y="30"/>
                  </a:lnTo>
                  <a:lnTo>
                    <a:pt x="258" y="42"/>
                  </a:lnTo>
                  <a:lnTo>
                    <a:pt x="300" y="48"/>
                  </a:lnTo>
                  <a:lnTo>
                    <a:pt x="336" y="54"/>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5" name="Freeform 351"/>
            <p:cNvSpPr>
              <a:spLocks/>
            </p:cNvSpPr>
            <p:nvPr/>
          </p:nvSpPr>
          <p:spPr bwMode="auto">
            <a:xfrm>
              <a:off x="6534150" y="4852988"/>
              <a:ext cx="266700" cy="19050"/>
            </a:xfrm>
            <a:custGeom>
              <a:avLst/>
              <a:gdLst>
                <a:gd name="T0" fmla="*/ 0 w 168"/>
                <a:gd name="T1" fmla="*/ 0 h 12"/>
                <a:gd name="T2" fmla="*/ 54 w 168"/>
                <a:gd name="T3" fmla="*/ 6 h 12"/>
                <a:gd name="T4" fmla="*/ 102 w 168"/>
                <a:gd name="T5" fmla="*/ 6 h 12"/>
                <a:gd name="T6" fmla="*/ 138 w 168"/>
                <a:gd name="T7" fmla="*/ 12 h 12"/>
                <a:gd name="T8" fmla="*/ 168 w 168"/>
                <a:gd name="T9" fmla="*/ 12 h 12"/>
              </a:gdLst>
              <a:ahLst/>
              <a:cxnLst>
                <a:cxn ang="0">
                  <a:pos x="T0" y="T1"/>
                </a:cxn>
                <a:cxn ang="0">
                  <a:pos x="T2" y="T3"/>
                </a:cxn>
                <a:cxn ang="0">
                  <a:pos x="T4" y="T5"/>
                </a:cxn>
                <a:cxn ang="0">
                  <a:pos x="T6" y="T7"/>
                </a:cxn>
                <a:cxn ang="0">
                  <a:pos x="T8" y="T9"/>
                </a:cxn>
              </a:cxnLst>
              <a:rect l="0" t="0" r="r" b="b"/>
              <a:pathLst>
                <a:path w="168" h="12">
                  <a:moveTo>
                    <a:pt x="0" y="0"/>
                  </a:moveTo>
                  <a:lnTo>
                    <a:pt x="54" y="6"/>
                  </a:lnTo>
                  <a:lnTo>
                    <a:pt x="102" y="6"/>
                  </a:lnTo>
                  <a:lnTo>
                    <a:pt x="138" y="12"/>
                  </a:lnTo>
                  <a:lnTo>
                    <a:pt x="168" y="12"/>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6" name="Freeform 352"/>
            <p:cNvSpPr>
              <a:spLocks/>
            </p:cNvSpPr>
            <p:nvPr/>
          </p:nvSpPr>
          <p:spPr bwMode="auto">
            <a:xfrm>
              <a:off x="6800850" y="4872038"/>
              <a:ext cx="142875" cy="9525"/>
            </a:xfrm>
            <a:custGeom>
              <a:avLst/>
              <a:gdLst>
                <a:gd name="T0" fmla="*/ 0 w 90"/>
                <a:gd name="T1" fmla="*/ 0 h 6"/>
                <a:gd name="T2" fmla="*/ 30 w 90"/>
                <a:gd name="T3" fmla="*/ 0 h 6"/>
                <a:gd name="T4" fmla="*/ 48 w 90"/>
                <a:gd name="T5" fmla="*/ 6 h 6"/>
                <a:gd name="T6" fmla="*/ 72 w 90"/>
                <a:gd name="T7" fmla="*/ 6 h 6"/>
                <a:gd name="T8" fmla="*/ 90 w 90"/>
                <a:gd name="T9" fmla="*/ 6 h 6"/>
              </a:gdLst>
              <a:ahLst/>
              <a:cxnLst>
                <a:cxn ang="0">
                  <a:pos x="T0" y="T1"/>
                </a:cxn>
                <a:cxn ang="0">
                  <a:pos x="T2" y="T3"/>
                </a:cxn>
                <a:cxn ang="0">
                  <a:pos x="T4" y="T5"/>
                </a:cxn>
                <a:cxn ang="0">
                  <a:pos x="T6" y="T7"/>
                </a:cxn>
                <a:cxn ang="0">
                  <a:pos x="T8" y="T9"/>
                </a:cxn>
              </a:cxnLst>
              <a:rect l="0" t="0" r="r" b="b"/>
              <a:pathLst>
                <a:path w="90" h="6">
                  <a:moveTo>
                    <a:pt x="0" y="0"/>
                  </a:moveTo>
                  <a:lnTo>
                    <a:pt x="30" y="0"/>
                  </a:lnTo>
                  <a:lnTo>
                    <a:pt x="48" y="6"/>
                  </a:lnTo>
                  <a:lnTo>
                    <a:pt x="72" y="6"/>
                  </a:lnTo>
                  <a:lnTo>
                    <a:pt x="90" y="6"/>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7" name="Rectangle 353"/>
            <p:cNvSpPr>
              <a:spLocks noChangeArrowheads="1"/>
            </p:cNvSpPr>
            <p:nvPr/>
          </p:nvSpPr>
          <p:spPr bwMode="auto">
            <a:xfrm>
              <a:off x="2028825" y="4805363"/>
              <a:ext cx="1524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0</a:t>
              </a:r>
              <a:endParaRPr lang="en-GB" altLang="en-US"/>
            </a:p>
          </p:txBody>
        </p:sp>
        <p:sp>
          <p:nvSpPr>
            <p:cNvPr id="348" name="Rectangle 354"/>
            <p:cNvSpPr>
              <a:spLocks noChangeArrowheads="1"/>
            </p:cNvSpPr>
            <p:nvPr/>
          </p:nvSpPr>
          <p:spPr bwMode="auto">
            <a:xfrm>
              <a:off x="1952625" y="4243388"/>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50</a:t>
              </a:r>
              <a:endParaRPr lang="en-GB" altLang="en-US"/>
            </a:p>
          </p:txBody>
        </p:sp>
        <p:sp>
          <p:nvSpPr>
            <p:cNvPr id="349" name="Rectangle 355"/>
            <p:cNvSpPr>
              <a:spLocks noChangeArrowheads="1"/>
            </p:cNvSpPr>
            <p:nvPr/>
          </p:nvSpPr>
          <p:spPr bwMode="auto">
            <a:xfrm>
              <a:off x="1876425" y="3671888"/>
              <a:ext cx="3238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100</a:t>
              </a:r>
              <a:endParaRPr lang="en-GB" altLang="en-US"/>
            </a:p>
          </p:txBody>
        </p:sp>
        <p:sp>
          <p:nvSpPr>
            <p:cNvPr id="350" name="Rectangle 356"/>
            <p:cNvSpPr>
              <a:spLocks noChangeArrowheads="1"/>
            </p:cNvSpPr>
            <p:nvPr/>
          </p:nvSpPr>
          <p:spPr bwMode="auto">
            <a:xfrm>
              <a:off x="1876425" y="3109913"/>
              <a:ext cx="3238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150</a:t>
              </a:r>
              <a:endParaRPr lang="en-GB" altLang="en-US"/>
            </a:p>
          </p:txBody>
        </p:sp>
        <p:sp>
          <p:nvSpPr>
            <p:cNvPr id="351" name="Rectangle 357"/>
            <p:cNvSpPr>
              <a:spLocks noChangeArrowheads="1"/>
            </p:cNvSpPr>
            <p:nvPr/>
          </p:nvSpPr>
          <p:spPr bwMode="auto">
            <a:xfrm>
              <a:off x="1876425" y="2547938"/>
              <a:ext cx="3238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200</a:t>
              </a:r>
              <a:endParaRPr lang="en-GB" altLang="en-US"/>
            </a:p>
          </p:txBody>
        </p:sp>
        <p:sp>
          <p:nvSpPr>
            <p:cNvPr id="352" name="Rectangle 358"/>
            <p:cNvSpPr>
              <a:spLocks noChangeArrowheads="1"/>
            </p:cNvSpPr>
            <p:nvPr/>
          </p:nvSpPr>
          <p:spPr bwMode="auto">
            <a:xfrm>
              <a:off x="1876425" y="1976438"/>
              <a:ext cx="3238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250</a:t>
              </a:r>
              <a:endParaRPr lang="en-GB" altLang="en-US"/>
            </a:p>
          </p:txBody>
        </p:sp>
        <p:sp>
          <p:nvSpPr>
            <p:cNvPr id="353" name="Rectangle 359"/>
            <p:cNvSpPr>
              <a:spLocks noChangeArrowheads="1"/>
            </p:cNvSpPr>
            <p:nvPr/>
          </p:nvSpPr>
          <p:spPr bwMode="auto">
            <a:xfrm>
              <a:off x="1876425" y="1414463"/>
              <a:ext cx="3238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300</a:t>
              </a:r>
              <a:endParaRPr lang="en-GB" altLang="en-US"/>
            </a:p>
          </p:txBody>
        </p:sp>
        <p:sp>
          <p:nvSpPr>
            <p:cNvPr id="354" name="Rectangle 360"/>
            <p:cNvSpPr>
              <a:spLocks noChangeArrowheads="1"/>
            </p:cNvSpPr>
            <p:nvPr/>
          </p:nvSpPr>
          <p:spPr bwMode="auto">
            <a:xfrm>
              <a:off x="2181225" y="5014913"/>
              <a:ext cx="1524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0</a:t>
              </a:r>
              <a:endParaRPr lang="en-GB" altLang="en-US"/>
            </a:p>
          </p:txBody>
        </p:sp>
        <p:sp>
          <p:nvSpPr>
            <p:cNvPr id="355" name="Rectangle 361"/>
            <p:cNvSpPr>
              <a:spLocks noChangeArrowheads="1"/>
            </p:cNvSpPr>
            <p:nvPr/>
          </p:nvSpPr>
          <p:spPr bwMode="auto">
            <a:xfrm>
              <a:off x="2838450" y="5014913"/>
              <a:ext cx="1524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5</a:t>
              </a:r>
              <a:endParaRPr lang="en-GB" altLang="en-US"/>
            </a:p>
          </p:txBody>
        </p:sp>
        <p:sp>
          <p:nvSpPr>
            <p:cNvPr id="356" name="Rectangle 362"/>
            <p:cNvSpPr>
              <a:spLocks noChangeArrowheads="1"/>
            </p:cNvSpPr>
            <p:nvPr/>
          </p:nvSpPr>
          <p:spPr bwMode="auto">
            <a:xfrm>
              <a:off x="3457575"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10</a:t>
              </a:r>
              <a:endParaRPr lang="en-GB" altLang="en-US"/>
            </a:p>
          </p:txBody>
        </p:sp>
        <p:sp>
          <p:nvSpPr>
            <p:cNvPr id="357" name="Rectangle 363"/>
            <p:cNvSpPr>
              <a:spLocks noChangeArrowheads="1"/>
            </p:cNvSpPr>
            <p:nvPr/>
          </p:nvSpPr>
          <p:spPr bwMode="auto">
            <a:xfrm>
              <a:off x="4114800"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15</a:t>
              </a:r>
              <a:endParaRPr lang="en-GB" altLang="en-US"/>
            </a:p>
          </p:txBody>
        </p:sp>
        <p:sp>
          <p:nvSpPr>
            <p:cNvPr id="358" name="Rectangle 364"/>
            <p:cNvSpPr>
              <a:spLocks noChangeArrowheads="1"/>
            </p:cNvSpPr>
            <p:nvPr/>
          </p:nvSpPr>
          <p:spPr bwMode="auto">
            <a:xfrm>
              <a:off x="4772025"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20</a:t>
              </a:r>
              <a:endParaRPr lang="en-GB" altLang="en-US"/>
            </a:p>
          </p:txBody>
        </p:sp>
        <p:sp>
          <p:nvSpPr>
            <p:cNvPr id="359" name="Rectangle 365"/>
            <p:cNvSpPr>
              <a:spLocks noChangeArrowheads="1"/>
            </p:cNvSpPr>
            <p:nvPr/>
          </p:nvSpPr>
          <p:spPr bwMode="auto">
            <a:xfrm>
              <a:off x="5429250"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25</a:t>
              </a:r>
              <a:endParaRPr lang="en-GB" altLang="en-US"/>
            </a:p>
          </p:txBody>
        </p:sp>
        <p:sp>
          <p:nvSpPr>
            <p:cNvPr id="360" name="Rectangle 366"/>
            <p:cNvSpPr>
              <a:spLocks noChangeArrowheads="1"/>
            </p:cNvSpPr>
            <p:nvPr/>
          </p:nvSpPr>
          <p:spPr bwMode="auto">
            <a:xfrm>
              <a:off x="6086475"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30</a:t>
              </a:r>
              <a:endParaRPr lang="en-GB" altLang="en-US"/>
            </a:p>
          </p:txBody>
        </p:sp>
        <p:sp>
          <p:nvSpPr>
            <p:cNvPr id="361" name="Rectangle 367"/>
            <p:cNvSpPr>
              <a:spLocks noChangeArrowheads="1"/>
            </p:cNvSpPr>
            <p:nvPr/>
          </p:nvSpPr>
          <p:spPr bwMode="auto">
            <a:xfrm>
              <a:off x="6743700"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35</a:t>
              </a:r>
              <a:endParaRPr lang="en-GB" altLang="en-US"/>
            </a:p>
          </p:txBody>
        </p:sp>
        <p:sp>
          <p:nvSpPr>
            <p:cNvPr id="362" name="Rectangle 368"/>
            <p:cNvSpPr>
              <a:spLocks noChangeArrowheads="1"/>
            </p:cNvSpPr>
            <p:nvPr/>
          </p:nvSpPr>
          <p:spPr bwMode="auto">
            <a:xfrm>
              <a:off x="7400925" y="5014913"/>
              <a:ext cx="2381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a:solidFill>
                    <a:srgbClr val="000000"/>
                  </a:solidFill>
                </a:rPr>
                <a:t>40</a:t>
              </a:r>
              <a:endParaRPr lang="en-GB" altLang="en-US"/>
            </a:p>
          </p:txBody>
        </p:sp>
        <p:sp>
          <p:nvSpPr>
            <p:cNvPr id="363" name="Rectangle 369"/>
            <p:cNvSpPr>
              <a:spLocks noChangeArrowheads="1"/>
            </p:cNvSpPr>
            <p:nvPr/>
          </p:nvSpPr>
          <p:spPr bwMode="auto">
            <a:xfrm>
              <a:off x="4114800" y="5291138"/>
              <a:ext cx="157162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b="1" dirty="0">
                  <a:solidFill>
                    <a:srgbClr val="000000"/>
                  </a:solidFill>
                </a:rPr>
                <a:t>depth in water / g cm</a:t>
              </a:r>
              <a:endParaRPr lang="en-GB" altLang="en-US" dirty="0"/>
            </a:p>
          </p:txBody>
        </p:sp>
        <p:sp>
          <p:nvSpPr>
            <p:cNvPr id="364" name="Rectangle 370"/>
            <p:cNvSpPr>
              <a:spLocks noChangeArrowheads="1"/>
            </p:cNvSpPr>
            <p:nvPr/>
          </p:nvSpPr>
          <p:spPr bwMode="auto">
            <a:xfrm>
              <a:off x="5505450" y="5262563"/>
              <a:ext cx="1428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b="1" dirty="0">
                  <a:solidFill>
                    <a:srgbClr val="000000"/>
                  </a:solidFill>
                </a:rPr>
                <a:t>-2</a:t>
              </a:r>
              <a:endParaRPr lang="en-GB" altLang="en-US" dirty="0"/>
            </a:p>
          </p:txBody>
        </p:sp>
        <p:sp>
          <p:nvSpPr>
            <p:cNvPr id="365" name="Rectangle 371"/>
            <p:cNvSpPr>
              <a:spLocks noChangeArrowheads="1"/>
            </p:cNvSpPr>
            <p:nvPr/>
          </p:nvSpPr>
          <p:spPr bwMode="auto">
            <a:xfrm rot="16200000">
              <a:off x="407988" y="3089275"/>
              <a:ext cx="26574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b="1">
                  <a:solidFill>
                    <a:srgbClr val="000000"/>
                  </a:solidFill>
                </a:rPr>
                <a:t>energy loss per unit depth / MeV cm</a:t>
              </a:r>
              <a:endParaRPr lang="en-GB" altLang="en-US"/>
            </a:p>
          </p:txBody>
        </p:sp>
        <p:sp>
          <p:nvSpPr>
            <p:cNvPr id="366" name="Rectangle 372"/>
            <p:cNvSpPr>
              <a:spLocks noChangeArrowheads="1"/>
            </p:cNvSpPr>
            <p:nvPr/>
          </p:nvSpPr>
          <p:spPr bwMode="auto">
            <a:xfrm rot="16200000">
              <a:off x="1627188" y="1984375"/>
              <a:ext cx="1047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b="1">
                  <a:solidFill>
                    <a:srgbClr val="000000"/>
                  </a:solidFill>
                </a:rPr>
                <a:t>2</a:t>
              </a:r>
              <a:endParaRPr lang="en-GB" altLang="en-US"/>
            </a:p>
          </p:txBody>
        </p:sp>
        <p:sp>
          <p:nvSpPr>
            <p:cNvPr id="367" name="Rectangle 373"/>
            <p:cNvSpPr>
              <a:spLocks noChangeArrowheads="1"/>
            </p:cNvSpPr>
            <p:nvPr/>
          </p:nvSpPr>
          <p:spPr bwMode="auto">
            <a:xfrm rot="16200000">
              <a:off x="1631951" y="1846262"/>
              <a:ext cx="20955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100" b="1">
                  <a:solidFill>
                    <a:srgbClr val="000000"/>
                  </a:solidFill>
                </a:rPr>
                <a:t> g</a:t>
              </a:r>
              <a:endParaRPr lang="en-GB" altLang="en-US"/>
            </a:p>
          </p:txBody>
        </p:sp>
        <p:sp>
          <p:nvSpPr>
            <p:cNvPr id="368" name="Rectangle 374"/>
            <p:cNvSpPr>
              <a:spLocks noChangeArrowheads="1"/>
            </p:cNvSpPr>
            <p:nvPr/>
          </p:nvSpPr>
          <p:spPr bwMode="auto">
            <a:xfrm rot="16200000">
              <a:off x="1608138" y="1784350"/>
              <a:ext cx="1428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b="1">
                  <a:solidFill>
                    <a:srgbClr val="000000"/>
                  </a:solidFill>
                </a:rPr>
                <a:t>-1</a:t>
              </a:r>
              <a:endParaRPr lang="en-GB" altLang="en-US"/>
            </a:p>
          </p:txBody>
        </p:sp>
        <p:sp>
          <p:nvSpPr>
            <p:cNvPr id="369" name="Rectangle 375"/>
            <p:cNvSpPr>
              <a:spLocks noChangeArrowheads="1"/>
            </p:cNvSpPr>
            <p:nvPr/>
          </p:nvSpPr>
          <p:spPr bwMode="auto">
            <a:xfrm>
              <a:off x="4533900" y="2271713"/>
              <a:ext cx="82867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0" name="Rectangle 376"/>
            <p:cNvSpPr>
              <a:spLocks noChangeArrowheads="1"/>
            </p:cNvSpPr>
            <p:nvPr/>
          </p:nvSpPr>
          <p:spPr bwMode="auto">
            <a:xfrm>
              <a:off x="4619625" y="2328863"/>
              <a:ext cx="50482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total </a:t>
              </a:r>
              <a:endParaRPr lang="en-GB" altLang="en-US"/>
            </a:p>
          </p:txBody>
        </p:sp>
        <p:sp>
          <p:nvSpPr>
            <p:cNvPr id="371" name="Rectangle 377"/>
            <p:cNvSpPr>
              <a:spLocks noChangeArrowheads="1"/>
            </p:cNvSpPr>
            <p:nvPr/>
          </p:nvSpPr>
          <p:spPr bwMode="auto">
            <a:xfrm>
              <a:off x="5000625" y="2290763"/>
              <a:ext cx="1905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12</a:t>
              </a:r>
              <a:endParaRPr lang="en-GB" altLang="en-US"/>
            </a:p>
          </p:txBody>
        </p:sp>
        <p:sp>
          <p:nvSpPr>
            <p:cNvPr id="372" name="Rectangle 378"/>
            <p:cNvSpPr>
              <a:spLocks noChangeArrowheads="1"/>
            </p:cNvSpPr>
            <p:nvPr/>
          </p:nvSpPr>
          <p:spPr bwMode="auto">
            <a:xfrm>
              <a:off x="5133975" y="2328863"/>
              <a:ext cx="21907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C</a:t>
              </a:r>
              <a:endParaRPr lang="en-GB" altLang="en-US"/>
            </a:p>
          </p:txBody>
        </p:sp>
        <p:sp>
          <p:nvSpPr>
            <p:cNvPr id="373" name="Rectangle 379"/>
            <p:cNvSpPr>
              <a:spLocks noChangeArrowheads="1"/>
            </p:cNvSpPr>
            <p:nvPr/>
          </p:nvSpPr>
          <p:spPr bwMode="auto">
            <a:xfrm>
              <a:off x="3267075" y="2928938"/>
              <a:ext cx="109537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4" name="Rectangle 380"/>
            <p:cNvSpPr>
              <a:spLocks noChangeArrowheads="1"/>
            </p:cNvSpPr>
            <p:nvPr/>
          </p:nvSpPr>
          <p:spPr bwMode="auto">
            <a:xfrm>
              <a:off x="3429000" y="2986088"/>
              <a:ext cx="6000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00FF"/>
                  </a:solidFill>
                </a:rPr>
                <a:t>primary </a:t>
              </a:r>
              <a:endParaRPr lang="en-GB" altLang="en-US"/>
            </a:p>
          </p:txBody>
        </p:sp>
        <p:sp>
          <p:nvSpPr>
            <p:cNvPr id="375" name="Rectangle 381"/>
            <p:cNvSpPr>
              <a:spLocks noChangeArrowheads="1"/>
            </p:cNvSpPr>
            <p:nvPr/>
          </p:nvSpPr>
          <p:spPr bwMode="auto">
            <a:xfrm>
              <a:off x="3962400" y="2947988"/>
              <a:ext cx="180975"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a:solidFill>
                    <a:srgbClr val="FF00FF"/>
                  </a:solidFill>
                </a:rPr>
                <a:t>12</a:t>
              </a:r>
              <a:endParaRPr lang="en-GB" altLang="en-US"/>
            </a:p>
          </p:txBody>
        </p:sp>
        <p:sp>
          <p:nvSpPr>
            <p:cNvPr id="376" name="Rectangle 382"/>
            <p:cNvSpPr>
              <a:spLocks noChangeArrowheads="1"/>
            </p:cNvSpPr>
            <p:nvPr/>
          </p:nvSpPr>
          <p:spPr bwMode="auto">
            <a:xfrm>
              <a:off x="4076700" y="2986088"/>
              <a:ext cx="1809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00FF"/>
                  </a:solidFill>
                </a:rPr>
                <a:t>C</a:t>
              </a:r>
              <a:endParaRPr lang="en-GB" altLang="en-US"/>
            </a:p>
          </p:txBody>
        </p:sp>
        <p:sp>
          <p:nvSpPr>
            <p:cNvPr id="377" name="Rectangle 383"/>
            <p:cNvSpPr>
              <a:spLocks noChangeArrowheads="1"/>
            </p:cNvSpPr>
            <p:nvPr/>
          </p:nvSpPr>
          <p:spPr bwMode="auto">
            <a:xfrm>
              <a:off x="3162300" y="4262438"/>
              <a:ext cx="24765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8" name="Rectangle 384"/>
            <p:cNvSpPr>
              <a:spLocks noChangeArrowheads="1"/>
            </p:cNvSpPr>
            <p:nvPr/>
          </p:nvSpPr>
          <p:spPr bwMode="auto">
            <a:xfrm>
              <a:off x="3200400" y="4281488"/>
              <a:ext cx="1143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a:solidFill>
                    <a:srgbClr val="0000FF"/>
                  </a:solidFill>
                </a:rPr>
                <a:t>1</a:t>
              </a:r>
              <a:endParaRPr lang="en-GB" altLang="en-US"/>
            </a:p>
          </p:txBody>
        </p:sp>
        <p:sp>
          <p:nvSpPr>
            <p:cNvPr id="379" name="Rectangle 385"/>
            <p:cNvSpPr>
              <a:spLocks noChangeArrowheads="1"/>
            </p:cNvSpPr>
            <p:nvPr/>
          </p:nvSpPr>
          <p:spPr bwMode="auto">
            <a:xfrm>
              <a:off x="3257550" y="4319588"/>
              <a:ext cx="1714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FF"/>
                  </a:solidFill>
                </a:rPr>
                <a:t>H</a:t>
              </a:r>
              <a:endParaRPr lang="en-GB" altLang="en-US"/>
            </a:p>
          </p:txBody>
        </p:sp>
        <p:sp>
          <p:nvSpPr>
            <p:cNvPr id="380" name="Rectangle 386"/>
            <p:cNvSpPr>
              <a:spLocks noChangeArrowheads="1"/>
            </p:cNvSpPr>
            <p:nvPr/>
          </p:nvSpPr>
          <p:spPr bwMode="auto">
            <a:xfrm>
              <a:off x="6400800" y="3300413"/>
              <a:ext cx="90487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81" name="Rectangle 387"/>
            <p:cNvSpPr>
              <a:spLocks noChangeArrowheads="1"/>
            </p:cNvSpPr>
            <p:nvPr/>
          </p:nvSpPr>
          <p:spPr bwMode="auto">
            <a:xfrm>
              <a:off x="6467475" y="3338513"/>
              <a:ext cx="7826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00FF"/>
                  </a:solidFill>
                </a:rPr>
                <a:t>&gt; 60 eV/nm</a:t>
              </a:r>
              <a:endParaRPr lang="en-GB" altLang="en-US"/>
            </a:p>
          </p:txBody>
        </p:sp>
        <p:sp>
          <p:nvSpPr>
            <p:cNvPr id="382" name="Rectangle 388"/>
            <p:cNvSpPr>
              <a:spLocks noChangeArrowheads="1"/>
            </p:cNvSpPr>
            <p:nvPr/>
          </p:nvSpPr>
          <p:spPr bwMode="auto">
            <a:xfrm>
              <a:off x="6419850" y="3624263"/>
              <a:ext cx="88582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83" name="Rectangle 389"/>
            <p:cNvSpPr>
              <a:spLocks noChangeArrowheads="1"/>
            </p:cNvSpPr>
            <p:nvPr/>
          </p:nvSpPr>
          <p:spPr bwMode="auto">
            <a:xfrm>
              <a:off x="6477000" y="3662363"/>
              <a:ext cx="7826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00FF"/>
                  </a:solidFill>
                </a:rPr>
                <a:t>&gt; 40 eV/nm</a:t>
              </a:r>
              <a:endParaRPr lang="en-GB" altLang="en-US"/>
            </a:p>
          </p:txBody>
        </p:sp>
        <p:sp>
          <p:nvSpPr>
            <p:cNvPr id="384" name="Rectangle 390"/>
            <p:cNvSpPr>
              <a:spLocks noChangeArrowheads="1"/>
            </p:cNvSpPr>
            <p:nvPr/>
          </p:nvSpPr>
          <p:spPr bwMode="auto">
            <a:xfrm>
              <a:off x="6419850" y="3967163"/>
              <a:ext cx="96202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85" name="Rectangle 391"/>
            <p:cNvSpPr>
              <a:spLocks noChangeArrowheads="1"/>
            </p:cNvSpPr>
            <p:nvPr/>
          </p:nvSpPr>
          <p:spPr bwMode="auto">
            <a:xfrm>
              <a:off x="6515100" y="4005263"/>
              <a:ext cx="7826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00FF"/>
                  </a:solidFill>
                </a:rPr>
                <a:t>&gt; 20 eV/nm</a:t>
              </a:r>
              <a:endParaRPr lang="en-GB" altLang="en-US"/>
            </a:p>
          </p:txBody>
        </p:sp>
        <p:sp>
          <p:nvSpPr>
            <p:cNvPr id="386" name="Line 392"/>
            <p:cNvSpPr>
              <a:spLocks noChangeShapeType="1"/>
            </p:cNvSpPr>
            <p:nvPr/>
          </p:nvSpPr>
          <p:spPr bwMode="auto">
            <a:xfrm flipH="1" flipV="1">
              <a:off x="3352800" y="4548188"/>
              <a:ext cx="104775" cy="190500"/>
            </a:xfrm>
            <a:prstGeom prst="line">
              <a:avLst/>
            </a:prstGeom>
            <a:noFill/>
            <a:ln w="952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7" name="Freeform 393"/>
            <p:cNvSpPr>
              <a:spLocks/>
            </p:cNvSpPr>
            <p:nvPr/>
          </p:nvSpPr>
          <p:spPr bwMode="auto">
            <a:xfrm>
              <a:off x="3362325" y="4548188"/>
              <a:ext cx="85725" cy="114300"/>
            </a:xfrm>
            <a:custGeom>
              <a:avLst/>
              <a:gdLst>
                <a:gd name="T0" fmla="*/ 54 w 54"/>
                <a:gd name="T1" fmla="*/ 42 h 72"/>
                <a:gd name="T2" fmla="*/ 0 w 54"/>
                <a:gd name="T3" fmla="*/ 0 h 72"/>
                <a:gd name="T4" fmla="*/ 0 w 54"/>
                <a:gd name="T5" fmla="*/ 72 h 72"/>
              </a:gdLst>
              <a:ahLst/>
              <a:cxnLst>
                <a:cxn ang="0">
                  <a:pos x="T0" y="T1"/>
                </a:cxn>
                <a:cxn ang="0">
                  <a:pos x="T2" y="T3"/>
                </a:cxn>
                <a:cxn ang="0">
                  <a:pos x="T4" y="T5"/>
                </a:cxn>
              </a:cxnLst>
              <a:rect l="0" t="0" r="r" b="b"/>
              <a:pathLst>
                <a:path w="54" h="72">
                  <a:moveTo>
                    <a:pt x="54" y="42"/>
                  </a:moveTo>
                  <a:lnTo>
                    <a:pt x="0" y="0"/>
                  </a:lnTo>
                  <a:lnTo>
                    <a:pt x="0" y="72"/>
                  </a:lnTo>
                </a:path>
              </a:pathLst>
            </a:custGeom>
            <a:noFill/>
            <a:ln w="95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88" name="Line 395"/>
            <p:cNvSpPr>
              <a:spLocks noChangeShapeType="1"/>
            </p:cNvSpPr>
            <p:nvPr/>
          </p:nvSpPr>
          <p:spPr bwMode="auto">
            <a:xfrm flipV="1">
              <a:off x="2981325" y="3300413"/>
              <a:ext cx="409575" cy="619125"/>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9" name="Freeform 396"/>
            <p:cNvSpPr>
              <a:spLocks/>
            </p:cNvSpPr>
            <p:nvPr/>
          </p:nvSpPr>
          <p:spPr bwMode="auto">
            <a:xfrm>
              <a:off x="3295650" y="3309938"/>
              <a:ext cx="104775" cy="104775"/>
            </a:xfrm>
            <a:custGeom>
              <a:avLst/>
              <a:gdLst>
                <a:gd name="T0" fmla="*/ 48 w 66"/>
                <a:gd name="T1" fmla="*/ 66 h 66"/>
                <a:gd name="T2" fmla="*/ 66 w 66"/>
                <a:gd name="T3" fmla="*/ 0 h 66"/>
                <a:gd name="T4" fmla="*/ 0 w 66"/>
                <a:gd name="T5" fmla="*/ 30 h 66"/>
              </a:gdLst>
              <a:ahLst/>
              <a:cxnLst>
                <a:cxn ang="0">
                  <a:pos x="T0" y="T1"/>
                </a:cxn>
                <a:cxn ang="0">
                  <a:pos x="T2" y="T3"/>
                </a:cxn>
                <a:cxn ang="0">
                  <a:pos x="T4" y="T5"/>
                </a:cxn>
              </a:cxnLst>
              <a:rect l="0" t="0" r="r" b="b"/>
              <a:pathLst>
                <a:path w="66" h="66">
                  <a:moveTo>
                    <a:pt x="48" y="66"/>
                  </a:moveTo>
                  <a:lnTo>
                    <a:pt x="66" y="0"/>
                  </a:lnTo>
                  <a:lnTo>
                    <a:pt x="0" y="30"/>
                  </a:lnTo>
                </a:path>
              </a:pathLst>
            </a:custGeom>
            <a:noFill/>
            <a:ln w="9525">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90" name="Line 398"/>
            <p:cNvSpPr>
              <a:spLocks noChangeShapeType="1"/>
            </p:cNvSpPr>
            <p:nvPr/>
          </p:nvSpPr>
          <p:spPr bwMode="auto">
            <a:xfrm flipV="1">
              <a:off x="6038850" y="4605338"/>
              <a:ext cx="47625" cy="152400"/>
            </a:xfrm>
            <a:prstGeom prst="line">
              <a:avLst/>
            </a:prstGeom>
            <a:noFill/>
            <a:ln w="9525">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1" name="Freeform 399"/>
            <p:cNvSpPr>
              <a:spLocks/>
            </p:cNvSpPr>
            <p:nvPr/>
          </p:nvSpPr>
          <p:spPr bwMode="auto">
            <a:xfrm>
              <a:off x="6010275" y="4605338"/>
              <a:ext cx="104775" cy="114300"/>
            </a:xfrm>
            <a:custGeom>
              <a:avLst/>
              <a:gdLst>
                <a:gd name="T0" fmla="*/ 66 w 66"/>
                <a:gd name="T1" fmla="*/ 72 h 72"/>
                <a:gd name="T2" fmla="*/ 48 w 66"/>
                <a:gd name="T3" fmla="*/ 0 h 72"/>
                <a:gd name="T4" fmla="*/ 0 w 66"/>
                <a:gd name="T5" fmla="*/ 54 h 72"/>
              </a:gdLst>
              <a:ahLst/>
              <a:cxnLst>
                <a:cxn ang="0">
                  <a:pos x="T0" y="T1"/>
                </a:cxn>
                <a:cxn ang="0">
                  <a:pos x="T2" y="T3"/>
                </a:cxn>
                <a:cxn ang="0">
                  <a:pos x="T4" y="T5"/>
                </a:cxn>
              </a:cxnLst>
              <a:rect l="0" t="0" r="r" b="b"/>
              <a:pathLst>
                <a:path w="66" h="72">
                  <a:moveTo>
                    <a:pt x="66" y="72"/>
                  </a:moveTo>
                  <a:lnTo>
                    <a:pt x="48" y="0"/>
                  </a:lnTo>
                  <a:lnTo>
                    <a:pt x="0" y="54"/>
                  </a:lnTo>
                </a:path>
              </a:pathLst>
            </a:custGeom>
            <a:noFill/>
            <a:ln w="9525">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92" name="Line 401"/>
            <p:cNvSpPr>
              <a:spLocks noChangeShapeType="1"/>
            </p:cNvSpPr>
            <p:nvPr/>
          </p:nvSpPr>
          <p:spPr bwMode="auto">
            <a:xfrm flipV="1">
              <a:off x="5600700" y="3786188"/>
              <a:ext cx="704850" cy="333375"/>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3" name="Freeform 402"/>
            <p:cNvSpPr>
              <a:spLocks/>
            </p:cNvSpPr>
            <p:nvPr/>
          </p:nvSpPr>
          <p:spPr bwMode="auto">
            <a:xfrm>
              <a:off x="6200775" y="3786188"/>
              <a:ext cx="114300" cy="95250"/>
            </a:xfrm>
            <a:custGeom>
              <a:avLst/>
              <a:gdLst>
                <a:gd name="T0" fmla="*/ 24 w 72"/>
                <a:gd name="T1" fmla="*/ 60 h 60"/>
                <a:gd name="T2" fmla="*/ 72 w 72"/>
                <a:gd name="T3" fmla="*/ 0 h 60"/>
                <a:gd name="T4" fmla="*/ 0 w 72"/>
                <a:gd name="T5" fmla="*/ 0 h 60"/>
              </a:gdLst>
              <a:ahLst/>
              <a:cxnLst>
                <a:cxn ang="0">
                  <a:pos x="T0" y="T1"/>
                </a:cxn>
                <a:cxn ang="0">
                  <a:pos x="T2" y="T3"/>
                </a:cxn>
                <a:cxn ang="0">
                  <a:pos x="T4" y="T5"/>
                </a:cxn>
              </a:cxnLst>
              <a:rect l="0" t="0" r="r" b="b"/>
              <a:pathLst>
                <a:path w="72" h="60">
                  <a:moveTo>
                    <a:pt x="24" y="60"/>
                  </a:moveTo>
                  <a:lnTo>
                    <a:pt x="72" y="0"/>
                  </a:lnTo>
                  <a:lnTo>
                    <a:pt x="0" y="0"/>
                  </a:lnTo>
                </a:path>
              </a:pathLst>
            </a:custGeom>
            <a:noFill/>
            <a:ln w="9525">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94" name="Line 404"/>
            <p:cNvSpPr>
              <a:spLocks noChangeShapeType="1"/>
            </p:cNvSpPr>
            <p:nvPr/>
          </p:nvSpPr>
          <p:spPr bwMode="auto">
            <a:xfrm flipV="1">
              <a:off x="5029200" y="4081463"/>
              <a:ext cx="1257300" cy="333375"/>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5" name="Freeform 405"/>
            <p:cNvSpPr>
              <a:spLocks/>
            </p:cNvSpPr>
            <p:nvPr/>
          </p:nvSpPr>
          <p:spPr bwMode="auto">
            <a:xfrm>
              <a:off x="6181725" y="4062413"/>
              <a:ext cx="114300" cy="104775"/>
            </a:xfrm>
            <a:custGeom>
              <a:avLst/>
              <a:gdLst>
                <a:gd name="T0" fmla="*/ 18 w 72"/>
                <a:gd name="T1" fmla="*/ 66 h 66"/>
                <a:gd name="T2" fmla="*/ 72 w 72"/>
                <a:gd name="T3" fmla="*/ 18 h 66"/>
                <a:gd name="T4" fmla="*/ 0 w 72"/>
                <a:gd name="T5" fmla="*/ 0 h 66"/>
              </a:gdLst>
              <a:ahLst/>
              <a:cxnLst>
                <a:cxn ang="0">
                  <a:pos x="T0" y="T1"/>
                </a:cxn>
                <a:cxn ang="0">
                  <a:pos x="T2" y="T3"/>
                </a:cxn>
                <a:cxn ang="0">
                  <a:pos x="T4" y="T5"/>
                </a:cxn>
              </a:cxnLst>
              <a:rect l="0" t="0" r="r" b="b"/>
              <a:pathLst>
                <a:path w="72" h="66">
                  <a:moveTo>
                    <a:pt x="18" y="66"/>
                  </a:moveTo>
                  <a:lnTo>
                    <a:pt x="72" y="18"/>
                  </a:lnTo>
                  <a:lnTo>
                    <a:pt x="0" y="0"/>
                  </a:lnTo>
                </a:path>
              </a:pathLst>
            </a:custGeom>
            <a:noFill/>
            <a:ln w="9525">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96" name="Line 407"/>
            <p:cNvSpPr>
              <a:spLocks noChangeShapeType="1"/>
            </p:cNvSpPr>
            <p:nvPr/>
          </p:nvSpPr>
          <p:spPr bwMode="auto">
            <a:xfrm flipH="1" flipV="1">
              <a:off x="3819525" y="4538663"/>
              <a:ext cx="133350" cy="285750"/>
            </a:xfrm>
            <a:prstGeom prst="line">
              <a:avLst/>
            </a:prstGeom>
            <a:noFill/>
            <a:ln w="95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7" name="Freeform 408"/>
            <p:cNvSpPr>
              <a:spLocks/>
            </p:cNvSpPr>
            <p:nvPr/>
          </p:nvSpPr>
          <p:spPr bwMode="auto">
            <a:xfrm>
              <a:off x="3819525" y="4548188"/>
              <a:ext cx="95250" cy="104775"/>
            </a:xfrm>
            <a:custGeom>
              <a:avLst/>
              <a:gdLst>
                <a:gd name="T0" fmla="*/ 60 w 60"/>
                <a:gd name="T1" fmla="*/ 42 h 66"/>
                <a:gd name="T2" fmla="*/ 0 w 60"/>
                <a:gd name="T3" fmla="*/ 0 h 66"/>
                <a:gd name="T4" fmla="*/ 0 w 60"/>
                <a:gd name="T5" fmla="*/ 66 h 66"/>
              </a:gdLst>
              <a:ahLst/>
              <a:cxnLst>
                <a:cxn ang="0">
                  <a:pos x="T0" y="T1"/>
                </a:cxn>
                <a:cxn ang="0">
                  <a:pos x="T2" y="T3"/>
                </a:cxn>
                <a:cxn ang="0">
                  <a:pos x="T4" y="T5"/>
                </a:cxn>
              </a:cxnLst>
              <a:rect l="0" t="0" r="r" b="b"/>
              <a:pathLst>
                <a:path w="60" h="66">
                  <a:moveTo>
                    <a:pt x="60" y="42"/>
                  </a:moveTo>
                  <a:lnTo>
                    <a:pt x="0" y="0"/>
                  </a:lnTo>
                  <a:lnTo>
                    <a:pt x="0" y="66"/>
                  </a:lnTo>
                </a:path>
              </a:pathLst>
            </a:custGeom>
            <a:noFill/>
            <a:ln w="952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98" name="Rectangle 410"/>
            <p:cNvSpPr>
              <a:spLocks noChangeArrowheads="1"/>
            </p:cNvSpPr>
            <p:nvPr/>
          </p:nvSpPr>
          <p:spPr bwMode="auto">
            <a:xfrm>
              <a:off x="3552825" y="4291013"/>
              <a:ext cx="3429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99" name="Rectangle 411"/>
            <p:cNvSpPr>
              <a:spLocks noChangeArrowheads="1"/>
            </p:cNvSpPr>
            <p:nvPr/>
          </p:nvSpPr>
          <p:spPr bwMode="auto">
            <a:xfrm>
              <a:off x="3590925" y="4310063"/>
              <a:ext cx="1143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a:solidFill>
                    <a:srgbClr val="008000"/>
                  </a:solidFill>
                </a:rPr>
                <a:t>4</a:t>
              </a:r>
              <a:endParaRPr lang="en-GB" altLang="en-US"/>
            </a:p>
          </p:txBody>
        </p:sp>
        <p:sp>
          <p:nvSpPr>
            <p:cNvPr id="400" name="Rectangle 412"/>
            <p:cNvSpPr>
              <a:spLocks noChangeArrowheads="1"/>
            </p:cNvSpPr>
            <p:nvPr/>
          </p:nvSpPr>
          <p:spPr bwMode="auto">
            <a:xfrm>
              <a:off x="3648075" y="4348163"/>
              <a:ext cx="2571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8000"/>
                  </a:solidFill>
                </a:rPr>
                <a:t>He</a:t>
              </a:r>
              <a:endParaRPr lang="en-GB" altLang="en-US"/>
            </a:p>
          </p:txBody>
        </p:sp>
        <p:sp>
          <p:nvSpPr>
            <p:cNvPr id="401" name="Rectangle 413"/>
            <p:cNvSpPr>
              <a:spLocks noChangeArrowheads="1"/>
            </p:cNvSpPr>
            <p:nvPr/>
          </p:nvSpPr>
          <p:spPr bwMode="auto">
            <a:xfrm>
              <a:off x="3952875" y="4224338"/>
              <a:ext cx="6096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02" name="Rectangle 414"/>
            <p:cNvSpPr>
              <a:spLocks noChangeArrowheads="1"/>
            </p:cNvSpPr>
            <p:nvPr/>
          </p:nvSpPr>
          <p:spPr bwMode="auto">
            <a:xfrm>
              <a:off x="4048125" y="4243388"/>
              <a:ext cx="3810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a:solidFill>
                    <a:srgbClr val="CC99FF"/>
                  </a:solidFill>
                </a:rPr>
                <a:t>10+11</a:t>
              </a:r>
              <a:endParaRPr lang="en-GB" altLang="en-US"/>
            </a:p>
          </p:txBody>
        </p:sp>
        <p:sp>
          <p:nvSpPr>
            <p:cNvPr id="403" name="Rectangle 415"/>
            <p:cNvSpPr>
              <a:spLocks noChangeArrowheads="1"/>
            </p:cNvSpPr>
            <p:nvPr/>
          </p:nvSpPr>
          <p:spPr bwMode="auto">
            <a:xfrm>
              <a:off x="4333875" y="4281488"/>
              <a:ext cx="1809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CC99FF"/>
                  </a:solidFill>
                </a:rPr>
                <a:t>C</a:t>
              </a:r>
              <a:endParaRPr lang="en-GB" altLang="en-US"/>
            </a:p>
          </p:txBody>
        </p:sp>
        <p:sp>
          <p:nvSpPr>
            <p:cNvPr id="404" name="Line 416"/>
            <p:cNvSpPr>
              <a:spLocks noChangeShapeType="1"/>
            </p:cNvSpPr>
            <p:nvPr/>
          </p:nvSpPr>
          <p:spPr bwMode="auto">
            <a:xfrm flipV="1">
              <a:off x="5676900" y="3548063"/>
              <a:ext cx="609600" cy="333375"/>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5" name="Freeform 417"/>
            <p:cNvSpPr>
              <a:spLocks/>
            </p:cNvSpPr>
            <p:nvPr/>
          </p:nvSpPr>
          <p:spPr bwMode="auto">
            <a:xfrm>
              <a:off x="6181725" y="3557588"/>
              <a:ext cx="114300" cy="85725"/>
            </a:xfrm>
            <a:custGeom>
              <a:avLst/>
              <a:gdLst>
                <a:gd name="T0" fmla="*/ 30 w 72"/>
                <a:gd name="T1" fmla="*/ 54 h 54"/>
                <a:gd name="T2" fmla="*/ 72 w 72"/>
                <a:gd name="T3" fmla="*/ 0 h 54"/>
                <a:gd name="T4" fmla="*/ 0 w 72"/>
                <a:gd name="T5" fmla="*/ 0 h 54"/>
              </a:gdLst>
              <a:ahLst/>
              <a:cxnLst>
                <a:cxn ang="0">
                  <a:pos x="T0" y="T1"/>
                </a:cxn>
                <a:cxn ang="0">
                  <a:pos x="T2" y="T3"/>
                </a:cxn>
                <a:cxn ang="0">
                  <a:pos x="T4" y="T5"/>
                </a:cxn>
              </a:cxnLst>
              <a:rect l="0" t="0" r="r" b="b"/>
              <a:pathLst>
                <a:path w="72" h="54">
                  <a:moveTo>
                    <a:pt x="30" y="54"/>
                  </a:moveTo>
                  <a:lnTo>
                    <a:pt x="72" y="0"/>
                  </a:lnTo>
                  <a:lnTo>
                    <a:pt x="0" y="0"/>
                  </a:lnTo>
                </a:path>
              </a:pathLst>
            </a:custGeom>
            <a:noFill/>
            <a:ln w="9525">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6" name="Rectangle 419"/>
            <p:cNvSpPr>
              <a:spLocks noChangeArrowheads="1"/>
            </p:cNvSpPr>
            <p:nvPr/>
          </p:nvSpPr>
          <p:spPr bwMode="auto">
            <a:xfrm>
              <a:off x="5819775" y="4405313"/>
              <a:ext cx="59055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07" name="Rectangle 420"/>
            <p:cNvSpPr>
              <a:spLocks noChangeArrowheads="1"/>
            </p:cNvSpPr>
            <p:nvPr/>
          </p:nvSpPr>
          <p:spPr bwMode="auto">
            <a:xfrm>
              <a:off x="5915025" y="4424363"/>
              <a:ext cx="3810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800">
                  <a:solidFill>
                    <a:srgbClr val="FF6600"/>
                  </a:solidFill>
                </a:rPr>
                <a:t>10+11</a:t>
              </a:r>
              <a:endParaRPr lang="en-GB" altLang="en-US"/>
            </a:p>
          </p:txBody>
        </p:sp>
        <p:sp>
          <p:nvSpPr>
            <p:cNvPr id="408" name="Rectangle 421"/>
            <p:cNvSpPr>
              <a:spLocks noChangeArrowheads="1"/>
            </p:cNvSpPr>
            <p:nvPr/>
          </p:nvSpPr>
          <p:spPr bwMode="auto">
            <a:xfrm>
              <a:off x="6200775" y="4462463"/>
              <a:ext cx="1714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FF6600"/>
                  </a:solidFill>
                </a:rPr>
                <a:t>B</a:t>
              </a:r>
              <a:endParaRPr lang="en-GB" altLang="en-US"/>
            </a:p>
          </p:txBody>
        </p:sp>
        <p:sp>
          <p:nvSpPr>
            <p:cNvPr id="409" name="Line 422"/>
            <p:cNvSpPr>
              <a:spLocks noChangeShapeType="1"/>
            </p:cNvSpPr>
            <p:nvPr/>
          </p:nvSpPr>
          <p:spPr bwMode="auto">
            <a:xfrm flipH="1" flipV="1">
              <a:off x="4429125" y="4471988"/>
              <a:ext cx="133350" cy="285750"/>
            </a:xfrm>
            <a:prstGeom prst="line">
              <a:avLst/>
            </a:prstGeom>
            <a:noFill/>
            <a:ln w="9525">
              <a:solidFill>
                <a:srgbClr val="CC99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 name="Freeform 423"/>
            <p:cNvSpPr>
              <a:spLocks/>
            </p:cNvSpPr>
            <p:nvPr/>
          </p:nvSpPr>
          <p:spPr bwMode="auto">
            <a:xfrm>
              <a:off x="4429125" y="4471988"/>
              <a:ext cx="95250" cy="114300"/>
            </a:xfrm>
            <a:custGeom>
              <a:avLst/>
              <a:gdLst>
                <a:gd name="T0" fmla="*/ 60 w 60"/>
                <a:gd name="T1" fmla="*/ 48 h 72"/>
                <a:gd name="T2" fmla="*/ 0 w 60"/>
                <a:gd name="T3" fmla="*/ 0 h 72"/>
                <a:gd name="T4" fmla="*/ 0 w 60"/>
                <a:gd name="T5" fmla="*/ 72 h 72"/>
              </a:gdLst>
              <a:ahLst/>
              <a:cxnLst>
                <a:cxn ang="0">
                  <a:pos x="T0" y="T1"/>
                </a:cxn>
                <a:cxn ang="0">
                  <a:pos x="T2" y="T3"/>
                </a:cxn>
                <a:cxn ang="0">
                  <a:pos x="T4" y="T5"/>
                </a:cxn>
              </a:cxnLst>
              <a:rect l="0" t="0" r="r" b="b"/>
              <a:pathLst>
                <a:path w="60" h="72">
                  <a:moveTo>
                    <a:pt x="60" y="48"/>
                  </a:moveTo>
                  <a:lnTo>
                    <a:pt x="0" y="0"/>
                  </a:lnTo>
                  <a:lnTo>
                    <a:pt x="0" y="72"/>
                  </a:lnTo>
                </a:path>
              </a:pathLst>
            </a:custGeom>
            <a:noFill/>
            <a:ln w="9525">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Tree>
    <p:extLst>
      <p:ext uri="{BB962C8B-B14F-4D97-AF65-F5344CB8AC3E}">
        <p14:creationId xmlns:p14="http://schemas.microsoft.com/office/powerpoint/2010/main" val="38235197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Ferrous sulphate dosimeter</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16832"/>
                <a:ext cx="8229600" cy="4752528"/>
              </a:xfrm>
            </p:spPr>
            <p:txBody>
              <a:bodyPr/>
              <a:lstStyle/>
              <a:p>
                <a:pPr marL="342900" indent="-342900">
                  <a:buFont typeface="Arial" panose="020B0604020202020204" pitchFamily="34" charset="0"/>
                  <a:buChar char="•"/>
                </a:pPr>
                <a14:m>
                  <m:oMath xmlns:m="http://schemas.openxmlformats.org/officeDocument/2006/math">
                    <m:sSup>
                      <m:sSupPr>
                        <m:ctrlPr>
                          <a:rPr lang="en-GB" i="1" smtClean="0">
                            <a:latin typeface="Cambria Math"/>
                          </a:rPr>
                        </m:ctrlPr>
                      </m:sSupPr>
                      <m:e>
                        <m:r>
                          <m:rPr>
                            <m:sty m:val="p"/>
                          </m:rPr>
                          <a:rPr lang="en-GB">
                            <a:latin typeface="Cambria Math"/>
                          </a:rPr>
                          <m:t>Fe</m:t>
                        </m:r>
                      </m:e>
                      <m:sup>
                        <m:r>
                          <a:rPr lang="en-GB" i="1">
                            <a:latin typeface="Cambria Math"/>
                          </a:rPr>
                          <m:t>2+</m:t>
                        </m:r>
                      </m:sup>
                    </m:sSup>
                    <m:r>
                      <a:rPr lang="en-GB">
                        <a:latin typeface="Cambria Math"/>
                      </a:rPr>
                      <m:t>+</m:t>
                    </m:r>
                    <m:r>
                      <m:rPr>
                        <m:sty m:val="p"/>
                      </m:rPr>
                      <a:rPr lang="en-GB">
                        <a:latin typeface="Cambria Math"/>
                      </a:rPr>
                      <m:t>H</m:t>
                    </m:r>
                    <m:sSub>
                      <m:sSubPr>
                        <m:ctrlPr>
                          <a:rPr lang="en-GB" i="1">
                            <a:latin typeface="Cambria Math"/>
                          </a:rPr>
                        </m:ctrlPr>
                      </m:sSubPr>
                      <m:e>
                        <m:r>
                          <m:rPr>
                            <m:sty m:val="p"/>
                          </m:rPr>
                          <a:rPr lang="en-GB">
                            <a:latin typeface="Cambria Math"/>
                          </a:rPr>
                          <m:t>O</m:t>
                        </m:r>
                      </m:e>
                      <m:sub>
                        <m:r>
                          <a:rPr lang="en-GB" i="1">
                            <a:latin typeface="Cambria Math"/>
                          </a:rPr>
                          <m:t>2</m:t>
                        </m:r>
                      </m:sub>
                    </m:sSub>
                    <m:box>
                      <m:boxPr>
                        <m:ctrlPr>
                          <a:rPr lang="en-GB" i="1">
                            <a:latin typeface="Cambria Math"/>
                          </a:rPr>
                        </m:ctrlPr>
                      </m:boxPr>
                      <m:e>
                        <m:r>
                          <a:rPr lang="en-GB" i="1">
                            <a:latin typeface="Cambria Math"/>
                          </a:rPr>
                          <m:t>→</m:t>
                        </m:r>
                      </m:e>
                    </m:box>
                    <m:sSup>
                      <m:sSupPr>
                        <m:ctrlPr>
                          <a:rPr lang="en-GB" i="1">
                            <a:latin typeface="Cambria Math"/>
                          </a:rPr>
                        </m:ctrlPr>
                      </m:sSupPr>
                      <m:e>
                        <m:r>
                          <m:rPr>
                            <m:sty m:val="p"/>
                          </m:rPr>
                          <a:rPr lang="en-GB">
                            <a:latin typeface="Cambria Math"/>
                          </a:rPr>
                          <m:t>Fe</m:t>
                        </m:r>
                      </m:e>
                      <m:sup>
                        <m:r>
                          <a:rPr lang="en-GB" i="1">
                            <a:latin typeface="Cambria Math"/>
                          </a:rPr>
                          <m:t>3+</m:t>
                        </m:r>
                      </m:sup>
                    </m:sSup>
                    <m:r>
                      <a:rPr lang="en-GB" i="1">
                        <a:latin typeface="Cambria Math"/>
                      </a:rPr>
                      <m:t>+</m:t>
                    </m:r>
                    <m:r>
                      <m:rPr>
                        <m:sty m:val="p"/>
                      </m:rPr>
                      <a:rPr lang="en-GB">
                        <a:latin typeface="Cambria Math"/>
                      </a:rPr>
                      <m:t>H</m:t>
                    </m:r>
                    <m:sSubSup>
                      <m:sSubSupPr>
                        <m:ctrlPr>
                          <a:rPr lang="en-GB" i="1">
                            <a:latin typeface="Cambria Math"/>
                          </a:rPr>
                        </m:ctrlPr>
                      </m:sSubSupPr>
                      <m:e>
                        <m:r>
                          <m:rPr>
                            <m:sty m:val="p"/>
                          </m:rPr>
                          <a:rPr lang="en-GB">
                            <a:latin typeface="Cambria Math"/>
                          </a:rPr>
                          <m:t>O</m:t>
                        </m:r>
                      </m:e>
                      <m:sub>
                        <m:r>
                          <a:rPr lang="en-GB" i="1">
                            <a:latin typeface="Cambria Math"/>
                          </a:rPr>
                          <m:t>2</m:t>
                        </m:r>
                      </m:sub>
                      <m:sup>
                        <m:r>
                          <a:rPr lang="en-GB" i="1">
                            <a:latin typeface="Cambria Math"/>
                          </a:rPr>
                          <m:t>−</m:t>
                        </m:r>
                      </m:sup>
                    </m:sSubSup>
                  </m:oMath>
                </a14:m>
                <a:endParaRPr lang="en-GB" i="1" dirty="0" smtClean="0"/>
              </a:p>
              <a:p>
                <a:pPr marL="342900" indent="-342900">
                  <a:buFont typeface="Arial" panose="020B0604020202020204" pitchFamily="34" charset="0"/>
                  <a:buChar char="•"/>
                </a:pPr>
                <a14:m>
                  <m:oMath xmlns:m="http://schemas.openxmlformats.org/officeDocument/2006/math">
                    <m:sSup>
                      <m:sSupPr>
                        <m:ctrlPr>
                          <a:rPr lang="en-GB" i="1">
                            <a:latin typeface="Cambria Math"/>
                          </a:rPr>
                        </m:ctrlPr>
                      </m:sSupPr>
                      <m:e>
                        <m:r>
                          <m:rPr>
                            <m:sty m:val="p"/>
                          </m:rPr>
                          <a:rPr lang="en-GB">
                            <a:latin typeface="Cambria Math"/>
                          </a:rPr>
                          <m:t>Fe</m:t>
                        </m:r>
                      </m:e>
                      <m:sup>
                        <m:r>
                          <a:rPr lang="en-GB" i="1">
                            <a:latin typeface="Cambria Math"/>
                          </a:rPr>
                          <m:t>2+</m:t>
                        </m:r>
                      </m:sup>
                    </m:sSup>
                    <m:r>
                      <a:rPr lang="en-GB">
                        <a:latin typeface="Cambria Math"/>
                      </a:rPr>
                      <m:t>+</m:t>
                    </m:r>
                    <m:sSub>
                      <m:sSubPr>
                        <m:ctrlPr>
                          <a:rPr lang="en-GB" i="1">
                            <a:latin typeface="Cambria Math"/>
                          </a:rPr>
                        </m:ctrlPr>
                      </m:sSubPr>
                      <m:e>
                        <m:r>
                          <m:rPr>
                            <m:sty m:val="p"/>
                          </m:rPr>
                          <a:rPr lang="en-GB">
                            <a:latin typeface="Cambria Math"/>
                          </a:rPr>
                          <m:t>H</m:t>
                        </m:r>
                      </m:e>
                      <m:sub>
                        <m:r>
                          <a:rPr lang="en-GB" i="1">
                            <a:latin typeface="Cambria Math"/>
                          </a:rPr>
                          <m:t>2</m:t>
                        </m:r>
                      </m:sub>
                    </m:sSub>
                    <m:sSub>
                      <m:sSubPr>
                        <m:ctrlPr>
                          <a:rPr lang="en-GB" i="1">
                            <a:latin typeface="Cambria Math"/>
                          </a:rPr>
                        </m:ctrlPr>
                      </m:sSubPr>
                      <m:e>
                        <m:r>
                          <m:rPr>
                            <m:sty m:val="p"/>
                          </m:rPr>
                          <a:rPr lang="en-GB">
                            <a:latin typeface="Cambria Math"/>
                          </a:rPr>
                          <m:t>O</m:t>
                        </m:r>
                      </m:e>
                      <m:sub>
                        <m:r>
                          <a:rPr lang="en-GB" i="1">
                            <a:latin typeface="Cambria Math"/>
                          </a:rPr>
                          <m:t>2</m:t>
                        </m:r>
                      </m:sub>
                    </m:sSub>
                    <m:box>
                      <m:boxPr>
                        <m:ctrlPr>
                          <a:rPr lang="en-GB" i="1">
                            <a:latin typeface="Cambria Math"/>
                          </a:rPr>
                        </m:ctrlPr>
                      </m:boxPr>
                      <m:e>
                        <m:r>
                          <a:rPr lang="en-GB" i="1">
                            <a:latin typeface="Cambria Math"/>
                          </a:rPr>
                          <m:t>→</m:t>
                        </m:r>
                      </m:e>
                    </m:box>
                    <m:sSup>
                      <m:sSupPr>
                        <m:ctrlPr>
                          <a:rPr lang="en-GB" i="1">
                            <a:latin typeface="Cambria Math"/>
                          </a:rPr>
                        </m:ctrlPr>
                      </m:sSupPr>
                      <m:e>
                        <m:r>
                          <m:rPr>
                            <m:sty m:val="p"/>
                          </m:rPr>
                          <a:rPr lang="en-GB">
                            <a:latin typeface="Cambria Math"/>
                          </a:rPr>
                          <m:t>Fe</m:t>
                        </m:r>
                      </m:e>
                      <m:sup>
                        <m:r>
                          <a:rPr lang="en-GB" i="1">
                            <a:latin typeface="Cambria Math"/>
                          </a:rPr>
                          <m:t>3+</m:t>
                        </m:r>
                      </m:sup>
                    </m:sSup>
                    <m:r>
                      <a:rPr lang="en-GB" i="1">
                        <a:latin typeface="Cambria Math"/>
                      </a:rPr>
                      <m:t>+</m:t>
                    </m:r>
                    <m:sPre>
                      <m:sPrePr>
                        <m:ctrlPr>
                          <a:rPr lang="en-GB" i="1">
                            <a:latin typeface="Cambria Math"/>
                          </a:rPr>
                        </m:ctrlPr>
                      </m:sPrePr>
                      <m:sub/>
                      <m:sup>
                        <m:r>
                          <a:rPr lang="en-GB">
                            <a:latin typeface="Cambria Math"/>
                          </a:rPr>
                          <m:t>•</m:t>
                        </m:r>
                      </m:sup>
                      <m:e>
                        <m:r>
                          <m:rPr>
                            <m:sty m:val="p"/>
                          </m:rPr>
                          <a:rPr lang="en-GB">
                            <a:latin typeface="Cambria Math"/>
                          </a:rPr>
                          <m:t>OH</m:t>
                        </m:r>
                      </m:e>
                    </m:sPre>
                    <m:r>
                      <a:rPr lang="en-GB">
                        <a:latin typeface="Cambria Math"/>
                      </a:rPr>
                      <m:t>+</m:t>
                    </m:r>
                    <m:r>
                      <m:rPr>
                        <m:sty m:val="p"/>
                      </m:rPr>
                      <a:rPr lang="en-GB">
                        <a:latin typeface="Cambria Math"/>
                      </a:rPr>
                      <m:t>O</m:t>
                    </m:r>
                    <m:sSup>
                      <m:sSupPr>
                        <m:ctrlPr>
                          <a:rPr lang="en-GB" i="1">
                            <a:latin typeface="Cambria Math"/>
                          </a:rPr>
                        </m:ctrlPr>
                      </m:sSupPr>
                      <m:e>
                        <m:r>
                          <m:rPr>
                            <m:sty m:val="p"/>
                          </m:rPr>
                          <a:rPr lang="en-GB">
                            <a:latin typeface="Cambria Math"/>
                          </a:rPr>
                          <m:t>H</m:t>
                        </m:r>
                      </m:e>
                      <m:sup>
                        <m:r>
                          <a:rPr lang="en-GB" i="1">
                            <a:latin typeface="Cambria Math"/>
                          </a:rPr>
                          <m:t>−</m:t>
                        </m:r>
                      </m:sup>
                    </m:sSup>
                  </m:oMath>
                </a14:m>
                <a:endParaRPr lang="en-GB" i="1" dirty="0" smtClean="0"/>
              </a:p>
              <a:p>
                <a:pPr marL="342900" indent="-342900">
                  <a:buFont typeface="Arial" panose="020B0604020202020204" pitchFamily="34" charset="0"/>
                  <a:buChar char="•"/>
                </a:pPr>
                <a14:m>
                  <m:oMath xmlns:m="http://schemas.openxmlformats.org/officeDocument/2006/math">
                    <m:sSup>
                      <m:sSupPr>
                        <m:ctrlPr>
                          <a:rPr lang="en-GB" i="1">
                            <a:latin typeface="Cambria Math"/>
                          </a:rPr>
                        </m:ctrlPr>
                      </m:sSupPr>
                      <m:e>
                        <m:r>
                          <m:rPr>
                            <m:sty m:val="p"/>
                          </m:rPr>
                          <a:rPr lang="en-GB">
                            <a:latin typeface="Cambria Math"/>
                          </a:rPr>
                          <m:t>Fe</m:t>
                        </m:r>
                      </m:e>
                      <m:sup>
                        <m:r>
                          <a:rPr lang="en-GB" i="1">
                            <a:latin typeface="Cambria Math"/>
                          </a:rPr>
                          <m:t>2+</m:t>
                        </m:r>
                      </m:sup>
                    </m:sSup>
                    <m:r>
                      <a:rPr lang="en-GB">
                        <a:latin typeface="Cambria Math"/>
                      </a:rPr>
                      <m:t>+</m:t>
                    </m:r>
                    <m:sPre>
                      <m:sPrePr>
                        <m:ctrlPr>
                          <a:rPr lang="en-GB" i="1">
                            <a:latin typeface="Cambria Math"/>
                          </a:rPr>
                        </m:ctrlPr>
                      </m:sPrePr>
                      <m:sub/>
                      <m:sup>
                        <m:r>
                          <a:rPr lang="en-GB">
                            <a:latin typeface="Cambria Math"/>
                          </a:rPr>
                          <m:t>•</m:t>
                        </m:r>
                      </m:sup>
                      <m:e>
                        <m:r>
                          <m:rPr>
                            <m:sty m:val="p"/>
                          </m:rPr>
                          <a:rPr lang="en-GB">
                            <a:latin typeface="Cambria Math"/>
                          </a:rPr>
                          <m:t>OH</m:t>
                        </m:r>
                      </m:e>
                    </m:sPre>
                    <m:box>
                      <m:boxPr>
                        <m:ctrlPr>
                          <a:rPr lang="en-GB" i="1">
                            <a:latin typeface="Cambria Math"/>
                          </a:rPr>
                        </m:ctrlPr>
                      </m:boxPr>
                      <m:e>
                        <m:r>
                          <a:rPr lang="en-GB" i="1">
                            <a:latin typeface="Cambria Math"/>
                          </a:rPr>
                          <m:t>→</m:t>
                        </m:r>
                      </m:e>
                    </m:box>
                    <m:sSup>
                      <m:sSupPr>
                        <m:ctrlPr>
                          <a:rPr lang="en-GB" i="1">
                            <a:latin typeface="Cambria Math"/>
                          </a:rPr>
                        </m:ctrlPr>
                      </m:sSupPr>
                      <m:e>
                        <m:r>
                          <m:rPr>
                            <m:sty m:val="p"/>
                          </m:rPr>
                          <a:rPr lang="en-GB">
                            <a:latin typeface="Cambria Math"/>
                          </a:rPr>
                          <m:t>Fe</m:t>
                        </m:r>
                      </m:e>
                      <m:sup>
                        <m:r>
                          <a:rPr lang="en-GB" i="1">
                            <a:latin typeface="Cambria Math"/>
                          </a:rPr>
                          <m:t>3+</m:t>
                        </m:r>
                      </m:sup>
                    </m:sSup>
                    <m:r>
                      <a:rPr lang="en-GB" i="1">
                        <a:latin typeface="Cambria Math"/>
                      </a:rPr>
                      <m:t>+</m:t>
                    </m:r>
                    <m:r>
                      <m:rPr>
                        <m:sty m:val="p"/>
                      </m:rPr>
                      <a:rPr lang="en-GB">
                        <a:latin typeface="Cambria Math"/>
                      </a:rPr>
                      <m:t>O</m:t>
                    </m:r>
                    <m:sSup>
                      <m:sSupPr>
                        <m:ctrlPr>
                          <a:rPr lang="en-GB" i="1">
                            <a:latin typeface="Cambria Math"/>
                          </a:rPr>
                        </m:ctrlPr>
                      </m:sSupPr>
                      <m:e>
                        <m:r>
                          <m:rPr>
                            <m:sty m:val="p"/>
                          </m:rPr>
                          <a:rPr lang="en-GB">
                            <a:latin typeface="Cambria Math"/>
                          </a:rPr>
                          <m:t>H</m:t>
                        </m:r>
                      </m:e>
                      <m:sup>
                        <m:r>
                          <a:rPr lang="en-GB" i="1">
                            <a:latin typeface="Cambria Math"/>
                          </a:rPr>
                          <m:t>−</m:t>
                        </m:r>
                      </m:sup>
                    </m:sSup>
                  </m:oMath>
                </a14:m>
                <a:r>
                  <a:rPr lang="en-GB"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16832"/>
                <a:ext cx="8229600" cy="4752528"/>
              </a:xfrm>
              <a:blipFill rotWithShape="1">
                <a:blip r:embed="rId2"/>
                <a:stretch>
                  <a:fillRect l="-815" t="-513"/>
                </a:stretch>
              </a:blipFill>
            </p:spPr>
            <p:txBody>
              <a:bodyPr/>
              <a:lstStyle/>
              <a:p>
                <a:r>
                  <a:rPr lang="en-GB">
                    <a:noFill/>
                  </a:rPr>
                  <a:t> </a:t>
                </a:r>
              </a:p>
            </p:txBody>
          </p:sp>
        </mc:Fallback>
      </mc:AlternateContent>
      <p:pic>
        <p:nvPicPr>
          <p:cNvPr id="7168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712" y="3284984"/>
            <a:ext cx="4608512" cy="3369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92209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GB" altLang="en-US" smtClean="0"/>
              <a:t>EPR or ESR - Alanine</a:t>
            </a:r>
          </a:p>
        </p:txBody>
      </p:sp>
      <p:graphicFrame>
        <p:nvGraphicFramePr>
          <p:cNvPr id="51203" name="Object 4"/>
          <p:cNvGraphicFramePr>
            <a:graphicFrameLocks noChangeAspect="1"/>
          </p:cNvGraphicFramePr>
          <p:nvPr>
            <p:extLst>
              <p:ext uri="{D42A27DB-BD31-4B8C-83A1-F6EECF244321}">
                <p14:modId xmlns:p14="http://schemas.microsoft.com/office/powerpoint/2010/main" val="2672991766"/>
              </p:ext>
            </p:extLst>
          </p:nvPr>
        </p:nvGraphicFramePr>
        <p:xfrm>
          <a:off x="15343" y="2204864"/>
          <a:ext cx="8993188" cy="4194175"/>
        </p:xfrm>
        <a:graphic>
          <a:graphicData uri="http://schemas.openxmlformats.org/presentationml/2006/ole">
            <mc:AlternateContent xmlns:mc="http://schemas.openxmlformats.org/markup-compatibility/2006">
              <mc:Choice xmlns:v="urn:schemas-microsoft-com:vml" Requires="v">
                <p:oleObj spid="_x0000_s20485" name="Photo Editor Photo" r:id="rId3" imgW="4819048" imgH="2247619" progId="MSPhotoEd.3">
                  <p:embed/>
                </p:oleObj>
              </mc:Choice>
              <mc:Fallback>
                <p:oleObj name="Photo Editor Photo" r:id="rId3" imgW="4819048" imgH="2247619"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43" y="2204864"/>
                        <a:ext cx="8993188" cy="419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9073020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smtClean="0"/>
              <a:t>Alanine/EPR</a:t>
            </a:r>
            <a:endParaRPr lang="en-GB" b="0" dirty="0"/>
          </a:p>
        </p:txBody>
      </p:sp>
      <mc:AlternateContent xmlns:mc="http://schemas.openxmlformats.org/markup-compatibility/2006" xmlns:a14="http://schemas.microsoft.com/office/drawing/2010/main">
        <mc:Choice Requires="a14">
          <p:sp>
            <p:nvSpPr>
              <p:cNvPr id="1103" name="Content Placeholder 1102"/>
              <p:cNvSpPr>
                <a:spLocks noGrp="1"/>
              </p:cNvSpPr>
              <p:nvPr>
                <p:ph idx="1"/>
              </p:nvPr>
            </p:nvSpPr>
            <p:spPr/>
            <p:txBody>
              <a:bodyPr/>
              <a:lstStyle/>
              <a:p>
                <a:endParaRPr lang="en-GB" i="1" dirty="0" smtClean="0"/>
              </a:p>
              <a:p>
                <a:endParaRPr lang="en-GB" i="1" dirty="0"/>
              </a:p>
              <a:p>
                <a:endParaRPr lang="en-GB" i="1" dirty="0" smtClean="0"/>
              </a:p>
              <a:p>
                <a:endParaRPr lang="en-GB" i="1" dirty="0"/>
              </a:p>
              <a:p>
                <a:endParaRPr lang="en-GB" i="1" dirty="0" smtClean="0"/>
              </a:p>
              <a:p>
                <a:endParaRPr lang="en-GB" i="1" dirty="0"/>
              </a:p>
              <a:p>
                <a:endParaRPr lang="en-GB" i="1" dirty="0" smtClean="0"/>
              </a:p>
              <a:p>
                <a:pPr/>
                <a14:m>
                  <m:oMathPara xmlns:m="http://schemas.openxmlformats.org/officeDocument/2006/math">
                    <m:oMathParaPr>
                      <m:jc m:val="centerGroup"/>
                    </m:oMathParaPr>
                    <m:oMath xmlns:m="http://schemas.openxmlformats.org/officeDocument/2006/math">
                      <m:sSub>
                        <m:sSubPr>
                          <m:ctrlPr>
                            <a:rPr lang="en-GB" i="1">
                              <a:latin typeface="Cambria Math"/>
                            </a:rPr>
                          </m:ctrlPr>
                        </m:sSubPr>
                        <m:e>
                          <m:bar>
                            <m:barPr>
                              <m:pos m:val="top"/>
                              <m:ctrlPr>
                                <a:rPr lang="en-GB" i="1">
                                  <a:latin typeface="Cambria Math"/>
                                </a:rPr>
                              </m:ctrlPr>
                            </m:barPr>
                            <m:e>
                              <m:r>
                                <a:rPr lang="en-US" i="1">
                                  <a:latin typeface="Cambria Math"/>
                                </a:rPr>
                                <m:t>𝜂</m:t>
                              </m:r>
                            </m:e>
                          </m:bar>
                        </m:e>
                        <m:sub>
                          <m:r>
                            <m:rPr>
                              <m:sty m:val="p"/>
                            </m:rPr>
                            <a:rPr lang="it-IT">
                              <a:latin typeface="Cambria Math"/>
                            </a:rPr>
                            <m:t>aln</m:t>
                          </m:r>
                        </m:sub>
                      </m:sSub>
                      <m:r>
                        <a:rPr lang="it-IT" i="1">
                          <a:latin typeface="Cambria Math"/>
                        </a:rPr>
                        <m:t>=</m:t>
                      </m:r>
                      <m:f>
                        <m:fPr>
                          <m:ctrlPr>
                            <a:rPr lang="en-GB" i="1">
                              <a:latin typeface="Cambria Math"/>
                            </a:rPr>
                          </m:ctrlPr>
                        </m:fPr>
                        <m:num>
                          <m:nary>
                            <m:naryPr>
                              <m:chr m:val="∑"/>
                              <m:limLoc m:val="undOvr"/>
                              <m:ctrlPr>
                                <a:rPr lang="en-GB" i="1">
                                  <a:latin typeface="Cambria Math"/>
                                </a:rPr>
                              </m:ctrlPr>
                            </m:naryPr>
                            <m:sub>
                              <m:r>
                                <a:rPr lang="it-IT" i="1">
                                  <a:latin typeface="Cambria Math"/>
                                </a:rPr>
                                <m:t>𝑖</m:t>
                              </m:r>
                              <m:r>
                                <a:rPr lang="it-IT" i="1">
                                  <a:latin typeface="Cambria Math"/>
                                </a:rPr>
                                <m:t>=1</m:t>
                              </m:r>
                            </m:sub>
                            <m:sup>
                              <m:sSub>
                                <m:sSubPr>
                                  <m:ctrlPr>
                                    <a:rPr lang="en-GB" i="1">
                                      <a:latin typeface="Cambria Math"/>
                                    </a:rPr>
                                  </m:ctrlPr>
                                </m:sSubPr>
                                <m:e>
                                  <m:r>
                                    <a:rPr lang="it-IT" i="1">
                                      <a:latin typeface="Cambria Math"/>
                                    </a:rPr>
                                    <m:t>𝑛</m:t>
                                  </m:r>
                                </m:e>
                                <m:sub>
                                  <m:r>
                                    <m:rPr>
                                      <m:sty m:val="p"/>
                                    </m:rPr>
                                    <a:rPr lang="it-IT">
                                      <a:latin typeface="Cambria Math"/>
                                    </a:rPr>
                                    <m:t>proj</m:t>
                                  </m:r>
                                </m:sub>
                              </m:sSub>
                            </m:sup>
                            <m:e>
                              <m:nary>
                                <m:naryPr>
                                  <m:chr m:val="∑"/>
                                  <m:limLoc m:val="undOvr"/>
                                  <m:ctrlPr>
                                    <a:rPr lang="en-GB" i="1">
                                      <a:latin typeface="Cambria Math"/>
                                    </a:rPr>
                                  </m:ctrlPr>
                                </m:naryPr>
                                <m:sub>
                                  <m:r>
                                    <a:rPr lang="it-IT" i="1">
                                      <a:latin typeface="Cambria Math"/>
                                    </a:rPr>
                                    <m:t>𝑗</m:t>
                                  </m:r>
                                  <m:r>
                                    <a:rPr lang="it-IT" i="1">
                                      <a:latin typeface="Cambria Math"/>
                                    </a:rPr>
                                    <m:t>=1</m:t>
                                  </m:r>
                                </m:sub>
                                <m:sup>
                                  <m:sSub>
                                    <m:sSubPr>
                                      <m:ctrlPr>
                                        <a:rPr lang="en-GB" i="1">
                                          <a:latin typeface="Cambria Math"/>
                                        </a:rPr>
                                      </m:ctrlPr>
                                    </m:sSubPr>
                                    <m:e>
                                      <m:r>
                                        <a:rPr lang="it-IT" i="1">
                                          <a:latin typeface="Cambria Math"/>
                                        </a:rPr>
                                        <m:t>𝑛</m:t>
                                      </m:r>
                                    </m:e>
                                    <m:sub>
                                      <m:r>
                                        <m:rPr>
                                          <m:sty m:val="p"/>
                                        </m:rPr>
                                        <a:rPr lang="it-IT">
                                          <a:latin typeface="Cambria Math"/>
                                        </a:rPr>
                                        <m:t>bin</m:t>
                                      </m:r>
                                    </m:sub>
                                  </m:sSub>
                                </m:sup>
                                <m:e>
                                  <m:r>
                                    <a:rPr lang="en-US" i="1">
                                      <a:latin typeface="Cambria Math"/>
                                    </a:rPr>
                                    <m:t>𝜙</m:t>
                                  </m:r>
                                  <m:d>
                                    <m:dPr>
                                      <m:ctrlPr>
                                        <a:rPr lang="en-GB" i="1">
                                          <a:latin typeface="Cambria Math"/>
                                        </a:rPr>
                                      </m:ctrlPr>
                                    </m:dPr>
                                    <m:e>
                                      <m:sSub>
                                        <m:sSubPr>
                                          <m:ctrlPr>
                                            <a:rPr lang="en-GB" i="1">
                                              <a:latin typeface="Cambria Math"/>
                                            </a:rPr>
                                          </m:ctrlPr>
                                        </m:sSubPr>
                                        <m:e>
                                          <m:r>
                                            <a:rPr lang="it-IT" i="1">
                                              <a:latin typeface="Cambria Math"/>
                                            </a:rPr>
                                            <m:t>𝐸</m:t>
                                          </m:r>
                                        </m:e>
                                        <m:sub>
                                          <m:r>
                                            <a:rPr lang="it-IT" i="1">
                                              <a:latin typeface="Cambria Math"/>
                                            </a:rPr>
                                            <m:t>𝑗</m:t>
                                          </m:r>
                                        </m:sub>
                                      </m:sSub>
                                      <m:r>
                                        <a:rPr lang="it-IT" i="1">
                                          <a:latin typeface="Cambria Math"/>
                                        </a:rPr>
                                        <m:t>,</m:t>
                                      </m:r>
                                      <m:sSub>
                                        <m:sSubPr>
                                          <m:ctrlPr>
                                            <a:rPr lang="en-GB" i="1">
                                              <a:latin typeface="Cambria Math"/>
                                            </a:rPr>
                                          </m:ctrlPr>
                                        </m:sSubPr>
                                        <m:e>
                                          <m:r>
                                            <a:rPr lang="it-IT" i="1">
                                              <a:latin typeface="Cambria Math"/>
                                            </a:rPr>
                                            <m:t>𝑍</m:t>
                                          </m:r>
                                        </m:e>
                                        <m:sub>
                                          <m:r>
                                            <a:rPr lang="it-IT" i="1">
                                              <a:latin typeface="Cambria Math"/>
                                            </a:rPr>
                                            <m:t>𝑖</m:t>
                                          </m:r>
                                        </m:sub>
                                      </m:sSub>
                                    </m:e>
                                  </m:d>
                                  <m:r>
                                    <a:rPr lang="it-IT" i="1">
                                      <a:latin typeface="Cambria Math"/>
                                    </a:rPr>
                                    <m:t>×</m:t>
                                  </m:r>
                                  <m:sSub>
                                    <m:sSubPr>
                                      <m:ctrlPr>
                                        <a:rPr lang="en-GB" i="1">
                                          <a:latin typeface="Cambria Math"/>
                                        </a:rPr>
                                      </m:ctrlPr>
                                    </m:sSubPr>
                                    <m:e>
                                      <m:d>
                                        <m:dPr>
                                          <m:ctrlPr>
                                            <a:rPr lang="en-GB" i="1">
                                              <a:latin typeface="Cambria Math"/>
                                            </a:rPr>
                                          </m:ctrlPr>
                                        </m:dPr>
                                        <m:e>
                                          <m:f>
                                            <m:fPr>
                                              <m:ctrlPr>
                                                <a:rPr lang="en-GB" i="1">
                                                  <a:latin typeface="Cambria Math"/>
                                                </a:rPr>
                                              </m:ctrlPr>
                                            </m:fPr>
                                            <m:num>
                                              <m:sSub>
                                                <m:sSubPr>
                                                  <m:ctrlPr>
                                                    <a:rPr lang="en-GB" i="1">
                                                      <a:latin typeface="Cambria Math"/>
                                                    </a:rPr>
                                                  </m:ctrlPr>
                                                </m:sSubPr>
                                                <m:e>
                                                  <m:r>
                                                    <a:rPr lang="it-IT" i="1">
                                                      <a:latin typeface="Cambria Math"/>
                                                    </a:rPr>
                                                    <m:t>𝑆</m:t>
                                                  </m:r>
                                                </m:e>
                                                <m:sub>
                                                  <m:r>
                                                    <m:rPr>
                                                      <m:sty m:val="p"/>
                                                    </m:rPr>
                                                    <a:rPr lang="it-IT">
                                                      <a:latin typeface="Cambria Math"/>
                                                    </a:rPr>
                                                    <m:t>el</m:t>
                                                  </m:r>
                                                </m:sub>
                                              </m:sSub>
                                            </m:num>
                                            <m:den>
                                              <m:r>
                                                <a:rPr lang="en-US" i="1">
                                                  <a:latin typeface="Cambria Math"/>
                                                </a:rPr>
                                                <m:t>𝜌</m:t>
                                              </m:r>
                                            </m:den>
                                          </m:f>
                                        </m:e>
                                      </m:d>
                                    </m:e>
                                    <m:sub>
                                      <m:r>
                                        <m:rPr>
                                          <m:sty m:val="p"/>
                                        </m:rPr>
                                        <a:rPr lang="it-IT">
                                          <a:latin typeface="Cambria Math"/>
                                        </a:rPr>
                                        <m:t>aln</m:t>
                                      </m:r>
                                    </m:sub>
                                  </m:sSub>
                                  <m:d>
                                    <m:dPr>
                                      <m:ctrlPr>
                                        <a:rPr lang="en-GB" i="1">
                                          <a:latin typeface="Cambria Math"/>
                                        </a:rPr>
                                      </m:ctrlPr>
                                    </m:dPr>
                                    <m:e>
                                      <m:sSub>
                                        <m:sSubPr>
                                          <m:ctrlPr>
                                            <a:rPr lang="en-GB" i="1">
                                              <a:latin typeface="Cambria Math"/>
                                            </a:rPr>
                                          </m:ctrlPr>
                                        </m:sSubPr>
                                        <m:e>
                                          <m:r>
                                            <a:rPr lang="it-IT" i="1">
                                              <a:latin typeface="Cambria Math"/>
                                            </a:rPr>
                                            <m:t>𝐸</m:t>
                                          </m:r>
                                        </m:e>
                                        <m:sub>
                                          <m:r>
                                            <a:rPr lang="it-IT" i="1">
                                              <a:latin typeface="Cambria Math"/>
                                            </a:rPr>
                                            <m:t>𝑗</m:t>
                                          </m:r>
                                        </m:sub>
                                      </m:sSub>
                                      <m:r>
                                        <a:rPr lang="it-IT" i="1">
                                          <a:latin typeface="Cambria Math"/>
                                        </a:rPr>
                                        <m:t>,</m:t>
                                      </m:r>
                                      <m:sSub>
                                        <m:sSubPr>
                                          <m:ctrlPr>
                                            <a:rPr lang="en-GB" i="1">
                                              <a:latin typeface="Cambria Math"/>
                                            </a:rPr>
                                          </m:ctrlPr>
                                        </m:sSubPr>
                                        <m:e>
                                          <m:r>
                                            <a:rPr lang="it-IT" i="1">
                                              <a:latin typeface="Cambria Math"/>
                                            </a:rPr>
                                            <m:t>𝑍</m:t>
                                          </m:r>
                                        </m:e>
                                        <m:sub>
                                          <m:r>
                                            <a:rPr lang="it-IT" i="1">
                                              <a:latin typeface="Cambria Math"/>
                                            </a:rPr>
                                            <m:t>𝑖</m:t>
                                          </m:r>
                                        </m:sub>
                                      </m:sSub>
                                    </m:e>
                                  </m:d>
                                  <m:r>
                                    <a:rPr lang="it-IT" i="1">
                                      <a:latin typeface="Cambria Math"/>
                                    </a:rPr>
                                    <m:t>× </m:t>
                                  </m:r>
                                  <m:sSub>
                                    <m:sSubPr>
                                      <m:ctrlPr>
                                        <a:rPr lang="en-GB" i="1">
                                          <a:latin typeface="Cambria Math"/>
                                        </a:rPr>
                                      </m:ctrlPr>
                                    </m:sSubPr>
                                    <m:e>
                                      <m:r>
                                        <a:rPr lang="en-US" i="1">
                                          <a:latin typeface="Cambria Math"/>
                                        </a:rPr>
                                        <m:t>𝜂</m:t>
                                      </m:r>
                                    </m:e>
                                    <m:sub>
                                      <m:r>
                                        <m:rPr>
                                          <m:sty m:val="p"/>
                                        </m:rPr>
                                        <a:rPr lang="it-IT">
                                          <a:latin typeface="Cambria Math"/>
                                        </a:rPr>
                                        <m:t>aln</m:t>
                                      </m:r>
                                    </m:sub>
                                  </m:sSub>
                                  <m:d>
                                    <m:dPr>
                                      <m:ctrlPr>
                                        <a:rPr lang="en-GB" i="1">
                                          <a:latin typeface="Cambria Math"/>
                                        </a:rPr>
                                      </m:ctrlPr>
                                    </m:dPr>
                                    <m:e>
                                      <m:sSub>
                                        <m:sSubPr>
                                          <m:ctrlPr>
                                            <a:rPr lang="en-GB" i="1">
                                              <a:latin typeface="Cambria Math"/>
                                            </a:rPr>
                                          </m:ctrlPr>
                                        </m:sSubPr>
                                        <m:e>
                                          <m:r>
                                            <a:rPr lang="it-IT" i="1">
                                              <a:latin typeface="Cambria Math"/>
                                            </a:rPr>
                                            <m:t>𝐸</m:t>
                                          </m:r>
                                        </m:e>
                                        <m:sub>
                                          <m:r>
                                            <a:rPr lang="it-IT" i="1">
                                              <a:latin typeface="Cambria Math"/>
                                            </a:rPr>
                                            <m:t>𝑗</m:t>
                                          </m:r>
                                        </m:sub>
                                      </m:sSub>
                                      <m:r>
                                        <a:rPr lang="it-IT" i="1">
                                          <a:latin typeface="Cambria Math"/>
                                        </a:rPr>
                                        <m:t>,</m:t>
                                      </m:r>
                                      <m:sSub>
                                        <m:sSubPr>
                                          <m:ctrlPr>
                                            <a:rPr lang="en-GB" i="1">
                                              <a:latin typeface="Cambria Math"/>
                                            </a:rPr>
                                          </m:ctrlPr>
                                        </m:sSubPr>
                                        <m:e>
                                          <m:r>
                                            <a:rPr lang="it-IT" i="1">
                                              <a:latin typeface="Cambria Math"/>
                                            </a:rPr>
                                            <m:t>𝑍</m:t>
                                          </m:r>
                                        </m:e>
                                        <m:sub>
                                          <m:r>
                                            <a:rPr lang="it-IT" i="1">
                                              <a:latin typeface="Cambria Math"/>
                                            </a:rPr>
                                            <m:t>𝑖</m:t>
                                          </m:r>
                                        </m:sub>
                                      </m:sSub>
                                    </m:e>
                                  </m:d>
                                </m:e>
                              </m:nary>
                            </m:e>
                          </m:nary>
                        </m:num>
                        <m:den>
                          <m:nary>
                            <m:naryPr>
                              <m:chr m:val="∑"/>
                              <m:limLoc m:val="undOvr"/>
                              <m:ctrlPr>
                                <a:rPr lang="en-GB" i="1">
                                  <a:latin typeface="Cambria Math"/>
                                </a:rPr>
                              </m:ctrlPr>
                            </m:naryPr>
                            <m:sub>
                              <m:r>
                                <a:rPr lang="it-IT" i="1">
                                  <a:latin typeface="Cambria Math"/>
                                </a:rPr>
                                <m:t>𝑖</m:t>
                              </m:r>
                              <m:r>
                                <a:rPr lang="it-IT" i="1">
                                  <a:latin typeface="Cambria Math"/>
                                </a:rPr>
                                <m:t>=1</m:t>
                              </m:r>
                            </m:sub>
                            <m:sup>
                              <m:sSub>
                                <m:sSubPr>
                                  <m:ctrlPr>
                                    <a:rPr lang="en-GB" i="1">
                                      <a:latin typeface="Cambria Math"/>
                                    </a:rPr>
                                  </m:ctrlPr>
                                </m:sSubPr>
                                <m:e>
                                  <m:r>
                                    <a:rPr lang="it-IT" i="1">
                                      <a:latin typeface="Cambria Math"/>
                                    </a:rPr>
                                    <m:t>𝑛</m:t>
                                  </m:r>
                                </m:e>
                                <m:sub>
                                  <m:r>
                                    <m:rPr>
                                      <m:sty m:val="p"/>
                                    </m:rPr>
                                    <a:rPr lang="it-IT">
                                      <a:latin typeface="Cambria Math"/>
                                    </a:rPr>
                                    <m:t>proj</m:t>
                                  </m:r>
                                </m:sub>
                              </m:sSub>
                            </m:sup>
                            <m:e>
                              <m:nary>
                                <m:naryPr>
                                  <m:chr m:val="∑"/>
                                  <m:limLoc m:val="undOvr"/>
                                  <m:ctrlPr>
                                    <a:rPr lang="en-GB" i="1">
                                      <a:latin typeface="Cambria Math"/>
                                    </a:rPr>
                                  </m:ctrlPr>
                                </m:naryPr>
                                <m:sub>
                                  <m:r>
                                    <a:rPr lang="it-IT" i="1">
                                      <a:latin typeface="Cambria Math"/>
                                    </a:rPr>
                                    <m:t>𝑗</m:t>
                                  </m:r>
                                  <m:r>
                                    <a:rPr lang="it-IT" i="1">
                                      <a:latin typeface="Cambria Math"/>
                                    </a:rPr>
                                    <m:t>=1</m:t>
                                  </m:r>
                                </m:sub>
                                <m:sup>
                                  <m:sSub>
                                    <m:sSubPr>
                                      <m:ctrlPr>
                                        <a:rPr lang="en-GB" i="1">
                                          <a:latin typeface="Cambria Math"/>
                                        </a:rPr>
                                      </m:ctrlPr>
                                    </m:sSubPr>
                                    <m:e>
                                      <m:r>
                                        <a:rPr lang="it-IT" i="1">
                                          <a:latin typeface="Cambria Math"/>
                                        </a:rPr>
                                        <m:t>𝑛</m:t>
                                      </m:r>
                                    </m:e>
                                    <m:sub>
                                      <m:r>
                                        <m:rPr>
                                          <m:sty m:val="p"/>
                                        </m:rPr>
                                        <a:rPr lang="it-IT">
                                          <a:latin typeface="Cambria Math"/>
                                        </a:rPr>
                                        <m:t>bin</m:t>
                                      </m:r>
                                    </m:sub>
                                  </m:sSub>
                                </m:sup>
                                <m:e>
                                  <m:r>
                                    <a:rPr lang="en-US" i="1">
                                      <a:latin typeface="Cambria Math"/>
                                    </a:rPr>
                                    <m:t>𝜙</m:t>
                                  </m:r>
                                  <m:d>
                                    <m:dPr>
                                      <m:ctrlPr>
                                        <a:rPr lang="en-GB" i="1">
                                          <a:latin typeface="Cambria Math"/>
                                        </a:rPr>
                                      </m:ctrlPr>
                                    </m:dPr>
                                    <m:e>
                                      <m:sSub>
                                        <m:sSubPr>
                                          <m:ctrlPr>
                                            <a:rPr lang="en-GB" i="1">
                                              <a:latin typeface="Cambria Math"/>
                                            </a:rPr>
                                          </m:ctrlPr>
                                        </m:sSubPr>
                                        <m:e>
                                          <m:r>
                                            <a:rPr lang="it-IT" i="1">
                                              <a:latin typeface="Cambria Math"/>
                                            </a:rPr>
                                            <m:t>𝐸</m:t>
                                          </m:r>
                                        </m:e>
                                        <m:sub>
                                          <m:r>
                                            <a:rPr lang="it-IT" i="1">
                                              <a:latin typeface="Cambria Math"/>
                                            </a:rPr>
                                            <m:t>𝑗</m:t>
                                          </m:r>
                                        </m:sub>
                                      </m:sSub>
                                      <m:r>
                                        <a:rPr lang="it-IT" i="1">
                                          <a:latin typeface="Cambria Math"/>
                                        </a:rPr>
                                        <m:t>,</m:t>
                                      </m:r>
                                      <m:sSub>
                                        <m:sSubPr>
                                          <m:ctrlPr>
                                            <a:rPr lang="en-GB" i="1">
                                              <a:latin typeface="Cambria Math"/>
                                            </a:rPr>
                                          </m:ctrlPr>
                                        </m:sSubPr>
                                        <m:e>
                                          <m:r>
                                            <a:rPr lang="it-IT" i="1">
                                              <a:latin typeface="Cambria Math"/>
                                            </a:rPr>
                                            <m:t>𝑍</m:t>
                                          </m:r>
                                        </m:e>
                                        <m:sub>
                                          <m:r>
                                            <a:rPr lang="it-IT" i="1">
                                              <a:latin typeface="Cambria Math"/>
                                            </a:rPr>
                                            <m:t>𝑖</m:t>
                                          </m:r>
                                        </m:sub>
                                      </m:sSub>
                                    </m:e>
                                  </m:d>
                                  <m:r>
                                    <a:rPr lang="it-IT" i="1">
                                      <a:latin typeface="Cambria Math"/>
                                    </a:rPr>
                                    <m:t>×</m:t>
                                  </m:r>
                                  <m:sSub>
                                    <m:sSubPr>
                                      <m:ctrlPr>
                                        <a:rPr lang="en-GB" i="1">
                                          <a:latin typeface="Cambria Math"/>
                                        </a:rPr>
                                      </m:ctrlPr>
                                    </m:sSubPr>
                                    <m:e>
                                      <m:d>
                                        <m:dPr>
                                          <m:ctrlPr>
                                            <a:rPr lang="en-GB" i="1">
                                              <a:latin typeface="Cambria Math"/>
                                            </a:rPr>
                                          </m:ctrlPr>
                                        </m:dPr>
                                        <m:e>
                                          <m:f>
                                            <m:fPr>
                                              <m:ctrlPr>
                                                <a:rPr lang="en-GB" i="1">
                                                  <a:latin typeface="Cambria Math"/>
                                                </a:rPr>
                                              </m:ctrlPr>
                                            </m:fPr>
                                            <m:num>
                                              <m:sSub>
                                                <m:sSubPr>
                                                  <m:ctrlPr>
                                                    <a:rPr lang="en-GB" i="1">
                                                      <a:latin typeface="Cambria Math"/>
                                                    </a:rPr>
                                                  </m:ctrlPr>
                                                </m:sSubPr>
                                                <m:e>
                                                  <m:r>
                                                    <a:rPr lang="it-IT" i="1">
                                                      <a:latin typeface="Cambria Math"/>
                                                    </a:rPr>
                                                    <m:t>𝑆</m:t>
                                                  </m:r>
                                                </m:e>
                                                <m:sub>
                                                  <m:r>
                                                    <m:rPr>
                                                      <m:sty m:val="p"/>
                                                    </m:rPr>
                                                    <a:rPr lang="it-IT">
                                                      <a:latin typeface="Cambria Math"/>
                                                    </a:rPr>
                                                    <m:t>el</m:t>
                                                  </m:r>
                                                </m:sub>
                                              </m:sSub>
                                            </m:num>
                                            <m:den>
                                              <m:r>
                                                <a:rPr lang="en-US" i="1">
                                                  <a:latin typeface="Cambria Math"/>
                                                </a:rPr>
                                                <m:t>𝜌</m:t>
                                              </m:r>
                                            </m:den>
                                          </m:f>
                                        </m:e>
                                      </m:d>
                                    </m:e>
                                    <m:sub>
                                      <m:r>
                                        <m:rPr>
                                          <m:sty m:val="p"/>
                                        </m:rPr>
                                        <a:rPr lang="it-IT">
                                          <a:latin typeface="Cambria Math"/>
                                        </a:rPr>
                                        <m:t>aln</m:t>
                                      </m:r>
                                    </m:sub>
                                  </m:sSub>
                                  <m:d>
                                    <m:dPr>
                                      <m:ctrlPr>
                                        <a:rPr lang="en-GB" i="1">
                                          <a:latin typeface="Cambria Math"/>
                                        </a:rPr>
                                      </m:ctrlPr>
                                    </m:dPr>
                                    <m:e>
                                      <m:sSub>
                                        <m:sSubPr>
                                          <m:ctrlPr>
                                            <a:rPr lang="en-GB" i="1">
                                              <a:latin typeface="Cambria Math"/>
                                            </a:rPr>
                                          </m:ctrlPr>
                                        </m:sSubPr>
                                        <m:e>
                                          <m:r>
                                            <a:rPr lang="it-IT" i="1">
                                              <a:latin typeface="Cambria Math"/>
                                            </a:rPr>
                                            <m:t>𝐸</m:t>
                                          </m:r>
                                        </m:e>
                                        <m:sub>
                                          <m:r>
                                            <a:rPr lang="it-IT" i="1">
                                              <a:latin typeface="Cambria Math"/>
                                            </a:rPr>
                                            <m:t>𝑗</m:t>
                                          </m:r>
                                        </m:sub>
                                      </m:sSub>
                                      <m:r>
                                        <a:rPr lang="it-IT" i="1">
                                          <a:latin typeface="Cambria Math"/>
                                        </a:rPr>
                                        <m:t>,</m:t>
                                      </m:r>
                                      <m:sSub>
                                        <m:sSubPr>
                                          <m:ctrlPr>
                                            <a:rPr lang="en-GB" i="1">
                                              <a:latin typeface="Cambria Math"/>
                                            </a:rPr>
                                          </m:ctrlPr>
                                        </m:sSubPr>
                                        <m:e>
                                          <m:r>
                                            <a:rPr lang="it-IT" i="1">
                                              <a:latin typeface="Cambria Math"/>
                                            </a:rPr>
                                            <m:t>𝑍</m:t>
                                          </m:r>
                                        </m:e>
                                        <m:sub>
                                          <m:r>
                                            <a:rPr lang="it-IT" i="1">
                                              <a:latin typeface="Cambria Math"/>
                                            </a:rPr>
                                            <m:t>𝑖</m:t>
                                          </m:r>
                                        </m:sub>
                                      </m:sSub>
                                    </m:e>
                                  </m:d>
                                </m:e>
                              </m:nary>
                            </m:e>
                          </m:nary>
                        </m:den>
                      </m:f>
                    </m:oMath>
                  </m:oMathPara>
                </a14:m>
                <a:endParaRPr lang="en-GB" dirty="0"/>
              </a:p>
            </p:txBody>
          </p:sp>
        </mc:Choice>
        <mc:Fallback xmlns="">
          <p:sp>
            <p:nvSpPr>
              <p:cNvPr id="1103" name="Content Placeholder 110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en-GB">
                    <a:noFill/>
                  </a:rPr>
                  <a:t> </a:t>
                </a:r>
              </a:p>
            </p:txBody>
          </p:sp>
        </mc:Fallback>
      </mc:AlternateContent>
      <p:grpSp>
        <p:nvGrpSpPr>
          <p:cNvPr id="555" name="Group 553"/>
          <p:cNvGrpSpPr>
            <a:grpSpLocks/>
          </p:cNvGrpSpPr>
          <p:nvPr/>
        </p:nvGrpSpPr>
        <p:grpSpPr bwMode="auto">
          <a:xfrm>
            <a:off x="3491875" y="1488718"/>
            <a:ext cx="4979988" cy="3357562"/>
            <a:chOff x="959" y="1095"/>
            <a:chExt cx="3137" cy="2115"/>
          </a:xfrm>
        </p:grpSpPr>
        <p:sp>
          <p:nvSpPr>
            <p:cNvPr id="557" name="Rectangle 6"/>
            <p:cNvSpPr>
              <a:spLocks noChangeArrowheads="1"/>
            </p:cNvSpPr>
            <p:nvPr/>
          </p:nvSpPr>
          <p:spPr bwMode="auto">
            <a:xfrm>
              <a:off x="1328" y="1150"/>
              <a:ext cx="2700" cy="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58" name="Rectangle 7"/>
            <p:cNvSpPr>
              <a:spLocks noChangeArrowheads="1"/>
            </p:cNvSpPr>
            <p:nvPr/>
          </p:nvSpPr>
          <p:spPr bwMode="auto">
            <a:xfrm>
              <a:off x="1328" y="1150"/>
              <a:ext cx="2700" cy="1698"/>
            </a:xfrm>
            <a:prstGeom prst="rect">
              <a:avLst/>
            </a:prstGeom>
            <a:noFill/>
            <a:ln w="793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59" name="Line 8"/>
            <p:cNvSpPr>
              <a:spLocks noChangeShapeType="1"/>
            </p:cNvSpPr>
            <p:nvPr/>
          </p:nvSpPr>
          <p:spPr bwMode="auto">
            <a:xfrm>
              <a:off x="1328" y="1150"/>
              <a:ext cx="1" cy="169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0" name="Line 9"/>
            <p:cNvSpPr>
              <a:spLocks noChangeShapeType="1"/>
            </p:cNvSpPr>
            <p:nvPr/>
          </p:nvSpPr>
          <p:spPr bwMode="auto">
            <a:xfrm>
              <a:off x="1307" y="2848"/>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1" name="Line 10"/>
            <p:cNvSpPr>
              <a:spLocks noChangeShapeType="1"/>
            </p:cNvSpPr>
            <p:nvPr/>
          </p:nvSpPr>
          <p:spPr bwMode="auto">
            <a:xfrm>
              <a:off x="1307" y="2763"/>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2" name="Line 11"/>
            <p:cNvSpPr>
              <a:spLocks noChangeShapeType="1"/>
            </p:cNvSpPr>
            <p:nvPr/>
          </p:nvSpPr>
          <p:spPr bwMode="auto">
            <a:xfrm>
              <a:off x="1307" y="2677"/>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3" name="Line 12"/>
            <p:cNvSpPr>
              <a:spLocks noChangeShapeType="1"/>
            </p:cNvSpPr>
            <p:nvPr/>
          </p:nvSpPr>
          <p:spPr bwMode="auto">
            <a:xfrm>
              <a:off x="1307" y="2591"/>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4" name="Line 13"/>
            <p:cNvSpPr>
              <a:spLocks noChangeShapeType="1"/>
            </p:cNvSpPr>
            <p:nvPr/>
          </p:nvSpPr>
          <p:spPr bwMode="auto">
            <a:xfrm>
              <a:off x="1307" y="2511"/>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5" name="Line 14"/>
            <p:cNvSpPr>
              <a:spLocks noChangeShapeType="1"/>
            </p:cNvSpPr>
            <p:nvPr/>
          </p:nvSpPr>
          <p:spPr bwMode="auto">
            <a:xfrm>
              <a:off x="1307" y="2425"/>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6" name="Line 15"/>
            <p:cNvSpPr>
              <a:spLocks noChangeShapeType="1"/>
            </p:cNvSpPr>
            <p:nvPr/>
          </p:nvSpPr>
          <p:spPr bwMode="auto">
            <a:xfrm>
              <a:off x="1307" y="2339"/>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7" name="Line 16"/>
            <p:cNvSpPr>
              <a:spLocks noChangeShapeType="1"/>
            </p:cNvSpPr>
            <p:nvPr/>
          </p:nvSpPr>
          <p:spPr bwMode="auto">
            <a:xfrm>
              <a:off x="1307" y="2254"/>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8" name="Line 17"/>
            <p:cNvSpPr>
              <a:spLocks noChangeShapeType="1"/>
            </p:cNvSpPr>
            <p:nvPr/>
          </p:nvSpPr>
          <p:spPr bwMode="auto">
            <a:xfrm>
              <a:off x="1307" y="2168"/>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9" name="Line 18"/>
            <p:cNvSpPr>
              <a:spLocks noChangeShapeType="1"/>
            </p:cNvSpPr>
            <p:nvPr/>
          </p:nvSpPr>
          <p:spPr bwMode="auto">
            <a:xfrm>
              <a:off x="1307" y="2082"/>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0" name="Line 19"/>
            <p:cNvSpPr>
              <a:spLocks noChangeShapeType="1"/>
            </p:cNvSpPr>
            <p:nvPr/>
          </p:nvSpPr>
          <p:spPr bwMode="auto">
            <a:xfrm>
              <a:off x="1307" y="2002"/>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1" name="Line 20"/>
            <p:cNvSpPr>
              <a:spLocks noChangeShapeType="1"/>
            </p:cNvSpPr>
            <p:nvPr/>
          </p:nvSpPr>
          <p:spPr bwMode="auto">
            <a:xfrm>
              <a:off x="1307" y="1916"/>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2" name="Line 21"/>
            <p:cNvSpPr>
              <a:spLocks noChangeShapeType="1"/>
            </p:cNvSpPr>
            <p:nvPr/>
          </p:nvSpPr>
          <p:spPr bwMode="auto">
            <a:xfrm>
              <a:off x="1307" y="1830"/>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3" name="Line 22"/>
            <p:cNvSpPr>
              <a:spLocks noChangeShapeType="1"/>
            </p:cNvSpPr>
            <p:nvPr/>
          </p:nvSpPr>
          <p:spPr bwMode="auto">
            <a:xfrm>
              <a:off x="1307" y="1745"/>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4" name="Line 23"/>
            <p:cNvSpPr>
              <a:spLocks noChangeShapeType="1"/>
            </p:cNvSpPr>
            <p:nvPr/>
          </p:nvSpPr>
          <p:spPr bwMode="auto">
            <a:xfrm>
              <a:off x="1307" y="1659"/>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5" name="Line 24"/>
            <p:cNvSpPr>
              <a:spLocks noChangeShapeType="1"/>
            </p:cNvSpPr>
            <p:nvPr/>
          </p:nvSpPr>
          <p:spPr bwMode="auto">
            <a:xfrm>
              <a:off x="1307" y="1574"/>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6" name="Line 25"/>
            <p:cNvSpPr>
              <a:spLocks noChangeShapeType="1"/>
            </p:cNvSpPr>
            <p:nvPr/>
          </p:nvSpPr>
          <p:spPr bwMode="auto">
            <a:xfrm>
              <a:off x="1307" y="1488"/>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7" name="Line 26"/>
            <p:cNvSpPr>
              <a:spLocks noChangeShapeType="1"/>
            </p:cNvSpPr>
            <p:nvPr/>
          </p:nvSpPr>
          <p:spPr bwMode="auto">
            <a:xfrm>
              <a:off x="1307" y="1407"/>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8" name="Line 27"/>
            <p:cNvSpPr>
              <a:spLocks noChangeShapeType="1"/>
            </p:cNvSpPr>
            <p:nvPr/>
          </p:nvSpPr>
          <p:spPr bwMode="auto">
            <a:xfrm>
              <a:off x="1307" y="1322"/>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9" name="Line 28"/>
            <p:cNvSpPr>
              <a:spLocks noChangeShapeType="1"/>
            </p:cNvSpPr>
            <p:nvPr/>
          </p:nvSpPr>
          <p:spPr bwMode="auto">
            <a:xfrm>
              <a:off x="1307" y="1236"/>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0" name="Line 29"/>
            <p:cNvSpPr>
              <a:spLocks noChangeShapeType="1"/>
            </p:cNvSpPr>
            <p:nvPr/>
          </p:nvSpPr>
          <p:spPr bwMode="auto">
            <a:xfrm>
              <a:off x="1307" y="1150"/>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1" name="Line 30"/>
            <p:cNvSpPr>
              <a:spLocks noChangeShapeType="1"/>
            </p:cNvSpPr>
            <p:nvPr/>
          </p:nvSpPr>
          <p:spPr bwMode="auto">
            <a:xfrm>
              <a:off x="1297" y="2848"/>
              <a:ext cx="6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2" name="Line 31"/>
            <p:cNvSpPr>
              <a:spLocks noChangeShapeType="1"/>
            </p:cNvSpPr>
            <p:nvPr/>
          </p:nvSpPr>
          <p:spPr bwMode="auto">
            <a:xfrm>
              <a:off x="1297" y="2425"/>
              <a:ext cx="6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3" name="Line 32"/>
            <p:cNvSpPr>
              <a:spLocks noChangeShapeType="1"/>
            </p:cNvSpPr>
            <p:nvPr/>
          </p:nvSpPr>
          <p:spPr bwMode="auto">
            <a:xfrm>
              <a:off x="1297" y="2002"/>
              <a:ext cx="6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4" name="Line 33"/>
            <p:cNvSpPr>
              <a:spLocks noChangeShapeType="1"/>
            </p:cNvSpPr>
            <p:nvPr/>
          </p:nvSpPr>
          <p:spPr bwMode="auto">
            <a:xfrm>
              <a:off x="1297" y="1574"/>
              <a:ext cx="6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5" name="Line 34"/>
            <p:cNvSpPr>
              <a:spLocks noChangeShapeType="1"/>
            </p:cNvSpPr>
            <p:nvPr/>
          </p:nvSpPr>
          <p:spPr bwMode="auto">
            <a:xfrm>
              <a:off x="1297" y="1150"/>
              <a:ext cx="6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6" name="Line 35"/>
            <p:cNvSpPr>
              <a:spLocks noChangeShapeType="1"/>
            </p:cNvSpPr>
            <p:nvPr/>
          </p:nvSpPr>
          <p:spPr bwMode="auto">
            <a:xfrm>
              <a:off x="1328" y="2848"/>
              <a:ext cx="270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7" name="Line 36"/>
            <p:cNvSpPr>
              <a:spLocks noChangeShapeType="1"/>
            </p:cNvSpPr>
            <p:nvPr/>
          </p:nvSpPr>
          <p:spPr bwMode="auto">
            <a:xfrm flipV="1">
              <a:off x="1328"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8" name="Line 37"/>
            <p:cNvSpPr>
              <a:spLocks noChangeShapeType="1"/>
            </p:cNvSpPr>
            <p:nvPr/>
          </p:nvSpPr>
          <p:spPr bwMode="auto">
            <a:xfrm flipV="1">
              <a:off x="1418"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9" name="Line 38"/>
            <p:cNvSpPr>
              <a:spLocks noChangeShapeType="1"/>
            </p:cNvSpPr>
            <p:nvPr/>
          </p:nvSpPr>
          <p:spPr bwMode="auto">
            <a:xfrm flipV="1">
              <a:off x="1509"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0" name="Line 39"/>
            <p:cNvSpPr>
              <a:spLocks noChangeShapeType="1"/>
            </p:cNvSpPr>
            <p:nvPr/>
          </p:nvSpPr>
          <p:spPr bwMode="auto">
            <a:xfrm flipV="1">
              <a:off x="1600"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1" name="Line 40"/>
            <p:cNvSpPr>
              <a:spLocks noChangeShapeType="1"/>
            </p:cNvSpPr>
            <p:nvPr/>
          </p:nvSpPr>
          <p:spPr bwMode="auto">
            <a:xfrm flipV="1">
              <a:off x="1685"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2" name="Line 41"/>
            <p:cNvSpPr>
              <a:spLocks noChangeShapeType="1"/>
            </p:cNvSpPr>
            <p:nvPr/>
          </p:nvSpPr>
          <p:spPr bwMode="auto">
            <a:xfrm flipV="1">
              <a:off x="1776"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3" name="Line 42"/>
            <p:cNvSpPr>
              <a:spLocks noChangeShapeType="1"/>
            </p:cNvSpPr>
            <p:nvPr/>
          </p:nvSpPr>
          <p:spPr bwMode="auto">
            <a:xfrm flipV="1">
              <a:off x="1867"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4" name="Line 43"/>
            <p:cNvSpPr>
              <a:spLocks noChangeShapeType="1"/>
            </p:cNvSpPr>
            <p:nvPr/>
          </p:nvSpPr>
          <p:spPr bwMode="auto">
            <a:xfrm flipV="1">
              <a:off x="1957"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5" name="Line 44"/>
            <p:cNvSpPr>
              <a:spLocks noChangeShapeType="1"/>
            </p:cNvSpPr>
            <p:nvPr/>
          </p:nvSpPr>
          <p:spPr bwMode="auto">
            <a:xfrm flipV="1">
              <a:off x="2048"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6" name="Line 45"/>
            <p:cNvSpPr>
              <a:spLocks noChangeShapeType="1"/>
            </p:cNvSpPr>
            <p:nvPr/>
          </p:nvSpPr>
          <p:spPr bwMode="auto">
            <a:xfrm flipV="1">
              <a:off x="2139"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7" name="Line 46"/>
            <p:cNvSpPr>
              <a:spLocks noChangeShapeType="1"/>
            </p:cNvSpPr>
            <p:nvPr/>
          </p:nvSpPr>
          <p:spPr bwMode="auto">
            <a:xfrm flipV="1">
              <a:off x="2229"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8" name="Line 47"/>
            <p:cNvSpPr>
              <a:spLocks noChangeShapeType="1"/>
            </p:cNvSpPr>
            <p:nvPr/>
          </p:nvSpPr>
          <p:spPr bwMode="auto">
            <a:xfrm flipV="1">
              <a:off x="2320"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9" name="Line 48"/>
            <p:cNvSpPr>
              <a:spLocks noChangeShapeType="1"/>
            </p:cNvSpPr>
            <p:nvPr/>
          </p:nvSpPr>
          <p:spPr bwMode="auto">
            <a:xfrm flipV="1">
              <a:off x="2406"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0" name="Line 49"/>
            <p:cNvSpPr>
              <a:spLocks noChangeShapeType="1"/>
            </p:cNvSpPr>
            <p:nvPr/>
          </p:nvSpPr>
          <p:spPr bwMode="auto">
            <a:xfrm flipV="1">
              <a:off x="2496"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1" name="Line 50"/>
            <p:cNvSpPr>
              <a:spLocks noChangeShapeType="1"/>
            </p:cNvSpPr>
            <p:nvPr/>
          </p:nvSpPr>
          <p:spPr bwMode="auto">
            <a:xfrm flipV="1">
              <a:off x="2587"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2" name="Line 51"/>
            <p:cNvSpPr>
              <a:spLocks noChangeShapeType="1"/>
            </p:cNvSpPr>
            <p:nvPr/>
          </p:nvSpPr>
          <p:spPr bwMode="auto">
            <a:xfrm flipV="1">
              <a:off x="2678"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3" name="Line 52"/>
            <p:cNvSpPr>
              <a:spLocks noChangeShapeType="1"/>
            </p:cNvSpPr>
            <p:nvPr/>
          </p:nvSpPr>
          <p:spPr bwMode="auto">
            <a:xfrm flipV="1">
              <a:off x="2769"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4" name="Line 53"/>
            <p:cNvSpPr>
              <a:spLocks noChangeShapeType="1"/>
            </p:cNvSpPr>
            <p:nvPr/>
          </p:nvSpPr>
          <p:spPr bwMode="auto">
            <a:xfrm flipV="1">
              <a:off x="2859"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5" name="Line 54"/>
            <p:cNvSpPr>
              <a:spLocks noChangeShapeType="1"/>
            </p:cNvSpPr>
            <p:nvPr/>
          </p:nvSpPr>
          <p:spPr bwMode="auto">
            <a:xfrm flipV="1">
              <a:off x="2950"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6" name="Line 55"/>
            <p:cNvSpPr>
              <a:spLocks noChangeShapeType="1"/>
            </p:cNvSpPr>
            <p:nvPr/>
          </p:nvSpPr>
          <p:spPr bwMode="auto">
            <a:xfrm flipV="1">
              <a:off x="3036"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7" name="Line 56"/>
            <p:cNvSpPr>
              <a:spLocks noChangeShapeType="1"/>
            </p:cNvSpPr>
            <p:nvPr/>
          </p:nvSpPr>
          <p:spPr bwMode="auto">
            <a:xfrm flipV="1">
              <a:off x="3126"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8" name="Line 57"/>
            <p:cNvSpPr>
              <a:spLocks noChangeShapeType="1"/>
            </p:cNvSpPr>
            <p:nvPr/>
          </p:nvSpPr>
          <p:spPr bwMode="auto">
            <a:xfrm flipV="1">
              <a:off x="3217"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9" name="Line 58"/>
            <p:cNvSpPr>
              <a:spLocks noChangeShapeType="1"/>
            </p:cNvSpPr>
            <p:nvPr/>
          </p:nvSpPr>
          <p:spPr bwMode="auto">
            <a:xfrm flipV="1">
              <a:off x="3308"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0" name="Line 59"/>
            <p:cNvSpPr>
              <a:spLocks noChangeShapeType="1"/>
            </p:cNvSpPr>
            <p:nvPr/>
          </p:nvSpPr>
          <p:spPr bwMode="auto">
            <a:xfrm flipV="1">
              <a:off x="3398"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1" name="Line 60"/>
            <p:cNvSpPr>
              <a:spLocks noChangeShapeType="1"/>
            </p:cNvSpPr>
            <p:nvPr/>
          </p:nvSpPr>
          <p:spPr bwMode="auto">
            <a:xfrm flipV="1">
              <a:off x="3489"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2" name="Line 61"/>
            <p:cNvSpPr>
              <a:spLocks noChangeShapeType="1"/>
            </p:cNvSpPr>
            <p:nvPr/>
          </p:nvSpPr>
          <p:spPr bwMode="auto">
            <a:xfrm flipV="1">
              <a:off x="3580"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3" name="Line 62"/>
            <p:cNvSpPr>
              <a:spLocks noChangeShapeType="1"/>
            </p:cNvSpPr>
            <p:nvPr/>
          </p:nvSpPr>
          <p:spPr bwMode="auto">
            <a:xfrm flipV="1">
              <a:off x="3670"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4" name="Line 63"/>
            <p:cNvSpPr>
              <a:spLocks noChangeShapeType="1"/>
            </p:cNvSpPr>
            <p:nvPr/>
          </p:nvSpPr>
          <p:spPr bwMode="auto">
            <a:xfrm flipV="1">
              <a:off x="3756"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5" name="Line 64"/>
            <p:cNvSpPr>
              <a:spLocks noChangeShapeType="1"/>
            </p:cNvSpPr>
            <p:nvPr/>
          </p:nvSpPr>
          <p:spPr bwMode="auto">
            <a:xfrm flipV="1">
              <a:off x="3847"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 name="Line 65"/>
            <p:cNvSpPr>
              <a:spLocks noChangeShapeType="1"/>
            </p:cNvSpPr>
            <p:nvPr/>
          </p:nvSpPr>
          <p:spPr bwMode="auto">
            <a:xfrm flipV="1">
              <a:off x="3937"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 name="Line 66"/>
            <p:cNvSpPr>
              <a:spLocks noChangeShapeType="1"/>
            </p:cNvSpPr>
            <p:nvPr/>
          </p:nvSpPr>
          <p:spPr bwMode="auto">
            <a:xfrm flipV="1">
              <a:off x="4028" y="2848"/>
              <a:ext cx="1" cy="2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 name="Line 67"/>
            <p:cNvSpPr>
              <a:spLocks noChangeShapeType="1"/>
            </p:cNvSpPr>
            <p:nvPr/>
          </p:nvSpPr>
          <p:spPr bwMode="auto">
            <a:xfrm flipV="1">
              <a:off x="1328" y="2818"/>
              <a:ext cx="1" cy="6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9" name="Line 68"/>
            <p:cNvSpPr>
              <a:spLocks noChangeShapeType="1"/>
            </p:cNvSpPr>
            <p:nvPr/>
          </p:nvSpPr>
          <p:spPr bwMode="auto">
            <a:xfrm flipV="1">
              <a:off x="1776" y="2818"/>
              <a:ext cx="1" cy="6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0" name="Line 69"/>
            <p:cNvSpPr>
              <a:spLocks noChangeShapeType="1"/>
            </p:cNvSpPr>
            <p:nvPr/>
          </p:nvSpPr>
          <p:spPr bwMode="auto">
            <a:xfrm flipV="1">
              <a:off x="2229" y="2818"/>
              <a:ext cx="1" cy="6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1" name="Line 70"/>
            <p:cNvSpPr>
              <a:spLocks noChangeShapeType="1"/>
            </p:cNvSpPr>
            <p:nvPr/>
          </p:nvSpPr>
          <p:spPr bwMode="auto">
            <a:xfrm flipV="1">
              <a:off x="2678" y="2818"/>
              <a:ext cx="1" cy="6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2" name="Line 71"/>
            <p:cNvSpPr>
              <a:spLocks noChangeShapeType="1"/>
            </p:cNvSpPr>
            <p:nvPr/>
          </p:nvSpPr>
          <p:spPr bwMode="auto">
            <a:xfrm flipV="1">
              <a:off x="3126" y="2818"/>
              <a:ext cx="1" cy="6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3" name="Line 72"/>
            <p:cNvSpPr>
              <a:spLocks noChangeShapeType="1"/>
            </p:cNvSpPr>
            <p:nvPr/>
          </p:nvSpPr>
          <p:spPr bwMode="auto">
            <a:xfrm flipV="1">
              <a:off x="3580" y="2818"/>
              <a:ext cx="1" cy="6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4" name="Line 73"/>
            <p:cNvSpPr>
              <a:spLocks noChangeShapeType="1"/>
            </p:cNvSpPr>
            <p:nvPr/>
          </p:nvSpPr>
          <p:spPr bwMode="auto">
            <a:xfrm flipV="1">
              <a:off x="4028" y="2818"/>
              <a:ext cx="1" cy="6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5" name="Line 74"/>
            <p:cNvSpPr>
              <a:spLocks noChangeShapeType="1"/>
            </p:cNvSpPr>
            <p:nvPr/>
          </p:nvSpPr>
          <p:spPr bwMode="auto">
            <a:xfrm flipV="1">
              <a:off x="1469" y="2501"/>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6" name="Line 75"/>
            <p:cNvSpPr>
              <a:spLocks noChangeShapeType="1"/>
            </p:cNvSpPr>
            <p:nvPr/>
          </p:nvSpPr>
          <p:spPr bwMode="auto">
            <a:xfrm>
              <a:off x="1484" y="2501"/>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7" name="Line 76"/>
            <p:cNvSpPr>
              <a:spLocks noChangeShapeType="1"/>
            </p:cNvSpPr>
            <p:nvPr/>
          </p:nvSpPr>
          <p:spPr bwMode="auto">
            <a:xfrm>
              <a:off x="1494" y="2501"/>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8" name="Line 77"/>
            <p:cNvSpPr>
              <a:spLocks noChangeShapeType="1"/>
            </p:cNvSpPr>
            <p:nvPr/>
          </p:nvSpPr>
          <p:spPr bwMode="auto">
            <a:xfrm>
              <a:off x="1509" y="2501"/>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9" name="Freeform 78"/>
            <p:cNvSpPr>
              <a:spLocks/>
            </p:cNvSpPr>
            <p:nvPr/>
          </p:nvSpPr>
          <p:spPr bwMode="auto">
            <a:xfrm>
              <a:off x="1524" y="2501"/>
              <a:ext cx="15" cy="5"/>
            </a:xfrm>
            <a:custGeom>
              <a:avLst/>
              <a:gdLst>
                <a:gd name="T0" fmla="*/ 0 w 15"/>
                <a:gd name="T1" fmla="*/ 0 h 5"/>
                <a:gd name="T2" fmla="*/ 5 w 15"/>
                <a:gd name="T3" fmla="*/ 5 h 5"/>
                <a:gd name="T4" fmla="*/ 15 w 15"/>
                <a:gd name="T5" fmla="*/ 5 h 5"/>
              </a:gdLst>
              <a:ahLst/>
              <a:cxnLst>
                <a:cxn ang="0">
                  <a:pos x="T0" y="T1"/>
                </a:cxn>
                <a:cxn ang="0">
                  <a:pos x="T2" y="T3"/>
                </a:cxn>
                <a:cxn ang="0">
                  <a:pos x="T4" y="T5"/>
                </a:cxn>
              </a:cxnLst>
              <a:rect l="0" t="0" r="r" b="b"/>
              <a:pathLst>
                <a:path w="15" h="5">
                  <a:moveTo>
                    <a:pt x="0" y="0"/>
                  </a:moveTo>
                  <a:lnTo>
                    <a:pt x="5" y="5"/>
                  </a:lnTo>
                  <a:lnTo>
                    <a:pt x="15" y="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30" name="Freeform 79"/>
            <p:cNvSpPr>
              <a:spLocks/>
            </p:cNvSpPr>
            <p:nvPr/>
          </p:nvSpPr>
          <p:spPr bwMode="auto">
            <a:xfrm>
              <a:off x="1539" y="2501"/>
              <a:ext cx="15" cy="5"/>
            </a:xfrm>
            <a:custGeom>
              <a:avLst/>
              <a:gdLst>
                <a:gd name="T0" fmla="*/ 0 w 15"/>
                <a:gd name="T1" fmla="*/ 5 h 5"/>
                <a:gd name="T2" fmla="*/ 10 w 15"/>
                <a:gd name="T3" fmla="*/ 5 h 5"/>
                <a:gd name="T4" fmla="*/ 15 w 15"/>
                <a:gd name="T5" fmla="*/ 0 h 5"/>
              </a:gdLst>
              <a:ahLst/>
              <a:cxnLst>
                <a:cxn ang="0">
                  <a:pos x="T0" y="T1"/>
                </a:cxn>
                <a:cxn ang="0">
                  <a:pos x="T2" y="T3"/>
                </a:cxn>
                <a:cxn ang="0">
                  <a:pos x="T4" y="T5"/>
                </a:cxn>
              </a:cxnLst>
              <a:rect l="0" t="0" r="r" b="b"/>
              <a:pathLst>
                <a:path w="15" h="5">
                  <a:moveTo>
                    <a:pt x="0" y="5"/>
                  </a:moveTo>
                  <a:lnTo>
                    <a:pt x="10" y="5"/>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31" name="Line 80"/>
            <p:cNvSpPr>
              <a:spLocks noChangeShapeType="1"/>
            </p:cNvSpPr>
            <p:nvPr/>
          </p:nvSpPr>
          <p:spPr bwMode="auto">
            <a:xfrm>
              <a:off x="1554" y="2501"/>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2" name="Line 81"/>
            <p:cNvSpPr>
              <a:spLocks noChangeShapeType="1"/>
            </p:cNvSpPr>
            <p:nvPr/>
          </p:nvSpPr>
          <p:spPr bwMode="auto">
            <a:xfrm>
              <a:off x="1564" y="2501"/>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3" name="Freeform 82"/>
            <p:cNvSpPr>
              <a:spLocks/>
            </p:cNvSpPr>
            <p:nvPr/>
          </p:nvSpPr>
          <p:spPr bwMode="auto">
            <a:xfrm>
              <a:off x="1579" y="2496"/>
              <a:ext cx="16" cy="5"/>
            </a:xfrm>
            <a:custGeom>
              <a:avLst/>
              <a:gdLst>
                <a:gd name="T0" fmla="*/ 0 w 16"/>
                <a:gd name="T1" fmla="*/ 5 h 5"/>
                <a:gd name="T2" fmla="*/ 6 w 16"/>
                <a:gd name="T3" fmla="*/ 0 h 5"/>
                <a:gd name="T4" fmla="*/ 16 w 16"/>
                <a:gd name="T5" fmla="*/ 0 h 5"/>
              </a:gdLst>
              <a:ahLst/>
              <a:cxnLst>
                <a:cxn ang="0">
                  <a:pos x="T0" y="T1"/>
                </a:cxn>
                <a:cxn ang="0">
                  <a:pos x="T2" y="T3"/>
                </a:cxn>
                <a:cxn ang="0">
                  <a:pos x="T4" y="T5"/>
                </a:cxn>
              </a:cxnLst>
              <a:rect l="0" t="0" r="r" b="b"/>
              <a:pathLst>
                <a:path w="16" h="5">
                  <a:moveTo>
                    <a:pt x="0" y="5"/>
                  </a:moveTo>
                  <a:lnTo>
                    <a:pt x="6" y="0"/>
                  </a:lnTo>
                  <a:lnTo>
                    <a:pt x="16"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34" name="Line 83"/>
            <p:cNvSpPr>
              <a:spLocks noChangeShapeType="1"/>
            </p:cNvSpPr>
            <p:nvPr/>
          </p:nvSpPr>
          <p:spPr bwMode="auto">
            <a:xfrm>
              <a:off x="1595" y="2496"/>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5" name="Line 84"/>
            <p:cNvSpPr>
              <a:spLocks noChangeShapeType="1"/>
            </p:cNvSpPr>
            <p:nvPr/>
          </p:nvSpPr>
          <p:spPr bwMode="auto">
            <a:xfrm>
              <a:off x="1610" y="2496"/>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6" name="Line 85"/>
            <p:cNvSpPr>
              <a:spLocks noChangeShapeType="1"/>
            </p:cNvSpPr>
            <p:nvPr/>
          </p:nvSpPr>
          <p:spPr bwMode="auto">
            <a:xfrm>
              <a:off x="1625" y="2496"/>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7" name="Line 86"/>
            <p:cNvSpPr>
              <a:spLocks noChangeShapeType="1"/>
            </p:cNvSpPr>
            <p:nvPr/>
          </p:nvSpPr>
          <p:spPr bwMode="auto">
            <a:xfrm>
              <a:off x="1635" y="2496"/>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8" name="Line 87"/>
            <p:cNvSpPr>
              <a:spLocks noChangeShapeType="1"/>
            </p:cNvSpPr>
            <p:nvPr/>
          </p:nvSpPr>
          <p:spPr bwMode="auto">
            <a:xfrm>
              <a:off x="1650" y="2496"/>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9" name="Line 88"/>
            <p:cNvSpPr>
              <a:spLocks noChangeShapeType="1"/>
            </p:cNvSpPr>
            <p:nvPr/>
          </p:nvSpPr>
          <p:spPr bwMode="auto">
            <a:xfrm>
              <a:off x="1665" y="2496"/>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0" name="Line 89"/>
            <p:cNvSpPr>
              <a:spLocks noChangeShapeType="1"/>
            </p:cNvSpPr>
            <p:nvPr/>
          </p:nvSpPr>
          <p:spPr bwMode="auto">
            <a:xfrm>
              <a:off x="1680" y="2496"/>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1" name="Line 90"/>
            <p:cNvSpPr>
              <a:spLocks noChangeShapeType="1"/>
            </p:cNvSpPr>
            <p:nvPr/>
          </p:nvSpPr>
          <p:spPr bwMode="auto">
            <a:xfrm>
              <a:off x="1690" y="2496"/>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2" name="Freeform 91"/>
            <p:cNvSpPr>
              <a:spLocks/>
            </p:cNvSpPr>
            <p:nvPr/>
          </p:nvSpPr>
          <p:spPr bwMode="auto">
            <a:xfrm>
              <a:off x="1705" y="2496"/>
              <a:ext cx="16" cy="5"/>
            </a:xfrm>
            <a:custGeom>
              <a:avLst/>
              <a:gdLst>
                <a:gd name="T0" fmla="*/ 0 w 16"/>
                <a:gd name="T1" fmla="*/ 0 h 5"/>
                <a:gd name="T2" fmla="*/ 5 w 16"/>
                <a:gd name="T3" fmla="*/ 5 h 5"/>
                <a:gd name="T4" fmla="*/ 16 w 16"/>
                <a:gd name="T5" fmla="*/ 5 h 5"/>
              </a:gdLst>
              <a:ahLst/>
              <a:cxnLst>
                <a:cxn ang="0">
                  <a:pos x="T0" y="T1"/>
                </a:cxn>
                <a:cxn ang="0">
                  <a:pos x="T2" y="T3"/>
                </a:cxn>
                <a:cxn ang="0">
                  <a:pos x="T4" y="T5"/>
                </a:cxn>
              </a:cxnLst>
              <a:rect l="0" t="0" r="r" b="b"/>
              <a:pathLst>
                <a:path w="16" h="5">
                  <a:moveTo>
                    <a:pt x="0" y="0"/>
                  </a:moveTo>
                  <a:lnTo>
                    <a:pt x="5" y="5"/>
                  </a:lnTo>
                  <a:lnTo>
                    <a:pt x="16" y="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43" name="Freeform 92"/>
            <p:cNvSpPr>
              <a:spLocks/>
            </p:cNvSpPr>
            <p:nvPr/>
          </p:nvSpPr>
          <p:spPr bwMode="auto">
            <a:xfrm>
              <a:off x="1721" y="2496"/>
              <a:ext cx="15" cy="5"/>
            </a:xfrm>
            <a:custGeom>
              <a:avLst/>
              <a:gdLst>
                <a:gd name="T0" fmla="*/ 0 w 15"/>
                <a:gd name="T1" fmla="*/ 5 h 5"/>
                <a:gd name="T2" fmla="*/ 5 w 15"/>
                <a:gd name="T3" fmla="*/ 5 h 5"/>
                <a:gd name="T4" fmla="*/ 15 w 15"/>
                <a:gd name="T5" fmla="*/ 0 h 5"/>
              </a:gdLst>
              <a:ahLst/>
              <a:cxnLst>
                <a:cxn ang="0">
                  <a:pos x="T0" y="T1"/>
                </a:cxn>
                <a:cxn ang="0">
                  <a:pos x="T2" y="T3"/>
                </a:cxn>
                <a:cxn ang="0">
                  <a:pos x="T4" y="T5"/>
                </a:cxn>
              </a:cxnLst>
              <a:rect l="0" t="0" r="r" b="b"/>
              <a:pathLst>
                <a:path w="15" h="5">
                  <a:moveTo>
                    <a:pt x="0" y="5"/>
                  </a:moveTo>
                  <a:lnTo>
                    <a:pt x="5" y="5"/>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44" name="Line 93"/>
            <p:cNvSpPr>
              <a:spLocks noChangeShapeType="1"/>
            </p:cNvSpPr>
            <p:nvPr/>
          </p:nvSpPr>
          <p:spPr bwMode="auto">
            <a:xfrm flipV="1">
              <a:off x="1736" y="2491"/>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5" name="Line 94"/>
            <p:cNvSpPr>
              <a:spLocks noChangeShapeType="1"/>
            </p:cNvSpPr>
            <p:nvPr/>
          </p:nvSpPr>
          <p:spPr bwMode="auto">
            <a:xfrm>
              <a:off x="1751" y="2491"/>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6" name="Line 95"/>
            <p:cNvSpPr>
              <a:spLocks noChangeShapeType="1"/>
            </p:cNvSpPr>
            <p:nvPr/>
          </p:nvSpPr>
          <p:spPr bwMode="auto">
            <a:xfrm>
              <a:off x="1761" y="2491"/>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7" name="Line 96"/>
            <p:cNvSpPr>
              <a:spLocks noChangeShapeType="1"/>
            </p:cNvSpPr>
            <p:nvPr/>
          </p:nvSpPr>
          <p:spPr bwMode="auto">
            <a:xfrm>
              <a:off x="1776" y="2491"/>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8" name="Line 97"/>
            <p:cNvSpPr>
              <a:spLocks noChangeShapeType="1"/>
            </p:cNvSpPr>
            <p:nvPr/>
          </p:nvSpPr>
          <p:spPr bwMode="auto">
            <a:xfrm>
              <a:off x="1791" y="2491"/>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9" name="Line 98"/>
            <p:cNvSpPr>
              <a:spLocks noChangeShapeType="1"/>
            </p:cNvSpPr>
            <p:nvPr/>
          </p:nvSpPr>
          <p:spPr bwMode="auto">
            <a:xfrm>
              <a:off x="1806" y="2491"/>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0" name="Freeform 99"/>
            <p:cNvSpPr>
              <a:spLocks/>
            </p:cNvSpPr>
            <p:nvPr/>
          </p:nvSpPr>
          <p:spPr bwMode="auto">
            <a:xfrm>
              <a:off x="1821" y="2486"/>
              <a:ext cx="10" cy="5"/>
            </a:xfrm>
            <a:custGeom>
              <a:avLst/>
              <a:gdLst>
                <a:gd name="T0" fmla="*/ 0 w 10"/>
                <a:gd name="T1" fmla="*/ 5 h 5"/>
                <a:gd name="T2" fmla="*/ 5 w 10"/>
                <a:gd name="T3" fmla="*/ 0 h 5"/>
                <a:gd name="T4" fmla="*/ 10 w 10"/>
                <a:gd name="T5" fmla="*/ 0 h 5"/>
              </a:gdLst>
              <a:ahLst/>
              <a:cxnLst>
                <a:cxn ang="0">
                  <a:pos x="T0" y="T1"/>
                </a:cxn>
                <a:cxn ang="0">
                  <a:pos x="T2" y="T3"/>
                </a:cxn>
                <a:cxn ang="0">
                  <a:pos x="T4" y="T5"/>
                </a:cxn>
              </a:cxnLst>
              <a:rect l="0" t="0" r="r" b="b"/>
              <a:pathLst>
                <a:path w="10" h="5">
                  <a:moveTo>
                    <a:pt x="0" y="5"/>
                  </a:moveTo>
                  <a:lnTo>
                    <a:pt x="5" y="0"/>
                  </a:lnTo>
                  <a:lnTo>
                    <a:pt x="10"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51" name="Line 100"/>
            <p:cNvSpPr>
              <a:spLocks noChangeShapeType="1"/>
            </p:cNvSpPr>
            <p:nvPr/>
          </p:nvSpPr>
          <p:spPr bwMode="auto">
            <a:xfrm>
              <a:off x="1831" y="2486"/>
              <a:ext cx="16"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2" name="Line 101"/>
            <p:cNvSpPr>
              <a:spLocks noChangeShapeType="1"/>
            </p:cNvSpPr>
            <p:nvPr/>
          </p:nvSpPr>
          <p:spPr bwMode="auto">
            <a:xfrm>
              <a:off x="1847" y="2486"/>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3" name="Line 102"/>
            <p:cNvSpPr>
              <a:spLocks noChangeShapeType="1"/>
            </p:cNvSpPr>
            <p:nvPr/>
          </p:nvSpPr>
          <p:spPr bwMode="auto">
            <a:xfrm>
              <a:off x="1862" y="2486"/>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4" name="Freeform 103"/>
            <p:cNvSpPr>
              <a:spLocks/>
            </p:cNvSpPr>
            <p:nvPr/>
          </p:nvSpPr>
          <p:spPr bwMode="auto">
            <a:xfrm>
              <a:off x="1877" y="2481"/>
              <a:ext cx="15" cy="5"/>
            </a:xfrm>
            <a:custGeom>
              <a:avLst/>
              <a:gdLst>
                <a:gd name="T0" fmla="*/ 0 w 15"/>
                <a:gd name="T1" fmla="*/ 5 h 5"/>
                <a:gd name="T2" fmla="*/ 10 w 15"/>
                <a:gd name="T3" fmla="*/ 0 h 5"/>
                <a:gd name="T4" fmla="*/ 15 w 15"/>
                <a:gd name="T5" fmla="*/ 0 h 5"/>
              </a:gdLst>
              <a:ahLst/>
              <a:cxnLst>
                <a:cxn ang="0">
                  <a:pos x="T0" y="T1"/>
                </a:cxn>
                <a:cxn ang="0">
                  <a:pos x="T2" y="T3"/>
                </a:cxn>
                <a:cxn ang="0">
                  <a:pos x="T4" y="T5"/>
                </a:cxn>
              </a:cxnLst>
              <a:rect l="0" t="0" r="r" b="b"/>
              <a:pathLst>
                <a:path w="15" h="5">
                  <a:moveTo>
                    <a:pt x="0" y="5"/>
                  </a:moveTo>
                  <a:lnTo>
                    <a:pt x="10"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55" name="Line 104"/>
            <p:cNvSpPr>
              <a:spLocks noChangeShapeType="1"/>
            </p:cNvSpPr>
            <p:nvPr/>
          </p:nvSpPr>
          <p:spPr bwMode="auto">
            <a:xfrm>
              <a:off x="1892" y="2481"/>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6" name="Line 105"/>
            <p:cNvSpPr>
              <a:spLocks noChangeShapeType="1"/>
            </p:cNvSpPr>
            <p:nvPr/>
          </p:nvSpPr>
          <p:spPr bwMode="auto">
            <a:xfrm>
              <a:off x="1902" y="2481"/>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7" name="Line 106"/>
            <p:cNvSpPr>
              <a:spLocks noChangeShapeType="1"/>
            </p:cNvSpPr>
            <p:nvPr/>
          </p:nvSpPr>
          <p:spPr bwMode="auto">
            <a:xfrm>
              <a:off x="1917" y="2481"/>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8" name="Line 107"/>
            <p:cNvSpPr>
              <a:spLocks noChangeShapeType="1"/>
            </p:cNvSpPr>
            <p:nvPr/>
          </p:nvSpPr>
          <p:spPr bwMode="auto">
            <a:xfrm>
              <a:off x="1932" y="2481"/>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9" name="Line 108"/>
            <p:cNvSpPr>
              <a:spLocks noChangeShapeType="1"/>
            </p:cNvSpPr>
            <p:nvPr/>
          </p:nvSpPr>
          <p:spPr bwMode="auto">
            <a:xfrm>
              <a:off x="1947" y="2481"/>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0" name="Freeform 109"/>
            <p:cNvSpPr>
              <a:spLocks/>
            </p:cNvSpPr>
            <p:nvPr/>
          </p:nvSpPr>
          <p:spPr bwMode="auto">
            <a:xfrm>
              <a:off x="1957" y="2476"/>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61" name="Line 110"/>
            <p:cNvSpPr>
              <a:spLocks noChangeShapeType="1"/>
            </p:cNvSpPr>
            <p:nvPr/>
          </p:nvSpPr>
          <p:spPr bwMode="auto">
            <a:xfrm>
              <a:off x="1972" y="2476"/>
              <a:ext cx="16"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2" name="Line 111"/>
            <p:cNvSpPr>
              <a:spLocks noChangeShapeType="1"/>
            </p:cNvSpPr>
            <p:nvPr/>
          </p:nvSpPr>
          <p:spPr bwMode="auto">
            <a:xfrm>
              <a:off x="1988" y="2476"/>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3" name="Line 112"/>
            <p:cNvSpPr>
              <a:spLocks noChangeShapeType="1"/>
            </p:cNvSpPr>
            <p:nvPr/>
          </p:nvSpPr>
          <p:spPr bwMode="auto">
            <a:xfrm>
              <a:off x="2003" y="2476"/>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4" name="Line 113"/>
            <p:cNvSpPr>
              <a:spLocks noChangeShapeType="1"/>
            </p:cNvSpPr>
            <p:nvPr/>
          </p:nvSpPr>
          <p:spPr bwMode="auto">
            <a:xfrm>
              <a:off x="2018" y="2476"/>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5" name="Freeform 114"/>
            <p:cNvSpPr>
              <a:spLocks/>
            </p:cNvSpPr>
            <p:nvPr/>
          </p:nvSpPr>
          <p:spPr bwMode="auto">
            <a:xfrm>
              <a:off x="2028" y="2470"/>
              <a:ext cx="15" cy="6"/>
            </a:xfrm>
            <a:custGeom>
              <a:avLst/>
              <a:gdLst>
                <a:gd name="T0" fmla="*/ 0 w 15"/>
                <a:gd name="T1" fmla="*/ 6 h 6"/>
                <a:gd name="T2" fmla="*/ 5 w 15"/>
                <a:gd name="T3" fmla="*/ 0 h 6"/>
                <a:gd name="T4" fmla="*/ 15 w 15"/>
                <a:gd name="T5" fmla="*/ 0 h 6"/>
              </a:gdLst>
              <a:ahLst/>
              <a:cxnLst>
                <a:cxn ang="0">
                  <a:pos x="T0" y="T1"/>
                </a:cxn>
                <a:cxn ang="0">
                  <a:pos x="T2" y="T3"/>
                </a:cxn>
                <a:cxn ang="0">
                  <a:pos x="T4" y="T5"/>
                </a:cxn>
              </a:cxnLst>
              <a:rect l="0" t="0" r="r" b="b"/>
              <a:pathLst>
                <a:path w="15" h="6">
                  <a:moveTo>
                    <a:pt x="0" y="6"/>
                  </a:moveTo>
                  <a:lnTo>
                    <a:pt x="5"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66" name="Line 115"/>
            <p:cNvSpPr>
              <a:spLocks noChangeShapeType="1"/>
            </p:cNvSpPr>
            <p:nvPr/>
          </p:nvSpPr>
          <p:spPr bwMode="auto">
            <a:xfrm>
              <a:off x="2043" y="247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7" name="Line 116"/>
            <p:cNvSpPr>
              <a:spLocks noChangeShapeType="1"/>
            </p:cNvSpPr>
            <p:nvPr/>
          </p:nvSpPr>
          <p:spPr bwMode="auto">
            <a:xfrm>
              <a:off x="2058" y="247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8" name="Line 117"/>
            <p:cNvSpPr>
              <a:spLocks noChangeShapeType="1"/>
            </p:cNvSpPr>
            <p:nvPr/>
          </p:nvSpPr>
          <p:spPr bwMode="auto">
            <a:xfrm>
              <a:off x="2073" y="247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9" name="Line 118"/>
            <p:cNvSpPr>
              <a:spLocks noChangeShapeType="1"/>
            </p:cNvSpPr>
            <p:nvPr/>
          </p:nvSpPr>
          <p:spPr bwMode="auto">
            <a:xfrm>
              <a:off x="2088" y="2470"/>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0" name="Line 119"/>
            <p:cNvSpPr>
              <a:spLocks noChangeShapeType="1"/>
            </p:cNvSpPr>
            <p:nvPr/>
          </p:nvSpPr>
          <p:spPr bwMode="auto">
            <a:xfrm>
              <a:off x="2098" y="2470"/>
              <a:ext cx="16"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1" name="Freeform 120"/>
            <p:cNvSpPr>
              <a:spLocks/>
            </p:cNvSpPr>
            <p:nvPr/>
          </p:nvSpPr>
          <p:spPr bwMode="auto">
            <a:xfrm>
              <a:off x="2114" y="2465"/>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72" name="Line 121"/>
            <p:cNvSpPr>
              <a:spLocks noChangeShapeType="1"/>
            </p:cNvSpPr>
            <p:nvPr/>
          </p:nvSpPr>
          <p:spPr bwMode="auto">
            <a:xfrm>
              <a:off x="2129" y="246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3" name="Line 122"/>
            <p:cNvSpPr>
              <a:spLocks noChangeShapeType="1"/>
            </p:cNvSpPr>
            <p:nvPr/>
          </p:nvSpPr>
          <p:spPr bwMode="auto">
            <a:xfrm>
              <a:off x="2144" y="246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4" name="Line 123"/>
            <p:cNvSpPr>
              <a:spLocks noChangeShapeType="1"/>
            </p:cNvSpPr>
            <p:nvPr/>
          </p:nvSpPr>
          <p:spPr bwMode="auto">
            <a:xfrm>
              <a:off x="2159" y="2465"/>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5" name="Freeform 124"/>
            <p:cNvSpPr>
              <a:spLocks/>
            </p:cNvSpPr>
            <p:nvPr/>
          </p:nvSpPr>
          <p:spPr bwMode="auto">
            <a:xfrm>
              <a:off x="2169" y="2460"/>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76" name="Line 125"/>
            <p:cNvSpPr>
              <a:spLocks noChangeShapeType="1"/>
            </p:cNvSpPr>
            <p:nvPr/>
          </p:nvSpPr>
          <p:spPr bwMode="auto">
            <a:xfrm>
              <a:off x="2184" y="246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7" name="Line 126"/>
            <p:cNvSpPr>
              <a:spLocks noChangeShapeType="1"/>
            </p:cNvSpPr>
            <p:nvPr/>
          </p:nvSpPr>
          <p:spPr bwMode="auto">
            <a:xfrm>
              <a:off x="2199" y="246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8" name="Line 127"/>
            <p:cNvSpPr>
              <a:spLocks noChangeShapeType="1"/>
            </p:cNvSpPr>
            <p:nvPr/>
          </p:nvSpPr>
          <p:spPr bwMode="auto">
            <a:xfrm>
              <a:off x="2214" y="2460"/>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9" name="Freeform 128"/>
            <p:cNvSpPr>
              <a:spLocks/>
            </p:cNvSpPr>
            <p:nvPr/>
          </p:nvSpPr>
          <p:spPr bwMode="auto">
            <a:xfrm>
              <a:off x="2224" y="2455"/>
              <a:ext cx="16" cy="5"/>
            </a:xfrm>
            <a:custGeom>
              <a:avLst/>
              <a:gdLst>
                <a:gd name="T0" fmla="*/ 0 w 16"/>
                <a:gd name="T1" fmla="*/ 5 h 5"/>
                <a:gd name="T2" fmla="*/ 5 w 16"/>
                <a:gd name="T3" fmla="*/ 0 h 5"/>
                <a:gd name="T4" fmla="*/ 16 w 16"/>
                <a:gd name="T5" fmla="*/ 0 h 5"/>
              </a:gdLst>
              <a:ahLst/>
              <a:cxnLst>
                <a:cxn ang="0">
                  <a:pos x="T0" y="T1"/>
                </a:cxn>
                <a:cxn ang="0">
                  <a:pos x="T2" y="T3"/>
                </a:cxn>
                <a:cxn ang="0">
                  <a:pos x="T4" y="T5"/>
                </a:cxn>
              </a:cxnLst>
              <a:rect l="0" t="0" r="r" b="b"/>
              <a:pathLst>
                <a:path w="16" h="5">
                  <a:moveTo>
                    <a:pt x="0" y="5"/>
                  </a:moveTo>
                  <a:lnTo>
                    <a:pt x="5" y="0"/>
                  </a:lnTo>
                  <a:lnTo>
                    <a:pt x="16"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80" name="Line 129"/>
            <p:cNvSpPr>
              <a:spLocks noChangeShapeType="1"/>
            </p:cNvSpPr>
            <p:nvPr/>
          </p:nvSpPr>
          <p:spPr bwMode="auto">
            <a:xfrm>
              <a:off x="2240" y="245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1" name="Line 130"/>
            <p:cNvSpPr>
              <a:spLocks noChangeShapeType="1"/>
            </p:cNvSpPr>
            <p:nvPr/>
          </p:nvSpPr>
          <p:spPr bwMode="auto">
            <a:xfrm>
              <a:off x="2255" y="245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2" name="Line 131"/>
            <p:cNvSpPr>
              <a:spLocks noChangeShapeType="1"/>
            </p:cNvSpPr>
            <p:nvPr/>
          </p:nvSpPr>
          <p:spPr bwMode="auto">
            <a:xfrm>
              <a:off x="2270" y="245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3" name="Line 132"/>
            <p:cNvSpPr>
              <a:spLocks noChangeShapeType="1"/>
            </p:cNvSpPr>
            <p:nvPr/>
          </p:nvSpPr>
          <p:spPr bwMode="auto">
            <a:xfrm>
              <a:off x="2285" y="2455"/>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4" name="Freeform 133"/>
            <p:cNvSpPr>
              <a:spLocks/>
            </p:cNvSpPr>
            <p:nvPr/>
          </p:nvSpPr>
          <p:spPr bwMode="auto">
            <a:xfrm>
              <a:off x="2295" y="2450"/>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85" name="Line 134"/>
            <p:cNvSpPr>
              <a:spLocks noChangeShapeType="1"/>
            </p:cNvSpPr>
            <p:nvPr/>
          </p:nvSpPr>
          <p:spPr bwMode="auto">
            <a:xfrm>
              <a:off x="2310" y="245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6" name="Line 135"/>
            <p:cNvSpPr>
              <a:spLocks noChangeShapeType="1"/>
            </p:cNvSpPr>
            <p:nvPr/>
          </p:nvSpPr>
          <p:spPr bwMode="auto">
            <a:xfrm>
              <a:off x="2325" y="245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7" name="Line 136"/>
            <p:cNvSpPr>
              <a:spLocks noChangeShapeType="1"/>
            </p:cNvSpPr>
            <p:nvPr/>
          </p:nvSpPr>
          <p:spPr bwMode="auto">
            <a:xfrm>
              <a:off x="2340" y="245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8" name="Freeform 137"/>
            <p:cNvSpPr>
              <a:spLocks/>
            </p:cNvSpPr>
            <p:nvPr/>
          </p:nvSpPr>
          <p:spPr bwMode="auto">
            <a:xfrm>
              <a:off x="2355" y="2445"/>
              <a:ext cx="10" cy="5"/>
            </a:xfrm>
            <a:custGeom>
              <a:avLst/>
              <a:gdLst>
                <a:gd name="T0" fmla="*/ 0 w 10"/>
                <a:gd name="T1" fmla="*/ 5 h 5"/>
                <a:gd name="T2" fmla="*/ 5 w 10"/>
                <a:gd name="T3" fmla="*/ 0 h 5"/>
                <a:gd name="T4" fmla="*/ 10 w 10"/>
                <a:gd name="T5" fmla="*/ 0 h 5"/>
              </a:gdLst>
              <a:ahLst/>
              <a:cxnLst>
                <a:cxn ang="0">
                  <a:pos x="T0" y="T1"/>
                </a:cxn>
                <a:cxn ang="0">
                  <a:pos x="T2" y="T3"/>
                </a:cxn>
                <a:cxn ang="0">
                  <a:pos x="T4" y="T5"/>
                </a:cxn>
              </a:cxnLst>
              <a:rect l="0" t="0" r="r" b="b"/>
              <a:pathLst>
                <a:path w="10" h="5">
                  <a:moveTo>
                    <a:pt x="0" y="5"/>
                  </a:moveTo>
                  <a:lnTo>
                    <a:pt x="5" y="0"/>
                  </a:lnTo>
                  <a:lnTo>
                    <a:pt x="10"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89" name="Line 138"/>
            <p:cNvSpPr>
              <a:spLocks noChangeShapeType="1"/>
            </p:cNvSpPr>
            <p:nvPr/>
          </p:nvSpPr>
          <p:spPr bwMode="auto">
            <a:xfrm>
              <a:off x="2365" y="2445"/>
              <a:ext cx="16"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0" name="Line 139"/>
            <p:cNvSpPr>
              <a:spLocks noChangeShapeType="1"/>
            </p:cNvSpPr>
            <p:nvPr/>
          </p:nvSpPr>
          <p:spPr bwMode="auto">
            <a:xfrm>
              <a:off x="2381" y="244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1" name="Line 140"/>
            <p:cNvSpPr>
              <a:spLocks noChangeShapeType="1"/>
            </p:cNvSpPr>
            <p:nvPr/>
          </p:nvSpPr>
          <p:spPr bwMode="auto">
            <a:xfrm>
              <a:off x="2396" y="244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2" name="Freeform 141"/>
            <p:cNvSpPr>
              <a:spLocks/>
            </p:cNvSpPr>
            <p:nvPr/>
          </p:nvSpPr>
          <p:spPr bwMode="auto">
            <a:xfrm>
              <a:off x="2411" y="2440"/>
              <a:ext cx="10" cy="5"/>
            </a:xfrm>
            <a:custGeom>
              <a:avLst/>
              <a:gdLst>
                <a:gd name="T0" fmla="*/ 0 w 10"/>
                <a:gd name="T1" fmla="*/ 5 h 5"/>
                <a:gd name="T2" fmla="*/ 5 w 10"/>
                <a:gd name="T3" fmla="*/ 0 h 5"/>
                <a:gd name="T4" fmla="*/ 10 w 10"/>
                <a:gd name="T5" fmla="*/ 0 h 5"/>
              </a:gdLst>
              <a:ahLst/>
              <a:cxnLst>
                <a:cxn ang="0">
                  <a:pos x="T0" y="T1"/>
                </a:cxn>
                <a:cxn ang="0">
                  <a:pos x="T2" y="T3"/>
                </a:cxn>
                <a:cxn ang="0">
                  <a:pos x="T4" y="T5"/>
                </a:cxn>
              </a:cxnLst>
              <a:rect l="0" t="0" r="r" b="b"/>
              <a:pathLst>
                <a:path w="10" h="5">
                  <a:moveTo>
                    <a:pt x="0" y="5"/>
                  </a:moveTo>
                  <a:lnTo>
                    <a:pt x="5" y="0"/>
                  </a:lnTo>
                  <a:lnTo>
                    <a:pt x="10"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93" name="Line 142"/>
            <p:cNvSpPr>
              <a:spLocks noChangeShapeType="1"/>
            </p:cNvSpPr>
            <p:nvPr/>
          </p:nvSpPr>
          <p:spPr bwMode="auto">
            <a:xfrm>
              <a:off x="2421" y="244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4" name="Line 143"/>
            <p:cNvSpPr>
              <a:spLocks noChangeShapeType="1"/>
            </p:cNvSpPr>
            <p:nvPr/>
          </p:nvSpPr>
          <p:spPr bwMode="auto">
            <a:xfrm>
              <a:off x="2436" y="244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5" name="Freeform 144"/>
            <p:cNvSpPr>
              <a:spLocks/>
            </p:cNvSpPr>
            <p:nvPr/>
          </p:nvSpPr>
          <p:spPr bwMode="auto">
            <a:xfrm>
              <a:off x="2451" y="2435"/>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96" name="Line 145"/>
            <p:cNvSpPr>
              <a:spLocks noChangeShapeType="1"/>
            </p:cNvSpPr>
            <p:nvPr/>
          </p:nvSpPr>
          <p:spPr bwMode="auto">
            <a:xfrm>
              <a:off x="2466" y="243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7" name="Line 146"/>
            <p:cNvSpPr>
              <a:spLocks noChangeShapeType="1"/>
            </p:cNvSpPr>
            <p:nvPr/>
          </p:nvSpPr>
          <p:spPr bwMode="auto">
            <a:xfrm>
              <a:off x="2481" y="2435"/>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8" name="Freeform 147"/>
            <p:cNvSpPr>
              <a:spLocks/>
            </p:cNvSpPr>
            <p:nvPr/>
          </p:nvSpPr>
          <p:spPr bwMode="auto">
            <a:xfrm>
              <a:off x="2491" y="2430"/>
              <a:ext cx="16" cy="5"/>
            </a:xfrm>
            <a:custGeom>
              <a:avLst/>
              <a:gdLst>
                <a:gd name="T0" fmla="*/ 0 w 16"/>
                <a:gd name="T1" fmla="*/ 5 h 5"/>
                <a:gd name="T2" fmla="*/ 5 w 16"/>
                <a:gd name="T3" fmla="*/ 0 h 5"/>
                <a:gd name="T4" fmla="*/ 16 w 16"/>
                <a:gd name="T5" fmla="*/ 0 h 5"/>
              </a:gdLst>
              <a:ahLst/>
              <a:cxnLst>
                <a:cxn ang="0">
                  <a:pos x="T0" y="T1"/>
                </a:cxn>
                <a:cxn ang="0">
                  <a:pos x="T2" y="T3"/>
                </a:cxn>
                <a:cxn ang="0">
                  <a:pos x="T4" y="T5"/>
                </a:cxn>
              </a:cxnLst>
              <a:rect l="0" t="0" r="r" b="b"/>
              <a:pathLst>
                <a:path w="16" h="5">
                  <a:moveTo>
                    <a:pt x="0" y="5"/>
                  </a:moveTo>
                  <a:lnTo>
                    <a:pt x="5" y="0"/>
                  </a:lnTo>
                  <a:lnTo>
                    <a:pt x="16"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99" name="Line 148"/>
            <p:cNvSpPr>
              <a:spLocks noChangeShapeType="1"/>
            </p:cNvSpPr>
            <p:nvPr/>
          </p:nvSpPr>
          <p:spPr bwMode="auto">
            <a:xfrm>
              <a:off x="2507" y="243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0" name="Line 149"/>
            <p:cNvSpPr>
              <a:spLocks noChangeShapeType="1"/>
            </p:cNvSpPr>
            <p:nvPr/>
          </p:nvSpPr>
          <p:spPr bwMode="auto">
            <a:xfrm>
              <a:off x="2522" y="243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1" name="Line 150"/>
            <p:cNvSpPr>
              <a:spLocks noChangeShapeType="1"/>
            </p:cNvSpPr>
            <p:nvPr/>
          </p:nvSpPr>
          <p:spPr bwMode="auto">
            <a:xfrm>
              <a:off x="2537" y="243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2" name="Freeform 151"/>
            <p:cNvSpPr>
              <a:spLocks/>
            </p:cNvSpPr>
            <p:nvPr/>
          </p:nvSpPr>
          <p:spPr bwMode="auto">
            <a:xfrm>
              <a:off x="2552" y="2425"/>
              <a:ext cx="10" cy="5"/>
            </a:xfrm>
            <a:custGeom>
              <a:avLst/>
              <a:gdLst>
                <a:gd name="T0" fmla="*/ 0 w 10"/>
                <a:gd name="T1" fmla="*/ 5 h 5"/>
                <a:gd name="T2" fmla="*/ 5 w 10"/>
                <a:gd name="T3" fmla="*/ 0 h 5"/>
                <a:gd name="T4" fmla="*/ 10 w 10"/>
                <a:gd name="T5" fmla="*/ 0 h 5"/>
              </a:gdLst>
              <a:ahLst/>
              <a:cxnLst>
                <a:cxn ang="0">
                  <a:pos x="T0" y="T1"/>
                </a:cxn>
                <a:cxn ang="0">
                  <a:pos x="T2" y="T3"/>
                </a:cxn>
                <a:cxn ang="0">
                  <a:pos x="T4" y="T5"/>
                </a:cxn>
              </a:cxnLst>
              <a:rect l="0" t="0" r="r" b="b"/>
              <a:pathLst>
                <a:path w="10" h="5">
                  <a:moveTo>
                    <a:pt x="0" y="5"/>
                  </a:moveTo>
                  <a:lnTo>
                    <a:pt x="5" y="0"/>
                  </a:lnTo>
                  <a:lnTo>
                    <a:pt x="10"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03" name="Line 152"/>
            <p:cNvSpPr>
              <a:spLocks noChangeShapeType="1"/>
            </p:cNvSpPr>
            <p:nvPr/>
          </p:nvSpPr>
          <p:spPr bwMode="auto">
            <a:xfrm>
              <a:off x="2562" y="242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4" name="Freeform 153"/>
            <p:cNvSpPr>
              <a:spLocks/>
            </p:cNvSpPr>
            <p:nvPr/>
          </p:nvSpPr>
          <p:spPr bwMode="auto">
            <a:xfrm>
              <a:off x="2577" y="2420"/>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05" name="Line 154"/>
            <p:cNvSpPr>
              <a:spLocks noChangeShapeType="1"/>
            </p:cNvSpPr>
            <p:nvPr/>
          </p:nvSpPr>
          <p:spPr bwMode="auto">
            <a:xfrm>
              <a:off x="2592" y="242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6" name="Line 155"/>
            <p:cNvSpPr>
              <a:spLocks noChangeShapeType="1"/>
            </p:cNvSpPr>
            <p:nvPr/>
          </p:nvSpPr>
          <p:spPr bwMode="auto">
            <a:xfrm>
              <a:off x="2607" y="242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7" name="Freeform 156"/>
            <p:cNvSpPr>
              <a:spLocks/>
            </p:cNvSpPr>
            <p:nvPr/>
          </p:nvSpPr>
          <p:spPr bwMode="auto">
            <a:xfrm>
              <a:off x="2622" y="2415"/>
              <a:ext cx="11" cy="5"/>
            </a:xfrm>
            <a:custGeom>
              <a:avLst/>
              <a:gdLst>
                <a:gd name="T0" fmla="*/ 0 w 11"/>
                <a:gd name="T1" fmla="*/ 5 h 5"/>
                <a:gd name="T2" fmla="*/ 5 w 11"/>
                <a:gd name="T3" fmla="*/ 0 h 5"/>
                <a:gd name="T4" fmla="*/ 11 w 11"/>
                <a:gd name="T5" fmla="*/ 0 h 5"/>
              </a:gdLst>
              <a:ahLst/>
              <a:cxnLst>
                <a:cxn ang="0">
                  <a:pos x="T0" y="T1"/>
                </a:cxn>
                <a:cxn ang="0">
                  <a:pos x="T2" y="T3"/>
                </a:cxn>
                <a:cxn ang="0">
                  <a:pos x="T4" y="T5"/>
                </a:cxn>
              </a:cxnLst>
              <a:rect l="0" t="0" r="r" b="b"/>
              <a:pathLst>
                <a:path w="11" h="5">
                  <a:moveTo>
                    <a:pt x="0" y="5"/>
                  </a:moveTo>
                  <a:lnTo>
                    <a:pt x="5" y="0"/>
                  </a:lnTo>
                  <a:lnTo>
                    <a:pt x="11"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08" name="Line 157"/>
            <p:cNvSpPr>
              <a:spLocks noChangeShapeType="1"/>
            </p:cNvSpPr>
            <p:nvPr/>
          </p:nvSpPr>
          <p:spPr bwMode="auto">
            <a:xfrm>
              <a:off x="2633" y="241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9" name="Line 158"/>
            <p:cNvSpPr>
              <a:spLocks noChangeShapeType="1"/>
            </p:cNvSpPr>
            <p:nvPr/>
          </p:nvSpPr>
          <p:spPr bwMode="auto">
            <a:xfrm>
              <a:off x="2648" y="241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0" name="Freeform 159"/>
            <p:cNvSpPr>
              <a:spLocks/>
            </p:cNvSpPr>
            <p:nvPr/>
          </p:nvSpPr>
          <p:spPr bwMode="auto">
            <a:xfrm>
              <a:off x="2663" y="2410"/>
              <a:ext cx="15" cy="5"/>
            </a:xfrm>
            <a:custGeom>
              <a:avLst/>
              <a:gdLst>
                <a:gd name="T0" fmla="*/ 0 w 15"/>
                <a:gd name="T1" fmla="*/ 5 h 5"/>
                <a:gd name="T2" fmla="*/ 10 w 15"/>
                <a:gd name="T3" fmla="*/ 0 h 5"/>
                <a:gd name="T4" fmla="*/ 15 w 15"/>
                <a:gd name="T5" fmla="*/ 0 h 5"/>
              </a:gdLst>
              <a:ahLst/>
              <a:cxnLst>
                <a:cxn ang="0">
                  <a:pos x="T0" y="T1"/>
                </a:cxn>
                <a:cxn ang="0">
                  <a:pos x="T2" y="T3"/>
                </a:cxn>
                <a:cxn ang="0">
                  <a:pos x="T4" y="T5"/>
                </a:cxn>
              </a:cxnLst>
              <a:rect l="0" t="0" r="r" b="b"/>
              <a:pathLst>
                <a:path w="15" h="5">
                  <a:moveTo>
                    <a:pt x="0" y="5"/>
                  </a:moveTo>
                  <a:lnTo>
                    <a:pt x="10"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11" name="Line 160"/>
            <p:cNvSpPr>
              <a:spLocks noChangeShapeType="1"/>
            </p:cNvSpPr>
            <p:nvPr/>
          </p:nvSpPr>
          <p:spPr bwMode="auto">
            <a:xfrm>
              <a:off x="2678" y="2410"/>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2" name="Freeform 161"/>
            <p:cNvSpPr>
              <a:spLocks/>
            </p:cNvSpPr>
            <p:nvPr/>
          </p:nvSpPr>
          <p:spPr bwMode="auto">
            <a:xfrm>
              <a:off x="2688" y="2405"/>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13" name="Line 162"/>
            <p:cNvSpPr>
              <a:spLocks noChangeShapeType="1"/>
            </p:cNvSpPr>
            <p:nvPr/>
          </p:nvSpPr>
          <p:spPr bwMode="auto">
            <a:xfrm>
              <a:off x="2703" y="240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4" name="Line 163"/>
            <p:cNvSpPr>
              <a:spLocks noChangeShapeType="1"/>
            </p:cNvSpPr>
            <p:nvPr/>
          </p:nvSpPr>
          <p:spPr bwMode="auto">
            <a:xfrm>
              <a:off x="2718" y="240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5" name="Freeform 164"/>
            <p:cNvSpPr>
              <a:spLocks/>
            </p:cNvSpPr>
            <p:nvPr/>
          </p:nvSpPr>
          <p:spPr bwMode="auto">
            <a:xfrm>
              <a:off x="2733" y="2400"/>
              <a:ext cx="15" cy="5"/>
            </a:xfrm>
            <a:custGeom>
              <a:avLst/>
              <a:gdLst>
                <a:gd name="T0" fmla="*/ 0 w 15"/>
                <a:gd name="T1" fmla="*/ 5 h 5"/>
                <a:gd name="T2" fmla="*/ 10 w 15"/>
                <a:gd name="T3" fmla="*/ 0 h 5"/>
                <a:gd name="T4" fmla="*/ 15 w 15"/>
                <a:gd name="T5" fmla="*/ 0 h 5"/>
              </a:gdLst>
              <a:ahLst/>
              <a:cxnLst>
                <a:cxn ang="0">
                  <a:pos x="T0" y="T1"/>
                </a:cxn>
                <a:cxn ang="0">
                  <a:pos x="T2" y="T3"/>
                </a:cxn>
                <a:cxn ang="0">
                  <a:pos x="T4" y="T5"/>
                </a:cxn>
              </a:cxnLst>
              <a:rect l="0" t="0" r="r" b="b"/>
              <a:pathLst>
                <a:path w="15" h="5">
                  <a:moveTo>
                    <a:pt x="0" y="5"/>
                  </a:moveTo>
                  <a:lnTo>
                    <a:pt x="10"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16" name="Line 165"/>
            <p:cNvSpPr>
              <a:spLocks noChangeShapeType="1"/>
            </p:cNvSpPr>
            <p:nvPr/>
          </p:nvSpPr>
          <p:spPr bwMode="auto">
            <a:xfrm>
              <a:off x="2748" y="2400"/>
              <a:ext cx="10"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7" name="Freeform 166"/>
            <p:cNvSpPr>
              <a:spLocks/>
            </p:cNvSpPr>
            <p:nvPr/>
          </p:nvSpPr>
          <p:spPr bwMode="auto">
            <a:xfrm>
              <a:off x="2758" y="2395"/>
              <a:ext cx="16" cy="5"/>
            </a:xfrm>
            <a:custGeom>
              <a:avLst/>
              <a:gdLst>
                <a:gd name="T0" fmla="*/ 0 w 16"/>
                <a:gd name="T1" fmla="*/ 5 h 5"/>
                <a:gd name="T2" fmla="*/ 6 w 16"/>
                <a:gd name="T3" fmla="*/ 0 h 5"/>
                <a:gd name="T4" fmla="*/ 16 w 16"/>
                <a:gd name="T5" fmla="*/ 0 h 5"/>
              </a:gdLst>
              <a:ahLst/>
              <a:cxnLst>
                <a:cxn ang="0">
                  <a:pos x="T0" y="T1"/>
                </a:cxn>
                <a:cxn ang="0">
                  <a:pos x="T2" y="T3"/>
                </a:cxn>
                <a:cxn ang="0">
                  <a:pos x="T4" y="T5"/>
                </a:cxn>
              </a:cxnLst>
              <a:rect l="0" t="0" r="r" b="b"/>
              <a:pathLst>
                <a:path w="16" h="5">
                  <a:moveTo>
                    <a:pt x="0" y="5"/>
                  </a:moveTo>
                  <a:lnTo>
                    <a:pt x="6" y="0"/>
                  </a:lnTo>
                  <a:lnTo>
                    <a:pt x="16"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18" name="Line 167"/>
            <p:cNvSpPr>
              <a:spLocks noChangeShapeType="1"/>
            </p:cNvSpPr>
            <p:nvPr/>
          </p:nvSpPr>
          <p:spPr bwMode="auto">
            <a:xfrm>
              <a:off x="2774" y="239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9" name="Freeform 168"/>
            <p:cNvSpPr>
              <a:spLocks/>
            </p:cNvSpPr>
            <p:nvPr/>
          </p:nvSpPr>
          <p:spPr bwMode="auto">
            <a:xfrm>
              <a:off x="2789" y="2390"/>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20" name="Line 169"/>
            <p:cNvSpPr>
              <a:spLocks noChangeShapeType="1"/>
            </p:cNvSpPr>
            <p:nvPr/>
          </p:nvSpPr>
          <p:spPr bwMode="auto">
            <a:xfrm>
              <a:off x="2804" y="239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1" name="Line 170"/>
            <p:cNvSpPr>
              <a:spLocks noChangeShapeType="1"/>
            </p:cNvSpPr>
            <p:nvPr/>
          </p:nvSpPr>
          <p:spPr bwMode="auto">
            <a:xfrm flipV="1">
              <a:off x="2819" y="2385"/>
              <a:ext cx="10"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2" name="Line 171"/>
            <p:cNvSpPr>
              <a:spLocks noChangeShapeType="1"/>
            </p:cNvSpPr>
            <p:nvPr/>
          </p:nvSpPr>
          <p:spPr bwMode="auto">
            <a:xfrm flipV="1">
              <a:off x="2829" y="2380"/>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3" name="Line 172"/>
            <p:cNvSpPr>
              <a:spLocks noChangeShapeType="1"/>
            </p:cNvSpPr>
            <p:nvPr/>
          </p:nvSpPr>
          <p:spPr bwMode="auto">
            <a:xfrm>
              <a:off x="2844" y="2380"/>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4" name="Line 173"/>
            <p:cNvSpPr>
              <a:spLocks noChangeShapeType="1"/>
            </p:cNvSpPr>
            <p:nvPr/>
          </p:nvSpPr>
          <p:spPr bwMode="auto">
            <a:xfrm flipV="1">
              <a:off x="2859" y="2375"/>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5" name="Line 174"/>
            <p:cNvSpPr>
              <a:spLocks noChangeShapeType="1"/>
            </p:cNvSpPr>
            <p:nvPr/>
          </p:nvSpPr>
          <p:spPr bwMode="auto">
            <a:xfrm flipV="1">
              <a:off x="2874" y="2370"/>
              <a:ext cx="10"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6" name="Line 175"/>
            <p:cNvSpPr>
              <a:spLocks noChangeShapeType="1"/>
            </p:cNvSpPr>
            <p:nvPr/>
          </p:nvSpPr>
          <p:spPr bwMode="auto">
            <a:xfrm>
              <a:off x="2884" y="2370"/>
              <a:ext cx="16"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7" name="Freeform 176"/>
            <p:cNvSpPr>
              <a:spLocks/>
            </p:cNvSpPr>
            <p:nvPr/>
          </p:nvSpPr>
          <p:spPr bwMode="auto">
            <a:xfrm>
              <a:off x="2900" y="2365"/>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28" name="Line 177"/>
            <p:cNvSpPr>
              <a:spLocks noChangeShapeType="1"/>
            </p:cNvSpPr>
            <p:nvPr/>
          </p:nvSpPr>
          <p:spPr bwMode="auto">
            <a:xfrm>
              <a:off x="2915" y="236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9" name="Line 178"/>
            <p:cNvSpPr>
              <a:spLocks noChangeShapeType="1"/>
            </p:cNvSpPr>
            <p:nvPr/>
          </p:nvSpPr>
          <p:spPr bwMode="auto">
            <a:xfrm flipV="1">
              <a:off x="2930" y="2360"/>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0" name="Line 179"/>
            <p:cNvSpPr>
              <a:spLocks noChangeShapeType="1"/>
            </p:cNvSpPr>
            <p:nvPr/>
          </p:nvSpPr>
          <p:spPr bwMode="auto">
            <a:xfrm flipV="1">
              <a:off x="2945" y="2355"/>
              <a:ext cx="10"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1" name="Line 180"/>
            <p:cNvSpPr>
              <a:spLocks noChangeShapeType="1"/>
            </p:cNvSpPr>
            <p:nvPr/>
          </p:nvSpPr>
          <p:spPr bwMode="auto">
            <a:xfrm>
              <a:off x="2955" y="2355"/>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2" name="Line 181"/>
            <p:cNvSpPr>
              <a:spLocks noChangeShapeType="1"/>
            </p:cNvSpPr>
            <p:nvPr/>
          </p:nvSpPr>
          <p:spPr bwMode="auto">
            <a:xfrm flipV="1">
              <a:off x="2970" y="2350"/>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3" name="Line 182"/>
            <p:cNvSpPr>
              <a:spLocks noChangeShapeType="1"/>
            </p:cNvSpPr>
            <p:nvPr/>
          </p:nvSpPr>
          <p:spPr bwMode="auto">
            <a:xfrm flipV="1">
              <a:off x="2985" y="2344"/>
              <a:ext cx="15" cy="6"/>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4" name="Line 183"/>
            <p:cNvSpPr>
              <a:spLocks noChangeShapeType="1"/>
            </p:cNvSpPr>
            <p:nvPr/>
          </p:nvSpPr>
          <p:spPr bwMode="auto">
            <a:xfrm flipV="1">
              <a:off x="3000" y="2339"/>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5" name="Line 184"/>
            <p:cNvSpPr>
              <a:spLocks noChangeShapeType="1"/>
            </p:cNvSpPr>
            <p:nvPr/>
          </p:nvSpPr>
          <p:spPr bwMode="auto">
            <a:xfrm>
              <a:off x="3015" y="2339"/>
              <a:ext cx="11"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6" name="Line 185"/>
            <p:cNvSpPr>
              <a:spLocks noChangeShapeType="1"/>
            </p:cNvSpPr>
            <p:nvPr/>
          </p:nvSpPr>
          <p:spPr bwMode="auto">
            <a:xfrm flipV="1">
              <a:off x="3026" y="2334"/>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7" name="Line 186"/>
            <p:cNvSpPr>
              <a:spLocks noChangeShapeType="1"/>
            </p:cNvSpPr>
            <p:nvPr/>
          </p:nvSpPr>
          <p:spPr bwMode="auto">
            <a:xfrm flipV="1">
              <a:off x="3041" y="2329"/>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8" name="Line 187"/>
            <p:cNvSpPr>
              <a:spLocks noChangeShapeType="1"/>
            </p:cNvSpPr>
            <p:nvPr/>
          </p:nvSpPr>
          <p:spPr bwMode="auto">
            <a:xfrm flipV="1">
              <a:off x="3056" y="2324"/>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9" name="Line 188"/>
            <p:cNvSpPr>
              <a:spLocks noChangeShapeType="1"/>
            </p:cNvSpPr>
            <p:nvPr/>
          </p:nvSpPr>
          <p:spPr bwMode="auto">
            <a:xfrm>
              <a:off x="3071" y="2324"/>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0" name="Line 189"/>
            <p:cNvSpPr>
              <a:spLocks noChangeShapeType="1"/>
            </p:cNvSpPr>
            <p:nvPr/>
          </p:nvSpPr>
          <p:spPr bwMode="auto">
            <a:xfrm flipV="1">
              <a:off x="3086" y="2319"/>
              <a:ext cx="10"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1" name="Line 190"/>
            <p:cNvSpPr>
              <a:spLocks noChangeShapeType="1"/>
            </p:cNvSpPr>
            <p:nvPr/>
          </p:nvSpPr>
          <p:spPr bwMode="auto">
            <a:xfrm flipV="1">
              <a:off x="3096" y="2314"/>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2" name="Line 191"/>
            <p:cNvSpPr>
              <a:spLocks noChangeShapeType="1"/>
            </p:cNvSpPr>
            <p:nvPr/>
          </p:nvSpPr>
          <p:spPr bwMode="auto">
            <a:xfrm flipV="1">
              <a:off x="3111" y="2309"/>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3" name="Line 192"/>
            <p:cNvSpPr>
              <a:spLocks noChangeShapeType="1"/>
            </p:cNvSpPr>
            <p:nvPr/>
          </p:nvSpPr>
          <p:spPr bwMode="auto">
            <a:xfrm flipV="1">
              <a:off x="3126" y="2304"/>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4" name="Line 193"/>
            <p:cNvSpPr>
              <a:spLocks noChangeShapeType="1"/>
            </p:cNvSpPr>
            <p:nvPr/>
          </p:nvSpPr>
          <p:spPr bwMode="auto">
            <a:xfrm flipV="1">
              <a:off x="3141" y="2299"/>
              <a:ext cx="10"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5" name="Freeform 194"/>
            <p:cNvSpPr>
              <a:spLocks/>
            </p:cNvSpPr>
            <p:nvPr/>
          </p:nvSpPr>
          <p:spPr bwMode="auto">
            <a:xfrm>
              <a:off x="3151" y="2299"/>
              <a:ext cx="16" cy="1"/>
            </a:xfrm>
            <a:custGeom>
              <a:avLst/>
              <a:gdLst>
                <a:gd name="T0" fmla="*/ 0 w 16"/>
                <a:gd name="T1" fmla="*/ 6 w 16"/>
                <a:gd name="T2" fmla="*/ 16 w 16"/>
              </a:gdLst>
              <a:ahLst/>
              <a:cxnLst>
                <a:cxn ang="0">
                  <a:pos x="T0" y="0"/>
                </a:cxn>
                <a:cxn ang="0">
                  <a:pos x="T1" y="0"/>
                </a:cxn>
                <a:cxn ang="0">
                  <a:pos x="T2" y="0"/>
                </a:cxn>
              </a:cxnLst>
              <a:rect l="0" t="0" r="r" b="b"/>
              <a:pathLst>
                <a:path w="16">
                  <a:moveTo>
                    <a:pt x="0" y="0"/>
                  </a:moveTo>
                  <a:lnTo>
                    <a:pt x="6" y="0"/>
                  </a:lnTo>
                  <a:lnTo>
                    <a:pt x="16"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6" name="Freeform 195"/>
            <p:cNvSpPr>
              <a:spLocks/>
            </p:cNvSpPr>
            <p:nvPr/>
          </p:nvSpPr>
          <p:spPr bwMode="auto">
            <a:xfrm>
              <a:off x="3167" y="2289"/>
              <a:ext cx="15" cy="10"/>
            </a:xfrm>
            <a:custGeom>
              <a:avLst/>
              <a:gdLst>
                <a:gd name="T0" fmla="*/ 0 w 15"/>
                <a:gd name="T1" fmla="*/ 10 h 10"/>
                <a:gd name="T2" fmla="*/ 5 w 15"/>
                <a:gd name="T3" fmla="*/ 5 h 10"/>
                <a:gd name="T4" fmla="*/ 15 w 15"/>
                <a:gd name="T5" fmla="*/ 0 h 10"/>
              </a:gdLst>
              <a:ahLst/>
              <a:cxnLst>
                <a:cxn ang="0">
                  <a:pos x="T0" y="T1"/>
                </a:cxn>
                <a:cxn ang="0">
                  <a:pos x="T2" y="T3"/>
                </a:cxn>
                <a:cxn ang="0">
                  <a:pos x="T4" y="T5"/>
                </a:cxn>
              </a:cxnLst>
              <a:rect l="0" t="0" r="r" b="b"/>
              <a:pathLst>
                <a:path w="15" h="10">
                  <a:moveTo>
                    <a:pt x="0" y="10"/>
                  </a:moveTo>
                  <a:lnTo>
                    <a:pt x="5" y="5"/>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7" name="Line 196"/>
            <p:cNvSpPr>
              <a:spLocks noChangeShapeType="1"/>
            </p:cNvSpPr>
            <p:nvPr/>
          </p:nvSpPr>
          <p:spPr bwMode="auto">
            <a:xfrm flipV="1">
              <a:off x="3182" y="2284"/>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8" name="Line 197"/>
            <p:cNvSpPr>
              <a:spLocks noChangeShapeType="1"/>
            </p:cNvSpPr>
            <p:nvPr/>
          </p:nvSpPr>
          <p:spPr bwMode="auto">
            <a:xfrm flipV="1">
              <a:off x="3197" y="2274"/>
              <a:ext cx="15" cy="10"/>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9" name="Line 198"/>
            <p:cNvSpPr>
              <a:spLocks noChangeShapeType="1"/>
            </p:cNvSpPr>
            <p:nvPr/>
          </p:nvSpPr>
          <p:spPr bwMode="auto">
            <a:xfrm flipV="1">
              <a:off x="3212" y="2269"/>
              <a:ext cx="10"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0" name="Line 199"/>
            <p:cNvSpPr>
              <a:spLocks noChangeShapeType="1"/>
            </p:cNvSpPr>
            <p:nvPr/>
          </p:nvSpPr>
          <p:spPr bwMode="auto">
            <a:xfrm flipV="1">
              <a:off x="3222" y="2264"/>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1" name="Line 200"/>
            <p:cNvSpPr>
              <a:spLocks noChangeShapeType="1"/>
            </p:cNvSpPr>
            <p:nvPr/>
          </p:nvSpPr>
          <p:spPr bwMode="auto">
            <a:xfrm flipV="1">
              <a:off x="3237" y="2259"/>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2" name="Line 201"/>
            <p:cNvSpPr>
              <a:spLocks noChangeShapeType="1"/>
            </p:cNvSpPr>
            <p:nvPr/>
          </p:nvSpPr>
          <p:spPr bwMode="auto">
            <a:xfrm flipV="1">
              <a:off x="3252" y="2249"/>
              <a:ext cx="15" cy="10"/>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3" name="Line 202"/>
            <p:cNvSpPr>
              <a:spLocks noChangeShapeType="1"/>
            </p:cNvSpPr>
            <p:nvPr/>
          </p:nvSpPr>
          <p:spPr bwMode="auto">
            <a:xfrm flipV="1">
              <a:off x="3267" y="2244"/>
              <a:ext cx="15"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4" name="Line 203"/>
            <p:cNvSpPr>
              <a:spLocks noChangeShapeType="1"/>
            </p:cNvSpPr>
            <p:nvPr/>
          </p:nvSpPr>
          <p:spPr bwMode="auto">
            <a:xfrm flipV="1">
              <a:off x="3282" y="2239"/>
              <a:ext cx="11" cy="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5" name="Line 204"/>
            <p:cNvSpPr>
              <a:spLocks noChangeShapeType="1"/>
            </p:cNvSpPr>
            <p:nvPr/>
          </p:nvSpPr>
          <p:spPr bwMode="auto">
            <a:xfrm flipV="1">
              <a:off x="3293" y="2229"/>
              <a:ext cx="15" cy="10"/>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6" name="Line 205"/>
            <p:cNvSpPr>
              <a:spLocks noChangeShapeType="1"/>
            </p:cNvSpPr>
            <p:nvPr/>
          </p:nvSpPr>
          <p:spPr bwMode="auto">
            <a:xfrm flipV="1">
              <a:off x="3308" y="2219"/>
              <a:ext cx="15" cy="10"/>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7" name="Line 207"/>
            <p:cNvSpPr>
              <a:spLocks noChangeShapeType="1"/>
            </p:cNvSpPr>
            <p:nvPr/>
          </p:nvSpPr>
          <p:spPr bwMode="auto">
            <a:xfrm flipV="1">
              <a:off x="3323" y="2213"/>
              <a:ext cx="15" cy="6"/>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8" name="Freeform 208"/>
            <p:cNvSpPr>
              <a:spLocks/>
            </p:cNvSpPr>
            <p:nvPr/>
          </p:nvSpPr>
          <p:spPr bwMode="auto">
            <a:xfrm>
              <a:off x="3338" y="2203"/>
              <a:ext cx="15" cy="10"/>
            </a:xfrm>
            <a:custGeom>
              <a:avLst/>
              <a:gdLst>
                <a:gd name="T0" fmla="*/ 0 w 15"/>
                <a:gd name="T1" fmla="*/ 10 h 10"/>
                <a:gd name="T2" fmla="*/ 10 w 15"/>
                <a:gd name="T3" fmla="*/ 5 h 10"/>
                <a:gd name="T4" fmla="*/ 15 w 15"/>
                <a:gd name="T5" fmla="*/ 0 h 10"/>
              </a:gdLst>
              <a:ahLst/>
              <a:cxnLst>
                <a:cxn ang="0">
                  <a:pos x="T0" y="T1"/>
                </a:cxn>
                <a:cxn ang="0">
                  <a:pos x="T2" y="T3"/>
                </a:cxn>
                <a:cxn ang="0">
                  <a:pos x="T4" y="T5"/>
                </a:cxn>
              </a:cxnLst>
              <a:rect l="0" t="0" r="r" b="b"/>
              <a:pathLst>
                <a:path w="15" h="10">
                  <a:moveTo>
                    <a:pt x="0" y="10"/>
                  </a:moveTo>
                  <a:lnTo>
                    <a:pt x="10" y="5"/>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59" name="Freeform 209"/>
            <p:cNvSpPr>
              <a:spLocks/>
            </p:cNvSpPr>
            <p:nvPr/>
          </p:nvSpPr>
          <p:spPr bwMode="auto">
            <a:xfrm>
              <a:off x="3353" y="2203"/>
              <a:ext cx="10" cy="1"/>
            </a:xfrm>
            <a:custGeom>
              <a:avLst/>
              <a:gdLst>
                <a:gd name="T0" fmla="*/ 0 w 10"/>
                <a:gd name="T1" fmla="*/ 5 w 10"/>
                <a:gd name="T2" fmla="*/ 10 w 10"/>
              </a:gdLst>
              <a:ahLst/>
              <a:cxnLst>
                <a:cxn ang="0">
                  <a:pos x="T0" y="0"/>
                </a:cxn>
                <a:cxn ang="0">
                  <a:pos x="T1" y="0"/>
                </a:cxn>
                <a:cxn ang="0">
                  <a:pos x="T2" y="0"/>
                </a:cxn>
              </a:cxnLst>
              <a:rect l="0" t="0" r="r" b="b"/>
              <a:pathLst>
                <a:path w="10">
                  <a:moveTo>
                    <a:pt x="0" y="0"/>
                  </a:moveTo>
                  <a:lnTo>
                    <a:pt x="5" y="0"/>
                  </a:lnTo>
                  <a:lnTo>
                    <a:pt x="10"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60" name="Freeform 210"/>
            <p:cNvSpPr>
              <a:spLocks/>
            </p:cNvSpPr>
            <p:nvPr/>
          </p:nvSpPr>
          <p:spPr bwMode="auto">
            <a:xfrm>
              <a:off x="3363" y="2183"/>
              <a:ext cx="15" cy="20"/>
            </a:xfrm>
            <a:custGeom>
              <a:avLst/>
              <a:gdLst>
                <a:gd name="T0" fmla="*/ 0 w 15"/>
                <a:gd name="T1" fmla="*/ 20 h 20"/>
                <a:gd name="T2" fmla="*/ 5 w 15"/>
                <a:gd name="T3" fmla="*/ 10 h 20"/>
                <a:gd name="T4" fmla="*/ 15 w 15"/>
                <a:gd name="T5" fmla="*/ 0 h 20"/>
              </a:gdLst>
              <a:ahLst/>
              <a:cxnLst>
                <a:cxn ang="0">
                  <a:pos x="T0" y="T1"/>
                </a:cxn>
                <a:cxn ang="0">
                  <a:pos x="T2" y="T3"/>
                </a:cxn>
                <a:cxn ang="0">
                  <a:pos x="T4" y="T5"/>
                </a:cxn>
              </a:cxnLst>
              <a:rect l="0" t="0" r="r" b="b"/>
              <a:pathLst>
                <a:path w="15" h="20">
                  <a:moveTo>
                    <a:pt x="0" y="20"/>
                  </a:moveTo>
                  <a:lnTo>
                    <a:pt x="5" y="1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61" name="Freeform 211"/>
            <p:cNvSpPr>
              <a:spLocks/>
            </p:cNvSpPr>
            <p:nvPr/>
          </p:nvSpPr>
          <p:spPr bwMode="auto">
            <a:xfrm>
              <a:off x="3378" y="2173"/>
              <a:ext cx="15" cy="10"/>
            </a:xfrm>
            <a:custGeom>
              <a:avLst/>
              <a:gdLst>
                <a:gd name="T0" fmla="*/ 0 w 15"/>
                <a:gd name="T1" fmla="*/ 10 h 10"/>
                <a:gd name="T2" fmla="*/ 5 w 15"/>
                <a:gd name="T3" fmla="*/ 5 h 10"/>
                <a:gd name="T4" fmla="*/ 15 w 15"/>
                <a:gd name="T5" fmla="*/ 0 h 10"/>
              </a:gdLst>
              <a:ahLst/>
              <a:cxnLst>
                <a:cxn ang="0">
                  <a:pos x="T0" y="T1"/>
                </a:cxn>
                <a:cxn ang="0">
                  <a:pos x="T2" y="T3"/>
                </a:cxn>
                <a:cxn ang="0">
                  <a:pos x="T4" y="T5"/>
                </a:cxn>
              </a:cxnLst>
              <a:rect l="0" t="0" r="r" b="b"/>
              <a:pathLst>
                <a:path w="15" h="10">
                  <a:moveTo>
                    <a:pt x="0" y="10"/>
                  </a:moveTo>
                  <a:lnTo>
                    <a:pt x="5" y="5"/>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62" name="Line 212"/>
            <p:cNvSpPr>
              <a:spLocks noChangeShapeType="1"/>
            </p:cNvSpPr>
            <p:nvPr/>
          </p:nvSpPr>
          <p:spPr bwMode="auto">
            <a:xfrm flipV="1">
              <a:off x="3393" y="2163"/>
              <a:ext cx="15" cy="10"/>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3" name="Freeform 213"/>
            <p:cNvSpPr>
              <a:spLocks/>
            </p:cNvSpPr>
            <p:nvPr/>
          </p:nvSpPr>
          <p:spPr bwMode="auto">
            <a:xfrm>
              <a:off x="3408" y="2148"/>
              <a:ext cx="11" cy="15"/>
            </a:xfrm>
            <a:custGeom>
              <a:avLst/>
              <a:gdLst>
                <a:gd name="T0" fmla="*/ 0 w 11"/>
                <a:gd name="T1" fmla="*/ 15 h 15"/>
                <a:gd name="T2" fmla="*/ 5 w 11"/>
                <a:gd name="T3" fmla="*/ 5 h 15"/>
                <a:gd name="T4" fmla="*/ 11 w 11"/>
                <a:gd name="T5" fmla="*/ 0 h 15"/>
              </a:gdLst>
              <a:ahLst/>
              <a:cxnLst>
                <a:cxn ang="0">
                  <a:pos x="T0" y="T1"/>
                </a:cxn>
                <a:cxn ang="0">
                  <a:pos x="T2" y="T3"/>
                </a:cxn>
                <a:cxn ang="0">
                  <a:pos x="T4" y="T5"/>
                </a:cxn>
              </a:cxnLst>
              <a:rect l="0" t="0" r="r" b="b"/>
              <a:pathLst>
                <a:path w="11" h="15">
                  <a:moveTo>
                    <a:pt x="0" y="15"/>
                  </a:moveTo>
                  <a:lnTo>
                    <a:pt x="5" y="5"/>
                  </a:lnTo>
                  <a:lnTo>
                    <a:pt x="11"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64" name="Line 214"/>
            <p:cNvSpPr>
              <a:spLocks noChangeShapeType="1"/>
            </p:cNvSpPr>
            <p:nvPr/>
          </p:nvSpPr>
          <p:spPr bwMode="auto">
            <a:xfrm flipV="1">
              <a:off x="3419" y="2138"/>
              <a:ext cx="15" cy="10"/>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5" name="Line 215"/>
            <p:cNvSpPr>
              <a:spLocks noChangeShapeType="1"/>
            </p:cNvSpPr>
            <p:nvPr/>
          </p:nvSpPr>
          <p:spPr bwMode="auto">
            <a:xfrm flipV="1">
              <a:off x="3434" y="2128"/>
              <a:ext cx="15" cy="10"/>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6" name="Line 216"/>
            <p:cNvSpPr>
              <a:spLocks noChangeShapeType="1"/>
            </p:cNvSpPr>
            <p:nvPr/>
          </p:nvSpPr>
          <p:spPr bwMode="auto">
            <a:xfrm flipV="1">
              <a:off x="3449" y="2118"/>
              <a:ext cx="15" cy="10"/>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7" name="Line 217"/>
            <p:cNvSpPr>
              <a:spLocks noChangeShapeType="1"/>
            </p:cNvSpPr>
            <p:nvPr/>
          </p:nvSpPr>
          <p:spPr bwMode="auto">
            <a:xfrm flipV="1">
              <a:off x="3464" y="2103"/>
              <a:ext cx="15" cy="1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8" name="Line 218"/>
            <p:cNvSpPr>
              <a:spLocks noChangeShapeType="1"/>
            </p:cNvSpPr>
            <p:nvPr/>
          </p:nvSpPr>
          <p:spPr bwMode="auto">
            <a:xfrm flipV="1">
              <a:off x="3479" y="2087"/>
              <a:ext cx="10" cy="16"/>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9" name="Line 219"/>
            <p:cNvSpPr>
              <a:spLocks noChangeShapeType="1"/>
            </p:cNvSpPr>
            <p:nvPr/>
          </p:nvSpPr>
          <p:spPr bwMode="auto">
            <a:xfrm flipV="1">
              <a:off x="3489" y="2072"/>
              <a:ext cx="15" cy="1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0" name="Line 220"/>
            <p:cNvSpPr>
              <a:spLocks noChangeShapeType="1"/>
            </p:cNvSpPr>
            <p:nvPr/>
          </p:nvSpPr>
          <p:spPr bwMode="auto">
            <a:xfrm flipV="1">
              <a:off x="3504" y="2057"/>
              <a:ext cx="15" cy="1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1" name="Freeform 221"/>
            <p:cNvSpPr>
              <a:spLocks/>
            </p:cNvSpPr>
            <p:nvPr/>
          </p:nvSpPr>
          <p:spPr bwMode="auto">
            <a:xfrm>
              <a:off x="3519" y="2037"/>
              <a:ext cx="15" cy="20"/>
            </a:xfrm>
            <a:custGeom>
              <a:avLst/>
              <a:gdLst>
                <a:gd name="T0" fmla="*/ 0 w 15"/>
                <a:gd name="T1" fmla="*/ 20 h 20"/>
                <a:gd name="T2" fmla="*/ 5 w 15"/>
                <a:gd name="T3" fmla="*/ 10 h 20"/>
                <a:gd name="T4" fmla="*/ 15 w 15"/>
                <a:gd name="T5" fmla="*/ 0 h 20"/>
              </a:gdLst>
              <a:ahLst/>
              <a:cxnLst>
                <a:cxn ang="0">
                  <a:pos x="T0" y="T1"/>
                </a:cxn>
                <a:cxn ang="0">
                  <a:pos x="T2" y="T3"/>
                </a:cxn>
                <a:cxn ang="0">
                  <a:pos x="T4" y="T5"/>
                </a:cxn>
              </a:cxnLst>
              <a:rect l="0" t="0" r="r" b="b"/>
              <a:pathLst>
                <a:path w="15" h="20">
                  <a:moveTo>
                    <a:pt x="0" y="20"/>
                  </a:moveTo>
                  <a:lnTo>
                    <a:pt x="5" y="1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2" name="Freeform 222"/>
            <p:cNvSpPr>
              <a:spLocks/>
            </p:cNvSpPr>
            <p:nvPr/>
          </p:nvSpPr>
          <p:spPr bwMode="auto">
            <a:xfrm>
              <a:off x="3534" y="2032"/>
              <a:ext cx="16" cy="5"/>
            </a:xfrm>
            <a:custGeom>
              <a:avLst/>
              <a:gdLst>
                <a:gd name="T0" fmla="*/ 0 w 16"/>
                <a:gd name="T1" fmla="*/ 5 h 5"/>
                <a:gd name="T2" fmla="*/ 10 w 16"/>
                <a:gd name="T3" fmla="*/ 5 h 5"/>
                <a:gd name="T4" fmla="*/ 10 w 16"/>
                <a:gd name="T5" fmla="*/ 5 h 5"/>
                <a:gd name="T6" fmla="*/ 16 w 16"/>
                <a:gd name="T7" fmla="*/ 0 h 5"/>
              </a:gdLst>
              <a:ahLst/>
              <a:cxnLst>
                <a:cxn ang="0">
                  <a:pos x="T0" y="T1"/>
                </a:cxn>
                <a:cxn ang="0">
                  <a:pos x="T2" y="T3"/>
                </a:cxn>
                <a:cxn ang="0">
                  <a:pos x="T4" y="T5"/>
                </a:cxn>
                <a:cxn ang="0">
                  <a:pos x="T6" y="T7"/>
                </a:cxn>
              </a:cxnLst>
              <a:rect l="0" t="0" r="r" b="b"/>
              <a:pathLst>
                <a:path w="16" h="5">
                  <a:moveTo>
                    <a:pt x="0" y="5"/>
                  </a:moveTo>
                  <a:lnTo>
                    <a:pt x="10" y="5"/>
                  </a:lnTo>
                  <a:lnTo>
                    <a:pt x="10" y="5"/>
                  </a:lnTo>
                  <a:lnTo>
                    <a:pt x="16"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3" name="Freeform 223"/>
            <p:cNvSpPr>
              <a:spLocks/>
            </p:cNvSpPr>
            <p:nvPr/>
          </p:nvSpPr>
          <p:spPr bwMode="auto">
            <a:xfrm>
              <a:off x="3550" y="1992"/>
              <a:ext cx="10" cy="40"/>
            </a:xfrm>
            <a:custGeom>
              <a:avLst/>
              <a:gdLst>
                <a:gd name="T0" fmla="*/ 0 w 10"/>
                <a:gd name="T1" fmla="*/ 40 h 40"/>
                <a:gd name="T2" fmla="*/ 5 w 10"/>
                <a:gd name="T3" fmla="*/ 30 h 40"/>
                <a:gd name="T4" fmla="*/ 5 w 10"/>
                <a:gd name="T5" fmla="*/ 20 h 40"/>
                <a:gd name="T6" fmla="*/ 5 w 10"/>
                <a:gd name="T7" fmla="*/ 10 h 40"/>
                <a:gd name="T8" fmla="*/ 10 w 10"/>
                <a:gd name="T9" fmla="*/ 0 h 40"/>
              </a:gdLst>
              <a:ahLst/>
              <a:cxnLst>
                <a:cxn ang="0">
                  <a:pos x="T0" y="T1"/>
                </a:cxn>
                <a:cxn ang="0">
                  <a:pos x="T2" y="T3"/>
                </a:cxn>
                <a:cxn ang="0">
                  <a:pos x="T4" y="T5"/>
                </a:cxn>
                <a:cxn ang="0">
                  <a:pos x="T6" y="T7"/>
                </a:cxn>
                <a:cxn ang="0">
                  <a:pos x="T8" y="T9"/>
                </a:cxn>
              </a:cxnLst>
              <a:rect l="0" t="0" r="r" b="b"/>
              <a:pathLst>
                <a:path w="10" h="40">
                  <a:moveTo>
                    <a:pt x="0" y="40"/>
                  </a:moveTo>
                  <a:lnTo>
                    <a:pt x="5" y="30"/>
                  </a:lnTo>
                  <a:lnTo>
                    <a:pt x="5" y="20"/>
                  </a:lnTo>
                  <a:lnTo>
                    <a:pt x="5" y="10"/>
                  </a:lnTo>
                  <a:lnTo>
                    <a:pt x="10"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4" name="Freeform 224"/>
            <p:cNvSpPr>
              <a:spLocks/>
            </p:cNvSpPr>
            <p:nvPr/>
          </p:nvSpPr>
          <p:spPr bwMode="auto">
            <a:xfrm>
              <a:off x="3560" y="1972"/>
              <a:ext cx="15" cy="20"/>
            </a:xfrm>
            <a:custGeom>
              <a:avLst/>
              <a:gdLst>
                <a:gd name="T0" fmla="*/ 0 w 15"/>
                <a:gd name="T1" fmla="*/ 20 h 20"/>
                <a:gd name="T2" fmla="*/ 5 w 15"/>
                <a:gd name="T3" fmla="*/ 10 h 20"/>
                <a:gd name="T4" fmla="*/ 15 w 15"/>
                <a:gd name="T5" fmla="*/ 0 h 20"/>
              </a:gdLst>
              <a:ahLst/>
              <a:cxnLst>
                <a:cxn ang="0">
                  <a:pos x="T0" y="T1"/>
                </a:cxn>
                <a:cxn ang="0">
                  <a:pos x="T2" y="T3"/>
                </a:cxn>
                <a:cxn ang="0">
                  <a:pos x="T4" y="T5"/>
                </a:cxn>
              </a:cxnLst>
              <a:rect l="0" t="0" r="r" b="b"/>
              <a:pathLst>
                <a:path w="15" h="20">
                  <a:moveTo>
                    <a:pt x="0" y="20"/>
                  </a:moveTo>
                  <a:lnTo>
                    <a:pt x="5" y="1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5" name="Freeform 225"/>
            <p:cNvSpPr>
              <a:spLocks/>
            </p:cNvSpPr>
            <p:nvPr/>
          </p:nvSpPr>
          <p:spPr bwMode="auto">
            <a:xfrm>
              <a:off x="3575" y="1941"/>
              <a:ext cx="15" cy="31"/>
            </a:xfrm>
            <a:custGeom>
              <a:avLst/>
              <a:gdLst>
                <a:gd name="T0" fmla="*/ 0 w 15"/>
                <a:gd name="T1" fmla="*/ 31 h 31"/>
                <a:gd name="T2" fmla="*/ 5 w 15"/>
                <a:gd name="T3" fmla="*/ 15 h 31"/>
                <a:gd name="T4" fmla="*/ 15 w 15"/>
                <a:gd name="T5" fmla="*/ 0 h 31"/>
              </a:gdLst>
              <a:ahLst/>
              <a:cxnLst>
                <a:cxn ang="0">
                  <a:pos x="T0" y="T1"/>
                </a:cxn>
                <a:cxn ang="0">
                  <a:pos x="T2" y="T3"/>
                </a:cxn>
                <a:cxn ang="0">
                  <a:pos x="T4" y="T5"/>
                </a:cxn>
              </a:cxnLst>
              <a:rect l="0" t="0" r="r" b="b"/>
              <a:pathLst>
                <a:path w="15" h="31">
                  <a:moveTo>
                    <a:pt x="0" y="31"/>
                  </a:moveTo>
                  <a:lnTo>
                    <a:pt x="5" y="15"/>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6" name="Line 226"/>
            <p:cNvSpPr>
              <a:spLocks noChangeShapeType="1"/>
            </p:cNvSpPr>
            <p:nvPr/>
          </p:nvSpPr>
          <p:spPr bwMode="auto">
            <a:xfrm flipV="1">
              <a:off x="3590" y="1911"/>
              <a:ext cx="15" cy="30"/>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7" name="Line 227"/>
            <p:cNvSpPr>
              <a:spLocks noChangeShapeType="1"/>
            </p:cNvSpPr>
            <p:nvPr/>
          </p:nvSpPr>
          <p:spPr bwMode="auto">
            <a:xfrm flipV="1">
              <a:off x="3605" y="1881"/>
              <a:ext cx="10" cy="30"/>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8" name="Line 228"/>
            <p:cNvSpPr>
              <a:spLocks noChangeShapeType="1"/>
            </p:cNvSpPr>
            <p:nvPr/>
          </p:nvSpPr>
          <p:spPr bwMode="auto">
            <a:xfrm flipV="1">
              <a:off x="3615" y="1846"/>
              <a:ext cx="15" cy="3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9" name="Freeform 229"/>
            <p:cNvSpPr>
              <a:spLocks/>
            </p:cNvSpPr>
            <p:nvPr/>
          </p:nvSpPr>
          <p:spPr bwMode="auto">
            <a:xfrm>
              <a:off x="3630" y="1800"/>
              <a:ext cx="15" cy="46"/>
            </a:xfrm>
            <a:custGeom>
              <a:avLst/>
              <a:gdLst>
                <a:gd name="T0" fmla="*/ 0 w 15"/>
                <a:gd name="T1" fmla="*/ 46 h 46"/>
                <a:gd name="T2" fmla="*/ 5 w 15"/>
                <a:gd name="T3" fmla="*/ 25 h 46"/>
                <a:gd name="T4" fmla="*/ 15 w 15"/>
                <a:gd name="T5" fmla="*/ 0 h 46"/>
              </a:gdLst>
              <a:ahLst/>
              <a:cxnLst>
                <a:cxn ang="0">
                  <a:pos x="T0" y="T1"/>
                </a:cxn>
                <a:cxn ang="0">
                  <a:pos x="T2" y="T3"/>
                </a:cxn>
                <a:cxn ang="0">
                  <a:pos x="T4" y="T5"/>
                </a:cxn>
              </a:cxnLst>
              <a:rect l="0" t="0" r="r" b="b"/>
              <a:pathLst>
                <a:path w="15" h="46">
                  <a:moveTo>
                    <a:pt x="0" y="46"/>
                  </a:moveTo>
                  <a:lnTo>
                    <a:pt x="5" y="25"/>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0" name="Freeform 230"/>
            <p:cNvSpPr>
              <a:spLocks/>
            </p:cNvSpPr>
            <p:nvPr/>
          </p:nvSpPr>
          <p:spPr bwMode="auto">
            <a:xfrm>
              <a:off x="3645" y="1760"/>
              <a:ext cx="15" cy="40"/>
            </a:xfrm>
            <a:custGeom>
              <a:avLst/>
              <a:gdLst>
                <a:gd name="T0" fmla="*/ 0 w 15"/>
                <a:gd name="T1" fmla="*/ 40 h 40"/>
                <a:gd name="T2" fmla="*/ 5 w 15"/>
                <a:gd name="T3" fmla="*/ 20 h 40"/>
                <a:gd name="T4" fmla="*/ 15 w 15"/>
                <a:gd name="T5" fmla="*/ 0 h 40"/>
              </a:gdLst>
              <a:ahLst/>
              <a:cxnLst>
                <a:cxn ang="0">
                  <a:pos x="T0" y="T1"/>
                </a:cxn>
                <a:cxn ang="0">
                  <a:pos x="T2" y="T3"/>
                </a:cxn>
                <a:cxn ang="0">
                  <a:pos x="T4" y="T5"/>
                </a:cxn>
              </a:cxnLst>
              <a:rect l="0" t="0" r="r" b="b"/>
              <a:pathLst>
                <a:path w="15" h="40">
                  <a:moveTo>
                    <a:pt x="0" y="40"/>
                  </a:moveTo>
                  <a:lnTo>
                    <a:pt x="5" y="2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1" name="Freeform 231"/>
            <p:cNvSpPr>
              <a:spLocks/>
            </p:cNvSpPr>
            <p:nvPr/>
          </p:nvSpPr>
          <p:spPr bwMode="auto">
            <a:xfrm>
              <a:off x="3660" y="1705"/>
              <a:ext cx="15" cy="55"/>
            </a:xfrm>
            <a:custGeom>
              <a:avLst/>
              <a:gdLst>
                <a:gd name="T0" fmla="*/ 0 w 15"/>
                <a:gd name="T1" fmla="*/ 55 h 55"/>
                <a:gd name="T2" fmla="*/ 10 w 15"/>
                <a:gd name="T3" fmla="*/ 30 h 55"/>
                <a:gd name="T4" fmla="*/ 15 w 15"/>
                <a:gd name="T5" fmla="*/ 0 h 55"/>
              </a:gdLst>
              <a:ahLst/>
              <a:cxnLst>
                <a:cxn ang="0">
                  <a:pos x="T0" y="T1"/>
                </a:cxn>
                <a:cxn ang="0">
                  <a:pos x="T2" y="T3"/>
                </a:cxn>
                <a:cxn ang="0">
                  <a:pos x="T4" y="T5"/>
                </a:cxn>
              </a:cxnLst>
              <a:rect l="0" t="0" r="r" b="b"/>
              <a:pathLst>
                <a:path w="15" h="55">
                  <a:moveTo>
                    <a:pt x="0" y="55"/>
                  </a:moveTo>
                  <a:lnTo>
                    <a:pt x="10" y="3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2" name="Line 232"/>
            <p:cNvSpPr>
              <a:spLocks noChangeShapeType="1"/>
            </p:cNvSpPr>
            <p:nvPr/>
          </p:nvSpPr>
          <p:spPr bwMode="auto">
            <a:xfrm flipV="1">
              <a:off x="3675" y="1654"/>
              <a:ext cx="11" cy="5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3" name="Line 233"/>
            <p:cNvSpPr>
              <a:spLocks noChangeShapeType="1"/>
            </p:cNvSpPr>
            <p:nvPr/>
          </p:nvSpPr>
          <p:spPr bwMode="auto">
            <a:xfrm flipV="1">
              <a:off x="3686" y="1599"/>
              <a:ext cx="15" cy="55"/>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4" name="Freeform 234"/>
            <p:cNvSpPr>
              <a:spLocks/>
            </p:cNvSpPr>
            <p:nvPr/>
          </p:nvSpPr>
          <p:spPr bwMode="auto">
            <a:xfrm>
              <a:off x="3701" y="1533"/>
              <a:ext cx="15" cy="66"/>
            </a:xfrm>
            <a:custGeom>
              <a:avLst/>
              <a:gdLst>
                <a:gd name="T0" fmla="*/ 0 w 15"/>
                <a:gd name="T1" fmla="*/ 66 h 66"/>
                <a:gd name="T2" fmla="*/ 5 w 15"/>
                <a:gd name="T3" fmla="*/ 35 h 66"/>
                <a:gd name="T4" fmla="*/ 15 w 15"/>
                <a:gd name="T5" fmla="*/ 0 h 66"/>
              </a:gdLst>
              <a:ahLst/>
              <a:cxnLst>
                <a:cxn ang="0">
                  <a:pos x="T0" y="T1"/>
                </a:cxn>
                <a:cxn ang="0">
                  <a:pos x="T2" y="T3"/>
                </a:cxn>
                <a:cxn ang="0">
                  <a:pos x="T4" y="T5"/>
                </a:cxn>
              </a:cxnLst>
              <a:rect l="0" t="0" r="r" b="b"/>
              <a:pathLst>
                <a:path w="15" h="66">
                  <a:moveTo>
                    <a:pt x="0" y="66"/>
                  </a:moveTo>
                  <a:lnTo>
                    <a:pt x="5" y="35"/>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5" name="Freeform 235"/>
            <p:cNvSpPr>
              <a:spLocks/>
            </p:cNvSpPr>
            <p:nvPr/>
          </p:nvSpPr>
          <p:spPr bwMode="auto">
            <a:xfrm>
              <a:off x="3716" y="1437"/>
              <a:ext cx="15" cy="96"/>
            </a:xfrm>
            <a:custGeom>
              <a:avLst/>
              <a:gdLst>
                <a:gd name="T0" fmla="*/ 0 w 15"/>
                <a:gd name="T1" fmla="*/ 96 h 96"/>
                <a:gd name="T2" fmla="*/ 5 w 15"/>
                <a:gd name="T3" fmla="*/ 51 h 96"/>
                <a:gd name="T4" fmla="*/ 15 w 15"/>
                <a:gd name="T5" fmla="*/ 0 h 96"/>
              </a:gdLst>
              <a:ahLst/>
              <a:cxnLst>
                <a:cxn ang="0">
                  <a:pos x="T0" y="T1"/>
                </a:cxn>
                <a:cxn ang="0">
                  <a:pos x="T2" y="T3"/>
                </a:cxn>
                <a:cxn ang="0">
                  <a:pos x="T4" y="T5"/>
                </a:cxn>
              </a:cxnLst>
              <a:rect l="0" t="0" r="r" b="b"/>
              <a:pathLst>
                <a:path w="15" h="96">
                  <a:moveTo>
                    <a:pt x="0" y="96"/>
                  </a:moveTo>
                  <a:lnTo>
                    <a:pt x="5" y="51"/>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6" name="Freeform 236"/>
            <p:cNvSpPr>
              <a:spLocks/>
            </p:cNvSpPr>
            <p:nvPr/>
          </p:nvSpPr>
          <p:spPr bwMode="auto">
            <a:xfrm>
              <a:off x="3731" y="1332"/>
              <a:ext cx="15" cy="105"/>
            </a:xfrm>
            <a:custGeom>
              <a:avLst/>
              <a:gdLst>
                <a:gd name="T0" fmla="*/ 0 w 15"/>
                <a:gd name="T1" fmla="*/ 105 h 105"/>
                <a:gd name="T2" fmla="*/ 10 w 15"/>
                <a:gd name="T3" fmla="*/ 55 h 105"/>
                <a:gd name="T4" fmla="*/ 15 w 15"/>
                <a:gd name="T5" fmla="*/ 0 h 105"/>
              </a:gdLst>
              <a:ahLst/>
              <a:cxnLst>
                <a:cxn ang="0">
                  <a:pos x="T0" y="T1"/>
                </a:cxn>
                <a:cxn ang="0">
                  <a:pos x="T2" y="T3"/>
                </a:cxn>
                <a:cxn ang="0">
                  <a:pos x="T4" y="T5"/>
                </a:cxn>
              </a:cxnLst>
              <a:rect l="0" t="0" r="r" b="b"/>
              <a:pathLst>
                <a:path w="15" h="105">
                  <a:moveTo>
                    <a:pt x="0" y="105"/>
                  </a:moveTo>
                  <a:lnTo>
                    <a:pt x="10" y="55"/>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7" name="Freeform 237"/>
            <p:cNvSpPr>
              <a:spLocks/>
            </p:cNvSpPr>
            <p:nvPr/>
          </p:nvSpPr>
          <p:spPr bwMode="auto">
            <a:xfrm>
              <a:off x="3746" y="1221"/>
              <a:ext cx="10" cy="111"/>
            </a:xfrm>
            <a:custGeom>
              <a:avLst/>
              <a:gdLst>
                <a:gd name="T0" fmla="*/ 0 w 10"/>
                <a:gd name="T1" fmla="*/ 111 h 111"/>
                <a:gd name="T2" fmla="*/ 5 w 10"/>
                <a:gd name="T3" fmla="*/ 55 h 111"/>
                <a:gd name="T4" fmla="*/ 5 w 10"/>
                <a:gd name="T5" fmla="*/ 25 h 111"/>
                <a:gd name="T6" fmla="*/ 10 w 10"/>
                <a:gd name="T7" fmla="*/ 0 h 111"/>
              </a:gdLst>
              <a:ahLst/>
              <a:cxnLst>
                <a:cxn ang="0">
                  <a:pos x="T0" y="T1"/>
                </a:cxn>
                <a:cxn ang="0">
                  <a:pos x="T2" y="T3"/>
                </a:cxn>
                <a:cxn ang="0">
                  <a:pos x="T4" y="T5"/>
                </a:cxn>
                <a:cxn ang="0">
                  <a:pos x="T6" y="T7"/>
                </a:cxn>
              </a:cxnLst>
              <a:rect l="0" t="0" r="r" b="b"/>
              <a:pathLst>
                <a:path w="10" h="111">
                  <a:moveTo>
                    <a:pt x="0" y="111"/>
                  </a:moveTo>
                  <a:lnTo>
                    <a:pt x="5" y="55"/>
                  </a:lnTo>
                  <a:lnTo>
                    <a:pt x="5" y="25"/>
                  </a:lnTo>
                  <a:lnTo>
                    <a:pt x="10"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8" name="Freeform 238"/>
            <p:cNvSpPr>
              <a:spLocks/>
            </p:cNvSpPr>
            <p:nvPr/>
          </p:nvSpPr>
          <p:spPr bwMode="auto">
            <a:xfrm>
              <a:off x="3756" y="1155"/>
              <a:ext cx="15" cy="66"/>
            </a:xfrm>
            <a:custGeom>
              <a:avLst/>
              <a:gdLst>
                <a:gd name="T0" fmla="*/ 0 w 15"/>
                <a:gd name="T1" fmla="*/ 66 h 66"/>
                <a:gd name="T2" fmla="*/ 5 w 15"/>
                <a:gd name="T3" fmla="*/ 46 h 66"/>
                <a:gd name="T4" fmla="*/ 5 w 15"/>
                <a:gd name="T5" fmla="*/ 25 h 66"/>
                <a:gd name="T6" fmla="*/ 10 w 15"/>
                <a:gd name="T7" fmla="*/ 10 h 66"/>
                <a:gd name="T8" fmla="*/ 15 w 15"/>
                <a:gd name="T9" fmla="*/ 0 h 66"/>
              </a:gdLst>
              <a:ahLst/>
              <a:cxnLst>
                <a:cxn ang="0">
                  <a:pos x="T0" y="T1"/>
                </a:cxn>
                <a:cxn ang="0">
                  <a:pos x="T2" y="T3"/>
                </a:cxn>
                <a:cxn ang="0">
                  <a:pos x="T4" y="T5"/>
                </a:cxn>
                <a:cxn ang="0">
                  <a:pos x="T6" y="T7"/>
                </a:cxn>
                <a:cxn ang="0">
                  <a:pos x="T8" y="T9"/>
                </a:cxn>
              </a:cxnLst>
              <a:rect l="0" t="0" r="r" b="b"/>
              <a:pathLst>
                <a:path w="15" h="66">
                  <a:moveTo>
                    <a:pt x="0" y="66"/>
                  </a:moveTo>
                  <a:lnTo>
                    <a:pt x="5" y="46"/>
                  </a:lnTo>
                  <a:lnTo>
                    <a:pt x="5" y="25"/>
                  </a:lnTo>
                  <a:lnTo>
                    <a:pt x="10" y="10"/>
                  </a:lnTo>
                  <a:lnTo>
                    <a:pt x="15"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9" name="Freeform 239"/>
            <p:cNvSpPr>
              <a:spLocks/>
            </p:cNvSpPr>
            <p:nvPr/>
          </p:nvSpPr>
          <p:spPr bwMode="auto">
            <a:xfrm>
              <a:off x="3771" y="1155"/>
              <a:ext cx="15" cy="20"/>
            </a:xfrm>
            <a:custGeom>
              <a:avLst/>
              <a:gdLst>
                <a:gd name="T0" fmla="*/ 0 w 15"/>
                <a:gd name="T1" fmla="*/ 0 h 20"/>
                <a:gd name="T2" fmla="*/ 5 w 15"/>
                <a:gd name="T3" fmla="*/ 0 h 20"/>
                <a:gd name="T4" fmla="*/ 5 w 15"/>
                <a:gd name="T5" fmla="*/ 5 h 20"/>
                <a:gd name="T6" fmla="*/ 15 w 15"/>
                <a:gd name="T7" fmla="*/ 20 h 20"/>
              </a:gdLst>
              <a:ahLst/>
              <a:cxnLst>
                <a:cxn ang="0">
                  <a:pos x="T0" y="T1"/>
                </a:cxn>
                <a:cxn ang="0">
                  <a:pos x="T2" y="T3"/>
                </a:cxn>
                <a:cxn ang="0">
                  <a:pos x="T4" y="T5"/>
                </a:cxn>
                <a:cxn ang="0">
                  <a:pos x="T6" y="T7"/>
                </a:cxn>
              </a:cxnLst>
              <a:rect l="0" t="0" r="r" b="b"/>
              <a:pathLst>
                <a:path w="15" h="20">
                  <a:moveTo>
                    <a:pt x="0" y="0"/>
                  </a:moveTo>
                  <a:lnTo>
                    <a:pt x="5" y="0"/>
                  </a:lnTo>
                  <a:lnTo>
                    <a:pt x="5" y="5"/>
                  </a:lnTo>
                  <a:lnTo>
                    <a:pt x="15" y="2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0" name="Freeform 240"/>
            <p:cNvSpPr>
              <a:spLocks/>
            </p:cNvSpPr>
            <p:nvPr/>
          </p:nvSpPr>
          <p:spPr bwMode="auto">
            <a:xfrm>
              <a:off x="3786" y="1175"/>
              <a:ext cx="15" cy="177"/>
            </a:xfrm>
            <a:custGeom>
              <a:avLst/>
              <a:gdLst>
                <a:gd name="T0" fmla="*/ 0 w 15"/>
                <a:gd name="T1" fmla="*/ 0 h 177"/>
                <a:gd name="T2" fmla="*/ 5 w 15"/>
                <a:gd name="T3" fmla="*/ 31 h 177"/>
                <a:gd name="T4" fmla="*/ 5 w 15"/>
                <a:gd name="T5" fmla="*/ 71 h 177"/>
                <a:gd name="T6" fmla="*/ 10 w 15"/>
                <a:gd name="T7" fmla="*/ 121 h 177"/>
                <a:gd name="T8" fmla="*/ 15 w 15"/>
                <a:gd name="T9" fmla="*/ 177 h 177"/>
              </a:gdLst>
              <a:ahLst/>
              <a:cxnLst>
                <a:cxn ang="0">
                  <a:pos x="T0" y="T1"/>
                </a:cxn>
                <a:cxn ang="0">
                  <a:pos x="T2" y="T3"/>
                </a:cxn>
                <a:cxn ang="0">
                  <a:pos x="T4" y="T5"/>
                </a:cxn>
                <a:cxn ang="0">
                  <a:pos x="T6" y="T7"/>
                </a:cxn>
                <a:cxn ang="0">
                  <a:pos x="T8" y="T9"/>
                </a:cxn>
              </a:cxnLst>
              <a:rect l="0" t="0" r="r" b="b"/>
              <a:pathLst>
                <a:path w="15" h="177">
                  <a:moveTo>
                    <a:pt x="0" y="0"/>
                  </a:moveTo>
                  <a:lnTo>
                    <a:pt x="5" y="31"/>
                  </a:lnTo>
                  <a:lnTo>
                    <a:pt x="5" y="71"/>
                  </a:lnTo>
                  <a:lnTo>
                    <a:pt x="10" y="121"/>
                  </a:lnTo>
                  <a:lnTo>
                    <a:pt x="15" y="177"/>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1" name="Freeform 241"/>
            <p:cNvSpPr>
              <a:spLocks/>
            </p:cNvSpPr>
            <p:nvPr/>
          </p:nvSpPr>
          <p:spPr bwMode="auto">
            <a:xfrm>
              <a:off x="3801" y="1352"/>
              <a:ext cx="16" cy="307"/>
            </a:xfrm>
            <a:custGeom>
              <a:avLst/>
              <a:gdLst>
                <a:gd name="T0" fmla="*/ 0 w 16"/>
                <a:gd name="T1" fmla="*/ 0 h 307"/>
                <a:gd name="T2" fmla="*/ 5 w 16"/>
                <a:gd name="T3" fmla="*/ 65 h 307"/>
                <a:gd name="T4" fmla="*/ 11 w 16"/>
                <a:gd name="T5" fmla="*/ 141 h 307"/>
                <a:gd name="T6" fmla="*/ 11 w 16"/>
                <a:gd name="T7" fmla="*/ 222 h 307"/>
                <a:gd name="T8" fmla="*/ 16 w 16"/>
                <a:gd name="T9" fmla="*/ 307 h 307"/>
              </a:gdLst>
              <a:ahLst/>
              <a:cxnLst>
                <a:cxn ang="0">
                  <a:pos x="T0" y="T1"/>
                </a:cxn>
                <a:cxn ang="0">
                  <a:pos x="T2" y="T3"/>
                </a:cxn>
                <a:cxn ang="0">
                  <a:pos x="T4" y="T5"/>
                </a:cxn>
                <a:cxn ang="0">
                  <a:pos x="T6" y="T7"/>
                </a:cxn>
                <a:cxn ang="0">
                  <a:pos x="T8" y="T9"/>
                </a:cxn>
              </a:cxnLst>
              <a:rect l="0" t="0" r="r" b="b"/>
              <a:pathLst>
                <a:path w="16" h="307">
                  <a:moveTo>
                    <a:pt x="0" y="0"/>
                  </a:moveTo>
                  <a:lnTo>
                    <a:pt x="5" y="65"/>
                  </a:lnTo>
                  <a:lnTo>
                    <a:pt x="11" y="141"/>
                  </a:lnTo>
                  <a:lnTo>
                    <a:pt x="11" y="222"/>
                  </a:lnTo>
                  <a:lnTo>
                    <a:pt x="16" y="307"/>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2" name="Freeform 242"/>
            <p:cNvSpPr>
              <a:spLocks/>
            </p:cNvSpPr>
            <p:nvPr/>
          </p:nvSpPr>
          <p:spPr bwMode="auto">
            <a:xfrm>
              <a:off x="3817" y="1659"/>
              <a:ext cx="10" cy="378"/>
            </a:xfrm>
            <a:custGeom>
              <a:avLst/>
              <a:gdLst>
                <a:gd name="T0" fmla="*/ 0 w 10"/>
                <a:gd name="T1" fmla="*/ 0 h 378"/>
                <a:gd name="T2" fmla="*/ 5 w 10"/>
                <a:gd name="T3" fmla="*/ 91 h 378"/>
                <a:gd name="T4" fmla="*/ 5 w 10"/>
                <a:gd name="T5" fmla="*/ 187 h 378"/>
                <a:gd name="T6" fmla="*/ 5 w 10"/>
                <a:gd name="T7" fmla="*/ 282 h 378"/>
                <a:gd name="T8" fmla="*/ 10 w 10"/>
                <a:gd name="T9" fmla="*/ 378 h 378"/>
              </a:gdLst>
              <a:ahLst/>
              <a:cxnLst>
                <a:cxn ang="0">
                  <a:pos x="T0" y="T1"/>
                </a:cxn>
                <a:cxn ang="0">
                  <a:pos x="T2" y="T3"/>
                </a:cxn>
                <a:cxn ang="0">
                  <a:pos x="T4" y="T5"/>
                </a:cxn>
                <a:cxn ang="0">
                  <a:pos x="T6" y="T7"/>
                </a:cxn>
                <a:cxn ang="0">
                  <a:pos x="T8" y="T9"/>
                </a:cxn>
              </a:cxnLst>
              <a:rect l="0" t="0" r="r" b="b"/>
              <a:pathLst>
                <a:path w="10" h="378">
                  <a:moveTo>
                    <a:pt x="0" y="0"/>
                  </a:moveTo>
                  <a:lnTo>
                    <a:pt x="5" y="91"/>
                  </a:lnTo>
                  <a:lnTo>
                    <a:pt x="5" y="187"/>
                  </a:lnTo>
                  <a:lnTo>
                    <a:pt x="5" y="282"/>
                  </a:lnTo>
                  <a:lnTo>
                    <a:pt x="10" y="378"/>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3" name="Freeform 243"/>
            <p:cNvSpPr>
              <a:spLocks/>
            </p:cNvSpPr>
            <p:nvPr/>
          </p:nvSpPr>
          <p:spPr bwMode="auto">
            <a:xfrm>
              <a:off x="3827" y="2037"/>
              <a:ext cx="15" cy="338"/>
            </a:xfrm>
            <a:custGeom>
              <a:avLst/>
              <a:gdLst>
                <a:gd name="T0" fmla="*/ 0 w 15"/>
                <a:gd name="T1" fmla="*/ 0 h 338"/>
                <a:gd name="T2" fmla="*/ 5 w 15"/>
                <a:gd name="T3" fmla="*/ 91 h 338"/>
                <a:gd name="T4" fmla="*/ 5 w 15"/>
                <a:gd name="T5" fmla="*/ 176 h 338"/>
                <a:gd name="T6" fmla="*/ 10 w 15"/>
                <a:gd name="T7" fmla="*/ 262 h 338"/>
                <a:gd name="T8" fmla="*/ 15 w 15"/>
                <a:gd name="T9" fmla="*/ 338 h 338"/>
              </a:gdLst>
              <a:ahLst/>
              <a:cxnLst>
                <a:cxn ang="0">
                  <a:pos x="T0" y="T1"/>
                </a:cxn>
                <a:cxn ang="0">
                  <a:pos x="T2" y="T3"/>
                </a:cxn>
                <a:cxn ang="0">
                  <a:pos x="T4" y="T5"/>
                </a:cxn>
                <a:cxn ang="0">
                  <a:pos x="T6" y="T7"/>
                </a:cxn>
                <a:cxn ang="0">
                  <a:pos x="T8" y="T9"/>
                </a:cxn>
              </a:cxnLst>
              <a:rect l="0" t="0" r="r" b="b"/>
              <a:pathLst>
                <a:path w="15" h="338">
                  <a:moveTo>
                    <a:pt x="0" y="0"/>
                  </a:moveTo>
                  <a:lnTo>
                    <a:pt x="5" y="91"/>
                  </a:lnTo>
                  <a:lnTo>
                    <a:pt x="5" y="176"/>
                  </a:lnTo>
                  <a:lnTo>
                    <a:pt x="10" y="262"/>
                  </a:lnTo>
                  <a:lnTo>
                    <a:pt x="15" y="338"/>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4" name="Freeform 244"/>
            <p:cNvSpPr>
              <a:spLocks/>
            </p:cNvSpPr>
            <p:nvPr/>
          </p:nvSpPr>
          <p:spPr bwMode="auto">
            <a:xfrm>
              <a:off x="3842" y="2375"/>
              <a:ext cx="15" cy="247"/>
            </a:xfrm>
            <a:custGeom>
              <a:avLst/>
              <a:gdLst>
                <a:gd name="T0" fmla="*/ 0 w 15"/>
                <a:gd name="T1" fmla="*/ 0 h 247"/>
                <a:gd name="T2" fmla="*/ 5 w 15"/>
                <a:gd name="T3" fmla="*/ 70 h 247"/>
                <a:gd name="T4" fmla="*/ 5 w 15"/>
                <a:gd name="T5" fmla="*/ 136 h 247"/>
                <a:gd name="T6" fmla="*/ 10 w 15"/>
                <a:gd name="T7" fmla="*/ 196 h 247"/>
                <a:gd name="T8" fmla="*/ 15 w 15"/>
                <a:gd name="T9" fmla="*/ 247 h 247"/>
              </a:gdLst>
              <a:ahLst/>
              <a:cxnLst>
                <a:cxn ang="0">
                  <a:pos x="T0" y="T1"/>
                </a:cxn>
                <a:cxn ang="0">
                  <a:pos x="T2" y="T3"/>
                </a:cxn>
                <a:cxn ang="0">
                  <a:pos x="T4" y="T5"/>
                </a:cxn>
                <a:cxn ang="0">
                  <a:pos x="T6" y="T7"/>
                </a:cxn>
                <a:cxn ang="0">
                  <a:pos x="T8" y="T9"/>
                </a:cxn>
              </a:cxnLst>
              <a:rect l="0" t="0" r="r" b="b"/>
              <a:pathLst>
                <a:path w="15" h="247">
                  <a:moveTo>
                    <a:pt x="0" y="0"/>
                  </a:moveTo>
                  <a:lnTo>
                    <a:pt x="5" y="70"/>
                  </a:lnTo>
                  <a:lnTo>
                    <a:pt x="5" y="136"/>
                  </a:lnTo>
                  <a:lnTo>
                    <a:pt x="10" y="196"/>
                  </a:lnTo>
                  <a:lnTo>
                    <a:pt x="15" y="247"/>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5" name="Freeform 245"/>
            <p:cNvSpPr>
              <a:spLocks/>
            </p:cNvSpPr>
            <p:nvPr/>
          </p:nvSpPr>
          <p:spPr bwMode="auto">
            <a:xfrm>
              <a:off x="3857" y="2622"/>
              <a:ext cx="15" cy="131"/>
            </a:xfrm>
            <a:custGeom>
              <a:avLst/>
              <a:gdLst>
                <a:gd name="T0" fmla="*/ 0 w 15"/>
                <a:gd name="T1" fmla="*/ 0 h 131"/>
                <a:gd name="T2" fmla="*/ 5 w 15"/>
                <a:gd name="T3" fmla="*/ 40 h 131"/>
                <a:gd name="T4" fmla="*/ 10 w 15"/>
                <a:gd name="T5" fmla="*/ 75 h 131"/>
                <a:gd name="T6" fmla="*/ 10 w 15"/>
                <a:gd name="T7" fmla="*/ 105 h 131"/>
                <a:gd name="T8" fmla="*/ 15 w 15"/>
                <a:gd name="T9" fmla="*/ 131 h 131"/>
              </a:gdLst>
              <a:ahLst/>
              <a:cxnLst>
                <a:cxn ang="0">
                  <a:pos x="T0" y="T1"/>
                </a:cxn>
                <a:cxn ang="0">
                  <a:pos x="T2" y="T3"/>
                </a:cxn>
                <a:cxn ang="0">
                  <a:pos x="T4" y="T5"/>
                </a:cxn>
                <a:cxn ang="0">
                  <a:pos x="T6" y="T7"/>
                </a:cxn>
                <a:cxn ang="0">
                  <a:pos x="T8" y="T9"/>
                </a:cxn>
              </a:cxnLst>
              <a:rect l="0" t="0" r="r" b="b"/>
              <a:pathLst>
                <a:path w="15" h="131">
                  <a:moveTo>
                    <a:pt x="0" y="0"/>
                  </a:moveTo>
                  <a:lnTo>
                    <a:pt x="5" y="40"/>
                  </a:lnTo>
                  <a:lnTo>
                    <a:pt x="10" y="75"/>
                  </a:lnTo>
                  <a:lnTo>
                    <a:pt x="10" y="105"/>
                  </a:lnTo>
                  <a:lnTo>
                    <a:pt x="15" y="13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6" name="Freeform 246"/>
            <p:cNvSpPr>
              <a:spLocks/>
            </p:cNvSpPr>
            <p:nvPr/>
          </p:nvSpPr>
          <p:spPr bwMode="auto">
            <a:xfrm>
              <a:off x="3872" y="2753"/>
              <a:ext cx="10" cy="60"/>
            </a:xfrm>
            <a:custGeom>
              <a:avLst/>
              <a:gdLst>
                <a:gd name="T0" fmla="*/ 0 w 10"/>
                <a:gd name="T1" fmla="*/ 0 h 60"/>
                <a:gd name="T2" fmla="*/ 5 w 10"/>
                <a:gd name="T3" fmla="*/ 20 h 60"/>
                <a:gd name="T4" fmla="*/ 5 w 10"/>
                <a:gd name="T5" fmla="*/ 35 h 60"/>
                <a:gd name="T6" fmla="*/ 10 w 10"/>
                <a:gd name="T7" fmla="*/ 60 h 60"/>
              </a:gdLst>
              <a:ahLst/>
              <a:cxnLst>
                <a:cxn ang="0">
                  <a:pos x="T0" y="T1"/>
                </a:cxn>
                <a:cxn ang="0">
                  <a:pos x="T2" y="T3"/>
                </a:cxn>
                <a:cxn ang="0">
                  <a:pos x="T4" y="T5"/>
                </a:cxn>
                <a:cxn ang="0">
                  <a:pos x="T6" y="T7"/>
                </a:cxn>
              </a:cxnLst>
              <a:rect l="0" t="0" r="r" b="b"/>
              <a:pathLst>
                <a:path w="10" h="60">
                  <a:moveTo>
                    <a:pt x="0" y="0"/>
                  </a:moveTo>
                  <a:lnTo>
                    <a:pt x="5" y="20"/>
                  </a:lnTo>
                  <a:lnTo>
                    <a:pt x="5" y="35"/>
                  </a:lnTo>
                  <a:lnTo>
                    <a:pt x="10" y="6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7" name="Freeform 247"/>
            <p:cNvSpPr>
              <a:spLocks/>
            </p:cNvSpPr>
            <p:nvPr/>
          </p:nvSpPr>
          <p:spPr bwMode="auto">
            <a:xfrm>
              <a:off x="3882" y="2813"/>
              <a:ext cx="15" cy="25"/>
            </a:xfrm>
            <a:custGeom>
              <a:avLst/>
              <a:gdLst>
                <a:gd name="T0" fmla="*/ 0 w 15"/>
                <a:gd name="T1" fmla="*/ 0 h 25"/>
                <a:gd name="T2" fmla="*/ 5 w 15"/>
                <a:gd name="T3" fmla="*/ 15 h 25"/>
                <a:gd name="T4" fmla="*/ 15 w 15"/>
                <a:gd name="T5" fmla="*/ 25 h 25"/>
              </a:gdLst>
              <a:ahLst/>
              <a:cxnLst>
                <a:cxn ang="0">
                  <a:pos x="T0" y="T1"/>
                </a:cxn>
                <a:cxn ang="0">
                  <a:pos x="T2" y="T3"/>
                </a:cxn>
                <a:cxn ang="0">
                  <a:pos x="T4" y="T5"/>
                </a:cxn>
              </a:cxnLst>
              <a:rect l="0" t="0" r="r" b="b"/>
              <a:pathLst>
                <a:path w="15" h="25">
                  <a:moveTo>
                    <a:pt x="0" y="0"/>
                  </a:moveTo>
                  <a:lnTo>
                    <a:pt x="5" y="15"/>
                  </a:lnTo>
                  <a:lnTo>
                    <a:pt x="15" y="2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8" name="Freeform 248"/>
            <p:cNvSpPr>
              <a:spLocks/>
            </p:cNvSpPr>
            <p:nvPr/>
          </p:nvSpPr>
          <p:spPr bwMode="auto">
            <a:xfrm>
              <a:off x="3897" y="2838"/>
              <a:ext cx="15" cy="5"/>
            </a:xfrm>
            <a:custGeom>
              <a:avLst/>
              <a:gdLst>
                <a:gd name="T0" fmla="*/ 0 w 15"/>
                <a:gd name="T1" fmla="*/ 0 h 5"/>
                <a:gd name="T2" fmla="*/ 5 w 15"/>
                <a:gd name="T3" fmla="*/ 5 h 5"/>
                <a:gd name="T4" fmla="*/ 15 w 15"/>
                <a:gd name="T5" fmla="*/ 5 h 5"/>
              </a:gdLst>
              <a:ahLst/>
              <a:cxnLst>
                <a:cxn ang="0">
                  <a:pos x="T0" y="T1"/>
                </a:cxn>
                <a:cxn ang="0">
                  <a:pos x="T2" y="T3"/>
                </a:cxn>
                <a:cxn ang="0">
                  <a:pos x="T4" y="T5"/>
                </a:cxn>
              </a:cxnLst>
              <a:rect l="0" t="0" r="r" b="b"/>
              <a:pathLst>
                <a:path w="15" h="5">
                  <a:moveTo>
                    <a:pt x="0" y="0"/>
                  </a:moveTo>
                  <a:lnTo>
                    <a:pt x="5" y="5"/>
                  </a:lnTo>
                  <a:lnTo>
                    <a:pt x="15" y="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9" name="Line 249"/>
            <p:cNvSpPr>
              <a:spLocks noChangeShapeType="1"/>
            </p:cNvSpPr>
            <p:nvPr/>
          </p:nvSpPr>
          <p:spPr bwMode="auto">
            <a:xfrm>
              <a:off x="3912" y="2843"/>
              <a:ext cx="15"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0" name="Line 250"/>
            <p:cNvSpPr>
              <a:spLocks noChangeShapeType="1"/>
            </p:cNvSpPr>
            <p:nvPr/>
          </p:nvSpPr>
          <p:spPr bwMode="auto">
            <a:xfrm>
              <a:off x="3927" y="2843"/>
              <a:ext cx="16"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1" name="Line 251"/>
            <p:cNvSpPr>
              <a:spLocks noChangeShapeType="1"/>
            </p:cNvSpPr>
            <p:nvPr/>
          </p:nvSpPr>
          <p:spPr bwMode="auto">
            <a:xfrm>
              <a:off x="1469" y="251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2" name="Line 252"/>
            <p:cNvSpPr>
              <a:spLocks noChangeShapeType="1"/>
            </p:cNvSpPr>
            <p:nvPr/>
          </p:nvSpPr>
          <p:spPr bwMode="auto">
            <a:xfrm>
              <a:off x="1484" y="2511"/>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3" name="Line 253"/>
            <p:cNvSpPr>
              <a:spLocks noChangeShapeType="1"/>
            </p:cNvSpPr>
            <p:nvPr/>
          </p:nvSpPr>
          <p:spPr bwMode="auto">
            <a:xfrm>
              <a:off x="1494" y="251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4" name="Line 254"/>
            <p:cNvSpPr>
              <a:spLocks noChangeShapeType="1"/>
            </p:cNvSpPr>
            <p:nvPr/>
          </p:nvSpPr>
          <p:spPr bwMode="auto">
            <a:xfrm>
              <a:off x="1509" y="251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5" name="Line 255"/>
            <p:cNvSpPr>
              <a:spLocks noChangeShapeType="1"/>
            </p:cNvSpPr>
            <p:nvPr/>
          </p:nvSpPr>
          <p:spPr bwMode="auto">
            <a:xfrm>
              <a:off x="1524" y="251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6" name="Line 256"/>
            <p:cNvSpPr>
              <a:spLocks noChangeShapeType="1"/>
            </p:cNvSpPr>
            <p:nvPr/>
          </p:nvSpPr>
          <p:spPr bwMode="auto">
            <a:xfrm>
              <a:off x="1539" y="251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7" name="Freeform 257"/>
            <p:cNvSpPr>
              <a:spLocks/>
            </p:cNvSpPr>
            <p:nvPr/>
          </p:nvSpPr>
          <p:spPr bwMode="auto">
            <a:xfrm>
              <a:off x="1554" y="2506"/>
              <a:ext cx="10" cy="5"/>
            </a:xfrm>
            <a:custGeom>
              <a:avLst/>
              <a:gdLst>
                <a:gd name="T0" fmla="*/ 0 w 10"/>
                <a:gd name="T1" fmla="*/ 5 h 5"/>
                <a:gd name="T2" fmla="*/ 5 w 10"/>
                <a:gd name="T3" fmla="*/ 0 h 5"/>
                <a:gd name="T4" fmla="*/ 10 w 10"/>
                <a:gd name="T5" fmla="*/ 0 h 5"/>
              </a:gdLst>
              <a:ahLst/>
              <a:cxnLst>
                <a:cxn ang="0">
                  <a:pos x="T0" y="T1"/>
                </a:cxn>
                <a:cxn ang="0">
                  <a:pos x="T2" y="T3"/>
                </a:cxn>
                <a:cxn ang="0">
                  <a:pos x="T4" y="T5"/>
                </a:cxn>
              </a:cxnLst>
              <a:rect l="0" t="0" r="r" b="b"/>
              <a:pathLst>
                <a:path w="10" h="5">
                  <a:moveTo>
                    <a:pt x="0" y="5"/>
                  </a:moveTo>
                  <a:lnTo>
                    <a:pt x="5" y="0"/>
                  </a:lnTo>
                  <a:lnTo>
                    <a:pt x="10"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08" name="Line 258"/>
            <p:cNvSpPr>
              <a:spLocks noChangeShapeType="1"/>
            </p:cNvSpPr>
            <p:nvPr/>
          </p:nvSpPr>
          <p:spPr bwMode="auto">
            <a:xfrm>
              <a:off x="1564" y="250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9" name="Line 259"/>
            <p:cNvSpPr>
              <a:spLocks noChangeShapeType="1"/>
            </p:cNvSpPr>
            <p:nvPr/>
          </p:nvSpPr>
          <p:spPr bwMode="auto">
            <a:xfrm>
              <a:off x="1579" y="2506"/>
              <a:ext cx="16"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0" name="Line 260"/>
            <p:cNvSpPr>
              <a:spLocks noChangeShapeType="1"/>
            </p:cNvSpPr>
            <p:nvPr/>
          </p:nvSpPr>
          <p:spPr bwMode="auto">
            <a:xfrm>
              <a:off x="1595" y="250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1" name="Line 261"/>
            <p:cNvSpPr>
              <a:spLocks noChangeShapeType="1"/>
            </p:cNvSpPr>
            <p:nvPr/>
          </p:nvSpPr>
          <p:spPr bwMode="auto">
            <a:xfrm>
              <a:off x="1610" y="250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2" name="Line 262"/>
            <p:cNvSpPr>
              <a:spLocks noChangeShapeType="1"/>
            </p:cNvSpPr>
            <p:nvPr/>
          </p:nvSpPr>
          <p:spPr bwMode="auto">
            <a:xfrm>
              <a:off x="1625" y="2506"/>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3" name="Line 263"/>
            <p:cNvSpPr>
              <a:spLocks noChangeShapeType="1"/>
            </p:cNvSpPr>
            <p:nvPr/>
          </p:nvSpPr>
          <p:spPr bwMode="auto">
            <a:xfrm>
              <a:off x="1635" y="250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4" name="Line 264"/>
            <p:cNvSpPr>
              <a:spLocks noChangeShapeType="1"/>
            </p:cNvSpPr>
            <p:nvPr/>
          </p:nvSpPr>
          <p:spPr bwMode="auto">
            <a:xfrm>
              <a:off x="1650" y="250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5" name="Line 265"/>
            <p:cNvSpPr>
              <a:spLocks noChangeShapeType="1"/>
            </p:cNvSpPr>
            <p:nvPr/>
          </p:nvSpPr>
          <p:spPr bwMode="auto">
            <a:xfrm>
              <a:off x="1665" y="250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6" name="Line 266"/>
            <p:cNvSpPr>
              <a:spLocks noChangeShapeType="1"/>
            </p:cNvSpPr>
            <p:nvPr/>
          </p:nvSpPr>
          <p:spPr bwMode="auto">
            <a:xfrm>
              <a:off x="1680" y="2506"/>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7" name="Line 267"/>
            <p:cNvSpPr>
              <a:spLocks noChangeShapeType="1"/>
            </p:cNvSpPr>
            <p:nvPr/>
          </p:nvSpPr>
          <p:spPr bwMode="auto">
            <a:xfrm>
              <a:off x="1690" y="250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8" name="Freeform 268"/>
            <p:cNvSpPr>
              <a:spLocks/>
            </p:cNvSpPr>
            <p:nvPr/>
          </p:nvSpPr>
          <p:spPr bwMode="auto">
            <a:xfrm>
              <a:off x="1705" y="2506"/>
              <a:ext cx="16" cy="5"/>
            </a:xfrm>
            <a:custGeom>
              <a:avLst/>
              <a:gdLst>
                <a:gd name="T0" fmla="*/ 0 w 16"/>
                <a:gd name="T1" fmla="*/ 0 h 5"/>
                <a:gd name="T2" fmla="*/ 5 w 16"/>
                <a:gd name="T3" fmla="*/ 5 h 5"/>
                <a:gd name="T4" fmla="*/ 16 w 16"/>
                <a:gd name="T5" fmla="*/ 5 h 5"/>
              </a:gdLst>
              <a:ahLst/>
              <a:cxnLst>
                <a:cxn ang="0">
                  <a:pos x="T0" y="T1"/>
                </a:cxn>
                <a:cxn ang="0">
                  <a:pos x="T2" y="T3"/>
                </a:cxn>
                <a:cxn ang="0">
                  <a:pos x="T4" y="T5"/>
                </a:cxn>
              </a:cxnLst>
              <a:rect l="0" t="0" r="r" b="b"/>
              <a:pathLst>
                <a:path w="16" h="5">
                  <a:moveTo>
                    <a:pt x="0" y="0"/>
                  </a:moveTo>
                  <a:lnTo>
                    <a:pt x="5" y="5"/>
                  </a:lnTo>
                  <a:lnTo>
                    <a:pt x="16" y="5"/>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19" name="Freeform 269"/>
            <p:cNvSpPr>
              <a:spLocks/>
            </p:cNvSpPr>
            <p:nvPr/>
          </p:nvSpPr>
          <p:spPr bwMode="auto">
            <a:xfrm>
              <a:off x="1721" y="2506"/>
              <a:ext cx="15" cy="5"/>
            </a:xfrm>
            <a:custGeom>
              <a:avLst/>
              <a:gdLst>
                <a:gd name="T0" fmla="*/ 0 w 15"/>
                <a:gd name="T1" fmla="*/ 5 h 5"/>
                <a:gd name="T2" fmla="*/ 5 w 15"/>
                <a:gd name="T3" fmla="*/ 5 h 5"/>
                <a:gd name="T4" fmla="*/ 15 w 15"/>
                <a:gd name="T5" fmla="*/ 0 h 5"/>
              </a:gdLst>
              <a:ahLst/>
              <a:cxnLst>
                <a:cxn ang="0">
                  <a:pos x="T0" y="T1"/>
                </a:cxn>
                <a:cxn ang="0">
                  <a:pos x="T2" y="T3"/>
                </a:cxn>
                <a:cxn ang="0">
                  <a:pos x="T4" y="T5"/>
                </a:cxn>
              </a:cxnLst>
              <a:rect l="0" t="0" r="r" b="b"/>
              <a:pathLst>
                <a:path w="15" h="5">
                  <a:moveTo>
                    <a:pt x="0" y="5"/>
                  </a:moveTo>
                  <a:lnTo>
                    <a:pt x="5" y="5"/>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20" name="Line 270"/>
            <p:cNvSpPr>
              <a:spLocks noChangeShapeType="1"/>
            </p:cNvSpPr>
            <p:nvPr/>
          </p:nvSpPr>
          <p:spPr bwMode="auto">
            <a:xfrm flipV="1">
              <a:off x="1736" y="2501"/>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1" name="Line 271"/>
            <p:cNvSpPr>
              <a:spLocks noChangeShapeType="1"/>
            </p:cNvSpPr>
            <p:nvPr/>
          </p:nvSpPr>
          <p:spPr bwMode="auto">
            <a:xfrm>
              <a:off x="1751" y="2501"/>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2" name="Line 272"/>
            <p:cNvSpPr>
              <a:spLocks noChangeShapeType="1"/>
            </p:cNvSpPr>
            <p:nvPr/>
          </p:nvSpPr>
          <p:spPr bwMode="auto">
            <a:xfrm>
              <a:off x="1761" y="250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3" name="Line 273"/>
            <p:cNvSpPr>
              <a:spLocks noChangeShapeType="1"/>
            </p:cNvSpPr>
            <p:nvPr/>
          </p:nvSpPr>
          <p:spPr bwMode="auto">
            <a:xfrm>
              <a:off x="1776" y="250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4" name="Line 274"/>
            <p:cNvSpPr>
              <a:spLocks noChangeShapeType="1"/>
            </p:cNvSpPr>
            <p:nvPr/>
          </p:nvSpPr>
          <p:spPr bwMode="auto">
            <a:xfrm>
              <a:off x="1791" y="250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5" name="Freeform 275"/>
            <p:cNvSpPr>
              <a:spLocks/>
            </p:cNvSpPr>
            <p:nvPr/>
          </p:nvSpPr>
          <p:spPr bwMode="auto">
            <a:xfrm>
              <a:off x="1806" y="2496"/>
              <a:ext cx="15" cy="5"/>
            </a:xfrm>
            <a:custGeom>
              <a:avLst/>
              <a:gdLst>
                <a:gd name="T0" fmla="*/ 0 w 15"/>
                <a:gd name="T1" fmla="*/ 5 h 5"/>
                <a:gd name="T2" fmla="*/ 10 w 15"/>
                <a:gd name="T3" fmla="*/ 0 h 5"/>
                <a:gd name="T4" fmla="*/ 15 w 15"/>
                <a:gd name="T5" fmla="*/ 0 h 5"/>
              </a:gdLst>
              <a:ahLst/>
              <a:cxnLst>
                <a:cxn ang="0">
                  <a:pos x="T0" y="T1"/>
                </a:cxn>
                <a:cxn ang="0">
                  <a:pos x="T2" y="T3"/>
                </a:cxn>
                <a:cxn ang="0">
                  <a:pos x="T4" y="T5"/>
                </a:cxn>
              </a:cxnLst>
              <a:rect l="0" t="0" r="r" b="b"/>
              <a:pathLst>
                <a:path w="15" h="5">
                  <a:moveTo>
                    <a:pt x="0" y="5"/>
                  </a:moveTo>
                  <a:lnTo>
                    <a:pt x="10"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26" name="Line 276"/>
            <p:cNvSpPr>
              <a:spLocks noChangeShapeType="1"/>
            </p:cNvSpPr>
            <p:nvPr/>
          </p:nvSpPr>
          <p:spPr bwMode="auto">
            <a:xfrm>
              <a:off x="1821" y="2496"/>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7" name="Line 277"/>
            <p:cNvSpPr>
              <a:spLocks noChangeShapeType="1"/>
            </p:cNvSpPr>
            <p:nvPr/>
          </p:nvSpPr>
          <p:spPr bwMode="auto">
            <a:xfrm>
              <a:off x="1831" y="2496"/>
              <a:ext cx="16"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8" name="Line 278"/>
            <p:cNvSpPr>
              <a:spLocks noChangeShapeType="1"/>
            </p:cNvSpPr>
            <p:nvPr/>
          </p:nvSpPr>
          <p:spPr bwMode="auto">
            <a:xfrm>
              <a:off x="1847" y="249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9" name="Line 279"/>
            <p:cNvSpPr>
              <a:spLocks noChangeShapeType="1"/>
            </p:cNvSpPr>
            <p:nvPr/>
          </p:nvSpPr>
          <p:spPr bwMode="auto">
            <a:xfrm>
              <a:off x="1862" y="249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0" name="Freeform 280"/>
            <p:cNvSpPr>
              <a:spLocks/>
            </p:cNvSpPr>
            <p:nvPr/>
          </p:nvSpPr>
          <p:spPr bwMode="auto">
            <a:xfrm>
              <a:off x="1877" y="2491"/>
              <a:ext cx="15" cy="5"/>
            </a:xfrm>
            <a:custGeom>
              <a:avLst/>
              <a:gdLst>
                <a:gd name="T0" fmla="*/ 0 w 15"/>
                <a:gd name="T1" fmla="*/ 5 h 5"/>
                <a:gd name="T2" fmla="*/ 10 w 15"/>
                <a:gd name="T3" fmla="*/ 0 h 5"/>
                <a:gd name="T4" fmla="*/ 15 w 15"/>
                <a:gd name="T5" fmla="*/ 0 h 5"/>
              </a:gdLst>
              <a:ahLst/>
              <a:cxnLst>
                <a:cxn ang="0">
                  <a:pos x="T0" y="T1"/>
                </a:cxn>
                <a:cxn ang="0">
                  <a:pos x="T2" y="T3"/>
                </a:cxn>
                <a:cxn ang="0">
                  <a:pos x="T4" y="T5"/>
                </a:cxn>
              </a:cxnLst>
              <a:rect l="0" t="0" r="r" b="b"/>
              <a:pathLst>
                <a:path w="15" h="5">
                  <a:moveTo>
                    <a:pt x="0" y="5"/>
                  </a:moveTo>
                  <a:lnTo>
                    <a:pt x="10"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1" name="Line 281"/>
            <p:cNvSpPr>
              <a:spLocks noChangeShapeType="1"/>
            </p:cNvSpPr>
            <p:nvPr/>
          </p:nvSpPr>
          <p:spPr bwMode="auto">
            <a:xfrm>
              <a:off x="1892" y="2491"/>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2" name="Line 282"/>
            <p:cNvSpPr>
              <a:spLocks noChangeShapeType="1"/>
            </p:cNvSpPr>
            <p:nvPr/>
          </p:nvSpPr>
          <p:spPr bwMode="auto">
            <a:xfrm>
              <a:off x="1902" y="249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3" name="Line 283"/>
            <p:cNvSpPr>
              <a:spLocks noChangeShapeType="1"/>
            </p:cNvSpPr>
            <p:nvPr/>
          </p:nvSpPr>
          <p:spPr bwMode="auto">
            <a:xfrm>
              <a:off x="1917" y="249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4" name="Line 284"/>
            <p:cNvSpPr>
              <a:spLocks noChangeShapeType="1"/>
            </p:cNvSpPr>
            <p:nvPr/>
          </p:nvSpPr>
          <p:spPr bwMode="auto">
            <a:xfrm>
              <a:off x="1932" y="249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5" name="Line 285"/>
            <p:cNvSpPr>
              <a:spLocks noChangeShapeType="1"/>
            </p:cNvSpPr>
            <p:nvPr/>
          </p:nvSpPr>
          <p:spPr bwMode="auto">
            <a:xfrm>
              <a:off x="1947" y="2491"/>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6" name="Line 286"/>
            <p:cNvSpPr>
              <a:spLocks noChangeShapeType="1"/>
            </p:cNvSpPr>
            <p:nvPr/>
          </p:nvSpPr>
          <p:spPr bwMode="auto">
            <a:xfrm>
              <a:off x="1957" y="249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7" name="Freeform 287"/>
            <p:cNvSpPr>
              <a:spLocks/>
            </p:cNvSpPr>
            <p:nvPr/>
          </p:nvSpPr>
          <p:spPr bwMode="auto">
            <a:xfrm>
              <a:off x="1972" y="2486"/>
              <a:ext cx="16" cy="5"/>
            </a:xfrm>
            <a:custGeom>
              <a:avLst/>
              <a:gdLst>
                <a:gd name="T0" fmla="*/ 0 w 16"/>
                <a:gd name="T1" fmla="*/ 5 h 5"/>
                <a:gd name="T2" fmla="*/ 6 w 16"/>
                <a:gd name="T3" fmla="*/ 0 h 5"/>
                <a:gd name="T4" fmla="*/ 16 w 16"/>
                <a:gd name="T5" fmla="*/ 0 h 5"/>
              </a:gdLst>
              <a:ahLst/>
              <a:cxnLst>
                <a:cxn ang="0">
                  <a:pos x="T0" y="T1"/>
                </a:cxn>
                <a:cxn ang="0">
                  <a:pos x="T2" y="T3"/>
                </a:cxn>
                <a:cxn ang="0">
                  <a:pos x="T4" y="T5"/>
                </a:cxn>
              </a:cxnLst>
              <a:rect l="0" t="0" r="r" b="b"/>
              <a:pathLst>
                <a:path w="16" h="5">
                  <a:moveTo>
                    <a:pt x="0" y="5"/>
                  </a:moveTo>
                  <a:lnTo>
                    <a:pt x="6" y="0"/>
                  </a:lnTo>
                  <a:lnTo>
                    <a:pt x="16"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8" name="Line 288"/>
            <p:cNvSpPr>
              <a:spLocks noChangeShapeType="1"/>
            </p:cNvSpPr>
            <p:nvPr/>
          </p:nvSpPr>
          <p:spPr bwMode="auto">
            <a:xfrm>
              <a:off x="1988" y="248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9" name="Line 289"/>
            <p:cNvSpPr>
              <a:spLocks noChangeShapeType="1"/>
            </p:cNvSpPr>
            <p:nvPr/>
          </p:nvSpPr>
          <p:spPr bwMode="auto">
            <a:xfrm>
              <a:off x="2003" y="248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 name="Line 290"/>
            <p:cNvSpPr>
              <a:spLocks noChangeShapeType="1"/>
            </p:cNvSpPr>
            <p:nvPr/>
          </p:nvSpPr>
          <p:spPr bwMode="auto">
            <a:xfrm>
              <a:off x="2018" y="2486"/>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1" name="Line 291"/>
            <p:cNvSpPr>
              <a:spLocks noChangeShapeType="1"/>
            </p:cNvSpPr>
            <p:nvPr/>
          </p:nvSpPr>
          <p:spPr bwMode="auto">
            <a:xfrm>
              <a:off x="2028" y="248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2" name="Line 292"/>
            <p:cNvSpPr>
              <a:spLocks noChangeShapeType="1"/>
            </p:cNvSpPr>
            <p:nvPr/>
          </p:nvSpPr>
          <p:spPr bwMode="auto">
            <a:xfrm>
              <a:off x="2043" y="248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3" name="Freeform 293"/>
            <p:cNvSpPr>
              <a:spLocks/>
            </p:cNvSpPr>
            <p:nvPr/>
          </p:nvSpPr>
          <p:spPr bwMode="auto">
            <a:xfrm>
              <a:off x="2058" y="2481"/>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44" name="Line 294"/>
            <p:cNvSpPr>
              <a:spLocks noChangeShapeType="1"/>
            </p:cNvSpPr>
            <p:nvPr/>
          </p:nvSpPr>
          <p:spPr bwMode="auto">
            <a:xfrm>
              <a:off x="2073" y="2481"/>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5" name="Line 295"/>
            <p:cNvSpPr>
              <a:spLocks noChangeShapeType="1"/>
            </p:cNvSpPr>
            <p:nvPr/>
          </p:nvSpPr>
          <p:spPr bwMode="auto">
            <a:xfrm>
              <a:off x="2088" y="2481"/>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6" name="Line 296"/>
            <p:cNvSpPr>
              <a:spLocks noChangeShapeType="1"/>
            </p:cNvSpPr>
            <p:nvPr/>
          </p:nvSpPr>
          <p:spPr bwMode="auto">
            <a:xfrm>
              <a:off x="2098" y="2481"/>
              <a:ext cx="16"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7" name="Freeform 297"/>
            <p:cNvSpPr>
              <a:spLocks/>
            </p:cNvSpPr>
            <p:nvPr/>
          </p:nvSpPr>
          <p:spPr bwMode="auto">
            <a:xfrm>
              <a:off x="2114" y="2476"/>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48" name="Line 298"/>
            <p:cNvSpPr>
              <a:spLocks noChangeShapeType="1"/>
            </p:cNvSpPr>
            <p:nvPr/>
          </p:nvSpPr>
          <p:spPr bwMode="auto">
            <a:xfrm>
              <a:off x="2129" y="247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9" name="Line 299"/>
            <p:cNvSpPr>
              <a:spLocks noChangeShapeType="1"/>
            </p:cNvSpPr>
            <p:nvPr/>
          </p:nvSpPr>
          <p:spPr bwMode="auto">
            <a:xfrm>
              <a:off x="2144" y="2476"/>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0" name="Line 300"/>
            <p:cNvSpPr>
              <a:spLocks noChangeShapeType="1"/>
            </p:cNvSpPr>
            <p:nvPr/>
          </p:nvSpPr>
          <p:spPr bwMode="auto">
            <a:xfrm>
              <a:off x="2159" y="2476"/>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1" name="Freeform 301"/>
            <p:cNvSpPr>
              <a:spLocks/>
            </p:cNvSpPr>
            <p:nvPr/>
          </p:nvSpPr>
          <p:spPr bwMode="auto">
            <a:xfrm>
              <a:off x="2169" y="2470"/>
              <a:ext cx="15" cy="6"/>
            </a:xfrm>
            <a:custGeom>
              <a:avLst/>
              <a:gdLst>
                <a:gd name="T0" fmla="*/ 0 w 15"/>
                <a:gd name="T1" fmla="*/ 6 h 6"/>
                <a:gd name="T2" fmla="*/ 5 w 15"/>
                <a:gd name="T3" fmla="*/ 0 h 6"/>
                <a:gd name="T4" fmla="*/ 15 w 15"/>
                <a:gd name="T5" fmla="*/ 0 h 6"/>
              </a:gdLst>
              <a:ahLst/>
              <a:cxnLst>
                <a:cxn ang="0">
                  <a:pos x="T0" y="T1"/>
                </a:cxn>
                <a:cxn ang="0">
                  <a:pos x="T2" y="T3"/>
                </a:cxn>
                <a:cxn ang="0">
                  <a:pos x="T4" y="T5"/>
                </a:cxn>
              </a:cxnLst>
              <a:rect l="0" t="0" r="r" b="b"/>
              <a:pathLst>
                <a:path w="15" h="6">
                  <a:moveTo>
                    <a:pt x="0" y="6"/>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52" name="Line 302"/>
            <p:cNvSpPr>
              <a:spLocks noChangeShapeType="1"/>
            </p:cNvSpPr>
            <p:nvPr/>
          </p:nvSpPr>
          <p:spPr bwMode="auto">
            <a:xfrm>
              <a:off x="2184" y="247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3" name="Line 303"/>
            <p:cNvSpPr>
              <a:spLocks noChangeShapeType="1"/>
            </p:cNvSpPr>
            <p:nvPr/>
          </p:nvSpPr>
          <p:spPr bwMode="auto">
            <a:xfrm>
              <a:off x="2199" y="247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4" name="Line 304"/>
            <p:cNvSpPr>
              <a:spLocks noChangeShapeType="1"/>
            </p:cNvSpPr>
            <p:nvPr/>
          </p:nvSpPr>
          <p:spPr bwMode="auto">
            <a:xfrm>
              <a:off x="2214" y="2470"/>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5" name="Line 305"/>
            <p:cNvSpPr>
              <a:spLocks noChangeShapeType="1"/>
            </p:cNvSpPr>
            <p:nvPr/>
          </p:nvSpPr>
          <p:spPr bwMode="auto">
            <a:xfrm>
              <a:off x="2224" y="2470"/>
              <a:ext cx="16"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6" name="Freeform 306"/>
            <p:cNvSpPr>
              <a:spLocks/>
            </p:cNvSpPr>
            <p:nvPr/>
          </p:nvSpPr>
          <p:spPr bwMode="auto">
            <a:xfrm>
              <a:off x="2240" y="2465"/>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57" name="Line 307"/>
            <p:cNvSpPr>
              <a:spLocks noChangeShapeType="1"/>
            </p:cNvSpPr>
            <p:nvPr/>
          </p:nvSpPr>
          <p:spPr bwMode="auto">
            <a:xfrm>
              <a:off x="2255" y="246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8" name="Line 308"/>
            <p:cNvSpPr>
              <a:spLocks noChangeShapeType="1"/>
            </p:cNvSpPr>
            <p:nvPr/>
          </p:nvSpPr>
          <p:spPr bwMode="auto">
            <a:xfrm>
              <a:off x="2270" y="246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9" name="Line 309"/>
            <p:cNvSpPr>
              <a:spLocks noChangeShapeType="1"/>
            </p:cNvSpPr>
            <p:nvPr/>
          </p:nvSpPr>
          <p:spPr bwMode="auto">
            <a:xfrm>
              <a:off x="2285" y="2465"/>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0" name="Line 310"/>
            <p:cNvSpPr>
              <a:spLocks noChangeShapeType="1"/>
            </p:cNvSpPr>
            <p:nvPr/>
          </p:nvSpPr>
          <p:spPr bwMode="auto">
            <a:xfrm>
              <a:off x="2295" y="246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1" name="Line 311"/>
            <p:cNvSpPr>
              <a:spLocks noChangeShapeType="1"/>
            </p:cNvSpPr>
            <p:nvPr/>
          </p:nvSpPr>
          <p:spPr bwMode="auto">
            <a:xfrm>
              <a:off x="2310" y="246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2" name="Line 312"/>
            <p:cNvSpPr>
              <a:spLocks noChangeShapeType="1"/>
            </p:cNvSpPr>
            <p:nvPr/>
          </p:nvSpPr>
          <p:spPr bwMode="auto">
            <a:xfrm>
              <a:off x="2325" y="246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3" name="Freeform 313"/>
            <p:cNvSpPr>
              <a:spLocks/>
            </p:cNvSpPr>
            <p:nvPr/>
          </p:nvSpPr>
          <p:spPr bwMode="auto">
            <a:xfrm>
              <a:off x="2340" y="2460"/>
              <a:ext cx="15" cy="5"/>
            </a:xfrm>
            <a:custGeom>
              <a:avLst/>
              <a:gdLst>
                <a:gd name="T0" fmla="*/ 0 w 15"/>
                <a:gd name="T1" fmla="*/ 5 h 5"/>
                <a:gd name="T2" fmla="*/ 10 w 15"/>
                <a:gd name="T3" fmla="*/ 0 h 5"/>
                <a:gd name="T4" fmla="*/ 15 w 15"/>
                <a:gd name="T5" fmla="*/ 0 h 5"/>
              </a:gdLst>
              <a:ahLst/>
              <a:cxnLst>
                <a:cxn ang="0">
                  <a:pos x="T0" y="T1"/>
                </a:cxn>
                <a:cxn ang="0">
                  <a:pos x="T2" y="T3"/>
                </a:cxn>
                <a:cxn ang="0">
                  <a:pos x="T4" y="T5"/>
                </a:cxn>
              </a:cxnLst>
              <a:rect l="0" t="0" r="r" b="b"/>
              <a:pathLst>
                <a:path w="15" h="5">
                  <a:moveTo>
                    <a:pt x="0" y="5"/>
                  </a:moveTo>
                  <a:lnTo>
                    <a:pt x="10"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64" name="Line 314"/>
            <p:cNvSpPr>
              <a:spLocks noChangeShapeType="1"/>
            </p:cNvSpPr>
            <p:nvPr/>
          </p:nvSpPr>
          <p:spPr bwMode="auto">
            <a:xfrm>
              <a:off x="2355" y="2460"/>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5" name="Line 315"/>
            <p:cNvSpPr>
              <a:spLocks noChangeShapeType="1"/>
            </p:cNvSpPr>
            <p:nvPr/>
          </p:nvSpPr>
          <p:spPr bwMode="auto">
            <a:xfrm>
              <a:off x="2365" y="2460"/>
              <a:ext cx="16"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6" name="Freeform 316"/>
            <p:cNvSpPr>
              <a:spLocks/>
            </p:cNvSpPr>
            <p:nvPr/>
          </p:nvSpPr>
          <p:spPr bwMode="auto">
            <a:xfrm>
              <a:off x="2381" y="2455"/>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67" name="Line 317"/>
            <p:cNvSpPr>
              <a:spLocks noChangeShapeType="1"/>
            </p:cNvSpPr>
            <p:nvPr/>
          </p:nvSpPr>
          <p:spPr bwMode="auto">
            <a:xfrm>
              <a:off x="2396" y="245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8" name="Line 318"/>
            <p:cNvSpPr>
              <a:spLocks noChangeShapeType="1"/>
            </p:cNvSpPr>
            <p:nvPr/>
          </p:nvSpPr>
          <p:spPr bwMode="auto">
            <a:xfrm>
              <a:off x="2411" y="2455"/>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9" name="Line 319"/>
            <p:cNvSpPr>
              <a:spLocks noChangeShapeType="1"/>
            </p:cNvSpPr>
            <p:nvPr/>
          </p:nvSpPr>
          <p:spPr bwMode="auto">
            <a:xfrm>
              <a:off x="2421" y="245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0" name="Freeform 320"/>
            <p:cNvSpPr>
              <a:spLocks/>
            </p:cNvSpPr>
            <p:nvPr/>
          </p:nvSpPr>
          <p:spPr bwMode="auto">
            <a:xfrm>
              <a:off x="2436" y="2450"/>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71" name="Line 321"/>
            <p:cNvSpPr>
              <a:spLocks noChangeShapeType="1"/>
            </p:cNvSpPr>
            <p:nvPr/>
          </p:nvSpPr>
          <p:spPr bwMode="auto">
            <a:xfrm>
              <a:off x="2451" y="245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2" name="Line 322"/>
            <p:cNvSpPr>
              <a:spLocks noChangeShapeType="1"/>
            </p:cNvSpPr>
            <p:nvPr/>
          </p:nvSpPr>
          <p:spPr bwMode="auto">
            <a:xfrm>
              <a:off x="2466" y="245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3" name="Freeform 323"/>
            <p:cNvSpPr>
              <a:spLocks/>
            </p:cNvSpPr>
            <p:nvPr/>
          </p:nvSpPr>
          <p:spPr bwMode="auto">
            <a:xfrm>
              <a:off x="2481" y="2445"/>
              <a:ext cx="10" cy="5"/>
            </a:xfrm>
            <a:custGeom>
              <a:avLst/>
              <a:gdLst>
                <a:gd name="T0" fmla="*/ 0 w 10"/>
                <a:gd name="T1" fmla="*/ 5 h 5"/>
                <a:gd name="T2" fmla="*/ 5 w 10"/>
                <a:gd name="T3" fmla="*/ 0 h 5"/>
                <a:gd name="T4" fmla="*/ 10 w 10"/>
                <a:gd name="T5" fmla="*/ 0 h 5"/>
              </a:gdLst>
              <a:ahLst/>
              <a:cxnLst>
                <a:cxn ang="0">
                  <a:pos x="T0" y="T1"/>
                </a:cxn>
                <a:cxn ang="0">
                  <a:pos x="T2" y="T3"/>
                </a:cxn>
                <a:cxn ang="0">
                  <a:pos x="T4" y="T5"/>
                </a:cxn>
              </a:cxnLst>
              <a:rect l="0" t="0" r="r" b="b"/>
              <a:pathLst>
                <a:path w="10" h="5">
                  <a:moveTo>
                    <a:pt x="0" y="5"/>
                  </a:moveTo>
                  <a:lnTo>
                    <a:pt x="5" y="0"/>
                  </a:lnTo>
                  <a:lnTo>
                    <a:pt x="10"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74" name="Line 324"/>
            <p:cNvSpPr>
              <a:spLocks noChangeShapeType="1"/>
            </p:cNvSpPr>
            <p:nvPr/>
          </p:nvSpPr>
          <p:spPr bwMode="auto">
            <a:xfrm>
              <a:off x="2491" y="2445"/>
              <a:ext cx="16"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5" name="Line 325"/>
            <p:cNvSpPr>
              <a:spLocks noChangeShapeType="1"/>
            </p:cNvSpPr>
            <p:nvPr/>
          </p:nvSpPr>
          <p:spPr bwMode="auto">
            <a:xfrm>
              <a:off x="2507" y="244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6" name="Line 326"/>
            <p:cNvSpPr>
              <a:spLocks noChangeShapeType="1"/>
            </p:cNvSpPr>
            <p:nvPr/>
          </p:nvSpPr>
          <p:spPr bwMode="auto">
            <a:xfrm>
              <a:off x="2522" y="244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7" name="Line 327"/>
            <p:cNvSpPr>
              <a:spLocks noChangeShapeType="1"/>
            </p:cNvSpPr>
            <p:nvPr/>
          </p:nvSpPr>
          <p:spPr bwMode="auto">
            <a:xfrm>
              <a:off x="2537" y="244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8" name="Freeform 328"/>
            <p:cNvSpPr>
              <a:spLocks/>
            </p:cNvSpPr>
            <p:nvPr/>
          </p:nvSpPr>
          <p:spPr bwMode="auto">
            <a:xfrm>
              <a:off x="2552" y="2440"/>
              <a:ext cx="10" cy="5"/>
            </a:xfrm>
            <a:custGeom>
              <a:avLst/>
              <a:gdLst>
                <a:gd name="T0" fmla="*/ 0 w 10"/>
                <a:gd name="T1" fmla="*/ 5 h 5"/>
                <a:gd name="T2" fmla="*/ 5 w 10"/>
                <a:gd name="T3" fmla="*/ 0 h 5"/>
                <a:gd name="T4" fmla="*/ 10 w 10"/>
                <a:gd name="T5" fmla="*/ 0 h 5"/>
              </a:gdLst>
              <a:ahLst/>
              <a:cxnLst>
                <a:cxn ang="0">
                  <a:pos x="T0" y="T1"/>
                </a:cxn>
                <a:cxn ang="0">
                  <a:pos x="T2" y="T3"/>
                </a:cxn>
                <a:cxn ang="0">
                  <a:pos x="T4" y="T5"/>
                </a:cxn>
              </a:cxnLst>
              <a:rect l="0" t="0" r="r" b="b"/>
              <a:pathLst>
                <a:path w="10" h="5">
                  <a:moveTo>
                    <a:pt x="0" y="5"/>
                  </a:moveTo>
                  <a:lnTo>
                    <a:pt x="5" y="0"/>
                  </a:lnTo>
                  <a:lnTo>
                    <a:pt x="10"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79" name="Line 329"/>
            <p:cNvSpPr>
              <a:spLocks noChangeShapeType="1"/>
            </p:cNvSpPr>
            <p:nvPr/>
          </p:nvSpPr>
          <p:spPr bwMode="auto">
            <a:xfrm>
              <a:off x="2562" y="244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0" name="Freeform 330"/>
            <p:cNvSpPr>
              <a:spLocks/>
            </p:cNvSpPr>
            <p:nvPr/>
          </p:nvSpPr>
          <p:spPr bwMode="auto">
            <a:xfrm>
              <a:off x="2577" y="2435"/>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81" name="Line 331"/>
            <p:cNvSpPr>
              <a:spLocks noChangeShapeType="1"/>
            </p:cNvSpPr>
            <p:nvPr/>
          </p:nvSpPr>
          <p:spPr bwMode="auto">
            <a:xfrm>
              <a:off x="2592" y="243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2" name="Line 332"/>
            <p:cNvSpPr>
              <a:spLocks noChangeShapeType="1"/>
            </p:cNvSpPr>
            <p:nvPr/>
          </p:nvSpPr>
          <p:spPr bwMode="auto">
            <a:xfrm>
              <a:off x="2607" y="243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3" name="Freeform 333"/>
            <p:cNvSpPr>
              <a:spLocks/>
            </p:cNvSpPr>
            <p:nvPr/>
          </p:nvSpPr>
          <p:spPr bwMode="auto">
            <a:xfrm>
              <a:off x="2622" y="2430"/>
              <a:ext cx="11" cy="5"/>
            </a:xfrm>
            <a:custGeom>
              <a:avLst/>
              <a:gdLst>
                <a:gd name="T0" fmla="*/ 0 w 11"/>
                <a:gd name="T1" fmla="*/ 5 h 5"/>
                <a:gd name="T2" fmla="*/ 5 w 11"/>
                <a:gd name="T3" fmla="*/ 0 h 5"/>
                <a:gd name="T4" fmla="*/ 11 w 11"/>
                <a:gd name="T5" fmla="*/ 0 h 5"/>
              </a:gdLst>
              <a:ahLst/>
              <a:cxnLst>
                <a:cxn ang="0">
                  <a:pos x="T0" y="T1"/>
                </a:cxn>
                <a:cxn ang="0">
                  <a:pos x="T2" y="T3"/>
                </a:cxn>
                <a:cxn ang="0">
                  <a:pos x="T4" y="T5"/>
                </a:cxn>
              </a:cxnLst>
              <a:rect l="0" t="0" r="r" b="b"/>
              <a:pathLst>
                <a:path w="11" h="5">
                  <a:moveTo>
                    <a:pt x="0" y="5"/>
                  </a:moveTo>
                  <a:lnTo>
                    <a:pt x="5" y="0"/>
                  </a:lnTo>
                  <a:lnTo>
                    <a:pt x="11"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84" name="Line 334"/>
            <p:cNvSpPr>
              <a:spLocks noChangeShapeType="1"/>
            </p:cNvSpPr>
            <p:nvPr/>
          </p:nvSpPr>
          <p:spPr bwMode="auto">
            <a:xfrm>
              <a:off x="2633" y="243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5" name="Line 335"/>
            <p:cNvSpPr>
              <a:spLocks noChangeShapeType="1"/>
            </p:cNvSpPr>
            <p:nvPr/>
          </p:nvSpPr>
          <p:spPr bwMode="auto">
            <a:xfrm>
              <a:off x="2648" y="243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6" name="Freeform 336"/>
            <p:cNvSpPr>
              <a:spLocks/>
            </p:cNvSpPr>
            <p:nvPr/>
          </p:nvSpPr>
          <p:spPr bwMode="auto">
            <a:xfrm>
              <a:off x="2663" y="2425"/>
              <a:ext cx="15" cy="5"/>
            </a:xfrm>
            <a:custGeom>
              <a:avLst/>
              <a:gdLst>
                <a:gd name="T0" fmla="*/ 0 w 15"/>
                <a:gd name="T1" fmla="*/ 5 h 5"/>
                <a:gd name="T2" fmla="*/ 10 w 15"/>
                <a:gd name="T3" fmla="*/ 0 h 5"/>
                <a:gd name="T4" fmla="*/ 15 w 15"/>
                <a:gd name="T5" fmla="*/ 0 h 5"/>
              </a:gdLst>
              <a:ahLst/>
              <a:cxnLst>
                <a:cxn ang="0">
                  <a:pos x="T0" y="T1"/>
                </a:cxn>
                <a:cxn ang="0">
                  <a:pos x="T2" y="T3"/>
                </a:cxn>
                <a:cxn ang="0">
                  <a:pos x="T4" y="T5"/>
                </a:cxn>
              </a:cxnLst>
              <a:rect l="0" t="0" r="r" b="b"/>
              <a:pathLst>
                <a:path w="15" h="5">
                  <a:moveTo>
                    <a:pt x="0" y="5"/>
                  </a:moveTo>
                  <a:lnTo>
                    <a:pt x="10"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87" name="Line 337"/>
            <p:cNvSpPr>
              <a:spLocks noChangeShapeType="1"/>
            </p:cNvSpPr>
            <p:nvPr/>
          </p:nvSpPr>
          <p:spPr bwMode="auto">
            <a:xfrm>
              <a:off x="2678" y="2425"/>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8" name="Line 338"/>
            <p:cNvSpPr>
              <a:spLocks noChangeShapeType="1"/>
            </p:cNvSpPr>
            <p:nvPr/>
          </p:nvSpPr>
          <p:spPr bwMode="auto">
            <a:xfrm>
              <a:off x="2688" y="242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9" name="Freeform 339"/>
            <p:cNvSpPr>
              <a:spLocks/>
            </p:cNvSpPr>
            <p:nvPr/>
          </p:nvSpPr>
          <p:spPr bwMode="auto">
            <a:xfrm>
              <a:off x="2703" y="2420"/>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0" name="Line 340"/>
            <p:cNvSpPr>
              <a:spLocks noChangeShapeType="1"/>
            </p:cNvSpPr>
            <p:nvPr/>
          </p:nvSpPr>
          <p:spPr bwMode="auto">
            <a:xfrm>
              <a:off x="2718" y="242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1" name="Freeform 341"/>
            <p:cNvSpPr>
              <a:spLocks/>
            </p:cNvSpPr>
            <p:nvPr/>
          </p:nvSpPr>
          <p:spPr bwMode="auto">
            <a:xfrm>
              <a:off x="2733" y="2415"/>
              <a:ext cx="15" cy="5"/>
            </a:xfrm>
            <a:custGeom>
              <a:avLst/>
              <a:gdLst>
                <a:gd name="T0" fmla="*/ 0 w 15"/>
                <a:gd name="T1" fmla="*/ 5 h 5"/>
                <a:gd name="T2" fmla="*/ 10 w 15"/>
                <a:gd name="T3" fmla="*/ 0 h 5"/>
                <a:gd name="T4" fmla="*/ 15 w 15"/>
                <a:gd name="T5" fmla="*/ 0 h 5"/>
              </a:gdLst>
              <a:ahLst/>
              <a:cxnLst>
                <a:cxn ang="0">
                  <a:pos x="T0" y="T1"/>
                </a:cxn>
                <a:cxn ang="0">
                  <a:pos x="T2" y="T3"/>
                </a:cxn>
                <a:cxn ang="0">
                  <a:pos x="T4" y="T5"/>
                </a:cxn>
              </a:cxnLst>
              <a:rect l="0" t="0" r="r" b="b"/>
              <a:pathLst>
                <a:path w="15" h="5">
                  <a:moveTo>
                    <a:pt x="0" y="5"/>
                  </a:moveTo>
                  <a:lnTo>
                    <a:pt x="10"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2" name="Line 342"/>
            <p:cNvSpPr>
              <a:spLocks noChangeShapeType="1"/>
            </p:cNvSpPr>
            <p:nvPr/>
          </p:nvSpPr>
          <p:spPr bwMode="auto">
            <a:xfrm>
              <a:off x="2748" y="2415"/>
              <a:ext cx="10"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3" name="Line 343"/>
            <p:cNvSpPr>
              <a:spLocks noChangeShapeType="1"/>
            </p:cNvSpPr>
            <p:nvPr/>
          </p:nvSpPr>
          <p:spPr bwMode="auto">
            <a:xfrm>
              <a:off x="2758" y="2415"/>
              <a:ext cx="16"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4" name="Line 344"/>
            <p:cNvSpPr>
              <a:spLocks noChangeShapeType="1"/>
            </p:cNvSpPr>
            <p:nvPr/>
          </p:nvSpPr>
          <p:spPr bwMode="auto">
            <a:xfrm flipV="1">
              <a:off x="2774" y="2410"/>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5" name="Line 345"/>
            <p:cNvSpPr>
              <a:spLocks noChangeShapeType="1"/>
            </p:cNvSpPr>
            <p:nvPr/>
          </p:nvSpPr>
          <p:spPr bwMode="auto">
            <a:xfrm flipV="1">
              <a:off x="2789" y="2405"/>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6" name="Line 346"/>
            <p:cNvSpPr>
              <a:spLocks noChangeShapeType="1"/>
            </p:cNvSpPr>
            <p:nvPr/>
          </p:nvSpPr>
          <p:spPr bwMode="auto">
            <a:xfrm>
              <a:off x="2804" y="240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7" name="Freeform 347"/>
            <p:cNvSpPr>
              <a:spLocks/>
            </p:cNvSpPr>
            <p:nvPr/>
          </p:nvSpPr>
          <p:spPr bwMode="auto">
            <a:xfrm>
              <a:off x="2819" y="2400"/>
              <a:ext cx="10" cy="5"/>
            </a:xfrm>
            <a:custGeom>
              <a:avLst/>
              <a:gdLst>
                <a:gd name="T0" fmla="*/ 0 w 10"/>
                <a:gd name="T1" fmla="*/ 5 h 5"/>
                <a:gd name="T2" fmla="*/ 5 w 10"/>
                <a:gd name="T3" fmla="*/ 0 h 5"/>
                <a:gd name="T4" fmla="*/ 10 w 10"/>
                <a:gd name="T5" fmla="*/ 0 h 5"/>
              </a:gdLst>
              <a:ahLst/>
              <a:cxnLst>
                <a:cxn ang="0">
                  <a:pos x="T0" y="T1"/>
                </a:cxn>
                <a:cxn ang="0">
                  <a:pos x="T2" y="T3"/>
                </a:cxn>
                <a:cxn ang="0">
                  <a:pos x="T4" y="T5"/>
                </a:cxn>
              </a:cxnLst>
              <a:rect l="0" t="0" r="r" b="b"/>
              <a:pathLst>
                <a:path w="10" h="5">
                  <a:moveTo>
                    <a:pt x="0" y="5"/>
                  </a:moveTo>
                  <a:lnTo>
                    <a:pt x="5" y="0"/>
                  </a:lnTo>
                  <a:lnTo>
                    <a:pt x="10"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8" name="Line 348"/>
            <p:cNvSpPr>
              <a:spLocks noChangeShapeType="1"/>
            </p:cNvSpPr>
            <p:nvPr/>
          </p:nvSpPr>
          <p:spPr bwMode="auto">
            <a:xfrm>
              <a:off x="2829" y="240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9" name="Freeform 349"/>
            <p:cNvSpPr>
              <a:spLocks/>
            </p:cNvSpPr>
            <p:nvPr/>
          </p:nvSpPr>
          <p:spPr bwMode="auto">
            <a:xfrm>
              <a:off x="2844" y="2395"/>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00" name="Line 350"/>
            <p:cNvSpPr>
              <a:spLocks noChangeShapeType="1"/>
            </p:cNvSpPr>
            <p:nvPr/>
          </p:nvSpPr>
          <p:spPr bwMode="auto">
            <a:xfrm>
              <a:off x="2859" y="239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1" name="Line 351"/>
            <p:cNvSpPr>
              <a:spLocks noChangeShapeType="1"/>
            </p:cNvSpPr>
            <p:nvPr/>
          </p:nvSpPr>
          <p:spPr bwMode="auto">
            <a:xfrm flipV="1">
              <a:off x="2874" y="2390"/>
              <a:ext cx="10"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2" name="Line 352"/>
            <p:cNvSpPr>
              <a:spLocks noChangeShapeType="1"/>
            </p:cNvSpPr>
            <p:nvPr/>
          </p:nvSpPr>
          <p:spPr bwMode="auto">
            <a:xfrm flipV="1">
              <a:off x="2884" y="2385"/>
              <a:ext cx="16"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3" name="Line 353"/>
            <p:cNvSpPr>
              <a:spLocks noChangeShapeType="1"/>
            </p:cNvSpPr>
            <p:nvPr/>
          </p:nvSpPr>
          <p:spPr bwMode="auto">
            <a:xfrm>
              <a:off x="2900" y="238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4" name="Freeform 354"/>
            <p:cNvSpPr>
              <a:spLocks/>
            </p:cNvSpPr>
            <p:nvPr/>
          </p:nvSpPr>
          <p:spPr bwMode="auto">
            <a:xfrm>
              <a:off x="2915" y="2380"/>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05" name="Line 355"/>
            <p:cNvSpPr>
              <a:spLocks noChangeShapeType="1"/>
            </p:cNvSpPr>
            <p:nvPr/>
          </p:nvSpPr>
          <p:spPr bwMode="auto">
            <a:xfrm>
              <a:off x="2930" y="238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6" name="Line 356"/>
            <p:cNvSpPr>
              <a:spLocks noChangeShapeType="1"/>
            </p:cNvSpPr>
            <p:nvPr/>
          </p:nvSpPr>
          <p:spPr bwMode="auto">
            <a:xfrm flipV="1">
              <a:off x="2945" y="2375"/>
              <a:ext cx="10"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7" name="Line 357"/>
            <p:cNvSpPr>
              <a:spLocks noChangeShapeType="1"/>
            </p:cNvSpPr>
            <p:nvPr/>
          </p:nvSpPr>
          <p:spPr bwMode="auto">
            <a:xfrm flipV="1">
              <a:off x="2955" y="2370"/>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8" name="Line 358"/>
            <p:cNvSpPr>
              <a:spLocks noChangeShapeType="1"/>
            </p:cNvSpPr>
            <p:nvPr/>
          </p:nvSpPr>
          <p:spPr bwMode="auto">
            <a:xfrm>
              <a:off x="2970" y="2370"/>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9" name="Freeform 359"/>
            <p:cNvSpPr>
              <a:spLocks/>
            </p:cNvSpPr>
            <p:nvPr/>
          </p:nvSpPr>
          <p:spPr bwMode="auto">
            <a:xfrm>
              <a:off x="2985" y="2365"/>
              <a:ext cx="15" cy="5"/>
            </a:xfrm>
            <a:custGeom>
              <a:avLst/>
              <a:gdLst>
                <a:gd name="T0" fmla="*/ 0 w 15"/>
                <a:gd name="T1" fmla="*/ 5 h 5"/>
                <a:gd name="T2" fmla="*/ 5 w 15"/>
                <a:gd name="T3" fmla="*/ 0 h 5"/>
                <a:gd name="T4" fmla="*/ 15 w 15"/>
                <a:gd name="T5" fmla="*/ 0 h 5"/>
              </a:gdLst>
              <a:ahLst/>
              <a:cxnLst>
                <a:cxn ang="0">
                  <a:pos x="T0" y="T1"/>
                </a:cxn>
                <a:cxn ang="0">
                  <a:pos x="T2" y="T3"/>
                </a:cxn>
                <a:cxn ang="0">
                  <a:pos x="T4" y="T5"/>
                </a:cxn>
              </a:cxnLst>
              <a:rect l="0" t="0" r="r" b="b"/>
              <a:pathLst>
                <a:path w="15" h="5">
                  <a:moveTo>
                    <a:pt x="0" y="5"/>
                  </a:moveTo>
                  <a:lnTo>
                    <a:pt x="5" y="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10" name="Line 360"/>
            <p:cNvSpPr>
              <a:spLocks noChangeShapeType="1"/>
            </p:cNvSpPr>
            <p:nvPr/>
          </p:nvSpPr>
          <p:spPr bwMode="auto">
            <a:xfrm>
              <a:off x="3000" y="236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1" name="Line 361"/>
            <p:cNvSpPr>
              <a:spLocks noChangeShapeType="1"/>
            </p:cNvSpPr>
            <p:nvPr/>
          </p:nvSpPr>
          <p:spPr bwMode="auto">
            <a:xfrm flipV="1">
              <a:off x="3015" y="2360"/>
              <a:ext cx="11"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2" name="Line 362"/>
            <p:cNvSpPr>
              <a:spLocks noChangeShapeType="1"/>
            </p:cNvSpPr>
            <p:nvPr/>
          </p:nvSpPr>
          <p:spPr bwMode="auto">
            <a:xfrm flipV="1">
              <a:off x="3026" y="2355"/>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3" name="Line 363"/>
            <p:cNvSpPr>
              <a:spLocks noChangeShapeType="1"/>
            </p:cNvSpPr>
            <p:nvPr/>
          </p:nvSpPr>
          <p:spPr bwMode="auto">
            <a:xfrm>
              <a:off x="3041" y="2355"/>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4" name="Line 364"/>
            <p:cNvSpPr>
              <a:spLocks noChangeShapeType="1"/>
            </p:cNvSpPr>
            <p:nvPr/>
          </p:nvSpPr>
          <p:spPr bwMode="auto">
            <a:xfrm flipV="1">
              <a:off x="3056" y="2350"/>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5" name="Line 365"/>
            <p:cNvSpPr>
              <a:spLocks noChangeShapeType="1"/>
            </p:cNvSpPr>
            <p:nvPr/>
          </p:nvSpPr>
          <p:spPr bwMode="auto">
            <a:xfrm flipV="1">
              <a:off x="3071" y="2344"/>
              <a:ext cx="15" cy="6"/>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6" name="Freeform 366"/>
            <p:cNvSpPr>
              <a:spLocks/>
            </p:cNvSpPr>
            <p:nvPr/>
          </p:nvSpPr>
          <p:spPr bwMode="auto">
            <a:xfrm>
              <a:off x="3086" y="2344"/>
              <a:ext cx="10" cy="1"/>
            </a:xfrm>
            <a:custGeom>
              <a:avLst/>
              <a:gdLst>
                <a:gd name="T0" fmla="*/ 0 w 10"/>
                <a:gd name="T1" fmla="*/ 5 w 10"/>
                <a:gd name="T2" fmla="*/ 10 w 10"/>
              </a:gdLst>
              <a:ahLst/>
              <a:cxnLst>
                <a:cxn ang="0">
                  <a:pos x="T0" y="0"/>
                </a:cxn>
                <a:cxn ang="0">
                  <a:pos x="T1" y="0"/>
                </a:cxn>
                <a:cxn ang="0">
                  <a:pos x="T2" y="0"/>
                </a:cxn>
              </a:cxnLst>
              <a:rect l="0" t="0" r="r" b="b"/>
              <a:pathLst>
                <a:path w="10">
                  <a:moveTo>
                    <a:pt x="0" y="0"/>
                  </a:moveTo>
                  <a:lnTo>
                    <a:pt x="5" y="0"/>
                  </a:lnTo>
                  <a:lnTo>
                    <a:pt x="10"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17" name="Freeform 367"/>
            <p:cNvSpPr>
              <a:spLocks/>
            </p:cNvSpPr>
            <p:nvPr/>
          </p:nvSpPr>
          <p:spPr bwMode="auto">
            <a:xfrm>
              <a:off x="3096" y="2334"/>
              <a:ext cx="15" cy="10"/>
            </a:xfrm>
            <a:custGeom>
              <a:avLst/>
              <a:gdLst>
                <a:gd name="T0" fmla="*/ 0 w 15"/>
                <a:gd name="T1" fmla="*/ 10 h 10"/>
                <a:gd name="T2" fmla="*/ 5 w 15"/>
                <a:gd name="T3" fmla="*/ 5 h 10"/>
                <a:gd name="T4" fmla="*/ 15 w 15"/>
                <a:gd name="T5" fmla="*/ 0 h 10"/>
              </a:gdLst>
              <a:ahLst/>
              <a:cxnLst>
                <a:cxn ang="0">
                  <a:pos x="T0" y="T1"/>
                </a:cxn>
                <a:cxn ang="0">
                  <a:pos x="T2" y="T3"/>
                </a:cxn>
                <a:cxn ang="0">
                  <a:pos x="T4" y="T5"/>
                </a:cxn>
              </a:cxnLst>
              <a:rect l="0" t="0" r="r" b="b"/>
              <a:pathLst>
                <a:path w="15" h="10">
                  <a:moveTo>
                    <a:pt x="0" y="10"/>
                  </a:moveTo>
                  <a:lnTo>
                    <a:pt x="5" y="5"/>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18" name="Line 368"/>
            <p:cNvSpPr>
              <a:spLocks noChangeShapeType="1"/>
            </p:cNvSpPr>
            <p:nvPr/>
          </p:nvSpPr>
          <p:spPr bwMode="auto">
            <a:xfrm flipV="1">
              <a:off x="3111" y="2329"/>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9" name="Line 369"/>
            <p:cNvSpPr>
              <a:spLocks noChangeShapeType="1"/>
            </p:cNvSpPr>
            <p:nvPr/>
          </p:nvSpPr>
          <p:spPr bwMode="auto">
            <a:xfrm>
              <a:off x="3126" y="2329"/>
              <a:ext cx="15" cy="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0" name="Line 370"/>
            <p:cNvSpPr>
              <a:spLocks noChangeShapeType="1"/>
            </p:cNvSpPr>
            <p:nvPr/>
          </p:nvSpPr>
          <p:spPr bwMode="auto">
            <a:xfrm flipV="1">
              <a:off x="3141" y="2324"/>
              <a:ext cx="10"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1" name="Line 371"/>
            <p:cNvSpPr>
              <a:spLocks noChangeShapeType="1"/>
            </p:cNvSpPr>
            <p:nvPr/>
          </p:nvSpPr>
          <p:spPr bwMode="auto">
            <a:xfrm flipV="1">
              <a:off x="3151" y="2319"/>
              <a:ext cx="16"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2" name="Line 372"/>
            <p:cNvSpPr>
              <a:spLocks noChangeShapeType="1"/>
            </p:cNvSpPr>
            <p:nvPr/>
          </p:nvSpPr>
          <p:spPr bwMode="auto">
            <a:xfrm flipV="1">
              <a:off x="3167" y="2314"/>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3" name="Line 373"/>
            <p:cNvSpPr>
              <a:spLocks noChangeShapeType="1"/>
            </p:cNvSpPr>
            <p:nvPr/>
          </p:nvSpPr>
          <p:spPr bwMode="auto">
            <a:xfrm flipV="1">
              <a:off x="3182" y="2309"/>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4" name="Line 374"/>
            <p:cNvSpPr>
              <a:spLocks noChangeShapeType="1"/>
            </p:cNvSpPr>
            <p:nvPr/>
          </p:nvSpPr>
          <p:spPr bwMode="auto">
            <a:xfrm flipV="1">
              <a:off x="3197" y="2304"/>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5" name="Line 375"/>
            <p:cNvSpPr>
              <a:spLocks noChangeShapeType="1"/>
            </p:cNvSpPr>
            <p:nvPr/>
          </p:nvSpPr>
          <p:spPr bwMode="auto">
            <a:xfrm flipV="1">
              <a:off x="3212" y="2299"/>
              <a:ext cx="10"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6" name="Line 376"/>
            <p:cNvSpPr>
              <a:spLocks noChangeShapeType="1"/>
            </p:cNvSpPr>
            <p:nvPr/>
          </p:nvSpPr>
          <p:spPr bwMode="auto">
            <a:xfrm flipV="1">
              <a:off x="3222" y="2294"/>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7" name="Line 377"/>
            <p:cNvSpPr>
              <a:spLocks noChangeShapeType="1"/>
            </p:cNvSpPr>
            <p:nvPr/>
          </p:nvSpPr>
          <p:spPr bwMode="auto">
            <a:xfrm flipV="1">
              <a:off x="3237" y="2289"/>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8" name="Line 378"/>
            <p:cNvSpPr>
              <a:spLocks noChangeShapeType="1"/>
            </p:cNvSpPr>
            <p:nvPr/>
          </p:nvSpPr>
          <p:spPr bwMode="auto">
            <a:xfrm flipV="1">
              <a:off x="3252" y="2279"/>
              <a:ext cx="15" cy="10"/>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9" name="Line 379"/>
            <p:cNvSpPr>
              <a:spLocks noChangeShapeType="1"/>
            </p:cNvSpPr>
            <p:nvPr/>
          </p:nvSpPr>
          <p:spPr bwMode="auto">
            <a:xfrm flipV="1">
              <a:off x="3267" y="2274"/>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0" name="Line 380"/>
            <p:cNvSpPr>
              <a:spLocks noChangeShapeType="1"/>
            </p:cNvSpPr>
            <p:nvPr/>
          </p:nvSpPr>
          <p:spPr bwMode="auto">
            <a:xfrm flipV="1">
              <a:off x="3282" y="2269"/>
              <a:ext cx="11"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1" name="Line 381"/>
            <p:cNvSpPr>
              <a:spLocks noChangeShapeType="1"/>
            </p:cNvSpPr>
            <p:nvPr/>
          </p:nvSpPr>
          <p:spPr bwMode="auto">
            <a:xfrm flipV="1">
              <a:off x="3293" y="2259"/>
              <a:ext cx="15" cy="10"/>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2" name="Line 382"/>
            <p:cNvSpPr>
              <a:spLocks noChangeShapeType="1"/>
            </p:cNvSpPr>
            <p:nvPr/>
          </p:nvSpPr>
          <p:spPr bwMode="auto">
            <a:xfrm flipV="1">
              <a:off x="3308" y="2254"/>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3" name="Line 383"/>
            <p:cNvSpPr>
              <a:spLocks noChangeShapeType="1"/>
            </p:cNvSpPr>
            <p:nvPr/>
          </p:nvSpPr>
          <p:spPr bwMode="auto">
            <a:xfrm flipV="1">
              <a:off x="3323" y="2244"/>
              <a:ext cx="15" cy="10"/>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4" name="Line 384"/>
            <p:cNvSpPr>
              <a:spLocks noChangeShapeType="1"/>
            </p:cNvSpPr>
            <p:nvPr/>
          </p:nvSpPr>
          <p:spPr bwMode="auto">
            <a:xfrm flipV="1">
              <a:off x="3338" y="2239"/>
              <a:ext cx="15" cy="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5" name="Freeform 385"/>
            <p:cNvSpPr>
              <a:spLocks/>
            </p:cNvSpPr>
            <p:nvPr/>
          </p:nvSpPr>
          <p:spPr bwMode="auto">
            <a:xfrm>
              <a:off x="3353" y="2239"/>
              <a:ext cx="10" cy="1"/>
            </a:xfrm>
            <a:custGeom>
              <a:avLst/>
              <a:gdLst>
                <a:gd name="T0" fmla="*/ 0 w 10"/>
                <a:gd name="T1" fmla="*/ 5 w 10"/>
                <a:gd name="T2" fmla="*/ 10 w 10"/>
              </a:gdLst>
              <a:ahLst/>
              <a:cxnLst>
                <a:cxn ang="0">
                  <a:pos x="T0" y="0"/>
                </a:cxn>
                <a:cxn ang="0">
                  <a:pos x="T1" y="0"/>
                </a:cxn>
                <a:cxn ang="0">
                  <a:pos x="T2" y="0"/>
                </a:cxn>
              </a:cxnLst>
              <a:rect l="0" t="0" r="r" b="b"/>
              <a:pathLst>
                <a:path w="10">
                  <a:moveTo>
                    <a:pt x="0" y="0"/>
                  </a:moveTo>
                  <a:lnTo>
                    <a:pt x="5" y="0"/>
                  </a:lnTo>
                  <a:lnTo>
                    <a:pt x="10"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36" name="Freeform 386"/>
            <p:cNvSpPr>
              <a:spLocks/>
            </p:cNvSpPr>
            <p:nvPr/>
          </p:nvSpPr>
          <p:spPr bwMode="auto">
            <a:xfrm>
              <a:off x="3363" y="2219"/>
              <a:ext cx="15" cy="20"/>
            </a:xfrm>
            <a:custGeom>
              <a:avLst/>
              <a:gdLst>
                <a:gd name="T0" fmla="*/ 0 w 15"/>
                <a:gd name="T1" fmla="*/ 20 h 20"/>
                <a:gd name="T2" fmla="*/ 5 w 15"/>
                <a:gd name="T3" fmla="*/ 10 h 20"/>
                <a:gd name="T4" fmla="*/ 15 w 15"/>
                <a:gd name="T5" fmla="*/ 0 h 20"/>
              </a:gdLst>
              <a:ahLst/>
              <a:cxnLst>
                <a:cxn ang="0">
                  <a:pos x="T0" y="T1"/>
                </a:cxn>
                <a:cxn ang="0">
                  <a:pos x="T2" y="T3"/>
                </a:cxn>
                <a:cxn ang="0">
                  <a:pos x="T4" y="T5"/>
                </a:cxn>
              </a:cxnLst>
              <a:rect l="0" t="0" r="r" b="b"/>
              <a:pathLst>
                <a:path w="15" h="20">
                  <a:moveTo>
                    <a:pt x="0" y="20"/>
                  </a:moveTo>
                  <a:lnTo>
                    <a:pt x="5" y="1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37" name="Line 387"/>
            <p:cNvSpPr>
              <a:spLocks noChangeShapeType="1"/>
            </p:cNvSpPr>
            <p:nvPr/>
          </p:nvSpPr>
          <p:spPr bwMode="auto">
            <a:xfrm flipV="1">
              <a:off x="3378" y="2208"/>
              <a:ext cx="15" cy="1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8" name="Freeform 388"/>
            <p:cNvSpPr>
              <a:spLocks/>
            </p:cNvSpPr>
            <p:nvPr/>
          </p:nvSpPr>
          <p:spPr bwMode="auto">
            <a:xfrm>
              <a:off x="3393" y="2203"/>
              <a:ext cx="15" cy="5"/>
            </a:xfrm>
            <a:custGeom>
              <a:avLst/>
              <a:gdLst>
                <a:gd name="T0" fmla="*/ 0 w 15"/>
                <a:gd name="T1" fmla="*/ 5 h 5"/>
                <a:gd name="T2" fmla="*/ 10 w 15"/>
                <a:gd name="T3" fmla="*/ 5 h 5"/>
                <a:gd name="T4" fmla="*/ 15 w 15"/>
                <a:gd name="T5" fmla="*/ 0 h 5"/>
              </a:gdLst>
              <a:ahLst/>
              <a:cxnLst>
                <a:cxn ang="0">
                  <a:pos x="T0" y="T1"/>
                </a:cxn>
                <a:cxn ang="0">
                  <a:pos x="T2" y="T3"/>
                </a:cxn>
                <a:cxn ang="0">
                  <a:pos x="T4" y="T5"/>
                </a:cxn>
              </a:cxnLst>
              <a:rect l="0" t="0" r="r" b="b"/>
              <a:pathLst>
                <a:path w="15" h="5">
                  <a:moveTo>
                    <a:pt x="0" y="5"/>
                  </a:moveTo>
                  <a:lnTo>
                    <a:pt x="10" y="5"/>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39" name="Freeform 389"/>
            <p:cNvSpPr>
              <a:spLocks/>
            </p:cNvSpPr>
            <p:nvPr/>
          </p:nvSpPr>
          <p:spPr bwMode="auto">
            <a:xfrm>
              <a:off x="3408" y="2188"/>
              <a:ext cx="11" cy="15"/>
            </a:xfrm>
            <a:custGeom>
              <a:avLst/>
              <a:gdLst>
                <a:gd name="T0" fmla="*/ 0 w 11"/>
                <a:gd name="T1" fmla="*/ 15 h 15"/>
                <a:gd name="T2" fmla="*/ 5 w 11"/>
                <a:gd name="T3" fmla="*/ 10 h 15"/>
                <a:gd name="T4" fmla="*/ 11 w 11"/>
                <a:gd name="T5" fmla="*/ 0 h 15"/>
              </a:gdLst>
              <a:ahLst/>
              <a:cxnLst>
                <a:cxn ang="0">
                  <a:pos x="T0" y="T1"/>
                </a:cxn>
                <a:cxn ang="0">
                  <a:pos x="T2" y="T3"/>
                </a:cxn>
                <a:cxn ang="0">
                  <a:pos x="T4" y="T5"/>
                </a:cxn>
              </a:cxnLst>
              <a:rect l="0" t="0" r="r" b="b"/>
              <a:pathLst>
                <a:path w="11" h="15">
                  <a:moveTo>
                    <a:pt x="0" y="15"/>
                  </a:moveTo>
                  <a:lnTo>
                    <a:pt x="5" y="10"/>
                  </a:lnTo>
                  <a:lnTo>
                    <a:pt x="11"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40" name="Line 390"/>
            <p:cNvSpPr>
              <a:spLocks noChangeShapeType="1"/>
            </p:cNvSpPr>
            <p:nvPr/>
          </p:nvSpPr>
          <p:spPr bwMode="auto">
            <a:xfrm flipV="1">
              <a:off x="3419" y="2178"/>
              <a:ext cx="15" cy="10"/>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1" name="Line 391"/>
            <p:cNvSpPr>
              <a:spLocks noChangeShapeType="1"/>
            </p:cNvSpPr>
            <p:nvPr/>
          </p:nvSpPr>
          <p:spPr bwMode="auto">
            <a:xfrm flipV="1">
              <a:off x="3434" y="2168"/>
              <a:ext cx="15" cy="10"/>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2" name="Line 392"/>
            <p:cNvSpPr>
              <a:spLocks noChangeShapeType="1"/>
            </p:cNvSpPr>
            <p:nvPr/>
          </p:nvSpPr>
          <p:spPr bwMode="auto">
            <a:xfrm flipV="1">
              <a:off x="3449" y="2158"/>
              <a:ext cx="15" cy="10"/>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3" name="Line 393"/>
            <p:cNvSpPr>
              <a:spLocks noChangeShapeType="1"/>
            </p:cNvSpPr>
            <p:nvPr/>
          </p:nvSpPr>
          <p:spPr bwMode="auto">
            <a:xfrm flipV="1">
              <a:off x="3464" y="2148"/>
              <a:ext cx="15" cy="10"/>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4" name="Freeform 394"/>
            <p:cNvSpPr>
              <a:spLocks/>
            </p:cNvSpPr>
            <p:nvPr/>
          </p:nvSpPr>
          <p:spPr bwMode="auto">
            <a:xfrm>
              <a:off x="3479" y="2133"/>
              <a:ext cx="10" cy="15"/>
            </a:xfrm>
            <a:custGeom>
              <a:avLst/>
              <a:gdLst>
                <a:gd name="T0" fmla="*/ 0 w 10"/>
                <a:gd name="T1" fmla="*/ 15 h 15"/>
                <a:gd name="T2" fmla="*/ 5 w 10"/>
                <a:gd name="T3" fmla="*/ 5 h 15"/>
                <a:gd name="T4" fmla="*/ 10 w 10"/>
                <a:gd name="T5" fmla="*/ 0 h 15"/>
              </a:gdLst>
              <a:ahLst/>
              <a:cxnLst>
                <a:cxn ang="0">
                  <a:pos x="T0" y="T1"/>
                </a:cxn>
                <a:cxn ang="0">
                  <a:pos x="T2" y="T3"/>
                </a:cxn>
                <a:cxn ang="0">
                  <a:pos x="T4" y="T5"/>
                </a:cxn>
              </a:cxnLst>
              <a:rect l="0" t="0" r="r" b="b"/>
              <a:pathLst>
                <a:path w="10" h="15">
                  <a:moveTo>
                    <a:pt x="0" y="15"/>
                  </a:moveTo>
                  <a:lnTo>
                    <a:pt x="5" y="5"/>
                  </a:lnTo>
                  <a:lnTo>
                    <a:pt x="10"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45" name="Line 395"/>
            <p:cNvSpPr>
              <a:spLocks noChangeShapeType="1"/>
            </p:cNvSpPr>
            <p:nvPr/>
          </p:nvSpPr>
          <p:spPr bwMode="auto">
            <a:xfrm flipV="1">
              <a:off x="3489" y="2123"/>
              <a:ext cx="15" cy="10"/>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6" name="Line 396"/>
            <p:cNvSpPr>
              <a:spLocks noChangeShapeType="1"/>
            </p:cNvSpPr>
            <p:nvPr/>
          </p:nvSpPr>
          <p:spPr bwMode="auto">
            <a:xfrm flipV="1">
              <a:off x="3504" y="2108"/>
              <a:ext cx="15" cy="1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7" name="Freeform 397"/>
            <p:cNvSpPr>
              <a:spLocks/>
            </p:cNvSpPr>
            <p:nvPr/>
          </p:nvSpPr>
          <p:spPr bwMode="auto">
            <a:xfrm>
              <a:off x="3519" y="2093"/>
              <a:ext cx="15" cy="15"/>
            </a:xfrm>
            <a:custGeom>
              <a:avLst/>
              <a:gdLst>
                <a:gd name="T0" fmla="*/ 0 w 15"/>
                <a:gd name="T1" fmla="*/ 15 h 15"/>
                <a:gd name="T2" fmla="*/ 5 w 15"/>
                <a:gd name="T3" fmla="*/ 5 h 15"/>
                <a:gd name="T4" fmla="*/ 15 w 15"/>
                <a:gd name="T5" fmla="*/ 0 h 15"/>
              </a:gdLst>
              <a:ahLst/>
              <a:cxnLst>
                <a:cxn ang="0">
                  <a:pos x="T0" y="T1"/>
                </a:cxn>
                <a:cxn ang="0">
                  <a:pos x="T2" y="T3"/>
                </a:cxn>
                <a:cxn ang="0">
                  <a:pos x="T4" y="T5"/>
                </a:cxn>
              </a:cxnLst>
              <a:rect l="0" t="0" r="r" b="b"/>
              <a:pathLst>
                <a:path w="15" h="15">
                  <a:moveTo>
                    <a:pt x="0" y="15"/>
                  </a:moveTo>
                  <a:lnTo>
                    <a:pt x="5" y="5"/>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48" name="Freeform 398"/>
            <p:cNvSpPr>
              <a:spLocks/>
            </p:cNvSpPr>
            <p:nvPr/>
          </p:nvSpPr>
          <p:spPr bwMode="auto">
            <a:xfrm>
              <a:off x="3534" y="2087"/>
              <a:ext cx="16" cy="6"/>
            </a:xfrm>
            <a:custGeom>
              <a:avLst/>
              <a:gdLst>
                <a:gd name="T0" fmla="*/ 0 w 16"/>
                <a:gd name="T1" fmla="*/ 6 h 6"/>
                <a:gd name="T2" fmla="*/ 10 w 16"/>
                <a:gd name="T3" fmla="*/ 6 h 6"/>
                <a:gd name="T4" fmla="*/ 10 w 16"/>
                <a:gd name="T5" fmla="*/ 6 h 6"/>
                <a:gd name="T6" fmla="*/ 16 w 16"/>
                <a:gd name="T7" fmla="*/ 0 h 6"/>
              </a:gdLst>
              <a:ahLst/>
              <a:cxnLst>
                <a:cxn ang="0">
                  <a:pos x="T0" y="T1"/>
                </a:cxn>
                <a:cxn ang="0">
                  <a:pos x="T2" y="T3"/>
                </a:cxn>
                <a:cxn ang="0">
                  <a:pos x="T4" y="T5"/>
                </a:cxn>
                <a:cxn ang="0">
                  <a:pos x="T6" y="T7"/>
                </a:cxn>
              </a:cxnLst>
              <a:rect l="0" t="0" r="r" b="b"/>
              <a:pathLst>
                <a:path w="16" h="6">
                  <a:moveTo>
                    <a:pt x="0" y="6"/>
                  </a:moveTo>
                  <a:lnTo>
                    <a:pt x="10" y="6"/>
                  </a:lnTo>
                  <a:lnTo>
                    <a:pt x="10" y="6"/>
                  </a:lnTo>
                  <a:lnTo>
                    <a:pt x="16"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49" name="Freeform 399"/>
            <p:cNvSpPr>
              <a:spLocks/>
            </p:cNvSpPr>
            <p:nvPr/>
          </p:nvSpPr>
          <p:spPr bwMode="auto">
            <a:xfrm>
              <a:off x="3550" y="2052"/>
              <a:ext cx="10" cy="35"/>
            </a:xfrm>
            <a:custGeom>
              <a:avLst/>
              <a:gdLst>
                <a:gd name="T0" fmla="*/ 0 w 10"/>
                <a:gd name="T1" fmla="*/ 35 h 35"/>
                <a:gd name="T2" fmla="*/ 5 w 10"/>
                <a:gd name="T3" fmla="*/ 30 h 35"/>
                <a:gd name="T4" fmla="*/ 5 w 10"/>
                <a:gd name="T5" fmla="*/ 20 h 35"/>
                <a:gd name="T6" fmla="*/ 5 w 10"/>
                <a:gd name="T7" fmla="*/ 10 h 35"/>
                <a:gd name="T8" fmla="*/ 10 w 10"/>
                <a:gd name="T9" fmla="*/ 0 h 35"/>
              </a:gdLst>
              <a:ahLst/>
              <a:cxnLst>
                <a:cxn ang="0">
                  <a:pos x="T0" y="T1"/>
                </a:cxn>
                <a:cxn ang="0">
                  <a:pos x="T2" y="T3"/>
                </a:cxn>
                <a:cxn ang="0">
                  <a:pos x="T4" y="T5"/>
                </a:cxn>
                <a:cxn ang="0">
                  <a:pos x="T6" y="T7"/>
                </a:cxn>
                <a:cxn ang="0">
                  <a:pos x="T8" y="T9"/>
                </a:cxn>
              </a:cxnLst>
              <a:rect l="0" t="0" r="r" b="b"/>
              <a:pathLst>
                <a:path w="10" h="35">
                  <a:moveTo>
                    <a:pt x="0" y="35"/>
                  </a:moveTo>
                  <a:lnTo>
                    <a:pt x="5" y="30"/>
                  </a:lnTo>
                  <a:lnTo>
                    <a:pt x="5" y="20"/>
                  </a:lnTo>
                  <a:lnTo>
                    <a:pt x="5" y="10"/>
                  </a:lnTo>
                  <a:lnTo>
                    <a:pt x="10"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50" name="Freeform 400"/>
            <p:cNvSpPr>
              <a:spLocks/>
            </p:cNvSpPr>
            <p:nvPr/>
          </p:nvSpPr>
          <p:spPr bwMode="auto">
            <a:xfrm>
              <a:off x="3560" y="2032"/>
              <a:ext cx="15" cy="20"/>
            </a:xfrm>
            <a:custGeom>
              <a:avLst/>
              <a:gdLst>
                <a:gd name="T0" fmla="*/ 0 w 15"/>
                <a:gd name="T1" fmla="*/ 20 h 20"/>
                <a:gd name="T2" fmla="*/ 5 w 15"/>
                <a:gd name="T3" fmla="*/ 10 h 20"/>
                <a:gd name="T4" fmla="*/ 15 w 15"/>
                <a:gd name="T5" fmla="*/ 0 h 20"/>
              </a:gdLst>
              <a:ahLst/>
              <a:cxnLst>
                <a:cxn ang="0">
                  <a:pos x="T0" y="T1"/>
                </a:cxn>
                <a:cxn ang="0">
                  <a:pos x="T2" y="T3"/>
                </a:cxn>
                <a:cxn ang="0">
                  <a:pos x="T4" y="T5"/>
                </a:cxn>
              </a:cxnLst>
              <a:rect l="0" t="0" r="r" b="b"/>
              <a:pathLst>
                <a:path w="15" h="20">
                  <a:moveTo>
                    <a:pt x="0" y="20"/>
                  </a:moveTo>
                  <a:lnTo>
                    <a:pt x="5" y="1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51" name="Line 401"/>
            <p:cNvSpPr>
              <a:spLocks noChangeShapeType="1"/>
            </p:cNvSpPr>
            <p:nvPr/>
          </p:nvSpPr>
          <p:spPr bwMode="auto">
            <a:xfrm flipV="1">
              <a:off x="3575" y="2007"/>
              <a:ext cx="15" cy="2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2" name="Line 402"/>
            <p:cNvSpPr>
              <a:spLocks noChangeShapeType="1"/>
            </p:cNvSpPr>
            <p:nvPr/>
          </p:nvSpPr>
          <p:spPr bwMode="auto">
            <a:xfrm flipV="1">
              <a:off x="3590" y="1982"/>
              <a:ext cx="15" cy="2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3" name="Line 403"/>
            <p:cNvSpPr>
              <a:spLocks noChangeShapeType="1"/>
            </p:cNvSpPr>
            <p:nvPr/>
          </p:nvSpPr>
          <p:spPr bwMode="auto">
            <a:xfrm flipV="1">
              <a:off x="3605" y="1956"/>
              <a:ext cx="10" cy="26"/>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4" name="Line 404"/>
            <p:cNvSpPr>
              <a:spLocks noChangeShapeType="1"/>
            </p:cNvSpPr>
            <p:nvPr/>
          </p:nvSpPr>
          <p:spPr bwMode="auto">
            <a:xfrm flipV="1">
              <a:off x="3615" y="1926"/>
              <a:ext cx="15" cy="30"/>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5" name="Line 405"/>
            <p:cNvSpPr>
              <a:spLocks noChangeShapeType="1"/>
            </p:cNvSpPr>
            <p:nvPr/>
          </p:nvSpPr>
          <p:spPr bwMode="auto">
            <a:xfrm flipV="1">
              <a:off x="3630" y="1891"/>
              <a:ext cx="15" cy="3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6" name="Line 406"/>
            <p:cNvSpPr>
              <a:spLocks noChangeShapeType="1"/>
            </p:cNvSpPr>
            <p:nvPr/>
          </p:nvSpPr>
          <p:spPr bwMode="auto">
            <a:xfrm flipV="1">
              <a:off x="3645" y="1856"/>
              <a:ext cx="15" cy="3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7" name="Line 408"/>
            <p:cNvSpPr>
              <a:spLocks noChangeShapeType="1"/>
            </p:cNvSpPr>
            <p:nvPr/>
          </p:nvSpPr>
          <p:spPr bwMode="auto">
            <a:xfrm flipV="1">
              <a:off x="3660" y="1815"/>
              <a:ext cx="15" cy="41"/>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8" name="Line 409"/>
            <p:cNvSpPr>
              <a:spLocks noChangeShapeType="1"/>
            </p:cNvSpPr>
            <p:nvPr/>
          </p:nvSpPr>
          <p:spPr bwMode="auto">
            <a:xfrm flipV="1">
              <a:off x="3675" y="1780"/>
              <a:ext cx="11" cy="3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9" name="Line 410"/>
            <p:cNvSpPr>
              <a:spLocks noChangeShapeType="1"/>
            </p:cNvSpPr>
            <p:nvPr/>
          </p:nvSpPr>
          <p:spPr bwMode="auto">
            <a:xfrm flipV="1">
              <a:off x="3686" y="1745"/>
              <a:ext cx="15" cy="35"/>
            </a:xfrm>
            <a:prstGeom prst="line">
              <a:avLst/>
            </a:prstGeom>
            <a:noFill/>
            <a:ln w="15875">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60" name="Freeform 411"/>
            <p:cNvSpPr>
              <a:spLocks/>
            </p:cNvSpPr>
            <p:nvPr/>
          </p:nvSpPr>
          <p:spPr bwMode="auto">
            <a:xfrm>
              <a:off x="3701" y="1715"/>
              <a:ext cx="15" cy="30"/>
            </a:xfrm>
            <a:custGeom>
              <a:avLst/>
              <a:gdLst>
                <a:gd name="T0" fmla="*/ 0 w 15"/>
                <a:gd name="T1" fmla="*/ 30 h 30"/>
                <a:gd name="T2" fmla="*/ 5 w 15"/>
                <a:gd name="T3" fmla="*/ 15 h 30"/>
                <a:gd name="T4" fmla="*/ 15 w 15"/>
                <a:gd name="T5" fmla="*/ 0 h 30"/>
              </a:gdLst>
              <a:ahLst/>
              <a:cxnLst>
                <a:cxn ang="0">
                  <a:pos x="T0" y="T1"/>
                </a:cxn>
                <a:cxn ang="0">
                  <a:pos x="T2" y="T3"/>
                </a:cxn>
                <a:cxn ang="0">
                  <a:pos x="T4" y="T5"/>
                </a:cxn>
              </a:cxnLst>
              <a:rect l="0" t="0" r="r" b="b"/>
              <a:pathLst>
                <a:path w="15" h="30">
                  <a:moveTo>
                    <a:pt x="0" y="30"/>
                  </a:moveTo>
                  <a:lnTo>
                    <a:pt x="5" y="15"/>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1" name="Freeform 412"/>
            <p:cNvSpPr>
              <a:spLocks/>
            </p:cNvSpPr>
            <p:nvPr/>
          </p:nvSpPr>
          <p:spPr bwMode="auto">
            <a:xfrm>
              <a:off x="3716" y="1669"/>
              <a:ext cx="15" cy="46"/>
            </a:xfrm>
            <a:custGeom>
              <a:avLst/>
              <a:gdLst>
                <a:gd name="T0" fmla="*/ 0 w 15"/>
                <a:gd name="T1" fmla="*/ 46 h 46"/>
                <a:gd name="T2" fmla="*/ 5 w 15"/>
                <a:gd name="T3" fmla="*/ 25 h 46"/>
                <a:gd name="T4" fmla="*/ 15 w 15"/>
                <a:gd name="T5" fmla="*/ 0 h 46"/>
              </a:gdLst>
              <a:ahLst/>
              <a:cxnLst>
                <a:cxn ang="0">
                  <a:pos x="T0" y="T1"/>
                </a:cxn>
                <a:cxn ang="0">
                  <a:pos x="T2" y="T3"/>
                </a:cxn>
                <a:cxn ang="0">
                  <a:pos x="T4" y="T5"/>
                </a:cxn>
              </a:cxnLst>
              <a:rect l="0" t="0" r="r" b="b"/>
              <a:pathLst>
                <a:path w="15" h="46">
                  <a:moveTo>
                    <a:pt x="0" y="46"/>
                  </a:moveTo>
                  <a:lnTo>
                    <a:pt x="5" y="25"/>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2" name="Freeform 413"/>
            <p:cNvSpPr>
              <a:spLocks/>
            </p:cNvSpPr>
            <p:nvPr/>
          </p:nvSpPr>
          <p:spPr bwMode="auto">
            <a:xfrm>
              <a:off x="3731" y="1629"/>
              <a:ext cx="15" cy="40"/>
            </a:xfrm>
            <a:custGeom>
              <a:avLst/>
              <a:gdLst>
                <a:gd name="T0" fmla="*/ 0 w 15"/>
                <a:gd name="T1" fmla="*/ 40 h 40"/>
                <a:gd name="T2" fmla="*/ 10 w 15"/>
                <a:gd name="T3" fmla="*/ 20 h 40"/>
                <a:gd name="T4" fmla="*/ 15 w 15"/>
                <a:gd name="T5" fmla="*/ 0 h 40"/>
              </a:gdLst>
              <a:ahLst/>
              <a:cxnLst>
                <a:cxn ang="0">
                  <a:pos x="T0" y="T1"/>
                </a:cxn>
                <a:cxn ang="0">
                  <a:pos x="T2" y="T3"/>
                </a:cxn>
                <a:cxn ang="0">
                  <a:pos x="T4" y="T5"/>
                </a:cxn>
              </a:cxnLst>
              <a:rect l="0" t="0" r="r" b="b"/>
              <a:pathLst>
                <a:path w="15" h="40">
                  <a:moveTo>
                    <a:pt x="0" y="40"/>
                  </a:moveTo>
                  <a:lnTo>
                    <a:pt x="10" y="20"/>
                  </a:lnTo>
                  <a:lnTo>
                    <a:pt x="15"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3" name="Freeform 414"/>
            <p:cNvSpPr>
              <a:spLocks/>
            </p:cNvSpPr>
            <p:nvPr/>
          </p:nvSpPr>
          <p:spPr bwMode="auto">
            <a:xfrm>
              <a:off x="3746" y="1599"/>
              <a:ext cx="10" cy="30"/>
            </a:xfrm>
            <a:custGeom>
              <a:avLst/>
              <a:gdLst>
                <a:gd name="T0" fmla="*/ 0 w 10"/>
                <a:gd name="T1" fmla="*/ 30 h 30"/>
                <a:gd name="T2" fmla="*/ 5 w 10"/>
                <a:gd name="T3" fmla="*/ 10 h 30"/>
                <a:gd name="T4" fmla="*/ 5 w 10"/>
                <a:gd name="T5" fmla="*/ 5 h 30"/>
                <a:gd name="T6" fmla="*/ 10 w 10"/>
                <a:gd name="T7" fmla="*/ 0 h 30"/>
              </a:gdLst>
              <a:ahLst/>
              <a:cxnLst>
                <a:cxn ang="0">
                  <a:pos x="T0" y="T1"/>
                </a:cxn>
                <a:cxn ang="0">
                  <a:pos x="T2" y="T3"/>
                </a:cxn>
                <a:cxn ang="0">
                  <a:pos x="T4" y="T5"/>
                </a:cxn>
                <a:cxn ang="0">
                  <a:pos x="T6" y="T7"/>
                </a:cxn>
              </a:cxnLst>
              <a:rect l="0" t="0" r="r" b="b"/>
              <a:pathLst>
                <a:path w="10" h="30">
                  <a:moveTo>
                    <a:pt x="0" y="30"/>
                  </a:moveTo>
                  <a:lnTo>
                    <a:pt x="5" y="10"/>
                  </a:lnTo>
                  <a:lnTo>
                    <a:pt x="5" y="5"/>
                  </a:lnTo>
                  <a:lnTo>
                    <a:pt x="10" y="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4" name="Freeform 415"/>
            <p:cNvSpPr>
              <a:spLocks/>
            </p:cNvSpPr>
            <p:nvPr/>
          </p:nvSpPr>
          <p:spPr bwMode="auto">
            <a:xfrm>
              <a:off x="3756" y="1599"/>
              <a:ext cx="15" cy="5"/>
            </a:xfrm>
            <a:custGeom>
              <a:avLst/>
              <a:gdLst>
                <a:gd name="T0" fmla="*/ 0 w 15"/>
                <a:gd name="T1" fmla="*/ 0 h 5"/>
                <a:gd name="T2" fmla="*/ 5 w 15"/>
                <a:gd name="T3" fmla="*/ 0 h 5"/>
                <a:gd name="T4" fmla="*/ 15 w 15"/>
                <a:gd name="T5" fmla="*/ 5 h 5"/>
              </a:gdLst>
              <a:ahLst/>
              <a:cxnLst>
                <a:cxn ang="0">
                  <a:pos x="T0" y="T1"/>
                </a:cxn>
                <a:cxn ang="0">
                  <a:pos x="T2" y="T3"/>
                </a:cxn>
                <a:cxn ang="0">
                  <a:pos x="T4" y="T5"/>
                </a:cxn>
              </a:cxnLst>
              <a:rect l="0" t="0" r="r" b="b"/>
              <a:pathLst>
                <a:path w="15" h="5">
                  <a:moveTo>
                    <a:pt x="0" y="0"/>
                  </a:moveTo>
                  <a:lnTo>
                    <a:pt x="5" y="0"/>
                  </a:lnTo>
                  <a:lnTo>
                    <a:pt x="15" y="5"/>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5" name="Freeform 416"/>
            <p:cNvSpPr>
              <a:spLocks/>
            </p:cNvSpPr>
            <p:nvPr/>
          </p:nvSpPr>
          <p:spPr bwMode="auto">
            <a:xfrm>
              <a:off x="3771" y="1604"/>
              <a:ext cx="15" cy="60"/>
            </a:xfrm>
            <a:custGeom>
              <a:avLst/>
              <a:gdLst>
                <a:gd name="T0" fmla="*/ 0 w 15"/>
                <a:gd name="T1" fmla="*/ 0 h 60"/>
                <a:gd name="T2" fmla="*/ 5 w 15"/>
                <a:gd name="T3" fmla="*/ 10 h 60"/>
                <a:gd name="T4" fmla="*/ 5 w 15"/>
                <a:gd name="T5" fmla="*/ 20 h 60"/>
                <a:gd name="T6" fmla="*/ 10 w 15"/>
                <a:gd name="T7" fmla="*/ 40 h 60"/>
                <a:gd name="T8" fmla="*/ 15 w 15"/>
                <a:gd name="T9" fmla="*/ 60 h 60"/>
              </a:gdLst>
              <a:ahLst/>
              <a:cxnLst>
                <a:cxn ang="0">
                  <a:pos x="T0" y="T1"/>
                </a:cxn>
                <a:cxn ang="0">
                  <a:pos x="T2" y="T3"/>
                </a:cxn>
                <a:cxn ang="0">
                  <a:pos x="T4" y="T5"/>
                </a:cxn>
                <a:cxn ang="0">
                  <a:pos x="T6" y="T7"/>
                </a:cxn>
                <a:cxn ang="0">
                  <a:pos x="T8" y="T9"/>
                </a:cxn>
              </a:cxnLst>
              <a:rect l="0" t="0" r="r" b="b"/>
              <a:pathLst>
                <a:path w="15" h="60">
                  <a:moveTo>
                    <a:pt x="0" y="0"/>
                  </a:moveTo>
                  <a:lnTo>
                    <a:pt x="5" y="10"/>
                  </a:lnTo>
                  <a:lnTo>
                    <a:pt x="5" y="20"/>
                  </a:lnTo>
                  <a:lnTo>
                    <a:pt x="10" y="40"/>
                  </a:lnTo>
                  <a:lnTo>
                    <a:pt x="15" y="60"/>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6" name="Freeform 417"/>
            <p:cNvSpPr>
              <a:spLocks/>
            </p:cNvSpPr>
            <p:nvPr/>
          </p:nvSpPr>
          <p:spPr bwMode="auto">
            <a:xfrm>
              <a:off x="3786" y="1664"/>
              <a:ext cx="15" cy="166"/>
            </a:xfrm>
            <a:custGeom>
              <a:avLst/>
              <a:gdLst>
                <a:gd name="T0" fmla="*/ 0 w 15"/>
                <a:gd name="T1" fmla="*/ 0 h 166"/>
                <a:gd name="T2" fmla="*/ 5 w 15"/>
                <a:gd name="T3" fmla="*/ 30 h 166"/>
                <a:gd name="T4" fmla="*/ 5 w 15"/>
                <a:gd name="T5" fmla="*/ 71 h 166"/>
                <a:gd name="T6" fmla="*/ 10 w 15"/>
                <a:gd name="T7" fmla="*/ 116 h 166"/>
                <a:gd name="T8" fmla="*/ 15 w 15"/>
                <a:gd name="T9" fmla="*/ 166 h 166"/>
              </a:gdLst>
              <a:ahLst/>
              <a:cxnLst>
                <a:cxn ang="0">
                  <a:pos x="T0" y="T1"/>
                </a:cxn>
                <a:cxn ang="0">
                  <a:pos x="T2" y="T3"/>
                </a:cxn>
                <a:cxn ang="0">
                  <a:pos x="T4" y="T5"/>
                </a:cxn>
                <a:cxn ang="0">
                  <a:pos x="T6" y="T7"/>
                </a:cxn>
                <a:cxn ang="0">
                  <a:pos x="T8" y="T9"/>
                </a:cxn>
              </a:cxnLst>
              <a:rect l="0" t="0" r="r" b="b"/>
              <a:pathLst>
                <a:path w="15" h="166">
                  <a:moveTo>
                    <a:pt x="0" y="0"/>
                  </a:moveTo>
                  <a:lnTo>
                    <a:pt x="5" y="30"/>
                  </a:lnTo>
                  <a:lnTo>
                    <a:pt x="5" y="71"/>
                  </a:lnTo>
                  <a:lnTo>
                    <a:pt x="10" y="116"/>
                  </a:lnTo>
                  <a:lnTo>
                    <a:pt x="15" y="166"/>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7" name="Freeform 418"/>
            <p:cNvSpPr>
              <a:spLocks/>
            </p:cNvSpPr>
            <p:nvPr/>
          </p:nvSpPr>
          <p:spPr bwMode="auto">
            <a:xfrm>
              <a:off x="3801" y="1830"/>
              <a:ext cx="16" cy="237"/>
            </a:xfrm>
            <a:custGeom>
              <a:avLst/>
              <a:gdLst>
                <a:gd name="T0" fmla="*/ 0 w 16"/>
                <a:gd name="T1" fmla="*/ 0 h 237"/>
                <a:gd name="T2" fmla="*/ 5 w 16"/>
                <a:gd name="T3" fmla="*/ 56 h 237"/>
                <a:gd name="T4" fmla="*/ 11 w 16"/>
                <a:gd name="T5" fmla="*/ 111 h 237"/>
                <a:gd name="T6" fmla="*/ 16 w 16"/>
                <a:gd name="T7" fmla="*/ 237 h 237"/>
              </a:gdLst>
              <a:ahLst/>
              <a:cxnLst>
                <a:cxn ang="0">
                  <a:pos x="T0" y="T1"/>
                </a:cxn>
                <a:cxn ang="0">
                  <a:pos x="T2" y="T3"/>
                </a:cxn>
                <a:cxn ang="0">
                  <a:pos x="T4" y="T5"/>
                </a:cxn>
                <a:cxn ang="0">
                  <a:pos x="T6" y="T7"/>
                </a:cxn>
              </a:cxnLst>
              <a:rect l="0" t="0" r="r" b="b"/>
              <a:pathLst>
                <a:path w="16" h="237">
                  <a:moveTo>
                    <a:pt x="0" y="0"/>
                  </a:moveTo>
                  <a:lnTo>
                    <a:pt x="5" y="56"/>
                  </a:lnTo>
                  <a:lnTo>
                    <a:pt x="11" y="111"/>
                  </a:lnTo>
                  <a:lnTo>
                    <a:pt x="16" y="237"/>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8" name="Freeform 419"/>
            <p:cNvSpPr>
              <a:spLocks/>
            </p:cNvSpPr>
            <p:nvPr/>
          </p:nvSpPr>
          <p:spPr bwMode="auto">
            <a:xfrm>
              <a:off x="3817" y="2067"/>
              <a:ext cx="10" cy="262"/>
            </a:xfrm>
            <a:custGeom>
              <a:avLst/>
              <a:gdLst>
                <a:gd name="T0" fmla="*/ 0 w 10"/>
                <a:gd name="T1" fmla="*/ 0 h 262"/>
                <a:gd name="T2" fmla="*/ 5 w 10"/>
                <a:gd name="T3" fmla="*/ 66 h 262"/>
                <a:gd name="T4" fmla="*/ 5 w 10"/>
                <a:gd name="T5" fmla="*/ 131 h 262"/>
                <a:gd name="T6" fmla="*/ 5 w 10"/>
                <a:gd name="T7" fmla="*/ 197 h 262"/>
                <a:gd name="T8" fmla="*/ 10 w 10"/>
                <a:gd name="T9" fmla="*/ 262 h 262"/>
              </a:gdLst>
              <a:ahLst/>
              <a:cxnLst>
                <a:cxn ang="0">
                  <a:pos x="T0" y="T1"/>
                </a:cxn>
                <a:cxn ang="0">
                  <a:pos x="T2" y="T3"/>
                </a:cxn>
                <a:cxn ang="0">
                  <a:pos x="T4" y="T5"/>
                </a:cxn>
                <a:cxn ang="0">
                  <a:pos x="T6" y="T7"/>
                </a:cxn>
                <a:cxn ang="0">
                  <a:pos x="T8" y="T9"/>
                </a:cxn>
              </a:cxnLst>
              <a:rect l="0" t="0" r="r" b="b"/>
              <a:pathLst>
                <a:path w="10" h="262">
                  <a:moveTo>
                    <a:pt x="0" y="0"/>
                  </a:moveTo>
                  <a:lnTo>
                    <a:pt x="5" y="66"/>
                  </a:lnTo>
                  <a:lnTo>
                    <a:pt x="5" y="131"/>
                  </a:lnTo>
                  <a:lnTo>
                    <a:pt x="5" y="197"/>
                  </a:lnTo>
                  <a:lnTo>
                    <a:pt x="10" y="262"/>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9" name="Freeform 420"/>
            <p:cNvSpPr>
              <a:spLocks/>
            </p:cNvSpPr>
            <p:nvPr/>
          </p:nvSpPr>
          <p:spPr bwMode="auto">
            <a:xfrm>
              <a:off x="3827" y="2329"/>
              <a:ext cx="15" cy="227"/>
            </a:xfrm>
            <a:custGeom>
              <a:avLst/>
              <a:gdLst>
                <a:gd name="T0" fmla="*/ 0 w 15"/>
                <a:gd name="T1" fmla="*/ 0 h 227"/>
                <a:gd name="T2" fmla="*/ 5 w 15"/>
                <a:gd name="T3" fmla="*/ 121 h 227"/>
                <a:gd name="T4" fmla="*/ 10 w 15"/>
                <a:gd name="T5" fmla="*/ 177 h 227"/>
                <a:gd name="T6" fmla="*/ 15 w 15"/>
                <a:gd name="T7" fmla="*/ 227 h 227"/>
              </a:gdLst>
              <a:ahLst/>
              <a:cxnLst>
                <a:cxn ang="0">
                  <a:pos x="T0" y="T1"/>
                </a:cxn>
                <a:cxn ang="0">
                  <a:pos x="T2" y="T3"/>
                </a:cxn>
                <a:cxn ang="0">
                  <a:pos x="T4" y="T5"/>
                </a:cxn>
                <a:cxn ang="0">
                  <a:pos x="T6" y="T7"/>
                </a:cxn>
              </a:cxnLst>
              <a:rect l="0" t="0" r="r" b="b"/>
              <a:pathLst>
                <a:path w="15" h="227">
                  <a:moveTo>
                    <a:pt x="0" y="0"/>
                  </a:moveTo>
                  <a:lnTo>
                    <a:pt x="5" y="121"/>
                  </a:lnTo>
                  <a:lnTo>
                    <a:pt x="10" y="177"/>
                  </a:lnTo>
                  <a:lnTo>
                    <a:pt x="15" y="227"/>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70" name="Freeform 421"/>
            <p:cNvSpPr>
              <a:spLocks/>
            </p:cNvSpPr>
            <p:nvPr/>
          </p:nvSpPr>
          <p:spPr bwMode="auto">
            <a:xfrm>
              <a:off x="3842" y="2556"/>
              <a:ext cx="15" cy="156"/>
            </a:xfrm>
            <a:custGeom>
              <a:avLst/>
              <a:gdLst>
                <a:gd name="T0" fmla="*/ 0 w 15"/>
                <a:gd name="T1" fmla="*/ 0 h 156"/>
                <a:gd name="T2" fmla="*/ 5 w 15"/>
                <a:gd name="T3" fmla="*/ 45 h 156"/>
                <a:gd name="T4" fmla="*/ 5 w 15"/>
                <a:gd name="T5" fmla="*/ 86 h 156"/>
                <a:gd name="T6" fmla="*/ 10 w 15"/>
                <a:gd name="T7" fmla="*/ 126 h 156"/>
                <a:gd name="T8" fmla="*/ 15 w 15"/>
                <a:gd name="T9" fmla="*/ 156 h 156"/>
              </a:gdLst>
              <a:ahLst/>
              <a:cxnLst>
                <a:cxn ang="0">
                  <a:pos x="T0" y="T1"/>
                </a:cxn>
                <a:cxn ang="0">
                  <a:pos x="T2" y="T3"/>
                </a:cxn>
                <a:cxn ang="0">
                  <a:pos x="T4" y="T5"/>
                </a:cxn>
                <a:cxn ang="0">
                  <a:pos x="T6" y="T7"/>
                </a:cxn>
                <a:cxn ang="0">
                  <a:pos x="T8" y="T9"/>
                </a:cxn>
              </a:cxnLst>
              <a:rect l="0" t="0" r="r" b="b"/>
              <a:pathLst>
                <a:path w="15" h="156">
                  <a:moveTo>
                    <a:pt x="0" y="0"/>
                  </a:moveTo>
                  <a:lnTo>
                    <a:pt x="5" y="45"/>
                  </a:lnTo>
                  <a:lnTo>
                    <a:pt x="5" y="86"/>
                  </a:lnTo>
                  <a:lnTo>
                    <a:pt x="10" y="126"/>
                  </a:lnTo>
                  <a:lnTo>
                    <a:pt x="15" y="156"/>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71" name="Freeform 422"/>
            <p:cNvSpPr>
              <a:spLocks/>
            </p:cNvSpPr>
            <p:nvPr/>
          </p:nvSpPr>
          <p:spPr bwMode="auto">
            <a:xfrm>
              <a:off x="3857" y="2712"/>
              <a:ext cx="15" cy="81"/>
            </a:xfrm>
            <a:custGeom>
              <a:avLst/>
              <a:gdLst>
                <a:gd name="T0" fmla="*/ 0 w 15"/>
                <a:gd name="T1" fmla="*/ 0 h 81"/>
                <a:gd name="T2" fmla="*/ 5 w 15"/>
                <a:gd name="T3" fmla="*/ 26 h 81"/>
                <a:gd name="T4" fmla="*/ 5 w 15"/>
                <a:gd name="T5" fmla="*/ 46 h 81"/>
                <a:gd name="T6" fmla="*/ 10 w 15"/>
                <a:gd name="T7" fmla="*/ 61 h 81"/>
                <a:gd name="T8" fmla="*/ 15 w 15"/>
                <a:gd name="T9" fmla="*/ 81 h 81"/>
              </a:gdLst>
              <a:ahLst/>
              <a:cxnLst>
                <a:cxn ang="0">
                  <a:pos x="T0" y="T1"/>
                </a:cxn>
                <a:cxn ang="0">
                  <a:pos x="T2" y="T3"/>
                </a:cxn>
                <a:cxn ang="0">
                  <a:pos x="T4" y="T5"/>
                </a:cxn>
                <a:cxn ang="0">
                  <a:pos x="T6" y="T7"/>
                </a:cxn>
                <a:cxn ang="0">
                  <a:pos x="T8" y="T9"/>
                </a:cxn>
              </a:cxnLst>
              <a:rect l="0" t="0" r="r" b="b"/>
              <a:pathLst>
                <a:path w="15" h="81">
                  <a:moveTo>
                    <a:pt x="0" y="0"/>
                  </a:moveTo>
                  <a:lnTo>
                    <a:pt x="5" y="26"/>
                  </a:lnTo>
                  <a:lnTo>
                    <a:pt x="5" y="46"/>
                  </a:lnTo>
                  <a:lnTo>
                    <a:pt x="10" y="61"/>
                  </a:lnTo>
                  <a:lnTo>
                    <a:pt x="15" y="81"/>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72" name="Line 423"/>
            <p:cNvSpPr>
              <a:spLocks noChangeShapeType="1"/>
            </p:cNvSpPr>
            <p:nvPr/>
          </p:nvSpPr>
          <p:spPr bwMode="auto">
            <a:xfrm>
              <a:off x="4028" y="1150"/>
              <a:ext cx="1" cy="169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3" name="Line 424"/>
            <p:cNvSpPr>
              <a:spLocks noChangeShapeType="1"/>
            </p:cNvSpPr>
            <p:nvPr/>
          </p:nvSpPr>
          <p:spPr bwMode="auto">
            <a:xfrm>
              <a:off x="4028" y="2848"/>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4" name="Line 425"/>
            <p:cNvSpPr>
              <a:spLocks noChangeShapeType="1"/>
            </p:cNvSpPr>
            <p:nvPr/>
          </p:nvSpPr>
          <p:spPr bwMode="auto">
            <a:xfrm>
              <a:off x="4028" y="2763"/>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5" name="Line 426"/>
            <p:cNvSpPr>
              <a:spLocks noChangeShapeType="1"/>
            </p:cNvSpPr>
            <p:nvPr/>
          </p:nvSpPr>
          <p:spPr bwMode="auto">
            <a:xfrm>
              <a:off x="4028" y="2677"/>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6" name="Line 427"/>
            <p:cNvSpPr>
              <a:spLocks noChangeShapeType="1"/>
            </p:cNvSpPr>
            <p:nvPr/>
          </p:nvSpPr>
          <p:spPr bwMode="auto">
            <a:xfrm>
              <a:off x="4028" y="2591"/>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7" name="Line 428"/>
            <p:cNvSpPr>
              <a:spLocks noChangeShapeType="1"/>
            </p:cNvSpPr>
            <p:nvPr/>
          </p:nvSpPr>
          <p:spPr bwMode="auto">
            <a:xfrm>
              <a:off x="4028" y="2511"/>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8" name="Line 429"/>
            <p:cNvSpPr>
              <a:spLocks noChangeShapeType="1"/>
            </p:cNvSpPr>
            <p:nvPr/>
          </p:nvSpPr>
          <p:spPr bwMode="auto">
            <a:xfrm>
              <a:off x="4028" y="2425"/>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9" name="Line 430"/>
            <p:cNvSpPr>
              <a:spLocks noChangeShapeType="1"/>
            </p:cNvSpPr>
            <p:nvPr/>
          </p:nvSpPr>
          <p:spPr bwMode="auto">
            <a:xfrm>
              <a:off x="4028" y="2339"/>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0" name="Line 431"/>
            <p:cNvSpPr>
              <a:spLocks noChangeShapeType="1"/>
            </p:cNvSpPr>
            <p:nvPr/>
          </p:nvSpPr>
          <p:spPr bwMode="auto">
            <a:xfrm>
              <a:off x="4028" y="2254"/>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1" name="Line 432"/>
            <p:cNvSpPr>
              <a:spLocks noChangeShapeType="1"/>
            </p:cNvSpPr>
            <p:nvPr/>
          </p:nvSpPr>
          <p:spPr bwMode="auto">
            <a:xfrm>
              <a:off x="4028" y="2168"/>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2" name="Line 433"/>
            <p:cNvSpPr>
              <a:spLocks noChangeShapeType="1"/>
            </p:cNvSpPr>
            <p:nvPr/>
          </p:nvSpPr>
          <p:spPr bwMode="auto">
            <a:xfrm>
              <a:off x="4028" y="2082"/>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3" name="Line 434"/>
            <p:cNvSpPr>
              <a:spLocks noChangeShapeType="1"/>
            </p:cNvSpPr>
            <p:nvPr/>
          </p:nvSpPr>
          <p:spPr bwMode="auto">
            <a:xfrm>
              <a:off x="4028" y="2002"/>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4" name="Line 435"/>
            <p:cNvSpPr>
              <a:spLocks noChangeShapeType="1"/>
            </p:cNvSpPr>
            <p:nvPr/>
          </p:nvSpPr>
          <p:spPr bwMode="auto">
            <a:xfrm>
              <a:off x="4028" y="1916"/>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5" name="Line 436"/>
            <p:cNvSpPr>
              <a:spLocks noChangeShapeType="1"/>
            </p:cNvSpPr>
            <p:nvPr/>
          </p:nvSpPr>
          <p:spPr bwMode="auto">
            <a:xfrm>
              <a:off x="4028" y="1830"/>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6" name="Line 437"/>
            <p:cNvSpPr>
              <a:spLocks noChangeShapeType="1"/>
            </p:cNvSpPr>
            <p:nvPr/>
          </p:nvSpPr>
          <p:spPr bwMode="auto">
            <a:xfrm>
              <a:off x="4028" y="1745"/>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7" name="Line 438"/>
            <p:cNvSpPr>
              <a:spLocks noChangeShapeType="1"/>
            </p:cNvSpPr>
            <p:nvPr/>
          </p:nvSpPr>
          <p:spPr bwMode="auto">
            <a:xfrm>
              <a:off x="4028" y="1659"/>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8" name="Line 439"/>
            <p:cNvSpPr>
              <a:spLocks noChangeShapeType="1"/>
            </p:cNvSpPr>
            <p:nvPr/>
          </p:nvSpPr>
          <p:spPr bwMode="auto">
            <a:xfrm>
              <a:off x="4028" y="1574"/>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9" name="Line 440"/>
            <p:cNvSpPr>
              <a:spLocks noChangeShapeType="1"/>
            </p:cNvSpPr>
            <p:nvPr/>
          </p:nvSpPr>
          <p:spPr bwMode="auto">
            <a:xfrm>
              <a:off x="4028" y="1488"/>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0" name="Line 441"/>
            <p:cNvSpPr>
              <a:spLocks noChangeShapeType="1"/>
            </p:cNvSpPr>
            <p:nvPr/>
          </p:nvSpPr>
          <p:spPr bwMode="auto">
            <a:xfrm>
              <a:off x="4028" y="1407"/>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1" name="Line 442"/>
            <p:cNvSpPr>
              <a:spLocks noChangeShapeType="1"/>
            </p:cNvSpPr>
            <p:nvPr/>
          </p:nvSpPr>
          <p:spPr bwMode="auto">
            <a:xfrm>
              <a:off x="4028" y="1322"/>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2" name="Line 443"/>
            <p:cNvSpPr>
              <a:spLocks noChangeShapeType="1"/>
            </p:cNvSpPr>
            <p:nvPr/>
          </p:nvSpPr>
          <p:spPr bwMode="auto">
            <a:xfrm>
              <a:off x="4028" y="1236"/>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3" name="Line 444"/>
            <p:cNvSpPr>
              <a:spLocks noChangeShapeType="1"/>
            </p:cNvSpPr>
            <p:nvPr/>
          </p:nvSpPr>
          <p:spPr bwMode="auto">
            <a:xfrm>
              <a:off x="4028" y="1150"/>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4" name="Line 445"/>
            <p:cNvSpPr>
              <a:spLocks noChangeShapeType="1"/>
            </p:cNvSpPr>
            <p:nvPr/>
          </p:nvSpPr>
          <p:spPr bwMode="auto">
            <a:xfrm>
              <a:off x="3998" y="2848"/>
              <a:ext cx="6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5" name="Line 446"/>
            <p:cNvSpPr>
              <a:spLocks noChangeShapeType="1"/>
            </p:cNvSpPr>
            <p:nvPr/>
          </p:nvSpPr>
          <p:spPr bwMode="auto">
            <a:xfrm>
              <a:off x="3998" y="2425"/>
              <a:ext cx="6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6" name="Line 447"/>
            <p:cNvSpPr>
              <a:spLocks noChangeShapeType="1"/>
            </p:cNvSpPr>
            <p:nvPr/>
          </p:nvSpPr>
          <p:spPr bwMode="auto">
            <a:xfrm>
              <a:off x="3998" y="2002"/>
              <a:ext cx="6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7" name="Line 448"/>
            <p:cNvSpPr>
              <a:spLocks noChangeShapeType="1"/>
            </p:cNvSpPr>
            <p:nvPr/>
          </p:nvSpPr>
          <p:spPr bwMode="auto">
            <a:xfrm>
              <a:off x="3998" y="1574"/>
              <a:ext cx="6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8" name="Line 449"/>
            <p:cNvSpPr>
              <a:spLocks noChangeShapeType="1"/>
            </p:cNvSpPr>
            <p:nvPr/>
          </p:nvSpPr>
          <p:spPr bwMode="auto">
            <a:xfrm>
              <a:off x="3998" y="1150"/>
              <a:ext cx="6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9" name="Line 450"/>
            <p:cNvSpPr>
              <a:spLocks noChangeShapeType="1"/>
            </p:cNvSpPr>
            <p:nvPr/>
          </p:nvSpPr>
          <p:spPr bwMode="auto">
            <a:xfrm>
              <a:off x="1328" y="1150"/>
              <a:ext cx="270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0" name="Line 451"/>
            <p:cNvSpPr>
              <a:spLocks noChangeShapeType="1"/>
            </p:cNvSpPr>
            <p:nvPr/>
          </p:nvSpPr>
          <p:spPr bwMode="auto">
            <a:xfrm flipV="1">
              <a:off x="1328"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1" name="Line 452"/>
            <p:cNvSpPr>
              <a:spLocks noChangeShapeType="1"/>
            </p:cNvSpPr>
            <p:nvPr/>
          </p:nvSpPr>
          <p:spPr bwMode="auto">
            <a:xfrm flipV="1">
              <a:off x="1418"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2" name="Line 453"/>
            <p:cNvSpPr>
              <a:spLocks noChangeShapeType="1"/>
            </p:cNvSpPr>
            <p:nvPr/>
          </p:nvSpPr>
          <p:spPr bwMode="auto">
            <a:xfrm flipV="1">
              <a:off x="1509"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3" name="Line 454"/>
            <p:cNvSpPr>
              <a:spLocks noChangeShapeType="1"/>
            </p:cNvSpPr>
            <p:nvPr/>
          </p:nvSpPr>
          <p:spPr bwMode="auto">
            <a:xfrm flipV="1">
              <a:off x="1600"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4" name="Line 455"/>
            <p:cNvSpPr>
              <a:spLocks noChangeShapeType="1"/>
            </p:cNvSpPr>
            <p:nvPr/>
          </p:nvSpPr>
          <p:spPr bwMode="auto">
            <a:xfrm flipV="1">
              <a:off x="1685"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5" name="Line 456"/>
            <p:cNvSpPr>
              <a:spLocks noChangeShapeType="1"/>
            </p:cNvSpPr>
            <p:nvPr/>
          </p:nvSpPr>
          <p:spPr bwMode="auto">
            <a:xfrm flipV="1">
              <a:off x="1776"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6" name="Line 457"/>
            <p:cNvSpPr>
              <a:spLocks noChangeShapeType="1"/>
            </p:cNvSpPr>
            <p:nvPr/>
          </p:nvSpPr>
          <p:spPr bwMode="auto">
            <a:xfrm flipV="1">
              <a:off x="1867"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7" name="Line 458"/>
            <p:cNvSpPr>
              <a:spLocks noChangeShapeType="1"/>
            </p:cNvSpPr>
            <p:nvPr/>
          </p:nvSpPr>
          <p:spPr bwMode="auto">
            <a:xfrm flipV="1">
              <a:off x="1957"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8" name="Line 459"/>
            <p:cNvSpPr>
              <a:spLocks noChangeShapeType="1"/>
            </p:cNvSpPr>
            <p:nvPr/>
          </p:nvSpPr>
          <p:spPr bwMode="auto">
            <a:xfrm flipV="1">
              <a:off x="2048"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9" name="Line 460"/>
            <p:cNvSpPr>
              <a:spLocks noChangeShapeType="1"/>
            </p:cNvSpPr>
            <p:nvPr/>
          </p:nvSpPr>
          <p:spPr bwMode="auto">
            <a:xfrm flipV="1">
              <a:off x="2139"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0" name="Line 461"/>
            <p:cNvSpPr>
              <a:spLocks noChangeShapeType="1"/>
            </p:cNvSpPr>
            <p:nvPr/>
          </p:nvSpPr>
          <p:spPr bwMode="auto">
            <a:xfrm flipV="1">
              <a:off x="2229"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1" name="Line 462"/>
            <p:cNvSpPr>
              <a:spLocks noChangeShapeType="1"/>
            </p:cNvSpPr>
            <p:nvPr/>
          </p:nvSpPr>
          <p:spPr bwMode="auto">
            <a:xfrm flipV="1">
              <a:off x="2320"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2" name="Line 463"/>
            <p:cNvSpPr>
              <a:spLocks noChangeShapeType="1"/>
            </p:cNvSpPr>
            <p:nvPr/>
          </p:nvSpPr>
          <p:spPr bwMode="auto">
            <a:xfrm flipV="1">
              <a:off x="2406"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3" name="Line 464"/>
            <p:cNvSpPr>
              <a:spLocks noChangeShapeType="1"/>
            </p:cNvSpPr>
            <p:nvPr/>
          </p:nvSpPr>
          <p:spPr bwMode="auto">
            <a:xfrm flipV="1">
              <a:off x="2496"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4" name="Line 465"/>
            <p:cNvSpPr>
              <a:spLocks noChangeShapeType="1"/>
            </p:cNvSpPr>
            <p:nvPr/>
          </p:nvSpPr>
          <p:spPr bwMode="auto">
            <a:xfrm flipV="1">
              <a:off x="2587"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5" name="Line 466"/>
            <p:cNvSpPr>
              <a:spLocks noChangeShapeType="1"/>
            </p:cNvSpPr>
            <p:nvPr/>
          </p:nvSpPr>
          <p:spPr bwMode="auto">
            <a:xfrm flipV="1">
              <a:off x="2678"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6" name="Line 467"/>
            <p:cNvSpPr>
              <a:spLocks noChangeShapeType="1"/>
            </p:cNvSpPr>
            <p:nvPr/>
          </p:nvSpPr>
          <p:spPr bwMode="auto">
            <a:xfrm flipV="1">
              <a:off x="2769"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7" name="Line 468"/>
            <p:cNvSpPr>
              <a:spLocks noChangeShapeType="1"/>
            </p:cNvSpPr>
            <p:nvPr/>
          </p:nvSpPr>
          <p:spPr bwMode="auto">
            <a:xfrm flipV="1">
              <a:off x="2859"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8" name="Line 469"/>
            <p:cNvSpPr>
              <a:spLocks noChangeShapeType="1"/>
            </p:cNvSpPr>
            <p:nvPr/>
          </p:nvSpPr>
          <p:spPr bwMode="auto">
            <a:xfrm flipV="1">
              <a:off x="2950"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9" name="Line 470"/>
            <p:cNvSpPr>
              <a:spLocks noChangeShapeType="1"/>
            </p:cNvSpPr>
            <p:nvPr/>
          </p:nvSpPr>
          <p:spPr bwMode="auto">
            <a:xfrm flipV="1">
              <a:off x="3036"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0" name="Line 471"/>
            <p:cNvSpPr>
              <a:spLocks noChangeShapeType="1"/>
            </p:cNvSpPr>
            <p:nvPr/>
          </p:nvSpPr>
          <p:spPr bwMode="auto">
            <a:xfrm flipV="1">
              <a:off x="3126"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1" name="Line 472"/>
            <p:cNvSpPr>
              <a:spLocks noChangeShapeType="1"/>
            </p:cNvSpPr>
            <p:nvPr/>
          </p:nvSpPr>
          <p:spPr bwMode="auto">
            <a:xfrm flipV="1">
              <a:off x="3217"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2" name="Line 473"/>
            <p:cNvSpPr>
              <a:spLocks noChangeShapeType="1"/>
            </p:cNvSpPr>
            <p:nvPr/>
          </p:nvSpPr>
          <p:spPr bwMode="auto">
            <a:xfrm flipV="1">
              <a:off x="3308"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3" name="Line 474"/>
            <p:cNvSpPr>
              <a:spLocks noChangeShapeType="1"/>
            </p:cNvSpPr>
            <p:nvPr/>
          </p:nvSpPr>
          <p:spPr bwMode="auto">
            <a:xfrm flipV="1">
              <a:off x="3398"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4" name="Line 475"/>
            <p:cNvSpPr>
              <a:spLocks noChangeShapeType="1"/>
            </p:cNvSpPr>
            <p:nvPr/>
          </p:nvSpPr>
          <p:spPr bwMode="auto">
            <a:xfrm flipV="1">
              <a:off x="3489"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 name="Line 476"/>
            <p:cNvSpPr>
              <a:spLocks noChangeShapeType="1"/>
            </p:cNvSpPr>
            <p:nvPr/>
          </p:nvSpPr>
          <p:spPr bwMode="auto">
            <a:xfrm flipV="1">
              <a:off x="3580"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6" name="Line 477"/>
            <p:cNvSpPr>
              <a:spLocks noChangeShapeType="1"/>
            </p:cNvSpPr>
            <p:nvPr/>
          </p:nvSpPr>
          <p:spPr bwMode="auto">
            <a:xfrm flipV="1">
              <a:off x="3670"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7" name="Line 478"/>
            <p:cNvSpPr>
              <a:spLocks noChangeShapeType="1"/>
            </p:cNvSpPr>
            <p:nvPr/>
          </p:nvSpPr>
          <p:spPr bwMode="auto">
            <a:xfrm flipV="1">
              <a:off x="3756"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8" name="Line 479"/>
            <p:cNvSpPr>
              <a:spLocks noChangeShapeType="1"/>
            </p:cNvSpPr>
            <p:nvPr/>
          </p:nvSpPr>
          <p:spPr bwMode="auto">
            <a:xfrm flipV="1">
              <a:off x="3847"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9" name="Line 480"/>
            <p:cNvSpPr>
              <a:spLocks noChangeShapeType="1"/>
            </p:cNvSpPr>
            <p:nvPr/>
          </p:nvSpPr>
          <p:spPr bwMode="auto">
            <a:xfrm flipV="1">
              <a:off x="3937"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0" name="Line 481"/>
            <p:cNvSpPr>
              <a:spLocks noChangeShapeType="1"/>
            </p:cNvSpPr>
            <p:nvPr/>
          </p:nvSpPr>
          <p:spPr bwMode="auto">
            <a:xfrm flipV="1">
              <a:off x="4028" y="1130"/>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1" name="Line 482"/>
            <p:cNvSpPr>
              <a:spLocks noChangeShapeType="1"/>
            </p:cNvSpPr>
            <p:nvPr/>
          </p:nvSpPr>
          <p:spPr bwMode="auto">
            <a:xfrm flipV="1">
              <a:off x="1328" y="1120"/>
              <a:ext cx="1" cy="6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2" name="Line 483"/>
            <p:cNvSpPr>
              <a:spLocks noChangeShapeType="1"/>
            </p:cNvSpPr>
            <p:nvPr/>
          </p:nvSpPr>
          <p:spPr bwMode="auto">
            <a:xfrm flipV="1">
              <a:off x="1776" y="1120"/>
              <a:ext cx="1" cy="6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3" name="Line 484"/>
            <p:cNvSpPr>
              <a:spLocks noChangeShapeType="1"/>
            </p:cNvSpPr>
            <p:nvPr/>
          </p:nvSpPr>
          <p:spPr bwMode="auto">
            <a:xfrm flipV="1">
              <a:off x="2229" y="1120"/>
              <a:ext cx="1" cy="6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4" name="Line 485"/>
            <p:cNvSpPr>
              <a:spLocks noChangeShapeType="1"/>
            </p:cNvSpPr>
            <p:nvPr/>
          </p:nvSpPr>
          <p:spPr bwMode="auto">
            <a:xfrm flipV="1">
              <a:off x="2678" y="1120"/>
              <a:ext cx="1" cy="6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5" name="Line 486"/>
            <p:cNvSpPr>
              <a:spLocks noChangeShapeType="1"/>
            </p:cNvSpPr>
            <p:nvPr/>
          </p:nvSpPr>
          <p:spPr bwMode="auto">
            <a:xfrm flipV="1">
              <a:off x="3126" y="1120"/>
              <a:ext cx="1" cy="6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6" name="Line 487"/>
            <p:cNvSpPr>
              <a:spLocks noChangeShapeType="1"/>
            </p:cNvSpPr>
            <p:nvPr/>
          </p:nvSpPr>
          <p:spPr bwMode="auto">
            <a:xfrm flipV="1">
              <a:off x="3580" y="1120"/>
              <a:ext cx="1" cy="6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7" name="Line 488"/>
            <p:cNvSpPr>
              <a:spLocks noChangeShapeType="1"/>
            </p:cNvSpPr>
            <p:nvPr/>
          </p:nvSpPr>
          <p:spPr bwMode="auto">
            <a:xfrm flipV="1">
              <a:off x="4028" y="1120"/>
              <a:ext cx="1" cy="6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8" name="Freeform 489"/>
            <p:cNvSpPr>
              <a:spLocks/>
            </p:cNvSpPr>
            <p:nvPr/>
          </p:nvSpPr>
          <p:spPr bwMode="auto">
            <a:xfrm>
              <a:off x="1378" y="2486"/>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39" name="Freeform 490"/>
            <p:cNvSpPr>
              <a:spLocks/>
            </p:cNvSpPr>
            <p:nvPr/>
          </p:nvSpPr>
          <p:spPr bwMode="auto">
            <a:xfrm>
              <a:off x="1590" y="2476"/>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40" name="Freeform 491"/>
            <p:cNvSpPr>
              <a:spLocks/>
            </p:cNvSpPr>
            <p:nvPr/>
          </p:nvSpPr>
          <p:spPr bwMode="auto">
            <a:xfrm>
              <a:off x="1801" y="2465"/>
              <a:ext cx="51" cy="51"/>
            </a:xfrm>
            <a:custGeom>
              <a:avLst/>
              <a:gdLst>
                <a:gd name="T0" fmla="*/ 25 w 51"/>
                <a:gd name="T1" fmla="*/ 0 h 51"/>
                <a:gd name="T2" fmla="*/ 51 w 51"/>
                <a:gd name="T3" fmla="*/ 26 h 51"/>
                <a:gd name="T4" fmla="*/ 25 w 51"/>
                <a:gd name="T5" fmla="*/ 51 h 51"/>
                <a:gd name="T6" fmla="*/ 0 w 51"/>
                <a:gd name="T7" fmla="*/ 26 h 51"/>
                <a:gd name="T8" fmla="*/ 25 w 51"/>
                <a:gd name="T9" fmla="*/ 0 h 51"/>
              </a:gdLst>
              <a:ahLst/>
              <a:cxnLst>
                <a:cxn ang="0">
                  <a:pos x="T0" y="T1"/>
                </a:cxn>
                <a:cxn ang="0">
                  <a:pos x="T2" y="T3"/>
                </a:cxn>
                <a:cxn ang="0">
                  <a:pos x="T4" y="T5"/>
                </a:cxn>
                <a:cxn ang="0">
                  <a:pos x="T6" y="T7"/>
                </a:cxn>
                <a:cxn ang="0">
                  <a:pos x="T8" y="T9"/>
                </a:cxn>
              </a:cxnLst>
              <a:rect l="0" t="0" r="r" b="b"/>
              <a:pathLst>
                <a:path w="51" h="51">
                  <a:moveTo>
                    <a:pt x="25" y="0"/>
                  </a:moveTo>
                  <a:lnTo>
                    <a:pt x="51"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41" name="Freeform 492"/>
            <p:cNvSpPr>
              <a:spLocks/>
            </p:cNvSpPr>
            <p:nvPr/>
          </p:nvSpPr>
          <p:spPr bwMode="auto">
            <a:xfrm>
              <a:off x="2018" y="2455"/>
              <a:ext cx="50" cy="51"/>
            </a:xfrm>
            <a:custGeom>
              <a:avLst/>
              <a:gdLst>
                <a:gd name="T0" fmla="*/ 25 w 50"/>
                <a:gd name="T1" fmla="*/ 0 h 51"/>
                <a:gd name="T2" fmla="*/ 50 w 50"/>
                <a:gd name="T3" fmla="*/ 26 h 51"/>
                <a:gd name="T4" fmla="*/ 25 w 50"/>
                <a:gd name="T5" fmla="*/ 51 h 51"/>
                <a:gd name="T6" fmla="*/ 0 w 50"/>
                <a:gd name="T7" fmla="*/ 26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42" name="Freeform 493"/>
            <p:cNvSpPr>
              <a:spLocks/>
            </p:cNvSpPr>
            <p:nvPr/>
          </p:nvSpPr>
          <p:spPr bwMode="auto">
            <a:xfrm>
              <a:off x="2229" y="2440"/>
              <a:ext cx="51" cy="51"/>
            </a:xfrm>
            <a:custGeom>
              <a:avLst/>
              <a:gdLst>
                <a:gd name="T0" fmla="*/ 26 w 51"/>
                <a:gd name="T1" fmla="*/ 0 h 51"/>
                <a:gd name="T2" fmla="*/ 51 w 51"/>
                <a:gd name="T3" fmla="*/ 25 h 51"/>
                <a:gd name="T4" fmla="*/ 26 w 51"/>
                <a:gd name="T5" fmla="*/ 51 h 51"/>
                <a:gd name="T6" fmla="*/ 0 w 51"/>
                <a:gd name="T7" fmla="*/ 25 h 51"/>
                <a:gd name="T8" fmla="*/ 26 w 51"/>
                <a:gd name="T9" fmla="*/ 0 h 51"/>
              </a:gdLst>
              <a:ahLst/>
              <a:cxnLst>
                <a:cxn ang="0">
                  <a:pos x="T0" y="T1"/>
                </a:cxn>
                <a:cxn ang="0">
                  <a:pos x="T2" y="T3"/>
                </a:cxn>
                <a:cxn ang="0">
                  <a:pos x="T4" y="T5"/>
                </a:cxn>
                <a:cxn ang="0">
                  <a:pos x="T6" y="T7"/>
                </a:cxn>
                <a:cxn ang="0">
                  <a:pos x="T8" y="T9"/>
                </a:cxn>
              </a:cxnLst>
              <a:rect l="0" t="0" r="r" b="b"/>
              <a:pathLst>
                <a:path w="51" h="51">
                  <a:moveTo>
                    <a:pt x="26" y="0"/>
                  </a:moveTo>
                  <a:lnTo>
                    <a:pt x="51" y="25"/>
                  </a:lnTo>
                  <a:lnTo>
                    <a:pt x="26" y="51"/>
                  </a:lnTo>
                  <a:lnTo>
                    <a:pt x="0" y="25"/>
                  </a:lnTo>
                  <a:lnTo>
                    <a:pt x="26" y="0"/>
                  </a:lnTo>
                  <a:close/>
                </a:path>
              </a:pathLst>
            </a:custGeom>
            <a:solidFill>
              <a:srgbClr val="FF00FF"/>
            </a:solidFill>
            <a:ln w="7938">
              <a:solidFill>
                <a:srgbClr val="800000"/>
              </a:solidFill>
              <a:prstDash val="solid"/>
              <a:round/>
              <a:headEnd/>
              <a:tailEnd/>
            </a:ln>
          </p:spPr>
          <p:txBody>
            <a:bodyPr/>
            <a:lstStyle/>
            <a:p>
              <a:endParaRPr lang="en-GB"/>
            </a:p>
          </p:txBody>
        </p:sp>
        <p:sp>
          <p:nvSpPr>
            <p:cNvPr id="1043" name="Freeform 494"/>
            <p:cNvSpPr>
              <a:spLocks/>
            </p:cNvSpPr>
            <p:nvPr/>
          </p:nvSpPr>
          <p:spPr bwMode="auto">
            <a:xfrm>
              <a:off x="2446" y="2420"/>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44" name="Freeform 495"/>
            <p:cNvSpPr>
              <a:spLocks/>
            </p:cNvSpPr>
            <p:nvPr/>
          </p:nvSpPr>
          <p:spPr bwMode="auto">
            <a:xfrm>
              <a:off x="2658" y="2400"/>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45" name="Freeform 496"/>
            <p:cNvSpPr>
              <a:spLocks/>
            </p:cNvSpPr>
            <p:nvPr/>
          </p:nvSpPr>
          <p:spPr bwMode="auto">
            <a:xfrm>
              <a:off x="2869" y="2365"/>
              <a:ext cx="51" cy="50"/>
            </a:xfrm>
            <a:custGeom>
              <a:avLst/>
              <a:gdLst>
                <a:gd name="T0" fmla="*/ 26 w 51"/>
                <a:gd name="T1" fmla="*/ 0 h 50"/>
                <a:gd name="T2" fmla="*/ 51 w 51"/>
                <a:gd name="T3" fmla="*/ 25 h 50"/>
                <a:gd name="T4" fmla="*/ 26 w 51"/>
                <a:gd name="T5" fmla="*/ 50 h 50"/>
                <a:gd name="T6" fmla="*/ 0 w 51"/>
                <a:gd name="T7" fmla="*/ 25 h 50"/>
                <a:gd name="T8" fmla="*/ 26 w 51"/>
                <a:gd name="T9" fmla="*/ 0 h 50"/>
              </a:gdLst>
              <a:ahLst/>
              <a:cxnLst>
                <a:cxn ang="0">
                  <a:pos x="T0" y="T1"/>
                </a:cxn>
                <a:cxn ang="0">
                  <a:pos x="T2" y="T3"/>
                </a:cxn>
                <a:cxn ang="0">
                  <a:pos x="T4" y="T5"/>
                </a:cxn>
                <a:cxn ang="0">
                  <a:pos x="T6" y="T7"/>
                </a:cxn>
                <a:cxn ang="0">
                  <a:pos x="T8" y="T9"/>
                </a:cxn>
              </a:cxnLst>
              <a:rect l="0" t="0" r="r" b="b"/>
              <a:pathLst>
                <a:path w="51" h="50">
                  <a:moveTo>
                    <a:pt x="26" y="0"/>
                  </a:moveTo>
                  <a:lnTo>
                    <a:pt x="51" y="25"/>
                  </a:lnTo>
                  <a:lnTo>
                    <a:pt x="26" y="50"/>
                  </a:lnTo>
                  <a:lnTo>
                    <a:pt x="0" y="25"/>
                  </a:lnTo>
                  <a:lnTo>
                    <a:pt x="26" y="0"/>
                  </a:lnTo>
                  <a:close/>
                </a:path>
              </a:pathLst>
            </a:custGeom>
            <a:solidFill>
              <a:srgbClr val="FF00FF"/>
            </a:solidFill>
            <a:ln w="7938">
              <a:solidFill>
                <a:srgbClr val="800000"/>
              </a:solidFill>
              <a:prstDash val="solid"/>
              <a:round/>
              <a:headEnd/>
              <a:tailEnd/>
            </a:ln>
          </p:spPr>
          <p:txBody>
            <a:bodyPr/>
            <a:lstStyle/>
            <a:p>
              <a:endParaRPr lang="en-GB"/>
            </a:p>
          </p:txBody>
        </p:sp>
        <p:sp>
          <p:nvSpPr>
            <p:cNvPr id="1046" name="Freeform 497"/>
            <p:cNvSpPr>
              <a:spLocks/>
            </p:cNvSpPr>
            <p:nvPr/>
          </p:nvSpPr>
          <p:spPr bwMode="auto">
            <a:xfrm>
              <a:off x="3086" y="2319"/>
              <a:ext cx="50" cy="51"/>
            </a:xfrm>
            <a:custGeom>
              <a:avLst/>
              <a:gdLst>
                <a:gd name="T0" fmla="*/ 25 w 50"/>
                <a:gd name="T1" fmla="*/ 0 h 51"/>
                <a:gd name="T2" fmla="*/ 50 w 50"/>
                <a:gd name="T3" fmla="*/ 25 h 51"/>
                <a:gd name="T4" fmla="*/ 25 w 50"/>
                <a:gd name="T5" fmla="*/ 51 h 51"/>
                <a:gd name="T6" fmla="*/ 0 w 50"/>
                <a:gd name="T7" fmla="*/ 25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5"/>
                  </a:lnTo>
                  <a:lnTo>
                    <a:pt x="25" y="51"/>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47" name="Freeform 498"/>
            <p:cNvSpPr>
              <a:spLocks/>
            </p:cNvSpPr>
            <p:nvPr/>
          </p:nvSpPr>
          <p:spPr bwMode="auto">
            <a:xfrm>
              <a:off x="3257" y="2264"/>
              <a:ext cx="51" cy="50"/>
            </a:xfrm>
            <a:custGeom>
              <a:avLst/>
              <a:gdLst>
                <a:gd name="T0" fmla="*/ 25 w 51"/>
                <a:gd name="T1" fmla="*/ 0 h 50"/>
                <a:gd name="T2" fmla="*/ 51 w 51"/>
                <a:gd name="T3" fmla="*/ 25 h 50"/>
                <a:gd name="T4" fmla="*/ 25 w 51"/>
                <a:gd name="T5" fmla="*/ 50 h 50"/>
                <a:gd name="T6" fmla="*/ 0 w 51"/>
                <a:gd name="T7" fmla="*/ 25 h 50"/>
                <a:gd name="T8" fmla="*/ 25 w 51"/>
                <a:gd name="T9" fmla="*/ 0 h 50"/>
              </a:gdLst>
              <a:ahLst/>
              <a:cxnLst>
                <a:cxn ang="0">
                  <a:pos x="T0" y="T1"/>
                </a:cxn>
                <a:cxn ang="0">
                  <a:pos x="T2" y="T3"/>
                </a:cxn>
                <a:cxn ang="0">
                  <a:pos x="T4" y="T5"/>
                </a:cxn>
                <a:cxn ang="0">
                  <a:pos x="T6" y="T7"/>
                </a:cxn>
                <a:cxn ang="0">
                  <a:pos x="T8" y="T9"/>
                </a:cxn>
              </a:cxnLst>
              <a:rect l="0" t="0" r="r" b="b"/>
              <a:pathLst>
                <a:path w="51" h="50">
                  <a:moveTo>
                    <a:pt x="25" y="0"/>
                  </a:moveTo>
                  <a:lnTo>
                    <a:pt x="51"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48" name="Freeform 499"/>
            <p:cNvSpPr>
              <a:spLocks/>
            </p:cNvSpPr>
            <p:nvPr/>
          </p:nvSpPr>
          <p:spPr bwMode="auto">
            <a:xfrm>
              <a:off x="3298" y="2244"/>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49" name="Freeform 500"/>
            <p:cNvSpPr>
              <a:spLocks/>
            </p:cNvSpPr>
            <p:nvPr/>
          </p:nvSpPr>
          <p:spPr bwMode="auto">
            <a:xfrm>
              <a:off x="3338" y="2224"/>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50" name="Freeform 501"/>
            <p:cNvSpPr>
              <a:spLocks/>
            </p:cNvSpPr>
            <p:nvPr/>
          </p:nvSpPr>
          <p:spPr bwMode="auto">
            <a:xfrm>
              <a:off x="3383" y="2198"/>
              <a:ext cx="51" cy="51"/>
            </a:xfrm>
            <a:custGeom>
              <a:avLst/>
              <a:gdLst>
                <a:gd name="T0" fmla="*/ 25 w 51"/>
                <a:gd name="T1" fmla="*/ 0 h 51"/>
                <a:gd name="T2" fmla="*/ 51 w 51"/>
                <a:gd name="T3" fmla="*/ 26 h 51"/>
                <a:gd name="T4" fmla="*/ 25 w 51"/>
                <a:gd name="T5" fmla="*/ 51 h 51"/>
                <a:gd name="T6" fmla="*/ 0 w 51"/>
                <a:gd name="T7" fmla="*/ 26 h 51"/>
                <a:gd name="T8" fmla="*/ 25 w 51"/>
                <a:gd name="T9" fmla="*/ 0 h 51"/>
              </a:gdLst>
              <a:ahLst/>
              <a:cxnLst>
                <a:cxn ang="0">
                  <a:pos x="T0" y="T1"/>
                </a:cxn>
                <a:cxn ang="0">
                  <a:pos x="T2" y="T3"/>
                </a:cxn>
                <a:cxn ang="0">
                  <a:pos x="T4" y="T5"/>
                </a:cxn>
                <a:cxn ang="0">
                  <a:pos x="T6" y="T7"/>
                </a:cxn>
                <a:cxn ang="0">
                  <a:pos x="T8" y="T9"/>
                </a:cxn>
              </a:cxnLst>
              <a:rect l="0" t="0" r="r" b="b"/>
              <a:pathLst>
                <a:path w="51" h="51">
                  <a:moveTo>
                    <a:pt x="25" y="0"/>
                  </a:moveTo>
                  <a:lnTo>
                    <a:pt x="51"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51" name="Freeform 502"/>
            <p:cNvSpPr>
              <a:spLocks/>
            </p:cNvSpPr>
            <p:nvPr/>
          </p:nvSpPr>
          <p:spPr bwMode="auto">
            <a:xfrm>
              <a:off x="3424" y="2173"/>
              <a:ext cx="50" cy="51"/>
            </a:xfrm>
            <a:custGeom>
              <a:avLst/>
              <a:gdLst>
                <a:gd name="T0" fmla="*/ 25 w 50"/>
                <a:gd name="T1" fmla="*/ 0 h 51"/>
                <a:gd name="T2" fmla="*/ 50 w 50"/>
                <a:gd name="T3" fmla="*/ 25 h 51"/>
                <a:gd name="T4" fmla="*/ 25 w 50"/>
                <a:gd name="T5" fmla="*/ 51 h 51"/>
                <a:gd name="T6" fmla="*/ 0 w 50"/>
                <a:gd name="T7" fmla="*/ 25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5"/>
                  </a:lnTo>
                  <a:lnTo>
                    <a:pt x="25" y="51"/>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52" name="Freeform 503"/>
            <p:cNvSpPr>
              <a:spLocks/>
            </p:cNvSpPr>
            <p:nvPr/>
          </p:nvSpPr>
          <p:spPr bwMode="auto">
            <a:xfrm>
              <a:off x="3469" y="2138"/>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53" name="Freeform 504"/>
            <p:cNvSpPr>
              <a:spLocks/>
            </p:cNvSpPr>
            <p:nvPr/>
          </p:nvSpPr>
          <p:spPr bwMode="auto">
            <a:xfrm>
              <a:off x="3509" y="2087"/>
              <a:ext cx="51" cy="51"/>
            </a:xfrm>
            <a:custGeom>
              <a:avLst/>
              <a:gdLst>
                <a:gd name="T0" fmla="*/ 25 w 51"/>
                <a:gd name="T1" fmla="*/ 0 h 51"/>
                <a:gd name="T2" fmla="*/ 51 w 51"/>
                <a:gd name="T3" fmla="*/ 26 h 51"/>
                <a:gd name="T4" fmla="*/ 25 w 51"/>
                <a:gd name="T5" fmla="*/ 51 h 51"/>
                <a:gd name="T6" fmla="*/ 0 w 51"/>
                <a:gd name="T7" fmla="*/ 26 h 51"/>
                <a:gd name="T8" fmla="*/ 25 w 51"/>
                <a:gd name="T9" fmla="*/ 0 h 51"/>
              </a:gdLst>
              <a:ahLst/>
              <a:cxnLst>
                <a:cxn ang="0">
                  <a:pos x="T0" y="T1"/>
                </a:cxn>
                <a:cxn ang="0">
                  <a:pos x="T2" y="T3"/>
                </a:cxn>
                <a:cxn ang="0">
                  <a:pos x="T4" y="T5"/>
                </a:cxn>
                <a:cxn ang="0">
                  <a:pos x="T6" y="T7"/>
                </a:cxn>
                <a:cxn ang="0">
                  <a:pos x="T8" y="T9"/>
                </a:cxn>
              </a:cxnLst>
              <a:rect l="0" t="0" r="r" b="b"/>
              <a:pathLst>
                <a:path w="51" h="51">
                  <a:moveTo>
                    <a:pt x="25" y="0"/>
                  </a:moveTo>
                  <a:lnTo>
                    <a:pt x="51"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54" name="Freeform 505"/>
            <p:cNvSpPr>
              <a:spLocks/>
            </p:cNvSpPr>
            <p:nvPr/>
          </p:nvSpPr>
          <p:spPr bwMode="auto">
            <a:xfrm>
              <a:off x="3555" y="2037"/>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55" name="Freeform 506"/>
            <p:cNvSpPr>
              <a:spLocks/>
            </p:cNvSpPr>
            <p:nvPr/>
          </p:nvSpPr>
          <p:spPr bwMode="auto">
            <a:xfrm>
              <a:off x="3595" y="1956"/>
              <a:ext cx="50" cy="51"/>
            </a:xfrm>
            <a:custGeom>
              <a:avLst/>
              <a:gdLst>
                <a:gd name="T0" fmla="*/ 25 w 50"/>
                <a:gd name="T1" fmla="*/ 0 h 51"/>
                <a:gd name="T2" fmla="*/ 50 w 50"/>
                <a:gd name="T3" fmla="*/ 26 h 51"/>
                <a:gd name="T4" fmla="*/ 25 w 50"/>
                <a:gd name="T5" fmla="*/ 51 h 51"/>
                <a:gd name="T6" fmla="*/ 0 w 50"/>
                <a:gd name="T7" fmla="*/ 26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56" name="Freeform 507"/>
            <p:cNvSpPr>
              <a:spLocks/>
            </p:cNvSpPr>
            <p:nvPr/>
          </p:nvSpPr>
          <p:spPr bwMode="auto">
            <a:xfrm>
              <a:off x="3640" y="1861"/>
              <a:ext cx="51" cy="50"/>
            </a:xfrm>
            <a:custGeom>
              <a:avLst/>
              <a:gdLst>
                <a:gd name="T0" fmla="*/ 25 w 51"/>
                <a:gd name="T1" fmla="*/ 0 h 50"/>
                <a:gd name="T2" fmla="*/ 51 w 51"/>
                <a:gd name="T3" fmla="*/ 25 h 50"/>
                <a:gd name="T4" fmla="*/ 25 w 51"/>
                <a:gd name="T5" fmla="*/ 50 h 50"/>
                <a:gd name="T6" fmla="*/ 0 w 51"/>
                <a:gd name="T7" fmla="*/ 25 h 50"/>
                <a:gd name="T8" fmla="*/ 25 w 51"/>
                <a:gd name="T9" fmla="*/ 0 h 50"/>
              </a:gdLst>
              <a:ahLst/>
              <a:cxnLst>
                <a:cxn ang="0">
                  <a:pos x="T0" y="T1"/>
                </a:cxn>
                <a:cxn ang="0">
                  <a:pos x="T2" y="T3"/>
                </a:cxn>
                <a:cxn ang="0">
                  <a:pos x="T4" y="T5"/>
                </a:cxn>
                <a:cxn ang="0">
                  <a:pos x="T6" y="T7"/>
                </a:cxn>
                <a:cxn ang="0">
                  <a:pos x="T8" y="T9"/>
                </a:cxn>
              </a:cxnLst>
              <a:rect l="0" t="0" r="r" b="b"/>
              <a:pathLst>
                <a:path w="51" h="50">
                  <a:moveTo>
                    <a:pt x="25" y="0"/>
                  </a:moveTo>
                  <a:lnTo>
                    <a:pt x="51"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57" name="Freeform 508"/>
            <p:cNvSpPr>
              <a:spLocks/>
            </p:cNvSpPr>
            <p:nvPr/>
          </p:nvSpPr>
          <p:spPr bwMode="auto">
            <a:xfrm>
              <a:off x="3681" y="1720"/>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58" name="Freeform 509"/>
            <p:cNvSpPr>
              <a:spLocks/>
            </p:cNvSpPr>
            <p:nvPr/>
          </p:nvSpPr>
          <p:spPr bwMode="auto">
            <a:xfrm>
              <a:off x="3726" y="1619"/>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59" name="Freeform 510"/>
            <p:cNvSpPr>
              <a:spLocks/>
            </p:cNvSpPr>
            <p:nvPr/>
          </p:nvSpPr>
          <p:spPr bwMode="auto">
            <a:xfrm>
              <a:off x="3766" y="1836"/>
              <a:ext cx="51" cy="50"/>
            </a:xfrm>
            <a:custGeom>
              <a:avLst/>
              <a:gdLst>
                <a:gd name="T0" fmla="*/ 25 w 51"/>
                <a:gd name="T1" fmla="*/ 0 h 50"/>
                <a:gd name="T2" fmla="*/ 51 w 51"/>
                <a:gd name="T3" fmla="*/ 25 h 50"/>
                <a:gd name="T4" fmla="*/ 25 w 51"/>
                <a:gd name="T5" fmla="*/ 50 h 50"/>
                <a:gd name="T6" fmla="*/ 0 w 51"/>
                <a:gd name="T7" fmla="*/ 25 h 50"/>
                <a:gd name="T8" fmla="*/ 25 w 51"/>
                <a:gd name="T9" fmla="*/ 0 h 50"/>
              </a:gdLst>
              <a:ahLst/>
              <a:cxnLst>
                <a:cxn ang="0">
                  <a:pos x="T0" y="T1"/>
                </a:cxn>
                <a:cxn ang="0">
                  <a:pos x="T2" y="T3"/>
                </a:cxn>
                <a:cxn ang="0">
                  <a:pos x="T4" y="T5"/>
                </a:cxn>
                <a:cxn ang="0">
                  <a:pos x="T6" y="T7"/>
                </a:cxn>
                <a:cxn ang="0">
                  <a:pos x="T8" y="T9"/>
                </a:cxn>
              </a:cxnLst>
              <a:rect l="0" t="0" r="r" b="b"/>
              <a:pathLst>
                <a:path w="51" h="50">
                  <a:moveTo>
                    <a:pt x="25" y="0"/>
                  </a:moveTo>
                  <a:lnTo>
                    <a:pt x="51"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60" name="Freeform 511"/>
            <p:cNvSpPr>
              <a:spLocks/>
            </p:cNvSpPr>
            <p:nvPr/>
          </p:nvSpPr>
          <p:spPr bwMode="auto">
            <a:xfrm>
              <a:off x="3806" y="2264"/>
              <a:ext cx="51" cy="50"/>
            </a:xfrm>
            <a:custGeom>
              <a:avLst/>
              <a:gdLst>
                <a:gd name="T0" fmla="*/ 26 w 51"/>
                <a:gd name="T1" fmla="*/ 0 h 50"/>
                <a:gd name="T2" fmla="*/ 51 w 51"/>
                <a:gd name="T3" fmla="*/ 25 h 50"/>
                <a:gd name="T4" fmla="*/ 26 w 51"/>
                <a:gd name="T5" fmla="*/ 50 h 50"/>
                <a:gd name="T6" fmla="*/ 0 w 51"/>
                <a:gd name="T7" fmla="*/ 25 h 50"/>
                <a:gd name="T8" fmla="*/ 26 w 51"/>
                <a:gd name="T9" fmla="*/ 0 h 50"/>
              </a:gdLst>
              <a:ahLst/>
              <a:cxnLst>
                <a:cxn ang="0">
                  <a:pos x="T0" y="T1"/>
                </a:cxn>
                <a:cxn ang="0">
                  <a:pos x="T2" y="T3"/>
                </a:cxn>
                <a:cxn ang="0">
                  <a:pos x="T4" y="T5"/>
                </a:cxn>
                <a:cxn ang="0">
                  <a:pos x="T6" y="T7"/>
                </a:cxn>
                <a:cxn ang="0">
                  <a:pos x="T8" y="T9"/>
                </a:cxn>
              </a:cxnLst>
              <a:rect l="0" t="0" r="r" b="b"/>
              <a:pathLst>
                <a:path w="51" h="50">
                  <a:moveTo>
                    <a:pt x="26" y="0"/>
                  </a:moveTo>
                  <a:lnTo>
                    <a:pt x="51" y="25"/>
                  </a:lnTo>
                  <a:lnTo>
                    <a:pt x="26" y="50"/>
                  </a:lnTo>
                  <a:lnTo>
                    <a:pt x="0" y="25"/>
                  </a:lnTo>
                  <a:lnTo>
                    <a:pt x="26" y="0"/>
                  </a:lnTo>
                  <a:close/>
                </a:path>
              </a:pathLst>
            </a:custGeom>
            <a:solidFill>
              <a:srgbClr val="FF00FF"/>
            </a:solidFill>
            <a:ln w="7938">
              <a:solidFill>
                <a:srgbClr val="800000"/>
              </a:solidFill>
              <a:prstDash val="solid"/>
              <a:round/>
              <a:headEnd/>
              <a:tailEnd/>
            </a:ln>
          </p:spPr>
          <p:txBody>
            <a:bodyPr/>
            <a:lstStyle/>
            <a:p>
              <a:endParaRPr lang="en-GB"/>
            </a:p>
          </p:txBody>
        </p:sp>
        <p:sp>
          <p:nvSpPr>
            <p:cNvPr id="1061" name="Freeform 512"/>
            <p:cNvSpPr>
              <a:spLocks/>
            </p:cNvSpPr>
            <p:nvPr/>
          </p:nvSpPr>
          <p:spPr bwMode="auto">
            <a:xfrm>
              <a:off x="1373" y="2486"/>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62" name="Freeform 513"/>
            <p:cNvSpPr>
              <a:spLocks/>
            </p:cNvSpPr>
            <p:nvPr/>
          </p:nvSpPr>
          <p:spPr bwMode="auto">
            <a:xfrm>
              <a:off x="1590" y="2481"/>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63" name="Freeform 514"/>
            <p:cNvSpPr>
              <a:spLocks/>
            </p:cNvSpPr>
            <p:nvPr/>
          </p:nvSpPr>
          <p:spPr bwMode="auto">
            <a:xfrm>
              <a:off x="1801" y="2470"/>
              <a:ext cx="51" cy="51"/>
            </a:xfrm>
            <a:custGeom>
              <a:avLst/>
              <a:gdLst>
                <a:gd name="T0" fmla="*/ 25 w 51"/>
                <a:gd name="T1" fmla="*/ 0 h 51"/>
                <a:gd name="T2" fmla="*/ 51 w 51"/>
                <a:gd name="T3" fmla="*/ 26 h 51"/>
                <a:gd name="T4" fmla="*/ 25 w 51"/>
                <a:gd name="T5" fmla="*/ 51 h 51"/>
                <a:gd name="T6" fmla="*/ 0 w 51"/>
                <a:gd name="T7" fmla="*/ 26 h 51"/>
                <a:gd name="T8" fmla="*/ 25 w 51"/>
                <a:gd name="T9" fmla="*/ 0 h 51"/>
              </a:gdLst>
              <a:ahLst/>
              <a:cxnLst>
                <a:cxn ang="0">
                  <a:pos x="T0" y="T1"/>
                </a:cxn>
                <a:cxn ang="0">
                  <a:pos x="T2" y="T3"/>
                </a:cxn>
                <a:cxn ang="0">
                  <a:pos x="T4" y="T5"/>
                </a:cxn>
                <a:cxn ang="0">
                  <a:pos x="T6" y="T7"/>
                </a:cxn>
                <a:cxn ang="0">
                  <a:pos x="T8" y="T9"/>
                </a:cxn>
              </a:cxnLst>
              <a:rect l="0" t="0" r="r" b="b"/>
              <a:pathLst>
                <a:path w="51" h="51">
                  <a:moveTo>
                    <a:pt x="25" y="0"/>
                  </a:moveTo>
                  <a:lnTo>
                    <a:pt x="51"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64" name="Freeform 515"/>
            <p:cNvSpPr>
              <a:spLocks/>
            </p:cNvSpPr>
            <p:nvPr/>
          </p:nvSpPr>
          <p:spPr bwMode="auto">
            <a:xfrm>
              <a:off x="2018" y="2460"/>
              <a:ext cx="50" cy="51"/>
            </a:xfrm>
            <a:custGeom>
              <a:avLst/>
              <a:gdLst>
                <a:gd name="T0" fmla="*/ 25 w 50"/>
                <a:gd name="T1" fmla="*/ 0 h 51"/>
                <a:gd name="T2" fmla="*/ 50 w 50"/>
                <a:gd name="T3" fmla="*/ 26 h 51"/>
                <a:gd name="T4" fmla="*/ 25 w 50"/>
                <a:gd name="T5" fmla="*/ 51 h 51"/>
                <a:gd name="T6" fmla="*/ 0 w 50"/>
                <a:gd name="T7" fmla="*/ 26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65" name="Freeform 516"/>
            <p:cNvSpPr>
              <a:spLocks/>
            </p:cNvSpPr>
            <p:nvPr/>
          </p:nvSpPr>
          <p:spPr bwMode="auto">
            <a:xfrm>
              <a:off x="2229" y="2445"/>
              <a:ext cx="51" cy="51"/>
            </a:xfrm>
            <a:custGeom>
              <a:avLst/>
              <a:gdLst>
                <a:gd name="T0" fmla="*/ 26 w 51"/>
                <a:gd name="T1" fmla="*/ 0 h 51"/>
                <a:gd name="T2" fmla="*/ 51 w 51"/>
                <a:gd name="T3" fmla="*/ 25 h 51"/>
                <a:gd name="T4" fmla="*/ 26 w 51"/>
                <a:gd name="T5" fmla="*/ 51 h 51"/>
                <a:gd name="T6" fmla="*/ 0 w 51"/>
                <a:gd name="T7" fmla="*/ 25 h 51"/>
                <a:gd name="T8" fmla="*/ 26 w 51"/>
                <a:gd name="T9" fmla="*/ 0 h 51"/>
              </a:gdLst>
              <a:ahLst/>
              <a:cxnLst>
                <a:cxn ang="0">
                  <a:pos x="T0" y="T1"/>
                </a:cxn>
                <a:cxn ang="0">
                  <a:pos x="T2" y="T3"/>
                </a:cxn>
                <a:cxn ang="0">
                  <a:pos x="T4" y="T5"/>
                </a:cxn>
                <a:cxn ang="0">
                  <a:pos x="T6" y="T7"/>
                </a:cxn>
                <a:cxn ang="0">
                  <a:pos x="T8" y="T9"/>
                </a:cxn>
              </a:cxnLst>
              <a:rect l="0" t="0" r="r" b="b"/>
              <a:pathLst>
                <a:path w="51" h="51">
                  <a:moveTo>
                    <a:pt x="26" y="0"/>
                  </a:moveTo>
                  <a:lnTo>
                    <a:pt x="51" y="25"/>
                  </a:lnTo>
                  <a:lnTo>
                    <a:pt x="26" y="51"/>
                  </a:lnTo>
                  <a:lnTo>
                    <a:pt x="0" y="25"/>
                  </a:lnTo>
                  <a:lnTo>
                    <a:pt x="26" y="0"/>
                  </a:lnTo>
                  <a:close/>
                </a:path>
              </a:pathLst>
            </a:custGeom>
            <a:solidFill>
              <a:srgbClr val="FF00FF"/>
            </a:solidFill>
            <a:ln w="7938">
              <a:solidFill>
                <a:srgbClr val="800000"/>
              </a:solidFill>
              <a:prstDash val="solid"/>
              <a:round/>
              <a:headEnd/>
              <a:tailEnd/>
            </a:ln>
          </p:spPr>
          <p:txBody>
            <a:bodyPr/>
            <a:lstStyle/>
            <a:p>
              <a:endParaRPr lang="en-GB"/>
            </a:p>
          </p:txBody>
        </p:sp>
        <p:sp>
          <p:nvSpPr>
            <p:cNvPr id="1066" name="Freeform 517"/>
            <p:cNvSpPr>
              <a:spLocks/>
            </p:cNvSpPr>
            <p:nvPr/>
          </p:nvSpPr>
          <p:spPr bwMode="auto">
            <a:xfrm>
              <a:off x="2441" y="2425"/>
              <a:ext cx="50" cy="51"/>
            </a:xfrm>
            <a:custGeom>
              <a:avLst/>
              <a:gdLst>
                <a:gd name="T0" fmla="*/ 25 w 50"/>
                <a:gd name="T1" fmla="*/ 0 h 51"/>
                <a:gd name="T2" fmla="*/ 50 w 50"/>
                <a:gd name="T3" fmla="*/ 25 h 51"/>
                <a:gd name="T4" fmla="*/ 25 w 50"/>
                <a:gd name="T5" fmla="*/ 51 h 51"/>
                <a:gd name="T6" fmla="*/ 0 w 50"/>
                <a:gd name="T7" fmla="*/ 25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5"/>
                  </a:lnTo>
                  <a:lnTo>
                    <a:pt x="25" y="51"/>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67" name="Freeform 518"/>
            <p:cNvSpPr>
              <a:spLocks/>
            </p:cNvSpPr>
            <p:nvPr/>
          </p:nvSpPr>
          <p:spPr bwMode="auto">
            <a:xfrm>
              <a:off x="2658" y="2405"/>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68" name="Freeform 519"/>
            <p:cNvSpPr>
              <a:spLocks/>
            </p:cNvSpPr>
            <p:nvPr/>
          </p:nvSpPr>
          <p:spPr bwMode="auto">
            <a:xfrm>
              <a:off x="2869" y="2370"/>
              <a:ext cx="51" cy="50"/>
            </a:xfrm>
            <a:custGeom>
              <a:avLst/>
              <a:gdLst>
                <a:gd name="T0" fmla="*/ 26 w 51"/>
                <a:gd name="T1" fmla="*/ 0 h 50"/>
                <a:gd name="T2" fmla="*/ 51 w 51"/>
                <a:gd name="T3" fmla="*/ 25 h 50"/>
                <a:gd name="T4" fmla="*/ 26 w 51"/>
                <a:gd name="T5" fmla="*/ 50 h 50"/>
                <a:gd name="T6" fmla="*/ 0 w 51"/>
                <a:gd name="T7" fmla="*/ 25 h 50"/>
                <a:gd name="T8" fmla="*/ 26 w 51"/>
                <a:gd name="T9" fmla="*/ 0 h 50"/>
              </a:gdLst>
              <a:ahLst/>
              <a:cxnLst>
                <a:cxn ang="0">
                  <a:pos x="T0" y="T1"/>
                </a:cxn>
                <a:cxn ang="0">
                  <a:pos x="T2" y="T3"/>
                </a:cxn>
                <a:cxn ang="0">
                  <a:pos x="T4" y="T5"/>
                </a:cxn>
                <a:cxn ang="0">
                  <a:pos x="T6" y="T7"/>
                </a:cxn>
                <a:cxn ang="0">
                  <a:pos x="T8" y="T9"/>
                </a:cxn>
              </a:cxnLst>
              <a:rect l="0" t="0" r="r" b="b"/>
              <a:pathLst>
                <a:path w="51" h="50">
                  <a:moveTo>
                    <a:pt x="26" y="0"/>
                  </a:moveTo>
                  <a:lnTo>
                    <a:pt x="51" y="25"/>
                  </a:lnTo>
                  <a:lnTo>
                    <a:pt x="26" y="50"/>
                  </a:lnTo>
                  <a:lnTo>
                    <a:pt x="0" y="25"/>
                  </a:lnTo>
                  <a:lnTo>
                    <a:pt x="26" y="0"/>
                  </a:lnTo>
                  <a:close/>
                </a:path>
              </a:pathLst>
            </a:custGeom>
            <a:solidFill>
              <a:srgbClr val="FF00FF"/>
            </a:solidFill>
            <a:ln w="7938">
              <a:solidFill>
                <a:srgbClr val="800000"/>
              </a:solidFill>
              <a:prstDash val="solid"/>
              <a:round/>
              <a:headEnd/>
              <a:tailEnd/>
            </a:ln>
          </p:spPr>
          <p:txBody>
            <a:bodyPr/>
            <a:lstStyle/>
            <a:p>
              <a:endParaRPr lang="en-GB"/>
            </a:p>
          </p:txBody>
        </p:sp>
        <p:sp>
          <p:nvSpPr>
            <p:cNvPr id="1069" name="Freeform 520"/>
            <p:cNvSpPr>
              <a:spLocks/>
            </p:cNvSpPr>
            <p:nvPr/>
          </p:nvSpPr>
          <p:spPr bwMode="auto">
            <a:xfrm>
              <a:off x="3086" y="2324"/>
              <a:ext cx="50" cy="51"/>
            </a:xfrm>
            <a:custGeom>
              <a:avLst/>
              <a:gdLst>
                <a:gd name="T0" fmla="*/ 25 w 50"/>
                <a:gd name="T1" fmla="*/ 0 h 51"/>
                <a:gd name="T2" fmla="*/ 50 w 50"/>
                <a:gd name="T3" fmla="*/ 26 h 51"/>
                <a:gd name="T4" fmla="*/ 25 w 50"/>
                <a:gd name="T5" fmla="*/ 51 h 51"/>
                <a:gd name="T6" fmla="*/ 0 w 50"/>
                <a:gd name="T7" fmla="*/ 26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70" name="Freeform 521"/>
            <p:cNvSpPr>
              <a:spLocks/>
            </p:cNvSpPr>
            <p:nvPr/>
          </p:nvSpPr>
          <p:spPr bwMode="auto">
            <a:xfrm>
              <a:off x="3252" y="2279"/>
              <a:ext cx="51" cy="50"/>
            </a:xfrm>
            <a:custGeom>
              <a:avLst/>
              <a:gdLst>
                <a:gd name="T0" fmla="*/ 25 w 51"/>
                <a:gd name="T1" fmla="*/ 0 h 50"/>
                <a:gd name="T2" fmla="*/ 51 w 51"/>
                <a:gd name="T3" fmla="*/ 25 h 50"/>
                <a:gd name="T4" fmla="*/ 25 w 51"/>
                <a:gd name="T5" fmla="*/ 50 h 50"/>
                <a:gd name="T6" fmla="*/ 0 w 51"/>
                <a:gd name="T7" fmla="*/ 25 h 50"/>
                <a:gd name="T8" fmla="*/ 25 w 51"/>
                <a:gd name="T9" fmla="*/ 0 h 50"/>
              </a:gdLst>
              <a:ahLst/>
              <a:cxnLst>
                <a:cxn ang="0">
                  <a:pos x="T0" y="T1"/>
                </a:cxn>
                <a:cxn ang="0">
                  <a:pos x="T2" y="T3"/>
                </a:cxn>
                <a:cxn ang="0">
                  <a:pos x="T4" y="T5"/>
                </a:cxn>
                <a:cxn ang="0">
                  <a:pos x="T6" y="T7"/>
                </a:cxn>
                <a:cxn ang="0">
                  <a:pos x="T8" y="T9"/>
                </a:cxn>
              </a:cxnLst>
              <a:rect l="0" t="0" r="r" b="b"/>
              <a:pathLst>
                <a:path w="51" h="50">
                  <a:moveTo>
                    <a:pt x="25" y="0"/>
                  </a:moveTo>
                  <a:lnTo>
                    <a:pt x="51"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71" name="Freeform 522"/>
            <p:cNvSpPr>
              <a:spLocks/>
            </p:cNvSpPr>
            <p:nvPr/>
          </p:nvSpPr>
          <p:spPr bwMode="auto">
            <a:xfrm>
              <a:off x="3383" y="2213"/>
              <a:ext cx="51" cy="51"/>
            </a:xfrm>
            <a:custGeom>
              <a:avLst/>
              <a:gdLst>
                <a:gd name="T0" fmla="*/ 25 w 51"/>
                <a:gd name="T1" fmla="*/ 0 h 51"/>
                <a:gd name="T2" fmla="*/ 51 w 51"/>
                <a:gd name="T3" fmla="*/ 26 h 51"/>
                <a:gd name="T4" fmla="*/ 25 w 51"/>
                <a:gd name="T5" fmla="*/ 51 h 51"/>
                <a:gd name="T6" fmla="*/ 0 w 51"/>
                <a:gd name="T7" fmla="*/ 26 h 51"/>
                <a:gd name="T8" fmla="*/ 25 w 51"/>
                <a:gd name="T9" fmla="*/ 0 h 51"/>
              </a:gdLst>
              <a:ahLst/>
              <a:cxnLst>
                <a:cxn ang="0">
                  <a:pos x="T0" y="T1"/>
                </a:cxn>
                <a:cxn ang="0">
                  <a:pos x="T2" y="T3"/>
                </a:cxn>
                <a:cxn ang="0">
                  <a:pos x="T4" y="T5"/>
                </a:cxn>
                <a:cxn ang="0">
                  <a:pos x="T6" y="T7"/>
                </a:cxn>
                <a:cxn ang="0">
                  <a:pos x="T8" y="T9"/>
                </a:cxn>
              </a:cxnLst>
              <a:rect l="0" t="0" r="r" b="b"/>
              <a:pathLst>
                <a:path w="51" h="51">
                  <a:moveTo>
                    <a:pt x="25" y="0"/>
                  </a:moveTo>
                  <a:lnTo>
                    <a:pt x="51"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72" name="Freeform 523"/>
            <p:cNvSpPr>
              <a:spLocks/>
            </p:cNvSpPr>
            <p:nvPr/>
          </p:nvSpPr>
          <p:spPr bwMode="auto">
            <a:xfrm>
              <a:off x="3424" y="2178"/>
              <a:ext cx="50" cy="51"/>
            </a:xfrm>
            <a:custGeom>
              <a:avLst/>
              <a:gdLst>
                <a:gd name="T0" fmla="*/ 25 w 50"/>
                <a:gd name="T1" fmla="*/ 0 h 51"/>
                <a:gd name="T2" fmla="*/ 50 w 50"/>
                <a:gd name="T3" fmla="*/ 25 h 51"/>
                <a:gd name="T4" fmla="*/ 25 w 50"/>
                <a:gd name="T5" fmla="*/ 51 h 51"/>
                <a:gd name="T6" fmla="*/ 0 w 50"/>
                <a:gd name="T7" fmla="*/ 25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5"/>
                  </a:lnTo>
                  <a:lnTo>
                    <a:pt x="25" y="51"/>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73" name="Freeform 524"/>
            <p:cNvSpPr>
              <a:spLocks/>
            </p:cNvSpPr>
            <p:nvPr/>
          </p:nvSpPr>
          <p:spPr bwMode="auto">
            <a:xfrm>
              <a:off x="3464" y="2153"/>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74" name="Freeform 525"/>
            <p:cNvSpPr>
              <a:spLocks/>
            </p:cNvSpPr>
            <p:nvPr/>
          </p:nvSpPr>
          <p:spPr bwMode="auto">
            <a:xfrm>
              <a:off x="3509" y="2103"/>
              <a:ext cx="51" cy="50"/>
            </a:xfrm>
            <a:custGeom>
              <a:avLst/>
              <a:gdLst>
                <a:gd name="T0" fmla="*/ 25 w 51"/>
                <a:gd name="T1" fmla="*/ 0 h 50"/>
                <a:gd name="T2" fmla="*/ 51 w 51"/>
                <a:gd name="T3" fmla="*/ 25 h 50"/>
                <a:gd name="T4" fmla="*/ 25 w 51"/>
                <a:gd name="T5" fmla="*/ 50 h 50"/>
                <a:gd name="T6" fmla="*/ 0 w 51"/>
                <a:gd name="T7" fmla="*/ 25 h 50"/>
                <a:gd name="T8" fmla="*/ 25 w 51"/>
                <a:gd name="T9" fmla="*/ 0 h 50"/>
              </a:gdLst>
              <a:ahLst/>
              <a:cxnLst>
                <a:cxn ang="0">
                  <a:pos x="T0" y="T1"/>
                </a:cxn>
                <a:cxn ang="0">
                  <a:pos x="T2" y="T3"/>
                </a:cxn>
                <a:cxn ang="0">
                  <a:pos x="T4" y="T5"/>
                </a:cxn>
                <a:cxn ang="0">
                  <a:pos x="T6" y="T7"/>
                </a:cxn>
                <a:cxn ang="0">
                  <a:pos x="T8" y="T9"/>
                </a:cxn>
              </a:cxnLst>
              <a:rect l="0" t="0" r="r" b="b"/>
              <a:pathLst>
                <a:path w="51" h="50">
                  <a:moveTo>
                    <a:pt x="25" y="0"/>
                  </a:moveTo>
                  <a:lnTo>
                    <a:pt x="51"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75" name="Freeform 526"/>
            <p:cNvSpPr>
              <a:spLocks/>
            </p:cNvSpPr>
            <p:nvPr/>
          </p:nvSpPr>
          <p:spPr bwMode="auto">
            <a:xfrm>
              <a:off x="3550" y="2052"/>
              <a:ext cx="50" cy="51"/>
            </a:xfrm>
            <a:custGeom>
              <a:avLst/>
              <a:gdLst>
                <a:gd name="T0" fmla="*/ 25 w 50"/>
                <a:gd name="T1" fmla="*/ 0 h 51"/>
                <a:gd name="T2" fmla="*/ 50 w 50"/>
                <a:gd name="T3" fmla="*/ 25 h 51"/>
                <a:gd name="T4" fmla="*/ 25 w 50"/>
                <a:gd name="T5" fmla="*/ 51 h 51"/>
                <a:gd name="T6" fmla="*/ 0 w 50"/>
                <a:gd name="T7" fmla="*/ 25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5"/>
                  </a:lnTo>
                  <a:lnTo>
                    <a:pt x="25" y="51"/>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76" name="Freeform 527"/>
            <p:cNvSpPr>
              <a:spLocks/>
            </p:cNvSpPr>
            <p:nvPr/>
          </p:nvSpPr>
          <p:spPr bwMode="auto">
            <a:xfrm>
              <a:off x="3595" y="1977"/>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77" name="Freeform 528"/>
            <p:cNvSpPr>
              <a:spLocks/>
            </p:cNvSpPr>
            <p:nvPr/>
          </p:nvSpPr>
          <p:spPr bwMode="auto">
            <a:xfrm>
              <a:off x="3681" y="1755"/>
              <a:ext cx="50" cy="50"/>
            </a:xfrm>
            <a:custGeom>
              <a:avLst/>
              <a:gdLst>
                <a:gd name="T0" fmla="*/ 25 w 50"/>
                <a:gd name="T1" fmla="*/ 0 h 50"/>
                <a:gd name="T2" fmla="*/ 50 w 50"/>
                <a:gd name="T3" fmla="*/ 25 h 50"/>
                <a:gd name="T4" fmla="*/ 25 w 50"/>
                <a:gd name="T5" fmla="*/ 50 h 50"/>
                <a:gd name="T6" fmla="*/ 0 w 50"/>
                <a:gd name="T7" fmla="*/ 25 h 50"/>
                <a:gd name="T8" fmla="*/ 25 w 50"/>
                <a:gd name="T9" fmla="*/ 0 h 50"/>
              </a:gdLst>
              <a:ahLst/>
              <a:cxnLst>
                <a:cxn ang="0">
                  <a:pos x="T0" y="T1"/>
                </a:cxn>
                <a:cxn ang="0">
                  <a:pos x="T2" y="T3"/>
                </a:cxn>
                <a:cxn ang="0">
                  <a:pos x="T4" y="T5"/>
                </a:cxn>
                <a:cxn ang="0">
                  <a:pos x="T6" y="T7"/>
                </a:cxn>
                <a:cxn ang="0">
                  <a:pos x="T8" y="T9"/>
                </a:cxn>
              </a:cxnLst>
              <a:rect l="0" t="0" r="r" b="b"/>
              <a:pathLst>
                <a:path w="50" h="50">
                  <a:moveTo>
                    <a:pt x="25" y="0"/>
                  </a:moveTo>
                  <a:lnTo>
                    <a:pt x="50" y="25"/>
                  </a:lnTo>
                  <a:lnTo>
                    <a:pt x="25" y="50"/>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78" name="Freeform 529"/>
            <p:cNvSpPr>
              <a:spLocks/>
            </p:cNvSpPr>
            <p:nvPr/>
          </p:nvSpPr>
          <p:spPr bwMode="auto">
            <a:xfrm>
              <a:off x="3721" y="1679"/>
              <a:ext cx="50" cy="51"/>
            </a:xfrm>
            <a:custGeom>
              <a:avLst/>
              <a:gdLst>
                <a:gd name="T0" fmla="*/ 25 w 50"/>
                <a:gd name="T1" fmla="*/ 0 h 51"/>
                <a:gd name="T2" fmla="*/ 50 w 50"/>
                <a:gd name="T3" fmla="*/ 26 h 51"/>
                <a:gd name="T4" fmla="*/ 25 w 50"/>
                <a:gd name="T5" fmla="*/ 51 h 51"/>
                <a:gd name="T6" fmla="*/ 0 w 50"/>
                <a:gd name="T7" fmla="*/ 26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79" name="Freeform 530"/>
            <p:cNvSpPr>
              <a:spLocks/>
            </p:cNvSpPr>
            <p:nvPr/>
          </p:nvSpPr>
          <p:spPr bwMode="auto">
            <a:xfrm>
              <a:off x="3766" y="1911"/>
              <a:ext cx="51" cy="51"/>
            </a:xfrm>
            <a:custGeom>
              <a:avLst/>
              <a:gdLst>
                <a:gd name="T0" fmla="*/ 25 w 51"/>
                <a:gd name="T1" fmla="*/ 0 h 51"/>
                <a:gd name="T2" fmla="*/ 51 w 51"/>
                <a:gd name="T3" fmla="*/ 25 h 51"/>
                <a:gd name="T4" fmla="*/ 25 w 51"/>
                <a:gd name="T5" fmla="*/ 51 h 51"/>
                <a:gd name="T6" fmla="*/ 0 w 51"/>
                <a:gd name="T7" fmla="*/ 25 h 51"/>
                <a:gd name="T8" fmla="*/ 25 w 51"/>
                <a:gd name="T9" fmla="*/ 0 h 51"/>
              </a:gdLst>
              <a:ahLst/>
              <a:cxnLst>
                <a:cxn ang="0">
                  <a:pos x="T0" y="T1"/>
                </a:cxn>
                <a:cxn ang="0">
                  <a:pos x="T2" y="T3"/>
                </a:cxn>
                <a:cxn ang="0">
                  <a:pos x="T4" y="T5"/>
                </a:cxn>
                <a:cxn ang="0">
                  <a:pos x="T6" y="T7"/>
                </a:cxn>
                <a:cxn ang="0">
                  <a:pos x="T8" y="T9"/>
                </a:cxn>
              </a:cxnLst>
              <a:rect l="0" t="0" r="r" b="b"/>
              <a:pathLst>
                <a:path w="51" h="51">
                  <a:moveTo>
                    <a:pt x="25" y="0"/>
                  </a:moveTo>
                  <a:lnTo>
                    <a:pt x="51" y="25"/>
                  </a:lnTo>
                  <a:lnTo>
                    <a:pt x="25" y="51"/>
                  </a:lnTo>
                  <a:lnTo>
                    <a:pt x="0" y="25"/>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080" name="Freeform 531"/>
            <p:cNvSpPr>
              <a:spLocks/>
            </p:cNvSpPr>
            <p:nvPr/>
          </p:nvSpPr>
          <p:spPr bwMode="auto">
            <a:xfrm>
              <a:off x="3806" y="2234"/>
              <a:ext cx="51" cy="50"/>
            </a:xfrm>
            <a:custGeom>
              <a:avLst/>
              <a:gdLst>
                <a:gd name="T0" fmla="*/ 26 w 51"/>
                <a:gd name="T1" fmla="*/ 0 h 50"/>
                <a:gd name="T2" fmla="*/ 51 w 51"/>
                <a:gd name="T3" fmla="*/ 25 h 50"/>
                <a:gd name="T4" fmla="*/ 26 w 51"/>
                <a:gd name="T5" fmla="*/ 50 h 50"/>
                <a:gd name="T6" fmla="*/ 0 w 51"/>
                <a:gd name="T7" fmla="*/ 25 h 50"/>
                <a:gd name="T8" fmla="*/ 26 w 51"/>
                <a:gd name="T9" fmla="*/ 0 h 50"/>
              </a:gdLst>
              <a:ahLst/>
              <a:cxnLst>
                <a:cxn ang="0">
                  <a:pos x="T0" y="T1"/>
                </a:cxn>
                <a:cxn ang="0">
                  <a:pos x="T2" y="T3"/>
                </a:cxn>
                <a:cxn ang="0">
                  <a:pos x="T4" y="T5"/>
                </a:cxn>
                <a:cxn ang="0">
                  <a:pos x="T6" y="T7"/>
                </a:cxn>
                <a:cxn ang="0">
                  <a:pos x="T8" y="T9"/>
                </a:cxn>
              </a:cxnLst>
              <a:rect l="0" t="0" r="r" b="b"/>
              <a:pathLst>
                <a:path w="51" h="50">
                  <a:moveTo>
                    <a:pt x="26" y="0"/>
                  </a:moveTo>
                  <a:lnTo>
                    <a:pt x="51" y="25"/>
                  </a:lnTo>
                  <a:lnTo>
                    <a:pt x="26" y="50"/>
                  </a:lnTo>
                  <a:lnTo>
                    <a:pt x="0" y="25"/>
                  </a:lnTo>
                  <a:lnTo>
                    <a:pt x="26" y="0"/>
                  </a:lnTo>
                  <a:close/>
                </a:path>
              </a:pathLst>
            </a:custGeom>
            <a:solidFill>
              <a:srgbClr val="FF00FF"/>
            </a:solidFill>
            <a:ln w="7938">
              <a:solidFill>
                <a:srgbClr val="800000"/>
              </a:solidFill>
              <a:prstDash val="solid"/>
              <a:round/>
              <a:headEnd/>
              <a:tailEnd/>
            </a:ln>
          </p:spPr>
          <p:txBody>
            <a:bodyPr/>
            <a:lstStyle/>
            <a:p>
              <a:endParaRPr lang="en-GB"/>
            </a:p>
          </p:txBody>
        </p:sp>
        <p:sp>
          <p:nvSpPr>
            <p:cNvPr id="1081" name="Rectangle 532"/>
            <p:cNvSpPr>
              <a:spLocks noChangeArrowheads="1"/>
            </p:cNvSpPr>
            <p:nvPr/>
          </p:nvSpPr>
          <p:spPr bwMode="auto">
            <a:xfrm>
              <a:off x="1116" y="2793"/>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0.0</a:t>
              </a:r>
              <a:endParaRPr lang="en-GB" altLang="en-US" sz="2100"/>
            </a:p>
          </p:txBody>
        </p:sp>
        <p:sp>
          <p:nvSpPr>
            <p:cNvPr id="1082" name="Rectangle 533"/>
            <p:cNvSpPr>
              <a:spLocks noChangeArrowheads="1"/>
            </p:cNvSpPr>
            <p:nvPr/>
          </p:nvSpPr>
          <p:spPr bwMode="auto">
            <a:xfrm>
              <a:off x="1116" y="2370"/>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1.0</a:t>
              </a:r>
              <a:endParaRPr lang="en-GB" altLang="en-US" sz="2100"/>
            </a:p>
          </p:txBody>
        </p:sp>
        <p:sp>
          <p:nvSpPr>
            <p:cNvPr id="1083" name="Rectangle 534"/>
            <p:cNvSpPr>
              <a:spLocks noChangeArrowheads="1"/>
            </p:cNvSpPr>
            <p:nvPr/>
          </p:nvSpPr>
          <p:spPr bwMode="auto">
            <a:xfrm>
              <a:off x="1116" y="1946"/>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2.0</a:t>
              </a:r>
              <a:endParaRPr lang="en-GB" altLang="en-US" sz="2100"/>
            </a:p>
          </p:txBody>
        </p:sp>
        <p:sp>
          <p:nvSpPr>
            <p:cNvPr id="1084" name="Rectangle 535"/>
            <p:cNvSpPr>
              <a:spLocks noChangeArrowheads="1"/>
            </p:cNvSpPr>
            <p:nvPr/>
          </p:nvSpPr>
          <p:spPr bwMode="auto">
            <a:xfrm>
              <a:off x="1116" y="1518"/>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3.0</a:t>
              </a:r>
              <a:endParaRPr lang="en-GB" altLang="en-US" sz="2100"/>
            </a:p>
          </p:txBody>
        </p:sp>
        <p:sp>
          <p:nvSpPr>
            <p:cNvPr id="1085" name="Rectangle 536"/>
            <p:cNvSpPr>
              <a:spLocks noChangeArrowheads="1"/>
            </p:cNvSpPr>
            <p:nvPr/>
          </p:nvSpPr>
          <p:spPr bwMode="auto">
            <a:xfrm>
              <a:off x="1116" y="1095"/>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4.0</a:t>
              </a:r>
              <a:endParaRPr lang="en-GB" altLang="en-US" sz="2100"/>
            </a:p>
          </p:txBody>
        </p:sp>
        <p:sp>
          <p:nvSpPr>
            <p:cNvPr id="1086" name="Rectangle 537"/>
            <p:cNvSpPr>
              <a:spLocks noChangeArrowheads="1"/>
            </p:cNvSpPr>
            <p:nvPr/>
          </p:nvSpPr>
          <p:spPr bwMode="auto">
            <a:xfrm>
              <a:off x="1262" y="2934"/>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0.0</a:t>
              </a:r>
              <a:endParaRPr lang="en-GB" altLang="en-US" sz="2100"/>
            </a:p>
          </p:txBody>
        </p:sp>
        <p:sp>
          <p:nvSpPr>
            <p:cNvPr id="1087" name="Rectangle 538"/>
            <p:cNvSpPr>
              <a:spLocks noChangeArrowheads="1"/>
            </p:cNvSpPr>
            <p:nvPr/>
          </p:nvSpPr>
          <p:spPr bwMode="auto">
            <a:xfrm>
              <a:off x="1710" y="2934"/>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0.5</a:t>
              </a:r>
              <a:endParaRPr lang="en-GB" altLang="en-US" sz="2100"/>
            </a:p>
          </p:txBody>
        </p:sp>
        <p:sp>
          <p:nvSpPr>
            <p:cNvPr id="1088" name="Rectangle 539"/>
            <p:cNvSpPr>
              <a:spLocks noChangeArrowheads="1"/>
            </p:cNvSpPr>
            <p:nvPr/>
          </p:nvSpPr>
          <p:spPr bwMode="auto">
            <a:xfrm>
              <a:off x="2164" y="2934"/>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1.0</a:t>
              </a:r>
              <a:endParaRPr lang="en-GB" altLang="en-US" sz="2100"/>
            </a:p>
          </p:txBody>
        </p:sp>
        <p:sp>
          <p:nvSpPr>
            <p:cNvPr id="1089" name="Rectangle 540"/>
            <p:cNvSpPr>
              <a:spLocks noChangeArrowheads="1"/>
            </p:cNvSpPr>
            <p:nvPr/>
          </p:nvSpPr>
          <p:spPr bwMode="auto">
            <a:xfrm>
              <a:off x="2612" y="2934"/>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1.5</a:t>
              </a:r>
              <a:endParaRPr lang="en-GB" altLang="en-US" sz="2100"/>
            </a:p>
          </p:txBody>
        </p:sp>
        <p:sp>
          <p:nvSpPr>
            <p:cNvPr id="1090" name="Rectangle 541"/>
            <p:cNvSpPr>
              <a:spLocks noChangeArrowheads="1"/>
            </p:cNvSpPr>
            <p:nvPr/>
          </p:nvSpPr>
          <p:spPr bwMode="auto">
            <a:xfrm>
              <a:off x="3061" y="2934"/>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2.0</a:t>
              </a:r>
              <a:endParaRPr lang="en-GB" altLang="en-US" sz="2100"/>
            </a:p>
          </p:txBody>
        </p:sp>
        <p:sp>
          <p:nvSpPr>
            <p:cNvPr id="1091" name="Rectangle 542"/>
            <p:cNvSpPr>
              <a:spLocks noChangeArrowheads="1"/>
            </p:cNvSpPr>
            <p:nvPr/>
          </p:nvSpPr>
          <p:spPr bwMode="auto">
            <a:xfrm>
              <a:off x="3514" y="2934"/>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2.5</a:t>
              </a:r>
              <a:endParaRPr lang="en-GB" altLang="en-US" sz="2100"/>
            </a:p>
          </p:txBody>
        </p:sp>
        <p:sp>
          <p:nvSpPr>
            <p:cNvPr id="1092" name="Rectangle 543"/>
            <p:cNvSpPr>
              <a:spLocks noChangeArrowheads="1"/>
            </p:cNvSpPr>
            <p:nvPr/>
          </p:nvSpPr>
          <p:spPr bwMode="auto">
            <a:xfrm>
              <a:off x="3963" y="2934"/>
              <a:ext cx="13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a:solidFill>
                    <a:srgbClr val="000000"/>
                  </a:solidFill>
                </a:rPr>
                <a:t>3.0</a:t>
              </a:r>
              <a:endParaRPr lang="en-GB" altLang="en-US" sz="2100"/>
            </a:p>
          </p:txBody>
        </p:sp>
        <p:sp>
          <p:nvSpPr>
            <p:cNvPr id="1093" name="Rectangle 544"/>
            <p:cNvSpPr>
              <a:spLocks noChangeArrowheads="1"/>
            </p:cNvSpPr>
            <p:nvPr/>
          </p:nvSpPr>
          <p:spPr bwMode="auto">
            <a:xfrm>
              <a:off x="2194" y="3095"/>
              <a:ext cx="962"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b="1" dirty="0">
                  <a:solidFill>
                    <a:srgbClr val="000000"/>
                  </a:solidFill>
                </a:rPr>
                <a:t>depth in alanine (cm)</a:t>
              </a:r>
              <a:endParaRPr lang="en-GB" altLang="en-US" sz="2100" dirty="0"/>
            </a:p>
          </p:txBody>
        </p:sp>
        <p:sp>
          <p:nvSpPr>
            <p:cNvPr id="1094" name="Rectangle 545"/>
            <p:cNvSpPr>
              <a:spLocks noChangeArrowheads="1"/>
            </p:cNvSpPr>
            <p:nvPr/>
          </p:nvSpPr>
          <p:spPr bwMode="auto">
            <a:xfrm rot="16200000">
              <a:off x="595" y="1942"/>
              <a:ext cx="84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200" b="1">
                  <a:solidFill>
                    <a:srgbClr val="000000"/>
                  </a:solidFill>
                </a:rPr>
                <a:t>dose per m.u. (Gy)</a:t>
              </a:r>
              <a:endParaRPr lang="en-GB" altLang="en-US" sz="2100"/>
            </a:p>
          </p:txBody>
        </p:sp>
        <p:sp>
          <p:nvSpPr>
            <p:cNvPr id="1095" name="Rectangle 546"/>
            <p:cNvSpPr>
              <a:spLocks noChangeArrowheads="1"/>
            </p:cNvSpPr>
            <p:nvPr/>
          </p:nvSpPr>
          <p:spPr bwMode="auto">
            <a:xfrm>
              <a:off x="1418" y="1226"/>
              <a:ext cx="1265" cy="388"/>
            </a:xfrm>
            <a:prstGeom prst="rect">
              <a:avLst/>
            </a:prstGeom>
            <a:solidFill>
              <a:srgbClr val="FFFFFF"/>
            </a:solidFill>
            <a:ln w="0">
              <a:solidFill>
                <a:srgbClr val="000000"/>
              </a:solidFill>
              <a:miter lim="800000"/>
              <a:headEnd/>
              <a:tailEnd/>
            </a:ln>
          </p:spPr>
          <p:txBody>
            <a:bodyPr/>
            <a:lstStyle/>
            <a:p>
              <a:endParaRPr lang="en-GB"/>
            </a:p>
          </p:txBody>
        </p:sp>
        <p:sp>
          <p:nvSpPr>
            <p:cNvPr id="1096" name="Line 547"/>
            <p:cNvSpPr>
              <a:spLocks noChangeShapeType="1"/>
            </p:cNvSpPr>
            <p:nvPr/>
          </p:nvSpPr>
          <p:spPr bwMode="auto">
            <a:xfrm>
              <a:off x="1600" y="1332"/>
              <a:ext cx="121" cy="1"/>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97" name="Rectangle 548"/>
            <p:cNvSpPr>
              <a:spLocks noChangeArrowheads="1"/>
            </p:cNvSpPr>
            <p:nvPr/>
          </p:nvSpPr>
          <p:spPr bwMode="auto">
            <a:xfrm>
              <a:off x="1741" y="1281"/>
              <a:ext cx="7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ion chamber measmnt</a:t>
              </a:r>
              <a:endParaRPr lang="en-GB" altLang="en-US" sz="2100"/>
            </a:p>
          </p:txBody>
        </p:sp>
        <p:sp>
          <p:nvSpPr>
            <p:cNvPr id="1100" name="Freeform 551"/>
            <p:cNvSpPr>
              <a:spLocks/>
            </p:cNvSpPr>
            <p:nvPr/>
          </p:nvSpPr>
          <p:spPr bwMode="auto">
            <a:xfrm>
              <a:off x="1635" y="1445"/>
              <a:ext cx="50" cy="51"/>
            </a:xfrm>
            <a:custGeom>
              <a:avLst/>
              <a:gdLst>
                <a:gd name="T0" fmla="*/ 25 w 50"/>
                <a:gd name="T1" fmla="*/ 0 h 51"/>
                <a:gd name="T2" fmla="*/ 50 w 50"/>
                <a:gd name="T3" fmla="*/ 26 h 51"/>
                <a:gd name="T4" fmla="*/ 25 w 50"/>
                <a:gd name="T5" fmla="*/ 51 h 51"/>
                <a:gd name="T6" fmla="*/ 0 w 50"/>
                <a:gd name="T7" fmla="*/ 26 h 51"/>
                <a:gd name="T8" fmla="*/ 25 w 50"/>
                <a:gd name="T9" fmla="*/ 0 h 51"/>
              </a:gdLst>
              <a:ahLst/>
              <a:cxnLst>
                <a:cxn ang="0">
                  <a:pos x="T0" y="T1"/>
                </a:cxn>
                <a:cxn ang="0">
                  <a:pos x="T2" y="T3"/>
                </a:cxn>
                <a:cxn ang="0">
                  <a:pos x="T4" y="T5"/>
                </a:cxn>
                <a:cxn ang="0">
                  <a:pos x="T6" y="T7"/>
                </a:cxn>
                <a:cxn ang="0">
                  <a:pos x="T8" y="T9"/>
                </a:cxn>
              </a:cxnLst>
              <a:rect l="0" t="0" r="r" b="b"/>
              <a:pathLst>
                <a:path w="50" h="51">
                  <a:moveTo>
                    <a:pt x="25" y="0"/>
                  </a:moveTo>
                  <a:lnTo>
                    <a:pt x="50" y="26"/>
                  </a:lnTo>
                  <a:lnTo>
                    <a:pt x="25" y="51"/>
                  </a:lnTo>
                  <a:lnTo>
                    <a:pt x="0" y="26"/>
                  </a:lnTo>
                  <a:lnTo>
                    <a:pt x="25" y="0"/>
                  </a:lnTo>
                  <a:close/>
                </a:path>
              </a:pathLst>
            </a:custGeom>
            <a:solidFill>
              <a:srgbClr val="FF00FF"/>
            </a:solidFill>
            <a:ln w="7938">
              <a:solidFill>
                <a:srgbClr val="800000"/>
              </a:solidFill>
              <a:prstDash val="solid"/>
              <a:round/>
              <a:headEnd/>
              <a:tailEnd/>
            </a:ln>
          </p:spPr>
          <p:txBody>
            <a:bodyPr/>
            <a:lstStyle/>
            <a:p>
              <a:endParaRPr lang="en-GB"/>
            </a:p>
          </p:txBody>
        </p:sp>
        <p:sp>
          <p:nvSpPr>
            <p:cNvPr id="1101" name="Rectangle 552"/>
            <p:cNvSpPr>
              <a:spLocks noChangeArrowheads="1"/>
            </p:cNvSpPr>
            <p:nvPr/>
          </p:nvSpPr>
          <p:spPr bwMode="auto">
            <a:xfrm>
              <a:off x="1741" y="1420"/>
              <a:ext cx="524"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dirty="0" err="1" smtClean="0">
                  <a:solidFill>
                    <a:srgbClr val="000000"/>
                  </a:solidFill>
                </a:rPr>
                <a:t>D</a:t>
              </a:r>
              <a:r>
                <a:rPr lang="en-GB" altLang="en-US" sz="1000" baseline="-25000" dirty="0" err="1" smtClean="0">
                  <a:solidFill>
                    <a:srgbClr val="000000"/>
                  </a:solidFill>
                </a:rPr>
                <a:t>w</a:t>
              </a:r>
              <a:r>
                <a:rPr lang="en-GB" altLang="en-US" sz="1000" baseline="-25000" dirty="0" smtClean="0">
                  <a:solidFill>
                    <a:srgbClr val="000000"/>
                  </a:solidFill>
                </a:rPr>
                <a:t>,</a:t>
              </a:r>
              <a:r>
                <a:rPr lang="el-GR" altLang="en-US" sz="1000" baseline="-25000" dirty="0" smtClean="0">
                  <a:solidFill>
                    <a:srgbClr val="000000"/>
                  </a:solidFill>
                </a:rPr>
                <a:t>γ</a:t>
              </a:r>
              <a:r>
                <a:rPr lang="en-GB" altLang="en-US" sz="1000" dirty="0" smtClean="0">
                  <a:solidFill>
                    <a:srgbClr val="000000"/>
                  </a:solidFill>
                </a:rPr>
                <a:t>(alanine)</a:t>
              </a:r>
              <a:endParaRPr lang="en-GB" altLang="en-US" sz="2100" baseline="-25000" dirty="0"/>
            </a:p>
          </p:txBody>
        </p:sp>
      </p:grpSp>
      <p:sp>
        <p:nvSpPr>
          <p:cNvPr id="556" name="Text Box 130"/>
          <p:cNvSpPr txBox="1">
            <a:spLocks noChangeArrowheads="1"/>
          </p:cNvSpPr>
          <p:nvPr/>
        </p:nvSpPr>
        <p:spPr bwMode="auto">
          <a:xfrm>
            <a:off x="539552" y="3814960"/>
            <a:ext cx="255390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ts val="1200"/>
              </a:spcBef>
            </a:pPr>
            <a:r>
              <a:rPr lang="en-GB" sz="1600" dirty="0"/>
              <a:t>Palmans 2006 </a:t>
            </a:r>
            <a:endParaRPr lang="en-GB" sz="1600" dirty="0" smtClean="0"/>
          </a:p>
          <a:p>
            <a:pPr>
              <a:spcBef>
                <a:spcPts val="1200"/>
              </a:spcBef>
            </a:pPr>
            <a:r>
              <a:rPr lang="en-GB" sz="1600" dirty="0" smtClean="0"/>
              <a:t>NPL </a:t>
            </a:r>
            <a:r>
              <a:rPr lang="en-GB" sz="1600" dirty="0"/>
              <a:t>report DQL-RD003</a:t>
            </a:r>
          </a:p>
        </p:txBody>
      </p:sp>
    </p:spTree>
    <p:extLst>
      <p:ext uri="{BB962C8B-B14F-4D97-AF65-F5344CB8AC3E}">
        <p14:creationId xmlns:p14="http://schemas.microsoft.com/office/powerpoint/2010/main" val="40075322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title"/>
          </p:nvPr>
        </p:nvSpPr>
        <p:spPr/>
        <p:txBody>
          <a:bodyPr/>
          <a:lstStyle/>
          <a:p>
            <a:r>
              <a:rPr lang="en-US" altLang="en-US" b="0" dirty="0" smtClean="0">
                <a:solidFill>
                  <a:srgbClr val="003A6E"/>
                </a:solidFill>
                <a:latin typeface="Comic Sans MS" pitchFamily="66" charset="0"/>
                <a:ea typeface="ＭＳ Ｐゴシック" pitchFamily="34" charset="-128"/>
              </a:rPr>
              <a:t>Alanine/EPR dosimetry</a:t>
            </a:r>
            <a:br>
              <a:rPr lang="en-US" altLang="en-US" b="0" dirty="0" smtClean="0">
                <a:solidFill>
                  <a:srgbClr val="003A6E"/>
                </a:solidFill>
                <a:latin typeface="Comic Sans MS" pitchFamily="66" charset="0"/>
                <a:ea typeface="ＭＳ Ｐゴシック" pitchFamily="34" charset="-128"/>
              </a:rPr>
            </a:br>
            <a:endParaRPr lang="en-US" altLang="en-US" b="0" dirty="0">
              <a:solidFill>
                <a:srgbClr val="003A6E"/>
              </a:solidFill>
              <a:latin typeface="Comic Sans MS" pitchFamily="66" charset="0"/>
              <a:ea typeface="ＭＳ Ｐゴシック" pitchFamily="34" charset="-128"/>
            </a:endParaRPr>
          </a:p>
        </p:txBody>
      </p:sp>
      <p:grpSp>
        <p:nvGrpSpPr>
          <p:cNvPr id="2" name="Group 1"/>
          <p:cNvGrpSpPr/>
          <p:nvPr/>
        </p:nvGrpSpPr>
        <p:grpSpPr>
          <a:xfrm>
            <a:off x="-108520" y="1700808"/>
            <a:ext cx="9577064" cy="5472608"/>
            <a:chOff x="-228600" y="944563"/>
            <a:chExt cx="10287000" cy="6294437"/>
          </a:xfrm>
        </p:grpSpPr>
        <p:sp>
          <p:nvSpPr>
            <p:cNvPr id="83970" name="Text Box 2"/>
            <p:cNvSpPr txBox="1">
              <a:spLocks noChangeArrowheads="1"/>
            </p:cNvSpPr>
            <p:nvPr/>
          </p:nvSpPr>
          <p:spPr bwMode="auto">
            <a:xfrm>
              <a:off x="609600" y="944563"/>
              <a:ext cx="3809037" cy="35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dirty="0" smtClean="0">
                  <a:latin typeface="Comic Sans MS" panose="030F0702030302020204" pitchFamily="66" charset="0"/>
                  <a:ea typeface="ＭＳ Ｐゴシック" pitchFamily="34" charset="-128"/>
                </a:rPr>
                <a:t>Bassler </a:t>
              </a:r>
              <a:r>
                <a:rPr lang="en-GB" altLang="en-US" sz="1400" dirty="0">
                  <a:latin typeface="Comic Sans MS" panose="030F0702030302020204" pitchFamily="66" charset="0"/>
                  <a:ea typeface="ＭＳ Ｐゴシック" pitchFamily="34" charset="-128"/>
                </a:rPr>
                <a:t>et al, </a:t>
              </a:r>
              <a:r>
                <a:rPr lang="en-GB" altLang="en-US" sz="1400" dirty="0" smtClean="0">
                  <a:latin typeface="Comic Sans MS" panose="030F0702030302020204" pitchFamily="66" charset="0"/>
                  <a:ea typeface="ＭＳ Ｐゴシック" pitchFamily="34" charset="-128"/>
                </a:rPr>
                <a:t>NIMB </a:t>
              </a:r>
              <a:r>
                <a:rPr lang="en-GB" altLang="en-US" sz="1400" dirty="0">
                  <a:latin typeface="Comic Sans MS" panose="030F0702030302020204" pitchFamily="66" charset="0"/>
                  <a:ea typeface="ＭＳ Ｐゴシック" pitchFamily="34" charset="-128"/>
                </a:rPr>
                <a:t>266 929-936, </a:t>
              </a:r>
              <a:r>
                <a:rPr lang="en-GB" altLang="en-US" sz="1400" dirty="0" smtClean="0">
                  <a:latin typeface="Comic Sans MS" panose="030F0702030302020204" pitchFamily="66" charset="0"/>
                  <a:ea typeface="ＭＳ Ｐゴシック" pitchFamily="34" charset="-128"/>
                </a:rPr>
                <a:t>2008</a:t>
              </a:r>
              <a:endParaRPr lang="en-GB" altLang="en-US" sz="1400" dirty="0">
                <a:latin typeface="Comic Sans MS" panose="030F0702030302020204" pitchFamily="66" charset="0"/>
                <a:ea typeface="ＭＳ Ｐゴシック" pitchFamily="34" charset="-128"/>
              </a:endParaRPr>
            </a:p>
          </p:txBody>
        </p:sp>
        <p:sp>
          <p:nvSpPr>
            <p:cNvPr id="83972" name="Text Box 4"/>
            <p:cNvSpPr txBox="1">
              <a:spLocks noChangeArrowheads="1"/>
            </p:cNvSpPr>
            <p:nvPr/>
          </p:nvSpPr>
          <p:spPr bwMode="auto">
            <a:xfrm>
              <a:off x="4660900" y="944563"/>
              <a:ext cx="2305877" cy="35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latin typeface="Comic Sans MS" panose="030F0702030302020204" pitchFamily="66" charset="0"/>
                  <a:ea typeface="ＭＳ Ｐゴシック" pitchFamily="34" charset="-128"/>
                </a:rPr>
                <a:t>CERN anti-proton beam</a:t>
              </a:r>
            </a:p>
          </p:txBody>
        </p:sp>
        <p:sp>
          <p:nvSpPr>
            <p:cNvPr id="83973" name="Text Box 5"/>
            <p:cNvSpPr txBox="1">
              <a:spLocks noChangeArrowheads="1"/>
            </p:cNvSpPr>
            <p:nvPr/>
          </p:nvSpPr>
          <p:spPr bwMode="auto">
            <a:xfrm>
              <a:off x="4648200" y="3810000"/>
              <a:ext cx="2474617" cy="35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latin typeface="Comic Sans MS" panose="030F0702030302020204" pitchFamily="66" charset="0"/>
                  <a:ea typeface="ＭＳ Ｐゴシック" pitchFamily="34" charset="-128"/>
                </a:rPr>
                <a:t>Birmingham 15 MeV beam</a:t>
              </a:r>
            </a:p>
          </p:txBody>
        </p:sp>
        <p:pic>
          <p:nvPicPr>
            <p:cNvPr id="8397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19200"/>
              <a:ext cx="39624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397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095750"/>
              <a:ext cx="5181600" cy="306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83976" name="Rectangle 8"/>
            <p:cNvSpPr>
              <a:spLocks noChangeArrowheads="1"/>
            </p:cNvSpPr>
            <p:nvPr/>
          </p:nvSpPr>
          <p:spPr bwMode="auto">
            <a:xfrm>
              <a:off x="4267200" y="4495800"/>
              <a:ext cx="1524000" cy="838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useBgFill="1">
          <p:nvSpPr>
            <p:cNvPr id="83977" name="Rectangle 9"/>
            <p:cNvSpPr>
              <a:spLocks noChangeArrowheads="1"/>
            </p:cNvSpPr>
            <p:nvPr/>
          </p:nvSpPr>
          <p:spPr bwMode="auto">
            <a:xfrm>
              <a:off x="-228600" y="6705600"/>
              <a:ext cx="6019800" cy="457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pic>
          <p:nvPicPr>
            <p:cNvPr id="8397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5175" y="1219200"/>
              <a:ext cx="4035425" cy="473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useBgFill="1">
          <p:nvSpPr>
            <p:cNvPr id="83979" name="Rectangle 11"/>
            <p:cNvSpPr>
              <a:spLocks noChangeArrowheads="1"/>
            </p:cNvSpPr>
            <p:nvPr/>
          </p:nvSpPr>
          <p:spPr bwMode="auto">
            <a:xfrm>
              <a:off x="4648200" y="3657600"/>
              <a:ext cx="4038600" cy="2362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p:nvSpPr>
            <p:cNvPr id="83980" name="Rectangle 12"/>
            <p:cNvSpPr>
              <a:spLocks noChangeArrowheads="1"/>
            </p:cNvSpPr>
            <p:nvPr/>
          </p:nvSpPr>
          <p:spPr bwMode="auto">
            <a:xfrm>
              <a:off x="4676775" y="990600"/>
              <a:ext cx="3857625" cy="2743200"/>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pic>
          <p:nvPicPr>
            <p:cNvPr id="83981"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2025" y="4191000"/>
              <a:ext cx="5286375" cy="287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83982" name="Rectangle 14"/>
            <p:cNvSpPr>
              <a:spLocks noChangeArrowheads="1"/>
            </p:cNvSpPr>
            <p:nvPr/>
          </p:nvSpPr>
          <p:spPr bwMode="auto">
            <a:xfrm>
              <a:off x="8382000" y="4419600"/>
              <a:ext cx="1524000" cy="838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useBgFill="1">
          <p:nvSpPr>
            <p:cNvPr id="83983" name="Rectangle 15"/>
            <p:cNvSpPr>
              <a:spLocks noChangeArrowheads="1"/>
            </p:cNvSpPr>
            <p:nvPr/>
          </p:nvSpPr>
          <p:spPr bwMode="auto">
            <a:xfrm>
              <a:off x="4572000" y="6781800"/>
              <a:ext cx="5105400" cy="457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p:nvSpPr>
            <p:cNvPr id="83984" name="Rectangle 16"/>
            <p:cNvSpPr>
              <a:spLocks noChangeArrowheads="1"/>
            </p:cNvSpPr>
            <p:nvPr/>
          </p:nvSpPr>
          <p:spPr bwMode="auto">
            <a:xfrm>
              <a:off x="4676775" y="3810000"/>
              <a:ext cx="3857625" cy="2819400"/>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sp>
          <p:nvSpPr>
            <p:cNvPr id="83985" name="Text Box 17"/>
            <p:cNvSpPr txBox="1">
              <a:spLocks noChangeArrowheads="1"/>
            </p:cNvSpPr>
            <p:nvPr/>
          </p:nvSpPr>
          <p:spPr bwMode="auto">
            <a:xfrm>
              <a:off x="4714875" y="3810000"/>
              <a:ext cx="1715289" cy="35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latin typeface="Comic Sans MS" panose="030F0702030302020204" pitchFamily="66" charset="0"/>
                  <a:ea typeface="ＭＳ Ｐゴシック" pitchFamily="34" charset="-128"/>
                </a:rPr>
                <a:t>GSI </a:t>
              </a:r>
              <a:r>
                <a:rPr lang="en-GB" altLang="en-US" sz="1400" baseline="30000">
                  <a:latin typeface="Comic Sans MS" panose="030F0702030302020204" pitchFamily="66" charset="0"/>
                  <a:ea typeface="ＭＳ Ｐゴシック" pitchFamily="34" charset="-128"/>
                </a:rPr>
                <a:t>12</a:t>
              </a:r>
              <a:r>
                <a:rPr lang="en-GB" altLang="en-US" sz="1400">
                  <a:latin typeface="Comic Sans MS" panose="030F0702030302020204" pitchFamily="66" charset="0"/>
                  <a:ea typeface="ＭＳ Ｐゴシック" pitchFamily="34" charset="-128"/>
                </a:rPr>
                <a:t>C ion beam</a:t>
              </a:r>
            </a:p>
          </p:txBody>
        </p:sp>
        <p:sp useBgFill="1">
          <p:nvSpPr>
            <p:cNvPr id="83986" name="Rectangle 18"/>
            <p:cNvSpPr>
              <a:spLocks noChangeArrowheads="1"/>
            </p:cNvSpPr>
            <p:nvPr/>
          </p:nvSpPr>
          <p:spPr bwMode="auto">
            <a:xfrm>
              <a:off x="685800" y="3657600"/>
              <a:ext cx="3886200" cy="457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p:nvSpPr>
            <p:cNvPr id="83987" name="Rectangle 19"/>
            <p:cNvSpPr>
              <a:spLocks noChangeArrowheads="1"/>
            </p:cNvSpPr>
            <p:nvPr/>
          </p:nvSpPr>
          <p:spPr bwMode="auto">
            <a:xfrm>
              <a:off x="609600" y="990600"/>
              <a:ext cx="3857625" cy="2743200"/>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sp>
          <p:nvSpPr>
            <p:cNvPr id="83988" name="Rectangle 20"/>
            <p:cNvSpPr>
              <a:spLocks noChangeArrowheads="1"/>
            </p:cNvSpPr>
            <p:nvPr/>
          </p:nvSpPr>
          <p:spPr bwMode="auto">
            <a:xfrm>
              <a:off x="609600" y="3819525"/>
              <a:ext cx="3857625" cy="2809875"/>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sp>
          <p:nvSpPr>
            <p:cNvPr id="83989" name="Text Box 21"/>
            <p:cNvSpPr txBox="1">
              <a:spLocks noChangeArrowheads="1"/>
            </p:cNvSpPr>
            <p:nvPr/>
          </p:nvSpPr>
          <p:spPr bwMode="auto">
            <a:xfrm>
              <a:off x="698500" y="3840163"/>
              <a:ext cx="3707448" cy="35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dirty="0">
                  <a:latin typeface="Comic Sans MS" panose="030F0702030302020204" pitchFamily="66" charset="0"/>
                  <a:ea typeface="ＭＳ Ｐゴシック" pitchFamily="34" charset="-128"/>
                </a:rPr>
                <a:t>Herrmann et al 2011 Med </a:t>
              </a:r>
              <a:r>
                <a:rPr lang="en-GB" altLang="en-US" sz="1400" dirty="0" err="1">
                  <a:latin typeface="Comic Sans MS" panose="030F0702030302020204" pitchFamily="66" charset="0"/>
                  <a:ea typeface="ＭＳ Ｐゴシック" pitchFamily="34" charset="-128"/>
                </a:rPr>
                <a:t>Phys</a:t>
              </a:r>
              <a:r>
                <a:rPr lang="en-GB" altLang="en-US" sz="1400" dirty="0">
                  <a:latin typeface="Comic Sans MS" panose="030F0702030302020204" pitchFamily="66" charset="0"/>
                  <a:ea typeface="ＭＳ Ｐゴシック" pitchFamily="34" charset="-128"/>
                </a:rPr>
                <a:t> 38:1859</a:t>
              </a:r>
            </a:p>
          </p:txBody>
        </p:sp>
      </p:grpSp>
    </p:spTree>
    <p:extLst>
      <p:ext uri="{BB962C8B-B14F-4D97-AF65-F5344CB8AC3E}">
        <p14:creationId xmlns:p14="http://schemas.microsoft.com/office/powerpoint/2010/main" val="18505365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Radiochromic</a:t>
            </a:r>
            <a:r>
              <a:rPr lang="en-GB" dirty="0" smtClean="0"/>
              <a:t> film</a:t>
            </a:r>
            <a:endParaRPr lang="en-GB" dirty="0"/>
          </a:p>
        </p:txBody>
      </p:sp>
      <p:pic>
        <p:nvPicPr>
          <p:cNvPr id="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7456" y="1395094"/>
            <a:ext cx="4896544"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19" y="2527603"/>
            <a:ext cx="3384377" cy="3368088"/>
          </a:xfrm>
          <a:prstGeom prst="rect">
            <a:avLst/>
          </a:prstGeom>
          <a:noFill/>
          <a:ln>
            <a:noFill/>
          </a:ln>
        </p:spPr>
      </p:pic>
      <p:sp>
        <p:nvSpPr>
          <p:cNvPr id="10" name="Content Placeholder 3"/>
          <p:cNvSpPr txBox="1">
            <a:spLocks/>
          </p:cNvSpPr>
          <p:nvPr/>
        </p:nvSpPr>
        <p:spPr bwMode="auto">
          <a:xfrm>
            <a:off x="395536" y="5949280"/>
            <a:ext cx="4320480"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4"/>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5"/>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5"/>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5"/>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smtClean="0"/>
              <a:t>Protons</a:t>
            </a:r>
          </a:p>
          <a:p>
            <a:pPr>
              <a:spcBef>
                <a:spcPts val="1200"/>
              </a:spcBef>
            </a:pPr>
            <a:r>
              <a:rPr lang="en-GB" sz="1800" dirty="0" err="1" smtClean="0"/>
              <a:t>Vatnitsky</a:t>
            </a:r>
            <a:r>
              <a:rPr lang="en-GB" sz="1800" dirty="0" smtClean="0"/>
              <a:t> 1997 </a:t>
            </a:r>
            <a:r>
              <a:rPr lang="en-GB" sz="1800" dirty="0" err="1" smtClean="0"/>
              <a:t>Appl</a:t>
            </a:r>
            <a:r>
              <a:rPr lang="en-GB" sz="1800" dirty="0" smtClean="0"/>
              <a:t> Rad </a:t>
            </a:r>
            <a:r>
              <a:rPr lang="en-GB" sz="1800" dirty="0" err="1" smtClean="0"/>
              <a:t>Isot</a:t>
            </a:r>
            <a:r>
              <a:rPr lang="en-GB" sz="1800" dirty="0" smtClean="0"/>
              <a:t> 48:643</a:t>
            </a:r>
          </a:p>
        </p:txBody>
      </p:sp>
      <p:pic>
        <p:nvPicPr>
          <p:cNvPr id="2048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9952" y="2780928"/>
            <a:ext cx="4709079" cy="3427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Content Placeholder 3"/>
          <p:cNvSpPr txBox="1">
            <a:spLocks/>
          </p:cNvSpPr>
          <p:nvPr/>
        </p:nvSpPr>
        <p:spPr bwMode="auto">
          <a:xfrm>
            <a:off x="4703192" y="5946911"/>
            <a:ext cx="4320480"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4"/>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5"/>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5"/>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5"/>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smtClean="0"/>
              <a:t>Carbon ions</a:t>
            </a:r>
          </a:p>
          <a:p>
            <a:pPr>
              <a:spcBef>
                <a:spcPts val="1200"/>
              </a:spcBef>
            </a:pPr>
            <a:r>
              <a:rPr lang="en-GB" sz="1800" dirty="0" err="1" smtClean="0"/>
              <a:t>Martisikova</a:t>
            </a:r>
            <a:r>
              <a:rPr lang="en-GB" sz="1800" dirty="0" smtClean="0"/>
              <a:t> 2010 PMB 55:5557</a:t>
            </a:r>
          </a:p>
        </p:txBody>
      </p:sp>
    </p:spTree>
    <p:extLst>
      <p:ext uri="{BB962C8B-B14F-4D97-AF65-F5344CB8AC3E}">
        <p14:creationId xmlns:p14="http://schemas.microsoft.com/office/powerpoint/2010/main" val="27737272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Radiochromic</a:t>
            </a:r>
            <a:r>
              <a:rPr lang="en-GB" dirty="0" smtClean="0"/>
              <a:t> film – energy dependence</a:t>
            </a:r>
            <a:endParaRPr lang="en-GB" dirty="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916832"/>
            <a:ext cx="6028602" cy="4115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3"/>
          <p:cNvSpPr txBox="1">
            <a:spLocks/>
          </p:cNvSpPr>
          <p:nvPr/>
        </p:nvSpPr>
        <p:spPr bwMode="auto">
          <a:xfrm>
            <a:off x="2339752" y="6153764"/>
            <a:ext cx="4950804"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3"/>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smtClean="0"/>
              <a:t>Kirby et al. 2010 </a:t>
            </a:r>
            <a:r>
              <a:rPr lang="en-GB" sz="1800" dirty="0" err="1" smtClean="0"/>
              <a:t>Phys</a:t>
            </a:r>
            <a:r>
              <a:rPr lang="en-GB" sz="1800" dirty="0" smtClean="0"/>
              <a:t> Med </a:t>
            </a:r>
            <a:r>
              <a:rPr lang="en-GB" sz="1800" dirty="0" err="1" smtClean="0"/>
              <a:t>Biol</a:t>
            </a:r>
            <a:r>
              <a:rPr lang="en-GB" sz="1800" dirty="0" smtClean="0"/>
              <a:t> 55:417</a:t>
            </a:r>
          </a:p>
        </p:txBody>
      </p:sp>
    </p:spTree>
    <p:extLst>
      <p:ext uri="{BB962C8B-B14F-4D97-AF65-F5344CB8AC3E}">
        <p14:creationId xmlns:p14="http://schemas.microsoft.com/office/powerpoint/2010/main" val="30237495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Polymer gel dosimetry</a:t>
            </a:r>
            <a:endParaRPr lang="en-GB" dirty="0"/>
          </a:p>
        </p:txBody>
      </p:sp>
      <p:sp>
        <p:nvSpPr>
          <p:cNvPr id="4" name="Rectangle 3"/>
          <p:cNvSpPr/>
          <p:nvPr/>
        </p:nvSpPr>
        <p:spPr>
          <a:xfrm>
            <a:off x="5406736" y="1979548"/>
            <a:ext cx="1733167" cy="369332"/>
          </a:xfrm>
          <a:prstGeom prst="rect">
            <a:avLst/>
          </a:prstGeom>
        </p:spPr>
        <p:txBody>
          <a:bodyPr wrap="none">
            <a:spAutoFit/>
          </a:bodyPr>
          <a:lstStyle/>
          <a:p>
            <a:r>
              <a:rPr lang="en-GB" dirty="0"/>
              <a:t>BANG3-Pro2:</a:t>
            </a:r>
          </a:p>
        </p:txBody>
      </p:sp>
      <p:sp>
        <p:nvSpPr>
          <p:cNvPr id="9" name="Rectangle 8"/>
          <p:cNvSpPr/>
          <p:nvPr/>
        </p:nvSpPr>
        <p:spPr>
          <a:xfrm>
            <a:off x="899592" y="1947282"/>
            <a:ext cx="957313" cy="369332"/>
          </a:xfrm>
          <a:prstGeom prst="rect">
            <a:avLst/>
          </a:prstGeom>
        </p:spPr>
        <p:txBody>
          <a:bodyPr wrap="none">
            <a:spAutoFit/>
          </a:bodyPr>
          <a:lstStyle/>
          <a:p>
            <a:r>
              <a:rPr lang="en-GB" dirty="0" smtClean="0"/>
              <a:t>BANG:</a:t>
            </a:r>
            <a:endParaRPr lang="en-GB" dirty="0"/>
          </a:p>
        </p:txBody>
      </p:sp>
      <p:grpSp>
        <p:nvGrpSpPr>
          <p:cNvPr id="3" name="Group 2"/>
          <p:cNvGrpSpPr/>
          <p:nvPr/>
        </p:nvGrpSpPr>
        <p:grpSpPr>
          <a:xfrm>
            <a:off x="144016" y="2564904"/>
            <a:ext cx="8892480" cy="3155396"/>
            <a:chOff x="6732240" y="2631213"/>
            <a:chExt cx="8892480" cy="3155396"/>
          </a:xfrm>
        </p:grpSpPr>
        <p:pic>
          <p:nvPicPr>
            <p:cNvPr id="1843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2631213"/>
              <a:ext cx="8892480" cy="3155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6876257" y="2631213"/>
              <a:ext cx="4302224" cy="3113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6" name="Picture 5"/>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2708920"/>
            <a:ext cx="4331727" cy="3223850"/>
          </a:xfrm>
          <a:prstGeom prst="rect">
            <a:avLst/>
          </a:prstGeom>
          <a:noFill/>
          <a:ln>
            <a:noFill/>
          </a:ln>
        </p:spPr>
      </p:pic>
      <p:sp>
        <p:nvSpPr>
          <p:cNvPr id="7" name="TextBox 6"/>
          <p:cNvSpPr txBox="1"/>
          <p:nvPr/>
        </p:nvSpPr>
        <p:spPr>
          <a:xfrm>
            <a:off x="1064792" y="5932770"/>
            <a:ext cx="2592376" cy="369332"/>
          </a:xfrm>
          <a:prstGeom prst="rect">
            <a:avLst/>
          </a:prstGeom>
          <a:noFill/>
        </p:spPr>
        <p:txBody>
          <a:bodyPr wrap="none" rtlCol="0">
            <a:spAutoFit/>
          </a:bodyPr>
          <a:lstStyle/>
          <a:p>
            <a:r>
              <a:rPr lang="en-US" dirty="0" err="1" smtClean="0">
                <a:latin typeface="Comic Sans MS" panose="030F0702030302020204" pitchFamily="66" charset="0"/>
              </a:rPr>
              <a:t>Heufelder</a:t>
            </a:r>
            <a:r>
              <a:rPr lang="en-US" dirty="0" smtClean="0">
                <a:latin typeface="Comic Sans MS" panose="030F0702030302020204" pitchFamily="66" charset="0"/>
              </a:rPr>
              <a:t> </a:t>
            </a:r>
            <a:r>
              <a:rPr lang="en-US" dirty="0">
                <a:latin typeface="Comic Sans MS" panose="030F0702030302020204" pitchFamily="66" charset="0"/>
              </a:rPr>
              <a:t>et </a:t>
            </a:r>
            <a:r>
              <a:rPr lang="en-US" dirty="0" smtClean="0">
                <a:latin typeface="Comic Sans MS" panose="030F0702030302020204" pitchFamily="66" charset="0"/>
              </a:rPr>
              <a:t>al. 2003.</a:t>
            </a:r>
            <a:endParaRPr lang="en-US" dirty="0">
              <a:latin typeface="Comic Sans MS" panose="030F0702030302020204" pitchFamily="66" charset="0"/>
            </a:endParaRPr>
          </a:p>
        </p:txBody>
      </p:sp>
      <p:sp>
        <p:nvSpPr>
          <p:cNvPr id="8" name="Content Placeholder 3"/>
          <p:cNvSpPr txBox="1">
            <a:spLocks/>
          </p:cNvSpPr>
          <p:nvPr/>
        </p:nvSpPr>
        <p:spPr bwMode="auto">
          <a:xfrm>
            <a:off x="4790143" y="5932770"/>
            <a:ext cx="4950804"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4"/>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5"/>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5"/>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5"/>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err="1" smtClean="0"/>
              <a:t>Zeidan</a:t>
            </a:r>
            <a:r>
              <a:rPr lang="en-GB" sz="1800" dirty="0" smtClean="0"/>
              <a:t> et al. 2010 Med </a:t>
            </a:r>
            <a:r>
              <a:rPr lang="en-GB" sz="1800" dirty="0" err="1" smtClean="0"/>
              <a:t>Phys</a:t>
            </a:r>
            <a:r>
              <a:rPr lang="en-GB" sz="1800" dirty="0" smtClean="0"/>
              <a:t> 37:2145</a:t>
            </a:r>
          </a:p>
        </p:txBody>
      </p:sp>
    </p:spTree>
    <p:extLst>
      <p:ext uri="{BB962C8B-B14F-4D97-AF65-F5344CB8AC3E}">
        <p14:creationId xmlns:p14="http://schemas.microsoft.com/office/powerpoint/2010/main" val="38981241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noFill/>
          <a:ln/>
          <a:extLst>
            <a:ext uri="{909E8E84-426E-40DD-AFC4-6F175D3DCCD1}">
              <a14:hiddenFill xmlns:a14="http://schemas.microsoft.com/office/drawing/2010/main">
                <a:solidFill>
                  <a:srgbClr val="1A5895"/>
                </a:solidFill>
              </a14:hiddenFill>
            </a:ext>
          </a:extLst>
        </p:spPr>
        <p:txBody>
          <a:bodyPr lIns="92075" tIns="46038" rIns="92075" bIns="46038" anchor="ctr"/>
          <a:lstStyle/>
          <a:p>
            <a:r>
              <a:rPr lang="en-GB" altLang="en-US" dirty="0" smtClean="0"/>
              <a:t>Absorbed </a:t>
            </a:r>
            <a:r>
              <a:rPr lang="en-GB" altLang="en-US" dirty="0"/>
              <a:t>Dose</a:t>
            </a:r>
          </a:p>
        </p:txBody>
      </p:sp>
      <mc:AlternateContent xmlns:mc="http://schemas.openxmlformats.org/markup-compatibility/2006" xmlns:a14="http://schemas.microsoft.com/office/drawing/2010/main">
        <mc:Choice Requires="a14">
          <p:sp>
            <p:nvSpPr>
              <p:cNvPr id="46083" name="Rectangle 3"/>
              <p:cNvSpPr>
                <a:spLocks noGrp="1" noChangeArrowheads="1"/>
              </p:cNvSpPr>
              <p:nvPr>
                <p:ph idx="1"/>
              </p:nvPr>
            </p:nvSpPr>
            <p:spPr>
              <a:xfrm>
                <a:off x="457200" y="2204864"/>
                <a:ext cx="8229600" cy="3921299"/>
              </a:xfrm>
              <a:noFill/>
              <a:ln/>
            </p:spPr>
            <p:txBody>
              <a:bodyPr lIns="92075" tIns="46038" rIns="92075" bIns="46038"/>
              <a:lstStyle/>
              <a:p>
                <a:pPr marL="0" indent="0">
                  <a:lnSpc>
                    <a:spcPct val="90000"/>
                  </a:lnSpc>
                  <a:spcBef>
                    <a:spcPct val="0"/>
                  </a:spcBef>
                  <a:buFontTx/>
                  <a:buNone/>
                  <a:tabLst>
                    <a:tab pos="0" algn="l"/>
                  </a:tabLst>
                </a:pPr>
                <a:r>
                  <a:rPr lang="en-GB" altLang="en-US" sz="2000" b="1" dirty="0" smtClean="0">
                    <a:solidFill>
                      <a:srgbClr val="003399"/>
                    </a:solidFill>
                  </a:rPr>
                  <a:t>Absorbed dose</a:t>
                </a:r>
                <a:r>
                  <a:rPr lang="en-GB" altLang="en-US" sz="1800" b="1" dirty="0">
                    <a:solidFill>
                      <a:srgbClr val="003399"/>
                    </a:solidFill>
                  </a:rPr>
                  <a:t>  </a:t>
                </a:r>
                <a:r>
                  <a:rPr lang="en-GB" altLang="en-US" b="1" i="1" dirty="0">
                    <a:solidFill>
                      <a:srgbClr val="003399"/>
                    </a:solidFill>
                    <a:latin typeface="Times New Roman" pitchFamily="18" charset="0"/>
                  </a:rPr>
                  <a:t>D</a:t>
                </a:r>
                <a:endParaRPr lang="en-GB" altLang="en-US" b="1" dirty="0">
                  <a:solidFill>
                    <a:srgbClr val="003399"/>
                  </a:solidFill>
                  <a:latin typeface="Times New Roman" pitchFamily="18" charset="0"/>
                </a:endParaRPr>
              </a:p>
              <a:p>
                <a:pPr marL="0" indent="0">
                  <a:lnSpc>
                    <a:spcPct val="90000"/>
                  </a:lnSpc>
                  <a:spcBef>
                    <a:spcPct val="0"/>
                  </a:spcBef>
                  <a:buFontTx/>
                  <a:buNone/>
                  <a:tabLst>
                    <a:tab pos="0" algn="l"/>
                  </a:tabLst>
                </a:pPr>
                <a:endParaRPr lang="en-GB" altLang="en-US" sz="1800" b="1" i="1" dirty="0">
                  <a:solidFill>
                    <a:schemeClr val="tx2"/>
                  </a:solidFill>
                  <a:cs typeface="Times New Roman" pitchFamily="18" charset="0"/>
                  <a:sym typeface="Symbol" pitchFamily="18" charset="2"/>
                </a:endParaRPr>
              </a:p>
              <a:p>
                <a:pPr marL="0" indent="0">
                  <a:lnSpc>
                    <a:spcPct val="90000"/>
                  </a:lnSpc>
                  <a:spcBef>
                    <a:spcPct val="0"/>
                  </a:spcBef>
                  <a:buFontTx/>
                  <a:buNone/>
                  <a:tabLst>
                    <a:tab pos="0" algn="l"/>
                  </a:tabLst>
                </a:pPr>
                <a:endParaRPr lang="en-GB" altLang="en-US" sz="1800" i="1" dirty="0">
                  <a:cs typeface="Times New Roman" pitchFamily="18" charset="0"/>
                  <a:sym typeface="Symbol" pitchFamily="18" charset="2"/>
                </a:endParaRPr>
              </a:p>
              <a:p>
                <a:pPr marL="0" indent="0">
                  <a:lnSpc>
                    <a:spcPct val="90000"/>
                  </a:lnSpc>
                  <a:spcBef>
                    <a:spcPct val="0"/>
                  </a:spcBef>
                  <a:buFontTx/>
                  <a:buNone/>
                  <a:tabLst>
                    <a:tab pos="0" algn="l"/>
                  </a:tabLst>
                </a:pPr>
                <a:endParaRPr lang="en-GB" altLang="en-US" sz="1800" dirty="0"/>
              </a:p>
              <a:p>
                <a:pPr marL="0" indent="0">
                  <a:lnSpc>
                    <a:spcPct val="90000"/>
                  </a:lnSpc>
                  <a:spcBef>
                    <a:spcPct val="0"/>
                  </a:spcBef>
                  <a:buFontTx/>
                  <a:buNone/>
                  <a:tabLst>
                    <a:tab pos="0" algn="l"/>
                  </a:tabLst>
                </a:pPr>
                <a:r>
                  <a:rPr lang="en-GB" altLang="en-US" sz="2000" dirty="0">
                    <a:cs typeface="Times New Roman" pitchFamily="18" charset="0"/>
                  </a:rPr>
                  <a:t>Where </a:t>
                </a:r>
                <a14:m>
                  <m:oMath xmlns:m="http://schemas.openxmlformats.org/officeDocument/2006/math">
                    <m:r>
                      <a:rPr lang="en-GB" altLang="en-US" sz="2000" b="0" i="1" smtClean="0">
                        <a:latin typeface="Cambria Math"/>
                        <a:cs typeface="Times New Roman" pitchFamily="18" charset="0"/>
                      </a:rPr>
                      <m:t>𝑑</m:t>
                    </m:r>
                    <m:acc>
                      <m:accPr>
                        <m:chr m:val="̅"/>
                        <m:ctrlPr>
                          <a:rPr lang="en-GB" altLang="en-US" sz="2000" b="0" i="1" smtClean="0">
                            <a:latin typeface="Cambria Math"/>
                            <a:cs typeface="Times New Roman" pitchFamily="18" charset="0"/>
                          </a:rPr>
                        </m:ctrlPr>
                      </m:accPr>
                      <m:e>
                        <m:r>
                          <a:rPr lang="en-GB" altLang="en-US" sz="2000" b="0" i="1" smtClean="0">
                            <a:latin typeface="Cambria Math"/>
                            <a:ea typeface="Cambria Math"/>
                            <a:cs typeface="Times New Roman" pitchFamily="18" charset="0"/>
                          </a:rPr>
                          <m:t>𝜀</m:t>
                        </m:r>
                      </m:e>
                    </m:acc>
                  </m:oMath>
                </a14:m>
                <a:r>
                  <a:rPr lang="en-GB" altLang="en-US" sz="2000" dirty="0">
                    <a:cs typeface="Times New Roman" pitchFamily="18" charset="0"/>
                    <a:sym typeface="Symbol" pitchFamily="18" charset="2"/>
                  </a:rPr>
                  <a:t> </a:t>
                </a:r>
                <a:r>
                  <a:rPr lang="en-GB" altLang="en-US" sz="2000" dirty="0" smtClean="0">
                    <a:cs typeface="Times New Roman" pitchFamily="18" charset="0"/>
                  </a:rPr>
                  <a:t>is </a:t>
                </a:r>
                <a:r>
                  <a:rPr lang="en-GB" altLang="en-US" sz="2000" dirty="0">
                    <a:cs typeface="Times New Roman" pitchFamily="18" charset="0"/>
                  </a:rPr>
                  <a:t>the mean energy imparted to matter of mass </a:t>
                </a:r>
                <a:r>
                  <a:rPr lang="en-GB" altLang="en-US" sz="2000" i="1" dirty="0">
                    <a:latin typeface="Times New Roman" pitchFamily="18" charset="0"/>
                    <a:cs typeface="Times New Roman" pitchFamily="18" charset="0"/>
                  </a:rPr>
                  <a:t>dm</a:t>
                </a:r>
                <a:r>
                  <a:rPr lang="en-GB" altLang="en-US" sz="2000" dirty="0">
                    <a:cs typeface="Times New Roman" pitchFamily="18" charset="0"/>
                  </a:rPr>
                  <a:t>. </a:t>
                </a:r>
              </a:p>
              <a:p>
                <a:pPr marL="0" indent="0">
                  <a:lnSpc>
                    <a:spcPct val="90000"/>
                  </a:lnSpc>
                  <a:spcBef>
                    <a:spcPct val="0"/>
                  </a:spcBef>
                  <a:buFontTx/>
                  <a:buNone/>
                  <a:tabLst>
                    <a:tab pos="0" algn="l"/>
                  </a:tabLst>
                </a:pPr>
                <a:endParaRPr lang="en-GB" altLang="en-US" sz="2000" dirty="0">
                  <a:cs typeface="Times New Roman" pitchFamily="18" charset="0"/>
                </a:endParaRPr>
              </a:p>
              <a:p>
                <a:pPr marL="0" indent="0">
                  <a:lnSpc>
                    <a:spcPct val="90000"/>
                  </a:lnSpc>
                  <a:spcBef>
                    <a:spcPct val="0"/>
                  </a:spcBef>
                  <a:buFontTx/>
                  <a:buNone/>
                  <a:tabLst>
                    <a:tab pos="0" algn="l"/>
                  </a:tabLst>
                </a:pPr>
                <a:r>
                  <a:rPr lang="en-GB" altLang="en-US" sz="2000" dirty="0">
                    <a:cs typeface="Times New Roman" pitchFamily="18" charset="0"/>
                  </a:rPr>
                  <a:t>Energy imparted is the energy incident minus the energy </a:t>
                </a:r>
                <a:r>
                  <a:rPr lang="en-GB" altLang="en-US" sz="2000" dirty="0" smtClean="0">
                    <a:cs typeface="Times New Roman" pitchFamily="18" charset="0"/>
                  </a:rPr>
                  <a:t>leaving plus any reduction in rest mass energy. </a:t>
                </a:r>
              </a:p>
              <a:p>
                <a:pPr marL="0" indent="0">
                  <a:lnSpc>
                    <a:spcPct val="90000"/>
                  </a:lnSpc>
                  <a:spcBef>
                    <a:spcPct val="0"/>
                  </a:spcBef>
                  <a:buFontTx/>
                  <a:buNone/>
                  <a:tabLst>
                    <a:tab pos="0" algn="l"/>
                  </a:tabLst>
                </a:pPr>
                <a:endParaRPr lang="en-GB" altLang="en-US" sz="2000" dirty="0">
                  <a:cs typeface="Times New Roman" pitchFamily="18" charset="0"/>
                </a:endParaRPr>
              </a:p>
              <a:p>
                <a:pPr marL="0" indent="0">
                  <a:lnSpc>
                    <a:spcPct val="90000"/>
                  </a:lnSpc>
                  <a:spcBef>
                    <a:spcPct val="0"/>
                  </a:spcBef>
                  <a:buFontTx/>
                  <a:buNone/>
                  <a:tabLst>
                    <a:tab pos="0" algn="l"/>
                  </a:tabLst>
                </a:pPr>
                <a:r>
                  <a:rPr lang="en-GB" altLang="en-US" sz="2000" dirty="0" smtClean="0">
                    <a:cs typeface="Times New Roman" pitchFamily="18" charset="0"/>
                  </a:rPr>
                  <a:t>The </a:t>
                </a:r>
                <a:r>
                  <a:rPr lang="en-GB" altLang="en-US" sz="2000" dirty="0">
                    <a:cs typeface="Times New Roman" pitchFamily="18" charset="0"/>
                  </a:rPr>
                  <a:t>medium should always be specified.</a:t>
                </a:r>
              </a:p>
              <a:p>
                <a:pPr marL="0" indent="0">
                  <a:lnSpc>
                    <a:spcPct val="90000"/>
                  </a:lnSpc>
                  <a:spcBef>
                    <a:spcPct val="0"/>
                  </a:spcBef>
                  <a:buFontTx/>
                  <a:buNone/>
                  <a:tabLst>
                    <a:tab pos="0" algn="l"/>
                  </a:tabLst>
                </a:pPr>
                <a:endParaRPr lang="en-GB" altLang="en-US" sz="2000" dirty="0">
                  <a:cs typeface="Times New Roman" pitchFamily="18" charset="0"/>
                </a:endParaRPr>
              </a:p>
              <a:p>
                <a:pPr marL="0" indent="0">
                  <a:lnSpc>
                    <a:spcPct val="90000"/>
                  </a:lnSpc>
                  <a:spcBef>
                    <a:spcPct val="0"/>
                  </a:spcBef>
                  <a:buFontTx/>
                  <a:buNone/>
                  <a:tabLst>
                    <a:tab pos="0" algn="l"/>
                  </a:tabLst>
                </a:pPr>
                <a:endParaRPr lang="en-GB" altLang="en-US" sz="2000" dirty="0">
                  <a:cs typeface="Times New Roman" pitchFamily="18" charset="0"/>
                </a:endParaRPr>
              </a:p>
              <a:p>
                <a:pPr marL="0" indent="0">
                  <a:lnSpc>
                    <a:spcPct val="90000"/>
                  </a:lnSpc>
                  <a:spcBef>
                    <a:spcPct val="0"/>
                  </a:spcBef>
                  <a:buFontTx/>
                  <a:buNone/>
                  <a:tabLst>
                    <a:tab pos="0" algn="l"/>
                  </a:tabLst>
                </a:pPr>
                <a:r>
                  <a:rPr lang="en-GB" altLang="en-US" dirty="0">
                    <a:solidFill>
                      <a:schemeClr val="accent1"/>
                    </a:solidFill>
                    <a:cs typeface="Times New Roman" pitchFamily="18" charset="0"/>
                  </a:rPr>
                  <a:t>Unit: J </a:t>
                </a:r>
                <a:r>
                  <a:rPr lang="en-GB" altLang="en-US" dirty="0" smtClean="0">
                    <a:solidFill>
                      <a:schemeClr val="accent1"/>
                    </a:solidFill>
                    <a:cs typeface="Times New Roman" pitchFamily="18" charset="0"/>
                  </a:rPr>
                  <a:t>kg</a:t>
                </a:r>
                <a:r>
                  <a:rPr lang="en-GB" altLang="en-US" baseline="30000" dirty="0" smtClean="0">
                    <a:solidFill>
                      <a:schemeClr val="accent1"/>
                    </a:solidFill>
                    <a:cs typeface="Times New Roman" pitchFamily="18" charset="0"/>
                  </a:rPr>
                  <a:t>-1</a:t>
                </a:r>
                <a:r>
                  <a:rPr lang="en-GB" altLang="en-US" sz="2000" dirty="0" smtClean="0">
                    <a:solidFill>
                      <a:schemeClr val="accent1"/>
                    </a:solidFill>
                    <a:cs typeface="Times New Roman" pitchFamily="18" charset="0"/>
                  </a:rPr>
                  <a:t> = </a:t>
                </a:r>
                <a:r>
                  <a:rPr lang="en-GB" altLang="en-US" sz="2000" dirty="0" err="1" smtClean="0">
                    <a:solidFill>
                      <a:schemeClr val="accent1"/>
                    </a:solidFill>
                    <a:cs typeface="Times New Roman" pitchFamily="18" charset="0"/>
                  </a:rPr>
                  <a:t>Gy</a:t>
                </a:r>
                <a:r>
                  <a:rPr lang="en-GB" altLang="en-US" sz="2000" dirty="0" smtClean="0">
                    <a:solidFill>
                      <a:schemeClr val="accent1"/>
                    </a:solidFill>
                    <a:cs typeface="Times New Roman" pitchFamily="18" charset="0"/>
                  </a:rPr>
                  <a:t> (</a:t>
                </a:r>
                <a:r>
                  <a:rPr lang="en-GB" altLang="en-US" sz="2000" dirty="0" err="1" smtClean="0">
                    <a:solidFill>
                      <a:schemeClr val="accent1"/>
                    </a:solidFill>
                    <a:cs typeface="Times New Roman" pitchFamily="18" charset="0"/>
                  </a:rPr>
                  <a:t>gray</a:t>
                </a:r>
                <a:r>
                  <a:rPr lang="en-GB" altLang="en-US" sz="2000" dirty="0" smtClean="0">
                    <a:solidFill>
                      <a:schemeClr val="accent1"/>
                    </a:solidFill>
                    <a:cs typeface="Times New Roman" pitchFamily="18" charset="0"/>
                  </a:rPr>
                  <a:t>)</a:t>
                </a:r>
                <a:endParaRPr lang="en-GB" altLang="en-US" sz="2000" dirty="0">
                  <a:solidFill>
                    <a:schemeClr val="accent1"/>
                  </a:solidFill>
                  <a:cs typeface="Times New Roman" pitchFamily="18" charset="0"/>
                </a:endParaRPr>
              </a:p>
            </p:txBody>
          </p:sp>
        </mc:Choice>
        <mc:Fallback xmlns="">
          <p:sp>
            <p:nvSpPr>
              <p:cNvPr id="46083" name="Rectangle 3"/>
              <p:cNvSpPr>
                <a:spLocks noGrp="1" noRot="1" noChangeAspect="1" noMove="1" noResize="1" noEditPoints="1" noAdjustHandles="1" noChangeArrowheads="1" noChangeShapeType="1" noTextEdit="1"/>
              </p:cNvSpPr>
              <p:nvPr>
                <p:ph idx="1"/>
              </p:nvPr>
            </p:nvSpPr>
            <p:spPr>
              <a:xfrm>
                <a:off x="457200" y="2204864"/>
                <a:ext cx="8229600" cy="3921299"/>
              </a:xfrm>
              <a:blipFill rotWithShape="1">
                <a:blip r:embed="rId4"/>
                <a:stretch>
                  <a:fillRect l="-889" t="-1711"/>
                </a:stretch>
              </a:blipFill>
              <a:ln/>
            </p:spPr>
            <p:txBody>
              <a:bodyPr/>
              <a:lstStyle/>
              <a:p>
                <a:r>
                  <a:rPr lang="en-GB">
                    <a:noFill/>
                  </a:rPr>
                  <a:t> </a:t>
                </a:r>
              </a:p>
            </p:txBody>
          </p:sp>
        </mc:Fallback>
      </mc:AlternateContent>
      <p:sp>
        <p:nvSpPr>
          <p:cNvPr id="126981" name="Rectangle 1029"/>
          <p:cNvSpPr>
            <a:spLocks noChangeArrowheads="1"/>
          </p:cNvSpPr>
          <p:nvPr/>
        </p:nvSpPr>
        <p:spPr bwMode="auto">
          <a:xfrm>
            <a:off x="0" y="3049072"/>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aphicFrame>
        <p:nvGraphicFramePr>
          <p:cNvPr id="126980" name="Object 1028"/>
          <p:cNvGraphicFramePr>
            <a:graphicFrameLocks noChangeAspect="1"/>
          </p:cNvGraphicFramePr>
          <p:nvPr>
            <p:extLst>
              <p:ext uri="{D42A27DB-BD31-4B8C-83A1-F6EECF244321}">
                <p14:modId xmlns:p14="http://schemas.microsoft.com/office/powerpoint/2010/main" val="2004133740"/>
              </p:ext>
            </p:extLst>
          </p:nvPr>
        </p:nvGraphicFramePr>
        <p:xfrm>
          <a:off x="4860032" y="1844824"/>
          <a:ext cx="1263162" cy="1001713"/>
        </p:xfrm>
        <a:graphic>
          <a:graphicData uri="http://schemas.openxmlformats.org/presentationml/2006/ole">
            <mc:AlternateContent xmlns:mc="http://schemas.openxmlformats.org/markup-compatibility/2006">
              <mc:Choice xmlns:v="urn:schemas-microsoft-com:vml" Requires="v">
                <p:oleObj spid="_x0000_s17416" name="Equation" r:id="rId5" imgW="533169" imgH="393529" progId="Equation.3">
                  <p:embed/>
                </p:oleObj>
              </mc:Choice>
              <mc:Fallback>
                <p:oleObj name="Equation" r:id="rId5" imgW="533169" imgH="39352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0032" y="1844824"/>
                        <a:ext cx="1263162" cy="1001713"/>
                      </a:xfrm>
                      <a:prstGeom prst="rect">
                        <a:avLst/>
                      </a:prstGeom>
                      <a:solidFill>
                        <a:srgbClr val="CCFFFF"/>
                      </a:solidFill>
                    </p:spPr>
                  </p:pic>
                </p:oleObj>
              </mc:Fallback>
            </mc:AlternateContent>
          </a:graphicData>
        </a:graphic>
      </p:graphicFrame>
    </p:spTree>
    <p:extLst>
      <p:ext uri="{BB962C8B-B14F-4D97-AF65-F5344CB8AC3E}">
        <p14:creationId xmlns:p14="http://schemas.microsoft.com/office/powerpoint/2010/main" val="103231983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Natural diamond detector</a:t>
            </a:r>
            <a:endParaRPr lang="en-GB" dirty="0"/>
          </a:p>
        </p:txBody>
      </p:sp>
      <p:sp>
        <p:nvSpPr>
          <p:cNvPr id="12" name="Text Box 6"/>
          <p:cNvSpPr txBox="1">
            <a:spLocks noChangeArrowheads="1"/>
          </p:cNvSpPr>
          <p:nvPr/>
        </p:nvSpPr>
        <p:spPr bwMode="auto">
          <a:xfrm>
            <a:off x="2097088" y="6210672"/>
            <a:ext cx="419377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err="1" smtClean="0">
                <a:latin typeface="Comic Sans MS" panose="030F0702030302020204" pitchFamily="66" charset="0"/>
              </a:rPr>
              <a:t>Fidanzio</a:t>
            </a:r>
            <a:r>
              <a:rPr lang="en-GB" altLang="en-US" dirty="0" smtClean="0">
                <a:latin typeface="Comic Sans MS" panose="030F0702030302020204" pitchFamily="66" charset="0"/>
              </a:rPr>
              <a:t> </a:t>
            </a:r>
            <a:r>
              <a:rPr lang="en-GB" altLang="en-US" dirty="0">
                <a:latin typeface="Comic Sans MS" panose="030F0702030302020204" pitchFamily="66" charset="0"/>
              </a:rPr>
              <a:t>et al </a:t>
            </a:r>
            <a:r>
              <a:rPr lang="en-GB" altLang="en-US" dirty="0" smtClean="0">
                <a:latin typeface="Comic Sans MS" panose="030F0702030302020204" pitchFamily="66" charset="0"/>
              </a:rPr>
              <a:t>2002 </a:t>
            </a:r>
            <a:r>
              <a:rPr lang="en-GB" altLang="en-US" dirty="0">
                <a:latin typeface="Comic Sans MS" panose="030F0702030302020204" pitchFamily="66" charset="0"/>
              </a:rPr>
              <a:t>Med </a:t>
            </a:r>
            <a:r>
              <a:rPr lang="en-GB" altLang="en-US" dirty="0" err="1">
                <a:latin typeface="Comic Sans MS" panose="030F0702030302020204" pitchFamily="66" charset="0"/>
              </a:rPr>
              <a:t>Phys</a:t>
            </a:r>
            <a:r>
              <a:rPr lang="en-GB" altLang="en-US" dirty="0">
                <a:latin typeface="Comic Sans MS" panose="030F0702030302020204" pitchFamily="66" charset="0"/>
              </a:rPr>
              <a:t> </a:t>
            </a:r>
            <a:r>
              <a:rPr lang="en-GB" altLang="en-US" dirty="0" smtClean="0">
                <a:latin typeface="Comic Sans MS" panose="030F0702030302020204" pitchFamily="66" charset="0"/>
              </a:rPr>
              <a:t>29:669</a:t>
            </a:r>
            <a:endParaRPr lang="en-GB" altLang="en-US" dirty="0">
              <a:latin typeface="Comic Sans MS" panose="030F0702030302020204" pitchFamily="66" charset="0"/>
            </a:endParaRPr>
          </a:p>
        </p:txBody>
      </p:sp>
      <p:grpSp>
        <p:nvGrpSpPr>
          <p:cNvPr id="13" name="Group 18"/>
          <p:cNvGrpSpPr>
            <a:grpSpLocks/>
          </p:cNvGrpSpPr>
          <p:nvPr/>
        </p:nvGrpSpPr>
        <p:grpSpPr bwMode="auto">
          <a:xfrm>
            <a:off x="1104900" y="2248272"/>
            <a:ext cx="4724400" cy="3657600"/>
            <a:chOff x="960" y="1008"/>
            <a:chExt cx="2976" cy="2304"/>
          </a:xfrm>
        </p:grpSpPr>
        <p:pic>
          <p:nvPicPr>
            <p:cNvPr id="1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0" y="1062"/>
              <a:ext cx="2826" cy="2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7"/>
            <p:cNvSpPr>
              <a:spLocks noChangeArrowheads="1"/>
            </p:cNvSpPr>
            <p:nvPr/>
          </p:nvSpPr>
          <p:spPr bwMode="auto">
            <a:xfrm>
              <a:off x="3744" y="1008"/>
              <a:ext cx="192" cy="23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6" name="Group 10"/>
          <p:cNvGrpSpPr>
            <a:grpSpLocks/>
          </p:cNvGrpSpPr>
          <p:nvPr/>
        </p:nvGrpSpPr>
        <p:grpSpPr bwMode="auto">
          <a:xfrm>
            <a:off x="1671638" y="2705472"/>
            <a:ext cx="3457575" cy="2454275"/>
            <a:chOff x="1824" y="1296"/>
            <a:chExt cx="2178" cy="1546"/>
          </a:xfrm>
        </p:grpSpPr>
        <p:sp>
          <p:nvSpPr>
            <p:cNvPr id="17" name="Freeform 8"/>
            <p:cNvSpPr>
              <a:spLocks/>
            </p:cNvSpPr>
            <p:nvPr/>
          </p:nvSpPr>
          <p:spPr bwMode="auto">
            <a:xfrm>
              <a:off x="1832" y="1296"/>
              <a:ext cx="2170" cy="1546"/>
            </a:xfrm>
            <a:custGeom>
              <a:avLst/>
              <a:gdLst>
                <a:gd name="T0" fmla="*/ 0 w 2170"/>
                <a:gd name="T1" fmla="*/ 1232 h 1546"/>
                <a:gd name="T2" fmla="*/ 446 w 2170"/>
                <a:gd name="T3" fmla="*/ 1204 h 1546"/>
                <a:gd name="T4" fmla="*/ 778 w 2170"/>
                <a:gd name="T5" fmla="*/ 1182 h 1546"/>
                <a:gd name="T6" fmla="*/ 1112 w 2170"/>
                <a:gd name="T7" fmla="*/ 1136 h 1546"/>
                <a:gd name="T8" fmla="*/ 1440 w 2170"/>
                <a:gd name="T9" fmla="*/ 1064 h 1546"/>
                <a:gd name="T10" fmla="*/ 1612 w 2170"/>
                <a:gd name="T11" fmla="*/ 998 h 1546"/>
                <a:gd name="T12" fmla="*/ 1752 w 2170"/>
                <a:gd name="T13" fmla="*/ 884 h 1546"/>
                <a:gd name="T14" fmla="*/ 1900 w 2170"/>
                <a:gd name="T15" fmla="*/ 712 h 1546"/>
                <a:gd name="T16" fmla="*/ 2034 w 2170"/>
                <a:gd name="T17" fmla="*/ 126 h 1546"/>
                <a:gd name="T18" fmla="*/ 2064 w 2170"/>
                <a:gd name="T19" fmla="*/ 0 h 1546"/>
                <a:gd name="T20" fmla="*/ 2080 w 2170"/>
                <a:gd name="T21" fmla="*/ 72 h 1546"/>
                <a:gd name="T22" fmla="*/ 2088 w 2170"/>
                <a:gd name="T23" fmla="*/ 372 h 1546"/>
                <a:gd name="T24" fmla="*/ 2106 w 2170"/>
                <a:gd name="T25" fmla="*/ 768 h 1546"/>
                <a:gd name="T26" fmla="*/ 2124 w 2170"/>
                <a:gd name="T27" fmla="*/ 1024 h 1546"/>
                <a:gd name="T28" fmla="*/ 2148 w 2170"/>
                <a:gd name="T29" fmla="*/ 1458 h 1546"/>
                <a:gd name="T30" fmla="*/ 2170 w 2170"/>
                <a:gd name="T31" fmla="*/ 1546 h 1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70" h="1546">
                  <a:moveTo>
                    <a:pt x="0" y="1232"/>
                  </a:moveTo>
                  <a:lnTo>
                    <a:pt x="446" y="1204"/>
                  </a:lnTo>
                  <a:lnTo>
                    <a:pt x="778" y="1182"/>
                  </a:lnTo>
                  <a:lnTo>
                    <a:pt x="1112" y="1136"/>
                  </a:lnTo>
                  <a:lnTo>
                    <a:pt x="1440" y="1064"/>
                  </a:lnTo>
                  <a:lnTo>
                    <a:pt x="1612" y="998"/>
                  </a:lnTo>
                  <a:lnTo>
                    <a:pt x="1752" y="884"/>
                  </a:lnTo>
                  <a:lnTo>
                    <a:pt x="1900" y="712"/>
                  </a:lnTo>
                  <a:lnTo>
                    <a:pt x="2034" y="126"/>
                  </a:lnTo>
                  <a:lnTo>
                    <a:pt x="2064" y="0"/>
                  </a:lnTo>
                  <a:lnTo>
                    <a:pt x="2080" y="72"/>
                  </a:lnTo>
                  <a:lnTo>
                    <a:pt x="2088" y="372"/>
                  </a:lnTo>
                  <a:lnTo>
                    <a:pt x="2106" y="768"/>
                  </a:lnTo>
                  <a:lnTo>
                    <a:pt x="2124" y="1024"/>
                  </a:lnTo>
                  <a:lnTo>
                    <a:pt x="2148" y="1458"/>
                  </a:lnTo>
                  <a:lnTo>
                    <a:pt x="2170" y="1546"/>
                  </a:lnTo>
                </a:path>
              </a:pathLst>
            </a:cu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 name="Freeform 9"/>
            <p:cNvSpPr>
              <a:spLocks/>
            </p:cNvSpPr>
            <p:nvPr/>
          </p:nvSpPr>
          <p:spPr bwMode="auto">
            <a:xfrm>
              <a:off x="1824" y="1600"/>
              <a:ext cx="2178" cy="1242"/>
            </a:xfrm>
            <a:custGeom>
              <a:avLst/>
              <a:gdLst>
                <a:gd name="T0" fmla="*/ 0 w 2178"/>
                <a:gd name="T1" fmla="*/ 936 h 1242"/>
                <a:gd name="T2" fmla="*/ 472 w 2178"/>
                <a:gd name="T3" fmla="*/ 904 h 1242"/>
                <a:gd name="T4" fmla="*/ 776 w 2178"/>
                <a:gd name="T5" fmla="*/ 880 h 1242"/>
                <a:gd name="T6" fmla="*/ 1130 w 2178"/>
                <a:gd name="T7" fmla="*/ 844 h 1242"/>
                <a:gd name="T8" fmla="*/ 1440 w 2178"/>
                <a:gd name="T9" fmla="*/ 768 h 1242"/>
                <a:gd name="T10" fmla="*/ 1466 w 2178"/>
                <a:gd name="T11" fmla="*/ 774 h 1242"/>
                <a:gd name="T12" fmla="*/ 1630 w 2178"/>
                <a:gd name="T13" fmla="*/ 724 h 1242"/>
                <a:gd name="T14" fmla="*/ 1768 w 2178"/>
                <a:gd name="T15" fmla="*/ 618 h 1242"/>
                <a:gd name="T16" fmla="*/ 1918 w 2178"/>
                <a:gd name="T17" fmla="*/ 478 h 1242"/>
                <a:gd name="T18" fmla="*/ 2054 w 2178"/>
                <a:gd name="T19" fmla="*/ 50 h 1242"/>
                <a:gd name="T20" fmla="*/ 2078 w 2178"/>
                <a:gd name="T21" fmla="*/ 0 h 1242"/>
                <a:gd name="T22" fmla="*/ 2094 w 2178"/>
                <a:gd name="T23" fmla="*/ 122 h 1242"/>
                <a:gd name="T24" fmla="*/ 2110 w 2178"/>
                <a:gd name="T25" fmla="*/ 364 h 1242"/>
                <a:gd name="T26" fmla="*/ 2120 w 2178"/>
                <a:gd name="T27" fmla="*/ 694 h 1242"/>
                <a:gd name="T28" fmla="*/ 2136 w 2178"/>
                <a:gd name="T29" fmla="*/ 846 h 1242"/>
                <a:gd name="T30" fmla="*/ 2164 w 2178"/>
                <a:gd name="T31" fmla="*/ 1212 h 1242"/>
                <a:gd name="T32" fmla="*/ 2178 w 2178"/>
                <a:gd name="T33" fmla="*/ 1242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8" h="1242">
                  <a:moveTo>
                    <a:pt x="0" y="936"/>
                  </a:moveTo>
                  <a:lnTo>
                    <a:pt x="472" y="904"/>
                  </a:lnTo>
                  <a:lnTo>
                    <a:pt x="776" y="880"/>
                  </a:lnTo>
                  <a:lnTo>
                    <a:pt x="1130" y="844"/>
                  </a:lnTo>
                  <a:lnTo>
                    <a:pt x="1440" y="768"/>
                  </a:lnTo>
                  <a:lnTo>
                    <a:pt x="1466" y="774"/>
                  </a:lnTo>
                  <a:lnTo>
                    <a:pt x="1630" y="724"/>
                  </a:lnTo>
                  <a:lnTo>
                    <a:pt x="1768" y="618"/>
                  </a:lnTo>
                  <a:lnTo>
                    <a:pt x="1918" y="478"/>
                  </a:lnTo>
                  <a:lnTo>
                    <a:pt x="2054" y="50"/>
                  </a:lnTo>
                  <a:lnTo>
                    <a:pt x="2078" y="0"/>
                  </a:lnTo>
                  <a:lnTo>
                    <a:pt x="2094" y="122"/>
                  </a:lnTo>
                  <a:lnTo>
                    <a:pt x="2110" y="364"/>
                  </a:lnTo>
                  <a:lnTo>
                    <a:pt x="2120" y="694"/>
                  </a:lnTo>
                  <a:lnTo>
                    <a:pt x="2136" y="846"/>
                  </a:lnTo>
                  <a:lnTo>
                    <a:pt x="2164" y="1212"/>
                  </a:lnTo>
                  <a:lnTo>
                    <a:pt x="2178" y="1242"/>
                  </a:lnTo>
                </a:path>
              </a:pathLst>
            </a:custGeom>
            <a:noFill/>
            <a:ln w="25400">
              <a:solidFill>
                <a:srgbClr val="FF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 name="Group 17"/>
          <p:cNvGrpSpPr>
            <a:grpSpLocks/>
          </p:cNvGrpSpPr>
          <p:nvPr/>
        </p:nvGrpSpPr>
        <p:grpSpPr bwMode="auto">
          <a:xfrm>
            <a:off x="4305300" y="2376860"/>
            <a:ext cx="4457700" cy="3400425"/>
            <a:chOff x="3000" y="1089"/>
            <a:chExt cx="2808" cy="2142"/>
          </a:xfrm>
        </p:grpSpPr>
        <p:pic>
          <p:nvPicPr>
            <p:cNvPr id="2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0" y="1089"/>
              <a:ext cx="2808" cy="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Freeform 14"/>
            <p:cNvSpPr>
              <a:spLocks/>
            </p:cNvSpPr>
            <p:nvPr/>
          </p:nvSpPr>
          <p:spPr bwMode="auto">
            <a:xfrm>
              <a:off x="3360" y="1302"/>
              <a:ext cx="2136" cy="1392"/>
            </a:xfrm>
            <a:custGeom>
              <a:avLst/>
              <a:gdLst>
                <a:gd name="T0" fmla="*/ 0 w 2136"/>
                <a:gd name="T1" fmla="*/ 502 h 1392"/>
                <a:gd name="T2" fmla="*/ 94 w 2136"/>
                <a:gd name="T3" fmla="*/ 492 h 1392"/>
                <a:gd name="T4" fmla="*/ 434 w 2136"/>
                <a:gd name="T5" fmla="*/ 398 h 1392"/>
                <a:gd name="T6" fmla="*/ 772 w 2136"/>
                <a:gd name="T7" fmla="*/ 284 h 1392"/>
                <a:gd name="T8" fmla="*/ 906 w 2136"/>
                <a:gd name="T9" fmla="*/ 158 h 1392"/>
                <a:gd name="T10" fmla="*/ 1038 w 2136"/>
                <a:gd name="T11" fmla="*/ 18 h 1392"/>
                <a:gd name="T12" fmla="*/ 1340 w 2136"/>
                <a:gd name="T13" fmla="*/ 24 h 1392"/>
                <a:gd name="T14" fmla="*/ 1548 w 2136"/>
                <a:gd name="T15" fmla="*/ 24 h 1392"/>
                <a:gd name="T16" fmla="*/ 1818 w 2136"/>
                <a:gd name="T17" fmla="*/ 14 h 1392"/>
                <a:gd name="T18" fmla="*/ 1954 w 2136"/>
                <a:gd name="T19" fmla="*/ 0 h 1392"/>
                <a:gd name="T20" fmla="*/ 2024 w 2136"/>
                <a:gd name="T21" fmla="*/ 28 h 1392"/>
                <a:gd name="T22" fmla="*/ 2040 w 2136"/>
                <a:gd name="T23" fmla="*/ 52 h 1392"/>
                <a:gd name="T24" fmla="*/ 2052 w 2136"/>
                <a:gd name="T25" fmla="*/ 86 h 1392"/>
                <a:gd name="T26" fmla="*/ 2060 w 2136"/>
                <a:gd name="T27" fmla="*/ 150 h 1392"/>
                <a:gd name="T28" fmla="*/ 2078 w 2136"/>
                <a:gd name="T29" fmla="*/ 338 h 1392"/>
                <a:gd name="T30" fmla="*/ 2104 w 2136"/>
                <a:gd name="T31" fmla="*/ 554 h 1392"/>
                <a:gd name="T32" fmla="*/ 2136 w 2136"/>
                <a:gd name="T33" fmla="*/ 1392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36" h="1392">
                  <a:moveTo>
                    <a:pt x="0" y="502"/>
                  </a:moveTo>
                  <a:lnTo>
                    <a:pt x="94" y="492"/>
                  </a:lnTo>
                  <a:lnTo>
                    <a:pt x="434" y="398"/>
                  </a:lnTo>
                  <a:lnTo>
                    <a:pt x="772" y="284"/>
                  </a:lnTo>
                  <a:lnTo>
                    <a:pt x="906" y="158"/>
                  </a:lnTo>
                  <a:lnTo>
                    <a:pt x="1038" y="18"/>
                  </a:lnTo>
                  <a:lnTo>
                    <a:pt x="1340" y="24"/>
                  </a:lnTo>
                  <a:lnTo>
                    <a:pt x="1548" y="24"/>
                  </a:lnTo>
                  <a:lnTo>
                    <a:pt x="1818" y="14"/>
                  </a:lnTo>
                  <a:lnTo>
                    <a:pt x="1954" y="0"/>
                  </a:lnTo>
                  <a:lnTo>
                    <a:pt x="2024" y="28"/>
                  </a:lnTo>
                  <a:lnTo>
                    <a:pt x="2040" y="52"/>
                  </a:lnTo>
                  <a:lnTo>
                    <a:pt x="2052" y="86"/>
                  </a:lnTo>
                  <a:lnTo>
                    <a:pt x="2060" y="150"/>
                  </a:lnTo>
                  <a:lnTo>
                    <a:pt x="2078" y="338"/>
                  </a:lnTo>
                  <a:lnTo>
                    <a:pt x="2104" y="554"/>
                  </a:lnTo>
                  <a:lnTo>
                    <a:pt x="2136" y="1392"/>
                  </a:lnTo>
                </a:path>
              </a:pathLst>
            </a:cu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 name="Freeform 15"/>
            <p:cNvSpPr>
              <a:spLocks/>
            </p:cNvSpPr>
            <p:nvPr/>
          </p:nvSpPr>
          <p:spPr bwMode="auto">
            <a:xfrm>
              <a:off x="3362" y="1396"/>
              <a:ext cx="2140" cy="1398"/>
            </a:xfrm>
            <a:custGeom>
              <a:avLst/>
              <a:gdLst>
                <a:gd name="T0" fmla="*/ 0 w 2140"/>
                <a:gd name="T1" fmla="*/ 444 h 1398"/>
                <a:gd name="T2" fmla="*/ 102 w 2140"/>
                <a:gd name="T3" fmla="*/ 428 h 1398"/>
                <a:gd name="T4" fmla="*/ 440 w 2140"/>
                <a:gd name="T5" fmla="*/ 334 h 1398"/>
                <a:gd name="T6" fmla="*/ 776 w 2140"/>
                <a:gd name="T7" fmla="*/ 226 h 1398"/>
                <a:gd name="T8" fmla="*/ 912 w 2140"/>
                <a:gd name="T9" fmla="*/ 122 h 1398"/>
                <a:gd name="T10" fmla="*/ 1048 w 2140"/>
                <a:gd name="T11" fmla="*/ 0 h 1398"/>
                <a:gd name="T12" fmla="*/ 1348 w 2140"/>
                <a:gd name="T13" fmla="*/ 24 h 1398"/>
                <a:gd name="T14" fmla="*/ 1556 w 2140"/>
                <a:gd name="T15" fmla="*/ 44 h 1398"/>
                <a:gd name="T16" fmla="*/ 1824 w 2140"/>
                <a:gd name="T17" fmla="*/ 36 h 1398"/>
                <a:gd name="T18" fmla="*/ 1964 w 2140"/>
                <a:gd name="T19" fmla="*/ 106 h 1398"/>
                <a:gd name="T20" fmla="*/ 2030 w 2140"/>
                <a:gd name="T21" fmla="*/ 168 h 1398"/>
                <a:gd name="T22" fmla="*/ 2040 w 2140"/>
                <a:gd name="T23" fmla="*/ 204 h 1398"/>
                <a:gd name="T24" fmla="*/ 2056 w 2140"/>
                <a:gd name="T25" fmla="*/ 322 h 1398"/>
                <a:gd name="T26" fmla="*/ 2066 w 2140"/>
                <a:gd name="T27" fmla="*/ 372 h 1398"/>
                <a:gd name="T28" fmla="*/ 2082 w 2140"/>
                <a:gd name="T29" fmla="*/ 538 h 1398"/>
                <a:gd name="T30" fmla="*/ 2112 w 2140"/>
                <a:gd name="T31" fmla="*/ 1160 h 1398"/>
                <a:gd name="T32" fmla="*/ 2140 w 2140"/>
                <a:gd name="T33" fmla="*/ 1398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40" h="1398">
                  <a:moveTo>
                    <a:pt x="0" y="444"/>
                  </a:moveTo>
                  <a:lnTo>
                    <a:pt x="102" y="428"/>
                  </a:lnTo>
                  <a:lnTo>
                    <a:pt x="440" y="334"/>
                  </a:lnTo>
                  <a:lnTo>
                    <a:pt x="776" y="226"/>
                  </a:lnTo>
                  <a:lnTo>
                    <a:pt x="912" y="122"/>
                  </a:lnTo>
                  <a:lnTo>
                    <a:pt x="1048" y="0"/>
                  </a:lnTo>
                  <a:lnTo>
                    <a:pt x="1348" y="24"/>
                  </a:lnTo>
                  <a:lnTo>
                    <a:pt x="1556" y="44"/>
                  </a:lnTo>
                  <a:lnTo>
                    <a:pt x="1824" y="36"/>
                  </a:lnTo>
                  <a:lnTo>
                    <a:pt x="1964" y="106"/>
                  </a:lnTo>
                  <a:lnTo>
                    <a:pt x="2030" y="168"/>
                  </a:lnTo>
                  <a:lnTo>
                    <a:pt x="2040" y="204"/>
                  </a:lnTo>
                  <a:lnTo>
                    <a:pt x="2056" y="322"/>
                  </a:lnTo>
                  <a:lnTo>
                    <a:pt x="2066" y="372"/>
                  </a:lnTo>
                  <a:lnTo>
                    <a:pt x="2082" y="538"/>
                  </a:lnTo>
                  <a:lnTo>
                    <a:pt x="2112" y="1160"/>
                  </a:lnTo>
                  <a:lnTo>
                    <a:pt x="2140" y="1398"/>
                  </a:lnTo>
                </a:path>
              </a:pathLst>
            </a:custGeom>
            <a:noFill/>
            <a:ln w="25400">
              <a:solidFill>
                <a:srgbClr val="FF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extLst>
      <p:ext uri="{BB962C8B-B14F-4D97-AF65-F5344CB8AC3E}">
        <p14:creationId xmlns:p14="http://schemas.microsoft.com/office/powerpoint/2010/main" val="314600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mage 9"/>
          <p:cNvPicPr/>
          <p:nvPr/>
        </p:nvPicPr>
        <p:blipFill rotWithShape="1">
          <a:blip r:embed="rId2" cstate="print">
            <a:extLst>
              <a:ext uri="{28A0092B-C50C-407E-A947-70E740481C1C}">
                <a14:useLocalDpi xmlns:a14="http://schemas.microsoft.com/office/drawing/2010/main" val="0"/>
              </a:ext>
            </a:extLst>
          </a:blip>
          <a:srcRect l="3632"/>
          <a:stretch/>
        </p:blipFill>
        <p:spPr>
          <a:xfrm>
            <a:off x="4735445" y="4715341"/>
            <a:ext cx="3412689" cy="3946187"/>
          </a:xfrm>
          <a:prstGeom prst="rect">
            <a:avLst/>
          </a:prstGeom>
        </p:spPr>
      </p:pic>
      <p:sp>
        <p:nvSpPr>
          <p:cNvPr id="35" name="Rectangle 34"/>
          <p:cNvSpPr/>
          <p:nvPr/>
        </p:nvSpPr>
        <p:spPr>
          <a:xfrm>
            <a:off x="4695203" y="6672208"/>
            <a:ext cx="3493171" cy="1989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Image 10"/>
          <p:cNvPicPr/>
          <p:nvPr/>
        </p:nvPicPr>
        <p:blipFill rotWithShape="1">
          <a:blip r:embed="rId3" cstate="print">
            <a:extLst>
              <a:ext uri="{28A0092B-C50C-407E-A947-70E740481C1C}">
                <a14:useLocalDpi xmlns:a14="http://schemas.microsoft.com/office/drawing/2010/main" val="0"/>
              </a:ext>
            </a:extLst>
          </a:blip>
          <a:srcRect l="4809" r="6036"/>
          <a:stretch/>
        </p:blipFill>
        <p:spPr>
          <a:xfrm>
            <a:off x="867606" y="4453731"/>
            <a:ext cx="3417929" cy="4030073"/>
          </a:xfrm>
          <a:prstGeom prst="rect">
            <a:avLst/>
          </a:prstGeom>
        </p:spPr>
      </p:pic>
      <p:sp>
        <p:nvSpPr>
          <p:cNvPr id="25" name="Rectangle 24"/>
          <p:cNvSpPr/>
          <p:nvPr/>
        </p:nvSpPr>
        <p:spPr>
          <a:xfrm>
            <a:off x="867606" y="6643408"/>
            <a:ext cx="3493171" cy="18403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CVD diamond</a:t>
            </a:r>
            <a:endParaRPr lang="en-GB" dirty="0"/>
          </a:p>
        </p:txBody>
      </p:sp>
      <p:sp>
        <p:nvSpPr>
          <p:cNvPr id="5" name="Text Box 2"/>
          <p:cNvSpPr txBox="1">
            <a:spLocks noChangeArrowheads="1"/>
          </p:cNvSpPr>
          <p:nvPr/>
        </p:nvSpPr>
        <p:spPr bwMode="auto">
          <a:xfrm>
            <a:off x="593547" y="1700808"/>
            <a:ext cx="396294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dirty="0" smtClean="0">
                <a:latin typeface="Comic Sans MS" panose="030F0702030302020204" pitchFamily="66" charset="0"/>
                <a:ea typeface="ＭＳ Ｐゴシック" pitchFamily="34" charset="-128"/>
              </a:rPr>
              <a:t>HE protons: </a:t>
            </a:r>
            <a:r>
              <a:rPr lang="en-GB" altLang="en-US" sz="1400" dirty="0" err="1" smtClean="0">
                <a:latin typeface="Comic Sans MS" panose="030F0702030302020204" pitchFamily="66" charset="0"/>
                <a:ea typeface="ＭＳ Ｐゴシック" pitchFamily="34" charset="-128"/>
              </a:rPr>
              <a:t>Mandapaka</a:t>
            </a:r>
            <a:r>
              <a:rPr lang="en-GB" altLang="en-US" sz="1400" dirty="0" smtClean="0">
                <a:latin typeface="Comic Sans MS" panose="030F0702030302020204" pitchFamily="66" charset="0"/>
                <a:ea typeface="ＭＳ Ｐゴシック" pitchFamily="34" charset="-128"/>
              </a:rPr>
              <a:t>, Med Phys 40:121702</a:t>
            </a:r>
            <a:endParaRPr lang="en-GB" altLang="en-US" sz="1400" dirty="0">
              <a:latin typeface="Comic Sans MS" panose="030F0702030302020204" pitchFamily="66" charset="0"/>
              <a:ea typeface="ＭＳ Ｐゴシック" pitchFamily="34" charset="-128"/>
            </a:endParaRPr>
          </a:p>
        </p:txBody>
      </p:sp>
      <p:sp>
        <p:nvSpPr>
          <p:cNvPr id="6" name="Text Box 4"/>
          <p:cNvSpPr txBox="1">
            <a:spLocks noChangeArrowheads="1"/>
          </p:cNvSpPr>
          <p:nvPr/>
        </p:nvSpPr>
        <p:spPr bwMode="auto">
          <a:xfrm>
            <a:off x="4443541" y="1700808"/>
            <a:ext cx="393729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dirty="0" smtClean="0">
                <a:latin typeface="Comic Sans MS" panose="030F0702030302020204" pitchFamily="66" charset="0"/>
                <a:ea typeface="ＭＳ Ｐゴシック" pitchFamily="34" charset="-128"/>
              </a:rPr>
              <a:t>HE carbon ions: </a:t>
            </a:r>
            <a:r>
              <a:rPr lang="en-GB" altLang="en-US" sz="1400" dirty="0" err="1" smtClean="0">
                <a:latin typeface="Comic Sans MS" panose="030F0702030302020204" pitchFamily="66" charset="0"/>
                <a:ea typeface="ＭＳ Ｐゴシック" pitchFamily="34" charset="-128"/>
              </a:rPr>
              <a:t>Marinelli</a:t>
            </a:r>
            <a:r>
              <a:rPr lang="en-GB" altLang="en-US" sz="1400" dirty="0" smtClean="0">
                <a:latin typeface="Comic Sans MS" panose="030F0702030302020204" pitchFamily="66" charset="0"/>
                <a:ea typeface="ＭＳ Ｐゴシック" pitchFamily="34" charset="-128"/>
              </a:rPr>
              <a:t>, Med Phys 42:2085</a:t>
            </a:r>
            <a:endParaRPr lang="en-GB" altLang="en-US" sz="1400" dirty="0">
              <a:latin typeface="Comic Sans MS" panose="030F0702030302020204" pitchFamily="66" charset="0"/>
              <a:ea typeface="ＭＳ Ｐゴシック" pitchFamily="34" charset="-128"/>
            </a:endParaRPr>
          </a:p>
        </p:txBody>
      </p:sp>
      <p:sp>
        <p:nvSpPr>
          <p:cNvPr id="14" name="Rectangle 12"/>
          <p:cNvSpPr>
            <a:spLocks noChangeArrowheads="1"/>
          </p:cNvSpPr>
          <p:nvPr/>
        </p:nvSpPr>
        <p:spPr bwMode="auto">
          <a:xfrm>
            <a:off x="4508993" y="1740834"/>
            <a:ext cx="3871844" cy="2385036"/>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sp>
        <p:nvSpPr>
          <p:cNvPr id="18" name="Rectangle 16"/>
          <p:cNvSpPr>
            <a:spLocks noChangeArrowheads="1"/>
          </p:cNvSpPr>
          <p:nvPr/>
        </p:nvSpPr>
        <p:spPr bwMode="auto">
          <a:xfrm>
            <a:off x="4508993" y="4192121"/>
            <a:ext cx="3871844" cy="2451287"/>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sp>
        <p:nvSpPr>
          <p:cNvPr id="19" name="Text Box 17"/>
          <p:cNvSpPr txBox="1">
            <a:spLocks noChangeArrowheads="1"/>
          </p:cNvSpPr>
          <p:nvPr/>
        </p:nvSpPr>
        <p:spPr bwMode="auto">
          <a:xfrm>
            <a:off x="4493791" y="4192121"/>
            <a:ext cx="40030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dirty="0">
                <a:latin typeface="Comic Sans MS" panose="030F0702030302020204" pitchFamily="66" charset="0"/>
                <a:ea typeface="ＭＳ Ｐゴシック" pitchFamily="34" charset="-128"/>
              </a:rPr>
              <a:t>LE </a:t>
            </a:r>
            <a:r>
              <a:rPr lang="en-GB" altLang="en-US" sz="1400" dirty="0" smtClean="0">
                <a:latin typeface="Comic Sans MS" panose="030F0702030302020204" pitchFamily="66" charset="0"/>
                <a:ea typeface="ＭＳ Ｐゴシック" pitchFamily="34" charset="-128"/>
              </a:rPr>
              <a:t>carbon ions: </a:t>
            </a:r>
            <a:r>
              <a:rPr lang="en-GB" altLang="en-US" sz="1400" dirty="0">
                <a:latin typeface="Comic Sans MS" panose="030F0702030302020204" pitchFamily="66" charset="0"/>
                <a:ea typeface="ＭＳ Ｐゴシック" pitchFamily="34" charset="-128"/>
              </a:rPr>
              <a:t>Rossomme et al. (BHPA 2016</a:t>
            </a:r>
            <a:r>
              <a:rPr lang="en-GB" altLang="en-US" sz="1400" dirty="0" smtClean="0">
                <a:latin typeface="Comic Sans MS" panose="030F0702030302020204" pitchFamily="66" charset="0"/>
                <a:ea typeface="ＭＳ Ｐゴシック" pitchFamily="34" charset="-128"/>
              </a:rPr>
              <a:t>) </a:t>
            </a:r>
          </a:p>
          <a:p>
            <a:r>
              <a:rPr lang="en-GB" altLang="en-US" sz="1400" dirty="0" smtClean="0">
                <a:latin typeface="Comic Sans MS" panose="030F0702030302020204" pitchFamily="66" charset="0"/>
                <a:ea typeface="ＭＳ Ｐゴシック" pitchFamily="34" charset="-128"/>
              </a:rPr>
              <a:t>/ submitted Med Phys</a:t>
            </a:r>
            <a:endParaRPr lang="en-GB" altLang="en-US" sz="1400" dirty="0">
              <a:latin typeface="Comic Sans MS" panose="030F0702030302020204" pitchFamily="66" charset="0"/>
              <a:ea typeface="ＭＳ Ｐゴシック" pitchFamily="34" charset="-128"/>
            </a:endParaRPr>
          </a:p>
        </p:txBody>
      </p:sp>
      <p:sp useBgFill="1">
        <p:nvSpPr>
          <p:cNvPr id="20" name="Rectangle 18"/>
          <p:cNvSpPr>
            <a:spLocks noChangeArrowheads="1"/>
          </p:cNvSpPr>
          <p:nvPr/>
        </p:nvSpPr>
        <p:spPr bwMode="auto">
          <a:xfrm>
            <a:off x="742775" y="4059619"/>
            <a:ext cx="3618002" cy="397506"/>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p:nvSpPr>
          <p:cNvPr id="21" name="Rectangle 19"/>
          <p:cNvSpPr>
            <a:spLocks noChangeArrowheads="1"/>
          </p:cNvSpPr>
          <p:nvPr/>
        </p:nvSpPr>
        <p:spPr bwMode="auto">
          <a:xfrm>
            <a:off x="671833" y="1740834"/>
            <a:ext cx="3726711" cy="2385036"/>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sp>
        <p:nvSpPr>
          <p:cNvPr id="22" name="Rectangle 20"/>
          <p:cNvSpPr>
            <a:spLocks noChangeArrowheads="1"/>
          </p:cNvSpPr>
          <p:nvPr/>
        </p:nvSpPr>
        <p:spPr bwMode="auto">
          <a:xfrm>
            <a:off x="671833" y="4200402"/>
            <a:ext cx="3726711" cy="2443006"/>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sp>
        <p:nvSpPr>
          <p:cNvPr id="23" name="Text Box 21"/>
          <p:cNvSpPr txBox="1">
            <a:spLocks noChangeArrowheads="1"/>
          </p:cNvSpPr>
          <p:nvPr/>
        </p:nvSpPr>
        <p:spPr bwMode="auto">
          <a:xfrm>
            <a:off x="754598" y="4218346"/>
            <a:ext cx="364394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dirty="0" smtClean="0">
                <a:latin typeface="Comic Sans MS" panose="030F0702030302020204" pitchFamily="66" charset="0"/>
                <a:ea typeface="ＭＳ Ｐゴシック" pitchFamily="34" charset="-128"/>
              </a:rPr>
              <a:t>LE protons: Rossomme et al. (BHPA 2016)</a:t>
            </a:r>
            <a:endParaRPr lang="en-GB" altLang="en-US" sz="1400" dirty="0">
              <a:latin typeface="Comic Sans MS" panose="030F0702030302020204" pitchFamily="66" charset="0"/>
              <a:ea typeface="ＭＳ Ｐゴシック" pitchFamily="34" charset="-128"/>
            </a:endParaRPr>
          </a:p>
        </p:txBody>
      </p:sp>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598" y="2008586"/>
            <a:ext cx="3322414" cy="2051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4" name="Group 23"/>
          <p:cNvGrpSpPr/>
          <p:nvPr/>
        </p:nvGrpSpPr>
        <p:grpSpPr>
          <a:xfrm>
            <a:off x="4771957" y="2045842"/>
            <a:ext cx="2964125" cy="2013777"/>
            <a:chOff x="2233613" y="1916832"/>
            <a:chExt cx="4789388" cy="4052255"/>
          </a:xfrm>
        </p:grpSpPr>
        <p:pic>
          <p:nvPicPr>
            <p:cNvPr id="1741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5776" y="5168987"/>
              <a:ext cx="4467225" cy="80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33613" y="1916832"/>
              <a:ext cx="4676775" cy="3305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55776" y="5085184"/>
              <a:ext cx="371475" cy="27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7693646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Silicon-based detectors</a:t>
            </a:r>
            <a:endParaRPr lang="en-GB" dirty="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315170"/>
            <a:ext cx="3486150" cy="343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2608" y="2315170"/>
            <a:ext cx="3657600" cy="341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a:spLocks noChangeArrowheads="1"/>
          </p:cNvSpPr>
          <p:nvPr/>
        </p:nvSpPr>
        <p:spPr bwMode="auto">
          <a:xfrm>
            <a:off x="2110408" y="5972770"/>
            <a:ext cx="451117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smtClean="0">
                <a:latin typeface="Comic Sans MS" panose="030F0702030302020204" pitchFamily="66" charset="0"/>
              </a:rPr>
              <a:t>Kohno </a:t>
            </a:r>
            <a:r>
              <a:rPr lang="en-GB" altLang="en-US" dirty="0">
                <a:latin typeface="Comic Sans MS" panose="030F0702030302020204" pitchFamily="66" charset="0"/>
              </a:rPr>
              <a:t>et al </a:t>
            </a:r>
            <a:r>
              <a:rPr lang="en-GB" altLang="en-US" dirty="0" smtClean="0">
                <a:latin typeface="Comic Sans MS" panose="030F0702030302020204" pitchFamily="66" charset="0"/>
              </a:rPr>
              <a:t>2006 </a:t>
            </a:r>
            <a:r>
              <a:rPr lang="en-GB" altLang="en-US" dirty="0" err="1">
                <a:latin typeface="Comic Sans MS" panose="030F0702030302020204" pitchFamily="66" charset="0"/>
              </a:rPr>
              <a:t>Phys</a:t>
            </a:r>
            <a:r>
              <a:rPr lang="en-GB" altLang="en-US" dirty="0">
                <a:latin typeface="Comic Sans MS" panose="030F0702030302020204" pitchFamily="66" charset="0"/>
              </a:rPr>
              <a:t> Med </a:t>
            </a:r>
            <a:r>
              <a:rPr lang="en-GB" altLang="en-US" dirty="0" err="1">
                <a:latin typeface="Comic Sans MS" panose="030F0702030302020204" pitchFamily="66" charset="0"/>
              </a:rPr>
              <a:t>Biol</a:t>
            </a:r>
            <a:r>
              <a:rPr lang="en-GB" altLang="en-US" dirty="0">
                <a:latin typeface="Comic Sans MS" panose="030F0702030302020204" pitchFamily="66" charset="0"/>
              </a:rPr>
              <a:t> </a:t>
            </a:r>
            <a:r>
              <a:rPr lang="en-GB" altLang="en-US" dirty="0" smtClean="0">
                <a:latin typeface="Comic Sans MS" panose="030F0702030302020204" pitchFamily="66" charset="0"/>
              </a:rPr>
              <a:t>51:6077</a:t>
            </a:r>
            <a:endParaRPr lang="en-GB" altLang="en-US" dirty="0">
              <a:latin typeface="Comic Sans MS" panose="030F0702030302020204" pitchFamily="66" charset="0"/>
            </a:endParaRPr>
          </a:p>
        </p:txBody>
      </p:sp>
      <p:sp>
        <p:nvSpPr>
          <p:cNvPr id="10" name="Freeform 9"/>
          <p:cNvSpPr>
            <a:spLocks/>
          </p:cNvSpPr>
          <p:nvPr/>
        </p:nvSpPr>
        <p:spPr bwMode="auto">
          <a:xfrm>
            <a:off x="1486521" y="2758083"/>
            <a:ext cx="2409825" cy="2505075"/>
          </a:xfrm>
          <a:custGeom>
            <a:avLst/>
            <a:gdLst>
              <a:gd name="T0" fmla="*/ 0 w 1518"/>
              <a:gd name="T1" fmla="*/ 1161 h 1578"/>
              <a:gd name="T2" fmla="*/ 207 w 1518"/>
              <a:gd name="T3" fmla="*/ 1134 h 1578"/>
              <a:gd name="T4" fmla="*/ 429 w 1518"/>
              <a:gd name="T5" fmla="*/ 1107 h 1578"/>
              <a:gd name="T6" fmla="*/ 654 w 1518"/>
              <a:gd name="T7" fmla="*/ 1077 h 1578"/>
              <a:gd name="T8" fmla="*/ 876 w 1518"/>
              <a:gd name="T9" fmla="*/ 1029 h 1578"/>
              <a:gd name="T10" fmla="*/ 1104 w 1518"/>
              <a:gd name="T11" fmla="*/ 936 h 1578"/>
              <a:gd name="T12" fmla="*/ 1326 w 1518"/>
              <a:gd name="T13" fmla="*/ 654 h 1578"/>
              <a:gd name="T14" fmla="*/ 1371 w 1518"/>
              <a:gd name="T15" fmla="*/ 453 h 1578"/>
              <a:gd name="T16" fmla="*/ 1374 w 1518"/>
              <a:gd name="T17" fmla="*/ 390 h 1578"/>
              <a:gd name="T18" fmla="*/ 1386 w 1518"/>
              <a:gd name="T19" fmla="*/ 318 h 1578"/>
              <a:gd name="T20" fmla="*/ 1395 w 1518"/>
              <a:gd name="T21" fmla="*/ 234 h 1578"/>
              <a:gd name="T22" fmla="*/ 1404 w 1518"/>
              <a:gd name="T23" fmla="*/ 156 h 1578"/>
              <a:gd name="T24" fmla="*/ 1413 w 1518"/>
              <a:gd name="T25" fmla="*/ 57 h 1578"/>
              <a:gd name="T26" fmla="*/ 1431 w 1518"/>
              <a:gd name="T27" fmla="*/ 0 h 1578"/>
              <a:gd name="T28" fmla="*/ 1446 w 1518"/>
              <a:gd name="T29" fmla="*/ 207 h 1578"/>
              <a:gd name="T30" fmla="*/ 1467 w 1518"/>
              <a:gd name="T31" fmla="*/ 639 h 1578"/>
              <a:gd name="T32" fmla="*/ 1485 w 1518"/>
              <a:gd name="T33" fmla="*/ 1107 h 1578"/>
              <a:gd name="T34" fmla="*/ 1503 w 1518"/>
              <a:gd name="T35" fmla="*/ 1455 h 1578"/>
              <a:gd name="T36" fmla="*/ 1518 w 1518"/>
              <a:gd name="T37" fmla="*/ 1578 h 1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18" h="1578">
                <a:moveTo>
                  <a:pt x="0" y="1161"/>
                </a:moveTo>
                <a:lnTo>
                  <a:pt x="207" y="1134"/>
                </a:lnTo>
                <a:lnTo>
                  <a:pt x="429" y="1107"/>
                </a:lnTo>
                <a:lnTo>
                  <a:pt x="654" y="1077"/>
                </a:lnTo>
                <a:lnTo>
                  <a:pt x="876" y="1029"/>
                </a:lnTo>
                <a:lnTo>
                  <a:pt x="1104" y="936"/>
                </a:lnTo>
                <a:lnTo>
                  <a:pt x="1326" y="654"/>
                </a:lnTo>
                <a:lnTo>
                  <a:pt x="1371" y="453"/>
                </a:lnTo>
                <a:lnTo>
                  <a:pt x="1374" y="390"/>
                </a:lnTo>
                <a:lnTo>
                  <a:pt x="1386" y="318"/>
                </a:lnTo>
                <a:lnTo>
                  <a:pt x="1395" y="234"/>
                </a:lnTo>
                <a:lnTo>
                  <a:pt x="1404" y="156"/>
                </a:lnTo>
                <a:lnTo>
                  <a:pt x="1413" y="57"/>
                </a:lnTo>
                <a:lnTo>
                  <a:pt x="1431" y="0"/>
                </a:lnTo>
                <a:lnTo>
                  <a:pt x="1446" y="207"/>
                </a:lnTo>
                <a:lnTo>
                  <a:pt x="1467" y="639"/>
                </a:lnTo>
                <a:lnTo>
                  <a:pt x="1485" y="1107"/>
                </a:lnTo>
                <a:lnTo>
                  <a:pt x="1503" y="1455"/>
                </a:lnTo>
                <a:lnTo>
                  <a:pt x="1518" y="1578"/>
                </a:lnTo>
              </a:path>
            </a:pathLst>
          </a:cu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 name="Freeform 10"/>
          <p:cNvSpPr>
            <a:spLocks/>
          </p:cNvSpPr>
          <p:nvPr/>
        </p:nvSpPr>
        <p:spPr bwMode="auto">
          <a:xfrm>
            <a:off x="1500808" y="3724870"/>
            <a:ext cx="2400300" cy="1566863"/>
          </a:xfrm>
          <a:custGeom>
            <a:avLst/>
            <a:gdLst>
              <a:gd name="T0" fmla="*/ 0 w 1512"/>
              <a:gd name="T1" fmla="*/ 552 h 987"/>
              <a:gd name="T2" fmla="*/ 213 w 1512"/>
              <a:gd name="T3" fmla="*/ 543 h 987"/>
              <a:gd name="T4" fmla="*/ 441 w 1512"/>
              <a:gd name="T5" fmla="*/ 525 h 987"/>
              <a:gd name="T6" fmla="*/ 660 w 1512"/>
              <a:gd name="T7" fmla="*/ 498 h 987"/>
              <a:gd name="T8" fmla="*/ 891 w 1512"/>
              <a:gd name="T9" fmla="*/ 465 h 987"/>
              <a:gd name="T10" fmla="*/ 1113 w 1512"/>
              <a:gd name="T11" fmla="*/ 393 h 987"/>
              <a:gd name="T12" fmla="*/ 1338 w 1512"/>
              <a:gd name="T13" fmla="*/ 183 h 987"/>
              <a:gd name="T14" fmla="*/ 1374 w 1512"/>
              <a:gd name="T15" fmla="*/ 51 h 987"/>
              <a:gd name="T16" fmla="*/ 1386 w 1512"/>
              <a:gd name="T17" fmla="*/ 30 h 987"/>
              <a:gd name="T18" fmla="*/ 1398 w 1512"/>
              <a:gd name="T19" fmla="*/ 0 h 987"/>
              <a:gd name="T20" fmla="*/ 1407 w 1512"/>
              <a:gd name="T21" fmla="*/ 33 h 987"/>
              <a:gd name="T22" fmla="*/ 1422 w 1512"/>
              <a:gd name="T23" fmla="*/ 117 h 987"/>
              <a:gd name="T24" fmla="*/ 1443 w 1512"/>
              <a:gd name="T25" fmla="*/ 360 h 987"/>
              <a:gd name="T26" fmla="*/ 1461 w 1512"/>
              <a:gd name="T27" fmla="*/ 642 h 987"/>
              <a:gd name="T28" fmla="*/ 1479 w 1512"/>
              <a:gd name="T29" fmla="*/ 849 h 987"/>
              <a:gd name="T30" fmla="*/ 1497 w 1512"/>
              <a:gd name="T31" fmla="*/ 954 h 987"/>
              <a:gd name="T32" fmla="*/ 1512 w 1512"/>
              <a:gd name="T33"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2" h="987">
                <a:moveTo>
                  <a:pt x="0" y="552"/>
                </a:moveTo>
                <a:lnTo>
                  <a:pt x="213" y="543"/>
                </a:lnTo>
                <a:lnTo>
                  <a:pt x="441" y="525"/>
                </a:lnTo>
                <a:lnTo>
                  <a:pt x="660" y="498"/>
                </a:lnTo>
                <a:lnTo>
                  <a:pt x="891" y="465"/>
                </a:lnTo>
                <a:lnTo>
                  <a:pt x="1113" y="393"/>
                </a:lnTo>
                <a:lnTo>
                  <a:pt x="1338" y="183"/>
                </a:lnTo>
                <a:lnTo>
                  <a:pt x="1374" y="51"/>
                </a:lnTo>
                <a:lnTo>
                  <a:pt x="1386" y="30"/>
                </a:lnTo>
                <a:lnTo>
                  <a:pt x="1398" y="0"/>
                </a:lnTo>
                <a:lnTo>
                  <a:pt x="1407" y="33"/>
                </a:lnTo>
                <a:lnTo>
                  <a:pt x="1422" y="117"/>
                </a:lnTo>
                <a:lnTo>
                  <a:pt x="1443" y="360"/>
                </a:lnTo>
                <a:lnTo>
                  <a:pt x="1461" y="642"/>
                </a:lnTo>
                <a:lnTo>
                  <a:pt x="1479" y="849"/>
                </a:lnTo>
                <a:lnTo>
                  <a:pt x="1497" y="954"/>
                </a:lnTo>
                <a:lnTo>
                  <a:pt x="1512" y="987"/>
                </a:lnTo>
              </a:path>
            </a:pathLst>
          </a:custGeom>
          <a:noFill/>
          <a:ln w="25400">
            <a:solidFill>
              <a:srgbClr val="FF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 name="Freeform 11"/>
          <p:cNvSpPr>
            <a:spLocks/>
          </p:cNvSpPr>
          <p:nvPr/>
        </p:nvSpPr>
        <p:spPr bwMode="auto">
          <a:xfrm>
            <a:off x="5120308" y="3239095"/>
            <a:ext cx="2395538" cy="2043113"/>
          </a:xfrm>
          <a:custGeom>
            <a:avLst/>
            <a:gdLst>
              <a:gd name="T0" fmla="*/ 0 w 1509"/>
              <a:gd name="T1" fmla="*/ 420 h 1287"/>
              <a:gd name="T2" fmla="*/ 192 w 1509"/>
              <a:gd name="T3" fmla="*/ 366 h 1287"/>
              <a:gd name="T4" fmla="*/ 414 w 1509"/>
              <a:gd name="T5" fmla="*/ 297 h 1287"/>
              <a:gd name="T6" fmla="*/ 639 w 1509"/>
              <a:gd name="T7" fmla="*/ 177 h 1287"/>
              <a:gd name="T8" fmla="*/ 684 w 1509"/>
              <a:gd name="T9" fmla="*/ 126 h 1287"/>
              <a:gd name="T10" fmla="*/ 765 w 1509"/>
              <a:gd name="T11" fmla="*/ 57 h 1287"/>
              <a:gd name="T12" fmla="*/ 849 w 1509"/>
              <a:gd name="T13" fmla="*/ 45 h 1287"/>
              <a:gd name="T14" fmla="*/ 945 w 1509"/>
              <a:gd name="T15" fmla="*/ 39 h 1287"/>
              <a:gd name="T16" fmla="*/ 1026 w 1509"/>
              <a:gd name="T17" fmla="*/ 36 h 1287"/>
              <a:gd name="T18" fmla="*/ 1125 w 1509"/>
              <a:gd name="T19" fmla="*/ 24 h 1287"/>
              <a:gd name="T20" fmla="*/ 1206 w 1509"/>
              <a:gd name="T21" fmla="*/ 21 h 1287"/>
              <a:gd name="T22" fmla="*/ 1287 w 1509"/>
              <a:gd name="T23" fmla="*/ 9 h 1287"/>
              <a:gd name="T24" fmla="*/ 1335 w 1509"/>
              <a:gd name="T25" fmla="*/ 12 h 1287"/>
              <a:gd name="T26" fmla="*/ 1380 w 1509"/>
              <a:gd name="T27" fmla="*/ 0 h 1287"/>
              <a:gd name="T28" fmla="*/ 1434 w 1509"/>
              <a:gd name="T29" fmla="*/ 237 h 1287"/>
              <a:gd name="T30" fmla="*/ 1470 w 1509"/>
              <a:gd name="T31" fmla="*/ 1032 h 1287"/>
              <a:gd name="T32" fmla="*/ 1509 w 1509"/>
              <a:gd name="T3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09" h="1287">
                <a:moveTo>
                  <a:pt x="0" y="420"/>
                </a:moveTo>
                <a:lnTo>
                  <a:pt x="192" y="366"/>
                </a:lnTo>
                <a:lnTo>
                  <a:pt x="414" y="297"/>
                </a:lnTo>
                <a:lnTo>
                  <a:pt x="639" y="177"/>
                </a:lnTo>
                <a:lnTo>
                  <a:pt x="684" y="126"/>
                </a:lnTo>
                <a:lnTo>
                  <a:pt x="765" y="57"/>
                </a:lnTo>
                <a:lnTo>
                  <a:pt x="849" y="45"/>
                </a:lnTo>
                <a:lnTo>
                  <a:pt x="945" y="39"/>
                </a:lnTo>
                <a:lnTo>
                  <a:pt x="1026" y="36"/>
                </a:lnTo>
                <a:lnTo>
                  <a:pt x="1125" y="24"/>
                </a:lnTo>
                <a:lnTo>
                  <a:pt x="1206" y="21"/>
                </a:lnTo>
                <a:lnTo>
                  <a:pt x="1287" y="9"/>
                </a:lnTo>
                <a:lnTo>
                  <a:pt x="1335" y="12"/>
                </a:lnTo>
                <a:lnTo>
                  <a:pt x="1380" y="0"/>
                </a:lnTo>
                <a:lnTo>
                  <a:pt x="1434" y="237"/>
                </a:lnTo>
                <a:lnTo>
                  <a:pt x="1470" y="1032"/>
                </a:lnTo>
                <a:lnTo>
                  <a:pt x="1509" y="1287"/>
                </a:lnTo>
              </a:path>
            </a:pathLst>
          </a:cu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 name="Freeform 12"/>
          <p:cNvSpPr>
            <a:spLocks/>
          </p:cNvSpPr>
          <p:nvPr/>
        </p:nvSpPr>
        <p:spPr bwMode="auto">
          <a:xfrm>
            <a:off x="5120308" y="3524845"/>
            <a:ext cx="2457450" cy="1776413"/>
          </a:xfrm>
          <a:custGeom>
            <a:avLst/>
            <a:gdLst>
              <a:gd name="T0" fmla="*/ 0 w 1548"/>
              <a:gd name="T1" fmla="*/ 240 h 1119"/>
              <a:gd name="T2" fmla="*/ 225 w 1548"/>
              <a:gd name="T3" fmla="*/ 204 h 1119"/>
              <a:gd name="T4" fmla="*/ 441 w 1548"/>
              <a:gd name="T5" fmla="*/ 138 h 1119"/>
              <a:gd name="T6" fmla="*/ 660 w 1548"/>
              <a:gd name="T7" fmla="*/ 30 h 1119"/>
              <a:gd name="T8" fmla="*/ 702 w 1548"/>
              <a:gd name="T9" fmla="*/ 12 h 1119"/>
              <a:gd name="T10" fmla="*/ 789 w 1548"/>
              <a:gd name="T11" fmla="*/ 0 h 1119"/>
              <a:gd name="T12" fmla="*/ 885 w 1548"/>
              <a:gd name="T13" fmla="*/ 3 h 1119"/>
              <a:gd name="T14" fmla="*/ 972 w 1548"/>
              <a:gd name="T15" fmla="*/ 21 h 1119"/>
              <a:gd name="T16" fmla="*/ 1059 w 1548"/>
              <a:gd name="T17" fmla="*/ 39 h 1119"/>
              <a:gd name="T18" fmla="*/ 1152 w 1548"/>
              <a:gd name="T19" fmla="*/ 69 h 1119"/>
              <a:gd name="T20" fmla="*/ 1239 w 1548"/>
              <a:gd name="T21" fmla="*/ 90 h 1119"/>
              <a:gd name="T22" fmla="*/ 1323 w 1548"/>
              <a:gd name="T23" fmla="*/ 159 h 1119"/>
              <a:gd name="T24" fmla="*/ 1368 w 1548"/>
              <a:gd name="T25" fmla="*/ 231 h 1119"/>
              <a:gd name="T26" fmla="*/ 1413 w 1548"/>
              <a:gd name="T27" fmla="*/ 345 h 1119"/>
              <a:gd name="T28" fmla="*/ 1455 w 1548"/>
              <a:gd name="T29" fmla="*/ 789 h 1119"/>
              <a:gd name="T30" fmla="*/ 1503 w 1548"/>
              <a:gd name="T31" fmla="*/ 1101 h 1119"/>
              <a:gd name="T32" fmla="*/ 1548 w 1548"/>
              <a:gd name="T33" fmla="*/ 1119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48" h="1119">
                <a:moveTo>
                  <a:pt x="0" y="240"/>
                </a:moveTo>
                <a:lnTo>
                  <a:pt x="225" y="204"/>
                </a:lnTo>
                <a:lnTo>
                  <a:pt x="441" y="138"/>
                </a:lnTo>
                <a:lnTo>
                  <a:pt x="660" y="30"/>
                </a:lnTo>
                <a:lnTo>
                  <a:pt x="702" y="12"/>
                </a:lnTo>
                <a:lnTo>
                  <a:pt x="789" y="0"/>
                </a:lnTo>
                <a:lnTo>
                  <a:pt x="885" y="3"/>
                </a:lnTo>
                <a:lnTo>
                  <a:pt x="972" y="21"/>
                </a:lnTo>
                <a:lnTo>
                  <a:pt x="1059" y="39"/>
                </a:lnTo>
                <a:lnTo>
                  <a:pt x="1152" y="69"/>
                </a:lnTo>
                <a:lnTo>
                  <a:pt x="1239" y="90"/>
                </a:lnTo>
                <a:lnTo>
                  <a:pt x="1323" y="159"/>
                </a:lnTo>
                <a:lnTo>
                  <a:pt x="1368" y="231"/>
                </a:lnTo>
                <a:lnTo>
                  <a:pt x="1413" y="345"/>
                </a:lnTo>
                <a:lnTo>
                  <a:pt x="1455" y="789"/>
                </a:lnTo>
                <a:lnTo>
                  <a:pt x="1503" y="1101"/>
                </a:lnTo>
                <a:lnTo>
                  <a:pt x="1548" y="1119"/>
                </a:lnTo>
              </a:path>
            </a:pathLst>
          </a:custGeom>
          <a:noFill/>
          <a:ln w="25400">
            <a:solidFill>
              <a:srgbClr val="FF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26828090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altLang="en-US" dirty="0" smtClean="0"/>
              <a:t>TLD - protons</a:t>
            </a:r>
            <a:endParaRPr lang="en-GB" altLang="en-US" dirty="0"/>
          </a:p>
        </p:txBody>
      </p:sp>
      <p:pic>
        <p:nvPicPr>
          <p:cNvPr id="1802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32856"/>
            <a:ext cx="5657161" cy="401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0229" name="Rectangle 5"/>
          <p:cNvSpPr>
            <a:spLocks noChangeArrowheads="1"/>
          </p:cNvSpPr>
          <p:nvPr/>
        </p:nvSpPr>
        <p:spPr bwMode="auto">
          <a:xfrm>
            <a:off x="1331640" y="6144545"/>
            <a:ext cx="3987887"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GB" altLang="en-US" sz="1600" dirty="0" err="1" smtClean="0"/>
              <a:t>Besserer</a:t>
            </a:r>
            <a:r>
              <a:rPr lang="en-GB" altLang="en-US" sz="1600" dirty="0" smtClean="0"/>
              <a:t> 2001 Phys Med </a:t>
            </a:r>
            <a:r>
              <a:rPr lang="en-GB" altLang="en-US" sz="1600" dirty="0" err="1" smtClean="0"/>
              <a:t>Biol</a:t>
            </a:r>
            <a:r>
              <a:rPr lang="en-GB" altLang="en-US" sz="1600" dirty="0" smtClean="0"/>
              <a:t> 46:473</a:t>
            </a:r>
            <a:endParaRPr lang="en-GB" altLang="en-US" sz="1600" dirty="0"/>
          </a:p>
        </p:txBody>
      </p:sp>
    </p:spTree>
    <p:extLst>
      <p:ext uri="{BB962C8B-B14F-4D97-AF65-F5344CB8AC3E}">
        <p14:creationId xmlns:p14="http://schemas.microsoft.com/office/powerpoint/2010/main" val="13307529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altLang="en-US" dirty="0" smtClean="0"/>
              <a:t>TLD - protons</a:t>
            </a:r>
            <a:endParaRPr lang="en-GB" altLang="en-US" dirty="0"/>
          </a:p>
        </p:txBody>
      </p:sp>
      <p:pic>
        <p:nvPicPr>
          <p:cNvPr id="1802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32856"/>
            <a:ext cx="5657161" cy="401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7396" y="2204864"/>
            <a:ext cx="7038553" cy="37325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a:spLocks noChangeArrowheads="1"/>
          </p:cNvSpPr>
          <p:nvPr/>
        </p:nvSpPr>
        <p:spPr bwMode="auto">
          <a:xfrm>
            <a:off x="4572000" y="5974947"/>
            <a:ext cx="3654783"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GB" altLang="en-US" sz="1600" dirty="0" err="1" smtClean="0"/>
              <a:t>Eliyahu</a:t>
            </a:r>
            <a:r>
              <a:rPr lang="en-GB" altLang="en-US" sz="1600" dirty="0" smtClean="0"/>
              <a:t> 2014 </a:t>
            </a:r>
            <a:r>
              <a:rPr lang="en-GB" altLang="en-US" sz="1600" dirty="0" err="1" smtClean="0"/>
              <a:t>Radiat</a:t>
            </a:r>
            <a:r>
              <a:rPr lang="en-GB" altLang="en-US" sz="1600" dirty="0" smtClean="0"/>
              <a:t> </a:t>
            </a:r>
            <a:r>
              <a:rPr lang="en-GB" altLang="en-US" sz="1600" dirty="0" err="1" smtClean="0"/>
              <a:t>Meas</a:t>
            </a:r>
            <a:r>
              <a:rPr lang="en-GB" altLang="en-US" sz="1600" dirty="0" smtClean="0"/>
              <a:t> 71:226</a:t>
            </a:r>
            <a:endParaRPr lang="en-GB" altLang="en-US" sz="1600" dirty="0"/>
          </a:p>
        </p:txBody>
      </p:sp>
    </p:spTree>
    <p:extLst>
      <p:ext uri="{BB962C8B-B14F-4D97-AF65-F5344CB8AC3E}">
        <p14:creationId xmlns:p14="http://schemas.microsoft.com/office/powerpoint/2010/main" val="30143770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ltLang="en-US" dirty="0" smtClean="0"/>
              <a:t>Scintillators</a:t>
            </a:r>
            <a:endParaRPr lang="en-GB" altLang="en-US" dirty="0"/>
          </a:p>
        </p:txBody>
      </p:sp>
      <p:sp>
        <p:nvSpPr>
          <p:cNvPr id="45066" name="Text Box 10"/>
          <p:cNvSpPr txBox="1">
            <a:spLocks noChangeArrowheads="1"/>
          </p:cNvSpPr>
          <p:nvPr/>
        </p:nvSpPr>
        <p:spPr bwMode="auto">
          <a:xfrm>
            <a:off x="2058988" y="6244605"/>
            <a:ext cx="47195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err="1" smtClean="0">
                <a:latin typeface="Comic Sans MS" panose="030F0702030302020204" pitchFamily="66" charset="0"/>
              </a:rPr>
              <a:t>Safai</a:t>
            </a:r>
            <a:r>
              <a:rPr lang="en-GB" altLang="en-US" dirty="0" smtClean="0">
                <a:latin typeface="Comic Sans MS" panose="030F0702030302020204" pitchFamily="66" charset="0"/>
              </a:rPr>
              <a:t> </a:t>
            </a:r>
            <a:r>
              <a:rPr lang="en-GB" altLang="en-US" dirty="0">
                <a:latin typeface="Comic Sans MS" panose="030F0702030302020204" pitchFamily="66" charset="0"/>
              </a:rPr>
              <a:t>et al. 2004 Phys. Med. Biol. </a:t>
            </a:r>
            <a:r>
              <a:rPr lang="en-GB" altLang="en-US" dirty="0" smtClean="0">
                <a:latin typeface="Comic Sans MS" panose="030F0702030302020204" pitchFamily="66" charset="0"/>
              </a:rPr>
              <a:t>49:4637</a:t>
            </a:r>
            <a:endParaRPr lang="en-GB" altLang="en-US" dirty="0">
              <a:latin typeface="Comic Sans MS" panose="030F0702030302020204" pitchFamily="66" charset="0"/>
            </a:endParaRPr>
          </a:p>
        </p:txBody>
      </p:sp>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297" y="2348880"/>
            <a:ext cx="4781550"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607848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ltLang="en-US" dirty="0" smtClean="0"/>
              <a:t>Scintillators</a:t>
            </a:r>
            <a:endParaRPr lang="en-GB" altLang="en-US" dirty="0"/>
          </a:p>
        </p:txBody>
      </p:sp>
      <p:sp>
        <p:nvSpPr>
          <p:cNvPr id="45066" name="Text Box 10"/>
          <p:cNvSpPr txBox="1">
            <a:spLocks noChangeArrowheads="1"/>
          </p:cNvSpPr>
          <p:nvPr/>
        </p:nvSpPr>
        <p:spPr bwMode="auto">
          <a:xfrm>
            <a:off x="2058988" y="6244605"/>
            <a:ext cx="47195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err="1" smtClean="0">
                <a:latin typeface="Comic Sans MS" panose="030F0702030302020204" pitchFamily="66" charset="0"/>
              </a:rPr>
              <a:t>Safai</a:t>
            </a:r>
            <a:r>
              <a:rPr lang="en-GB" altLang="en-US" dirty="0" smtClean="0">
                <a:latin typeface="Comic Sans MS" panose="030F0702030302020204" pitchFamily="66" charset="0"/>
              </a:rPr>
              <a:t> </a:t>
            </a:r>
            <a:r>
              <a:rPr lang="en-GB" altLang="en-US" dirty="0">
                <a:latin typeface="Comic Sans MS" panose="030F0702030302020204" pitchFamily="66" charset="0"/>
              </a:rPr>
              <a:t>et al. 2004 Phys. Med. Biol. </a:t>
            </a:r>
            <a:r>
              <a:rPr lang="en-GB" altLang="en-US" dirty="0" smtClean="0">
                <a:latin typeface="Comic Sans MS" panose="030F0702030302020204" pitchFamily="66" charset="0"/>
              </a:rPr>
              <a:t>49:4637</a:t>
            </a:r>
            <a:endParaRPr lang="en-GB" altLang="en-US" dirty="0">
              <a:latin typeface="Comic Sans MS" panose="030F0702030302020204" pitchFamily="66" charset="0"/>
            </a:endParaRPr>
          </a:p>
        </p:txBody>
      </p:sp>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297" y="2348880"/>
            <a:ext cx="4781550"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0047" y="2434605"/>
            <a:ext cx="4743450"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09450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ltLang="en-US" dirty="0" smtClean="0"/>
              <a:t>Scintillators</a:t>
            </a:r>
            <a:endParaRPr lang="en-GB" altLang="en-US" dirty="0"/>
          </a:p>
        </p:txBody>
      </p:sp>
      <p:sp>
        <p:nvSpPr>
          <p:cNvPr id="45066" name="Text Box 10"/>
          <p:cNvSpPr txBox="1">
            <a:spLocks noChangeArrowheads="1"/>
          </p:cNvSpPr>
          <p:nvPr/>
        </p:nvSpPr>
        <p:spPr bwMode="auto">
          <a:xfrm>
            <a:off x="2058988" y="6244605"/>
            <a:ext cx="47195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err="1" smtClean="0">
                <a:latin typeface="Comic Sans MS" panose="030F0702030302020204" pitchFamily="66" charset="0"/>
              </a:rPr>
              <a:t>Safai</a:t>
            </a:r>
            <a:r>
              <a:rPr lang="en-GB" altLang="en-US" dirty="0" smtClean="0">
                <a:latin typeface="Comic Sans MS" panose="030F0702030302020204" pitchFamily="66" charset="0"/>
              </a:rPr>
              <a:t> </a:t>
            </a:r>
            <a:r>
              <a:rPr lang="en-GB" altLang="en-US" dirty="0">
                <a:latin typeface="Comic Sans MS" panose="030F0702030302020204" pitchFamily="66" charset="0"/>
              </a:rPr>
              <a:t>et al. 2004 Phys. Med. Biol. </a:t>
            </a:r>
            <a:r>
              <a:rPr lang="en-GB" altLang="en-US" dirty="0" smtClean="0">
                <a:latin typeface="Comic Sans MS" panose="030F0702030302020204" pitchFamily="66" charset="0"/>
              </a:rPr>
              <a:t>49:4637</a:t>
            </a:r>
            <a:endParaRPr lang="en-GB" altLang="en-US" dirty="0">
              <a:latin typeface="Comic Sans MS" panose="030F0702030302020204" pitchFamily="66" charset="0"/>
            </a:endParaRPr>
          </a:p>
        </p:txBody>
      </p:sp>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297" y="2348880"/>
            <a:ext cx="4781550"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0047" y="2434605"/>
            <a:ext cx="4743450"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7872" y="2434605"/>
            <a:ext cx="4848225" cy="338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09450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Microdosimetry</a:t>
            </a:r>
            <a:r>
              <a:rPr lang="en-GB" dirty="0" smtClean="0"/>
              <a:t>…</a:t>
            </a:r>
            <a:endParaRPr lang="en-GB" dirty="0"/>
          </a:p>
        </p:txBody>
      </p:sp>
      <p:pic>
        <p:nvPicPr>
          <p:cNvPr id="14" name="Picture 124"/>
          <p:cNvPicPr>
            <a:picLocks noChangeAspect="1" noChangeArrowheads="1"/>
          </p:cNvPicPr>
          <p:nvPr/>
        </p:nvPicPr>
        <p:blipFill>
          <a:blip r:embed="rId2" cstate="print"/>
          <a:srcRect l="-1923" b="-2420"/>
          <a:stretch>
            <a:fillRect/>
          </a:stretch>
        </p:blipFill>
        <p:spPr bwMode="auto">
          <a:xfrm>
            <a:off x="329860" y="1730307"/>
            <a:ext cx="4104457" cy="1619330"/>
          </a:xfrm>
          <a:prstGeom prst="rect">
            <a:avLst/>
          </a:prstGeom>
          <a:solidFill>
            <a:schemeClr val="bg1"/>
          </a:solidFill>
          <a:ln w="9525">
            <a:noFill/>
            <a:miter lim="800000"/>
            <a:headEnd/>
            <a:tailEnd/>
          </a:ln>
        </p:spPr>
      </p:pic>
      <p:sp>
        <p:nvSpPr>
          <p:cNvPr id="26" name="TextBox 25"/>
          <p:cNvSpPr txBox="1"/>
          <p:nvPr/>
        </p:nvSpPr>
        <p:spPr>
          <a:xfrm>
            <a:off x="299004" y="6069051"/>
            <a:ext cx="3767378" cy="369332"/>
          </a:xfrm>
          <a:prstGeom prst="rect">
            <a:avLst/>
          </a:prstGeom>
          <a:noFill/>
        </p:spPr>
        <p:txBody>
          <a:bodyPr wrap="none" rtlCol="0">
            <a:spAutoFit/>
          </a:bodyPr>
          <a:lstStyle/>
          <a:p>
            <a:r>
              <a:rPr lang="en-GB" sz="1800" dirty="0" smtClean="0">
                <a:latin typeface="Comic Sans MS" panose="030F0702030302020204" pitchFamily="66" charset="0"/>
              </a:rPr>
              <a:t>Andrea </a:t>
            </a:r>
            <a:r>
              <a:rPr lang="en-GB" sz="1800" dirty="0" err="1" smtClean="0">
                <a:latin typeface="Comic Sans MS" panose="030F0702030302020204" pitchFamily="66" charset="0"/>
              </a:rPr>
              <a:t>Pola</a:t>
            </a:r>
            <a:r>
              <a:rPr lang="en-GB" sz="1800" dirty="0" smtClean="0">
                <a:latin typeface="Comic Sans MS" panose="030F0702030302020204" pitchFamily="66" charset="0"/>
              </a:rPr>
              <a:t>, </a:t>
            </a:r>
            <a:r>
              <a:rPr lang="en-GB" sz="1800" dirty="0" err="1" smtClean="0">
                <a:latin typeface="Comic Sans MS" panose="030F0702030302020204" pitchFamily="66" charset="0"/>
              </a:rPr>
              <a:t>Politecnico</a:t>
            </a:r>
            <a:r>
              <a:rPr lang="en-GB" sz="1800" dirty="0" smtClean="0">
                <a:latin typeface="Comic Sans MS" panose="030F0702030302020204" pitchFamily="66" charset="0"/>
              </a:rPr>
              <a:t> di Milano</a:t>
            </a:r>
            <a:endParaRPr lang="en-GB" sz="1800" dirty="0">
              <a:latin typeface="Comic Sans MS" panose="030F0702030302020204" pitchFamily="66" charset="0"/>
            </a:endParaRPr>
          </a:p>
        </p:txBody>
      </p:sp>
      <p:pic>
        <p:nvPicPr>
          <p:cNvPr id="2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2996952"/>
            <a:ext cx="4256729" cy="3053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0" name="Gruppo 3"/>
          <p:cNvGrpSpPr/>
          <p:nvPr/>
        </p:nvGrpSpPr>
        <p:grpSpPr>
          <a:xfrm>
            <a:off x="4572000" y="1552243"/>
            <a:ext cx="4529985" cy="1372701"/>
            <a:chOff x="339726" y="3848595"/>
            <a:chExt cx="8518521" cy="3009803"/>
          </a:xfrm>
        </p:grpSpPr>
        <p:pic>
          <p:nvPicPr>
            <p:cNvPr id="31" name="Picture 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 y="4316809"/>
              <a:ext cx="7818438" cy="1866900"/>
            </a:xfrm>
            <a:prstGeom prst="rect">
              <a:avLst/>
            </a:prstGeom>
            <a:noFill/>
            <a:extLst>
              <a:ext uri="{909E8E84-426E-40DD-AFC4-6F175D3DCCD1}">
                <a14:hiddenFill xmlns:a14="http://schemas.microsoft.com/office/drawing/2010/main">
                  <a:solidFill>
                    <a:srgbClr val="FFFFFF"/>
                  </a:solidFill>
                </a14:hiddenFill>
              </a:ext>
            </a:extLst>
          </p:spPr>
        </p:pic>
        <p:sp>
          <p:nvSpPr>
            <p:cNvPr id="32" name="Line 33"/>
            <p:cNvSpPr>
              <a:spLocks noChangeShapeType="1"/>
            </p:cNvSpPr>
            <p:nvPr/>
          </p:nvSpPr>
          <p:spPr bwMode="auto">
            <a:xfrm>
              <a:off x="4067175" y="4239021"/>
              <a:ext cx="885825" cy="568325"/>
            </a:xfrm>
            <a:prstGeom prst="line">
              <a:avLst/>
            </a:prstGeom>
            <a:noFill/>
            <a:ln w="2857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txBody>
            <a:bodyPr/>
            <a:lstStyle/>
            <a:p>
              <a:endParaRPr lang="en-GB" sz="1400"/>
            </a:p>
          </p:txBody>
        </p:sp>
        <p:sp>
          <p:nvSpPr>
            <p:cNvPr id="33" name="Text Box 34"/>
            <p:cNvSpPr txBox="1">
              <a:spLocks noChangeArrowheads="1"/>
            </p:cNvSpPr>
            <p:nvPr/>
          </p:nvSpPr>
          <p:spPr bwMode="auto">
            <a:xfrm>
              <a:off x="1507560" y="3848595"/>
              <a:ext cx="3217407" cy="555943"/>
            </a:xfrm>
            <a:prstGeom prst="rect">
              <a:avLst/>
            </a:prstGeom>
            <a:noFill/>
            <a:ln>
              <a:noFill/>
            </a:ln>
            <a:effectLst/>
            <a:extLst>
              <a:ext uri="{909E8E84-426E-40DD-AFC4-6F175D3DCCD1}">
                <a14:hiddenFill xmlns:a14="http://schemas.microsoft.com/office/drawing/2010/main">
                  <a:solidFill>
                    <a:srgbClr val="339966"/>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wrap="none">
              <a:spAutoFit/>
            </a:bodyPr>
            <a:lstStyle/>
            <a:p>
              <a:pPr algn="ctr" eaLnBrk="0" hangingPunct="0">
                <a:spcBef>
                  <a:spcPct val="50000"/>
                </a:spcBef>
              </a:pPr>
              <a:r>
                <a:rPr lang="en-GB" sz="1400" b="0" dirty="0"/>
                <a:t>Cathode (A-150 plastic)</a:t>
              </a:r>
              <a:endParaRPr lang="it-IT" sz="1400" b="0" dirty="0"/>
            </a:p>
          </p:txBody>
        </p:sp>
        <p:grpSp>
          <p:nvGrpSpPr>
            <p:cNvPr id="34" name="Group 35"/>
            <p:cNvGrpSpPr>
              <a:grpSpLocks/>
            </p:cNvGrpSpPr>
            <p:nvPr/>
          </p:nvGrpSpPr>
          <p:grpSpPr bwMode="auto">
            <a:xfrm>
              <a:off x="2395539" y="5318523"/>
              <a:ext cx="1433513" cy="1344614"/>
              <a:chOff x="1509" y="1728"/>
              <a:chExt cx="903" cy="847"/>
            </a:xfrm>
          </p:grpSpPr>
          <p:sp>
            <p:nvSpPr>
              <p:cNvPr id="43" name="Line 36"/>
              <p:cNvSpPr>
                <a:spLocks noChangeShapeType="1"/>
              </p:cNvSpPr>
              <p:nvPr/>
            </p:nvSpPr>
            <p:spPr bwMode="auto">
              <a:xfrm flipH="1" flipV="1">
                <a:off x="1920" y="1728"/>
                <a:ext cx="0" cy="52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txBody>
              <a:bodyPr/>
              <a:lstStyle/>
              <a:p>
                <a:endParaRPr lang="en-GB" sz="1400"/>
              </a:p>
            </p:txBody>
          </p:sp>
          <p:sp>
            <p:nvSpPr>
              <p:cNvPr id="44" name="Text Box 37"/>
              <p:cNvSpPr txBox="1">
                <a:spLocks noChangeArrowheads="1"/>
              </p:cNvSpPr>
              <p:nvPr/>
            </p:nvSpPr>
            <p:spPr bwMode="auto">
              <a:xfrm>
                <a:off x="1509" y="2225"/>
                <a:ext cx="903" cy="350"/>
              </a:xfrm>
              <a:prstGeom prst="rect">
                <a:avLst/>
              </a:prstGeom>
              <a:noFill/>
              <a:ln>
                <a:noFill/>
              </a:ln>
              <a:effectLst/>
              <a:extLst>
                <a:ext uri="{909E8E84-426E-40DD-AFC4-6F175D3DCCD1}">
                  <a14:hiddenFill xmlns:a14="http://schemas.microsoft.com/office/drawing/2010/main">
                    <a:solidFill>
                      <a:srgbClr val="339966"/>
                    </a:solidFill>
                  </a14:hiddenFill>
                </a:ext>
                <a:ext uri="{91240B29-F687-4F45-9708-019B960494DF}">
                  <a14:hiddenLine xmlns:a14="http://schemas.microsoft.com/office/drawing/2010/main" w="9525">
                    <a:solidFill>
                      <a:srgbClr val="339966"/>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wrap="none">
                <a:spAutoFit/>
              </a:bodyPr>
              <a:lstStyle/>
              <a:p>
                <a:pPr algn="ctr" eaLnBrk="0" hangingPunct="0">
                  <a:spcBef>
                    <a:spcPct val="50000"/>
                  </a:spcBef>
                </a:pPr>
                <a:r>
                  <a:rPr lang="en-GB" sz="1400" b="0" dirty="0" err="1"/>
                  <a:t>Rexolite</a:t>
                </a:r>
                <a:r>
                  <a:rPr lang="en-US" sz="1400" b="0" baseline="30000" dirty="0">
                    <a:cs typeface="Times New Roman" pitchFamily="18" charset="0"/>
                  </a:rPr>
                  <a:t>®</a:t>
                </a:r>
                <a:endParaRPr lang="it-IT" sz="1400" b="0" baseline="30000" dirty="0">
                  <a:cs typeface="Times New Roman" pitchFamily="18" charset="0"/>
                </a:endParaRPr>
              </a:p>
            </p:txBody>
          </p:sp>
        </p:grpSp>
        <p:grpSp>
          <p:nvGrpSpPr>
            <p:cNvPr id="35" name="Group 38"/>
            <p:cNvGrpSpPr>
              <a:grpSpLocks/>
            </p:cNvGrpSpPr>
            <p:nvPr/>
          </p:nvGrpSpPr>
          <p:grpSpPr bwMode="auto">
            <a:xfrm>
              <a:off x="4711699" y="5320110"/>
              <a:ext cx="4146548" cy="1538288"/>
              <a:chOff x="2989" y="1637"/>
              <a:chExt cx="2612" cy="969"/>
            </a:xfrm>
          </p:grpSpPr>
          <p:sp>
            <p:nvSpPr>
              <p:cNvPr id="41" name="Line 39"/>
              <p:cNvSpPr>
                <a:spLocks noChangeShapeType="1"/>
              </p:cNvSpPr>
              <p:nvPr/>
            </p:nvSpPr>
            <p:spPr bwMode="auto">
              <a:xfrm flipH="1" flipV="1">
                <a:off x="3264" y="1637"/>
                <a:ext cx="480" cy="619"/>
              </a:xfrm>
              <a:prstGeom prst="line">
                <a:avLst/>
              </a:prstGeom>
              <a:noFill/>
              <a:ln w="28575">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txBody>
              <a:bodyPr/>
              <a:lstStyle/>
              <a:p>
                <a:endParaRPr lang="en-GB" sz="1400"/>
              </a:p>
            </p:txBody>
          </p:sp>
          <p:sp>
            <p:nvSpPr>
              <p:cNvPr id="42" name="Text Box 40"/>
              <p:cNvSpPr txBox="1">
                <a:spLocks noChangeArrowheads="1"/>
              </p:cNvSpPr>
              <p:nvPr/>
            </p:nvSpPr>
            <p:spPr bwMode="auto">
              <a:xfrm>
                <a:off x="2989" y="2256"/>
                <a:ext cx="2612" cy="350"/>
              </a:xfrm>
              <a:prstGeom prst="rect">
                <a:avLst/>
              </a:prstGeom>
              <a:noFill/>
              <a:ln>
                <a:noFill/>
              </a:ln>
              <a:effectLst/>
              <a:extLst>
                <a:ext uri="{909E8E84-426E-40DD-AFC4-6F175D3DCCD1}">
                  <a14:hiddenFill xmlns:a14="http://schemas.microsoft.com/office/drawing/2010/main">
                    <a:solidFill>
                      <a:srgbClr val="339966"/>
                    </a:solidFill>
                  </a14:hiddenFill>
                </a:ext>
                <a:ext uri="{91240B29-F687-4F45-9708-019B960494DF}">
                  <a14:hiddenLine xmlns:a14="http://schemas.microsoft.com/office/drawing/2010/main" w="9525">
                    <a:solidFill>
                      <a:srgbClr val="339966"/>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wrap="none">
                <a:spAutoFit/>
              </a:bodyPr>
              <a:lstStyle/>
              <a:p>
                <a:pPr algn="ctr" eaLnBrk="0" hangingPunct="0">
                  <a:spcBef>
                    <a:spcPct val="50000"/>
                  </a:spcBef>
                </a:pPr>
                <a:r>
                  <a:rPr lang="en-GB" sz="1400" b="0" dirty="0" smtClean="0"/>
                  <a:t>Sensitive Volume: 0.9x0.9 mm</a:t>
                </a:r>
                <a:r>
                  <a:rPr lang="en-GB" sz="1400" b="0" baseline="30000" dirty="0"/>
                  <a:t>2</a:t>
                </a:r>
                <a:endParaRPr lang="it-IT" sz="1400" b="0" dirty="0"/>
              </a:p>
            </p:txBody>
          </p:sp>
        </p:grpSp>
        <p:sp>
          <p:nvSpPr>
            <p:cNvPr id="36" name="Text Box 41"/>
            <p:cNvSpPr txBox="1">
              <a:spLocks noChangeArrowheads="1"/>
            </p:cNvSpPr>
            <p:nvPr/>
          </p:nvSpPr>
          <p:spPr bwMode="auto">
            <a:xfrm>
              <a:off x="6300788" y="5383609"/>
              <a:ext cx="1326725" cy="555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sz="1400" dirty="0"/>
                <a:t>Gas Out</a:t>
              </a:r>
              <a:endParaRPr lang="en-GB" sz="1400" dirty="0"/>
            </a:p>
          </p:txBody>
        </p:sp>
        <p:sp>
          <p:nvSpPr>
            <p:cNvPr id="37" name="Text Box 42"/>
            <p:cNvSpPr txBox="1">
              <a:spLocks noChangeArrowheads="1"/>
            </p:cNvSpPr>
            <p:nvPr/>
          </p:nvSpPr>
          <p:spPr bwMode="auto">
            <a:xfrm>
              <a:off x="6300788" y="4664471"/>
              <a:ext cx="1109434" cy="555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sz="1400"/>
                <a:t>Gas In</a:t>
              </a:r>
              <a:endParaRPr lang="en-GB" sz="1400"/>
            </a:p>
          </p:txBody>
        </p:sp>
        <p:grpSp>
          <p:nvGrpSpPr>
            <p:cNvPr id="38" name="Group 43"/>
            <p:cNvGrpSpPr>
              <a:grpSpLocks/>
            </p:cNvGrpSpPr>
            <p:nvPr/>
          </p:nvGrpSpPr>
          <p:grpSpPr bwMode="auto">
            <a:xfrm>
              <a:off x="339726" y="5320110"/>
              <a:ext cx="1592262" cy="1490663"/>
              <a:chOff x="428" y="2400"/>
              <a:chExt cx="1003" cy="939"/>
            </a:xfrm>
          </p:grpSpPr>
          <p:sp>
            <p:nvSpPr>
              <p:cNvPr id="39" name="Line 44"/>
              <p:cNvSpPr>
                <a:spLocks noChangeShapeType="1"/>
              </p:cNvSpPr>
              <p:nvPr/>
            </p:nvSpPr>
            <p:spPr bwMode="auto">
              <a:xfrm flipV="1">
                <a:off x="1104" y="2400"/>
                <a:ext cx="192" cy="672"/>
              </a:xfrm>
              <a:prstGeom prst="line">
                <a:avLst/>
              </a:prstGeom>
              <a:noFill/>
              <a:ln w="2857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txBody>
              <a:bodyPr/>
              <a:lstStyle/>
              <a:p>
                <a:endParaRPr lang="en-GB" sz="1400"/>
              </a:p>
            </p:txBody>
          </p:sp>
          <p:sp>
            <p:nvSpPr>
              <p:cNvPr id="40" name="Text Box 45"/>
              <p:cNvSpPr txBox="1">
                <a:spLocks noChangeArrowheads="1"/>
              </p:cNvSpPr>
              <p:nvPr/>
            </p:nvSpPr>
            <p:spPr bwMode="auto">
              <a:xfrm>
                <a:off x="428" y="2989"/>
                <a:ext cx="1003" cy="350"/>
              </a:xfrm>
              <a:prstGeom prst="rect">
                <a:avLst/>
              </a:prstGeom>
              <a:noFill/>
              <a:ln>
                <a:noFill/>
              </a:ln>
              <a:effectLst/>
              <a:extLst>
                <a:ext uri="{909E8E84-426E-40DD-AFC4-6F175D3DCCD1}">
                  <a14:hiddenFill xmlns:a14="http://schemas.microsoft.com/office/drawing/2010/main">
                    <a:solidFill>
                      <a:srgbClr val="3399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wrap="none">
                <a:spAutoFit/>
              </a:bodyPr>
              <a:lstStyle/>
              <a:p>
                <a:pPr algn="ctr" eaLnBrk="0" hangingPunct="0">
                  <a:spcBef>
                    <a:spcPct val="50000"/>
                  </a:spcBef>
                </a:pPr>
                <a:r>
                  <a:rPr lang="en-GB" sz="1400" b="0" dirty="0"/>
                  <a:t>Aluminium</a:t>
                </a:r>
                <a:endParaRPr lang="it-IT" sz="1400" b="0" dirty="0"/>
              </a:p>
            </p:txBody>
          </p:sp>
        </p:grpSp>
      </p:grpSp>
      <p:sp>
        <p:nvSpPr>
          <p:cNvPr id="45" name="TextBox 44"/>
          <p:cNvSpPr txBox="1"/>
          <p:nvPr/>
        </p:nvSpPr>
        <p:spPr>
          <a:xfrm>
            <a:off x="4450425" y="6102432"/>
            <a:ext cx="4685898" cy="646331"/>
          </a:xfrm>
          <a:prstGeom prst="rect">
            <a:avLst/>
          </a:prstGeom>
          <a:solidFill>
            <a:schemeClr val="bg1"/>
          </a:solidFill>
        </p:spPr>
        <p:txBody>
          <a:bodyPr wrap="none" rtlCol="0">
            <a:spAutoFit/>
          </a:bodyPr>
          <a:lstStyle/>
          <a:p>
            <a:r>
              <a:rPr lang="en-GB" sz="1800" dirty="0" err="1" smtClean="0">
                <a:latin typeface="Comic Sans MS" panose="030F0702030302020204" pitchFamily="66" charset="0"/>
              </a:rPr>
              <a:t>Rollet</a:t>
            </a:r>
            <a:r>
              <a:rPr lang="en-GB" sz="1800" dirty="0" smtClean="0">
                <a:latin typeface="Comic Sans MS" panose="030F0702030302020204" pitchFamily="66" charset="0"/>
              </a:rPr>
              <a:t> et al 2010, Rad </a:t>
            </a:r>
            <a:r>
              <a:rPr lang="en-GB" sz="1800" dirty="0" err="1" smtClean="0">
                <a:latin typeface="Comic Sans MS" panose="030F0702030302020204" pitchFamily="66" charset="0"/>
              </a:rPr>
              <a:t>Prot</a:t>
            </a:r>
            <a:r>
              <a:rPr lang="en-GB" sz="1800" dirty="0" smtClean="0">
                <a:latin typeface="Comic Sans MS" panose="030F0702030302020204" pitchFamily="66" charset="0"/>
              </a:rPr>
              <a:t> </a:t>
            </a:r>
            <a:r>
              <a:rPr lang="en-GB" sz="1800" dirty="0" err="1" smtClean="0">
                <a:latin typeface="Comic Sans MS" panose="030F0702030302020204" pitchFamily="66" charset="0"/>
              </a:rPr>
              <a:t>Dosim</a:t>
            </a:r>
            <a:r>
              <a:rPr lang="en-GB" sz="1800" dirty="0" smtClean="0">
                <a:latin typeface="Comic Sans MS" panose="030F0702030302020204" pitchFamily="66" charset="0"/>
              </a:rPr>
              <a:t> 143:445</a:t>
            </a:r>
          </a:p>
          <a:p>
            <a:endParaRPr lang="en-GB" sz="1800" dirty="0">
              <a:latin typeface="Comic Sans MS" panose="030F0702030302020204" pitchFamily="66" charset="0"/>
            </a:endParaRPr>
          </a:p>
        </p:txBody>
      </p:sp>
      <p:pic>
        <p:nvPicPr>
          <p:cNvPr id="46" name="Picture 13"/>
          <p:cNvPicPr>
            <a:picLocks noChangeAspect="1" noChangeArrowheads="1"/>
          </p:cNvPicPr>
          <p:nvPr/>
        </p:nvPicPr>
        <p:blipFill>
          <a:blip r:embed="rId5" cstate="print"/>
          <a:srcRect l="4024" t="2577" r="2682" b="2469"/>
          <a:stretch>
            <a:fillRect/>
          </a:stretch>
        </p:blipFill>
        <p:spPr bwMode="auto">
          <a:xfrm>
            <a:off x="472757" y="3349637"/>
            <a:ext cx="3419872" cy="2797645"/>
          </a:xfrm>
          <a:prstGeom prst="rect">
            <a:avLst/>
          </a:prstGeom>
          <a:solidFill>
            <a:schemeClr val="bg1"/>
          </a:solidFill>
          <a:ln w="28575">
            <a:noFill/>
            <a:miter lim="800000"/>
            <a:headEnd/>
            <a:tailEnd/>
          </a:ln>
          <a:effectLst/>
        </p:spPr>
      </p:pic>
    </p:spTree>
    <p:extLst>
      <p:ext uri="{BB962C8B-B14F-4D97-AF65-F5344CB8AC3E}">
        <p14:creationId xmlns:p14="http://schemas.microsoft.com/office/powerpoint/2010/main" val="24587486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noChangeArrowheads="1"/>
          </p:cNvSpPr>
          <p:nvPr>
            <p:ph type="title"/>
          </p:nvPr>
        </p:nvSpPr>
        <p:spPr>
          <a:ln/>
        </p:spPr>
        <p:txBody>
          <a:bodyPr/>
          <a:lstStyle/>
          <a:p>
            <a:pPr marL="0" indent="0"/>
            <a:r>
              <a:rPr lang="en-GB" altLang="en-US" dirty="0" err="1" smtClean="0"/>
              <a:t>Microdosimetry</a:t>
            </a:r>
            <a:r>
              <a:rPr lang="en-GB" altLang="en-US" dirty="0" smtClean="0"/>
              <a:t/>
            </a:r>
            <a:br>
              <a:rPr lang="en-GB" altLang="en-US" dirty="0" smtClean="0"/>
            </a:br>
            <a:endParaRPr lang="en-GB" altLang="en-US" dirty="0"/>
          </a:p>
        </p:txBody>
      </p:sp>
      <p:pic>
        <p:nvPicPr>
          <p:cNvPr id="40" name="Picture 53"/>
          <p:cNvPicPr/>
          <p:nvPr/>
        </p:nvPicPr>
        <p:blipFill>
          <a:blip r:embed="rId2"/>
          <a:srcRect l="-1923" b="-2420"/>
          <a:stretch>
            <a:fillRect/>
          </a:stretch>
        </p:blipFill>
        <p:spPr bwMode="auto">
          <a:xfrm>
            <a:off x="143000" y="1955652"/>
            <a:ext cx="3132856" cy="1620274"/>
          </a:xfrm>
          <a:prstGeom prst="rect">
            <a:avLst/>
          </a:prstGeom>
          <a:solidFill>
            <a:schemeClr val="bg1"/>
          </a:solidFill>
          <a:ln w="9525">
            <a:noFill/>
            <a:miter lim="800000"/>
            <a:headEnd/>
            <a:tailEnd/>
          </a:ln>
        </p:spPr>
      </p:pic>
      <p:pic>
        <p:nvPicPr>
          <p:cNvPr id="41" name="Immagine 3"/>
          <p:cNvPicPr>
            <a:picLocks noChangeAspect="1"/>
          </p:cNvPicPr>
          <p:nvPr/>
        </p:nvPicPr>
        <p:blipFill>
          <a:blip r:embed="rId3"/>
          <a:stretch>
            <a:fillRect/>
          </a:stretch>
        </p:blipFill>
        <p:spPr>
          <a:xfrm>
            <a:off x="6019706" y="4441063"/>
            <a:ext cx="2928563" cy="1952375"/>
          </a:xfrm>
          <a:prstGeom prst="rect">
            <a:avLst/>
          </a:prstGeom>
        </p:spPr>
      </p:pic>
      <p:pic>
        <p:nvPicPr>
          <p:cNvPr id="42" name="Picture 2" descr="C:\Users\Nuovo2\Documents\Documenti Claudio\Documents\Lavori_Claudio\Microdosimetri_Giulio Magrin\Articolo JAP-microdosimeter\fig.1.JPG"/>
          <p:cNvPicPr>
            <a:picLocks noChangeAspect="1" noChangeArrowheads="1"/>
          </p:cNvPicPr>
          <p:nvPr/>
        </p:nvPicPr>
        <p:blipFill rotWithShape="1">
          <a:blip r:embed="rId4">
            <a:extLst>
              <a:ext uri="{28A0092B-C50C-407E-A947-70E740481C1C}">
                <a14:useLocalDpi xmlns:a14="http://schemas.microsoft.com/office/drawing/2010/main" val="0"/>
              </a:ext>
            </a:extLst>
          </a:blip>
          <a:srcRect t="53238"/>
          <a:stretch/>
        </p:blipFill>
        <p:spPr bwMode="auto">
          <a:xfrm>
            <a:off x="6093652" y="2920109"/>
            <a:ext cx="2963798" cy="1320283"/>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6" descr="Microdosimetri"/>
          <p:cNvPicPr>
            <a:picLocks noChangeAspect="1" noChangeArrowheads="1"/>
          </p:cNvPicPr>
          <p:nvPr/>
        </p:nvPicPr>
        <p:blipFill>
          <a:blip r:embed="rId5" cstate="print">
            <a:extLst>
              <a:ext uri="{28A0092B-C50C-407E-A947-70E740481C1C}">
                <a14:useLocalDpi xmlns:a14="http://schemas.microsoft.com/office/drawing/2010/main" val="0"/>
              </a:ext>
            </a:extLst>
          </a:blip>
          <a:srcRect l="7396" t="8128" r="1447" b="18571"/>
          <a:stretch>
            <a:fillRect/>
          </a:stretch>
        </p:blipFill>
        <p:spPr bwMode="auto">
          <a:xfrm>
            <a:off x="395536" y="4012305"/>
            <a:ext cx="2285414" cy="2449190"/>
          </a:xfrm>
          <a:prstGeom prst="rect">
            <a:avLst/>
          </a:prstGeom>
          <a:noFill/>
          <a:extLst>
            <a:ext uri="{909E8E84-426E-40DD-AFC4-6F175D3DCCD1}">
              <a14:hiddenFill xmlns:a14="http://schemas.microsoft.com/office/drawing/2010/main">
                <a:solidFill>
                  <a:srgbClr val="FFFFFF"/>
                </a:solidFill>
              </a14:hiddenFill>
            </a:ext>
          </a:extLst>
        </p:spPr>
      </p:pic>
      <p:pic>
        <p:nvPicPr>
          <p:cNvPr id="44" name="Immagin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75856" y="1939700"/>
            <a:ext cx="2673717" cy="840769"/>
          </a:xfrm>
          <a:prstGeom prst="rect">
            <a:avLst/>
          </a:prstGeom>
        </p:spPr>
      </p:pic>
      <p:pic>
        <p:nvPicPr>
          <p:cNvPr id="45" name="Picture 2" descr="E:\ARCHIVIO\GEM\disegni-foto GEM-multiTEPC\foto rivelatore\20150226_162344.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96017" y="3231511"/>
            <a:ext cx="2745361" cy="2017763"/>
          </a:xfrm>
          <a:prstGeom prst="rect">
            <a:avLst/>
          </a:prstGeom>
          <a:noFill/>
          <a:extLst>
            <a:ext uri="{909E8E84-426E-40DD-AFC4-6F175D3DCCD1}">
              <a14:hiddenFill xmlns:a14="http://schemas.microsoft.com/office/drawing/2010/main">
                <a:solidFill>
                  <a:srgbClr val="FFFFFF"/>
                </a:solidFill>
              </a14:hiddenFill>
            </a:ext>
          </a:extLst>
        </p:spPr>
      </p:pic>
      <p:pic>
        <p:nvPicPr>
          <p:cNvPr id="46" name="Immagine 9" descr="A3:2.jpg"/>
          <p:cNvPicPr>
            <a:picLocks noChangeAspect="1"/>
          </p:cNvPicPr>
          <p:nvPr/>
        </p:nvPicPr>
        <p:blipFill>
          <a:blip r:embed="rId8"/>
          <a:stretch>
            <a:fillRect/>
          </a:stretch>
        </p:blipFill>
        <p:spPr>
          <a:xfrm>
            <a:off x="6559093" y="980728"/>
            <a:ext cx="1849787" cy="1425021"/>
          </a:xfrm>
          <a:prstGeom prst="rect">
            <a:avLst/>
          </a:prstGeom>
        </p:spPr>
      </p:pic>
      <p:grpSp>
        <p:nvGrpSpPr>
          <p:cNvPr id="3" name="Group 2"/>
          <p:cNvGrpSpPr/>
          <p:nvPr/>
        </p:nvGrpSpPr>
        <p:grpSpPr>
          <a:xfrm>
            <a:off x="1228338" y="1556792"/>
            <a:ext cx="6768752" cy="4700200"/>
            <a:chOff x="1228338" y="1556792"/>
            <a:chExt cx="6768752" cy="4700200"/>
          </a:xfrm>
        </p:grpSpPr>
        <p:grpSp>
          <p:nvGrpSpPr>
            <p:cNvPr id="2" name="Group 1"/>
            <p:cNvGrpSpPr/>
            <p:nvPr/>
          </p:nvGrpSpPr>
          <p:grpSpPr>
            <a:xfrm>
              <a:off x="1228338" y="1556792"/>
              <a:ext cx="6768752" cy="4700200"/>
              <a:chOff x="1228338" y="1556792"/>
              <a:chExt cx="6768752" cy="4700200"/>
            </a:xfrm>
          </p:grpSpPr>
          <p:sp>
            <p:nvSpPr>
              <p:cNvPr id="11" name="Rectangle 10"/>
              <p:cNvSpPr/>
              <p:nvPr/>
            </p:nvSpPr>
            <p:spPr>
              <a:xfrm>
                <a:off x="1228338" y="1556792"/>
                <a:ext cx="6768752" cy="47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Immagine 3"/>
              <p:cNvPicPr>
                <a:picLocks noChangeAspect="1"/>
              </p:cNvPicPr>
              <p:nvPr/>
            </p:nvPicPr>
            <p:blipFill>
              <a:blip r:embed="rId9"/>
              <a:stretch>
                <a:fillRect/>
              </a:stretch>
            </p:blipFill>
            <p:spPr>
              <a:xfrm>
                <a:off x="1803860" y="1961958"/>
                <a:ext cx="5329674" cy="3556362"/>
              </a:xfrm>
              <a:prstGeom prst="rect">
                <a:avLst/>
              </a:prstGeom>
            </p:spPr>
          </p:pic>
        </p:grpSp>
        <p:sp>
          <p:nvSpPr>
            <p:cNvPr id="12" name="Content Placeholder 4"/>
            <p:cNvSpPr txBox="1">
              <a:spLocks/>
            </p:cNvSpPr>
            <p:nvPr/>
          </p:nvSpPr>
          <p:spPr bwMode="auto">
            <a:xfrm>
              <a:off x="1709428" y="5518320"/>
              <a:ext cx="6202110" cy="572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pPr marL="0" indent="0">
                <a:buNone/>
              </a:pPr>
              <a:r>
                <a:rPr lang="en-GB" sz="1800" kern="0" dirty="0" err="1" smtClean="0">
                  <a:latin typeface="Comic Sans MS" panose="030F0702030302020204" pitchFamily="66" charset="0"/>
                </a:rPr>
                <a:t>Colautti</a:t>
              </a:r>
              <a:r>
                <a:rPr lang="en-GB" sz="1800" kern="0" dirty="0" smtClean="0">
                  <a:latin typeface="Comic Sans MS" panose="030F0702030302020204" pitchFamily="66" charset="0"/>
                </a:rPr>
                <a:t> et al 2017 ESTRO Physics workshop Glasgow</a:t>
              </a:r>
            </a:p>
            <a:p>
              <a:pPr marL="0" indent="0">
                <a:buNone/>
              </a:pPr>
              <a:endParaRPr lang="en-GB" sz="1800" kern="0" dirty="0" smtClean="0">
                <a:latin typeface="Comic Sans MS" panose="030F0702030302020204" pitchFamily="66" charset="0"/>
              </a:endParaRPr>
            </a:p>
            <a:p>
              <a:endParaRPr lang="en-GB" sz="1800" kern="0" dirty="0">
                <a:latin typeface="Comic Sans MS" panose="030F0702030302020204" pitchFamily="66" charset="0"/>
              </a:endParaRPr>
            </a:p>
          </p:txBody>
        </p:sp>
      </p:grpSp>
    </p:spTree>
    <p:extLst>
      <p:ext uri="{BB962C8B-B14F-4D97-AF65-F5344CB8AC3E}">
        <p14:creationId xmlns:p14="http://schemas.microsoft.com/office/powerpoint/2010/main" val="2550094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absorbed dose to water?</a:t>
            </a:r>
            <a:endParaRPr lang="en-GB" dirty="0"/>
          </a:p>
        </p:txBody>
      </p:sp>
      <p:sp>
        <p:nvSpPr>
          <p:cNvPr id="3" name="Content Placeholder 2"/>
          <p:cNvSpPr>
            <a:spLocks noGrp="1"/>
          </p:cNvSpPr>
          <p:nvPr>
            <p:ph idx="1"/>
          </p:nvPr>
        </p:nvSpPr>
        <p:spPr/>
        <p:txBody>
          <a:bodyPr/>
          <a:lstStyle/>
          <a:p>
            <a:pPr lvl="1"/>
            <a:r>
              <a:rPr lang="en-GB" dirty="0" smtClean="0"/>
              <a:t>Tradition, for high-energy photon and electron beams: </a:t>
            </a:r>
          </a:p>
          <a:p>
            <a:pPr lvl="1"/>
            <a:endParaRPr lang="en-GB" dirty="0"/>
          </a:p>
          <a:p>
            <a:pPr lvl="1" indent="0" algn="ctr">
              <a:buNone/>
            </a:pPr>
            <a:r>
              <a:rPr lang="en-GB" dirty="0" smtClean="0"/>
              <a:t>biological effect ~ f(</a:t>
            </a:r>
            <a:r>
              <a:rPr lang="en-GB" dirty="0" err="1" smtClean="0"/>
              <a:t>n</a:t>
            </a:r>
            <a:r>
              <a:rPr lang="en-GB" baseline="-25000" dirty="0" err="1" smtClean="0"/>
              <a:t>ionizations</a:t>
            </a:r>
            <a:r>
              <a:rPr lang="en-GB" baseline="-25000" dirty="0" smtClean="0"/>
              <a:t> </a:t>
            </a:r>
            <a:r>
              <a:rPr lang="en-GB" dirty="0" smtClean="0"/>
              <a:t>) ~ absorbed dose</a:t>
            </a:r>
            <a:endParaRPr lang="en-GB" dirty="0"/>
          </a:p>
          <a:p>
            <a:pPr lvl="1" indent="0">
              <a:buNone/>
            </a:pPr>
            <a:endParaRPr lang="en-GB" dirty="0"/>
          </a:p>
          <a:p>
            <a:pPr lvl="1"/>
            <a:r>
              <a:rPr lang="en-GB" dirty="0" smtClean="0"/>
              <a:t>Water is close to tissue + ionizations mainly in water</a:t>
            </a:r>
          </a:p>
          <a:p>
            <a:pPr lvl="1"/>
            <a:endParaRPr lang="en-GB" dirty="0"/>
          </a:p>
          <a:p>
            <a:pPr lvl="1" indent="0" algn="ctr">
              <a:buNone/>
            </a:pPr>
            <a:r>
              <a:rPr lang="en-GB" dirty="0" smtClean="0"/>
              <a:t>-&gt; RT prescription is generally in terms of </a:t>
            </a:r>
            <a:r>
              <a:rPr lang="en-GB" i="1" dirty="0" err="1" smtClean="0"/>
              <a:t>D</a:t>
            </a:r>
            <a:r>
              <a:rPr lang="en-GB" baseline="-25000" dirty="0" err="1" smtClean="0"/>
              <a:t>w</a:t>
            </a:r>
            <a:endParaRPr lang="en-GB" baseline="-25000" dirty="0"/>
          </a:p>
          <a:p>
            <a:pPr lvl="1" indent="0">
              <a:buNone/>
            </a:pPr>
            <a:endParaRPr lang="en-GB" dirty="0"/>
          </a:p>
          <a:p>
            <a:pPr lvl="1"/>
            <a:r>
              <a:rPr lang="en-GB" dirty="0" smtClean="0"/>
              <a:t>Easy and reproducible material</a:t>
            </a:r>
            <a:endParaRPr lang="en-GB" dirty="0"/>
          </a:p>
        </p:txBody>
      </p:sp>
    </p:spTree>
    <p:extLst>
      <p:ext uri="{BB962C8B-B14F-4D97-AF65-F5344CB8AC3E}">
        <p14:creationId xmlns:p14="http://schemas.microsoft.com/office/powerpoint/2010/main" val="55020352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Nanodosimetry</a:t>
            </a:r>
            <a:r>
              <a:rPr lang="en-GB" dirty="0" smtClean="0"/>
              <a:t>…</a:t>
            </a:r>
            <a:endParaRPr lang="en-GB" dirty="0"/>
          </a:p>
        </p:txBody>
      </p:sp>
      <p:sp>
        <p:nvSpPr>
          <p:cNvPr id="3" name="Content Placeholder 2"/>
          <p:cNvSpPr>
            <a:spLocks noGrp="1"/>
          </p:cNvSpPr>
          <p:nvPr>
            <p:ph idx="1"/>
          </p:nvPr>
        </p:nvSpPr>
        <p:spPr/>
        <p:txBody>
          <a:bodyPr/>
          <a:lstStyle/>
          <a:p>
            <a:endParaRPr lang="en-GB" dirty="0" smtClean="0"/>
          </a:p>
          <a:p>
            <a:endParaRPr lang="en-GB" dirty="0"/>
          </a:p>
          <a:p>
            <a:endParaRPr lang="en-GB" dirty="0" smtClean="0"/>
          </a:p>
          <a:p>
            <a:endParaRPr lang="en-GB" dirty="0"/>
          </a:p>
          <a:p>
            <a:endParaRPr lang="en-GB" dirty="0" smtClean="0"/>
          </a:p>
          <a:p>
            <a:endParaRPr lang="en-GB" dirty="0" smtClean="0"/>
          </a:p>
          <a:p>
            <a:endParaRPr lang="en-GB" dirty="0"/>
          </a:p>
          <a:p>
            <a:endParaRPr lang="en-GB" dirty="0" smtClean="0"/>
          </a:p>
          <a:p>
            <a:endParaRPr lang="en-GB" dirty="0"/>
          </a:p>
          <a:p>
            <a:r>
              <a:rPr lang="en-GB" dirty="0" smtClean="0"/>
              <a:t>	Ion counter / PTB		</a:t>
            </a:r>
            <a:r>
              <a:rPr lang="en-GB" dirty="0" err="1" smtClean="0"/>
              <a:t>Startrack</a:t>
            </a:r>
            <a:r>
              <a:rPr lang="en-GB" dirty="0" smtClean="0"/>
              <a:t> / INFN</a:t>
            </a:r>
            <a:endParaRPr lang="en-GB"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713" y="2060848"/>
            <a:ext cx="3528393" cy="3534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3512" y="2132557"/>
            <a:ext cx="4250936" cy="3463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62637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2951910"/>
            <a:ext cx="9001000" cy="3069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39552" y="2366554"/>
            <a:ext cx="5238328" cy="369332"/>
          </a:xfrm>
          <a:prstGeom prst="rect">
            <a:avLst/>
          </a:prstGeom>
        </p:spPr>
        <p:txBody>
          <a:bodyPr wrap="square">
            <a:spAutoFit/>
          </a:bodyPr>
          <a:lstStyle/>
          <a:p>
            <a:r>
              <a:rPr lang="en-GB" dirty="0">
                <a:latin typeface="Comic Sans MS" panose="030F0702030302020204" pitchFamily="66" charset="0"/>
              </a:rPr>
              <a:t>Schulte et al 2011 AIP </a:t>
            </a:r>
            <a:r>
              <a:rPr lang="en-GB" dirty="0" err="1">
                <a:latin typeface="Comic Sans MS" panose="030F0702030302020204" pitchFamily="66" charset="0"/>
              </a:rPr>
              <a:t>Conf</a:t>
            </a:r>
            <a:r>
              <a:rPr lang="en-GB" dirty="0">
                <a:latin typeface="Comic Sans MS" panose="030F0702030302020204" pitchFamily="66" charset="0"/>
              </a:rPr>
              <a:t> </a:t>
            </a:r>
            <a:r>
              <a:rPr lang="en-GB" dirty="0" err="1">
                <a:latin typeface="Comic Sans MS" panose="030F0702030302020204" pitchFamily="66" charset="0"/>
              </a:rPr>
              <a:t>Proc</a:t>
            </a:r>
            <a:r>
              <a:rPr lang="en-GB" dirty="0">
                <a:latin typeface="Comic Sans MS" panose="030F0702030302020204" pitchFamily="66" charset="0"/>
              </a:rPr>
              <a:t> 1345:249</a:t>
            </a:r>
          </a:p>
        </p:txBody>
      </p:sp>
    </p:spTree>
    <p:extLst>
      <p:ext uri="{BB962C8B-B14F-4D97-AF65-F5344CB8AC3E}">
        <p14:creationId xmlns:p14="http://schemas.microsoft.com/office/powerpoint/2010/main" val="230941364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lstStyle/>
          <a:p>
            <a:r>
              <a:rPr lang="en-GB" dirty="0" smtClean="0"/>
              <a:t>No ideal detectors for proton and carbon ions</a:t>
            </a:r>
          </a:p>
          <a:p>
            <a:endParaRPr lang="en-GB" dirty="0"/>
          </a:p>
          <a:p>
            <a:r>
              <a:rPr lang="en-GB" dirty="0" smtClean="0"/>
              <a:t>Calorimeters can serve as primary standards</a:t>
            </a:r>
          </a:p>
          <a:p>
            <a:endParaRPr lang="en-GB" dirty="0"/>
          </a:p>
          <a:p>
            <a:r>
              <a:rPr lang="en-GB" dirty="0" smtClean="0"/>
              <a:t>Ionization chambers remain workhorse for light-ion reference dosimetry</a:t>
            </a:r>
          </a:p>
          <a:p>
            <a:endParaRPr lang="en-GB" dirty="0"/>
          </a:p>
          <a:p>
            <a:r>
              <a:rPr lang="en-GB" dirty="0" smtClean="0"/>
              <a:t>Most chemical and solid state dosimeters exhibit signal quenching in the Bragg peak</a:t>
            </a:r>
          </a:p>
          <a:p>
            <a:endParaRPr lang="en-GB" dirty="0"/>
          </a:p>
          <a:p>
            <a:r>
              <a:rPr lang="en-GB" dirty="0" smtClean="0"/>
              <a:t>Micro- and </a:t>
            </a:r>
            <a:r>
              <a:rPr lang="en-GB" dirty="0" err="1" smtClean="0"/>
              <a:t>nano</a:t>
            </a:r>
            <a:r>
              <a:rPr lang="en-GB" dirty="0" smtClean="0"/>
              <a:t>-dosimetry </a:t>
            </a:r>
            <a:endParaRPr lang="en-GB" dirty="0"/>
          </a:p>
        </p:txBody>
      </p:sp>
    </p:spTree>
    <p:extLst>
      <p:ext uri="{BB962C8B-B14F-4D97-AF65-F5344CB8AC3E}">
        <p14:creationId xmlns:p14="http://schemas.microsoft.com/office/powerpoint/2010/main" val="382399659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r>
              <a:rPr lang="en-GB" altLang="en-US"/>
              <a:t>Reading</a:t>
            </a:r>
          </a:p>
        </p:txBody>
      </p:sp>
      <p:sp>
        <p:nvSpPr>
          <p:cNvPr id="217091" name="Rectangle 3"/>
          <p:cNvSpPr>
            <a:spLocks noGrp="1" noChangeArrowheads="1"/>
          </p:cNvSpPr>
          <p:nvPr>
            <p:ph idx="1"/>
          </p:nvPr>
        </p:nvSpPr>
        <p:spPr>
          <a:xfrm>
            <a:off x="457200" y="1916832"/>
            <a:ext cx="8229600" cy="4752528"/>
          </a:xfrm>
        </p:spPr>
        <p:txBody>
          <a:bodyPr/>
          <a:lstStyle/>
          <a:p>
            <a:r>
              <a:rPr lang="en-GB" altLang="en-US" sz="1600" dirty="0"/>
              <a:t>H. Palmans, A. Kacperek and O. Jäkel, “Hadron dosimetry” In: Clinical Dosimetry Measurements in Radiotherapy (AAPM 2009 Summer School), Ed. D. W. O. Rogers and J. </a:t>
            </a:r>
            <a:r>
              <a:rPr lang="en-GB" altLang="en-US" sz="1600" dirty="0" err="1"/>
              <a:t>Cygler</a:t>
            </a:r>
            <a:r>
              <a:rPr lang="en-GB" altLang="en-US" sz="1600" dirty="0"/>
              <a:t>, </a:t>
            </a:r>
            <a:r>
              <a:rPr lang="en-GB" altLang="en-US" sz="1600" dirty="0" smtClean="0"/>
              <a:t>(Medical </a:t>
            </a:r>
            <a:r>
              <a:rPr lang="en-GB" altLang="en-US" sz="1600" dirty="0"/>
              <a:t>Physics Publishing), </a:t>
            </a:r>
            <a:r>
              <a:rPr lang="en-GB" altLang="en-US" sz="1600" dirty="0" smtClean="0"/>
              <a:t>2009</a:t>
            </a:r>
          </a:p>
          <a:p>
            <a:endParaRPr lang="en-GB" altLang="en-US" sz="1200" dirty="0"/>
          </a:p>
          <a:p>
            <a:r>
              <a:rPr lang="en-GB" altLang="en-US" sz="1600" dirty="0"/>
              <a:t>C. P. </a:t>
            </a:r>
            <a:r>
              <a:rPr lang="en-GB" altLang="en-US" sz="1600" dirty="0" err="1"/>
              <a:t>Karger</a:t>
            </a:r>
            <a:r>
              <a:rPr lang="en-GB" altLang="en-US" sz="1600" dirty="0"/>
              <a:t>, O. </a:t>
            </a:r>
            <a:r>
              <a:rPr lang="en-GB" altLang="en-US" sz="1600" dirty="0" err="1"/>
              <a:t>Jäkel</a:t>
            </a:r>
            <a:r>
              <a:rPr lang="en-GB" altLang="en-US" sz="1600" dirty="0"/>
              <a:t>, H. Palmans and T. Kanai, “Dosimetry for Ion Beam Radiotherapy,” Phys. Med. Biol. 55(21) R193-R234, 2010</a:t>
            </a:r>
          </a:p>
          <a:p>
            <a:endParaRPr lang="en-GB" altLang="en-US" sz="1200" dirty="0"/>
          </a:p>
          <a:p>
            <a:r>
              <a:rPr lang="en-GB" altLang="en-US" sz="1600" dirty="0" smtClean="0"/>
              <a:t>Proton </a:t>
            </a:r>
            <a:r>
              <a:rPr lang="en-GB" altLang="en-US" sz="1600" dirty="0"/>
              <a:t>Therapy Physics, Ed. H. Paganetti </a:t>
            </a:r>
            <a:r>
              <a:rPr lang="en-GB" altLang="en-US" sz="1600" dirty="0" smtClean="0"/>
              <a:t>(Taylor </a:t>
            </a:r>
            <a:r>
              <a:rPr lang="en-GB" altLang="en-US" sz="1600" dirty="0"/>
              <a:t>&amp; Francis), </a:t>
            </a:r>
            <a:r>
              <a:rPr lang="en-GB" altLang="en-US" sz="1600" dirty="0" smtClean="0"/>
              <a:t>2011, second edition 2018</a:t>
            </a:r>
          </a:p>
          <a:p>
            <a:endParaRPr lang="en-GB" altLang="en-US" sz="1200" dirty="0" smtClean="0"/>
          </a:p>
          <a:p>
            <a:r>
              <a:rPr lang="en-GB" altLang="en-US" sz="1600" dirty="0" smtClean="0"/>
              <a:t>M. F. Moyers and S. </a:t>
            </a:r>
            <a:r>
              <a:rPr lang="en-GB" altLang="en-US" sz="1600" dirty="0" err="1" smtClean="0"/>
              <a:t>Vatnitsky</a:t>
            </a:r>
            <a:r>
              <a:rPr lang="en-GB" altLang="en-US" sz="1600" dirty="0"/>
              <a:t>,</a:t>
            </a:r>
            <a:r>
              <a:rPr lang="en-GB" altLang="en-US" sz="1600" dirty="0" smtClean="0"/>
              <a:t> Practical </a:t>
            </a:r>
            <a:r>
              <a:rPr lang="en-GB" altLang="en-US" sz="1600" dirty="0"/>
              <a:t>Implementation of Light Ion Beam </a:t>
            </a:r>
            <a:r>
              <a:rPr lang="en-GB" altLang="en-US" sz="1600" dirty="0" smtClean="0"/>
              <a:t>Treatments, (Medical </a:t>
            </a:r>
            <a:r>
              <a:rPr lang="en-GB" altLang="en-US" sz="1600" dirty="0"/>
              <a:t>Physics </a:t>
            </a:r>
            <a:r>
              <a:rPr lang="en-GB" altLang="en-US" sz="1600" dirty="0" smtClean="0"/>
              <a:t>Publishing), 2012</a:t>
            </a:r>
          </a:p>
          <a:p>
            <a:endParaRPr lang="en-GB" altLang="en-US" sz="1200" dirty="0" smtClean="0"/>
          </a:p>
          <a:p>
            <a:r>
              <a:rPr lang="en-GB" altLang="en-US" sz="1600" dirty="0"/>
              <a:t>Principles and practice of proton beam therapy (AAPM 2015 Summer School), Ed. I. J. Das and H. Paganetti, </a:t>
            </a:r>
            <a:r>
              <a:rPr lang="en-GB" altLang="en-US" sz="1600" dirty="0" smtClean="0"/>
              <a:t>(Medical </a:t>
            </a:r>
            <a:r>
              <a:rPr lang="en-GB" altLang="en-US" sz="1600" dirty="0"/>
              <a:t>Physics Publishing), </a:t>
            </a:r>
            <a:r>
              <a:rPr lang="en-GB" altLang="en-US" sz="1600" dirty="0" smtClean="0"/>
              <a:t>2015</a:t>
            </a:r>
          </a:p>
          <a:p>
            <a:endParaRPr lang="en-GB" altLang="en-US" sz="1200" dirty="0"/>
          </a:p>
          <a:p>
            <a:r>
              <a:rPr lang="en-GB" altLang="en-US" sz="1600" dirty="0"/>
              <a:t>H. Palmans, “Light-ion beam dosimetry” In: Clinical 3D Dosimetry in Modern Radiation Therapy, Ed. B. </a:t>
            </a:r>
            <a:r>
              <a:rPr lang="en-GB" altLang="en-US" sz="1600" dirty="0" err="1"/>
              <a:t>Mijnheer</a:t>
            </a:r>
            <a:r>
              <a:rPr lang="en-GB" altLang="en-US" sz="1600" dirty="0"/>
              <a:t>, </a:t>
            </a:r>
            <a:r>
              <a:rPr lang="en-GB" altLang="en-US" sz="1600" dirty="0" smtClean="0"/>
              <a:t>(Taylor </a:t>
            </a:r>
            <a:r>
              <a:rPr lang="en-GB" altLang="en-US" sz="1600" dirty="0"/>
              <a:t>&amp; Francis), </a:t>
            </a:r>
            <a:r>
              <a:rPr lang="en-GB" altLang="en-US" sz="1600" dirty="0" smtClean="0"/>
              <a:t>2017</a:t>
            </a:r>
            <a:endParaRPr lang="en-GB" altLang="en-US" sz="1600" dirty="0"/>
          </a:p>
        </p:txBody>
      </p:sp>
    </p:spTree>
    <p:extLst>
      <p:ext uri="{BB962C8B-B14F-4D97-AF65-F5344CB8AC3E}">
        <p14:creationId xmlns:p14="http://schemas.microsoft.com/office/powerpoint/2010/main" val="18504978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GB" altLang="en-US" dirty="0" smtClean="0"/>
              <a:t>Ionising radiation mechanisms for dosimetry</a:t>
            </a:r>
          </a:p>
        </p:txBody>
      </p:sp>
      <p:sp>
        <p:nvSpPr>
          <p:cNvPr id="63493" name="Rectangle 5"/>
          <p:cNvSpPr>
            <a:spLocks noGrp="1" noChangeArrowheads="1"/>
          </p:cNvSpPr>
          <p:nvPr>
            <p:ph idx="1"/>
          </p:nvPr>
        </p:nvSpPr>
        <p:spPr/>
        <p:txBody>
          <a:bodyPr/>
          <a:lstStyle/>
          <a:p>
            <a:pPr eaLnBrk="1" hangingPunct="1">
              <a:lnSpc>
                <a:spcPct val="90000"/>
              </a:lnSpc>
              <a:spcAft>
                <a:spcPct val="30000"/>
              </a:spcAft>
            </a:pPr>
            <a:r>
              <a:rPr lang="en-GB" altLang="en-US" sz="2800" dirty="0" smtClean="0"/>
              <a:t>Ionisation</a:t>
            </a:r>
          </a:p>
          <a:p>
            <a:pPr eaLnBrk="1" hangingPunct="1">
              <a:lnSpc>
                <a:spcPct val="90000"/>
              </a:lnSpc>
              <a:spcAft>
                <a:spcPct val="30000"/>
              </a:spcAft>
            </a:pPr>
            <a:endParaRPr lang="en-GB" altLang="en-US" sz="2800" dirty="0" smtClean="0"/>
          </a:p>
          <a:p>
            <a:pPr eaLnBrk="1" hangingPunct="1">
              <a:lnSpc>
                <a:spcPct val="90000"/>
              </a:lnSpc>
              <a:spcAft>
                <a:spcPct val="30000"/>
              </a:spcAft>
            </a:pPr>
            <a:r>
              <a:rPr lang="en-GB" altLang="en-US" sz="2800" dirty="0" smtClean="0"/>
              <a:t>Energy cascade</a:t>
            </a:r>
          </a:p>
          <a:p>
            <a:pPr eaLnBrk="1" hangingPunct="1">
              <a:lnSpc>
                <a:spcPct val="90000"/>
              </a:lnSpc>
            </a:pPr>
            <a:endParaRPr lang="en-GB" altLang="en-US" sz="2800" dirty="0" smtClean="0"/>
          </a:p>
          <a:p>
            <a:pPr eaLnBrk="1" hangingPunct="1">
              <a:lnSpc>
                <a:spcPct val="90000"/>
              </a:lnSpc>
            </a:pPr>
            <a:r>
              <a:rPr lang="en-GB" altLang="en-US" sz="2800" dirty="0" smtClean="0"/>
              <a:t>Free radicals creation resulting in a chemical reaction chain</a:t>
            </a:r>
          </a:p>
          <a:p>
            <a:pPr>
              <a:lnSpc>
                <a:spcPct val="90000"/>
              </a:lnSpc>
            </a:pPr>
            <a:endParaRPr lang="en-GB" altLang="en-US" sz="2800" dirty="0" smtClean="0"/>
          </a:p>
          <a:p>
            <a:pPr>
              <a:lnSpc>
                <a:spcPct val="90000"/>
              </a:lnSpc>
            </a:pPr>
            <a:r>
              <a:rPr lang="en-GB" altLang="en-US" sz="2800" dirty="0" smtClean="0"/>
              <a:t>Physical effects</a:t>
            </a:r>
          </a:p>
        </p:txBody>
      </p:sp>
    </p:spTree>
    <p:extLst>
      <p:ext uri="{BB962C8B-B14F-4D97-AF65-F5344CB8AC3E}">
        <p14:creationId xmlns:p14="http://schemas.microsoft.com/office/powerpoint/2010/main" val="37597233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34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349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349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349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3"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2" name="Rectangle 4"/>
          <p:cNvSpPr>
            <a:spLocks noGrp="1" noChangeArrowheads="1"/>
          </p:cNvSpPr>
          <p:nvPr>
            <p:ph type="title"/>
          </p:nvPr>
        </p:nvSpPr>
        <p:spPr/>
        <p:txBody>
          <a:bodyPr/>
          <a:lstStyle/>
          <a:p>
            <a:r>
              <a:rPr lang="en-GB" altLang="en-US" dirty="0"/>
              <a:t>Calorimetry</a:t>
            </a:r>
          </a:p>
        </p:txBody>
      </p:sp>
      <p:sp>
        <p:nvSpPr>
          <p:cNvPr id="83973" name="Rectangle 5"/>
          <p:cNvSpPr>
            <a:spLocks noGrp="1" noChangeArrowheads="1"/>
          </p:cNvSpPr>
          <p:nvPr>
            <p:ph idx="1"/>
          </p:nvPr>
        </p:nvSpPr>
        <p:spPr>
          <a:xfrm>
            <a:off x="457200" y="1916832"/>
            <a:ext cx="8229600" cy="4209331"/>
          </a:xfrm>
        </p:spPr>
        <p:txBody>
          <a:bodyPr/>
          <a:lstStyle/>
          <a:p>
            <a:endParaRPr lang="en-GB" altLang="en-US" dirty="0"/>
          </a:p>
        </p:txBody>
      </p:sp>
      <p:grpSp>
        <p:nvGrpSpPr>
          <p:cNvPr id="84047" name="Group 79"/>
          <p:cNvGrpSpPr>
            <a:grpSpLocks/>
          </p:cNvGrpSpPr>
          <p:nvPr/>
        </p:nvGrpSpPr>
        <p:grpSpPr bwMode="auto">
          <a:xfrm>
            <a:off x="1725604" y="2349301"/>
            <a:ext cx="5621338" cy="2667000"/>
            <a:chOff x="2544" y="864"/>
            <a:chExt cx="3456" cy="1680"/>
          </a:xfrm>
        </p:grpSpPr>
        <p:sp useBgFill="1">
          <p:nvSpPr>
            <p:cNvPr id="84045" name="Rectangle 77"/>
            <p:cNvSpPr>
              <a:spLocks noChangeArrowheads="1"/>
            </p:cNvSpPr>
            <p:nvPr/>
          </p:nvSpPr>
          <p:spPr bwMode="auto">
            <a:xfrm>
              <a:off x="2544" y="864"/>
              <a:ext cx="3456" cy="1680"/>
            </a:xfrm>
            <a:prstGeom prst="rect">
              <a:avLst/>
            </a:prstGeom>
            <a:ln w="38100">
              <a:solidFill>
                <a:schemeClr val="accent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3975" name="Group 7"/>
            <p:cNvGrpSpPr>
              <a:grpSpLocks/>
            </p:cNvGrpSpPr>
            <p:nvPr/>
          </p:nvGrpSpPr>
          <p:grpSpPr bwMode="auto">
            <a:xfrm>
              <a:off x="2640" y="912"/>
              <a:ext cx="3264" cy="1488"/>
              <a:chOff x="773" y="1296"/>
              <a:chExt cx="4651" cy="2064"/>
            </a:xfrm>
          </p:grpSpPr>
          <p:sp>
            <p:nvSpPr>
              <p:cNvPr id="83976" name="Freeform 8"/>
              <p:cNvSpPr>
                <a:spLocks/>
              </p:cNvSpPr>
              <p:nvPr/>
            </p:nvSpPr>
            <p:spPr bwMode="auto">
              <a:xfrm>
                <a:off x="3180" y="1531"/>
                <a:ext cx="1680" cy="1829"/>
              </a:xfrm>
              <a:custGeom>
                <a:avLst/>
                <a:gdLst>
                  <a:gd name="T0" fmla="*/ 0 w 4733"/>
                  <a:gd name="T1" fmla="*/ 0 h 4692"/>
                  <a:gd name="T2" fmla="*/ 132 w 4733"/>
                  <a:gd name="T3" fmla="*/ 0 h 4692"/>
                  <a:gd name="T4" fmla="*/ 132 w 4733"/>
                  <a:gd name="T5" fmla="*/ 4559 h 4692"/>
                  <a:gd name="T6" fmla="*/ 4584 w 4733"/>
                  <a:gd name="T7" fmla="*/ 4559 h 4692"/>
                  <a:gd name="T8" fmla="*/ 4584 w 4733"/>
                  <a:gd name="T9" fmla="*/ 0 h 4692"/>
                  <a:gd name="T10" fmla="*/ 4733 w 4733"/>
                  <a:gd name="T11" fmla="*/ 0 h 4692"/>
                  <a:gd name="T12" fmla="*/ 4733 w 4733"/>
                  <a:gd name="T13" fmla="*/ 4692 h 4692"/>
                  <a:gd name="T14" fmla="*/ 0 w 4733"/>
                  <a:gd name="T15" fmla="*/ 4692 h 4692"/>
                  <a:gd name="T16" fmla="*/ 0 w 4733"/>
                  <a:gd name="T17" fmla="*/ 0 h 4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33" h="4692">
                    <a:moveTo>
                      <a:pt x="0" y="0"/>
                    </a:moveTo>
                    <a:lnTo>
                      <a:pt x="132" y="0"/>
                    </a:lnTo>
                    <a:lnTo>
                      <a:pt x="132" y="4559"/>
                    </a:lnTo>
                    <a:lnTo>
                      <a:pt x="4584" y="4559"/>
                    </a:lnTo>
                    <a:lnTo>
                      <a:pt x="4584" y="0"/>
                    </a:lnTo>
                    <a:lnTo>
                      <a:pt x="4733" y="0"/>
                    </a:lnTo>
                    <a:lnTo>
                      <a:pt x="4733" y="4692"/>
                    </a:lnTo>
                    <a:lnTo>
                      <a:pt x="0" y="4692"/>
                    </a:lnTo>
                    <a:lnTo>
                      <a:pt x="0" y="0"/>
                    </a:lnTo>
                  </a:path>
                </a:pathLst>
              </a:custGeom>
              <a:solidFill>
                <a:srgbClr val="B2B2B2"/>
              </a:solidFill>
              <a:ln w="9525">
                <a:solidFill>
                  <a:schemeClr val="tx1"/>
                </a:solidFill>
                <a:prstDash val="solid"/>
                <a:round/>
                <a:headEnd/>
                <a:tailEnd/>
              </a:ln>
            </p:spPr>
            <p:txBody>
              <a:bodyPr/>
              <a:lstStyle/>
              <a:p>
                <a:endParaRPr lang="en-GB"/>
              </a:p>
            </p:txBody>
          </p:sp>
          <p:sp>
            <p:nvSpPr>
              <p:cNvPr id="83977" name="Rectangle 9" descr="Dashed horizontal"/>
              <p:cNvSpPr>
                <a:spLocks noChangeArrowheads="1"/>
              </p:cNvSpPr>
              <p:nvPr/>
            </p:nvSpPr>
            <p:spPr bwMode="auto">
              <a:xfrm>
                <a:off x="3227" y="1591"/>
                <a:ext cx="1580" cy="1711"/>
              </a:xfrm>
              <a:prstGeom prst="rect">
                <a:avLst/>
              </a:prstGeom>
              <a:pattFill prst="dashHorz">
                <a:fgClr>
                  <a:schemeClr val="tx1"/>
                </a:fgClr>
                <a:bgClr>
                  <a:schemeClr val="hlink"/>
                </a:bgClr>
              </a:pattFill>
              <a:ln w="9525">
                <a:solidFill>
                  <a:schemeClr val="tx1"/>
                </a:solidFill>
                <a:miter lim="800000"/>
                <a:headEnd/>
                <a:tailEnd/>
              </a:ln>
            </p:spPr>
            <p:txBody>
              <a:bodyPr/>
              <a:lstStyle/>
              <a:p>
                <a:endParaRPr lang="en-GB"/>
              </a:p>
            </p:txBody>
          </p:sp>
          <p:sp>
            <p:nvSpPr>
              <p:cNvPr id="83978" name="Freeform 10"/>
              <p:cNvSpPr>
                <a:spLocks/>
              </p:cNvSpPr>
              <p:nvPr/>
            </p:nvSpPr>
            <p:spPr bwMode="auto">
              <a:xfrm>
                <a:off x="897" y="1752"/>
                <a:ext cx="1344" cy="1461"/>
              </a:xfrm>
              <a:custGeom>
                <a:avLst/>
                <a:gdLst>
                  <a:gd name="T0" fmla="*/ 3785 w 3785"/>
                  <a:gd name="T1" fmla="*/ 851 h 3746"/>
                  <a:gd name="T2" fmla="*/ 3785 w 3785"/>
                  <a:gd name="T3" fmla="*/ 1400 h 3746"/>
                  <a:gd name="T4" fmla="*/ 1930 w 3785"/>
                  <a:gd name="T5" fmla="*/ 1741 h 3746"/>
                  <a:gd name="T6" fmla="*/ 1930 w 3785"/>
                  <a:gd name="T7" fmla="*/ 1117 h 3746"/>
                  <a:gd name="T8" fmla="*/ 568 w 3785"/>
                  <a:gd name="T9" fmla="*/ 1117 h 3746"/>
                  <a:gd name="T10" fmla="*/ 568 w 3785"/>
                  <a:gd name="T11" fmla="*/ 2630 h 3746"/>
                  <a:gd name="T12" fmla="*/ 1930 w 3785"/>
                  <a:gd name="T13" fmla="*/ 2630 h 3746"/>
                  <a:gd name="T14" fmla="*/ 1930 w 3785"/>
                  <a:gd name="T15" fmla="*/ 2006 h 3746"/>
                  <a:gd name="T16" fmla="*/ 3785 w 3785"/>
                  <a:gd name="T17" fmla="*/ 2346 h 3746"/>
                  <a:gd name="T18" fmla="*/ 3767 w 3785"/>
                  <a:gd name="T19" fmla="*/ 3084 h 3746"/>
                  <a:gd name="T20" fmla="*/ 1136 w 3785"/>
                  <a:gd name="T21" fmla="*/ 3746 h 3746"/>
                  <a:gd name="T22" fmla="*/ 397 w 3785"/>
                  <a:gd name="T23" fmla="*/ 3746 h 3746"/>
                  <a:gd name="T24" fmla="*/ 0 w 3785"/>
                  <a:gd name="T25" fmla="*/ 3387 h 3746"/>
                  <a:gd name="T26" fmla="*/ 0 w 3785"/>
                  <a:gd name="T27" fmla="*/ 378 h 3746"/>
                  <a:gd name="T28" fmla="*/ 379 w 3785"/>
                  <a:gd name="T29" fmla="*/ 0 h 3746"/>
                  <a:gd name="T30" fmla="*/ 2290 w 3785"/>
                  <a:gd name="T31" fmla="*/ 0 h 3746"/>
                  <a:gd name="T32" fmla="*/ 2518 w 3785"/>
                  <a:gd name="T33" fmla="*/ 398 h 3746"/>
                  <a:gd name="T34" fmla="*/ 3785 w 3785"/>
                  <a:gd name="T35" fmla="*/ 851 h 3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85" h="3746">
                    <a:moveTo>
                      <a:pt x="3785" y="851"/>
                    </a:moveTo>
                    <a:lnTo>
                      <a:pt x="3785" y="1400"/>
                    </a:lnTo>
                    <a:lnTo>
                      <a:pt x="1930" y="1741"/>
                    </a:lnTo>
                    <a:lnTo>
                      <a:pt x="1930" y="1117"/>
                    </a:lnTo>
                    <a:lnTo>
                      <a:pt x="568" y="1117"/>
                    </a:lnTo>
                    <a:lnTo>
                      <a:pt x="568" y="2630"/>
                    </a:lnTo>
                    <a:lnTo>
                      <a:pt x="1930" y="2630"/>
                    </a:lnTo>
                    <a:lnTo>
                      <a:pt x="1930" y="2006"/>
                    </a:lnTo>
                    <a:lnTo>
                      <a:pt x="3785" y="2346"/>
                    </a:lnTo>
                    <a:lnTo>
                      <a:pt x="3767" y="3084"/>
                    </a:lnTo>
                    <a:lnTo>
                      <a:pt x="1136" y="3746"/>
                    </a:lnTo>
                    <a:lnTo>
                      <a:pt x="397" y="3746"/>
                    </a:lnTo>
                    <a:lnTo>
                      <a:pt x="0" y="3387"/>
                    </a:lnTo>
                    <a:lnTo>
                      <a:pt x="0" y="378"/>
                    </a:lnTo>
                    <a:lnTo>
                      <a:pt x="379" y="0"/>
                    </a:lnTo>
                    <a:lnTo>
                      <a:pt x="2290" y="0"/>
                    </a:lnTo>
                    <a:lnTo>
                      <a:pt x="2518" y="398"/>
                    </a:lnTo>
                    <a:lnTo>
                      <a:pt x="3785" y="851"/>
                    </a:lnTo>
                  </a:path>
                </a:pathLst>
              </a:custGeom>
              <a:solidFill>
                <a:srgbClr val="8B7584"/>
              </a:solidFill>
              <a:ln w="9525">
                <a:solidFill>
                  <a:schemeClr val="tx1"/>
                </a:solidFill>
                <a:prstDash val="solid"/>
                <a:round/>
                <a:headEnd/>
                <a:tailEnd/>
              </a:ln>
            </p:spPr>
            <p:txBody>
              <a:bodyPr/>
              <a:lstStyle/>
              <a:p>
                <a:endParaRPr lang="en-GB"/>
              </a:p>
            </p:txBody>
          </p:sp>
          <p:sp>
            <p:nvSpPr>
              <p:cNvPr id="83979" name="Line 11"/>
              <p:cNvSpPr>
                <a:spLocks noChangeShapeType="1"/>
              </p:cNvSpPr>
              <p:nvPr/>
            </p:nvSpPr>
            <p:spPr bwMode="auto">
              <a:xfrm>
                <a:off x="773" y="2486"/>
                <a:ext cx="4651" cy="0"/>
              </a:xfrm>
              <a:prstGeom prst="line">
                <a:avLst/>
              </a:prstGeom>
              <a:noFill/>
              <a:ln w="12700">
                <a:solidFill>
                  <a:schemeClr val="tx1"/>
                </a:solidFill>
                <a:prstDash val="dash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980" name="Freeform 12"/>
              <p:cNvSpPr>
                <a:spLocks/>
              </p:cNvSpPr>
              <p:nvPr/>
            </p:nvSpPr>
            <p:spPr bwMode="auto">
              <a:xfrm>
                <a:off x="897" y="1752"/>
                <a:ext cx="1344" cy="1461"/>
              </a:xfrm>
              <a:custGeom>
                <a:avLst/>
                <a:gdLst>
                  <a:gd name="T0" fmla="*/ 3785 w 3785"/>
                  <a:gd name="T1" fmla="*/ 851 h 3746"/>
                  <a:gd name="T2" fmla="*/ 3785 w 3785"/>
                  <a:gd name="T3" fmla="*/ 1400 h 3746"/>
                  <a:gd name="T4" fmla="*/ 1930 w 3785"/>
                  <a:gd name="T5" fmla="*/ 1741 h 3746"/>
                  <a:gd name="T6" fmla="*/ 1930 w 3785"/>
                  <a:gd name="T7" fmla="*/ 1117 h 3746"/>
                  <a:gd name="T8" fmla="*/ 568 w 3785"/>
                  <a:gd name="T9" fmla="*/ 1117 h 3746"/>
                  <a:gd name="T10" fmla="*/ 568 w 3785"/>
                  <a:gd name="T11" fmla="*/ 2630 h 3746"/>
                  <a:gd name="T12" fmla="*/ 1930 w 3785"/>
                  <a:gd name="T13" fmla="*/ 2630 h 3746"/>
                  <a:gd name="T14" fmla="*/ 1930 w 3785"/>
                  <a:gd name="T15" fmla="*/ 2006 h 3746"/>
                  <a:gd name="T16" fmla="*/ 3785 w 3785"/>
                  <a:gd name="T17" fmla="*/ 2346 h 3746"/>
                  <a:gd name="T18" fmla="*/ 3767 w 3785"/>
                  <a:gd name="T19" fmla="*/ 3084 h 3746"/>
                  <a:gd name="T20" fmla="*/ 1136 w 3785"/>
                  <a:gd name="T21" fmla="*/ 3746 h 3746"/>
                  <a:gd name="T22" fmla="*/ 397 w 3785"/>
                  <a:gd name="T23" fmla="*/ 3746 h 3746"/>
                  <a:gd name="T24" fmla="*/ 0 w 3785"/>
                  <a:gd name="T25" fmla="*/ 3387 h 3746"/>
                  <a:gd name="T26" fmla="*/ 0 w 3785"/>
                  <a:gd name="T27" fmla="*/ 378 h 3746"/>
                  <a:gd name="T28" fmla="*/ 379 w 3785"/>
                  <a:gd name="T29" fmla="*/ 0 h 3746"/>
                  <a:gd name="T30" fmla="*/ 2290 w 3785"/>
                  <a:gd name="T31" fmla="*/ 0 h 3746"/>
                  <a:gd name="T32" fmla="*/ 2518 w 3785"/>
                  <a:gd name="T33" fmla="*/ 398 h 3746"/>
                  <a:gd name="T34" fmla="*/ 3785 w 3785"/>
                  <a:gd name="T35" fmla="*/ 851 h 3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85" h="3746">
                    <a:moveTo>
                      <a:pt x="3785" y="851"/>
                    </a:moveTo>
                    <a:lnTo>
                      <a:pt x="3785" y="1400"/>
                    </a:lnTo>
                    <a:lnTo>
                      <a:pt x="1930" y="1741"/>
                    </a:lnTo>
                    <a:lnTo>
                      <a:pt x="1930" y="1117"/>
                    </a:lnTo>
                    <a:lnTo>
                      <a:pt x="568" y="1117"/>
                    </a:lnTo>
                    <a:lnTo>
                      <a:pt x="568" y="2630"/>
                    </a:lnTo>
                    <a:lnTo>
                      <a:pt x="1930" y="2630"/>
                    </a:lnTo>
                    <a:lnTo>
                      <a:pt x="1930" y="2006"/>
                    </a:lnTo>
                    <a:lnTo>
                      <a:pt x="3785" y="2346"/>
                    </a:lnTo>
                    <a:lnTo>
                      <a:pt x="3767" y="3084"/>
                    </a:lnTo>
                    <a:lnTo>
                      <a:pt x="1136" y="3746"/>
                    </a:lnTo>
                    <a:lnTo>
                      <a:pt x="397" y="3746"/>
                    </a:lnTo>
                    <a:lnTo>
                      <a:pt x="0" y="3387"/>
                    </a:lnTo>
                    <a:lnTo>
                      <a:pt x="0" y="378"/>
                    </a:lnTo>
                    <a:lnTo>
                      <a:pt x="379" y="0"/>
                    </a:lnTo>
                    <a:lnTo>
                      <a:pt x="2290" y="0"/>
                    </a:lnTo>
                    <a:lnTo>
                      <a:pt x="2518" y="398"/>
                    </a:lnTo>
                    <a:lnTo>
                      <a:pt x="3785" y="851"/>
                    </a:lnTo>
                    <a:close/>
                  </a:path>
                </a:pathLst>
              </a:custGeom>
              <a:noFill/>
              <a:ln w="9525">
                <a:solidFill>
                  <a:schemeClr val="tx1"/>
                </a:solidFill>
                <a:round/>
                <a:headEnd/>
                <a:tailEnd/>
              </a:ln>
              <a:extLst>
                <a:ext uri="{909E8E84-426E-40DD-AFC4-6F175D3DCCD1}">
                  <a14:hiddenFill xmlns:a14="http://schemas.microsoft.com/office/drawing/2010/main">
                    <a:solidFill>
                      <a:srgbClr val="808080"/>
                    </a:solidFill>
                  </a14:hiddenFill>
                </a:ext>
              </a:extLst>
            </p:spPr>
            <p:txBody>
              <a:bodyPr/>
              <a:lstStyle/>
              <a:p>
                <a:endParaRPr lang="en-GB"/>
              </a:p>
            </p:txBody>
          </p:sp>
          <p:sp>
            <p:nvSpPr>
              <p:cNvPr id="83981" name="Rectangle 13" descr="Wave"/>
              <p:cNvSpPr>
                <a:spLocks noChangeArrowheads="1"/>
              </p:cNvSpPr>
              <p:nvPr/>
            </p:nvSpPr>
            <p:spPr bwMode="auto">
              <a:xfrm>
                <a:off x="3227" y="1591"/>
                <a:ext cx="1580" cy="1711"/>
              </a:xfrm>
              <a:prstGeom prst="rect">
                <a:avLst/>
              </a:prstGeom>
              <a:noFill/>
              <a:ln w="9525">
                <a:solidFill>
                  <a:schemeClr val="tx1"/>
                </a:solidFill>
                <a:miter lim="800000"/>
                <a:headEnd/>
                <a:tailEnd/>
              </a:ln>
              <a:extLst>
                <a:ext uri="{909E8E84-426E-40DD-AFC4-6F175D3DCCD1}">
                  <a14:hiddenFill xmlns:a14="http://schemas.microsoft.com/office/drawing/2010/main">
                    <a:pattFill prst="wave">
                      <a:fgClr>
                        <a:srgbClr val="000000"/>
                      </a:fgClr>
                      <a:bgClr>
                        <a:srgbClr val="FFFFFF"/>
                      </a:bgClr>
                    </a:pattFill>
                  </a14:hiddenFill>
                </a:ext>
              </a:extLst>
            </p:spPr>
            <p:txBody>
              <a:bodyPr/>
              <a:lstStyle/>
              <a:p>
                <a:endParaRPr lang="en-GB"/>
              </a:p>
            </p:txBody>
          </p:sp>
          <p:sp>
            <p:nvSpPr>
              <p:cNvPr id="83982" name="Freeform 14"/>
              <p:cNvSpPr>
                <a:spLocks/>
              </p:cNvSpPr>
              <p:nvPr/>
            </p:nvSpPr>
            <p:spPr bwMode="auto">
              <a:xfrm>
                <a:off x="3180" y="1531"/>
                <a:ext cx="1680" cy="1829"/>
              </a:xfrm>
              <a:custGeom>
                <a:avLst/>
                <a:gdLst>
                  <a:gd name="T0" fmla="*/ 0 w 4733"/>
                  <a:gd name="T1" fmla="*/ 0 h 4692"/>
                  <a:gd name="T2" fmla="*/ 132 w 4733"/>
                  <a:gd name="T3" fmla="*/ 0 h 4692"/>
                  <a:gd name="T4" fmla="*/ 132 w 4733"/>
                  <a:gd name="T5" fmla="*/ 4559 h 4692"/>
                  <a:gd name="T6" fmla="*/ 4584 w 4733"/>
                  <a:gd name="T7" fmla="*/ 4559 h 4692"/>
                  <a:gd name="T8" fmla="*/ 4584 w 4733"/>
                  <a:gd name="T9" fmla="*/ 0 h 4692"/>
                  <a:gd name="T10" fmla="*/ 4733 w 4733"/>
                  <a:gd name="T11" fmla="*/ 0 h 4692"/>
                  <a:gd name="T12" fmla="*/ 4733 w 4733"/>
                  <a:gd name="T13" fmla="*/ 4692 h 4692"/>
                  <a:gd name="T14" fmla="*/ 0 w 4733"/>
                  <a:gd name="T15" fmla="*/ 4692 h 4692"/>
                  <a:gd name="T16" fmla="*/ 0 w 4733"/>
                  <a:gd name="T17" fmla="*/ 0 h 4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33" h="4692">
                    <a:moveTo>
                      <a:pt x="0" y="0"/>
                    </a:moveTo>
                    <a:lnTo>
                      <a:pt x="132" y="0"/>
                    </a:lnTo>
                    <a:lnTo>
                      <a:pt x="132" y="4559"/>
                    </a:lnTo>
                    <a:lnTo>
                      <a:pt x="4584" y="4559"/>
                    </a:lnTo>
                    <a:lnTo>
                      <a:pt x="4584" y="0"/>
                    </a:lnTo>
                    <a:lnTo>
                      <a:pt x="4733" y="0"/>
                    </a:lnTo>
                    <a:lnTo>
                      <a:pt x="4733" y="4692"/>
                    </a:lnTo>
                    <a:lnTo>
                      <a:pt x="0" y="4692"/>
                    </a:lnTo>
                    <a:lnTo>
                      <a:pt x="0" y="0"/>
                    </a:lnTo>
                    <a:close/>
                  </a:path>
                </a:pathLst>
              </a:custGeom>
              <a:noFill/>
              <a:ln w="9525">
                <a:solidFill>
                  <a:schemeClr val="tx1"/>
                </a:solidFill>
                <a:round/>
                <a:headEnd/>
                <a:tailEnd/>
              </a:ln>
              <a:extLst>
                <a:ext uri="{909E8E84-426E-40DD-AFC4-6F175D3DCCD1}">
                  <a14:hiddenFill xmlns:a14="http://schemas.microsoft.com/office/drawing/2010/main">
                    <a:solidFill>
                      <a:srgbClr val="B2B2B2"/>
                    </a:solidFill>
                  </a14:hiddenFill>
                </a:ext>
              </a:extLst>
            </p:spPr>
            <p:txBody>
              <a:bodyPr/>
              <a:lstStyle/>
              <a:p>
                <a:endParaRPr lang="en-GB"/>
              </a:p>
            </p:txBody>
          </p:sp>
          <p:sp>
            <p:nvSpPr>
              <p:cNvPr id="83983" name="Freeform 15"/>
              <p:cNvSpPr>
                <a:spLocks/>
              </p:cNvSpPr>
              <p:nvPr/>
            </p:nvSpPr>
            <p:spPr bwMode="auto">
              <a:xfrm>
                <a:off x="1319" y="1632"/>
                <a:ext cx="4002" cy="1680"/>
              </a:xfrm>
              <a:custGeom>
                <a:avLst/>
                <a:gdLst>
                  <a:gd name="T0" fmla="*/ 0 w 4502"/>
                  <a:gd name="T1" fmla="*/ 855 h 1680"/>
                  <a:gd name="T2" fmla="*/ 4502 w 4502"/>
                  <a:gd name="T3" fmla="*/ 0 h 1680"/>
                  <a:gd name="T4" fmla="*/ 4502 w 4502"/>
                  <a:gd name="T5" fmla="*/ 1680 h 1680"/>
                  <a:gd name="T6" fmla="*/ 0 w 4502"/>
                  <a:gd name="T7" fmla="*/ 855 h 1680"/>
                </a:gdLst>
                <a:ahLst/>
                <a:cxnLst>
                  <a:cxn ang="0">
                    <a:pos x="T0" y="T1"/>
                  </a:cxn>
                  <a:cxn ang="0">
                    <a:pos x="T2" y="T3"/>
                  </a:cxn>
                  <a:cxn ang="0">
                    <a:pos x="T4" y="T5"/>
                  </a:cxn>
                  <a:cxn ang="0">
                    <a:pos x="T6" y="T7"/>
                  </a:cxn>
                </a:cxnLst>
                <a:rect l="0" t="0" r="r" b="b"/>
                <a:pathLst>
                  <a:path w="4502" h="1680">
                    <a:moveTo>
                      <a:pt x="0" y="855"/>
                    </a:moveTo>
                    <a:lnTo>
                      <a:pt x="4502" y="0"/>
                    </a:lnTo>
                    <a:lnTo>
                      <a:pt x="4502" y="1680"/>
                    </a:lnTo>
                    <a:lnTo>
                      <a:pt x="0" y="855"/>
                    </a:lnTo>
                    <a:close/>
                  </a:path>
                </a:pathLst>
              </a:custGeom>
              <a:solidFill>
                <a:srgbClr val="FFFF00">
                  <a:alpha val="50000"/>
                </a:srgbClr>
              </a:solidFill>
              <a:ln>
                <a:noFill/>
              </a:ln>
              <a:effectLst/>
              <a:extLst>
                <a:ext uri="{91240B29-F687-4F45-9708-019B960494DF}">
                  <a14:hiddenLine xmlns:a14="http://schemas.microsoft.com/office/drawing/2010/main" w="8001" cap="flat" cmpd="sng">
                    <a:solidFill>
                      <a:srgbClr val="F9FFC9"/>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83984" name="AutoShape 16"/>
              <p:cNvSpPr>
                <a:spLocks noChangeArrowheads="1"/>
              </p:cNvSpPr>
              <p:nvPr/>
            </p:nvSpPr>
            <p:spPr bwMode="auto">
              <a:xfrm>
                <a:off x="1278" y="2435"/>
                <a:ext cx="96" cy="96"/>
              </a:xfrm>
              <a:prstGeom prst="irregularSeal2">
                <a:avLst/>
              </a:prstGeom>
              <a:solidFill>
                <a:srgbClr val="000000"/>
              </a:solidFill>
              <a:ln w="952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3985" name="Group 17"/>
              <p:cNvGrpSpPr>
                <a:grpSpLocks/>
              </p:cNvGrpSpPr>
              <p:nvPr/>
            </p:nvGrpSpPr>
            <p:grpSpPr bwMode="auto">
              <a:xfrm>
                <a:off x="3479" y="1296"/>
                <a:ext cx="54" cy="1247"/>
                <a:chOff x="5153" y="1142"/>
                <a:chExt cx="51" cy="1066"/>
              </a:xfrm>
            </p:grpSpPr>
            <p:sp>
              <p:nvSpPr>
                <p:cNvPr id="83986" name="Freeform 18"/>
                <p:cNvSpPr>
                  <a:spLocks/>
                </p:cNvSpPr>
                <p:nvPr/>
              </p:nvSpPr>
              <p:spPr bwMode="auto">
                <a:xfrm>
                  <a:off x="5153" y="1142"/>
                  <a:ext cx="51" cy="1066"/>
                </a:xfrm>
                <a:custGeom>
                  <a:avLst/>
                  <a:gdLst>
                    <a:gd name="T0" fmla="*/ 0 w 151"/>
                    <a:gd name="T1" fmla="*/ 0 h 3199"/>
                    <a:gd name="T2" fmla="*/ 151 w 151"/>
                    <a:gd name="T3" fmla="*/ 0 h 3199"/>
                    <a:gd name="T4" fmla="*/ 151 w 151"/>
                    <a:gd name="T5" fmla="*/ 2875 h 3199"/>
                    <a:gd name="T6" fmla="*/ 148 w 151"/>
                    <a:gd name="T7" fmla="*/ 2897 h 3199"/>
                    <a:gd name="T8" fmla="*/ 142 w 151"/>
                    <a:gd name="T9" fmla="*/ 2919 h 3199"/>
                    <a:gd name="T10" fmla="*/ 133 w 151"/>
                    <a:gd name="T11" fmla="*/ 2940 h 3199"/>
                    <a:gd name="T12" fmla="*/ 123 w 151"/>
                    <a:gd name="T13" fmla="*/ 2961 h 3199"/>
                    <a:gd name="T14" fmla="*/ 113 w 151"/>
                    <a:gd name="T15" fmla="*/ 2983 h 3199"/>
                    <a:gd name="T16" fmla="*/ 104 w 151"/>
                    <a:gd name="T17" fmla="*/ 3003 h 3199"/>
                    <a:gd name="T18" fmla="*/ 98 w 151"/>
                    <a:gd name="T19" fmla="*/ 3025 h 3199"/>
                    <a:gd name="T20" fmla="*/ 94 w 151"/>
                    <a:gd name="T21" fmla="*/ 3047 h 3199"/>
                    <a:gd name="T22" fmla="*/ 93 w 151"/>
                    <a:gd name="T23" fmla="*/ 3082 h 3199"/>
                    <a:gd name="T24" fmla="*/ 92 w 151"/>
                    <a:gd name="T25" fmla="*/ 3111 h 3199"/>
                    <a:gd name="T26" fmla="*/ 92 w 151"/>
                    <a:gd name="T27" fmla="*/ 3138 h 3199"/>
                    <a:gd name="T28" fmla="*/ 91 w 151"/>
                    <a:gd name="T29" fmla="*/ 3159 h 3199"/>
                    <a:gd name="T30" fmla="*/ 88 w 151"/>
                    <a:gd name="T31" fmla="*/ 3176 h 3199"/>
                    <a:gd name="T32" fmla="*/ 85 w 151"/>
                    <a:gd name="T33" fmla="*/ 3189 h 3199"/>
                    <a:gd name="T34" fmla="*/ 80 w 151"/>
                    <a:gd name="T35" fmla="*/ 3197 h 3199"/>
                    <a:gd name="T36" fmla="*/ 75 w 151"/>
                    <a:gd name="T37" fmla="*/ 3199 h 3199"/>
                    <a:gd name="T38" fmla="*/ 69 w 151"/>
                    <a:gd name="T39" fmla="*/ 3197 h 3199"/>
                    <a:gd name="T40" fmla="*/ 65 w 151"/>
                    <a:gd name="T41" fmla="*/ 3189 h 3199"/>
                    <a:gd name="T42" fmla="*/ 62 w 151"/>
                    <a:gd name="T43" fmla="*/ 3176 h 3199"/>
                    <a:gd name="T44" fmla="*/ 61 w 151"/>
                    <a:gd name="T45" fmla="*/ 3159 h 3199"/>
                    <a:gd name="T46" fmla="*/ 58 w 151"/>
                    <a:gd name="T47" fmla="*/ 3138 h 3199"/>
                    <a:gd name="T48" fmla="*/ 58 w 151"/>
                    <a:gd name="T49" fmla="*/ 3111 h 3199"/>
                    <a:gd name="T50" fmla="*/ 57 w 151"/>
                    <a:gd name="T51" fmla="*/ 3082 h 3199"/>
                    <a:gd name="T52" fmla="*/ 56 w 151"/>
                    <a:gd name="T53" fmla="*/ 3047 h 3199"/>
                    <a:gd name="T54" fmla="*/ 53 w 151"/>
                    <a:gd name="T55" fmla="*/ 3025 h 3199"/>
                    <a:gd name="T56" fmla="*/ 47 w 151"/>
                    <a:gd name="T57" fmla="*/ 3003 h 3199"/>
                    <a:gd name="T58" fmla="*/ 38 w 151"/>
                    <a:gd name="T59" fmla="*/ 2983 h 3199"/>
                    <a:gd name="T60" fmla="*/ 27 w 151"/>
                    <a:gd name="T61" fmla="*/ 2962 h 3199"/>
                    <a:gd name="T62" fmla="*/ 17 w 151"/>
                    <a:gd name="T63" fmla="*/ 2941 h 3199"/>
                    <a:gd name="T64" fmla="*/ 8 w 151"/>
                    <a:gd name="T65" fmla="*/ 2920 h 3199"/>
                    <a:gd name="T66" fmla="*/ 2 w 151"/>
                    <a:gd name="T67" fmla="*/ 2899 h 3199"/>
                    <a:gd name="T68" fmla="*/ 0 w 151"/>
                    <a:gd name="T69" fmla="*/ 2875 h 3199"/>
                    <a:gd name="T70" fmla="*/ 0 w 151"/>
                    <a:gd name="T71" fmla="*/ 0 h 3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1" h="3199">
                      <a:moveTo>
                        <a:pt x="0" y="0"/>
                      </a:moveTo>
                      <a:lnTo>
                        <a:pt x="151" y="0"/>
                      </a:lnTo>
                      <a:lnTo>
                        <a:pt x="151" y="2875"/>
                      </a:lnTo>
                      <a:lnTo>
                        <a:pt x="148" y="2897"/>
                      </a:lnTo>
                      <a:lnTo>
                        <a:pt x="142" y="2919"/>
                      </a:lnTo>
                      <a:lnTo>
                        <a:pt x="133" y="2940"/>
                      </a:lnTo>
                      <a:lnTo>
                        <a:pt x="123" y="2961"/>
                      </a:lnTo>
                      <a:lnTo>
                        <a:pt x="113" y="2983"/>
                      </a:lnTo>
                      <a:lnTo>
                        <a:pt x="104" y="3003"/>
                      </a:lnTo>
                      <a:lnTo>
                        <a:pt x="98" y="3025"/>
                      </a:lnTo>
                      <a:lnTo>
                        <a:pt x="94" y="3047"/>
                      </a:lnTo>
                      <a:lnTo>
                        <a:pt x="93" y="3082"/>
                      </a:lnTo>
                      <a:lnTo>
                        <a:pt x="92" y="3111"/>
                      </a:lnTo>
                      <a:lnTo>
                        <a:pt x="92" y="3138"/>
                      </a:lnTo>
                      <a:lnTo>
                        <a:pt x="91" y="3159"/>
                      </a:lnTo>
                      <a:lnTo>
                        <a:pt x="88" y="3176"/>
                      </a:lnTo>
                      <a:lnTo>
                        <a:pt x="85" y="3189"/>
                      </a:lnTo>
                      <a:lnTo>
                        <a:pt x="80" y="3197"/>
                      </a:lnTo>
                      <a:lnTo>
                        <a:pt x="75" y="3199"/>
                      </a:lnTo>
                      <a:lnTo>
                        <a:pt x="69" y="3197"/>
                      </a:lnTo>
                      <a:lnTo>
                        <a:pt x="65" y="3189"/>
                      </a:lnTo>
                      <a:lnTo>
                        <a:pt x="62" y="3176"/>
                      </a:lnTo>
                      <a:lnTo>
                        <a:pt x="61" y="3159"/>
                      </a:lnTo>
                      <a:lnTo>
                        <a:pt x="58" y="3138"/>
                      </a:lnTo>
                      <a:lnTo>
                        <a:pt x="58" y="3111"/>
                      </a:lnTo>
                      <a:lnTo>
                        <a:pt x="57" y="3082"/>
                      </a:lnTo>
                      <a:lnTo>
                        <a:pt x="56" y="3047"/>
                      </a:lnTo>
                      <a:lnTo>
                        <a:pt x="53" y="3025"/>
                      </a:lnTo>
                      <a:lnTo>
                        <a:pt x="47" y="3003"/>
                      </a:lnTo>
                      <a:lnTo>
                        <a:pt x="38" y="2983"/>
                      </a:lnTo>
                      <a:lnTo>
                        <a:pt x="27" y="2962"/>
                      </a:lnTo>
                      <a:lnTo>
                        <a:pt x="17" y="2941"/>
                      </a:lnTo>
                      <a:lnTo>
                        <a:pt x="8" y="2920"/>
                      </a:lnTo>
                      <a:lnTo>
                        <a:pt x="2" y="2899"/>
                      </a:lnTo>
                      <a:lnTo>
                        <a:pt x="0" y="2875"/>
                      </a:lnTo>
                      <a:lnTo>
                        <a:pt x="0"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987" name="Freeform 19"/>
                <p:cNvSpPr>
                  <a:spLocks/>
                </p:cNvSpPr>
                <p:nvPr/>
              </p:nvSpPr>
              <p:spPr bwMode="auto">
                <a:xfrm>
                  <a:off x="5153" y="1142"/>
                  <a:ext cx="51" cy="1066"/>
                </a:xfrm>
                <a:custGeom>
                  <a:avLst/>
                  <a:gdLst>
                    <a:gd name="T0" fmla="*/ 0 w 151"/>
                    <a:gd name="T1" fmla="*/ 0 h 3199"/>
                    <a:gd name="T2" fmla="*/ 151 w 151"/>
                    <a:gd name="T3" fmla="*/ 0 h 3199"/>
                    <a:gd name="T4" fmla="*/ 151 w 151"/>
                    <a:gd name="T5" fmla="*/ 2875 h 3199"/>
                    <a:gd name="T6" fmla="*/ 151 w 151"/>
                    <a:gd name="T7" fmla="*/ 2875 h 3199"/>
                    <a:gd name="T8" fmla="*/ 148 w 151"/>
                    <a:gd name="T9" fmla="*/ 2897 h 3199"/>
                    <a:gd name="T10" fmla="*/ 142 w 151"/>
                    <a:gd name="T11" fmla="*/ 2919 h 3199"/>
                    <a:gd name="T12" fmla="*/ 133 w 151"/>
                    <a:gd name="T13" fmla="*/ 2940 h 3199"/>
                    <a:gd name="T14" fmla="*/ 123 w 151"/>
                    <a:gd name="T15" fmla="*/ 2961 h 3199"/>
                    <a:gd name="T16" fmla="*/ 113 w 151"/>
                    <a:gd name="T17" fmla="*/ 2983 h 3199"/>
                    <a:gd name="T18" fmla="*/ 104 w 151"/>
                    <a:gd name="T19" fmla="*/ 3003 h 3199"/>
                    <a:gd name="T20" fmla="*/ 98 w 151"/>
                    <a:gd name="T21" fmla="*/ 3025 h 3199"/>
                    <a:gd name="T22" fmla="*/ 94 w 151"/>
                    <a:gd name="T23" fmla="*/ 3047 h 3199"/>
                    <a:gd name="T24" fmla="*/ 94 w 151"/>
                    <a:gd name="T25" fmla="*/ 3047 h 3199"/>
                    <a:gd name="T26" fmla="*/ 93 w 151"/>
                    <a:gd name="T27" fmla="*/ 3082 h 3199"/>
                    <a:gd name="T28" fmla="*/ 92 w 151"/>
                    <a:gd name="T29" fmla="*/ 3111 h 3199"/>
                    <a:gd name="T30" fmla="*/ 92 w 151"/>
                    <a:gd name="T31" fmla="*/ 3138 h 3199"/>
                    <a:gd name="T32" fmla="*/ 91 w 151"/>
                    <a:gd name="T33" fmla="*/ 3159 h 3199"/>
                    <a:gd name="T34" fmla="*/ 88 w 151"/>
                    <a:gd name="T35" fmla="*/ 3176 h 3199"/>
                    <a:gd name="T36" fmla="*/ 85 w 151"/>
                    <a:gd name="T37" fmla="*/ 3189 h 3199"/>
                    <a:gd name="T38" fmla="*/ 80 w 151"/>
                    <a:gd name="T39" fmla="*/ 3197 h 3199"/>
                    <a:gd name="T40" fmla="*/ 75 w 151"/>
                    <a:gd name="T41" fmla="*/ 3199 h 3199"/>
                    <a:gd name="T42" fmla="*/ 75 w 151"/>
                    <a:gd name="T43" fmla="*/ 3199 h 3199"/>
                    <a:gd name="T44" fmla="*/ 69 w 151"/>
                    <a:gd name="T45" fmla="*/ 3197 h 3199"/>
                    <a:gd name="T46" fmla="*/ 65 w 151"/>
                    <a:gd name="T47" fmla="*/ 3189 h 3199"/>
                    <a:gd name="T48" fmla="*/ 62 w 151"/>
                    <a:gd name="T49" fmla="*/ 3176 h 3199"/>
                    <a:gd name="T50" fmla="*/ 61 w 151"/>
                    <a:gd name="T51" fmla="*/ 3159 h 3199"/>
                    <a:gd name="T52" fmla="*/ 58 w 151"/>
                    <a:gd name="T53" fmla="*/ 3138 h 3199"/>
                    <a:gd name="T54" fmla="*/ 58 w 151"/>
                    <a:gd name="T55" fmla="*/ 3111 h 3199"/>
                    <a:gd name="T56" fmla="*/ 57 w 151"/>
                    <a:gd name="T57" fmla="*/ 3082 h 3199"/>
                    <a:gd name="T58" fmla="*/ 56 w 151"/>
                    <a:gd name="T59" fmla="*/ 3047 h 3199"/>
                    <a:gd name="T60" fmla="*/ 56 w 151"/>
                    <a:gd name="T61" fmla="*/ 3047 h 3199"/>
                    <a:gd name="T62" fmla="*/ 53 w 151"/>
                    <a:gd name="T63" fmla="*/ 3025 h 3199"/>
                    <a:gd name="T64" fmla="*/ 47 w 151"/>
                    <a:gd name="T65" fmla="*/ 3003 h 3199"/>
                    <a:gd name="T66" fmla="*/ 38 w 151"/>
                    <a:gd name="T67" fmla="*/ 2983 h 3199"/>
                    <a:gd name="T68" fmla="*/ 27 w 151"/>
                    <a:gd name="T69" fmla="*/ 2962 h 3199"/>
                    <a:gd name="T70" fmla="*/ 17 w 151"/>
                    <a:gd name="T71" fmla="*/ 2941 h 3199"/>
                    <a:gd name="T72" fmla="*/ 8 w 151"/>
                    <a:gd name="T73" fmla="*/ 2920 h 3199"/>
                    <a:gd name="T74" fmla="*/ 2 w 151"/>
                    <a:gd name="T75" fmla="*/ 2899 h 3199"/>
                    <a:gd name="T76" fmla="*/ 0 w 151"/>
                    <a:gd name="T77" fmla="*/ 2875 h 3199"/>
                    <a:gd name="T78" fmla="*/ 0 w 151"/>
                    <a:gd name="T79" fmla="*/ 0 h 3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 h="3199">
                      <a:moveTo>
                        <a:pt x="0" y="0"/>
                      </a:moveTo>
                      <a:lnTo>
                        <a:pt x="151" y="0"/>
                      </a:lnTo>
                      <a:lnTo>
                        <a:pt x="151" y="2875"/>
                      </a:lnTo>
                      <a:lnTo>
                        <a:pt x="151" y="2875"/>
                      </a:lnTo>
                      <a:lnTo>
                        <a:pt x="148" y="2897"/>
                      </a:lnTo>
                      <a:lnTo>
                        <a:pt x="142" y="2919"/>
                      </a:lnTo>
                      <a:lnTo>
                        <a:pt x="133" y="2940"/>
                      </a:lnTo>
                      <a:lnTo>
                        <a:pt x="123" y="2961"/>
                      </a:lnTo>
                      <a:lnTo>
                        <a:pt x="113" y="2983"/>
                      </a:lnTo>
                      <a:lnTo>
                        <a:pt x="104" y="3003"/>
                      </a:lnTo>
                      <a:lnTo>
                        <a:pt x="98" y="3025"/>
                      </a:lnTo>
                      <a:lnTo>
                        <a:pt x="94" y="3047"/>
                      </a:lnTo>
                      <a:lnTo>
                        <a:pt x="94" y="3047"/>
                      </a:lnTo>
                      <a:lnTo>
                        <a:pt x="93" y="3082"/>
                      </a:lnTo>
                      <a:lnTo>
                        <a:pt x="92" y="3111"/>
                      </a:lnTo>
                      <a:lnTo>
                        <a:pt x="92" y="3138"/>
                      </a:lnTo>
                      <a:lnTo>
                        <a:pt x="91" y="3159"/>
                      </a:lnTo>
                      <a:lnTo>
                        <a:pt x="88" y="3176"/>
                      </a:lnTo>
                      <a:lnTo>
                        <a:pt x="85" y="3189"/>
                      </a:lnTo>
                      <a:lnTo>
                        <a:pt x="80" y="3197"/>
                      </a:lnTo>
                      <a:lnTo>
                        <a:pt x="75" y="3199"/>
                      </a:lnTo>
                      <a:lnTo>
                        <a:pt x="75" y="3199"/>
                      </a:lnTo>
                      <a:lnTo>
                        <a:pt x="69" y="3197"/>
                      </a:lnTo>
                      <a:lnTo>
                        <a:pt x="65" y="3189"/>
                      </a:lnTo>
                      <a:lnTo>
                        <a:pt x="62" y="3176"/>
                      </a:lnTo>
                      <a:lnTo>
                        <a:pt x="61" y="3159"/>
                      </a:lnTo>
                      <a:lnTo>
                        <a:pt x="58" y="3138"/>
                      </a:lnTo>
                      <a:lnTo>
                        <a:pt x="58" y="3111"/>
                      </a:lnTo>
                      <a:lnTo>
                        <a:pt x="57" y="3082"/>
                      </a:lnTo>
                      <a:lnTo>
                        <a:pt x="56" y="3047"/>
                      </a:lnTo>
                      <a:lnTo>
                        <a:pt x="56" y="3047"/>
                      </a:lnTo>
                      <a:lnTo>
                        <a:pt x="53" y="3025"/>
                      </a:lnTo>
                      <a:lnTo>
                        <a:pt x="47" y="3003"/>
                      </a:lnTo>
                      <a:lnTo>
                        <a:pt x="38" y="2983"/>
                      </a:lnTo>
                      <a:lnTo>
                        <a:pt x="27" y="2962"/>
                      </a:lnTo>
                      <a:lnTo>
                        <a:pt x="17" y="2941"/>
                      </a:lnTo>
                      <a:lnTo>
                        <a:pt x="8" y="2920"/>
                      </a:lnTo>
                      <a:lnTo>
                        <a:pt x="2" y="2899"/>
                      </a:lnTo>
                      <a:lnTo>
                        <a:pt x="0" y="2875"/>
                      </a:lnTo>
                      <a:lnTo>
                        <a:pt x="0"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988" name="Freeform 20"/>
                <p:cNvSpPr>
                  <a:spLocks/>
                </p:cNvSpPr>
                <p:nvPr/>
              </p:nvSpPr>
              <p:spPr bwMode="auto">
                <a:xfrm>
                  <a:off x="5172" y="2145"/>
                  <a:ext cx="13" cy="63"/>
                </a:xfrm>
                <a:custGeom>
                  <a:avLst/>
                  <a:gdLst>
                    <a:gd name="T0" fmla="*/ 19 w 38"/>
                    <a:gd name="T1" fmla="*/ 189 h 189"/>
                    <a:gd name="T2" fmla="*/ 23 w 38"/>
                    <a:gd name="T3" fmla="*/ 186 h 189"/>
                    <a:gd name="T4" fmla="*/ 27 w 38"/>
                    <a:gd name="T5" fmla="*/ 181 h 189"/>
                    <a:gd name="T6" fmla="*/ 30 w 38"/>
                    <a:gd name="T7" fmla="*/ 173 h 189"/>
                    <a:gd name="T8" fmla="*/ 34 w 38"/>
                    <a:gd name="T9" fmla="*/ 161 h 189"/>
                    <a:gd name="T10" fmla="*/ 36 w 38"/>
                    <a:gd name="T11" fmla="*/ 146 h 189"/>
                    <a:gd name="T12" fmla="*/ 37 w 38"/>
                    <a:gd name="T13" fmla="*/ 130 h 189"/>
                    <a:gd name="T14" fmla="*/ 38 w 38"/>
                    <a:gd name="T15" fmla="*/ 113 h 189"/>
                    <a:gd name="T16" fmla="*/ 38 w 38"/>
                    <a:gd name="T17" fmla="*/ 93 h 189"/>
                    <a:gd name="T18" fmla="*/ 38 w 38"/>
                    <a:gd name="T19" fmla="*/ 75 h 189"/>
                    <a:gd name="T20" fmla="*/ 37 w 38"/>
                    <a:gd name="T21" fmla="*/ 56 h 189"/>
                    <a:gd name="T22" fmla="*/ 36 w 38"/>
                    <a:gd name="T23" fmla="*/ 41 h 189"/>
                    <a:gd name="T24" fmla="*/ 34 w 38"/>
                    <a:gd name="T25" fmla="*/ 28 h 189"/>
                    <a:gd name="T26" fmla="*/ 30 w 38"/>
                    <a:gd name="T27" fmla="*/ 16 h 189"/>
                    <a:gd name="T28" fmla="*/ 27 w 38"/>
                    <a:gd name="T29" fmla="*/ 7 h 189"/>
                    <a:gd name="T30" fmla="*/ 23 w 38"/>
                    <a:gd name="T31" fmla="*/ 2 h 189"/>
                    <a:gd name="T32" fmla="*/ 19 w 38"/>
                    <a:gd name="T33" fmla="*/ 0 h 189"/>
                    <a:gd name="T34" fmla="*/ 14 w 38"/>
                    <a:gd name="T35" fmla="*/ 2 h 189"/>
                    <a:gd name="T36" fmla="*/ 10 w 38"/>
                    <a:gd name="T37" fmla="*/ 7 h 189"/>
                    <a:gd name="T38" fmla="*/ 8 w 38"/>
                    <a:gd name="T39" fmla="*/ 16 h 189"/>
                    <a:gd name="T40" fmla="*/ 5 w 38"/>
                    <a:gd name="T41" fmla="*/ 28 h 189"/>
                    <a:gd name="T42" fmla="*/ 2 w 38"/>
                    <a:gd name="T43" fmla="*/ 41 h 189"/>
                    <a:gd name="T44" fmla="*/ 1 w 38"/>
                    <a:gd name="T45" fmla="*/ 56 h 189"/>
                    <a:gd name="T46" fmla="*/ 0 w 38"/>
                    <a:gd name="T47" fmla="*/ 75 h 189"/>
                    <a:gd name="T48" fmla="*/ 0 w 38"/>
                    <a:gd name="T49" fmla="*/ 93 h 189"/>
                    <a:gd name="T50" fmla="*/ 0 w 38"/>
                    <a:gd name="T51" fmla="*/ 113 h 189"/>
                    <a:gd name="T52" fmla="*/ 1 w 38"/>
                    <a:gd name="T53" fmla="*/ 130 h 189"/>
                    <a:gd name="T54" fmla="*/ 2 w 38"/>
                    <a:gd name="T55" fmla="*/ 146 h 189"/>
                    <a:gd name="T56" fmla="*/ 5 w 38"/>
                    <a:gd name="T57" fmla="*/ 161 h 189"/>
                    <a:gd name="T58" fmla="*/ 8 w 38"/>
                    <a:gd name="T59" fmla="*/ 173 h 189"/>
                    <a:gd name="T60" fmla="*/ 10 w 38"/>
                    <a:gd name="T61" fmla="*/ 181 h 189"/>
                    <a:gd name="T62" fmla="*/ 14 w 38"/>
                    <a:gd name="T63" fmla="*/ 186 h 189"/>
                    <a:gd name="T64" fmla="*/ 19 w 38"/>
                    <a:gd name="T6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 h="189">
                      <a:moveTo>
                        <a:pt x="19" y="189"/>
                      </a:moveTo>
                      <a:lnTo>
                        <a:pt x="23" y="186"/>
                      </a:lnTo>
                      <a:lnTo>
                        <a:pt x="27" y="181"/>
                      </a:lnTo>
                      <a:lnTo>
                        <a:pt x="30" y="173"/>
                      </a:lnTo>
                      <a:lnTo>
                        <a:pt x="34" y="161"/>
                      </a:lnTo>
                      <a:lnTo>
                        <a:pt x="36" y="146"/>
                      </a:lnTo>
                      <a:lnTo>
                        <a:pt x="37" y="130"/>
                      </a:lnTo>
                      <a:lnTo>
                        <a:pt x="38" y="113"/>
                      </a:lnTo>
                      <a:lnTo>
                        <a:pt x="38" y="93"/>
                      </a:lnTo>
                      <a:lnTo>
                        <a:pt x="38" y="75"/>
                      </a:lnTo>
                      <a:lnTo>
                        <a:pt x="37" y="56"/>
                      </a:lnTo>
                      <a:lnTo>
                        <a:pt x="36" y="41"/>
                      </a:lnTo>
                      <a:lnTo>
                        <a:pt x="34" y="28"/>
                      </a:lnTo>
                      <a:lnTo>
                        <a:pt x="30" y="16"/>
                      </a:lnTo>
                      <a:lnTo>
                        <a:pt x="27" y="7"/>
                      </a:lnTo>
                      <a:lnTo>
                        <a:pt x="23" y="2"/>
                      </a:lnTo>
                      <a:lnTo>
                        <a:pt x="19" y="0"/>
                      </a:lnTo>
                      <a:lnTo>
                        <a:pt x="14" y="2"/>
                      </a:lnTo>
                      <a:lnTo>
                        <a:pt x="10" y="7"/>
                      </a:lnTo>
                      <a:lnTo>
                        <a:pt x="8" y="16"/>
                      </a:lnTo>
                      <a:lnTo>
                        <a:pt x="5" y="28"/>
                      </a:lnTo>
                      <a:lnTo>
                        <a:pt x="2" y="41"/>
                      </a:lnTo>
                      <a:lnTo>
                        <a:pt x="1" y="56"/>
                      </a:lnTo>
                      <a:lnTo>
                        <a:pt x="0" y="75"/>
                      </a:lnTo>
                      <a:lnTo>
                        <a:pt x="0" y="93"/>
                      </a:lnTo>
                      <a:lnTo>
                        <a:pt x="0" y="113"/>
                      </a:lnTo>
                      <a:lnTo>
                        <a:pt x="1" y="130"/>
                      </a:lnTo>
                      <a:lnTo>
                        <a:pt x="2" y="146"/>
                      </a:lnTo>
                      <a:lnTo>
                        <a:pt x="5" y="161"/>
                      </a:lnTo>
                      <a:lnTo>
                        <a:pt x="8" y="173"/>
                      </a:lnTo>
                      <a:lnTo>
                        <a:pt x="10" y="181"/>
                      </a:lnTo>
                      <a:lnTo>
                        <a:pt x="14" y="186"/>
                      </a:lnTo>
                      <a:lnTo>
                        <a:pt x="19" y="189"/>
                      </a:lnTo>
                      <a:close/>
                    </a:path>
                  </a:pathLst>
                </a:custGeom>
                <a:noFill/>
                <a:ln w="9525">
                  <a:solidFill>
                    <a:schemeClr val="tx1"/>
                  </a:solidFill>
                  <a:round/>
                  <a:headEnd/>
                  <a:tailEnd/>
                </a:ln>
                <a:extLst>
                  <a:ext uri="{909E8E84-426E-40DD-AFC4-6F175D3DCCD1}">
                    <a14:hiddenFill xmlns:a14="http://schemas.microsoft.com/office/drawing/2010/main">
                      <a:solidFill>
                        <a:srgbClr val="191919"/>
                      </a:solidFill>
                    </a14:hiddenFill>
                  </a:ext>
                </a:extLst>
              </p:spPr>
              <p:txBody>
                <a:bodyPr/>
                <a:lstStyle/>
                <a:p>
                  <a:endParaRPr lang="en-GB"/>
                </a:p>
              </p:txBody>
            </p:sp>
            <p:sp>
              <p:nvSpPr>
                <p:cNvPr id="83989" name="Freeform 21"/>
                <p:cNvSpPr>
                  <a:spLocks/>
                </p:cNvSpPr>
                <p:nvPr/>
              </p:nvSpPr>
              <p:spPr bwMode="auto">
                <a:xfrm>
                  <a:off x="5172" y="2145"/>
                  <a:ext cx="13" cy="63"/>
                </a:xfrm>
                <a:custGeom>
                  <a:avLst/>
                  <a:gdLst>
                    <a:gd name="T0" fmla="*/ 19 w 38"/>
                    <a:gd name="T1" fmla="*/ 189 h 189"/>
                    <a:gd name="T2" fmla="*/ 19 w 38"/>
                    <a:gd name="T3" fmla="*/ 189 h 189"/>
                    <a:gd name="T4" fmla="*/ 23 w 38"/>
                    <a:gd name="T5" fmla="*/ 186 h 189"/>
                    <a:gd name="T6" fmla="*/ 27 w 38"/>
                    <a:gd name="T7" fmla="*/ 181 h 189"/>
                    <a:gd name="T8" fmla="*/ 30 w 38"/>
                    <a:gd name="T9" fmla="*/ 173 h 189"/>
                    <a:gd name="T10" fmla="*/ 34 w 38"/>
                    <a:gd name="T11" fmla="*/ 161 h 189"/>
                    <a:gd name="T12" fmla="*/ 36 w 38"/>
                    <a:gd name="T13" fmla="*/ 146 h 189"/>
                    <a:gd name="T14" fmla="*/ 37 w 38"/>
                    <a:gd name="T15" fmla="*/ 130 h 189"/>
                    <a:gd name="T16" fmla="*/ 38 w 38"/>
                    <a:gd name="T17" fmla="*/ 113 h 189"/>
                    <a:gd name="T18" fmla="*/ 38 w 38"/>
                    <a:gd name="T19" fmla="*/ 93 h 189"/>
                    <a:gd name="T20" fmla="*/ 38 w 38"/>
                    <a:gd name="T21" fmla="*/ 93 h 189"/>
                    <a:gd name="T22" fmla="*/ 38 w 38"/>
                    <a:gd name="T23" fmla="*/ 75 h 189"/>
                    <a:gd name="T24" fmla="*/ 37 w 38"/>
                    <a:gd name="T25" fmla="*/ 56 h 189"/>
                    <a:gd name="T26" fmla="*/ 36 w 38"/>
                    <a:gd name="T27" fmla="*/ 41 h 189"/>
                    <a:gd name="T28" fmla="*/ 34 w 38"/>
                    <a:gd name="T29" fmla="*/ 28 h 189"/>
                    <a:gd name="T30" fmla="*/ 30 w 38"/>
                    <a:gd name="T31" fmla="*/ 16 h 189"/>
                    <a:gd name="T32" fmla="*/ 27 w 38"/>
                    <a:gd name="T33" fmla="*/ 7 h 189"/>
                    <a:gd name="T34" fmla="*/ 23 w 38"/>
                    <a:gd name="T35" fmla="*/ 2 h 189"/>
                    <a:gd name="T36" fmla="*/ 19 w 38"/>
                    <a:gd name="T37" fmla="*/ 0 h 189"/>
                    <a:gd name="T38" fmla="*/ 19 w 38"/>
                    <a:gd name="T39" fmla="*/ 0 h 189"/>
                    <a:gd name="T40" fmla="*/ 14 w 38"/>
                    <a:gd name="T41" fmla="*/ 2 h 189"/>
                    <a:gd name="T42" fmla="*/ 10 w 38"/>
                    <a:gd name="T43" fmla="*/ 7 h 189"/>
                    <a:gd name="T44" fmla="*/ 8 w 38"/>
                    <a:gd name="T45" fmla="*/ 16 h 189"/>
                    <a:gd name="T46" fmla="*/ 5 w 38"/>
                    <a:gd name="T47" fmla="*/ 28 h 189"/>
                    <a:gd name="T48" fmla="*/ 2 w 38"/>
                    <a:gd name="T49" fmla="*/ 41 h 189"/>
                    <a:gd name="T50" fmla="*/ 1 w 38"/>
                    <a:gd name="T51" fmla="*/ 56 h 189"/>
                    <a:gd name="T52" fmla="*/ 0 w 38"/>
                    <a:gd name="T53" fmla="*/ 75 h 189"/>
                    <a:gd name="T54" fmla="*/ 0 w 38"/>
                    <a:gd name="T55" fmla="*/ 93 h 189"/>
                    <a:gd name="T56" fmla="*/ 0 w 38"/>
                    <a:gd name="T57" fmla="*/ 93 h 189"/>
                    <a:gd name="T58" fmla="*/ 0 w 38"/>
                    <a:gd name="T59" fmla="*/ 113 h 189"/>
                    <a:gd name="T60" fmla="*/ 1 w 38"/>
                    <a:gd name="T61" fmla="*/ 130 h 189"/>
                    <a:gd name="T62" fmla="*/ 2 w 38"/>
                    <a:gd name="T63" fmla="*/ 146 h 189"/>
                    <a:gd name="T64" fmla="*/ 5 w 38"/>
                    <a:gd name="T65" fmla="*/ 161 h 189"/>
                    <a:gd name="T66" fmla="*/ 8 w 38"/>
                    <a:gd name="T67" fmla="*/ 173 h 189"/>
                    <a:gd name="T68" fmla="*/ 10 w 38"/>
                    <a:gd name="T69" fmla="*/ 181 h 189"/>
                    <a:gd name="T70" fmla="*/ 14 w 38"/>
                    <a:gd name="T71" fmla="*/ 186 h 189"/>
                    <a:gd name="T72" fmla="*/ 19 w 38"/>
                    <a:gd name="T73"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 h="189">
                      <a:moveTo>
                        <a:pt x="19" y="189"/>
                      </a:moveTo>
                      <a:lnTo>
                        <a:pt x="19" y="189"/>
                      </a:lnTo>
                      <a:lnTo>
                        <a:pt x="23" y="186"/>
                      </a:lnTo>
                      <a:lnTo>
                        <a:pt x="27" y="181"/>
                      </a:lnTo>
                      <a:lnTo>
                        <a:pt x="30" y="173"/>
                      </a:lnTo>
                      <a:lnTo>
                        <a:pt x="34" y="161"/>
                      </a:lnTo>
                      <a:lnTo>
                        <a:pt x="36" y="146"/>
                      </a:lnTo>
                      <a:lnTo>
                        <a:pt x="37" y="130"/>
                      </a:lnTo>
                      <a:lnTo>
                        <a:pt x="38" y="113"/>
                      </a:lnTo>
                      <a:lnTo>
                        <a:pt x="38" y="93"/>
                      </a:lnTo>
                      <a:lnTo>
                        <a:pt x="38" y="93"/>
                      </a:lnTo>
                      <a:lnTo>
                        <a:pt x="38" y="75"/>
                      </a:lnTo>
                      <a:lnTo>
                        <a:pt x="37" y="56"/>
                      </a:lnTo>
                      <a:lnTo>
                        <a:pt x="36" y="41"/>
                      </a:lnTo>
                      <a:lnTo>
                        <a:pt x="34" y="28"/>
                      </a:lnTo>
                      <a:lnTo>
                        <a:pt x="30" y="16"/>
                      </a:lnTo>
                      <a:lnTo>
                        <a:pt x="27" y="7"/>
                      </a:lnTo>
                      <a:lnTo>
                        <a:pt x="23" y="2"/>
                      </a:lnTo>
                      <a:lnTo>
                        <a:pt x="19" y="0"/>
                      </a:lnTo>
                      <a:lnTo>
                        <a:pt x="19" y="0"/>
                      </a:lnTo>
                      <a:lnTo>
                        <a:pt x="14" y="2"/>
                      </a:lnTo>
                      <a:lnTo>
                        <a:pt x="10" y="7"/>
                      </a:lnTo>
                      <a:lnTo>
                        <a:pt x="8" y="16"/>
                      </a:lnTo>
                      <a:lnTo>
                        <a:pt x="5" y="28"/>
                      </a:lnTo>
                      <a:lnTo>
                        <a:pt x="2" y="41"/>
                      </a:lnTo>
                      <a:lnTo>
                        <a:pt x="1" y="56"/>
                      </a:lnTo>
                      <a:lnTo>
                        <a:pt x="0" y="75"/>
                      </a:lnTo>
                      <a:lnTo>
                        <a:pt x="0" y="93"/>
                      </a:lnTo>
                      <a:lnTo>
                        <a:pt x="0" y="93"/>
                      </a:lnTo>
                      <a:lnTo>
                        <a:pt x="0" y="113"/>
                      </a:lnTo>
                      <a:lnTo>
                        <a:pt x="1" y="130"/>
                      </a:lnTo>
                      <a:lnTo>
                        <a:pt x="2" y="146"/>
                      </a:lnTo>
                      <a:lnTo>
                        <a:pt x="5" y="161"/>
                      </a:lnTo>
                      <a:lnTo>
                        <a:pt x="8" y="173"/>
                      </a:lnTo>
                      <a:lnTo>
                        <a:pt x="10" y="181"/>
                      </a:lnTo>
                      <a:lnTo>
                        <a:pt x="14" y="186"/>
                      </a:lnTo>
                      <a:lnTo>
                        <a:pt x="19" y="189"/>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990" name="Freeform 22"/>
                <p:cNvSpPr>
                  <a:spLocks/>
                </p:cNvSpPr>
                <p:nvPr/>
              </p:nvSpPr>
              <p:spPr bwMode="auto">
                <a:xfrm>
                  <a:off x="5176" y="1180"/>
                  <a:ext cx="4" cy="971"/>
                </a:xfrm>
                <a:custGeom>
                  <a:avLst/>
                  <a:gdLst>
                    <a:gd name="T0" fmla="*/ 6 w 11"/>
                    <a:gd name="T1" fmla="*/ 0 h 2913"/>
                    <a:gd name="T2" fmla="*/ 0 w 11"/>
                    <a:gd name="T3" fmla="*/ 0 h 2913"/>
                    <a:gd name="T4" fmla="*/ 0 w 11"/>
                    <a:gd name="T5" fmla="*/ 2913 h 2913"/>
                    <a:gd name="T6" fmla="*/ 11 w 11"/>
                    <a:gd name="T7" fmla="*/ 2913 h 2913"/>
                    <a:gd name="T8" fmla="*/ 11 w 11"/>
                    <a:gd name="T9" fmla="*/ 0 h 2913"/>
                    <a:gd name="T10" fmla="*/ 6 w 11"/>
                    <a:gd name="T11" fmla="*/ 0 h 2913"/>
                  </a:gdLst>
                  <a:ahLst/>
                  <a:cxnLst>
                    <a:cxn ang="0">
                      <a:pos x="T0" y="T1"/>
                    </a:cxn>
                    <a:cxn ang="0">
                      <a:pos x="T2" y="T3"/>
                    </a:cxn>
                    <a:cxn ang="0">
                      <a:pos x="T4" y="T5"/>
                    </a:cxn>
                    <a:cxn ang="0">
                      <a:pos x="T6" y="T7"/>
                    </a:cxn>
                    <a:cxn ang="0">
                      <a:pos x="T8" y="T9"/>
                    </a:cxn>
                    <a:cxn ang="0">
                      <a:pos x="T10" y="T11"/>
                    </a:cxn>
                  </a:cxnLst>
                  <a:rect l="0" t="0" r="r" b="b"/>
                  <a:pathLst>
                    <a:path w="11" h="2913">
                      <a:moveTo>
                        <a:pt x="6" y="0"/>
                      </a:moveTo>
                      <a:lnTo>
                        <a:pt x="0" y="0"/>
                      </a:lnTo>
                      <a:lnTo>
                        <a:pt x="0" y="2913"/>
                      </a:lnTo>
                      <a:lnTo>
                        <a:pt x="11" y="2913"/>
                      </a:lnTo>
                      <a:lnTo>
                        <a:pt x="11" y="0"/>
                      </a:lnTo>
                      <a:lnTo>
                        <a:pt x="6" y="0"/>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a:p>
              </p:txBody>
            </p:sp>
            <p:sp>
              <p:nvSpPr>
                <p:cNvPr id="83991" name="Line 23"/>
                <p:cNvSpPr>
                  <a:spLocks noChangeShapeType="1"/>
                </p:cNvSpPr>
                <p:nvPr/>
              </p:nvSpPr>
              <p:spPr bwMode="auto">
                <a:xfrm>
                  <a:off x="5178" y="2038"/>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992" name="Line 24"/>
                <p:cNvSpPr>
                  <a:spLocks noChangeShapeType="1"/>
                </p:cNvSpPr>
                <p:nvPr/>
              </p:nvSpPr>
              <p:spPr bwMode="auto">
                <a:xfrm>
                  <a:off x="5178" y="200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993" name="Line 25"/>
                <p:cNvSpPr>
                  <a:spLocks noChangeShapeType="1"/>
                </p:cNvSpPr>
                <p:nvPr/>
              </p:nvSpPr>
              <p:spPr bwMode="auto">
                <a:xfrm>
                  <a:off x="5178" y="1974"/>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994" name="Line 26"/>
                <p:cNvSpPr>
                  <a:spLocks noChangeShapeType="1"/>
                </p:cNvSpPr>
                <p:nvPr/>
              </p:nvSpPr>
              <p:spPr bwMode="auto">
                <a:xfrm>
                  <a:off x="5178" y="1941"/>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995" name="Line 27"/>
                <p:cNvSpPr>
                  <a:spLocks noChangeShapeType="1"/>
                </p:cNvSpPr>
                <p:nvPr/>
              </p:nvSpPr>
              <p:spPr bwMode="auto">
                <a:xfrm>
                  <a:off x="5178" y="1909"/>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996" name="Line 28"/>
                <p:cNvSpPr>
                  <a:spLocks noChangeShapeType="1"/>
                </p:cNvSpPr>
                <p:nvPr/>
              </p:nvSpPr>
              <p:spPr bwMode="auto">
                <a:xfrm>
                  <a:off x="5178" y="1877"/>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997" name="Line 29"/>
                <p:cNvSpPr>
                  <a:spLocks noChangeShapeType="1"/>
                </p:cNvSpPr>
                <p:nvPr/>
              </p:nvSpPr>
              <p:spPr bwMode="auto">
                <a:xfrm>
                  <a:off x="5178" y="184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998" name="Line 30"/>
                <p:cNvSpPr>
                  <a:spLocks noChangeShapeType="1"/>
                </p:cNvSpPr>
                <p:nvPr/>
              </p:nvSpPr>
              <p:spPr bwMode="auto">
                <a:xfrm>
                  <a:off x="5178" y="1813"/>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999" name="Line 31"/>
                <p:cNvSpPr>
                  <a:spLocks noChangeShapeType="1"/>
                </p:cNvSpPr>
                <p:nvPr/>
              </p:nvSpPr>
              <p:spPr bwMode="auto">
                <a:xfrm>
                  <a:off x="5178" y="1781"/>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00" name="Line 32"/>
                <p:cNvSpPr>
                  <a:spLocks noChangeShapeType="1"/>
                </p:cNvSpPr>
                <p:nvPr/>
              </p:nvSpPr>
              <p:spPr bwMode="auto">
                <a:xfrm>
                  <a:off x="5178" y="1749"/>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01" name="Line 33"/>
                <p:cNvSpPr>
                  <a:spLocks noChangeShapeType="1"/>
                </p:cNvSpPr>
                <p:nvPr/>
              </p:nvSpPr>
              <p:spPr bwMode="auto">
                <a:xfrm>
                  <a:off x="5178" y="1717"/>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02" name="Line 34"/>
                <p:cNvSpPr>
                  <a:spLocks noChangeShapeType="1"/>
                </p:cNvSpPr>
                <p:nvPr/>
              </p:nvSpPr>
              <p:spPr bwMode="auto">
                <a:xfrm>
                  <a:off x="5178" y="168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03" name="Line 35"/>
                <p:cNvSpPr>
                  <a:spLocks noChangeShapeType="1"/>
                </p:cNvSpPr>
                <p:nvPr/>
              </p:nvSpPr>
              <p:spPr bwMode="auto">
                <a:xfrm>
                  <a:off x="5178" y="1653"/>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04" name="Line 36"/>
                <p:cNvSpPr>
                  <a:spLocks noChangeShapeType="1"/>
                </p:cNvSpPr>
                <p:nvPr/>
              </p:nvSpPr>
              <p:spPr bwMode="auto">
                <a:xfrm>
                  <a:off x="5178" y="1621"/>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05" name="Line 37"/>
                <p:cNvSpPr>
                  <a:spLocks noChangeShapeType="1"/>
                </p:cNvSpPr>
                <p:nvPr/>
              </p:nvSpPr>
              <p:spPr bwMode="auto">
                <a:xfrm>
                  <a:off x="5178" y="1589"/>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06" name="Line 38"/>
                <p:cNvSpPr>
                  <a:spLocks noChangeShapeType="1"/>
                </p:cNvSpPr>
                <p:nvPr/>
              </p:nvSpPr>
              <p:spPr bwMode="auto">
                <a:xfrm>
                  <a:off x="5178" y="1557"/>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07" name="Line 39"/>
                <p:cNvSpPr>
                  <a:spLocks noChangeShapeType="1"/>
                </p:cNvSpPr>
                <p:nvPr/>
              </p:nvSpPr>
              <p:spPr bwMode="auto">
                <a:xfrm>
                  <a:off x="5178" y="152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08" name="Line 40"/>
                <p:cNvSpPr>
                  <a:spLocks noChangeShapeType="1"/>
                </p:cNvSpPr>
                <p:nvPr/>
              </p:nvSpPr>
              <p:spPr bwMode="auto">
                <a:xfrm>
                  <a:off x="5178" y="1493"/>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09" name="Line 41"/>
                <p:cNvSpPr>
                  <a:spLocks noChangeShapeType="1"/>
                </p:cNvSpPr>
                <p:nvPr/>
              </p:nvSpPr>
              <p:spPr bwMode="auto">
                <a:xfrm>
                  <a:off x="5178" y="1461"/>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10" name="Line 42"/>
                <p:cNvSpPr>
                  <a:spLocks noChangeShapeType="1"/>
                </p:cNvSpPr>
                <p:nvPr/>
              </p:nvSpPr>
              <p:spPr bwMode="auto">
                <a:xfrm>
                  <a:off x="5178" y="1429"/>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11" name="Line 43"/>
                <p:cNvSpPr>
                  <a:spLocks noChangeShapeType="1"/>
                </p:cNvSpPr>
                <p:nvPr/>
              </p:nvSpPr>
              <p:spPr bwMode="auto">
                <a:xfrm>
                  <a:off x="5178" y="1397"/>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12" name="Line 44"/>
                <p:cNvSpPr>
                  <a:spLocks noChangeShapeType="1"/>
                </p:cNvSpPr>
                <p:nvPr/>
              </p:nvSpPr>
              <p:spPr bwMode="auto">
                <a:xfrm>
                  <a:off x="5178" y="136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13" name="Line 45"/>
                <p:cNvSpPr>
                  <a:spLocks noChangeShapeType="1"/>
                </p:cNvSpPr>
                <p:nvPr/>
              </p:nvSpPr>
              <p:spPr bwMode="auto">
                <a:xfrm>
                  <a:off x="5178" y="1333"/>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14" name="Line 46"/>
                <p:cNvSpPr>
                  <a:spLocks noChangeShapeType="1"/>
                </p:cNvSpPr>
                <p:nvPr/>
              </p:nvSpPr>
              <p:spPr bwMode="auto">
                <a:xfrm>
                  <a:off x="5178" y="1301"/>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15" name="Line 47"/>
                <p:cNvSpPr>
                  <a:spLocks noChangeShapeType="1"/>
                </p:cNvSpPr>
                <p:nvPr/>
              </p:nvSpPr>
              <p:spPr bwMode="auto">
                <a:xfrm>
                  <a:off x="5178" y="1269"/>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16" name="Line 48"/>
                <p:cNvSpPr>
                  <a:spLocks noChangeShapeType="1"/>
                </p:cNvSpPr>
                <p:nvPr/>
              </p:nvSpPr>
              <p:spPr bwMode="auto">
                <a:xfrm>
                  <a:off x="5178" y="1237"/>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17" name="Line 49"/>
                <p:cNvSpPr>
                  <a:spLocks noChangeShapeType="1"/>
                </p:cNvSpPr>
                <p:nvPr/>
              </p:nvSpPr>
              <p:spPr bwMode="auto">
                <a:xfrm>
                  <a:off x="5178" y="120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18" name="Line 50"/>
                <p:cNvSpPr>
                  <a:spLocks noChangeShapeType="1"/>
                </p:cNvSpPr>
                <p:nvPr/>
              </p:nvSpPr>
              <p:spPr bwMode="auto">
                <a:xfrm>
                  <a:off x="5161" y="2038"/>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19" name="Line 51"/>
                <p:cNvSpPr>
                  <a:spLocks noChangeShapeType="1"/>
                </p:cNvSpPr>
                <p:nvPr/>
              </p:nvSpPr>
              <p:spPr bwMode="auto">
                <a:xfrm>
                  <a:off x="5161" y="200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20" name="Line 52"/>
                <p:cNvSpPr>
                  <a:spLocks noChangeShapeType="1"/>
                </p:cNvSpPr>
                <p:nvPr/>
              </p:nvSpPr>
              <p:spPr bwMode="auto">
                <a:xfrm>
                  <a:off x="5161" y="1974"/>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21" name="Line 53"/>
                <p:cNvSpPr>
                  <a:spLocks noChangeShapeType="1"/>
                </p:cNvSpPr>
                <p:nvPr/>
              </p:nvSpPr>
              <p:spPr bwMode="auto">
                <a:xfrm>
                  <a:off x="5161" y="1941"/>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22" name="Line 54"/>
                <p:cNvSpPr>
                  <a:spLocks noChangeShapeType="1"/>
                </p:cNvSpPr>
                <p:nvPr/>
              </p:nvSpPr>
              <p:spPr bwMode="auto">
                <a:xfrm>
                  <a:off x="5161" y="1909"/>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23" name="Line 55"/>
                <p:cNvSpPr>
                  <a:spLocks noChangeShapeType="1"/>
                </p:cNvSpPr>
                <p:nvPr/>
              </p:nvSpPr>
              <p:spPr bwMode="auto">
                <a:xfrm>
                  <a:off x="5161" y="1877"/>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24" name="Line 56"/>
                <p:cNvSpPr>
                  <a:spLocks noChangeShapeType="1"/>
                </p:cNvSpPr>
                <p:nvPr/>
              </p:nvSpPr>
              <p:spPr bwMode="auto">
                <a:xfrm>
                  <a:off x="5161" y="184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25" name="Line 57"/>
                <p:cNvSpPr>
                  <a:spLocks noChangeShapeType="1"/>
                </p:cNvSpPr>
                <p:nvPr/>
              </p:nvSpPr>
              <p:spPr bwMode="auto">
                <a:xfrm>
                  <a:off x="5161" y="1813"/>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26" name="Line 58"/>
                <p:cNvSpPr>
                  <a:spLocks noChangeShapeType="1"/>
                </p:cNvSpPr>
                <p:nvPr/>
              </p:nvSpPr>
              <p:spPr bwMode="auto">
                <a:xfrm>
                  <a:off x="5161" y="1781"/>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27" name="Line 59"/>
                <p:cNvSpPr>
                  <a:spLocks noChangeShapeType="1"/>
                </p:cNvSpPr>
                <p:nvPr/>
              </p:nvSpPr>
              <p:spPr bwMode="auto">
                <a:xfrm>
                  <a:off x="5161" y="1749"/>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28" name="Line 60"/>
                <p:cNvSpPr>
                  <a:spLocks noChangeShapeType="1"/>
                </p:cNvSpPr>
                <p:nvPr/>
              </p:nvSpPr>
              <p:spPr bwMode="auto">
                <a:xfrm>
                  <a:off x="5161" y="1717"/>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29" name="Line 61"/>
                <p:cNvSpPr>
                  <a:spLocks noChangeShapeType="1"/>
                </p:cNvSpPr>
                <p:nvPr/>
              </p:nvSpPr>
              <p:spPr bwMode="auto">
                <a:xfrm>
                  <a:off x="5161" y="168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30" name="Line 62"/>
                <p:cNvSpPr>
                  <a:spLocks noChangeShapeType="1"/>
                </p:cNvSpPr>
                <p:nvPr/>
              </p:nvSpPr>
              <p:spPr bwMode="auto">
                <a:xfrm>
                  <a:off x="5161" y="1653"/>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31" name="Line 63"/>
                <p:cNvSpPr>
                  <a:spLocks noChangeShapeType="1"/>
                </p:cNvSpPr>
                <p:nvPr/>
              </p:nvSpPr>
              <p:spPr bwMode="auto">
                <a:xfrm>
                  <a:off x="5161" y="1621"/>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32" name="Line 64"/>
                <p:cNvSpPr>
                  <a:spLocks noChangeShapeType="1"/>
                </p:cNvSpPr>
                <p:nvPr/>
              </p:nvSpPr>
              <p:spPr bwMode="auto">
                <a:xfrm>
                  <a:off x="5161" y="1589"/>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33" name="Line 65"/>
                <p:cNvSpPr>
                  <a:spLocks noChangeShapeType="1"/>
                </p:cNvSpPr>
                <p:nvPr/>
              </p:nvSpPr>
              <p:spPr bwMode="auto">
                <a:xfrm>
                  <a:off x="5161" y="1557"/>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34" name="Line 66"/>
                <p:cNvSpPr>
                  <a:spLocks noChangeShapeType="1"/>
                </p:cNvSpPr>
                <p:nvPr/>
              </p:nvSpPr>
              <p:spPr bwMode="auto">
                <a:xfrm>
                  <a:off x="5161" y="152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35" name="Line 67"/>
                <p:cNvSpPr>
                  <a:spLocks noChangeShapeType="1"/>
                </p:cNvSpPr>
                <p:nvPr/>
              </p:nvSpPr>
              <p:spPr bwMode="auto">
                <a:xfrm>
                  <a:off x="5161" y="1493"/>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36" name="Line 68"/>
                <p:cNvSpPr>
                  <a:spLocks noChangeShapeType="1"/>
                </p:cNvSpPr>
                <p:nvPr/>
              </p:nvSpPr>
              <p:spPr bwMode="auto">
                <a:xfrm>
                  <a:off x="5161" y="1461"/>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37" name="Line 69"/>
                <p:cNvSpPr>
                  <a:spLocks noChangeShapeType="1"/>
                </p:cNvSpPr>
                <p:nvPr/>
              </p:nvSpPr>
              <p:spPr bwMode="auto">
                <a:xfrm>
                  <a:off x="5161" y="1429"/>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38" name="Line 70"/>
                <p:cNvSpPr>
                  <a:spLocks noChangeShapeType="1"/>
                </p:cNvSpPr>
                <p:nvPr/>
              </p:nvSpPr>
              <p:spPr bwMode="auto">
                <a:xfrm>
                  <a:off x="5161" y="1397"/>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39" name="Line 71"/>
                <p:cNvSpPr>
                  <a:spLocks noChangeShapeType="1"/>
                </p:cNvSpPr>
                <p:nvPr/>
              </p:nvSpPr>
              <p:spPr bwMode="auto">
                <a:xfrm>
                  <a:off x="5161" y="136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40" name="Line 72"/>
                <p:cNvSpPr>
                  <a:spLocks noChangeShapeType="1"/>
                </p:cNvSpPr>
                <p:nvPr/>
              </p:nvSpPr>
              <p:spPr bwMode="auto">
                <a:xfrm>
                  <a:off x="5161" y="1333"/>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41" name="Line 73"/>
                <p:cNvSpPr>
                  <a:spLocks noChangeShapeType="1"/>
                </p:cNvSpPr>
                <p:nvPr/>
              </p:nvSpPr>
              <p:spPr bwMode="auto">
                <a:xfrm>
                  <a:off x="5161" y="1301"/>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42" name="Line 74"/>
                <p:cNvSpPr>
                  <a:spLocks noChangeShapeType="1"/>
                </p:cNvSpPr>
                <p:nvPr/>
              </p:nvSpPr>
              <p:spPr bwMode="auto">
                <a:xfrm>
                  <a:off x="5161" y="1269"/>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43" name="Line 75"/>
                <p:cNvSpPr>
                  <a:spLocks noChangeShapeType="1"/>
                </p:cNvSpPr>
                <p:nvPr/>
              </p:nvSpPr>
              <p:spPr bwMode="auto">
                <a:xfrm>
                  <a:off x="5161" y="1237"/>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44" name="Line 76"/>
                <p:cNvSpPr>
                  <a:spLocks noChangeShapeType="1"/>
                </p:cNvSpPr>
                <p:nvPr/>
              </p:nvSpPr>
              <p:spPr bwMode="auto">
                <a:xfrm>
                  <a:off x="5161" y="120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grpSp>
      </p:grpSp>
    </p:spTree>
    <p:extLst>
      <p:ext uri="{BB962C8B-B14F-4D97-AF65-F5344CB8AC3E}">
        <p14:creationId xmlns:p14="http://schemas.microsoft.com/office/powerpoint/2010/main" val="17334793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4047"/>
                                        </p:tgtEl>
                                        <p:attrNameLst>
                                          <p:attrName>style.visibility</p:attrName>
                                        </p:attrNameLst>
                                      </p:cBhvr>
                                      <p:to>
                                        <p:strVal val="visible"/>
                                      </p:to>
                                    </p:set>
                                    <p:animEffect transition="in" filter="dissolve">
                                      <p:cBhvr>
                                        <p:cTn id="7" dur="500"/>
                                        <p:tgtEl>
                                          <p:spTgt spid="840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6" name="TextBox 15"/>
              <p:cNvSpPr txBox="1"/>
              <p:nvPr/>
            </p:nvSpPr>
            <p:spPr>
              <a:xfrm>
                <a:off x="613148" y="1988841"/>
                <a:ext cx="3119380"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3200" i="1" smtClean="0">
                              <a:latin typeface="Cambria Math"/>
                            </a:rPr>
                          </m:ctrlPr>
                        </m:sSubPr>
                        <m:e>
                          <m:r>
                            <a:rPr lang="en-GB" sz="3200" b="0" i="1" smtClean="0">
                              <a:latin typeface="Cambria Math"/>
                            </a:rPr>
                            <m:t>𝐷</m:t>
                          </m:r>
                        </m:e>
                        <m:sub>
                          <m:r>
                            <a:rPr lang="en-GB" sz="3200" b="0" i="1" smtClean="0">
                              <a:latin typeface="Cambria Math"/>
                            </a:rPr>
                            <m:t>𝑚𝑒𝑑</m:t>
                          </m:r>
                        </m:sub>
                      </m:sSub>
                      <m:r>
                        <a:rPr lang="en-GB" sz="3200" b="0" i="1" smtClean="0">
                          <a:latin typeface="Cambria Math"/>
                        </a:rPr>
                        <m:t>=</m:t>
                      </m:r>
                      <m:sSub>
                        <m:sSubPr>
                          <m:ctrlPr>
                            <a:rPr lang="en-GB" sz="3200" b="0" i="1" smtClean="0">
                              <a:latin typeface="Cambria Math"/>
                            </a:rPr>
                          </m:ctrlPr>
                        </m:sSubPr>
                        <m:e>
                          <m:r>
                            <a:rPr lang="en-GB" sz="3200" b="0" i="1" smtClean="0">
                              <a:latin typeface="Cambria Math"/>
                            </a:rPr>
                            <m:t>𝑐</m:t>
                          </m:r>
                        </m:e>
                        <m:sub>
                          <m:r>
                            <a:rPr lang="en-GB" sz="3200" b="0" i="1" smtClean="0">
                              <a:latin typeface="Cambria Math"/>
                            </a:rPr>
                            <m:t>𝑚𝑒𝑑</m:t>
                          </m:r>
                        </m:sub>
                      </m:sSub>
                      <m:r>
                        <a:rPr lang="en-GB" sz="3200" b="0" i="1" smtClean="0">
                          <a:latin typeface="Cambria Math"/>
                          <a:ea typeface="Cambria Math"/>
                        </a:rPr>
                        <m:t>∆</m:t>
                      </m:r>
                      <m:r>
                        <a:rPr lang="en-GB" sz="3200" b="0" i="1" smtClean="0">
                          <a:latin typeface="Cambria Math"/>
                          <a:ea typeface="Cambria Math"/>
                        </a:rPr>
                        <m:t>𝑇</m:t>
                      </m:r>
                    </m:oMath>
                  </m:oMathPara>
                </a14:m>
                <a:endParaRPr lang="en-GB" sz="3200" dirty="0"/>
              </a:p>
            </p:txBody>
          </p:sp>
        </mc:Choice>
        <mc:Fallback xmlns="">
          <p:sp>
            <p:nvSpPr>
              <p:cNvPr id="16" name="TextBox 15"/>
              <p:cNvSpPr txBox="1">
                <a:spLocks noRot="1" noChangeAspect="1" noMove="1" noResize="1" noEditPoints="1" noAdjustHandles="1" noChangeArrowheads="1" noChangeShapeType="1" noTextEdit="1"/>
              </p:cNvSpPr>
              <p:nvPr/>
            </p:nvSpPr>
            <p:spPr>
              <a:xfrm>
                <a:off x="613148" y="1988841"/>
                <a:ext cx="3119380" cy="584775"/>
              </a:xfrm>
              <a:prstGeom prst="rect">
                <a:avLst/>
              </a:prstGeom>
              <a:blipFill rotWithShape="1">
                <a:blip r:embed="rId3"/>
                <a:stretch>
                  <a:fillRect/>
                </a:stretch>
              </a:blipFill>
            </p:spPr>
            <p:txBody>
              <a:bodyPr/>
              <a:lstStyle/>
              <a:p>
                <a:r>
                  <a:rPr lang="en-GB">
                    <a:noFill/>
                  </a:rPr>
                  <a:t> </a:t>
                </a:r>
              </a:p>
            </p:txBody>
          </p:sp>
        </mc:Fallback>
      </mc:AlternateContent>
      <p:sp>
        <p:nvSpPr>
          <p:cNvPr id="76802" name="Rectangle 2"/>
          <p:cNvSpPr>
            <a:spLocks noGrp="1" noChangeArrowheads="1"/>
          </p:cNvSpPr>
          <p:nvPr>
            <p:ph type="title"/>
          </p:nvPr>
        </p:nvSpPr>
        <p:spPr/>
        <p:txBody>
          <a:bodyPr/>
          <a:lstStyle/>
          <a:p>
            <a:r>
              <a:rPr lang="en-GB" altLang="en-US" dirty="0" smtClean="0"/>
              <a:t>Calorimetry: principle</a:t>
            </a:r>
            <a:br>
              <a:rPr lang="en-GB" altLang="en-US" dirty="0" smtClean="0"/>
            </a:br>
            <a:endParaRPr lang="en-GB" altLang="en-US" sz="2800" dirty="0"/>
          </a:p>
        </p:txBody>
      </p:sp>
      <p:graphicFrame>
        <p:nvGraphicFramePr>
          <p:cNvPr id="76840" name="Group 40"/>
          <p:cNvGraphicFramePr>
            <a:graphicFrameLocks noGrp="1"/>
          </p:cNvGraphicFramePr>
          <p:nvPr>
            <p:extLst>
              <p:ext uri="{D42A27DB-BD31-4B8C-83A1-F6EECF244321}">
                <p14:modId xmlns:p14="http://schemas.microsoft.com/office/powerpoint/2010/main" val="60004784"/>
              </p:ext>
            </p:extLst>
          </p:nvPr>
        </p:nvGraphicFramePr>
        <p:xfrm>
          <a:off x="1691680" y="3429001"/>
          <a:ext cx="5832648" cy="2520279"/>
        </p:xfrm>
        <a:graphic>
          <a:graphicData uri="http://schemas.openxmlformats.org/drawingml/2006/table">
            <a:tbl>
              <a:tblPr/>
              <a:tblGrid>
                <a:gridCol w="1614210"/>
                <a:gridCol w="1405457"/>
                <a:gridCol w="1405457"/>
                <a:gridCol w="1407524"/>
              </a:tblGrid>
              <a:tr h="1188881">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AU" altLang="en-US" sz="2000" b="0" i="0" u="none" strike="noStrike" cap="none" normalizeH="0" baseline="0" dirty="0" smtClean="0">
                        <a:ln>
                          <a:noFill/>
                        </a:ln>
                        <a:solidFill>
                          <a:srgbClr val="003A6E"/>
                        </a:solidFill>
                        <a:effectLst/>
                        <a:latin typeface="Arial" pitchFamily="34"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altLang="en-US" sz="2000" b="0" i="0" u="none" strike="noStrike" cap="none" normalizeH="0" baseline="0" dirty="0" smtClean="0">
                          <a:ln>
                            <a:noFill/>
                          </a:ln>
                          <a:solidFill>
                            <a:srgbClr val="003A6E"/>
                          </a:solidFill>
                          <a:effectLst/>
                          <a:latin typeface="Arial" pitchFamily="34" charset="0"/>
                          <a:ea typeface="ＭＳ Ｐゴシック" pitchFamily="34" charset="-128"/>
                        </a:rPr>
                        <a:t>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NZ" altLang="en-US" sz="2000" b="0" i="0" u="none" strike="noStrike" cap="none" normalizeH="0" baseline="0" dirty="0" smtClean="0">
                          <a:ln>
                            <a:noFill/>
                          </a:ln>
                          <a:solidFill>
                            <a:srgbClr val="003A6E"/>
                          </a:solidFill>
                          <a:effectLst/>
                          <a:latin typeface="Arial" pitchFamily="34" charset="0"/>
                          <a:ea typeface="ＭＳ Ｐゴシック" pitchFamily="34" charset="-128"/>
                        </a:rPr>
                        <a:t>(J.kg</a:t>
                      </a:r>
                      <a:r>
                        <a:rPr kumimoji="0" lang="en-NZ" altLang="en-US" sz="2000" b="0" i="0" u="none" strike="noStrike" cap="none" normalizeH="0" baseline="30000" dirty="0" smtClean="0">
                          <a:ln>
                            <a:noFill/>
                          </a:ln>
                          <a:solidFill>
                            <a:srgbClr val="003A6E"/>
                          </a:solidFill>
                          <a:effectLst/>
                          <a:latin typeface="Arial" pitchFamily="34" charset="0"/>
                          <a:ea typeface="ＭＳ Ｐゴシック" pitchFamily="34" charset="-128"/>
                        </a:rPr>
                        <a:t>-1</a:t>
                      </a:r>
                      <a:r>
                        <a:rPr kumimoji="0" lang="en-NZ" altLang="en-US" sz="2000" b="0" i="0" u="none" strike="noStrike" cap="none" normalizeH="0" baseline="0" dirty="0" smtClean="0">
                          <a:ln>
                            <a:noFill/>
                          </a:ln>
                          <a:solidFill>
                            <a:srgbClr val="003A6E"/>
                          </a:solidFill>
                          <a:effectLst/>
                          <a:latin typeface="Arial" pitchFamily="34" charset="0"/>
                          <a:ea typeface="ＭＳ Ｐゴシック" pitchFamily="34" charset="-128"/>
                        </a:rPr>
                        <a:t>.K</a:t>
                      </a:r>
                      <a:r>
                        <a:rPr kumimoji="0" lang="en-NZ" altLang="en-US" sz="2000" b="0" i="0" u="none" strike="noStrike" cap="none" normalizeH="0" baseline="30000" dirty="0" smtClean="0">
                          <a:ln>
                            <a:noFill/>
                          </a:ln>
                          <a:solidFill>
                            <a:srgbClr val="003A6E"/>
                          </a:solidFill>
                          <a:effectLst/>
                          <a:latin typeface="Arial" pitchFamily="34" charset="0"/>
                          <a:ea typeface="ＭＳ Ｐゴシック" pitchFamily="34" charset="-128"/>
                        </a:rPr>
                        <a:t>-1</a:t>
                      </a:r>
                      <a:r>
                        <a:rPr kumimoji="0" lang="en-NZ" altLang="en-US" sz="2000" b="0" i="0" u="none" strike="noStrike" cap="none" normalizeH="0" baseline="0" dirty="0" smtClean="0">
                          <a:ln>
                            <a:noFill/>
                          </a:ln>
                          <a:solidFill>
                            <a:srgbClr val="003A6E"/>
                          </a:solidFill>
                          <a:effectLst/>
                          <a:latin typeface="Arial" pitchFamily="34" charset="0"/>
                          <a:ea typeface="ＭＳ Ｐゴシック" pitchFamily="34" charset="-128"/>
                        </a:rPr>
                        <a:t>)</a:t>
                      </a:r>
                      <a:endParaRPr kumimoji="0" lang="en-AU" altLang="en-US" sz="2000" b="0" i="0" u="none" strike="noStrike" cap="none" normalizeH="0" baseline="0" dirty="0" smtClean="0">
                        <a:ln>
                          <a:noFill/>
                        </a:ln>
                        <a:solidFill>
                          <a:srgbClr val="003A6E"/>
                        </a:solidFill>
                        <a:effectLst/>
                        <a:latin typeface="Arial"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altLang="en-US" sz="2000" b="0" i="0" u="none" strike="noStrike" cap="none" normalizeH="0" baseline="0" dirty="0" smtClean="0">
                          <a:ln>
                            <a:noFill/>
                          </a:ln>
                          <a:solidFill>
                            <a:srgbClr val="003A6E"/>
                          </a:solidFill>
                          <a:effectLst/>
                          <a:latin typeface="Arial" pitchFamily="34" charset="0"/>
                          <a:ea typeface="ＭＳ Ｐゴシック" pitchFamily="34" charset="-128"/>
                          <a:sym typeface="Symbol" pitchFamily="18" charset="2"/>
                        </a:rPr>
                        <a:t>T/D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AU" altLang="en-US" sz="2000" b="0" i="0" u="none" strike="noStrike" cap="none" normalizeH="0" baseline="0" dirty="0" smtClean="0">
                          <a:ln>
                            <a:noFill/>
                          </a:ln>
                          <a:solidFill>
                            <a:srgbClr val="003A6E"/>
                          </a:solidFill>
                          <a:effectLst/>
                          <a:latin typeface="Arial" pitchFamily="34" charset="0"/>
                          <a:ea typeface="ＭＳ Ｐゴシック" pitchFamily="34" charset="-128"/>
                          <a:sym typeface="Symbol" pitchFamily="18" charset="2"/>
                        </a:rPr>
                        <a:t>(mK.Gy</a:t>
                      </a:r>
                      <a:r>
                        <a:rPr kumimoji="0" lang="en-AU" altLang="en-US" sz="2000" b="0" i="0" u="none" strike="noStrike" cap="none" normalizeH="0" baseline="30000" dirty="0" smtClean="0">
                          <a:ln>
                            <a:noFill/>
                          </a:ln>
                          <a:solidFill>
                            <a:srgbClr val="003A6E"/>
                          </a:solidFill>
                          <a:effectLst/>
                          <a:latin typeface="Arial" pitchFamily="34" charset="0"/>
                          <a:ea typeface="ＭＳ Ｐゴシック" pitchFamily="34" charset="-128"/>
                          <a:sym typeface="Symbol" pitchFamily="18" charset="2"/>
                        </a:rPr>
                        <a:t>-1</a:t>
                      </a:r>
                      <a:r>
                        <a:rPr kumimoji="0" lang="en-AU" altLang="en-US" sz="2000" b="0" i="0" u="none" strike="noStrike" cap="none" normalizeH="0" baseline="0" dirty="0" smtClean="0">
                          <a:ln>
                            <a:noFill/>
                          </a:ln>
                          <a:solidFill>
                            <a:srgbClr val="003A6E"/>
                          </a:solidFill>
                          <a:effectLst/>
                          <a:latin typeface="Arial" pitchFamily="34" charset="0"/>
                          <a:ea typeface="ＭＳ Ｐゴシック" pitchFamily="34" charset="-128"/>
                          <a:sym typeface="Symbol" pitchFamily="18" charset="2"/>
                        </a:rPr>
                        <a:t>)</a:t>
                      </a:r>
                      <a:endParaRPr kumimoji="0" lang="en-AU" altLang="en-US" sz="2000" b="0" i="0" u="none" strike="noStrike" cap="none" normalizeH="0" baseline="0" dirty="0" smtClean="0">
                        <a:ln>
                          <a:noFill/>
                        </a:ln>
                        <a:solidFill>
                          <a:srgbClr val="003A6E"/>
                        </a:solidFill>
                        <a:effectLst/>
                        <a:latin typeface="Arial"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accent2"/>
                          </a:solidFill>
                          <a:effectLst/>
                          <a:latin typeface="Symbol" pitchFamily="18" charset="2"/>
                          <a:ea typeface="ＭＳ Ｐゴシック" pitchFamily="34" charset="-128"/>
                          <a:sym typeface="Symbol" pitchFamily="18" charset="2"/>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accent2"/>
                          </a:solidFill>
                          <a:effectLst/>
                          <a:latin typeface="Arial" pitchFamily="34" charset="0"/>
                          <a:ea typeface="ＭＳ Ｐゴシック" pitchFamily="34" charset="-128"/>
                        </a:rPr>
                        <a:t>(m</a:t>
                      </a:r>
                      <a:r>
                        <a:rPr kumimoji="0" lang="en-US" altLang="en-US" sz="2000" b="0" i="0" u="none" strike="noStrike" cap="none" normalizeH="0" baseline="30000" dirty="0" smtClean="0">
                          <a:ln>
                            <a:noFill/>
                          </a:ln>
                          <a:solidFill>
                            <a:schemeClr val="accent2"/>
                          </a:solidFill>
                          <a:effectLst/>
                          <a:latin typeface="Arial" pitchFamily="34" charset="0"/>
                          <a:ea typeface="ＭＳ Ｐゴシック" pitchFamily="34" charset="-128"/>
                        </a:rPr>
                        <a:t>2</a:t>
                      </a:r>
                      <a:r>
                        <a:rPr kumimoji="0" lang="en-US" altLang="en-US" sz="2000" b="0" i="0" u="none" strike="noStrike" cap="none" normalizeH="0" baseline="0" dirty="0" smtClean="0">
                          <a:ln>
                            <a:noFill/>
                          </a:ln>
                          <a:solidFill>
                            <a:schemeClr val="accent2"/>
                          </a:solidFill>
                          <a:effectLst/>
                          <a:latin typeface="Arial" pitchFamily="34" charset="0"/>
                          <a:ea typeface="ＭＳ Ｐゴシック" pitchFamily="34" charset="-128"/>
                        </a:rPr>
                        <a:t>.s</a:t>
                      </a:r>
                      <a:r>
                        <a:rPr kumimoji="0" lang="en-US" altLang="en-US" sz="2000" b="0" i="0" u="none" strike="noStrike" cap="none" normalizeH="0" baseline="30000" dirty="0" smtClean="0">
                          <a:ln>
                            <a:noFill/>
                          </a:ln>
                          <a:solidFill>
                            <a:schemeClr val="accent2"/>
                          </a:solidFill>
                          <a:effectLst/>
                          <a:latin typeface="Arial" pitchFamily="34" charset="0"/>
                          <a:ea typeface="ＭＳ Ｐゴシック" pitchFamily="34" charset="-128"/>
                        </a:rPr>
                        <a:t>-1</a:t>
                      </a:r>
                      <a:r>
                        <a:rPr kumimoji="0" lang="en-US" altLang="en-US" sz="2000" b="0" i="0" u="none" strike="noStrike" cap="none" normalizeH="0" baseline="0" dirty="0" smtClean="0">
                          <a:ln>
                            <a:noFill/>
                          </a:ln>
                          <a:solidFill>
                            <a:schemeClr val="accent2"/>
                          </a:solidFill>
                          <a:effectLst/>
                          <a:latin typeface="Arial" pitchFamily="34" charset="0"/>
                          <a:ea typeface="ＭＳ Ｐゴシック" pitchFamily="34" charset="-128"/>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5702">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altLang="en-US" sz="2000" b="0" i="0" u="none" strike="noStrike" cap="none" normalizeH="0" baseline="0" smtClean="0">
                          <a:ln>
                            <a:noFill/>
                          </a:ln>
                          <a:solidFill>
                            <a:srgbClr val="003A6E"/>
                          </a:solidFill>
                          <a:effectLst/>
                          <a:latin typeface="Arial" pitchFamily="34" charset="0"/>
                          <a:ea typeface="ＭＳ Ｐゴシック" pitchFamily="34" charset="-128"/>
                        </a:rPr>
                        <a:t>water</a:t>
                      </a:r>
                      <a:endParaRPr kumimoji="0" lang="en-AU" altLang="en-US" sz="2000" b="0" i="0" u="none" strike="noStrike" cap="none" normalizeH="0" baseline="0" smtClean="0">
                        <a:ln>
                          <a:noFill/>
                        </a:ln>
                        <a:solidFill>
                          <a:srgbClr val="003A6E"/>
                        </a:solidFill>
                        <a:effectLst/>
                        <a:latin typeface="Arial" pitchFamily="34"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altLang="en-US" sz="2000" b="0" i="0" u="none" strike="noStrike" cap="none" normalizeH="0" baseline="0" smtClean="0">
                          <a:ln>
                            <a:noFill/>
                          </a:ln>
                          <a:solidFill>
                            <a:srgbClr val="003A6E"/>
                          </a:solidFill>
                          <a:effectLst/>
                          <a:latin typeface="Arial" pitchFamily="34" charset="0"/>
                          <a:ea typeface="ＭＳ Ｐゴシック" pitchFamily="34" charset="-128"/>
                        </a:rPr>
                        <a:t>4182</a:t>
                      </a:r>
                      <a:endParaRPr kumimoji="0" lang="en-AU" altLang="en-US" sz="2000" b="0" i="0" u="none" strike="noStrike" cap="none" normalizeH="0" baseline="0" smtClean="0">
                        <a:ln>
                          <a:noFill/>
                        </a:ln>
                        <a:solidFill>
                          <a:srgbClr val="003A6E"/>
                        </a:solidFill>
                        <a:effectLst/>
                        <a:latin typeface="Arial"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altLang="en-US" sz="2000" b="0" i="0" u="none" strike="noStrike" cap="none" normalizeH="0" baseline="0" smtClean="0">
                          <a:ln>
                            <a:noFill/>
                          </a:ln>
                          <a:solidFill>
                            <a:srgbClr val="003A6E"/>
                          </a:solidFill>
                          <a:effectLst/>
                          <a:latin typeface="Arial" pitchFamily="34" charset="0"/>
                          <a:ea typeface="ＭＳ Ｐゴシック" pitchFamily="34" charset="-128"/>
                        </a:rPr>
                        <a:t>0.24</a:t>
                      </a:r>
                      <a:endParaRPr kumimoji="0" lang="en-AU" altLang="en-US" sz="2000" b="0" i="0" u="none" strike="noStrike" cap="none" normalizeH="0" baseline="0" smtClean="0">
                        <a:ln>
                          <a:noFill/>
                        </a:ln>
                        <a:solidFill>
                          <a:srgbClr val="003A6E"/>
                        </a:solidFill>
                        <a:effectLst/>
                        <a:latin typeface="Arial"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altLang="en-US" sz="2000" b="0" i="0" u="none" strike="noStrike" cap="none" normalizeH="0" baseline="0" dirty="0" smtClean="0">
                          <a:ln>
                            <a:noFill/>
                          </a:ln>
                          <a:solidFill>
                            <a:srgbClr val="003A6E"/>
                          </a:solidFill>
                          <a:effectLst/>
                          <a:latin typeface="Arial" pitchFamily="34" charset="0"/>
                          <a:ea typeface="ＭＳ Ｐゴシック" pitchFamily="34" charset="-128"/>
                        </a:rPr>
                        <a:t>1.44x10</a:t>
                      </a:r>
                      <a:r>
                        <a:rPr kumimoji="0" lang="en-NZ" altLang="en-US" sz="2000" b="0" i="0" u="none" strike="noStrike" cap="none" normalizeH="0" baseline="30000" dirty="0" smtClean="0">
                          <a:ln>
                            <a:noFill/>
                          </a:ln>
                          <a:solidFill>
                            <a:srgbClr val="003A6E"/>
                          </a:solidFill>
                          <a:effectLst/>
                          <a:latin typeface="Arial" pitchFamily="34" charset="0"/>
                          <a:ea typeface="ＭＳ Ｐゴシック" pitchFamily="34" charset="-128"/>
                        </a:rPr>
                        <a:t>-7</a:t>
                      </a:r>
                      <a:endParaRPr kumimoji="0" lang="en-AU" altLang="en-US" sz="2000" b="0" i="0" u="none" strike="noStrike" cap="none" normalizeH="0" baseline="30000" dirty="0" smtClean="0">
                        <a:ln>
                          <a:noFill/>
                        </a:ln>
                        <a:solidFill>
                          <a:srgbClr val="003A6E"/>
                        </a:solidFill>
                        <a:effectLst/>
                        <a:latin typeface="Arial"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5696">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altLang="en-US" sz="2000" b="0" i="0" u="none" strike="noStrike" cap="none" normalizeH="0" baseline="0" smtClean="0">
                          <a:ln>
                            <a:noFill/>
                          </a:ln>
                          <a:solidFill>
                            <a:srgbClr val="003A6E"/>
                          </a:solidFill>
                          <a:effectLst/>
                          <a:latin typeface="Arial" pitchFamily="34" charset="0"/>
                          <a:ea typeface="ＭＳ Ｐゴシック" pitchFamily="34" charset="-128"/>
                        </a:rPr>
                        <a:t>graphite</a:t>
                      </a:r>
                      <a:endParaRPr kumimoji="0" lang="en-AU" altLang="en-US" sz="2000" b="0" i="0" u="none" strike="noStrike" cap="none" normalizeH="0" baseline="0" smtClean="0">
                        <a:ln>
                          <a:noFill/>
                        </a:ln>
                        <a:solidFill>
                          <a:srgbClr val="003A6E"/>
                        </a:solidFill>
                        <a:effectLst/>
                        <a:latin typeface="Arial" pitchFamily="34"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altLang="en-US" sz="2000" b="0" i="0" u="none" strike="noStrike" cap="none" normalizeH="0" baseline="0" smtClean="0">
                          <a:ln>
                            <a:noFill/>
                          </a:ln>
                          <a:solidFill>
                            <a:srgbClr val="003A6E"/>
                          </a:solidFill>
                          <a:effectLst/>
                          <a:latin typeface="Arial" pitchFamily="34" charset="0"/>
                          <a:ea typeface="ＭＳ Ｐゴシック" pitchFamily="34" charset="-128"/>
                        </a:rPr>
                        <a:t>704</a:t>
                      </a:r>
                      <a:endParaRPr kumimoji="0" lang="en-AU" altLang="en-US" sz="2000" b="0" i="0" u="none" strike="noStrike" cap="none" normalizeH="0" baseline="0" smtClean="0">
                        <a:ln>
                          <a:noFill/>
                        </a:ln>
                        <a:solidFill>
                          <a:srgbClr val="003A6E"/>
                        </a:solidFill>
                        <a:effectLst/>
                        <a:latin typeface="Arial"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altLang="en-US" sz="2000" b="0" i="0" u="none" strike="noStrike" cap="none" normalizeH="0" baseline="0" smtClean="0">
                          <a:ln>
                            <a:noFill/>
                          </a:ln>
                          <a:solidFill>
                            <a:srgbClr val="003A6E"/>
                          </a:solidFill>
                          <a:effectLst/>
                          <a:latin typeface="Arial" pitchFamily="34" charset="0"/>
                          <a:ea typeface="ＭＳ Ｐゴシック" pitchFamily="34" charset="-128"/>
                        </a:rPr>
                        <a:t>1.42</a:t>
                      </a:r>
                      <a:endParaRPr kumimoji="0" lang="en-AU" altLang="en-US" sz="2000" b="0" i="0" u="none" strike="noStrike" cap="none" normalizeH="0" baseline="0" smtClean="0">
                        <a:ln>
                          <a:noFill/>
                        </a:ln>
                        <a:solidFill>
                          <a:srgbClr val="003A6E"/>
                        </a:solidFill>
                        <a:effectLst/>
                        <a:latin typeface="Arial"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500">
                          <a:solidFill>
                            <a:srgbClr val="003A6E"/>
                          </a:solidFill>
                          <a:latin typeface="Arial" pitchFamily="34" charset="0"/>
                          <a:ea typeface="ＭＳ Ｐゴシック" pitchFamily="34" charset="-128"/>
                        </a:defRPr>
                      </a:lvl1pPr>
                      <a:lvl2pPr marL="457200">
                        <a:spcBef>
                          <a:spcPct val="20000"/>
                        </a:spcBef>
                        <a:defRPr sz="2000">
                          <a:solidFill>
                            <a:srgbClr val="003A6E"/>
                          </a:solidFill>
                          <a:latin typeface="Arial" pitchFamily="34" charset="0"/>
                          <a:ea typeface="ＭＳ Ｐゴシック" pitchFamily="34" charset="-128"/>
                        </a:defRPr>
                      </a:lvl2pPr>
                      <a:lvl3pPr marL="914400">
                        <a:spcBef>
                          <a:spcPct val="20000"/>
                        </a:spcBef>
                        <a:defRPr sz="2000">
                          <a:solidFill>
                            <a:srgbClr val="003A6E"/>
                          </a:solidFill>
                          <a:latin typeface="Arial" pitchFamily="34" charset="0"/>
                          <a:ea typeface="ＭＳ Ｐゴシック" pitchFamily="34" charset="-128"/>
                        </a:defRPr>
                      </a:lvl3pPr>
                      <a:lvl4pPr marL="1371600">
                        <a:spcBef>
                          <a:spcPct val="20000"/>
                        </a:spcBef>
                        <a:defRPr>
                          <a:solidFill>
                            <a:srgbClr val="003A6E"/>
                          </a:solidFill>
                          <a:latin typeface="Arial" pitchFamily="34" charset="0"/>
                          <a:ea typeface="ＭＳ Ｐゴシック" pitchFamily="34" charset="-128"/>
                        </a:defRPr>
                      </a:lvl4pPr>
                      <a:lvl5pPr marL="1828800">
                        <a:spcBef>
                          <a:spcPct val="20000"/>
                        </a:spcBef>
                        <a:defRPr sz="1200">
                          <a:solidFill>
                            <a:srgbClr val="003A6E"/>
                          </a:solidFill>
                          <a:latin typeface="Arial" pitchFamily="34" charset="0"/>
                          <a:ea typeface="ＭＳ Ｐゴシック" pitchFamily="34" charset="-128"/>
                        </a:defRPr>
                      </a:lvl5pPr>
                      <a:lvl6pPr fontAlgn="base">
                        <a:spcBef>
                          <a:spcPct val="20000"/>
                        </a:spcBef>
                        <a:spcAft>
                          <a:spcPct val="0"/>
                        </a:spcAft>
                        <a:defRPr sz="1200">
                          <a:solidFill>
                            <a:srgbClr val="003A6E"/>
                          </a:solidFill>
                          <a:latin typeface="Arial" pitchFamily="34" charset="0"/>
                          <a:ea typeface="ＭＳ Ｐゴシック" pitchFamily="34" charset="-128"/>
                        </a:defRPr>
                      </a:lvl6pPr>
                      <a:lvl7pPr fontAlgn="base">
                        <a:spcBef>
                          <a:spcPct val="20000"/>
                        </a:spcBef>
                        <a:spcAft>
                          <a:spcPct val="0"/>
                        </a:spcAft>
                        <a:defRPr sz="1200">
                          <a:solidFill>
                            <a:srgbClr val="003A6E"/>
                          </a:solidFill>
                          <a:latin typeface="Arial" pitchFamily="34" charset="0"/>
                          <a:ea typeface="ＭＳ Ｐゴシック" pitchFamily="34" charset="-128"/>
                        </a:defRPr>
                      </a:lvl7pPr>
                      <a:lvl8pPr fontAlgn="base">
                        <a:spcBef>
                          <a:spcPct val="20000"/>
                        </a:spcBef>
                        <a:spcAft>
                          <a:spcPct val="0"/>
                        </a:spcAft>
                        <a:defRPr sz="1200">
                          <a:solidFill>
                            <a:srgbClr val="003A6E"/>
                          </a:solidFill>
                          <a:latin typeface="Arial" pitchFamily="34" charset="0"/>
                          <a:ea typeface="ＭＳ Ｐゴシック" pitchFamily="34" charset="-128"/>
                        </a:defRPr>
                      </a:lvl8pPr>
                      <a:lvl9pPr fontAlgn="base">
                        <a:spcBef>
                          <a:spcPct val="20000"/>
                        </a:spcBef>
                        <a:spcAft>
                          <a:spcPct val="0"/>
                        </a:spcAft>
                        <a:defRPr sz="1200">
                          <a:solidFill>
                            <a:srgbClr val="003A6E"/>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altLang="en-US" sz="2000" b="0" i="0" u="none" strike="noStrike" cap="none" normalizeH="0" baseline="0" dirty="0" smtClean="0">
                          <a:ln>
                            <a:noFill/>
                          </a:ln>
                          <a:solidFill>
                            <a:srgbClr val="003A6E"/>
                          </a:solidFill>
                          <a:effectLst/>
                          <a:latin typeface="Arial" pitchFamily="34" charset="0"/>
                          <a:ea typeface="ＭＳ Ｐゴシック" pitchFamily="34" charset="-128"/>
                        </a:rPr>
                        <a:t>0.80x10</a:t>
                      </a:r>
                      <a:r>
                        <a:rPr kumimoji="0" lang="en-NZ" altLang="en-US" sz="2000" b="0" i="0" u="none" strike="noStrike" cap="none" normalizeH="0" baseline="30000" dirty="0" smtClean="0">
                          <a:ln>
                            <a:noFill/>
                          </a:ln>
                          <a:solidFill>
                            <a:srgbClr val="003A6E"/>
                          </a:solidFill>
                          <a:effectLst/>
                          <a:latin typeface="Arial" pitchFamily="34" charset="0"/>
                          <a:ea typeface="ＭＳ Ｐゴシック" pitchFamily="34" charset="-128"/>
                        </a:rPr>
                        <a:t>-4</a:t>
                      </a:r>
                      <a:endParaRPr kumimoji="0" lang="en-AU" altLang="en-US" sz="2000" b="0" i="0" u="none" strike="noStrike" cap="none" normalizeH="0" baseline="30000" dirty="0" smtClean="0">
                        <a:ln>
                          <a:noFill/>
                        </a:ln>
                        <a:solidFill>
                          <a:srgbClr val="003A6E"/>
                        </a:solidFill>
                        <a:effectLst/>
                        <a:latin typeface="Arial" pitchFamily="34"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mc:AlternateContent xmlns:mc="http://schemas.openxmlformats.org/markup-compatibility/2006" xmlns:a14="http://schemas.microsoft.com/office/drawing/2010/main">
        <mc:Choice Requires="a14">
          <p:sp>
            <p:nvSpPr>
              <p:cNvPr id="2" name="TextBox 1"/>
              <p:cNvSpPr txBox="1"/>
              <p:nvPr/>
            </p:nvSpPr>
            <p:spPr>
              <a:xfrm>
                <a:off x="592654" y="1763406"/>
                <a:ext cx="4843442" cy="1017523"/>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3200" i="1" smtClean="0">
                              <a:latin typeface="Cambria Math"/>
                            </a:rPr>
                          </m:ctrlPr>
                        </m:sSubPr>
                        <m:e>
                          <m:r>
                            <a:rPr lang="en-GB" sz="3200" b="0" i="1" smtClean="0">
                              <a:latin typeface="Cambria Math"/>
                            </a:rPr>
                            <m:t>𝐷</m:t>
                          </m:r>
                        </m:e>
                        <m:sub>
                          <m:r>
                            <a:rPr lang="en-GB" sz="3200" b="0" i="1" smtClean="0">
                              <a:latin typeface="Cambria Math"/>
                            </a:rPr>
                            <m:t>𝑚𝑒𝑑</m:t>
                          </m:r>
                        </m:sub>
                      </m:sSub>
                      <m:r>
                        <a:rPr lang="en-GB" sz="3200" b="0" i="1" smtClean="0">
                          <a:latin typeface="Cambria Math"/>
                        </a:rPr>
                        <m:t>=</m:t>
                      </m:r>
                      <m:sSub>
                        <m:sSubPr>
                          <m:ctrlPr>
                            <a:rPr lang="en-GB" sz="3200" b="0" i="1" smtClean="0">
                              <a:latin typeface="Cambria Math"/>
                            </a:rPr>
                          </m:ctrlPr>
                        </m:sSubPr>
                        <m:e>
                          <m:r>
                            <a:rPr lang="en-GB" sz="3200" b="0" i="1" smtClean="0">
                              <a:latin typeface="Cambria Math"/>
                            </a:rPr>
                            <m:t>𝑐</m:t>
                          </m:r>
                        </m:e>
                        <m:sub>
                          <m:r>
                            <a:rPr lang="en-GB" sz="3200" b="0" i="1" smtClean="0">
                              <a:latin typeface="Cambria Math"/>
                            </a:rPr>
                            <m:t>𝑚𝑒𝑑</m:t>
                          </m:r>
                        </m:sub>
                      </m:sSub>
                      <m:r>
                        <a:rPr lang="en-GB" sz="3200" b="0" i="1" smtClean="0">
                          <a:latin typeface="Cambria Math"/>
                          <a:ea typeface="Cambria Math"/>
                        </a:rPr>
                        <m:t>∆</m:t>
                      </m:r>
                      <m:r>
                        <a:rPr lang="en-GB" sz="3200" b="0" i="1" smtClean="0">
                          <a:latin typeface="Cambria Math"/>
                          <a:ea typeface="Cambria Math"/>
                        </a:rPr>
                        <m:t>𝑇</m:t>
                      </m:r>
                      <m:f>
                        <m:fPr>
                          <m:ctrlPr>
                            <a:rPr lang="en-GB" sz="3200" b="0" i="1" smtClean="0">
                              <a:latin typeface="Cambria Math"/>
                              <a:ea typeface="Cambria Math"/>
                            </a:rPr>
                          </m:ctrlPr>
                        </m:fPr>
                        <m:num>
                          <m:r>
                            <a:rPr lang="en-GB" sz="3200" b="0" i="1" smtClean="0">
                              <a:latin typeface="Cambria Math"/>
                              <a:ea typeface="Cambria Math"/>
                            </a:rPr>
                            <m:t>1</m:t>
                          </m:r>
                        </m:num>
                        <m:den>
                          <m:r>
                            <a:rPr lang="en-GB" sz="3200" b="0" i="1" smtClean="0">
                              <a:latin typeface="Cambria Math"/>
                              <a:ea typeface="Cambria Math"/>
                            </a:rPr>
                            <m:t>1−</m:t>
                          </m:r>
                          <m:r>
                            <a:rPr lang="en-GB" sz="3200" b="0" i="1" smtClean="0">
                              <a:latin typeface="Cambria Math"/>
                              <a:ea typeface="Cambria Math"/>
                            </a:rPr>
                            <m:t>h</m:t>
                          </m:r>
                        </m:den>
                      </m:f>
                      <m:r>
                        <m:rPr>
                          <m:sty m:val="p"/>
                        </m:rPr>
                        <a:rPr lang="el-GR" sz="3200" b="0" i="1" smtClean="0">
                          <a:latin typeface="Cambria Math"/>
                          <a:ea typeface="Cambria Math"/>
                        </a:rPr>
                        <m:t>Π</m:t>
                      </m:r>
                      <m:sSub>
                        <m:sSubPr>
                          <m:ctrlPr>
                            <a:rPr lang="en-GB" sz="3200" i="1">
                              <a:latin typeface="Cambria Math"/>
                              <a:ea typeface="Cambria Math"/>
                            </a:rPr>
                          </m:ctrlPr>
                        </m:sSubPr>
                        <m:e>
                          <m:r>
                            <a:rPr lang="en-GB" sz="3200" i="1">
                              <a:latin typeface="Cambria Math"/>
                              <a:ea typeface="Cambria Math"/>
                            </a:rPr>
                            <m:t>𝑘</m:t>
                          </m:r>
                        </m:e>
                        <m:sub>
                          <m:r>
                            <a:rPr lang="en-GB" sz="3200" i="1">
                              <a:latin typeface="Cambria Math"/>
                              <a:ea typeface="Cambria Math"/>
                            </a:rPr>
                            <m:t>𝑖</m:t>
                          </m:r>
                        </m:sub>
                      </m:sSub>
                    </m:oMath>
                  </m:oMathPara>
                </a14:m>
                <a:endParaRPr lang="en-GB" sz="3200" dirty="0"/>
              </a:p>
            </p:txBody>
          </p:sp>
        </mc:Choice>
        <mc:Fallback xmlns="">
          <p:sp>
            <p:nvSpPr>
              <p:cNvPr id="2" name="TextBox 1"/>
              <p:cNvSpPr txBox="1">
                <a:spLocks noRot="1" noChangeAspect="1" noMove="1" noResize="1" noEditPoints="1" noAdjustHandles="1" noChangeArrowheads="1" noChangeShapeType="1" noTextEdit="1"/>
              </p:cNvSpPr>
              <p:nvPr/>
            </p:nvSpPr>
            <p:spPr>
              <a:xfrm>
                <a:off x="592654" y="1763406"/>
                <a:ext cx="4843442" cy="1017523"/>
              </a:xfrm>
              <a:prstGeom prst="rect">
                <a:avLst/>
              </a:prstGeom>
              <a:blipFill rotWithShape="1">
                <a:blip r:embed="rId4"/>
                <a:stretch>
                  <a:fillRect/>
                </a:stretch>
              </a:blipFill>
            </p:spPr>
            <p:txBody>
              <a:bodyPr/>
              <a:lstStyle/>
              <a:p>
                <a:r>
                  <a:rPr lang="en-GB">
                    <a:noFill/>
                  </a:rPr>
                  <a:t> </a:t>
                </a:r>
              </a:p>
            </p:txBody>
          </p:sp>
        </mc:Fallback>
      </mc:AlternateContent>
      <p:sp>
        <p:nvSpPr>
          <p:cNvPr id="76839" name="AutoShape 39"/>
          <p:cNvSpPr>
            <a:spLocks noChangeArrowheads="1"/>
          </p:cNvSpPr>
          <p:nvPr/>
        </p:nvSpPr>
        <p:spPr bwMode="auto">
          <a:xfrm>
            <a:off x="592654" y="1763406"/>
            <a:ext cx="4843442" cy="1123811"/>
          </a:xfrm>
          <a:prstGeom prst="roundRect">
            <a:avLst>
              <a:gd name="adj" fmla="val 16667"/>
            </a:avLst>
          </a:prstGeom>
          <a:noFill/>
          <a:ln w="25400">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nvGrpSpPr>
          <p:cNvPr id="3" name="Group 2"/>
          <p:cNvGrpSpPr/>
          <p:nvPr/>
        </p:nvGrpSpPr>
        <p:grpSpPr>
          <a:xfrm>
            <a:off x="5524378" y="1772817"/>
            <a:ext cx="3440110" cy="1123811"/>
            <a:chOff x="5452370" y="1628800"/>
            <a:chExt cx="3440110" cy="1123811"/>
          </a:xfrm>
        </p:grpSpPr>
        <mc:AlternateContent xmlns:mc="http://schemas.openxmlformats.org/markup-compatibility/2006" xmlns:a14="http://schemas.microsoft.com/office/drawing/2010/main">
          <mc:Choice Requires="a14">
            <p:sp>
              <p:nvSpPr>
                <p:cNvPr id="18" name="TextBox 17"/>
                <p:cNvSpPr txBox="1"/>
                <p:nvPr/>
              </p:nvSpPr>
              <p:spPr>
                <a:xfrm>
                  <a:off x="5452370" y="1628800"/>
                  <a:ext cx="3368102" cy="1028936"/>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3200" i="1" smtClean="0">
                                <a:latin typeface="Cambria Math"/>
                              </a:rPr>
                            </m:ctrlPr>
                          </m:fPr>
                          <m:num>
                            <m:r>
                              <a:rPr lang="en-GB" sz="3200" i="1" smtClean="0">
                                <a:latin typeface="Cambria Math"/>
                                <a:ea typeface="Cambria Math"/>
                              </a:rPr>
                              <m:t>𝜕</m:t>
                            </m:r>
                            <m:r>
                              <a:rPr lang="en-GB" sz="3200" b="0" i="1" smtClean="0">
                                <a:latin typeface="Cambria Math"/>
                                <a:ea typeface="Cambria Math"/>
                              </a:rPr>
                              <m:t>𝑇</m:t>
                            </m:r>
                          </m:num>
                          <m:den>
                            <m:r>
                              <a:rPr lang="en-GB" sz="3200" i="1" smtClean="0">
                                <a:latin typeface="Cambria Math"/>
                                <a:ea typeface="Cambria Math"/>
                              </a:rPr>
                              <m:t>𝜕</m:t>
                            </m:r>
                            <m:r>
                              <a:rPr lang="en-GB" sz="3200" b="0" i="1" smtClean="0">
                                <a:latin typeface="Cambria Math"/>
                                <a:ea typeface="Cambria Math"/>
                              </a:rPr>
                              <m:t>𝑡</m:t>
                            </m:r>
                          </m:den>
                        </m:f>
                        <m:r>
                          <a:rPr lang="en-GB" sz="3200" b="0" i="1" smtClean="0">
                            <a:latin typeface="Cambria Math"/>
                          </a:rPr>
                          <m:t>=</m:t>
                        </m:r>
                        <m:r>
                          <a:rPr lang="en-GB" sz="3200" b="0" i="1" smtClean="0">
                            <a:latin typeface="Cambria Math"/>
                            <a:ea typeface="Cambria Math"/>
                          </a:rPr>
                          <m:t>𝛼</m:t>
                        </m:r>
                        <m:sSup>
                          <m:sSupPr>
                            <m:ctrlPr>
                              <a:rPr lang="en-GB" sz="3200" b="0" i="1" smtClean="0">
                                <a:latin typeface="Cambria Math"/>
                                <a:ea typeface="Cambria Math"/>
                              </a:rPr>
                            </m:ctrlPr>
                          </m:sSupPr>
                          <m:e>
                            <m:r>
                              <a:rPr lang="en-GB" sz="3200" b="0" i="1" smtClean="0">
                                <a:latin typeface="Cambria Math"/>
                                <a:ea typeface="Cambria Math"/>
                              </a:rPr>
                              <m:t>𝛻</m:t>
                            </m:r>
                          </m:e>
                          <m:sup>
                            <m:r>
                              <a:rPr lang="en-GB" sz="3200" b="0" i="1" smtClean="0">
                                <a:latin typeface="Cambria Math"/>
                                <a:ea typeface="Cambria Math"/>
                              </a:rPr>
                              <m:t>2</m:t>
                            </m:r>
                          </m:sup>
                        </m:sSup>
                        <m:r>
                          <a:rPr lang="en-GB" sz="3200" b="0" i="1" smtClean="0">
                            <a:latin typeface="Cambria Math"/>
                            <a:ea typeface="Cambria Math"/>
                          </a:rPr>
                          <m:t>𝑇</m:t>
                        </m:r>
                        <m:r>
                          <a:rPr lang="en-GB" sz="3200" b="0" i="1" smtClean="0">
                            <a:latin typeface="Cambria Math"/>
                            <a:ea typeface="Cambria Math"/>
                          </a:rPr>
                          <m:t>+</m:t>
                        </m:r>
                        <m:f>
                          <m:fPr>
                            <m:ctrlPr>
                              <a:rPr lang="en-GB" sz="3200" b="0" i="1" smtClean="0">
                                <a:latin typeface="Cambria Math"/>
                                <a:ea typeface="Cambria Math"/>
                              </a:rPr>
                            </m:ctrlPr>
                          </m:fPr>
                          <m:num>
                            <m:r>
                              <a:rPr lang="en-GB" sz="3200" b="0" i="1" smtClean="0">
                                <a:latin typeface="Cambria Math"/>
                                <a:ea typeface="Cambria Math"/>
                              </a:rPr>
                              <m:t>𝜕</m:t>
                            </m:r>
                            <m:r>
                              <a:rPr lang="en-GB" sz="3200" b="0" i="1" smtClean="0">
                                <a:latin typeface="Cambria Math"/>
                                <a:ea typeface="Cambria Math"/>
                              </a:rPr>
                              <m:t>𝐷</m:t>
                            </m:r>
                          </m:num>
                          <m:den>
                            <m:r>
                              <a:rPr lang="en-GB" sz="3200" b="0" i="1" smtClean="0">
                                <a:latin typeface="Cambria Math"/>
                                <a:ea typeface="Cambria Math"/>
                              </a:rPr>
                              <m:t>𝑐</m:t>
                            </m:r>
                            <m:r>
                              <a:rPr lang="en-GB" sz="3200" b="0" i="1" smtClean="0">
                                <a:latin typeface="Cambria Math"/>
                                <a:ea typeface="Cambria Math"/>
                              </a:rPr>
                              <m:t>𝜕</m:t>
                            </m:r>
                            <m:r>
                              <a:rPr lang="en-GB" sz="3200" b="0" i="1" smtClean="0">
                                <a:latin typeface="Cambria Math"/>
                                <a:ea typeface="Cambria Math"/>
                              </a:rPr>
                              <m:t>𝑡</m:t>
                            </m:r>
                          </m:den>
                        </m:f>
                      </m:oMath>
                    </m:oMathPara>
                  </a14:m>
                  <a:endParaRPr lang="en-GB" sz="3200" dirty="0"/>
                </a:p>
              </p:txBody>
            </p:sp>
          </mc:Choice>
          <mc:Fallback xmlns="">
            <p:sp>
              <p:nvSpPr>
                <p:cNvPr id="18" name="TextBox 17"/>
                <p:cNvSpPr txBox="1">
                  <a:spLocks noRot="1" noChangeAspect="1" noMove="1" noResize="1" noEditPoints="1" noAdjustHandles="1" noChangeArrowheads="1" noChangeShapeType="1" noTextEdit="1"/>
                </p:cNvSpPr>
                <p:nvPr/>
              </p:nvSpPr>
              <p:spPr>
                <a:xfrm>
                  <a:off x="5452370" y="1628800"/>
                  <a:ext cx="3368102" cy="1028936"/>
                </a:xfrm>
                <a:prstGeom prst="rect">
                  <a:avLst/>
                </a:prstGeom>
                <a:blipFill rotWithShape="1">
                  <a:blip r:embed="rId5"/>
                  <a:stretch>
                    <a:fillRect/>
                  </a:stretch>
                </a:blipFill>
              </p:spPr>
              <p:txBody>
                <a:bodyPr/>
                <a:lstStyle/>
                <a:p>
                  <a:r>
                    <a:rPr lang="en-GB">
                      <a:noFill/>
                    </a:rPr>
                    <a:t> </a:t>
                  </a:r>
                </a:p>
              </p:txBody>
            </p:sp>
          </mc:Fallback>
        </mc:AlternateContent>
        <p:sp>
          <p:nvSpPr>
            <p:cNvPr id="17" name="AutoShape 39"/>
            <p:cNvSpPr>
              <a:spLocks noChangeArrowheads="1"/>
            </p:cNvSpPr>
            <p:nvPr/>
          </p:nvSpPr>
          <p:spPr bwMode="auto">
            <a:xfrm>
              <a:off x="5452370" y="1628800"/>
              <a:ext cx="3440110" cy="1123811"/>
            </a:xfrm>
            <a:prstGeom prst="roundRect">
              <a:avLst>
                <a:gd name="adj" fmla="val 16667"/>
              </a:avLst>
            </a:prstGeom>
            <a:noFill/>
            <a:ln w="25400">
              <a:solidFill>
                <a:srgbClr val="00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spTree>
    <p:extLst>
      <p:ext uri="{BB962C8B-B14F-4D97-AF65-F5344CB8AC3E}">
        <p14:creationId xmlns:p14="http://schemas.microsoft.com/office/powerpoint/2010/main" val="23903248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76840"/>
                                        </p:tgtEl>
                                        <p:attrNameLst>
                                          <p:attrName>style.visibility</p:attrName>
                                        </p:attrNameLst>
                                      </p:cBhvr>
                                      <p:to>
                                        <p:strVal val="visible"/>
                                      </p:to>
                                    </p:set>
                                    <p:anim calcmode="lin" valueType="num">
                                      <p:cBhvr additive="base">
                                        <p:cTn id="7" dur="500" fill="hold"/>
                                        <p:tgtEl>
                                          <p:spTgt spid="76840"/>
                                        </p:tgtEl>
                                        <p:attrNameLst>
                                          <p:attrName>ppt_x</p:attrName>
                                        </p:attrNameLst>
                                      </p:cBhvr>
                                      <p:tavLst>
                                        <p:tav tm="0">
                                          <p:val>
                                            <p:strVal val="1+#ppt_w/2"/>
                                          </p:val>
                                        </p:tav>
                                        <p:tav tm="100000">
                                          <p:val>
                                            <p:strVal val="#ppt_x"/>
                                          </p:val>
                                        </p:tav>
                                      </p:tavLst>
                                    </p:anim>
                                    <p:anim calcmode="lin" valueType="num">
                                      <p:cBhvr additive="base">
                                        <p:cTn id="8" dur="500" fill="hold"/>
                                        <p:tgtEl>
                                          <p:spTgt spid="7684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nl-BE" sz="2800" dirty="0" smtClean="0">
                <a:sym typeface="Symbol" pitchFamily="18" charset="2"/>
              </a:rPr>
              <a:t>Water calorimeter</a:t>
            </a:r>
          </a:p>
        </p:txBody>
      </p:sp>
      <p:grpSp>
        <p:nvGrpSpPr>
          <p:cNvPr id="4" name="Group 3"/>
          <p:cNvGrpSpPr/>
          <p:nvPr/>
        </p:nvGrpSpPr>
        <p:grpSpPr>
          <a:xfrm>
            <a:off x="1475656" y="1988840"/>
            <a:ext cx="6964363" cy="3992562"/>
            <a:chOff x="1752600" y="1676400"/>
            <a:chExt cx="7454900" cy="4495800"/>
          </a:xfrm>
        </p:grpSpPr>
        <p:sp>
          <p:nvSpPr>
            <p:cNvPr id="19620" name="Freeform 4"/>
            <p:cNvSpPr>
              <a:spLocks noChangeAspect="1"/>
            </p:cNvSpPr>
            <p:nvPr/>
          </p:nvSpPr>
          <p:spPr bwMode="auto">
            <a:xfrm>
              <a:off x="2827338" y="1676400"/>
              <a:ext cx="4268787" cy="4495800"/>
            </a:xfrm>
            <a:custGeom>
              <a:avLst/>
              <a:gdLst>
                <a:gd name="T0" fmla="*/ 0 w 4999"/>
                <a:gd name="T1" fmla="*/ 2080 h 4997"/>
                <a:gd name="T2" fmla="*/ 0 w 4999"/>
                <a:gd name="T3" fmla="*/ 3023 h 4997"/>
                <a:gd name="T4" fmla="*/ 3025 w 4999"/>
                <a:gd name="T5" fmla="*/ 3023 h 4997"/>
                <a:gd name="T6" fmla="*/ 3025 w 4999"/>
                <a:gd name="T7" fmla="*/ 0 h 4997"/>
                <a:gd name="T8" fmla="*/ 0 w 4999"/>
                <a:gd name="T9" fmla="*/ 0 h 4997"/>
                <a:gd name="T10" fmla="*/ 0 w 4999"/>
                <a:gd name="T11" fmla="*/ 945 h 4997"/>
                <a:gd name="T12" fmla="*/ 39 w 4999"/>
                <a:gd name="T13" fmla="*/ 945 h 4997"/>
                <a:gd name="T14" fmla="*/ 39 w 4999"/>
                <a:gd name="T15" fmla="*/ 2080 h 4997"/>
                <a:gd name="T16" fmla="*/ 0 w 4999"/>
                <a:gd name="T17" fmla="*/ 2080 h 49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99" h="4997">
                  <a:moveTo>
                    <a:pt x="0" y="3439"/>
                  </a:moveTo>
                  <a:lnTo>
                    <a:pt x="0" y="4997"/>
                  </a:lnTo>
                  <a:lnTo>
                    <a:pt x="4999" y="4997"/>
                  </a:lnTo>
                  <a:lnTo>
                    <a:pt x="4999" y="0"/>
                  </a:lnTo>
                  <a:lnTo>
                    <a:pt x="0" y="0"/>
                  </a:lnTo>
                  <a:lnTo>
                    <a:pt x="0" y="1562"/>
                  </a:lnTo>
                  <a:lnTo>
                    <a:pt x="64" y="1562"/>
                  </a:lnTo>
                  <a:lnTo>
                    <a:pt x="64" y="3439"/>
                  </a:lnTo>
                  <a:lnTo>
                    <a:pt x="0" y="3439"/>
                  </a:lnTo>
                  <a:close/>
                </a:path>
              </a:pathLst>
            </a:custGeom>
            <a:solidFill>
              <a:srgbClr val="FF6600"/>
            </a:solidFill>
            <a:ln w="9525">
              <a:solidFill>
                <a:schemeClr val="tx1"/>
              </a:solidFill>
              <a:round/>
              <a:headEnd/>
              <a:tailEnd/>
            </a:ln>
          </p:spPr>
          <p:txBody>
            <a:bodyPr/>
            <a:lstStyle/>
            <a:p>
              <a:endParaRPr lang="en-GB"/>
            </a:p>
          </p:txBody>
        </p:sp>
        <p:sp>
          <p:nvSpPr>
            <p:cNvPr id="19621" name="Freeform 5"/>
            <p:cNvSpPr>
              <a:spLocks noChangeAspect="1"/>
            </p:cNvSpPr>
            <p:nvPr/>
          </p:nvSpPr>
          <p:spPr bwMode="auto">
            <a:xfrm>
              <a:off x="2827338" y="1676400"/>
              <a:ext cx="4268787" cy="4495800"/>
            </a:xfrm>
            <a:custGeom>
              <a:avLst/>
              <a:gdLst>
                <a:gd name="T0" fmla="*/ 0 w 4999"/>
                <a:gd name="T1" fmla="*/ 2080 h 4997"/>
                <a:gd name="T2" fmla="*/ 0 w 4999"/>
                <a:gd name="T3" fmla="*/ 3023 h 4997"/>
                <a:gd name="T4" fmla="*/ 3025 w 4999"/>
                <a:gd name="T5" fmla="*/ 3023 h 4997"/>
                <a:gd name="T6" fmla="*/ 3025 w 4999"/>
                <a:gd name="T7" fmla="*/ 0 h 4997"/>
                <a:gd name="T8" fmla="*/ 0 w 4999"/>
                <a:gd name="T9" fmla="*/ 0 h 4997"/>
                <a:gd name="T10" fmla="*/ 0 w 4999"/>
                <a:gd name="T11" fmla="*/ 945 h 4997"/>
                <a:gd name="T12" fmla="*/ 39 w 4999"/>
                <a:gd name="T13" fmla="*/ 945 h 4997"/>
                <a:gd name="T14" fmla="*/ 39 w 4999"/>
                <a:gd name="T15" fmla="*/ 2080 h 4997"/>
                <a:gd name="T16" fmla="*/ 0 w 4999"/>
                <a:gd name="T17" fmla="*/ 2080 h 49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99" h="4997">
                  <a:moveTo>
                    <a:pt x="0" y="3439"/>
                  </a:moveTo>
                  <a:lnTo>
                    <a:pt x="0" y="4997"/>
                  </a:lnTo>
                  <a:lnTo>
                    <a:pt x="4999" y="4997"/>
                  </a:lnTo>
                  <a:lnTo>
                    <a:pt x="4999" y="0"/>
                  </a:lnTo>
                  <a:lnTo>
                    <a:pt x="0" y="0"/>
                  </a:lnTo>
                  <a:lnTo>
                    <a:pt x="0" y="1562"/>
                  </a:lnTo>
                  <a:lnTo>
                    <a:pt x="64" y="1562"/>
                  </a:lnTo>
                  <a:lnTo>
                    <a:pt x="64" y="3439"/>
                  </a:lnTo>
                  <a:lnTo>
                    <a:pt x="0" y="3439"/>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622" name="Rectangle 6" descr="Light downward diagonal"/>
            <p:cNvSpPr>
              <a:spLocks noChangeAspect="1" noChangeArrowheads="1"/>
            </p:cNvSpPr>
            <p:nvPr/>
          </p:nvSpPr>
          <p:spPr bwMode="auto">
            <a:xfrm>
              <a:off x="2883785" y="1731426"/>
              <a:ext cx="4160127" cy="4384260"/>
            </a:xfrm>
            <a:prstGeom prst="rect">
              <a:avLst/>
            </a:prstGeom>
            <a:pattFill prst="ltDnDiag">
              <a:fgClr>
                <a:srgbClr val="F9FFC9"/>
              </a:fgClr>
              <a:bgClr>
                <a:srgbClr val="000000"/>
              </a:bgClr>
            </a:pattFill>
            <a:ln w="9525">
              <a:solidFill>
                <a:schemeClr val="tx1"/>
              </a:solidFill>
              <a:miter lim="800000"/>
              <a:headEnd/>
              <a:tailEnd/>
            </a:ln>
          </p:spPr>
          <p:txBody>
            <a:bodyPr/>
            <a:lstStyle/>
            <a:p>
              <a:endParaRPr lang="en-US"/>
            </a:p>
          </p:txBody>
        </p:sp>
        <p:sp>
          <p:nvSpPr>
            <p:cNvPr id="19623" name="Rectangle 7"/>
            <p:cNvSpPr>
              <a:spLocks noChangeAspect="1" noChangeArrowheads="1"/>
            </p:cNvSpPr>
            <p:nvPr/>
          </p:nvSpPr>
          <p:spPr bwMode="auto">
            <a:xfrm>
              <a:off x="2883785" y="1731426"/>
              <a:ext cx="4160127" cy="438426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24" name="Rectangle 8"/>
            <p:cNvSpPr>
              <a:spLocks noChangeAspect="1" noChangeArrowheads="1"/>
            </p:cNvSpPr>
            <p:nvPr/>
          </p:nvSpPr>
          <p:spPr bwMode="auto">
            <a:xfrm>
              <a:off x="3048892" y="1899480"/>
              <a:ext cx="3838380" cy="4046666"/>
            </a:xfrm>
            <a:prstGeom prst="rect">
              <a:avLst/>
            </a:prstGeom>
            <a:solidFill>
              <a:srgbClr val="C0C0C0"/>
            </a:solidFill>
            <a:ln w="9525">
              <a:solidFill>
                <a:schemeClr val="tx1"/>
              </a:solidFill>
              <a:miter lim="800000"/>
              <a:headEnd/>
              <a:tailEnd/>
            </a:ln>
          </p:spPr>
          <p:txBody>
            <a:bodyPr/>
            <a:lstStyle/>
            <a:p>
              <a:pPr algn="l" eaLnBrk="0" hangingPunct="0">
                <a:spcBef>
                  <a:spcPct val="0"/>
                </a:spcBef>
              </a:pPr>
              <a:endParaRPr lang="en-US" sz="2400">
                <a:solidFill>
                  <a:schemeClr val="tx1"/>
                </a:solidFill>
                <a:latin typeface="Times New Roman" charset="0"/>
              </a:endParaRPr>
            </a:p>
          </p:txBody>
        </p:sp>
        <p:sp>
          <p:nvSpPr>
            <p:cNvPr id="19625" name="Rectangle 9"/>
            <p:cNvSpPr>
              <a:spLocks noChangeAspect="1" noChangeArrowheads="1"/>
            </p:cNvSpPr>
            <p:nvPr/>
          </p:nvSpPr>
          <p:spPr bwMode="auto">
            <a:xfrm>
              <a:off x="3048892" y="1899480"/>
              <a:ext cx="3838380" cy="404666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9626" name="Group 10"/>
            <p:cNvGrpSpPr>
              <a:grpSpLocks noChangeAspect="1"/>
            </p:cNvGrpSpPr>
            <p:nvPr/>
          </p:nvGrpSpPr>
          <p:grpSpPr bwMode="auto">
            <a:xfrm>
              <a:off x="4303421" y="4988390"/>
              <a:ext cx="1333555" cy="957756"/>
              <a:chOff x="3003" y="3165"/>
              <a:chExt cx="844" cy="575"/>
            </a:xfrm>
          </p:grpSpPr>
          <p:sp>
            <p:nvSpPr>
              <p:cNvPr id="19627" name="Freeform 11"/>
              <p:cNvSpPr>
                <a:spLocks noChangeAspect="1"/>
              </p:cNvSpPr>
              <p:nvPr/>
            </p:nvSpPr>
            <p:spPr bwMode="auto">
              <a:xfrm>
                <a:off x="3779" y="3165"/>
                <a:ext cx="33" cy="170"/>
              </a:xfrm>
              <a:custGeom>
                <a:avLst/>
                <a:gdLst>
                  <a:gd name="T0" fmla="*/ 0 w 63"/>
                  <a:gd name="T1" fmla="*/ 0 h 312"/>
                  <a:gd name="T2" fmla="*/ 0 w 63"/>
                  <a:gd name="T3" fmla="*/ 102 h 312"/>
                  <a:gd name="T4" fmla="*/ 16 w 63"/>
                  <a:gd name="T5" fmla="*/ 170 h 312"/>
                  <a:gd name="T6" fmla="*/ 33 w 63"/>
                  <a:gd name="T7" fmla="*/ 102 h 312"/>
                  <a:gd name="T8" fmla="*/ 33 w 63"/>
                  <a:gd name="T9" fmla="*/ 0 h 312"/>
                  <a:gd name="T10" fmla="*/ 0 w 63"/>
                  <a:gd name="T11" fmla="*/ 0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3" h="312">
                    <a:moveTo>
                      <a:pt x="0" y="0"/>
                    </a:moveTo>
                    <a:lnTo>
                      <a:pt x="0" y="187"/>
                    </a:lnTo>
                    <a:lnTo>
                      <a:pt x="31" y="312"/>
                    </a:lnTo>
                    <a:lnTo>
                      <a:pt x="63" y="187"/>
                    </a:lnTo>
                    <a:lnTo>
                      <a:pt x="63" y="0"/>
                    </a:lnTo>
                    <a:lnTo>
                      <a:pt x="0" y="0"/>
                    </a:lnTo>
                  </a:path>
                </a:pathLst>
              </a:custGeom>
              <a:solidFill>
                <a:srgbClr val="C0C0C0"/>
              </a:solidFill>
              <a:ln w="9525">
                <a:solidFill>
                  <a:schemeClr val="tx1"/>
                </a:solidFill>
                <a:prstDash val="solid"/>
                <a:round/>
                <a:headEnd/>
                <a:tailEnd/>
              </a:ln>
            </p:spPr>
            <p:txBody>
              <a:bodyPr/>
              <a:lstStyle/>
              <a:p>
                <a:endParaRPr lang="en-GB"/>
              </a:p>
            </p:txBody>
          </p:sp>
          <p:sp>
            <p:nvSpPr>
              <p:cNvPr id="19628" name="Rectangle 12"/>
              <p:cNvSpPr>
                <a:spLocks noChangeAspect="1" noChangeArrowheads="1"/>
              </p:cNvSpPr>
              <p:nvPr/>
            </p:nvSpPr>
            <p:spPr bwMode="auto">
              <a:xfrm>
                <a:off x="3745" y="3200"/>
                <a:ext cx="102" cy="34"/>
              </a:xfrm>
              <a:prstGeom prst="rect">
                <a:avLst/>
              </a:prstGeom>
              <a:solidFill>
                <a:srgbClr val="C0C0C0"/>
              </a:solidFill>
              <a:ln w="9525">
                <a:solidFill>
                  <a:schemeClr val="tx1"/>
                </a:solidFill>
                <a:miter lim="800000"/>
                <a:headEnd/>
                <a:tailEnd/>
              </a:ln>
            </p:spPr>
            <p:txBody>
              <a:bodyPr/>
              <a:lstStyle/>
              <a:p>
                <a:endParaRPr lang="en-US"/>
              </a:p>
            </p:txBody>
          </p:sp>
          <p:sp>
            <p:nvSpPr>
              <p:cNvPr id="19629" name="Rectangle 13"/>
              <p:cNvSpPr>
                <a:spLocks noChangeAspect="1" noChangeArrowheads="1"/>
              </p:cNvSpPr>
              <p:nvPr/>
            </p:nvSpPr>
            <p:spPr bwMode="auto">
              <a:xfrm>
                <a:off x="3019" y="3336"/>
                <a:ext cx="68" cy="404"/>
              </a:xfrm>
              <a:prstGeom prst="rect">
                <a:avLst/>
              </a:prstGeom>
              <a:solidFill>
                <a:srgbClr val="C0C0C0"/>
              </a:solidFill>
              <a:ln w="9525">
                <a:solidFill>
                  <a:schemeClr val="tx1"/>
                </a:solidFill>
                <a:miter lim="800000"/>
                <a:headEnd/>
                <a:tailEnd/>
              </a:ln>
            </p:spPr>
            <p:txBody>
              <a:bodyPr/>
              <a:lstStyle/>
              <a:p>
                <a:endParaRPr lang="en-US"/>
              </a:p>
            </p:txBody>
          </p:sp>
          <p:sp>
            <p:nvSpPr>
              <p:cNvPr id="19630" name="Rectangle 14"/>
              <p:cNvSpPr>
                <a:spLocks noChangeAspect="1" noChangeArrowheads="1"/>
              </p:cNvSpPr>
              <p:nvPr/>
            </p:nvSpPr>
            <p:spPr bwMode="auto">
              <a:xfrm>
                <a:off x="3761" y="3336"/>
                <a:ext cx="68" cy="404"/>
              </a:xfrm>
              <a:prstGeom prst="rect">
                <a:avLst/>
              </a:prstGeom>
              <a:solidFill>
                <a:srgbClr val="C0C0C0"/>
              </a:solidFill>
              <a:ln w="9525">
                <a:solidFill>
                  <a:schemeClr val="tx1"/>
                </a:solidFill>
                <a:miter lim="800000"/>
                <a:headEnd/>
                <a:tailEnd/>
              </a:ln>
            </p:spPr>
            <p:txBody>
              <a:bodyPr/>
              <a:lstStyle/>
              <a:p>
                <a:endParaRPr lang="en-US"/>
              </a:p>
            </p:txBody>
          </p:sp>
          <p:sp>
            <p:nvSpPr>
              <p:cNvPr id="19631" name="Freeform 15"/>
              <p:cNvSpPr>
                <a:spLocks noChangeAspect="1"/>
              </p:cNvSpPr>
              <p:nvPr/>
            </p:nvSpPr>
            <p:spPr bwMode="auto">
              <a:xfrm>
                <a:off x="3035" y="3165"/>
                <a:ext cx="34" cy="170"/>
              </a:xfrm>
              <a:custGeom>
                <a:avLst/>
                <a:gdLst>
                  <a:gd name="T0" fmla="*/ 0 w 62"/>
                  <a:gd name="T1" fmla="*/ 0 h 312"/>
                  <a:gd name="T2" fmla="*/ 0 w 62"/>
                  <a:gd name="T3" fmla="*/ 102 h 312"/>
                  <a:gd name="T4" fmla="*/ 17 w 62"/>
                  <a:gd name="T5" fmla="*/ 170 h 312"/>
                  <a:gd name="T6" fmla="*/ 34 w 62"/>
                  <a:gd name="T7" fmla="*/ 102 h 312"/>
                  <a:gd name="T8" fmla="*/ 34 w 62"/>
                  <a:gd name="T9" fmla="*/ 0 h 312"/>
                  <a:gd name="T10" fmla="*/ 0 w 62"/>
                  <a:gd name="T11" fmla="*/ 0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 h="312">
                    <a:moveTo>
                      <a:pt x="0" y="0"/>
                    </a:moveTo>
                    <a:lnTo>
                      <a:pt x="0" y="187"/>
                    </a:lnTo>
                    <a:lnTo>
                      <a:pt x="31" y="312"/>
                    </a:lnTo>
                    <a:lnTo>
                      <a:pt x="62" y="187"/>
                    </a:lnTo>
                    <a:lnTo>
                      <a:pt x="62" y="0"/>
                    </a:lnTo>
                    <a:lnTo>
                      <a:pt x="0" y="0"/>
                    </a:lnTo>
                  </a:path>
                </a:pathLst>
              </a:custGeom>
              <a:solidFill>
                <a:srgbClr val="C0C0C0"/>
              </a:solidFill>
              <a:ln w="9525">
                <a:solidFill>
                  <a:schemeClr val="tx1"/>
                </a:solidFill>
                <a:prstDash val="solid"/>
                <a:round/>
                <a:headEnd/>
                <a:tailEnd/>
              </a:ln>
            </p:spPr>
            <p:txBody>
              <a:bodyPr/>
              <a:lstStyle/>
              <a:p>
                <a:endParaRPr lang="en-GB"/>
              </a:p>
            </p:txBody>
          </p:sp>
          <p:sp>
            <p:nvSpPr>
              <p:cNvPr id="19632" name="Rectangle 16"/>
              <p:cNvSpPr>
                <a:spLocks noChangeAspect="1" noChangeArrowheads="1"/>
              </p:cNvSpPr>
              <p:nvPr/>
            </p:nvSpPr>
            <p:spPr bwMode="auto">
              <a:xfrm>
                <a:off x="3003" y="3200"/>
                <a:ext cx="102" cy="34"/>
              </a:xfrm>
              <a:prstGeom prst="rect">
                <a:avLst/>
              </a:prstGeom>
              <a:solidFill>
                <a:srgbClr val="C0C0C0"/>
              </a:solidFill>
              <a:ln w="9525">
                <a:solidFill>
                  <a:schemeClr val="tx1"/>
                </a:solidFill>
                <a:miter lim="800000"/>
                <a:headEnd/>
                <a:tailEnd/>
              </a:ln>
            </p:spPr>
            <p:txBody>
              <a:bodyPr/>
              <a:lstStyle/>
              <a:p>
                <a:endParaRPr lang="en-US"/>
              </a:p>
            </p:txBody>
          </p:sp>
        </p:grpSp>
        <p:sp>
          <p:nvSpPr>
            <p:cNvPr id="107537" name="Rectangle 17" descr="Light downward diagonal"/>
            <p:cNvSpPr>
              <a:spLocks noChangeAspect="1" noChangeArrowheads="1"/>
            </p:cNvSpPr>
            <p:nvPr/>
          </p:nvSpPr>
          <p:spPr bwMode="auto">
            <a:xfrm>
              <a:off x="3951288" y="2851150"/>
              <a:ext cx="2025650" cy="2136775"/>
            </a:xfrm>
            <a:prstGeom prst="rect">
              <a:avLst/>
            </a:prstGeom>
            <a:pattFill prst="ltDnDiag">
              <a:fgClr>
                <a:srgbClr val="F9FFC9"/>
              </a:fgClr>
              <a:bgClr>
                <a:srgbClr val="000000"/>
              </a:bgClr>
            </a:pattFill>
            <a:ln w="9525">
              <a:solidFill>
                <a:schemeClr val="tx1"/>
              </a:solidFill>
              <a:miter lim="800000"/>
              <a:headEnd/>
              <a:tailEnd/>
            </a:ln>
          </p:spPr>
          <p:txBody>
            <a:bodyPr/>
            <a:lstStyle/>
            <a:p>
              <a:endParaRPr lang="en-US"/>
            </a:p>
          </p:txBody>
        </p:sp>
        <p:sp>
          <p:nvSpPr>
            <p:cNvPr id="19461" name="Freeform 18"/>
            <p:cNvSpPr>
              <a:spLocks noChangeAspect="1"/>
            </p:cNvSpPr>
            <p:nvPr/>
          </p:nvSpPr>
          <p:spPr bwMode="auto">
            <a:xfrm>
              <a:off x="4113213" y="3024188"/>
              <a:ext cx="1704975" cy="1797050"/>
            </a:xfrm>
            <a:custGeom>
              <a:avLst/>
              <a:gdLst>
                <a:gd name="T0" fmla="*/ 0 w 1998"/>
                <a:gd name="T1" fmla="*/ 1235191 h 1999"/>
                <a:gd name="T2" fmla="*/ 0 w 1998"/>
                <a:gd name="T3" fmla="*/ 1797050 h 1999"/>
                <a:gd name="T4" fmla="*/ 1704975 w 1998"/>
                <a:gd name="T5" fmla="*/ 1797050 h 1999"/>
                <a:gd name="T6" fmla="*/ 1704975 w 1998"/>
                <a:gd name="T7" fmla="*/ 0 h 1999"/>
                <a:gd name="T8" fmla="*/ 0 w 1998"/>
                <a:gd name="T9" fmla="*/ 0 h 1999"/>
                <a:gd name="T10" fmla="*/ 0 w 1998"/>
                <a:gd name="T11" fmla="*/ 561859 h 1999"/>
                <a:gd name="T12" fmla="*/ 41814 w 1998"/>
                <a:gd name="T13" fmla="*/ 561859 h 1999"/>
                <a:gd name="T14" fmla="*/ 41814 w 1998"/>
                <a:gd name="T15" fmla="*/ 1235191 h 1999"/>
                <a:gd name="T16" fmla="*/ 0 w 1998"/>
                <a:gd name="T17" fmla="*/ 1235191 h 19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8" h="1999">
                  <a:moveTo>
                    <a:pt x="0" y="1374"/>
                  </a:moveTo>
                  <a:lnTo>
                    <a:pt x="0" y="1999"/>
                  </a:lnTo>
                  <a:lnTo>
                    <a:pt x="1998" y="1999"/>
                  </a:lnTo>
                  <a:lnTo>
                    <a:pt x="1998" y="0"/>
                  </a:lnTo>
                  <a:lnTo>
                    <a:pt x="0" y="0"/>
                  </a:lnTo>
                  <a:lnTo>
                    <a:pt x="0" y="625"/>
                  </a:lnTo>
                  <a:lnTo>
                    <a:pt x="49" y="625"/>
                  </a:lnTo>
                  <a:lnTo>
                    <a:pt x="49" y="1374"/>
                  </a:lnTo>
                  <a:lnTo>
                    <a:pt x="0" y="1374"/>
                  </a:lnTo>
                  <a:close/>
                </a:path>
              </a:pathLst>
            </a:custGeom>
            <a:solidFill>
              <a:srgbClr val="C0C0C0"/>
            </a:solidFill>
            <a:ln w="9525">
              <a:solidFill>
                <a:schemeClr val="tx1"/>
              </a:solidFill>
              <a:round/>
              <a:headEnd/>
              <a:tailEnd/>
            </a:ln>
          </p:spPr>
          <p:txBody>
            <a:bodyPr/>
            <a:lstStyle/>
            <a:p>
              <a:endParaRPr lang="en-GB"/>
            </a:p>
          </p:txBody>
        </p:sp>
        <p:sp>
          <p:nvSpPr>
            <p:cNvPr id="19462" name="Freeform 19"/>
            <p:cNvSpPr>
              <a:spLocks noChangeAspect="1"/>
            </p:cNvSpPr>
            <p:nvPr/>
          </p:nvSpPr>
          <p:spPr bwMode="auto">
            <a:xfrm>
              <a:off x="4113213" y="3024188"/>
              <a:ext cx="1704975" cy="1797050"/>
            </a:xfrm>
            <a:custGeom>
              <a:avLst/>
              <a:gdLst>
                <a:gd name="T0" fmla="*/ 0 w 1998"/>
                <a:gd name="T1" fmla="*/ 1235191 h 1999"/>
                <a:gd name="T2" fmla="*/ 0 w 1998"/>
                <a:gd name="T3" fmla="*/ 1797050 h 1999"/>
                <a:gd name="T4" fmla="*/ 1704975 w 1998"/>
                <a:gd name="T5" fmla="*/ 1797050 h 1999"/>
                <a:gd name="T6" fmla="*/ 1704975 w 1998"/>
                <a:gd name="T7" fmla="*/ 0 h 1999"/>
                <a:gd name="T8" fmla="*/ 0 w 1998"/>
                <a:gd name="T9" fmla="*/ 0 h 1999"/>
                <a:gd name="T10" fmla="*/ 0 w 1998"/>
                <a:gd name="T11" fmla="*/ 561859 h 1999"/>
                <a:gd name="T12" fmla="*/ 41814 w 1998"/>
                <a:gd name="T13" fmla="*/ 561859 h 1999"/>
                <a:gd name="T14" fmla="*/ 41814 w 1998"/>
                <a:gd name="T15" fmla="*/ 1235191 h 1999"/>
                <a:gd name="T16" fmla="*/ 0 w 1998"/>
                <a:gd name="T17" fmla="*/ 1235191 h 19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8" h="1999">
                  <a:moveTo>
                    <a:pt x="0" y="1374"/>
                  </a:moveTo>
                  <a:lnTo>
                    <a:pt x="0" y="1999"/>
                  </a:lnTo>
                  <a:lnTo>
                    <a:pt x="1998" y="1999"/>
                  </a:lnTo>
                  <a:lnTo>
                    <a:pt x="1998" y="0"/>
                  </a:lnTo>
                  <a:lnTo>
                    <a:pt x="0" y="0"/>
                  </a:lnTo>
                  <a:lnTo>
                    <a:pt x="0" y="625"/>
                  </a:lnTo>
                  <a:lnTo>
                    <a:pt x="49" y="625"/>
                  </a:lnTo>
                  <a:lnTo>
                    <a:pt x="49" y="1374"/>
                  </a:lnTo>
                  <a:lnTo>
                    <a:pt x="0" y="1374"/>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463" name="Rectangle 20" descr="Dashed horizontal"/>
            <p:cNvSpPr>
              <a:spLocks noChangeAspect="1" noChangeArrowheads="1"/>
            </p:cNvSpPr>
            <p:nvPr/>
          </p:nvSpPr>
          <p:spPr bwMode="auto">
            <a:xfrm>
              <a:off x="4164013" y="3238500"/>
              <a:ext cx="1601787" cy="1527175"/>
            </a:xfrm>
            <a:prstGeom prst="rect">
              <a:avLst/>
            </a:prstGeom>
            <a:pattFill prst="dashHorz">
              <a:fgClr>
                <a:schemeClr val="tx1"/>
              </a:fgClr>
              <a:bgClr>
                <a:schemeClr val="hlink"/>
              </a:bgClr>
            </a:pattFill>
            <a:ln w="9525">
              <a:solidFill>
                <a:schemeClr val="tx1"/>
              </a:solidFill>
              <a:miter lim="800000"/>
              <a:headEnd/>
              <a:tailEnd/>
            </a:ln>
          </p:spPr>
          <p:txBody>
            <a:bodyPr/>
            <a:lstStyle/>
            <a:p>
              <a:endParaRPr lang="en-US"/>
            </a:p>
          </p:txBody>
        </p:sp>
        <p:sp>
          <p:nvSpPr>
            <p:cNvPr id="19464" name="Rectangle 21"/>
            <p:cNvSpPr>
              <a:spLocks noChangeAspect="1" noChangeArrowheads="1"/>
            </p:cNvSpPr>
            <p:nvPr/>
          </p:nvSpPr>
          <p:spPr bwMode="auto">
            <a:xfrm>
              <a:off x="4164013" y="3024188"/>
              <a:ext cx="1601787" cy="17414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65" name="Line 22"/>
            <p:cNvSpPr>
              <a:spLocks noChangeAspect="1" noChangeShapeType="1"/>
            </p:cNvSpPr>
            <p:nvPr/>
          </p:nvSpPr>
          <p:spPr bwMode="auto">
            <a:xfrm flipH="1">
              <a:off x="4911725" y="4765675"/>
              <a:ext cx="10636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66" name="Rectangle 23"/>
            <p:cNvSpPr>
              <a:spLocks noChangeAspect="1" noChangeArrowheads="1"/>
            </p:cNvSpPr>
            <p:nvPr/>
          </p:nvSpPr>
          <p:spPr bwMode="auto">
            <a:xfrm>
              <a:off x="4173538" y="3021013"/>
              <a:ext cx="1600200" cy="215900"/>
            </a:xfrm>
            <a:prstGeom prst="rect">
              <a:avLst/>
            </a:prstGeom>
            <a:solidFill>
              <a:srgbClr val="C0C0C0"/>
            </a:solidFill>
            <a:ln w="9525">
              <a:solidFill>
                <a:schemeClr val="tx1"/>
              </a:solidFill>
              <a:miter lim="800000"/>
              <a:headEnd/>
              <a:tailEnd/>
            </a:ln>
          </p:spPr>
          <p:txBody>
            <a:bodyPr/>
            <a:lstStyle/>
            <a:p>
              <a:endParaRPr lang="en-US"/>
            </a:p>
          </p:txBody>
        </p:sp>
        <p:sp>
          <p:nvSpPr>
            <p:cNvPr id="19467" name="Rectangle 24"/>
            <p:cNvSpPr>
              <a:spLocks noChangeAspect="1" noChangeArrowheads="1"/>
            </p:cNvSpPr>
            <p:nvPr/>
          </p:nvSpPr>
          <p:spPr bwMode="auto">
            <a:xfrm>
              <a:off x="4179888" y="3133725"/>
              <a:ext cx="1600200" cy="60325"/>
            </a:xfrm>
            <a:prstGeom prst="rect">
              <a:avLst/>
            </a:prstGeom>
            <a:solidFill>
              <a:srgbClr val="B2B2B2"/>
            </a:solidFill>
            <a:ln w="9525">
              <a:solidFill>
                <a:schemeClr val="tx1"/>
              </a:solidFill>
              <a:miter lim="800000"/>
              <a:headEnd/>
              <a:tailEnd/>
            </a:ln>
          </p:spPr>
          <p:txBody>
            <a:bodyPr/>
            <a:lstStyle/>
            <a:p>
              <a:endParaRPr lang="en-US"/>
            </a:p>
          </p:txBody>
        </p:sp>
        <p:sp>
          <p:nvSpPr>
            <p:cNvPr id="19615" name="AutoShape 26"/>
            <p:cNvSpPr>
              <a:spLocks noChangeAspect="1" noChangeArrowheads="1"/>
            </p:cNvSpPr>
            <p:nvPr/>
          </p:nvSpPr>
          <p:spPr bwMode="auto">
            <a:xfrm>
              <a:off x="4851383" y="4703577"/>
              <a:ext cx="273200" cy="71623"/>
            </a:xfrm>
            <a:prstGeom prst="roundRect">
              <a:avLst>
                <a:gd name="adj" fmla="val 50000"/>
              </a:avLst>
            </a:prstGeom>
            <a:solidFill>
              <a:srgbClr val="FF99CC"/>
            </a:solidFill>
            <a:ln w="12700" cap="sq">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616" name="Freeform 27"/>
            <p:cNvSpPr>
              <a:spLocks noChangeAspect="1"/>
            </p:cNvSpPr>
            <p:nvPr/>
          </p:nvSpPr>
          <p:spPr bwMode="auto">
            <a:xfrm>
              <a:off x="4548179" y="2967976"/>
              <a:ext cx="25267" cy="1180942"/>
            </a:xfrm>
            <a:custGeom>
              <a:avLst/>
              <a:gdLst>
                <a:gd name="T0" fmla="*/ 8 w 31"/>
                <a:gd name="T1" fmla="*/ 709 h 1313"/>
                <a:gd name="T2" fmla="*/ 16 w 31"/>
                <a:gd name="T3" fmla="*/ 709 h 1313"/>
                <a:gd name="T4" fmla="*/ 16 w 31"/>
                <a:gd name="T5" fmla="*/ 0 h 1313"/>
                <a:gd name="T6" fmla="*/ 0 w 31"/>
                <a:gd name="T7" fmla="*/ 0 h 1313"/>
                <a:gd name="T8" fmla="*/ 0 w 31"/>
                <a:gd name="T9" fmla="*/ 709 h 1313"/>
                <a:gd name="T10" fmla="*/ 8 w 31"/>
                <a:gd name="T11" fmla="*/ 709 h 13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1313">
                  <a:moveTo>
                    <a:pt x="16" y="1313"/>
                  </a:moveTo>
                  <a:lnTo>
                    <a:pt x="31" y="1313"/>
                  </a:lnTo>
                  <a:lnTo>
                    <a:pt x="31" y="0"/>
                  </a:lnTo>
                  <a:lnTo>
                    <a:pt x="0" y="0"/>
                  </a:lnTo>
                  <a:lnTo>
                    <a:pt x="0" y="1313"/>
                  </a:lnTo>
                  <a:lnTo>
                    <a:pt x="16" y="1313"/>
                  </a:lnTo>
                  <a:close/>
                </a:path>
              </a:pathLst>
            </a:custGeom>
            <a:solidFill>
              <a:srgbClr val="FFFF00"/>
            </a:solidFill>
            <a:ln w="9525">
              <a:solidFill>
                <a:schemeClr val="tx1"/>
              </a:solidFill>
              <a:round/>
              <a:headEnd/>
              <a:tailEnd/>
            </a:ln>
          </p:spPr>
          <p:txBody>
            <a:bodyPr/>
            <a:lstStyle/>
            <a:p>
              <a:endParaRPr lang="en-GB"/>
            </a:p>
          </p:txBody>
        </p:sp>
        <p:sp>
          <p:nvSpPr>
            <p:cNvPr id="19617" name="Freeform 28"/>
            <p:cNvSpPr>
              <a:spLocks noChangeAspect="1"/>
            </p:cNvSpPr>
            <p:nvPr/>
          </p:nvSpPr>
          <p:spPr bwMode="auto">
            <a:xfrm>
              <a:off x="5231968" y="2967976"/>
              <a:ext cx="25267" cy="1180942"/>
            </a:xfrm>
            <a:custGeom>
              <a:avLst/>
              <a:gdLst>
                <a:gd name="T0" fmla="*/ 8 w 30"/>
                <a:gd name="T1" fmla="*/ 709 h 1312"/>
                <a:gd name="T2" fmla="*/ 16 w 30"/>
                <a:gd name="T3" fmla="*/ 709 h 1312"/>
                <a:gd name="T4" fmla="*/ 16 w 30"/>
                <a:gd name="T5" fmla="*/ 0 h 1312"/>
                <a:gd name="T6" fmla="*/ 0 w 30"/>
                <a:gd name="T7" fmla="*/ 0 h 1312"/>
                <a:gd name="T8" fmla="*/ 0 w 30"/>
                <a:gd name="T9" fmla="*/ 709 h 1312"/>
                <a:gd name="T10" fmla="*/ 8 w 30"/>
                <a:gd name="T11" fmla="*/ 709 h 1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312">
                  <a:moveTo>
                    <a:pt x="15" y="1312"/>
                  </a:moveTo>
                  <a:lnTo>
                    <a:pt x="30" y="1312"/>
                  </a:lnTo>
                  <a:lnTo>
                    <a:pt x="30" y="0"/>
                  </a:lnTo>
                  <a:lnTo>
                    <a:pt x="0" y="0"/>
                  </a:lnTo>
                  <a:lnTo>
                    <a:pt x="0" y="1312"/>
                  </a:lnTo>
                  <a:lnTo>
                    <a:pt x="15" y="1312"/>
                  </a:lnTo>
                  <a:close/>
                </a:path>
              </a:pathLst>
            </a:custGeom>
            <a:solidFill>
              <a:srgbClr val="FFFF00"/>
            </a:solidFill>
            <a:ln w="9525">
              <a:solidFill>
                <a:schemeClr val="tx1"/>
              </a:solidFill>
              <a:round/>
              <a:headEnd/>
              <a:tailEnd/>
            </a:ln>
          </p:spPr>
          <p:txBody>
            <a:bodyPr/>
            <a:lstStyle/>
            <a:p>
              <a:endParaRPr lang="en-GB"/>
            </a:p>
          </p:txBody>
        </p:sp>
        <p:sp>
          <p:nvSpPr>
            <p:cNvPr id="19618" name="Freeform 29"/>
            <p:cNvSpPr>
              <a:spLocks noChangeAspect="1"/>
            </p:cNvSpPr>
            <p:nvPr/>
          </p:nvSpPr>
          <p:spPr bwMode="auto">
            <a:xfrm>
              <a:off x="4546600" y="2305050"/>
              <a:ext cx="759590" cy="652932"/>
            </a:xfrm>
            <a:custGeom>
              <a:avLst/>
              <a:gdLst>
                <a:gd name="T0" fmla="*/ 0 w 890"/>
                <a:gd name="T1" fmla="*/ 392 h 724"/>
                <a:gd name="T2" fmla="*/ 0 w 890"/>
                <a:gd name="T3" fmla="*/ 392 h 724"/>
                <a:gd name="T4" fmla="*/ 3 w 890"/>
                <a:gd name="T5" fmla="*/ 385 h 724"/>
                <a:gd name="T6" fmla="*/ 4 w 890"/>
                <a:gd name="T7" fmla="*/ 377 h 724"/>
                <a:gd name="T8" fmla="*/ 5 w 890"/>
                <a:gd name="T9" fmla="*/ 368 h 724"/>
                <a:gd name="T10" fmla="*/ 6 w 890"/>
                <a:gd name="T11" fmla="*/ 360 h 724"/>
                <a:gd name="T12" fmla="*/ 7 w 890"/>
                <a:gd name="T13" fmla="*/ 350 h 724"/>
                <a:gd name="T14" fmla="*/ 8 w 890"/>
                <a:gd name="T15" fmla="*/ 339 h 724"/>
                <a:gd name="T16" fmla="*/ 9 w 890"/>
                <a:gd name="T17" fmla="*/ 330 h 724"/>
                <a:gd name="T18" fmla="*/ 10 w 890"/>
                <a:gd name="T19" fmla="*/ 319 h 724"/>
                <a:gd name="T20" fmla="*/ 11 w 890"/>
                <a:gd name="T21" fmla="*/ 309 h 724"/>
                <a:gd name="T22" fmla="*/ 12 w 890"/>
                <a:gd name="T23" fmla="*/ 299 h 724"/>
                <a:gd name="T24" fmla="*/ 15 w 890"/>
                <a:gd name="T25" fmla="*/ 289 h 724"/>
                <a:gd name="T26" fmla="*/ 18 w 890"/>
                <a:gd name="T27" fmla="*/ 280 h 724"/>
                <a:gd name="T28" fmla="*/ 21 w 890"/>
                <a:gd name="T29" fmla="*/ 271 h 724"/>
                <a:gd name="T30" fmla="*/ 26 w 890"/>
                <a:gd name="T31" fmla="*/ 263 h 724"/>
                <a:gd name="T32" fmla="*/ 32 w 890"/>
                <a:gd name="T33" fmla="*/ 256 h 724"/>
                <a:gd name="T34" fmla="*/ 39 w 890"/>
                <a:gd name="T35" fmla="*/ 250 h 724"/>
                <a:gd name="T36" fmla="*/ 39 w 890"/>
                <a:gd name="T37" fmla="*/ 250 h 724"/>
                <a:gd name="T38" fmla="*/ 48 w 890"/>
                <a:gd name="T39" fmla="*/ 244 h 724"/>
                <a:gd name="T40" fmla="*/ 59 w 890"/>
                <a:gd name="T41" fmla="*/ 238 h 724"/>
                <a:gd name="T42" fmla="*/ 70 w 890"/>
                <a:gd name="T43" fmla="*/ 232 h 724"/>
                <a:gd name="T44" fmla="*/ 84 w 890"/>
                <a:gd name="T45" fmla="*/ 226 h 724"/>
                <a:gd name="T46" fmla="*/ 97 w 890"/>
                <a:gd name="T47" fmla="*/ 220 h 724"/>
                <a:gd name="T48" fmla="*/ 112 w 890"/>
                <a:gd name="T49" fmla="*/ 215 h 724"/>
                <a:gd name="T50" fmla="*/ 128 w 890"/>
                <a:gd name="T51" fmla="*/ 209 h 724"/>
                <a:gd name="T52" fmla="*/ 144 w 890"/>
                <a:gd name="T53" fmla="*/ 203 h 724"/>
                <a:gd name="T54" fmla="*/ 161 w 890"/>
                <a:gd name="T55" fmla="*/ 197 h 724"/>
                <a:gd name="T56" fmla="*/ 179 w 890"/>
                <a:gd name="T57" fmla="*/ 191 h 724"/>
                <a:gd name="T58" fmla="*/ 196 w 890"/>
                <a:gd name="T59" fmla="*/ 185 h 724"/>
                <a:gd name="T60" fmla="*/ 215 w 890"/>
                <a:gd name="T61" fmla="*/ 180 h 724"/>
                <a:gd name="T62" fmla="*/ 232 w 890"/>
                <a:gd name="T63" fmla="*/ 173 h 724"/>
                <a:gd name="T64" fmla="*/ 251 w 890"/>
                <a:gd name="T65" fmla="*/ 167 h 724"/>
                <a:gd name="T66" fmla="*/ 270 w 890"/>
                <a:gd name="T67" fmla="*/ 160 h 724"/>
                <a:gd name="T68" fmla="*/ 288 w 890"/>
                <a:gd name="T69" fmla="*/ 154 h 724"/>
                <a:gd name="T70" fmla="*/ 306 w 890"/>
                <a:gd name="T71" fmla="*/ 147 h 724"/>
                <a:gd name="T72" fmla="*/ 323 w 890"/>
                <a:gd name="T73" fmla="*/ 140 h 724"/>
                <a:gd name="T74" fmla="*/ 341 w 890"/>
                <a:gd name="T75" fmla="*/ 132 h 724"/>
                <a:gd name="T76" fmla="*/ 357 w 890"/>
                <a:gd name="T77" fmla="*/ 125 h 724"/>
                <a:gd name="T78" fmla="*/ 374 w 890"/>
                <a:gd name="T79" fmla="*/ 116 h 724"/>
                <a:gd name="T80" fmla="*/ 389 w 890"/>
                <a:gd name="T81" fmla="*/ 107 h 724"/>
                <a:gd name="T82" fmla="*/ 404 w 890"/>
                <a:gd name="T83" fmla="*/ 99 h 724"/>
                <a:gd name="T84" fmla="*/ 417 w 890"/>
                <a:gd name="T85" fmla="*/ 90 h 724"/>
                <a:gd name="T86" fmla="*/ 430 w 890"/>
                <a:gd name="T87" fmla="*/ 80 h 724"/>
                <a:gd name="T88" fmla="*/ 441 w 890"/>
                <a:gd name="T89" fmla="*/ 70 h 724"/>
                <a:gd name="T90" fmla="*/ 452 w 890"/>
                <a:gd name="T91" fmla="*/ 60 h 724"/>
                <a:gd name="T92" fmla="*/ 460 w 890"/>
                <a:gd name="T93" fmla="*/ 49 h 724"/>
                <a:gd name="T94" fmla="*/ 468 w 890"/>
                <a:gd name="T95" fmla="*/ 37 h 724"/>
                <a:gd name="T96" fmla="*/ 474 w 890"/>
                <a:gd name="T97" fmla="*/ 25 h 724"/>
                <a:gd name="T98" fmla="*/ 479 w 890"/>
                <a:gd name="T99" fmla="*/ 13 h 724"/>
                <a:gd name="T100" fmla="*/ 481 w 890"/>
                <a:gd name="T101" fmla="*/ 0 h 7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890" h="724">
                  <a:moveTo>
                    <a:pt x="0" y="724"/>
                  </a:moveTo>
                  <a:lnTo>
                    <a:pt x="0" y="724"/>
                  </a:lnTo>
                  <a:lnTo>
                    <a:pt x="5" y="711"/>
                  </a:lnTo>
                  <a:lnTo>
                    <a:pt x="8" y="697"/>
                  </a:lnTo>
                  <a:lnTo>
                    <a:pt x="10" y="680"/>
                  </a:lnTo>
                  <a:lnTo>
                    <a:pt x="12" y="664"/>
                  </a:lnTo>
                  <a:lnTo>
                    <a:pt x="13" y="646"/>
                  </a:lnTo>
                  <a:lnTo>
                    <a:pt x="14" y="627"/>
                  </a:lnTo>
                  <a:lnTo>
                    <a:pt x="16" y="609"/>
                  </a:lnTo>
                  <a:lnTo>
                    <a:pt x="18" y="589"/>
                  </a:lnTo>
                  <a:lnTo>
                    <a:pt x="20" y="570"/>
                  </a:lnTo>
                  <a:lnTo>
                    <a:pt x="23" y="552"/>
                  </a:lnTo>
                  <a:lnTo>
                    <a:pt x="27" y="534"/>
                  </a:lnTo>
                  <a:lnTo>
                    <a:pt x="33" y="517"/>
                  </a:lnTo>
                  <a:lnTo>
                    <a:pt x="39" y="501"/>
                  </a:lnTo>
                  <a:lnTo>
                    <a:pt x="48" y="485"/>
                  </a:lnTo>
                  <a:lnTo>
                    <a:pt x="59" y="472"/>
                  </a:lnTo>
                  <a:lnTo>
                    <a:pt x="72" y="462"/>
                  </a:lnTo>
                  <a:lnTo>
                    <a:pt x="89" y="451"/>
                  </a:lnTo>
                  <a:lnTo>
                    <a:pt x="109" y="439"/>
                  </a:lnTo>
                  <a:lnTo>
                    <a:pt x="130" y="428"/>
                  </a:lnTo>
                  <a:lnTo>
                    <a:pt x="155" y="417"/>
                  </a:lnTo>
                  <a:lnTo>
                    <a:pt x="180" y="407"/>
                  </a:lnTo>
                  <a:lnTo>
                    <a:pt x="208" y="397"/>
                  </a:lnTo>
                  <a:lnTo>
                    <a:pt x="236" y="386"/>
                  </a:lnTo>
                  <a:lnTo>
                    <a:pt x="267" y="375"/>
                  </a:lnTo>
                  <a:lnTo>
                    <a:pt x="298" y="364"/>
                  </a:lnTo>
                  <a:lnTo>
                    <a:pt x="331" y="353"/>
                  </a:lnTo>
                  <a:lnTo>
                    <a:pt x="363" y="342"/>
                  </a:lnTo>
                  <a:lnTo>
                    <a:pt x="397" y="332"/>
                  </a:lnTo>
                  <a:lnTo>
                    <a:pt x="430" y="320"/>
                  </a:lnTo>
                  <a:lnTo>
                    <a:pt x="465" y="308"/>
                  </a:lnTo>
                  <a:lnTo>
                    <a:pt x="499" y="296"/>
                  </a:lnTo>
                  <a:lnTo>
                    <a:pt x="532" y="284"/>
                  </a:lnTo>
                  <a:lnTo>
                    <a:pt x="566" y="271"/>
                  </a:lnTo>
                  <a:lnTo>
                    <a:pt x="598" y="258"/>
                  </a:lnTo>
                  <a:lnTo>
                    <a:pt x="631" y="244"/>
                  </a:lnTo>
                  <a:lnTo>
                    <a:pt x="661" y="230"/>
                  </a:lnTo>
                  <a:lnTo>
                    <a:pt x="692" y="215"/>
                  </a:lnTo>
                  <a:lnTo>
                    <a:pt x="720" y="198"/>
                  </a:lnTo>
                  <a:lnTo>
                    <a:pt x="747" y="183"/>
                  </a:lnTo>
                  <a:lnTo>
                    <a:pt x="772" y="166"/>
                  </a:lnTo>
                  <a:lnTo>
                    <a:pt x="796" y="148"/>
                  </a:lnTo>
                  <a:lnTo>
                    <a:pt x="816" y="130"/>
                  </a:lnTo>
                  <a:lnTo>
                    <a:pt x="836" y="111"/>
                  </a:lnTo>
                  <a:lnTo>
                    <a:pt x="852" y="90"/>
                  </a:lnTo>
                  <a:lnTo>
                    <a:pt x="866" y="69"/>
                  </a:lnTo>
                  <a:lnTo>
                    <a:pt x="877" y="47"/>
                  </a:lnTo>
                  <a:lnTo>
                    <a:pt x="886" y="24"/>
                  </a:lnTo>
                  <a:lnTo>
                    <a:pt x="890"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619" name="Freeform 30"/>
            <p:cNvSpPr>
              <a:spLocks noChangeAspect="1"/>
            </p:cNvSpPr>
            <p:nvPr/>
          </p:nvSpPr>
          <p:spPr bwMode="auto">
            <a:xfrm>
              <a:off x="5250918" y="2363348"/>
              <a:ext cx="200557" cy="599632"/>
            </a:xfrm>
            <a:custGeom>
              <a:avLst/>
              <a:gdLst>
                <a:gd name="T0" fmla="*/ 0 w 234"/>
                <a:gd name="T1" fmla="*/ 360 h 663"/>
                <a:gd name="T2" fmla="*/ 0 w 234"/>
                <a:gd name="T3" fmla="*/ 360 h 663"/>
                <a:gd name="T4" fmla="*/ 1 w 234"/>
                <a:gd name="T5" fmla="*/ 343 h 663"/>
                <a:gd name="T6" fmla="*/ 1 w 234"/>
                <a:gd name="T7" fmla="*/ 328 h 663"/>
                <a:gd name="T8" fmla="*/ 2 w 234"/>
                <a:gd name="T9" fmla="*/ 316 h 663"/>
                <a:gd name="T10" fmla="*/ 2 w 234"/>
                <a:gd name="T11" fmla="*/ 306 h 663"/>
                <a:gd name="T12" fmla="*/ 3 w 234"/>
                <a:gd name="T13" fmla="*/ 298 h 663"/>
                <a:gd name="T14" fmla="*/ 4 w 234"/>
                <a:gd name="T15" fmla="*/ 292 h 663"/>
                <a:gd name="T16" fmla="*/ 5 w 234"/>
                <a:gd name="T17" fmla="*/ 288 h 663"/>
                <a:gd name="T18" fmla="*/ 7 w 234"/>
                <a:gd name="T19" fmla="*/ 284 h 663"/>
                <a:gd name="T20" fmla="*/ 8 w 234"/>
                <a:gd name="T21" fmla="*/ 281 h 663"/>
                <a:gd name="T22" fmla="*/ 9 w 234"/>
                <a:gd name="T23" fmla="*/ 279 h 663"/>
                <a:gd name="T24" fmla="*/ 11 w 234"/>
                <a:gd name="T25" fmla="*/ 277 h 663"/>
                <a:gd name="T26" fmla="*/ 13 w 234"/>
                <a:gd name="T27" fmla="*/ 276 h 663"/>
                <a:gd name="T28" fmla="*/ 14 w 234"/>
                <a:gd name="T29" fmla="*/ 275 h 663"/>
                <a:gd name="T30" fmla="*/ 16 w 234"/>
                <a:gd name="T31" fmla="*/ 272 h 663"/>
                <a:gd name="T32" fmla="*/ 18 w 234"/>
                <a:gd name="T33" fmla="*/ 270 h 663"/>
                <a:gd name="T34" fmla="*/ 20 w 234"/>
                <a:gd name="T35" fmla="*/ 267 h 663"/>
                <a:gd name="T36" fmla="*/ 20 w 234"/>
                <a:gd name="T37" fmla="*/ 267 h 663"/>
                <a:gd name="T38" fmla="*/ 27 w 234"/>
                <a:gd name="T39" fmla="*/ 254 h 663"/>
                <a:gd name="T40" fmla="*/ 35 w 234"/>
                <a:gd name="T41" fmla="*/ 241 h 663"/>
                <a:gd name="T42" fmla="*/ 43 w 234"/>
                <a:gd name="T43" fmla="*/ 230 h 663"/>
                <a:gd name="T44" fmla="*/ 52 w 234"/>
                <a:gd name="T45" fmla="*/ 220 h 663"/>
                <a:gd name="T46" fmla="*/ 61 w 234"/>
                <a:gd name="T47" fmla="*/ 211 h 663"/>
                <a:gd name="T48" fmla="*/ 71 w 234"/>
                <a:gd name="T49" fmla="*/ 200 h 663"/>
                <a:gd name="T50" fmla="*/ 79 w 234"/>
                <a:gd name="T51" fmla="*/ 190 h 663"/>
                <a:gd name="T52" fmla="*/ 87 w 234"/>
                <a:gd name="T53" fmla="*/ 177 h 663"/>
                <a:gd name="T54" fmla="*/ 96 w 234"/>
                <a:gd name="T55" fmla="*/ 164 h 663"/>
                <a:gd name="T56" fmla="*/ 103 w 234"/>
                <a:gd name="T57" fmla="*/ 149 h 663"/>
                <a:gd name="T58" fmla="*/ 110 w 234"/>
                <a:gd name="T59" fmla="*/ 131 h 663"/>
                <a:gd name="T60" fmla="*/ 116 w 234"/>
                <a:gd name="T61" fmla="*/ 112 h 663"/>
                <a:gd name="T62" fmla="*/ 120 w 234"/>
                <a:gd name="T63" fmla="*/ 89 h 663"/>
                <a:gd name="T64" fmla="*/ 124 w 234"/>
                <a:gd name="T65" fmla="*/ 64 h 663"/>
                <a:gd name="T66" fmla="*/ 126 w 234"/>
                <a:gd name="T67" fmla="*/ 34 h 663"/>
                <a:gd name="T68" fmla="*/ 127 w 234"/>
                <a:gd name="T69" fmla="*/ 0 h 66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4" h="663">
                  <a:moveTo>
                    <a:pt x="0" y="663"/>
                  </a:moveTo>
                  <a:lnTo>
                    <a:pt x="0" y="663"/>
                  </a:lnTo>
                  <a:lnTo>
                    <a:pt x="1" y="631"/>
                  </a:lnTo>
                  <a:lnTo>
                    <a:pt x="2" y="604"/>
                  </a:lnTo>
                  <a:lnTo>
                    <a:pt x="3" y="582"/>
                  </a:lnTo>
                  <a:lnTo>
                    <a:pt x="4" y="564"/>
                  </a:lnTo>
                  <a:lnTo>
                    <a:pt x="6" y="549"/>
                  </a:lnTo>
                  <a:lnTo>
                    <a:pt x="8" y="538"/>
                  </a:lnTo>
                  <a:lnTo>
                    <a:pt x="10" y="530"/>
                  </a:lnTo>
                  <a:lnTo>
                    <a:pt x="12" y="523"/>
                  </a:lnTo>
                  <a:lnTo>
                    <a:pt x="15" y="518"/>
                  </a:lnTo>
                  <a:lnTo>
                    <a:pt x="17" y="514"/>
                  </a:lnTo>
                  <a:lnTo>
                    <a:pt x="21" y="511"/>
                  </a:lnTo>
                  <a:lnTo>
                    <a:pt x="24" y="509"/>
                  </a:lnTo>
                  <a:lnTo>
                    <a:pt x="26" y="506"/>
                  </a:lnTo>
                  <a:lnTo>
                    <a:pt x="29" y="501"/>
                  </a:lnTo>
                  <a:lnTo>
                    <a:pt x="34" y="497"/>
                  </a:lnTo>
                  <a:lnTo>
                    <a:pt x="37" y="491"/>
                  </a:lnTo>
                  <a:lnTo>
                    <a:pt x="50" y="467"/>
                  </a:lnTo>
                  <a:lnTo>
                    <a:pt x="65" y="444"/>
                  </a:lnTo>
                  <a:lnTo>
                    <a:pt x="80" y="424"/>
                  </a:lnTo>
                  <a:lnTo>
                    <a:pt x="96" y="406"/>
                  </a:lnTo>
                  <a:lnTo>
                    <a:pt x="113" y="388"/>
                  </a:lnTo>
                  <a:lnTo>
                    <a:pt x="130" y="368"/>
                  </a:lnTo>
                  <a:lnTo>
                    <a:pt x="146" y="349"/>
                  </a:lnTo>
                  <a:lnTo>
                    <a:pt x="161" y="326"/>
                  </a:lnTo>
                  <a:lnTo>
                    <a:pt x="177" y="302"/>
                  </a:lnTo>
                  <a:lnTo>
                    <a:pt x="190" y="275"/>
                  </a:lnTo>
                  <a:lnTo>
                    <a:pt x="203" y="242"/>
                  </a:lnTo>
                  <a:lnTo>
                    <a:pt x="213" y="207"/>
                  </a:lnTo>
                  <a:lnTo>
                    <a:pt x="222" y="164"/>
                  </a:lnTo>
                  <a:lnTo>
                    <a:pt x="229" y="117"/>
                  </a:lnTo>
                  <a:lnTo>
                    <a:pt x="233" y="63"/>
                  </a:lnTo>
                  <a:lnTo>
                    <a:pt x="234"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606" name="Freeform 32"/>
            <p:cNvSpPr>
              <a:spLocks noChangeAspect="1"/>
            </p:cNvSpPr>
            <p:nvPr/>
          </p:nvSpPr>
          <p:spPr bwMode="auto">
            <a:xfrm>
              <a:off x="4327057" y="2325688"/>
              <a:ext cx="1935631" cy="1757963"/>
            </a:xfrm>
            <a:custGeom>
              <a:avLst/>
              <a:gdLst>
                <a:gd name="T0" fmla="*/ 0 w 2267"/>
                <a:gd name="T1" fmla="*/ 1069 h 1953"/>
                <a:gd name="T2" fmla="*/ 28 w 2267"/>
                <a:gd name="T3" fmla="*/ 1063 h 1953"/>
                <a:gd name="T4" fmla="*/ 56 w 2267"/>
                <a:gd name="T5" fmla="*/ 1076 h 1953"/>
                <a:gd name="T6" fmla="*/ 86 w 2267"/>
                <a:gd name="T7" fmla="*/ 1101 h 1953"/>
                <a:gd name="T8" fmla="*/ 119 w 2267"/>
                <a:gd name="T9" fmla="*/ 1130 h 1953"/>
                <a:gd name="T10" fmla="*/ 158 w 2267"/>
                <a:gd name="T11" fmla="*/ 1158 h 1953"/>
                <a:gd name="T12" fmla="*/ 204 w 2267"/>
                <a:gd name="T13" fmla="*/ 1177 h 1953"/>
                <a:gd name="T14" fmla="*/ 260 w 2267"/>
                <a:gd name="T15" fmla="*/ 1182 h 1953"/>
                <a:gd name="T16" fmla="*/ 327 w 2267"/>
                <a:gd name="T17" fmla="*/ 1165 h 1953"/>
                <a:gd name="T18" fmla="*/ 337 w 2267"/>
                <a:gd name="T19" fmla="*/ 1161 h 1953"/>
                <a:gd name="T20" fmla="*/ 364 w 2267"/>
                <a:gd name="T21" fmla="*/ 1152 h 1953"/>
                <a:gd name="T22" fmla="*/ 400 w 2267"/>
                <a:gd name="T23" fmla="*/ 1142 h 1953"/>
                <a:gd name="T24" fmla="*/ 441 w 2267"/>
                <a:gd name="T25" fmla="*/ 1130 h 1953"/>
                <a:gd name="T26" fmla="*/ 483 w 2267"/>
                <a:gd name="T27" fmla="*/ 1118 h 1953"/>
                <a:gd name="T28" fmla="*/ 523 w 2267"/>
                <a:gd name="T29" fmla="*/ 1104 h 1953"/>
                <a:gd name="T30" fmla="*/ 555 w 2267"/>
                <a:gd name="T31" fmla="*/ 1090 h 1953"/>
                <a:gd name="T32" fmla="*/ 578 w 2267"/>
                <a:gd name="T33" fmla="*/ 1075 h 1953"/>
                <a:gd name="T34" fmla="*/ 584 w 2267"/>
                <a:gd name="T35" fmla="*/ 1069 h 1953"/>
                <a:gd name="T36" fmla="*/ 605 w 2267"/>
                <a:gd name="T37" fmla="*/ 1035 h 1953"/>
                <a:gd name="T38" fmla="*/ 625 w 2267"/>
                <a:gd name="T39" fmla="*/ 1000 h 1953"/>
                <a:gd name="T40" fmla="*/ 642 w 2267"/>
                <a:gd name="T41" fmla="*/ 964 h 1953"/>
                <a:gd name="T42" fmla="*/ 658 w 2267"/>
                <a:gd name="T43" fmla="*/ 928 h 1953"/>
                <a:gd name="T44" fmla="*/ 672 w 2267"/>
                <a:gd name="T45" fmla="*/ 892 h 1953"/>
                <a:gd name="T46" fmla="*/ 685 w 2267"/>
                <a:gd name="T47" fmla="*/ 855 h 1953"/>
                <a:gd name="T48" fmla="*/ 697 w 2267"/>
                <a:gd name="T49" fmla="*/ 819 h 1953"/>
                <a:gd name="T50" fmla="*/ 708 w 2267"/>
                <a:gd name="T51" fmla="*/ 782 h 1953"/>
                <a:gd name="T52" fmla="*/ 715 w 2267"/>
                <a:gd name="T53" fmla="*/ 756 h 1953"/>
                <a:gd name="T54" fmla="*/ 731 w 2267"/>
                <a:gd name="T55" fmla="*/ 706 h 1953"/>
                <a:gd name="T56" fmla="*/ 744 w 2267"/>
                <a:gd name="T57" fmla="*/ 660 h 1953"/>
                <a:gd name="T58" fmla="*/ 758 w 2267"/>
                <a:gd name="T59" fmla="*/ 617 h 1953"/>
                <a:gd name="T60" fmla="*/ 770 w 2267"/>
                <a:gd name="T61" fmla="*/ 578 h 1953"/>
                <a:gd name="T62" fmla="*/ 783 w 2267"/>
                <a:gd name="T63" fmla="*/ 542 h 1953"/>
                <a:gd name="T64" fmla="*/ 794 w 2267"/>
                <a:gd name="T65" fmla="*/ 510 h 1953"/>
                <a:gd name="T66" fmla="*/ 807 w 2267"/>
                <a:gd name="T67" fmla="*/ 479 h 1953"/>
                <a:gd name="T68" fmla="*/ 818 w 2267"/>
                <a:gd name="T69" fmla="*/ 452 h 1953"/>
                <a:gd name="T70" fmla="*/ 831 w 2267"/>
                <a:gd name="T71" fmla="*/ 427 h 1953"/>
                <a:gd name="T72" fmla="*/ 844 w 2267"/>
                <a:gd name="T73" fmla="*/ 404 h 1953"/>
                <a:gd name="T74" fmla="*/ 859 w 2267"/>
                <a:gd name="T75" fmla="*/ 383 h 1953"/>
                <a:gd name="T76" fmla="*/ 873 w 2267"/>
                <a:gd name="T77" fmla="*/ 364 h 1953"/>
                <a:gd name="T78" fmla="*/ 888 w 2267"/>
                <a:gd name="T79" fmla="*/ 346 h 1953"/>
                <a:gd name="T80" fmla="*/ 906 w 2267"/>
                <a:gd name="T81" fmla="*/ 329 h 1953"/>
                <a:gd name="T82" fmla="*/ 925 w 2267"/>
                <a:gd name="T83" fmla="*/ 314 h 1953"/>
                <a:gd name="T84" fmla="*/ 934 w 2267"/>
                <a:gd name="T85" fmla="*/ 306 h 1953"/>
                <a:gd name="T86" fmla="*/ 941 w 2267"/>
                <a:gd name="T87" fmla="*/ 303 h 1953"/>
                <a:gd name="T88" fmla="*/ 956 w 2267"/>
                <a:gd name="T89" fmla="*/ 297 h 1953"/>
                <a:gd name="T90" fmla="*/ 976 w 2267"/>
                <a:gd name="T91" fmla="*/ 289 h 1953"/>
                <a:gd name="T92" fmla="*/ 1001 w 2267"/>
                <a:gd name="T93" fmla="*/ 278 h 1953"/>
                <a:gd name="T94" fmla="*/ 1032 w 2267"/>
                <a:gd name="T95" fmla="*/ 265 h 1953"/>
                <a:gd name="T96" fmla="*/ 1065 w 2267"/>
                <a:gd name="T97" fmla="*/ 249 h 1953"/>
                <a:gd name="T98" fmla="*/ 1101 w 2267"/>
                <a:gd name="T99" fmla="*/ 232 h 1953"/>
                <a:gd name="T100" fmla="*/ 1138 w 2267"/>
                <a:gd name="T101" fmla="*/ 212 h 1953"/>
                <a:gd name="T102" fmla="*/ 1176 w 2267"/>
                <a:gd name="T103" fmla="*/ 191 h 1953"/>
                <a:gd name="T104" fmla="*/ 1213 w 2267"/>
                <a:gd name="T105" fmla="*/ 168 h 1953"/>
                <a:gd name="T106" fmla="*/ 1249 w 2267"/>
                <a:gd name="T107" fmla="*/ 144 h 1953"/>
                <a:gd name="T108" fmla="*/ 1283 w 2267"/>
                <a:gd name="T109" fmla="*/ 117 h 1953"/>
                <a:gd name="T110" fmla="*/ 1312 w 2267"/>
                <a:gd name="T111" fmla="*/ 90 h 1953"/>
                <a:gd name="T112" fmla="*/ 1338 w 2267"/>
                <a:gd name="T113" fmla="*/ 61 h 1953"/>
                <a:gd name="T114" fmla="*/ 1357 w 2267"/>
                <a:gd name="T115" fmla="*/ 31 h 1953"/>
                <a:gd name="T116" fmla="*/ 1371 w 2267"/>
                <a:gd name="T117" fmla="*/ 0 h 195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67" h="1953">
                  <a:moveTo>
                    <a:pt x="0" y="1767"/>
                  </a:moveTo>
                  <a:lnTo>
                    <a:pt x="0" y="1767"/>
                  </a:lnTo>
                  <a:lnTo>
                    <a:pt x="24" y="1757"/>
                  </a:lnTo>
                  <a:lnTo>
                    <a:pt x="47" y="1757"/>
                  </a:lnTo>
                  <a:lnTo>
                    <a:pt x="69" y="1764"/>
                  </a:lnTo>
                  <a:lnTo>
                    <a:pt x="93" y="1778"/>
                  </a:lnTo>
                  <a:lnTo>
                    <a:pt x="117" y="1797"/>
                  </a:lnTo>
                  <a:lnTo>
                    <a:pt x="142" y="1819"/>
                  </a:lnTo>
                  <a:lnTo>
                    <a:pt x="169" y="1842"/>
                  </a:lnTo>
                  <a:lnTo>
                    <a:pt x="197" y="1867"/>
                  </a:lnTo>
                  <a:lnTo>
                    <a:pt x="229" y="1891"/>
                  </a:lnTo>
                  <a:lnTo>
                    <a:pt x="262" y="1913"/>
                  </a:lnTo>
                  <a:lnTo>
                    <a:pt x="298" y="1932"/>
                  </a:lnTo>
                  <a:lnTo>
                    <a:pt x="338" y="1945"/>
                  </a:lnTo>
                  <a:lnTo>
                    <a:pt x="382" y="1953"/>
                  </a:lnTo>
                  <a:lnTo>
                    <a:pt x="430" y="1953"/>
                  </a:lnTo>
                  <a:lnTo>
                    <a:pt x="483" y="1944"/>
                  </a:lnTo>
                  <a:lnTo>
                    <a:pt x="541" y="1925"/>
                  </a:lnTo>
                  <a:lnTo>
                    <a:pt x="557" y="1919"/>
                  </a:lnTo>
                  <a:lnTo>
                    <a:pt x="578" y="1912"/>
                  </a:lnTo>
                  <a:lnTo>
                    <a:pt x="602" y="1904"/>
                  </a:lnTo>
                  <a:lnTo>
                    <a:pt x="631" y="1897"/>
                  </a:lnTo>
                  <a:lnTo>
                    <a:pt x="662" y="1887"/>
                  </a:lnTo>
                  <a:lnTo>
                    <a:pt x="695" y="1877"/>
                  </a:lnTo>
                  <a:lnTo>
                    <a:pt x="729" y="1867"/>
                  </a:lnTo>
                  <a:lnTo>
                    <a:pt x="764" y="1856"/>
                  </a:lnTo>
                  <a:lnTo>
                    <a:pt x="799" y="1847"/>
                  </a:lnTo>
                  <a:lnTo>
                    <a:pt x="832" y="1835"/>
                  </a:lnTo>
                  <a:lnTo>
                    <a:pt x="864" y="1824"/>
                  </a:lnTo>
                  <a:lnTo>
                    <a:pt x="892" y="1812"/>
                  </a:lnTo>
                  <a:lnTo>
                    <a:pt x="918" y="1801"/>
                  </a:lnTo>
                  <a:lnTo>
                    <a:pt x="938" y="1789"/>
                  </a:lnTo>
                  <a:lnTo>
                    <a:pt x="955" y="1777"/>
                  </a:lnTo>
                  <a:lnTo>
                    <a:pt x="965" y="1767"/>
                  </a:lnTo>
                  <a:lnTo>
                    <a:pt x="984" y="1738"/>
                  </a:lnTo>
                  <a:lnTo>
                    <a:pt x="1001" y="1710"/>
                  </a:lnTo>
                  <a:lnTo>
                    <a:pt x="1018" y="1681"/>
                  </a:lnTo>
                  <a:lnTo>
                    <a:pt x="1033" y="1653"/>
                  </a:lnTo>
                  <a:lnTo>
                    <a:pt x="1048" y="1623"/>
                  </a:lnTo>
                  <a:lnTo>
                    <a:pt x="1062" y="1593"/>
                  </a:lnTo>
                  <a:lnTo>
                    <a:pt x="1075" y="1564"/>
                  </a:lnTo>
                  <a:lnTo>
                    <a:pt x="1088" y="1534"/>
                  </a:lnTo>
                  <a:lnTo>
                    <a:pt x="1100" y="1504"/>
                  </a:lnTo>
                  <a:lnTo>
                    <a:pt x="1111" y="1474"/>
                  </a:lnTo>
                  <a:lnTo>
                    <a:pt x="1122" y="1444"/>
                  </a:lnTo>
                  <a:lnTo>
                    <a:pt x="1132" y="1413"/>
                  </a:lnTo>
                  <a:lnTo>
                    <a:pt x="1142" y="1383"/>
                  </a:lnTo>
                  <a:lnTo>
                    <a:pt x="1152" y="1353"/>
                  </a:lnTo>
                  <a:lnTo>
                    <a:pt x="1162" y="1322"/>
                  </a:lnTo>
                  <a:lnTo>
                    <a:pt x="1170" y="1292"/>
                  </a:lnTo>
                  <a:lnTo>
                    <a:pt x="1183" y="1249"/>
                  </a:lnTo>
                  <a:lnTo>
                    <a:pt x="1195" y="1206"/>
                  </a:lnTo>
                  <a:lnTo>
                    <a:pt x="1208" y="1166"/>
                  </a:lnTo>
                  <a:lnTo>
                    <a:pt x="1219" y="1127"/>
                  </a:lnTo>
                  <a:lnTo>
                    <a:pt x="1231" y="1090"/>
                  </a:lnTo>
                  <a:lnTo>
                    <a:pt x="1242" y="1055"/>
                  </a:lnTo>
                  <a:lnTo>
                    <a:pt x="1253" y="1020"/>
                  </a:lnTo>
                  <a:lnTo>
                    <a:pt x="1263" y="987"/>
                  </a:lnTo>
                  <a:lnTo>
                    <a:pt x="1273" y="955"/>
                  </a:lnTo>
                  <a:lnTo>
                    <a:pt x="1284" y="926"/>
                  </a:lnTo>
                  <a:lnTo>
                    <a:pt x="1294" y="896"/>
                  </a:lnTo>
                  <a:lnTo>
                    <a:pt x="1304" y="868"/>
                  </a:lnTo>
                  <a:lnTo>
                    <a:pt x="1313" y="842"/>
                  </a:lnTo>
                  <a:lnTo>
                    <a:pt x="1323" y="816"/>
                  </a:lnTo>
                  <a:lnTo>
                    <a:pt x="1334" y="792"/>
                  </a:lnTo>
                  <a:lnTo>
                    <a:pt x="1344" y="769"/>
                  </a:lnTo>
                  <a:lnTo>
                    <a:pt x="1353" y="747"/>
                  </a:lnTo>
                  <a:lnTo>
                    <a:pt x="1364" y="725"/>
                  </a:lnTo>
                  <a:lnTo>
                    <a:pt x="1374" y="706"/>
                  </a:lnTo>
                  <a:lnTo>
                    <a:pt x="1385" y="686"/>
                  </a:lnTo>
                  <a:lnTo>
                    <a:pt x="1396" y="668"/>
                  </a:lnTo>
                  <a:lnTo>
                    <a:pt x="1408" y="649"/>
                  </a:lnTo>
                  <a:lnTo>
                    <a:pt x="1420" y="633"/>
                  </a:lnTo>
                  <a:lnTo>
                    <a:pt x="1431" y="616"/>
                  </a:lnTo>
                  <a:lnTo>
                    <a:pt x="1443" y="601"/>
                  </a:lnTo>
                  <a:lnTo>
                    <a:pt x="1456" y="585"/>
                  </a:lnTo>
                  <a:lnTo>
                    <a:pt x="1469" y="571"/>
                  </a:lnTo>
                  <a:lnTo>
                    <a:pt x="1483" y="557"/>
                  </a:lnTo>
                  <a:lnTo>
                    <a:pt x="1498" y="544"/>
                  </a:lnTo>
                  <a:lnTo>
                    <a:pt x="1513" y="531"/>
                  </a:lnTo>
                  <a:lnTo>
                    <a:pt x="1529" y="518"/>
                  </a:lnTo>
                  <a:lnTo>
                    <a:pt x="1545" y="506"/>
                  </a:lnTo>
                  <a:lnTo>
                    <a:pt x="1550" y="504"/>
                  </a:lnTo>
                  <a:lnTo>
                    <a:pt x="1556" y="501"/>
                  </a:lnTo>
                  <a:lnTo>
                    <a:pt x="1567" y="497"/>
                  </a:lnTo>
                  <a:lnTo>
                    <a:pt x="1580" y="491"/>
                  </a:lnTo>
                  <a:lnTo>
                    <a:pt x="1595" y="485"/>
                  </a:lnTo>
                  <a:lnTo>
                    <a:pt x="1614" y="477"/>
                  </a:lnTo>
                  <a:lnTo>
                    <a:pt x="1633" y="468"/>
                  </a:lnTo>
                  <a:lnTo>
                    <a:pt x="1656" y="460"/>
                  </a:lnTo>
                  <a:lnTo>
                    <a:pt x="1680" y="449"/>
                  </a:lnTo>
                  <a:lnTo>
                    <a:pt x="1706" y="438"/>
                  </a:lnTo>
                  <a:lnTo>
                    <a:pt x="1733" y="425"/>
                  </a:lnTo>
                  <a:lnTo>
                    <a:pt x="1761" y="412"/>
                  </a:lnTo>
                  <a:lnTo>
                    <a:pt x="1790" y="398"/>
                  </a:lnTo>
                  <a:lnTo>
                    <a:pt x="1820" y="384"/>
                  </a:lnTo>
                  <a:lnTo>
                    <a:pt x="1851" y="368"/>
                  </a:lnTo>
                  <a:lnTo>
                    <a:pt x="1882" y="351"/>
                  </a:lnTo>
                  <a:lnTo>
                    <a:pt x="1914" y="334"/>
                  </a:lnTo>
                  <a:lnTo>
                    <a:pt x="1945" y="316"/>
                  </a:lnTo>
                  <a:lnTo>
                    <a:pt x="1975" y="297"/>
                  </a:lnTo>
                  <a:lnTo>
                    <a:pt x="2006" y="278"/>
                  </a:lnTo>
                  <a:lnTo>
                    <a:pt x="2036" y="258"/>
                  </a:lnTo>
                  <a:lnTo>
                    <a:pt x="2065" y="238"/>
                  </a:lnTo>
                  <a:lnTo>
                    <a:pt x="2094" y="216"/>
                  </a:lnTo>
                  <a:lnTo>
                    <a:pt x="2121" y="194"/>
                  </a:lnTo>
                  <a:lnTo>
                    <a:pt x="2146" y="172"/>
                  </a:lnTo>
                  <a:lnTo>
                    <a:pt x="2169" y="149"/>
                  </a:lnTo>
                  <a:lnTo>
                    <a:pt x="2192" y="125"/>
                  </a:lnTo>
                  <a:lnTo>
                    <a:pt x="2212" y="101"/>
                  </a:lnTo>
                  <a:lnTo>
                    <a:pt x="2229" y="76"/>
                  </a:lnTo>
                  <a:lnTo>
                    <a:pt x="2244" y="51"/>
                  </a:lnTo>
                  <a:lnTo>
                    <a:pt x="2257" y="26"/>
                  </a:lnTo>
                  <a:lnTo>
                    <a:pt x="2267"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607" name="Rectangle 33"/>
            <p:cNvSpPr>
              <a:spLocks noChangeAspect="1" noChangeArrowheads="1"/>
            </p:cNvSpPr>
            <p:nvPr/>
          </p:nvSpPr>
          <p:spPr bwMode="auto">
            <a:xfrm>
              <a:off x="4319998" y="3188310"/>
              <a:ext cx="25413" cy="560704"/>
            </a:xfrm>
            <a:prstGeom prst="rect">
              <a:avLst/>
            </a:prstGeom>
            <a:solidFill>
              <a:srgbClr val="B2B2B2"/>
            </a:solidFill>
            <a:ln w="9525">
              <a:solidFill>
                <a:schemeClr val="tx1"/>
              </a:solidFill>
              <a:miter lim="800000"/>
              <a:headEnd/>
              <a:tailEnd/>
            </a:ln>
          </p:spPr>
          <p:txBody>
            <a:bodyPr/>
            <a:lstStyle/>
            <a:p>
              <a:endParaRPr lang="en-US"/>
            </a:p>
          </p:txBody>
        </p:sp>
        <p:sp>
          <p:nvSpPr>
            <p:cNvPr id="19608" name="Rectangle 34"/>
            <p:cNvSpPr>
              <a:spLocks noChangeAspect="1" noChangeArrowheads="1"/>
            </p:cNvSpPr>
            <p:nvPr/>
          </p:nvSpPr>
          <p:spPr bwMode="auto">
            <a:xfrm>
              <a:off x="4319998" y="3188310"/>
              <a:ext cx="25413" cy="560704"/>
            </a:xfrm>
            <a:prstGeom prst="rect">
              <a:avLst/>
            </a:prstGeom>
            <a:solidFill>
              <a:srgbClr val="C0C0C0"/>
            </a:solidFill>
            <a:ln w="9525">
              <a:solidFill>
                <a:schemeClr val="tx1"/>
              </a:solidFill>
              <a:miter lim="800000"/>
              <a:headEnd/>
              <a:tailEnd/>
            </a:ln>
          </p:spPr>
          <p:txBody>
            <a:bodyPr/>
            <a:lstStyle/>
            <a:p>
              <a:endParaRPr lang="en-US"/>
            </a:p>
          </p:txBody>
        </p:sp>
        <p:sp>
          <p:nvSpPr>
            <p:cNvPr id="19609" name="Freeform 35"/>
            <p:cNvSpPr>
              <a:spLocks noChangeAspect="1"/>
            </p:cNvSpPr>
            <p:nvPr/>
          </p:nvSpPr>
          <p:spPr bwMode="auto">
            <a:xfrm>
              <a:off x="4209875" y="3754963"/>
              <a:ext cx="282368" cy="337612"/>
            </a:xfrm>
            <a:custGeom>
              <a:avLst/>
              <a:gdLst>
                <a:gd name="T0" fmla="*/ 0 w 330"/>
                <a:gd name="T1" fmla="*/ 39 h 376"/>
                <a:gd name="T2" fmla="*/ 0 w 330"/>
                <a:gd name="T3" fmla="*/ 39 h 376"/>
                <a:gd name="T4" fmla="*/ 8 w 330"/>
                <a:gd name="T5" fmla="*/ 31 h 376"/>
                <a:gd name="T6" fmla="*/ 19 w 330"/>
                <a:gd name="T7" fmla="*/ 23 h 376"/>
                <a:gd name="T8" fmla="*/ 28 w 330"/>
                <a:gd name="T9" fmla="*/ 16 h 376"/>
                <a:gd name="T10" fmla="*/ 39 w 330"/>
                <a:gd name="T11" fmla="*/ 10 h 376"/>
                <a:gd name="T12" fmla="*/ 51 w 330"/>
                <a:gd name="T13" fmla="*/ 5 h 376"/>
                <a:gd name="T14" fmla="*/ 62 w 330"/>
                <a:gd name="T15" fmla="*/ 2 h 376"/>
                <a:gd name="T16" fmla="*/ 75 w 330"/>
                <a:gd name="T17" fmla="*/ 1 h 376"/>
                <a:gd name="T18" fmla="*/ 86 w 330"/>
                <a:gd name="T19" fmla="*/ 0 h 376"/>
                <a:gd name="T20" fmla="*/ 86 w 330"/>
                <a:gd name="T21" fmla="*/ 0 h 376"/>
                <a:gd name="T22" fmla="*/ 98 w 330"/>
                <a:gd name="T23" fmla="*/ 1 h 376"/>
                <a:gd name="T24" fmla="*/ 109 w 330"/>
                <a:gd name="T25" fmla="*/ 2 h 376"/>
                <a:gd name="T26" fmla="*/ 120 w 330"/>
                <a:gd name="T27" fmla="*/ 5 h 376"/>
                <a:gd name="T28" fmla="*/ 130 w 330"/>
                <a:gd name="T29" fmla="*/ 9 h 376"/>
                <a:gd name="T30" fmla="*/ 140 w 330"/>
                <a:gd name="T31" fmla="*/ 13 h 376"/>
                <a:gd name="T32" fmla="*/ 149 w 330"/>
                <a:gd name="T33" fmla="*/ 19 h 376"/>
                <a:gd name="T34" fmla="*/ 159 w 330"/>
                <a:gd name="T35" fmla="*/ 26 h 376"/>
                <a:gd name="T36" fmla="*/ 167 w 330"/>
                <a:gd name="T37" fmla="*/ 33 h 376"/>
                <a:gd name="T38" fmla="*/ 173 w 330"/>
                <a:gd name="T39" fmla="*/ 41 h 376"/>
                <a:gd name="T40" fmla="*/ 180 w 330"/>
                <a:gd name="T41" fmla="*/ 50 h 376"/>
                <a:gd name="T42" fmla="*/ 186 w 330"/>
                <a:gd name="T43" fmla="*/ 59 h 376"/>
                <a:gd name="T44" fmla="*/ 191 w 330"/>
                <a:gd name="T45" fmla="*/ 69 h 376"/>
                <a:gd name="T46" fmla="*/ 195 w 330"/>
                <a:gd name="T47" fmla="*/ 80 h 376"/>
                <a:gd name="T48" fmla="*/ 197 w 330"/>
                <a:gd name="T49" fmla="*/ 91 h 376"/>
                <a:gd name="T50" fmla="*/ 199 w 330"/>
                <a:gd name="T51" fmla="*/ 102 h 376"/>
                <a:gd name="T52" fmla="*/ 200 w 330"/>
                <a:gd name="T53" fmla="*/ 114 h 376"/>
                <a:gd name="T54" fmla="*/ 200 w 330"/>
                <a:gd name="T55" fmla="*/ 114 h 376"/>
                <a:gd name="T56" fmla="*/ 199 w 330"/>
                <a:gd name="T57" fmla="*/ 126 h 376"/>
                <a:gd name="T58" fmla="*/ 197 w 330"/>
                <a:gd name="T59" fmla="*/ 136 h 376"/>
                <a:gd name="T60" fmla="*/ 195 w 330"/>
                <a:gd name="T61" fmla="*/ 147 h 376"/>
                <a:gd name="T62" fmla="*/ 191 w 330"/>
                <a:gd name="T63" fmla="*/ 158 h 376"/>
                <a:gd name="T64" fmla="*/ 186 w 330"/>
                <a:gd name="T65" fmla="*/ 167 h 376"/>
                <a:gd name="T66" fmla="*/ 180 w 330"/>
                <a:gd name="T67" fmla="*/ 176 h 376"/>
                <a:gd name="T68" fmla="*/ 173 w 330"/>
                <a:gd name="T69" fmla="*/ 185 h 376"/>
                <a:gd name="T70" fmla="*/ 167 w 330"/>
                <a:gd name="T71" fmla="*/ 193 h 376"/>
                <a:gd name="T72" fmla="*/ 159 w 330"/>
                <a:gd name="T73" fmla="*/ 200 h 376"/>
                <a:gd name="T74" fmla="*/ 149 w 330"/>
                <a:gd name="T75" fmla="*/ 207 h 376"/>
                <a:gd name="T76" fmla="*/ 140 w 330"/>
                <a:gd name="T77" fmla="*/ 213 h 376"/>
                <a:gd name="T78" fmla="*/ 130 w 330"/>
                <a:gd name="T79" fmla="*/ 217 h 376"/>
                <a:gd name="T80" fmla="*/ 120 w 330"/>
                <a:gd name="T81" fmla="*/ 222 h 376"/>
                <a:gd name="T82" fmla="*/ 109 w 330"/>
                <a:gd name="T83" fmla="*/ 224 h 376"/>
                <a:gd name="T84" fmla="*/ 98 w 330"/>
                <a:gd name="T85" fmla="*/ 226 h 376"/>
                <a:gd name="T86" fmla="*/ 86 w 330"/>
                <a:gd name="T87" fmla="*/ 227 h 376"/>
                <a:gd name="T88" fmla="*/ 86 w 330"/>
                <a:gd name="T89" fmla="*/ 227 h 376"/>
                <a:gd name="T90" fmla="*/ 75 w 330"/>
                <a:gd name="T91" fmla="*/ 226 h 376"/>
                <a:gd name="T92" fmla="*/ 62 w 330"/>
                <a:gd name="T93" fmla="*/ 224 h 376"/>
                <a:gd name="T94" fmla="*/ 51 w 330"/>
                <a:gd name="T95" fmla="*/ 221 h 376"/>
                <a:gd name="T96" fmla="*/ 39 w 330"/>
                <a:gd name="T97" fmla="*/ 216 h 376"/>
                <a:gd name="T98" fmla="*/ 28 w 330"/>
                <a:gd name="T99" fmla="*/ 211 h 376"/>
                <a:gd name="T100" fmla="*/ 19 w 330"/>
                <a:gd name="T101" fmla="*/ 205 h 376"/>
                <a:gd name="T102" fmla="*/ 8 w 330"/>
                <a:gd name="T103" fmla="*/ 197 h 376"/>
                <a:gd name="T104" fmla="*/ 0 w 330"/>
                <a:gd name="T105" fmla="*/ 188 h 37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30" h="376">
                  <a:moveTo>
                    <a:pt x="0" y="65"/>
                  </a:moveTo>
                  <a:lnTo>
                    <a:pt x="0" y="65"/>
                  </a:lnTo>
                  <a:lnTo>
                    <a:pt x="14" y="51"/>
                  </a:lnTo>
                  <a:lnTo>
                    <a:pt x="31" y="38"/>
                  </a:lnTo>
                  <a:lnTo>
                    <a:pt x="47" y="26"/>
                  </a:lnTo>
                  <a:lnTo>
                    <a:pt x="65" y="17"/>
                  </a:lnTo>
                  <a:lnTo>
                    <a:pt x="84" y="9"/>
                  </a:lnTo>
                  <a:lnTo>
                    <a:pt x="103" y="4"/>
                  </a:lnTo>
                  <a:lnTo>
                    <a:pt x="123" y="1"/>
                  </a:lnTo>
                  <a:lnTo>
                    <a:pt x="142" y="0"/>
                  </a:lnTo>
                  <a:lnTo>
                    <a:pt x="162" y="1"/>
                  </a:lnTo>
                  <a:lnTo>
                    <a:pt x="180" y="4"/>
                  </a:lnTo>
                  <a:lnTo>
                    <a:pt x="198" y="8"/>
                  </a:lnTo>
                  <a:lnTo>
                    <a:pt x="215" y="15"/>
                  </a:lnTo>
                  <a:lnTo>
                    <a:pt x="231" y="22"/>
                  </a:lnTo>
                  <a:lnTo>
                    <a:pt x="246" y="32"/>
                  </a:lnTo>
                  <a:lnTo>
                    <a:pt x="262" y="43"/>
                  </a:lnTo>
                  <a:lnTo>
                    <a:pt x="275" y="55"/>
                  </a:lnTo>
                  <a:lnTo>
                    <a:pt x="286" y="68"/>
                  </a:lnTo>
                  <a:lnTo>
                    <a:pt x="297" y="83"/>
                  </a:lnTo>
                  <a:lnTo>
                    <a:pt x="307" y="98"/>
                  </a:lnTo>
                  <a:lnTo>
                    <a:pt x="315" y="115"/>
                  </a:lnTo>
                  <a:lnTo>
                    <a:pt x="321" y="132"/>
                  </a:lnTo>
                  <a:lnTo>
                    <a:pt x="325" y="150"/>
                  </a:lnTo>
                  <a:lnTo>
                    <a:pt x="329" y="169"/>
                  </a:lnTo>
                  <a:lnTo>
                    <a:pt x="330" y="188"/>
                  </a:lnTo>
                  <a:lnTo>
                    <a:pt x="329" y="208"/>
                  </a:lnTo>
                  <a:lnTo>
                    <a:pt x="325" y="226"/>
                  </a:lnTo>
                  <a:lnTo>
                    <a:pt x="321" y="243"/>
                  </a:lnTo>
                  <a:lnTo>
                    <a:pt x="315" y="261"/>
                  </a:lnTo>
                  <a:lnTo>
                    <a:pt x="307" y="277"/>
                  </a:lnTo>
                  <a:lnTo>
                    <a:pt x="297" y="292"/>
                  </a:lnTo>
                  <a:lnTo>
                    <a:pt x="286" y="307"/>
                  </a:lnTo>
                  <a:lnTo>
                    <a:pt x="275" y="320"/>
                  </a:lnTo>
                  <a:lnTo>
                    <a:pt x="262" y="332"/>
                  </a:lnTo>
                  <a:lnTo>
                    <a:pt x="246" y="343"/>
                  </a:lnTo>
                  <a:lnTo>
                    <a:pt x="231" y="353"/>
                  </a:lnTo>
                  <a:lnTo>
                    <a:pt x="215" y="360"/>
                  </a:lnTo>
                  <a:lnTo>
                    <a:pt x="198" y="367"/>
                  </a:lnTo>
                  <a:lnTo>
                    <a:pt x="180" y="371"/>
                  </a:lnTo>
                  <a:lnTo>
                    <a:pt x="162" y="375"/>
                  </a:lnTo>
                  <a:lnTo>
                    <a:pt x="142" y="376"/>
                  </a:lnTo>
                  <a:lnTo>
                    <a:pt x="123" y="375"/>
                  </a:lnTo>
                  <a:lnTo>
                    <a:pt x="103" y="371"/>
                  </a:lnTo>
                  <a:lnTo>
                    <a:pt x="84" y="366"/>
                  </a:lnTo>
                  <a:lnTo>
                    <a:pt x="65" y="358"/>
                  </a:lnTo>
                  <a:lnTo>
                    <a:pt x="47" y="350"/>
                  </a:lnTo>
                  <a:lnTo>
                    <a:pt x="31" y="339"/>
                  </a:lnTo>
                  <a:lnTo>
                    <a:pt x="14" y="326"/>
                  </a:lnTo>
                  <a:lnTo>
                    <a:pt x="0" y="312"/>
                  </a:lnTo>
                </a:path>
              </a:pathLst>
            </a:custGeom>
            <a:solidFill>
              <a:srgbClr val="C0C0C0"/>
            </a:solidFill>
            <a:ln w="9525">
              <a:solidFill>
                <a:schemeClr val="tx1"/>
              </a:solidFill>
              <a:prstDash val="solid"/>
              <a:round/>
              <a:headEnd/>
              <a:tailEnd/>
            </a:ln>
          </p:spPr>
          <p:txBody>
            <a:bodyPr/>
            <a:lstStyle/>
            <a:p>
              <a:endParaRPr lang="en-GB"/>
            </a:p>
          </p:txBody>
        </p:sp>
        <p:sp>
          <p:nvSpPr>
            <p:cNvPr id="19610" name="Freeform 36"/>
            <p:cNvSpPr>
              <a:spLocks noChangeAspect="1"/>
            </p:cNvSpPr>
            <p:nvPr/>
          </p:nvSpPr>
          <p:spPr bwMode="auto">
            <a:xfrm>
              <a:off x="4222581" y="3811479"/>
              <a:ext cx="214599" cy="224579"/>
            </a:xfrm>
            <a:custGeom>
              <a:avLst/>
              <a:gdLst>
                <a:gd name="T0" fmla="*/ 76 w 252"/>
                <a:gd name="T1" fmla="*/ 0 h 250"/>
                <a:gd name="T2" fmla="*/ 91 w 252"/>
                <a:gd name="T3" fmla="*/ 1 h 250"/>
                <a:gd name="T4" fmla="*/ 106 w 252"/>
                <a:gd name="T5" fmla="*/ 5 h 250"/>
                <a:gd name="T6" fmla="*/ 119 w 252"/>
                <a:gd name="T7" fmla="*/ 13 h 250"/>
                <a:gd name="T8" fmla="*/ 130 w 252"/>
                <a:gd name="T9" fmla="*/ 22 h 250"/>
                <a:gd name="T10" fmla="*/ 139 w 252"/>
                <a:gd name="T11" fmla="*/ 33 h 250"/>
                <a:gd name="T12" fmla="*/ 146 w 252"/>
                <a:gd name="T13" fmla="*/ 47 h 250"/>
                <a:gd name="T14" fmla="*/ 151 w 252"/>
                <a:gd name="T15" fmla="*/ 60 h 250"/>
                <a:gd name="T16" fmla="*/ 152 w 252"/>
                <a:gd name="T17" fmla="*/ 76 h 250"/>
                <a:gd name="T18" fmla="*/ 151 w 252"/>
                <a:gd name="T19" fmla="*/ 91 h 250"/>
                <a:gd name="T20" fmla="*/ 146 w 252"/>
                <a:gd name="T21" fmla="*/ 105 h 250"/>
                <a:gd name="T22" fmla="*/ 139 w 252"/>
                <a:gd name="T23" fmla="*/ 118 h 250"/>
                <a:gd name="T24" fmla="*/ 130 w 252"/>
                <a:gd name="T25" fmla="*/ 129 h 250"/>
                <a:gd name="T26" fmla="*/ 119 w 252"/>
                <a:gd name="T27" fmla="*/ 138 h 250"/>
                <a:gd name="T28" fmla="*/ 106 w 252"/>
                <a:gd name="T29" fmla="*/ 145 h 250"/>
                <a:gd name="T30" fmla="*/ 91 w 252"/>
                <a:gd name="T31" fmla="*/ 150 h 250"/>
                <a:gd name="T32" fmla="*/ 76 w 252"/>
                <a:gd name="T33" fmla="*/ 151 h 250"/>
                <a:gd name="T34" fmla="*/ 61 w 252"/>
                <a:gd name="T35" fmla="*/ 150 h 250"/>
                <a:gd name="T36" fmla="*/ 46 w 252"/>
                <a:gd name="T37" fmla="*/ 145 h 250"/>
                <a:gd name="T38" fmla="*/ 34 w 252"/>
                <a:gd name="T39" fmla="*/ 138 h 250"/>
                <a:gd name="T40" fmla="*/ 22 w 252"/>
                <a:gd name="T41" fmla="*/ 129 h 250"/>
                <a:gd name="T42" fmla="*/ 13 w 252"/>
                <a:gd name="T43" fmla="*/ 118 h 250"/>
                <a:gd name="T44" fmla="*/ 6 w 252"/>
                <a:gd name="T45" fmla="*/ 105 h 250"/>
                <a:gd name="T46" fmla="*/ 2 w 252"/>
                <a:gd name="T47" fmla="*/ 91 h 250"/>
                <a:gd name="T48" fmla="*/ 0 w 252"/>
                <a:gd name="T49" fmla="*/ 76 h 250"/>
                <a:gd name="T50" fmla="*/ 2 w 252"/>
                <a:gd name="T51" fmla="*/ 60 h 250"/>
                <a:gd name="T52" fmla="*/ 6 w 252"/>
                <a:gd name="T53" fmla="*/ 47 h 250"/>
                <a:gd name="T54" fmla="*/ 13 w 252"/>
                <a:gd name="T55" fmla="*/ 33 h 250"/>
                <a:gd name="T56" fmla="*/ 22 w 252"/>
                <a:gd name="T57" fmla="*/ 22 h 250"/>
                <a:gd name="T58" fmla="*/ 34 w 252"/>
                <a:gd name="T59" fmla="*/ 13 h 250"/>
                <a:gd name="T60" fmla="*/ 46 w 252"/>
                <a:gd name="T61" fmla="*/ 5 h 250"/>
                <a:gd name="T62" fmla="*/ 61 w 252"/>
                <a:gd name="T63" fmla="*/ 1 h 250"/>
                <a:gd name="T64" fmla="*/ 76 w 252"/>
                <a:gd name="T65" fmla="*/ 0 h 2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52" h="250">
                  <a:moveTo>
                    <a:pt x="126" y="0"/>
                  </a:moveTo>
                  <a:lnTo>
                    <a:pt x="151" y="2"/>
                  </a:lnTo>
                  <a:lnTo>
                    <a:pt x="175" y="9"/>
                  </a:lnTo>
                  <a:lnTo>
                    <a:pt x="197" y="21"/>
                  </a:lnTo>
                  <a:lnTo>
                    <a:pt x="215" y="37"/>
                  </a:lnTo>
                  <a:lnTo>
                    <a:pt x="230" y="55"/>
                  </a:lnTo>
                  <a:lnTo>
                    <a:pt x="242" y="77"/>
                  </a:lnTo>
                  <a:lnTo>
                    <a:pt x="250" y="100"/>
                  </a:lnTo>
                  <a:lnTo>
                    <a:pt x="252" y="125"/>
                  </a:lnTo>
                  <a:lnTo>
                    <a:pt x="250" y="150"/>
                  </a:lnTo>
                  <a:lnTo>
                    <a:pt x="242" y="174"/>
                  </a:lnTo>
                  <a:lnTo>
                    <a:pt x="230" y="195"/>
                  </a:lnTo>
                  <a:lnTo>
                    <a:pt x="215" y="213"/>
                  </a:lnTo>
                  <a:lnTo>
                    <a:pt x="197" y="228"/>
                  </a:lnTo>
                  <a:lnTo>
                    <a:pt x="175" y="240"/>
                  </a:lnTo>
                  <a:lnTo>
                    <a:pt x="151" y="248"/>
                  </a:lnTo>
                  <a:lnTo>
                    <a:pt x="126" y="250"/>
                  </a:lnTo>
                  <a:lnTo>
                    <a:pt x="101" y="248"/>
                  </a:lnTo>
                  <a:lnTo>
                    <a:pt x="77" y="240"/>
                  </a:lnTo>
                  <a:lnTo>
                    <a:pt x="56" y="228"/>
                  </a:lnTo>
                  <a:lnTo>
                    <a:pt x="37" y="213"/>
                  </a:lnTo>
                  <a:lnTo>
                    <a:pt x="22" y="195"/>
                  </a:lnTo>
                  <a:lnTo>
                    <a:pt x="10" y="174"/>
                  </a:lnTo>
                  <a:lnTo>
                    <a:pt x="3" y="150"/>
                  </a:lnTo>
                  <a:lnTo>
                    <a:pt x="0" y="125"/>
                  </a:lnTo>
                  <a:lnTo>
                    <a:pt x="3" y="100"/>
                  </a:lnTo>
                  <a:lnTo>
                    <a:pt x="10" y="77"/>
                  </a:lnTo>
                  <a:lnTo>
                    <a:pt x="22" y="55"/>
                  </a:lnTo>
                  <a:lnTo>
                    <a:pt x="37" y="37"/>
                  </a:lnTo>
                  <a:lnTo>
                    <a:pt x="56" y="21"/>
                  </a:lnTo>
                  <a:lnTo>
                    <a:pt x="77" y="9"/>
                  </a:lnTo>
                  <a:lnTo>
                    <a:pt x="101" y="2"/>
                  </a:lnTo>
                  <a:lnTo>
                    <a:pt x="126" y="0"/>
                  </a:lnTo>
                  <a:close/>
                </a:path>
              </a:pathLst>
            </a:custGeom>
            <a:solidFill>
              <a:schemeClr val="accent1"/>
            </a:solidFill>
            <a:ln w="9525">
              <a:solidFill>
                <a:schemeClr val="tx1"/>
              </a:solidFill>
              <a:round/>
              <a:headEnd/>
              <a:tailEnd/>
            </a:ln>
          </p:spPr>
          <p:txBody>
            <a:bodyPr/>
            <a:lstStyle/>
            <a:p>
              <a:endParaRPr lang="en-GB"/>
            </a:p>
          </p:txBody>
        </p:sp>
        <p:sp>
          <p:nvSpPr>
            <p:cNvPr id="19611" name="Freeform 37"/>
            <p:cNvSpPr>
              <a:spLocks noChangeAspect="1"/>
            </p:cNvSpPr>
            <p:nvPr/>
          </p:nvSpPr>
          <p:spPr bwMode="auto">
            <a:xfrm>
              <a:off x="4222581" y="3811479"/>
              <a:ext cx="214599" cy="224579"/>
            </a:xfrm>
            <a:custGeom>
              <a:avLst/>
              <a:gdLst>
                <a:gd name="T0" fmla="*/ 76 w 252"/>
                <a:gd name="T1" fmla="*/ 0 h 250"/>
                <a:gd name="T2" fmla="*/ 76 w 252"/>
                <a:gd name="T3" fmla="*/ 0 h 250"/>
                <a:gd name="T4" fmla="*/ 91 w 252"/>
                <a:gd name="T5" fmla="*/ 1 h 250"/>
                <a:gd name="T6" fmla="*/ 106 w 252"/>
                <a:gd name="T7" fmla="*/ 5 h 250"/>
                <a:gd name="T8" fmla="*/ 119 w 252"/>
                <a:gd name="T9" fmla="*/ 13 h 250"/>
                <a:gd name="T10" fmla="*/ 130 w 252"/>
                <a:gd name="T11" fmla="*/ 22 h 250"/>
                <a:gd name="T12" fmla="*/ 139 w 252"/>
                <a:gd name="T13" fmla="*/ 33 h 250"/>
                <a:gd name="T14" fmla="*/ 146 w 252"/>
                <a:gd name="T15" fmla="*/ 47 h 250"/>
                <a:gd name="T16" fmla="*/ 151 w 252"/>
                <a:gd name="T17" fmla="*/ 60 h 250"/>
                <a:gd name="T18" fmla="*/ 152 w 252"/>
                <a:gd name="T19" fmla="*/ 76 h 250"/>
                <a:gd name="T20" fmla="*/ 152 w 252"/>
                <a:gd name="T21" fmla="*/ 76 h 250"/>
                <a:gd name="T22" fmla="*/ 151 w 252"/>
                <a:gd name="T23" fmla="*/ 91 h 250"/>
                <a:gd name="T24" fmla="*/ 146 w 252"/>
                <a:gd name="T25" fmla="*/ 105 h 250"/>
                <a:gd name="T26" fmla="*/ 139 w 252"/>
                <a:gd name="T27" fmla="*/ 118 h 250"/>
                <a:gd name="T28" fmla="*/ 130 w 252"/>
                <a:gd name="T29" fmla="*/ 129 h 250"/>
                <a:gd name="T30" fmla="*/ 119 w 252"/>
                <a:gd name="T31" fmla="*/ 138 h 250"/>
                <a:gd name="T32" fmla="*/ 106 w 252"/>
                <a:gd name="T33" fmla="*/ 145 h 250"/>
                <a:gd name="T34" fmla="*/ 91 w 252"/>
                <a:gd name="T35" fmla="*/ 150 h 250"/>
                <a:gd name="T36" fmla="*/ 76 w 252"/>
                <a:gd name="T37" fmla="*/ 151 h 250"/>
                <a:gd name="T38" fmla="*/ 76 w 252"/>
                <a:gd name="T39" fmla="*/ 151 h 250"/>
                <a:gd name="T40" fmla="*/ 61 w 252"/>
                <a:gd name="T41" fmla="*/ 150 h 250"/>
                <a:gd name="T42" fmla="*/ 46 w 252"/>
                <a:gd name="T43" fmla="*/ 145 h 250"/>
                <a:gd name="T44" fmla="*/ 34 w 252"/>
                <a:gd name="T45" fmla="*/ 138 h 250"/>
                <a:gd name="T46" fmla="*/ 22 w 252"/>
                <a:gd name="T47" fmla="*/ 129 h 250"/>
                <a:gd name="T48" fmla="*/ 13 w 252"/>
                <a:gd name="T49" fmla="*/ 118 h 250"/>
                <a:gd name="T50" fmla="*/ 6 w 252"/>
                <a:gd name="T51" fmla="*/ 105 h 250"/>
                <a:gd name="T52" fmla="*/ 2 w 252"/>
                <a:gd name="T53" fmla="*/ 91 h 250"/>
                <a:gd name="T54" fmla="*/ 0 w 252"/>
                <a:gd name="T55" fmla="*/ 76 h 250"/>
                <a:gd name="T56" fmla="*/ 0 w 252"/>
                <a:gd name="T57" fmla="*/ 76 h 250"/>
                <a:gd name="T58" fmla="*/ 2 w 252"/>
                <a:gd name="T59" fmla="*/ 60 h 250"/>
                <a:gd name="T60" fmla="*/ 6 w 252"/>
                <a:gd name="T61" fmla="*/ 47 h 250"/>
                <a:gd name="T62" fmla="*/ 13 w 252"/>
                <a:gd name="T63" fmla="*/ 33 h 250"/>
                <a:gd name="T64" fmla="*/ 22 w 252"/>
                <a:gd name="T65" fmla="*/ 22 h 250"/>
                <a:gd name="T66" fmla="*/ 34 w 252"/>
                <a:gd name="T67" fmla="*/ 13 h 250"/>
                <a:gd name="T68" fmla="*/ 46 w 252"/>
                <a:gd name="T69" fmla="*/ 5 h 250"/>
                <a:gd name="T70" fmla="*/ 61 w 252"/>
                <a:gd name="T71" fmla="*/ 1 h 250"/>
                <a:gd name="T72" fmla="*/ 76 w 252"/>
                <a:gd name="T73" fmla="*/ 0 h 25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250">
                  <a:moveTo>
                    <a:pt x="126" y="0"/>
                  </a:moveTo>
                  <a:lnTo>
                    <a:pt x="126" y="0"/>
                  </a:lnTo>
                  <a:lnTo>
                    <a:pt x="151" y="2"/>
                  </a:lnTo>
                  <a:lnTo>
                    <a:pt x="175" y="9"/>
                  </a:lnTo>
                  <a:lnTo>
                    <a:pt x="197" y="21"/>
                  </a:lnTo>
                  <a:lnTo>
                    <a:pt x="215" y="37"/>
                  </a:lnTo>
                  <a:lnTo>
                    <a:pt x="230" y="55"/>
                  </a:lnTo>
                  <a:lnTo>
                    <a:pt x="242" y="77"/>
                  </a:lnTo>
                  <a:lnTo>
                    <a:pt x="250" y="100"/>
                  </a:lnTo>
                  <a:lnTo>
                    <a:pt x="252" y="125"/>
                  </a:lnTo>
                  <a:lnTo>
                    <a:pt x="250" y="150"/>
                  </a:lnTo>
                  <a:lnTo>
                    <a:pt x="242" y="174"/>
                  </a:lnTo>
                  <a:lnTo>
                    <a:pt x="230" y="195"/>
                  </a:lnTo>
                  <a:lnTo>
                    <a:pt x="215" y="213"/>
                  </a:lnTo>
                  <a:lnTo>
                    <a:pt x="197" y="228"/>
                  </a:lnTo>
                  <a:lnTo>
                    <a:pt x="175" y="240"/>
                  </a:lnTo>
                  <a:lnTo>
                    <a:pt x="151" y="248"/>
                  </a:lnTo>
                  <a:lnTo>
                    <a:pt x="126" y="250"/>
                  </a:lnTo>
                  <a:lnTo>
                    <a:pt x="101" y="248"/>
                  </a:lnTo>
                  <a:lnTo>
                    <a:pt x="77" y="240"/>
                  </a:lnTo>
                  <a:lnTo>
                    <a:pt x="56" y="228"/>
                  </a:lnTo>
                  <a:lnTo>
                    <a:pt x="37" y="213"/>
                  </a:lnTo>
                  <a:lnTo>
                    <a:pt x="22" y="195"/>
                  </a:lnTo>
                  <a:lnTo>
                    <a:pt x="10" y="174"/>
                  </a:lnTo>
                  <a:lnTo>
                    <a:pt x="3" y="150"/>
                  </a:lnTo>
                  <a:lnTo>
                    <a:pt x="0" y="125"/>
                  </a:lnTo>
                  <a:lnTo>
                    <a:pt x="3" y="100"/>
                  </a:lnTo>
                  <a:lnTo>
                    <a:pt x="10" y="77"/>
                  </a:lnTo>
                  <a:lnTo>
                    <a:pt x="22" y="55"/>
                  </a:lnTo>
                  <a:lnTo>
                    <a:pt x="37" y="37"/>
                  </a:lnTo>
                  <a:lnTo>
                    <a:pt x="56" y="21"/>
                  </a:lnTo>
                  <a:lnTo>
                    <a:pt x="77" y="9"/>
                  </a:lnTo>
                  <a:lnTo>
                    <a:pt x="101" y="2"/>
                  </a:lnTo>
                  <a:lnTo>
                    <a:pt x="126"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612" name="Line 38"/>
            <p:cNvSpPr>
              <a:spLocks noChangeAspect="1" noChangeShapeType="1"/>
            </p:cNvSpPr>
            <p:nvPr/>
          </p:nvSpPr>
          <p:spPr bwMode="auto">
            <a:xfrm>
              <a:off x="4208463" y="3811479"/>
              <a:ext cx="1412" cy="2201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613" name="Freeform 39"/>
            <p:cNvSpPr>
              <a:spLocks noChangeAspect="1"/>
            </p:cNvSpPr>
            <p:nvPr/>
          </p:nvSpPr>
          <p:spPr bwMode="auto">
            <a:xfrm>
              <a:off x="4303056" y="3887331"/>
              <a:ext cx="57885" cy="62466"/>
            </a:xfrm>
            <a:custGeom>
              <a:avLst/>
              <a:gdLst>
                <a:gd name="T0" fmla="*/ 21 w 68"/>
                <a:gd name="T1" fmla="*/ 0 h 68"/>
                <a:gd name="T2" fmla="*/ 25 w 68"/>
                <a:gd name="T3" fmla="*/ 1 h 68"/>
                <a:gd name="T4" fmla="*/ 28 w 68"/>
                <a:gd name="T5" fmla="*/ 1 h 68"/>
                <a:gd name="T6" fmla="*/ 32 w 68"/>
                <a:gd name="T7" fmla="*/ 3 h 68"/>
                <a:gd name="T8" fmla="*/ 35 w 68"/>
                <a:gd name="T9" fmla="*/ 6 h 68"/>
                <a:gd name="T10" fmla="*/ 38 w 68"/>
                <a:gd name="T11" fmla="*/ 9 h 68"/>
                <a:gd name="T12" fmla="*/ 40 w 68"/>
                <a:gd name="T13" fmla="*/ 12 h 68"/>
                <a:gd name="T14" fmla="*/ 40 w 68"/>
                <a:gd name="T15" fmla="*/ 17 h 68"/>
                <a:gd name="T16" fmla="*/ 41 w 68"/>
                <a:gd name="T17" fmla="*/ 21 h 68"/>
                <a:gd name="T18" fmla="*/ 40 w 68"/>
                <a:gd name="T19" fmla="*/ 25 h 68"/>
                <a:gd name="T20" fmla="*/ 40 w 68"/>
                <a:gd name="T21" fmla="*/ 29 h 68"/>
                <a:gd name="T22" fmla="*/ 38 w 68"/>
                <a:gd name="T23" fmla="*/ 33 h 68"/>
                <a:gd name="T24" fmla="*/ 35 w 68"/>
                <a:gd name="T25" fmla="*/ 36 h 68"/>
                <a:gd name="T26" fmla="*/ 32 w 68"/>
                <a:gd name="T27" fmla="*/ 38 h 68"/>
                <a:gd name="T28" fmla="*/ 28 w 68"/>
                <a:gd name="T29" fmla="*/ 41 h 68"/>
                <a:gd name="T30" fmla="*/ 25 w 68"/>
                <a:gd name="T31" fmla="*/ 41 h 68"/>
                <a:gd name="T32" fmla="*/ 21 w 68"/>
                <a:gd name="T33" fmla="*/ 42 h 68"/>
                <a:gd name="T34" fmla="*/ 16 w 68"/>
                <a:gd name="T35" fmla="*/ 41 h 68"/>
                <a:gd name="T36" fmla="*/ 12 w 68"/>
                <a:gd name="T37" fmla="*/ 41 h 68"/>
                <a:gd name="T38" fmla="*/ 9 w 68"/>
                <a:gd name="T39" fmla="*/ 38 h 68"/>
                <a:gd name="T40" fmla="*/ 5 w 68"/>
                <a:gd name="T41" fmla="*/ 36 h 68"/>
                <a:gd name="T42" fmla="*/ 3 w 68"/>
                <a:gd name="T43" fmla="*/ 33 h 68"/>
                <a:gd name="T44" fmla="*/ 1 w 68"/>
                <a:gd name="T45" fmla="*/ 29 h 68"/>
                <a:gd name="T46" fmla="*/ 1 w 68"/>
                <a:gd name="T47" fmla="*/ 25 h 68"/>
                <a:gd name="T48" fmla="*/ 0 w 68"/>
                <a:gd name="T49" fmla="*/ 21 h 68"/>
                <a:gd name="T50" fmla="*/ 1 w 68"/>
                <a:gd name="T51" fmla="*/ 17 h 68"/>
                <a:gd name="T52" fmla="*/ 1 w 68"/>
                <a:gd name="T53" fmla="*/ 12 h 68"/>
                <a:gd name="T54" fmla="*/ 3 w 68"/>
                <a:gd name="T55" fmla="*/ 9 h 68"/>
                <a:gd name="T56" fmla="*/ 5 w 68"/>
                <a:gd name="T57" fmla="*/ 6 h 68"/>
                <a:gd name="T58" fmla="*/ 9 w 68"/>
                <a:gd name="T59" fmla="*/ 3 h 68"/>
                <a:gd name="T60" fmla="*/ 12 w 68"/>
                <a:gd name="T61" fmla="*/ 1 h 68"/>
                <a:gd name="T62" fmla="*/ 16 w 68"/>
                <a:gd name="T63" fmla="*/ 1 h 68"/>
                <a:gd name="T64" fmla="*/ 21 w 68"/>
                <a:gd name="T65" fmla="*/ 0 h 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8" h="68">
                  <a:moveTo>
                    <a:pt x="34" y="0"/>
                  </a:moveTo>
                  <a:lnTo>
                    <a:pt x="41" y="1"/>
                  </a:lnTo>
                  <a:lnTo>
                    <a:pt x="47" y="2"/>
                  </a:lnTo>
                  <a:lnTo>
                    <a:pt x="53" y="5"/>
                  </a:lnTo>
                  <a:lnTo>
                    <a:pt x="58" y="9"/>
                  </a:lnTo>
                  <a:lnTo>
                    <a:pt x="63" y="15"/>
                  </a:lnTo>
                  <a:lnTo>
                    <a:pt x="66" y="20"/>
                  </a:lnTo>
                  <a:lnTo>
                    <a:pt x="67" y="27"/>
                  </a:lnTo>
                  <a:lnTo>
                    <a:pt x="68" y="34"/>
                  </a:lnTo>
                  <a:lnTo>
                    <a:pt x="67" y="41"/>
                  </a:lnTo>
                  <a:lnTo>
                    <a:pt x="66" y="47"/>
                  </a:lnTo>
                  <a:lnTo>
                    <a:pt x="63" y="53"/>
                  </a:lnTo>
                  <a:lnTo>
                    <a:pt x="58" y="58"/>
                  </a:lnTo>
                  <a:lnTo>
                    <a:pt x="53" y="62"/>
                  </a:lnTo>
                  <a:lnTo>
                    <a:pt x="47" y="66"/>
                  </a:lnTo>
                  <a:lnTo>
                    <a:pt x="41" y="67"/>
                  </a:lnTo>
                  <a:lnTo>
                    <a:pt x="34" y="68"/>
                  </a:lnTo>
                  <a:lnTo>
                    <a:pt x="27" y="67"/>
                  </a:lnTo>
                  <a:lnTo>
                    <a:pt x="20" y="66"/>
                  </a:lnTo>
                  <a:lnTo>
                    <a:pt x="15" y="62"/>
                  </a:lnTo>
                  <a:lnTo>
                    <a:pt x="9" y="58"/>
                  </a:lnTo>
                  <a:lnTo>
                    <a:pt x="5" y="53"/>
                  </a:lnTo>
                  <a:lnTo>
                    <a:pt x="2" y="47"/>
                  </a:lnTo>
                  <a:lnTo>
                    <a:pt x="1" y="41"/>
                  </a:lnTo>
                  <a:lnTo>
                    <a:pt x="0" y="34"/>
                  </a:lnTo>
                  <a:lnTo>
                    <a:pt x="1" y="27"/>
                  </a:lnTo>
                  <a:lnTo>
                    <a:pt x="2" y="20"/>
                  </a:lnTo>
                  <a:lnTo>
                    <a:pt x="5" y="15"/>
                  </a:lnTo>
                  <a:lnTo>
                    <a:pt x="9" y="9"/>
                  </a:lnTo>
                  <a:lnTo>
                    <a:pt x="15" y="5"/>
                  </a:lnTo>
                  <a:lnTo>
                    <a:pt x="20" y="2"/>
                  </a:lnTo>
                  <a:lnTo>
                    <a:pt x="27" y="1"/>
                  </a:lnTo>
                  <a:lnTo>
                    <a:pt x="34" y="0"/>
                  </a:lnTo>
                  <a:close/>
                </a:path>
              </a:pathLst>
            </a:custGeom>
            <a:solidFill>
              <a:srgbClr val="FFFFFF"/>
            </a:solidFill>
            <a:ln w="9525">
              <a:solidFill>
                <a:schemeClr val="tx1"/>
              </a:solidFill>
              <a:round/>
              <a:headEnd/>
              <a:tailEnd/>
            </a:ln>
          </p:spPr>
          <p:txBody>
            <a:bodyPr/>
            <a:lstStyle/>
            <a:p>
              <a:endParaRPr lang="en-GB"/>
            </a:p>
          </p:txBody>
        </p:sp>
        <p:sp>
          <p:nvSpPr>
            <p:cNvPr id="19614" name="Freeform 40"/>
            <p:cNvSpPr>
              <a:spLocks noChangeAspect="1"/>
            </p:cNvSpPr>
            <p:nvPr/>
          </p:nvSpPr>
          <p:spPr bwMode="auto">
            <a:xfrm>
              <a:off x="4303056" y="3887331"/>
              <a:ext cx="57885" cy="62466"/>
            </a:xfrm>
            <a:custGeom>
              <a:avLst/>
              <a:gdLst>
                <a:gd name="T0" fmla="*/ 21 w 68"/>
                <a:gd name="T1" fmla="*/ 0 h 68"/>
                <a:gd name="T2" fmla="*/ 21 w 68"/>
                <a:gd name="T3" fmla="*/ 0 h 68"/>
                <a:gd name="T4" fmla="*/ 25 w 68"/>
                <a:gd name="T5" fmla="*/ 1 h 68"/>
                <a:gd name="T6" fmla="*/ 28 w 68"/>
                <a:gd name="T7" fmla="*/ 1 h 68"/>
                <a:gd name="T8" fmla="*/ 32 w 68"/>
                <a:gd name="T9" fmla="*/ 3 h 68"/>
                <a:gd name="T10" fmla="*/ 35 w 68"/>
                <a:gd name="T11" fmla="*/ 6 h 68"/>
                <a:gd name="T12" fmla="*/ 38 w 68"/>
                <a:gd name="T13" fmla="*/ 9 h 68"/>
                <a:gd name="T14" fmla="*/ 40 w 68"/>
                <a:gd name="T15" fmla="*/ 12 h 68"/>
                <a:gd name="T16" fmla="*/ 40 w 68"/>
                <a:gd name="T17" fmla="*/ 17 h 68"/>
                <a:gd name="T18" fmla="*/ 41 w 68"/>
                <a:gd name="T19" fmla="*/ 21 h 68"/>
                <a:gd name="T20" fmla="*/ 41 w 68"/>
                <a:gd name="T21" fmla="*/ 21 h 68"/>
                <a:gd name="T22" fmla="*/ 40 w 68"/>
                <a:gd name="T23" fmla="*/ 25 h 68"/>
                <a:gd name="T24" fmla="*/ 40 w 68"/>
                <a:gd name="T25" fmla="*/ 29 h 68"/>
                <a:gd name="T26" fmla="*/ 38 w 68"/>
                <a:gd name="T27" fmla="*/ 33 h 68"/>
                <a:gd name="T28" fmla="*/ 35 w 68"/>
                <a:gd name="T29" fmla="*/ 36 h 68"/>
                <a:gd name="T30" fmla="*/ 32 w 68"/>
                <a:gd name="T31" fmla="*/ 38 h 68"/>
                <a:gd name="T32" fmla="*/ 28 w 68"/>
                <a:gd name="T33" fmla="*/ 41 h 68"/>
                <a:gd name="T34" fmla="*/ 25 w 68"/>
                <a:gd name="T35" fmla="*/ 41 h 68"/>
                <a:gd name="T36" fmla="*/ 21 w 68"/>
                <a:gd name="T37" fmla="*/ 42 h 68"/>
                <a:gd name="T38" fmla="*/ 21 w 68"/>
                <a:gd name="T39" fmla="*/ 42 h 68"/>
                <a:gd name="T40" fmla="*/ 16 w 68"/>
                <a:gd name="T41" fmla="*/ 41 h 68"/>
                <a:gd name="T42" fmla="*/ 12 w 68"/>
                <a:gd name="T43" fmla="*/ 41 h 68"/>
                <a:gd name="T44" fmla="*/ 9 w 68"/>
                <a:gd name="T45" fmla="*/ 38 h 68"/>
                <a:gd name="T46" fmla="*/ 5 w 68"/>
                <a:gd name="T47" fmla="*/ 36 h 68"/>
                <a:gd name="T48" fmla="*/ 3 w 68"/>
                <a:gd name="T49" fmla="*/ 33 h 68"/>
                <a:gd name="T50" fmla="*/ 1 w 68"/>
                <a:gd name="T51" fmla="*/ 29 h 68"/>
                <a:gd name="T52" fmla="*/ 1 w 68"/>
                <a:gd name="T53" fmla="*/ 25 h 68"/>
                <a:gd name="T54" fmla="*/ 0 w 68"/>
                <a:gd name="T55" fmla="*/ 21 h 68"/>
                <a:gd name="T56" fmla="*/ 0 w 68"/>
                <a:gd name="T57" fmla="*/ 21 h 68"/>
                <a:gd name="T58" fmla="*/ 1 w 68"/>
                <a:gd name="T59" fmla="*/ 17 h 68"/>
                <a:gd name="T60" fmla="*/ 1 w 68"/>
                <a:gd name="T61" fmla="*/ 12 h 68"/>
                <a:gd name="T62" fmla="*/ 3 w 68"/>
                <a:gd name="T63" fmla="*/ 9 h 68"/>
                <a:gd name="T64" fmla="*/ 5 w 68"/>
                <a:gd name="T65" fmla="*/ 6 h 68"/>
                <a:gd name="T66" fmla="*/ 9 w 68"/>
                <a:gd name="T67" fmla="*/ 3 h 68"/>
                <a:gd name="T68" fmla="*/ 12 w 68"/>
                <a:gd name="T69" fmla="*/ 1 h 68"/>
                <a:gd name="T70" fmla="*/ 16 w 68"/>
                <a:gd name="T71" fmla="*/ 1 h 68"/>
                <a:gd name="T72" fmla="*/ 21 w 68"/>
                <a:gd name="T73" fmla="*/ 0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8" h="68">
                  <a:moveTo>
                    <a:pt x="34" y="0"/>
                  </a:moveTo>
                  <a:lnTo>
                    <a:pt x="34" y="0"/>
                  </a:lnTo>
                  <a:lnTo>
                    <a:pt x="41" y="1"/>
                  </a:lnTo>
                  <a:lnTo>
                    <a:pt x="47" y="2"/>
                  </a:lnTo>
                  <a:lnTo>
                    <a:pt x="53" y="5"/>
                  </a:lnTo>
                  <a:lnTo>
                    <a:pt x="58" y="9"/>
                  </a:lnTo>
                  <a:lnTo>
                    <a:pt x="63" y="15"/>
                  </a:lnTo>
                  <a:lnTo>
                    <a:pt x="66" y="20"/>
                  </a:lnTo>
                  <a:lnTo>
                    <a:pt x="67" y="27"/>
                  </a:lnTo>
                  <a:lnTo>
                    <a:pt x="68" y="34"/>
                  </a:lnTo>
                  <a:lnTo>
                    <a:pt x="67" y="41"/>
                  </a:lnTo>
                  <a:lnTo>
                    <a:pt x="66" y="47"/>
                  </a:lnTo>
                  <a:lnTo>
                    <a:pt x="63" y="53"/>
                  </a:lnTo>
                  <a:lnTo>
                    <a:pt x="58" y="58"/>
                  </a:lnTo>
                  <a:lnTo>
                    <a:pt x="53" y="62"/>
                  </a:lnTo>
                  <a:lnTo>
                    <a:pt x="47" y="66"/>
                  </a:lnTo>
                  <a:lnTo>
                    <a:pt x="41" y="67"/>
                  </a:lnTo>
                  <a:lnTo>
                    <a:pt x="34" y="68"/>
                  </a:lnTo>
                  <a:lnTo>
                    <a:pt x="27" y="67"/>
                  </a:lnTo>
                  <a:lnTo>
                    <a:pt x="20" y="66"/>
                  </a:lnTo>
                  <a:lnTo>
                    <a:pt x="15" y="62"/>
                  </a:lnTo>
                  <a:lnTo>
                    <a:pt x="9" y="58"/>
                  </a:lnTo>
                  <a:lnTo>
                    <a:pt x="5" y="53"/>
                  </a:lnTo>
                  <a:lnTo>
                    <a:pt x="2" y="47"/>
                  </a:lnTo>
                  <a:lnTo>
                    <a:pt x="1" y="41"/>
                  </a:lnTo>
                  <a:lnTo>
                    <a:pt x="0" y="34"/>
                  </a:lnTo>
                  <a:lnTo>
                    <a:pt x="1" y="27"/>
                  </a:lnTo>
                  <a:lnTo>
                    <a:pt x="2" y="20"/>
                  </a:lnTo>
                  <a:lnTo>
                    <a:pt x="5" y="15"/>
                  </a:lnTo>
                  <a:lnTo>
                    <a:pt x="9" y="9"/>
                  </a:lnTo>
                  <a:lnTo>
                    <a:pt x="15" y="5"/>
                  </a:lnTo>
                  <a:lnTo>
                    <a:pt x="20" y="2"/>
                  </a:lnTo>
                  <a:lnTo>
                    <a:pt x="27" y="1"/>
                  </a:lnTo>
                  <a:lnTo>
                    <a:pt x="34" y="0"/>
                  </a:lnTo>
                </a:path>
              </a:pathLst>
            </a:custGeom>
            <a:solidFill>
              <a:schemeClr val="bg2"/>
            </a:solidFill>
            <a:ln w="9525">
              <a:solidFill>
                <a:schemeClr val="tx1"/>
              </a:solidFill>
              <a:prstDash val="solid"/>
              <a:round/>
              <a:headEnd/>
              <a:tailEnd/>
            </a:ln>
          </p:spPr>
          <p:txBody>
            <a:bodyPr/>
            <a:lstStyle/>
            <a:p>
              <a:endParaRPr lang="en-GB"/>
            </a:p>
          </p:txBody>
        </p:sp>
        <p:grpSp>
          <p:nvGrpSpPr>
            <p:cNvPr id="19481" name="Group 186"/>
            <p:cNvGrpSpPr>
              <a:grpSpLocks/>
            </p:cNvGrpSpPr>
            <p:nvPr/>
          </p:nvGrpSpPr>
          <p:grpSpPr bwMode="auto">
            <a:xfrm>
              <a:off x="5494116" y="2179638"/>
              <a:ext cx="3713384" cy="3227387"/>
              <a:chOff x="3821" y="1395"/>
              <a:chExt cx="2631" cy="2170"/>
            </a:xfrm>
          </p:grpSpPr>
          <p:sp>
            <p:nvSpPr>
              <p:cNvPr id="19494" name="Freeform 43"/>
              <p:cNvSpPr>
                <a:spLocks noChangeAspect="1"/>
              </p:cNvSpPr>
              <p:nvPr/>
            </p:nvSpPr>
            <p:spPr bwMode="auto">
              <a:xfrm>
                <a:off x="4362" y="1769"/>
                <a:ext cx="912" cy="1796"/>
              </a:xfrm>
              <a:custGeom>
                <a:avLst/>
                <a:gdLst>
                  <a:gd name="T0" fmla="*/ 189 w 1637"/>
                  <a:gd name="T1" fmla="*/ 42 h 2968"/>
                  <a:gd name="T2" fmla="*/ 167 w 1637"/>
                  <a:gd name="T3" fmla="*/ 42 h 2968"/>
                  <a:gd name="T4" fmla="*/ 128 w 1637"/>
                  <a:gd name="T5" fmla="*/ 44 h 2968"/>
                  <a:gd name="T6" fmla="*/ 97 w 1637"/>
                  <a:gd name="T7" fmla="*/ 49 h 2968"/>
                  <a:gd name="T8" fmla="*/ 75 w 1637"/>
                  <a:gd name="T9" fmla="*/ 58 h 2968"/>
                  <a:gd name="T10" fmla="*/ 58 w 1637"/>
                  <a:gd name="T11" fmla="*/ 73 h 2968"/>
                  <a:gd name="T12" fmla="*/ 47 w 1637"/>
                  <a:gd name="T13" fmla="*/ 94 h 2968"/>
                  <a:gd name="T14" fmla="*/ 41 w 1637"/>
                  <a:gd name="T15" fmla="*/ 124 h 2968"/>
                  <a:gd name="T16" fmla="*/ 38 w 1637"/>
                  <a:gd name="T17" fmla="*/ 163 h 2968"/>
                  <a:gd name="T18" fmla="*/ 36 w 1637"/>
                  <a:gd name="T19" fmla="*/ 1611 h 2968"/>
                  <a:gd name="T20" fmla="*/ 36 w 1637"/>
                  <a:gd name="T21" fmla="*/ 1636 h 2968"/>
                  <a:gd name="T22" fmla="*/ 38 w 1637"/>
                  <a:gd name="T23" fmla="*/ 1677 h 2968"/>
                  <a:gd name="T24" fmla="*/ 45 w 1637"/>
                  <a:gd name="T25" fmla="*/ 1708 h 2968"/>
                  <a:gd name="T26" fmla="*/ 56 w 1637"/>
                  <a:gd name="T27" fmla="*/ 1730 h 2968"/>
                  <a:gd name="T28" fmla="*/ 74 w 1637"/>
                  <a:gd name="T29" fmla="*/ 1744 h 2968"/>
                  <a:gd name="T30" fmla="*/ 97 w 1637"/>
                  <a:gd name="T31" fmla="*/ 1752 h 2968"/>
                  <a:gd name="T32" fmla="*/ 128 w 1637"/>
                  <a:gd name="T33" fmla="*/ 1755 h 2968"/>
                  <a:gd name="T34" fmla="*/ 169 w 1637"/>
                  <a:gd name="T35" fmla="*/ 1756 h 2968"/>
                  <a:gd name="T36" fmla="*/ 906 w 1637"/>
                  <a:gd name="T37" fmla="*/ 1756 h 2968"/>
                  <a:gd name="T38" fmla="*/ 911 w 1637"/>
                  <a:gd name="T39" fmla="*/ 1757 h 2968"/>
                  <a:gd name="T40" fmla="*/ 911 w 1637"/>
                  <a:gd name="T41" fmla="*/ 1764 h 2968"/>
                  <a:gd name="T42" fmla="*/ 906 w 1637"/>
                  <a:gd name="T43" fmla="*/ 1774 h 2968"/>
                  <a:gd name="T44" fmla="*/ 906 w 1637"/>
                  <a:gd name="T45" fmla="*/ 1789 h 2968"/>
                  <a:gd name="T46" fmla="*/ 149 w 1637"/>
                  <a:gd name="T47" fmla="*/ 1795 h 2968"/>
                  <a:gd name="T48" fmla="*/ 129 w 1637"/>
                  <a:gd name="T49" fmla="*/ 1795 h 2968"/>
                  <a:gd name="T50" fmla="*/ 94 w 1637"/>
                  <a:gd name="T51" fmla="*/ 1792 h 2968"/>
                  <a:gd name="T52" fmla="*/ 65 w 1637"/>
                  <a:gd name="T53" fmla="*/ 1784 h 2968"/>
                  <a:gd name="T54" fmla="*/ 42 w 1637"/>
                  <a:gd name="T55" fmla="*/ 1771 h 2968"/>
                  <a:gd name="T56" fmla="*/ 25 w 1637"/>
                  <a:gd name="T57" fmla="*/ 1754 h 2968"/>
                  <a:gd name="T58" fmla="*/ 12 w 1637"/>
                  <a:gd name="T59" fmla="*/ 1732 h 2968"/>
                  <a:gd name="T60" fmla="*/ 4 w 1637"/>
                  <a:gd name="T61" fmla="*/ 1705 h 2968"/>
                  <a:gd name="T62" fmla="*/ 1 w 1637"/>
                  <a:gd name="T63" fmla="*/ 1671 h 2968"/>
                  <a:gd name="T64" fmla="*/ 0 w 1637"/>
                  <a:gd name="T65" fmla="*/ 146 h 2968"/>
                  <a:gd name="T66" fmla="*/ 1 w 1637"/>
                  <a:gd name="T67" fmla="*/ 126 h 2968"/>
                  <a:gd name="T68" fmla="*/ 5 w 1637"/>
                  <a:gd name="T69" fmla="*/ 93 h 2968"/>
                  <a:gd name="T70" fmla="*/ 16 w 1637"/>
                  <a:gd name="T71" fmla="*/ 65 h 2968"/>
                  <a:gd name="T72" fmla="*/ 30 w 1637"/>
                  <a:gd name="T73" fmla="*/ 42 h 2968"/>
                  <a:gd name="T74" fmla="*/ 50 w 1637"/>
                  <a:gd name="T75" fmla="*/ 25 h 2968"/>
                  <a:gd name="T76" fmla="*/ 75 w 1637"/>
                  <a:gd name="T77" fmla="*/ 13 h 2968"/>
                  <a:gd name="T78" fmla="*/ 104 w 1637"/>
                  <a:gd name="T79" fmla="*/ 5 h 2968"/>
                  <a:gd name="T80" fmla="*/ 139 w 1637"/>
                  <a:gd name="T81" fmla="*/ 2 h 2968"/>
                  <a:gd name="T82" fmla="*/ 892 w 1637"/>
                  <a:gd name="T83" fmla="*/ 0 h 2968"/>
                  <a:gd name="T84" fmla="*/ 890 w 1637"/>
                  <a:gd name="T85" fmla="*/ 7 h 2968"/>
                  <a:gd name="T86" fmla="*/ 895 w 1637"/>
                  <a:gd name="T87" fmla="*/ 18 h 2968"/>
                  <a:gd name="T88" fmla="*/ 900 w 1637"/>
                  <a:gd name="T89" fmla="*/ 25 h 2968"/>
                  <a:gd name="T90" fmla="*/ 899 w 1637"/>
                  <a:gd name="T91" fmla="*/ 34 h 296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37" h="2968">
                    <a:moveTo>
                      <a:pt x="1602" y="69"/>
                    </a:moveTo>
                    <a:lnTo>
                      <a:pt x="340" y="69"/>
                    </a:lnTo>
                    <a:lnTo>
                      <a:pt x="299" y="69"/>
                    </a:lnTo>
                    <a:lnTo>
                      <a:pt x="263" y="70"/>
                    </a:lnTo>
                    <a:lnTo>
                      <a:pt x="229" y="72"/>
                    </a:lnTo>
                    <a:lnTo>
                      <a:pt x="201" y="75"/>
                    </a:lnTo>
                    <a:lnTo>
                      <a:pt x="175" y="81"/>
                    </a:lnTo>
                    <a:lnTo>
                      <a:pt x="153" y="87"/>
                    </a:lnTo>
                    <a:lnTo>
                      <a:pt x="134" y="96"/>
                    </a:lnTo>
                    <a:lnTo>
                      <a:pt x="118" y="107"/>
                    </a:lnTo>
                    <a:lnTo>
                      <a:pt x="105" y="121"/>
                    </a:lnTo>
                    <a:lnTo>
                      <a:pt x="94" y="137"/>
                    </a:lnTo>
                    <a:lnTo>
                      <a:pt x="85" y="156"/>
                    </a:lnTo>
                    <a:lnTo>
                      <a:pt x="79" y="179"/>
                    </a:lnTo>
                    <a:lnTo>
                      <a:pt x="73" y="205"/>
                    </a:lnTo>
                    <a:lnTo>
                      <a:pt x="70" y="236"/>
                    </a:lnTo>
                    <a:lnTo>
                      <a:pt x="69" y="270"/>
                    </a:lnTo>
                    <a:lnTo>
                      <a:pt x="68" y="308"/>
                    </a:lnTo>
                    <a:lnTo>
                      <a:pt x="64" y="2662"/>
                    </a:lnTo>
                    <a:lnTo>
                      <a:pt x="64" y="2704"/>
                    </a:lnTo>
                    <a:lnTo>
                      <a:pt x="66" y="2741"/>
                    </a:lnTo>
                    <a:lnTo>
                      <a:pt x="69" y="2772"/>
                    </a:lnTo>
                    <a:lnTo>
                      <a:pt x="74" y="2799"/>
                    </a:lnTo>
                    <a:lnTo>
                      <a:pt x="81" y="2823"/>
                    </a:lnTo>
                    <a:lnTo>
                      <a:pt x="90" y="2843"/>
                    </a:lnTo>
                    <a:lnTo>
                      <a:pt x="100" y="2859"/>
                    </a:lnTo>
                    <a:lnTo>
                      <a:pt x="114" y="2871"/>
                    </a:lnTo>
                    <a:lnTo>
                      <a:pt x="132" y="2882"/>
                    </a:lnTo>
                    <a:lnTo>
                      <a:pt x="151" y="2889"/>
                    </a:lnTo>
                    <a:lnTo>
                      <a:pt x="174" y="2895"/>
                    </a:lnTo>
                    <a:lnTo>
                      <a:pt x="201" y="2898"/>
                    </a:lnTo>
                    <a:lnTo>
                      <a:pt x="230" y="2900"/>
                    </a:lnTo>
                    <a:lnTo>
                      <a:pt x="265" y="2901"/>
                    </a:lnTo>
                    <a:lnTo>
                      <a:pt x="303" y="2902"/>
                    </a:lnTo>
                    <a:lnTo>
                      <a:pt x="346" y="2902"/>
                    </a:lnTo>
                    <a:lnTo>
                      <a:pt x="1626" y="2902"/>
                    </a:lnTo>
                    <a:lnTo>
                      <a:pt x="1635" y="2904"/>
                    </a:lnTo>
                    <a:lnTo>
                      <a:pt x="1637" y="2909"/>
                    </a:lnTo>
                    <a:lnTo>
                      <a:pt x="1636" y="2915"/>
                    </a:lnTo>
                    <a:lnTo>
                      <a:pt x="1632" y="2923"/>
                    </a:lnTo>
                    <a:lnTo>
                      <a:pt x="1627" y="2932"/>
                    </a:lnTo>
                    <a:lnTo>
                      <a:pt x="1624" y="2944"/>
                    </a:lnTo>
                    <a:lnTo>
                      <a:pt x="1626" y="2956"/>
                    </a:lnTo>
                    <a:lnTo>
                      <a:pt x="1633" y="2968"/>
                    </a:lnTo>
                    <a:lnTo>
                      <a:pt x="268" y="2967"/>
                    </a:lnTo>
                    <a:lnTo>
                      <a:pt x="232" y="2966"/>
                    </a:lnTo>
                    <a:lnTo>
                      <a:pt x="199" y="2964"/>
                    </a:lnTo>
                    <a:lnTo>
                      <a:pt x="169" y="2961"/>
                    </a:lnTo>
                    <a:lnTo>
                      <a:pt x="140" y="2955"/>
                    </a:lnTo>
                    <a:lnTo>
                      <a:pt x="117" y="2948"/>
                    </a:lnTo>
                    <a:lnTo>
                      <a:pt x="94" y="2938"/>
                    </a:lnTo>
                    <a:lnTo>
                      <a:pt x="75" y="2927"/>
                    </a:lnTo>
                    <a:lnTo>
                      <a:pt x="58" y="2914"/>
                    </a:lnTo>
                    <a:lnTo>
                      <a:pt x="44" y="2899"/>
                    </a:lnTo>
                    <a:lnTo>
                      <a:pt x="31" y="2882"/>
                    </a:lnTo>
                    <a:lnTo>
                      <a:pt x="21" y="2862"/>
                    </a:lnTo>
                    <a:lnTo>
                      <a:pt x="14" y="2840"/>
                    </a:lnTo>
                    <a:lnTo>
                      <a:pt x="7" y="2817"/>
                    </a:lnTo>
                    <a:lnTo>
                      <a:pt x="4" y="2791"/>
                    </a:lnTo>
                    <a:lnTo>
                      <a:pt x="2" y="2762"/>
                    </a:lnTo>
                    <a:lnTo>
                      <a:pt x="1" y="2732"/>
                    </a:lnTo>
                    <a:lnTo>
                      <a:pt x="0" y="241"/>
                    </a:lnTo>
                    <a:lnTo>
                      <a:pt x="1" y="208"/>
                    </a:lnTo>
                    <a:lnTo>
                      <a:pt x="4" y="179"/>
                    </a:lnTo>
                    <a:lnTo>
                      <a:pt x="9" y="153"/>
                    </a:lnTo>
                    <a:lnTo>
                      <a:pt x="17" y="128"/>
                    </a:lnTo>
                    <a:lnTo>
                      <a:pt x="28" y="107"/>
                    </a:lnTo>
                    <a:lnTo>
                      <a:pt x="40" y="87"/>
                    </a:lnTo>
                    <a:lnTo>
                      <a:pt x="54" y="70"/>
                    </a:lnTo>
                    <a:lnTo>
                      <a:pt x="70" y="55"/>
                    </a:lnTo>
                    <a:lnTo>
                      <a:pt x="90" y="42"/>
                    </a:lnTo>
                    <a:lnTo>
                      <a:pt x="110" y="31"/>
                    </a:lnTo>
                    <a:lnTo>
                      <a:pt x="134" y="21"/>
                    </a:lnTo>
                    <a:lnTo>
                      <a:pt x="159" y="13"/>
                    </a:lnTo>
                    <a:lnTo>
                      <a:pt x="187" y="8"/>
                    </a:lnTo>
                    <a:lnTo>
                      <a:pt x="216" y="5"/>
                    </a:lnTo>
                    <a:lnTo>
                      <a:pt x="249" y="3"/>
                    </a:lnTo>
                    <a:lnTo>
                      <a:pt x="284" y="2"/>
                    </a:lnTo>
                    <a:lnTo>
                      <a:pt x="1601" y="0"/>
                    </a:lnTo>
                    <a:lnTo>
                      <a:pt x="1598" y="12"/>
                    </a:lnTo>
                    <a:lnTo>
                      <a:pt x="1600" y="21"/>
                    </a:lnTo>
                    <a:lnTo>
                      <a:pt x="1606" y="29"/>
                    </a:lnTo>
                    <a:lnTo>
                      <a:pt x="1611" y="34"/>
                    </a:lnTo>
                    <a:lnTo>
                      <a:pt x="1616" y="41"/>
                    </a:lnTo>
                    <a:lnTo>
                      <a:pt x="1618" y="48"/>
                    </a:lnTo>
                    <a:lnTo>
                      <a:pt x="1613" y="57"/>
                    </a:lnTo>
                    <a:lnTo>
                      <a:pt x="1602" y="69"/>
                    </a:lnTo>
                  </a:path>
                </a:pathLst>
              </a:custGeom>
              <a:solidFill>
                <a:srgbClr val="CCFFFF"/>
              </a:solidFill>
              <a:ln w="9525">
                <a:solidFill>
                  <a:srgbClr val="F9FFC9"/>
                </a:solidFill>
                <a:prstDash val="solid"/>
                <a:round/>
                <a:headEnd/>
                <a:tailEnd/>
              </a:ln>
            </p:spPr>
            <p:txBody>
              <a:bodyPr/>
              <a:lstStyle/>
              <a:p>
                <a:endParaRPr lang="en-GB"/>
              </a:p>
            </p:txBody>
          </p:sp>
          <p:sp>
            <p:nvSpPr>
              <p:cNvPr id="19495" name="Text Box 44"/>
              <p:cNvSpPr txBox="1">
                <a:spLocks noChangeAspect="1" noChangeArrowheads="1"/>
              </p:cNvSpPr>
              <p:nvPr/>
            </p:nvSpPr>
            <p:spPr bwMode="auto">
              <a:xfrm>
                <a:off x="5131" y="1395"/>
                <a:ext cx="1321"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500">
                    <a:solidFill>
                      <a:srgbClr val="003A6E"/>
                    </a:solidFill>
                    <a:latin typeface="Comic Sans MS" pitchFamily="66" charset="0"/>
                    <a:ea typeface="ＭＳ Ｐゴシック" pitchFamily="96" charset="-128"/>
                  </a:defRPr>
                </a:lvl1pPr>
                <a:lvl2pPr marL="742950" indent="-285750" eaLnBrk="0" hangingPunct="0">
                  <a:defRPr sz="2500">
                    <a:solidFill>
                      <a:srgbClr val="003A6E"/>
                    </a:solidFill>
                    <a:latin typeface="Comic Sans MS" pitchFamily="66" charset="0"/>
                    <a:ea typeface="ＭＳ Ｐゴシック" pitchFamily="96" charset="-128"/>
                  </a:defRPr>
                </a:lvl2pPr>
                <a:lvl3pPr marL="1143000" indent="-228600" eaLnBrk="0" hangingPunct="0">
                  <a:defRPr sz="2500">
                    <a:solidFill>
                      <a:srgbClr val="003A6E"/>
                    </a:solidFill>
                    <a:latin typeface="Comic Sans MS" pitchFamily="66" charset="0"/>
                    <a:ea typeface="ＭＳ Ｐゴシック" pitchFamily="96" charset="-128"/>
                  </a:defRPr>
                </a:lvl3pPr>
                <a:lvl4pPr marL="1600200" indent="-228600" eaLnBrk="0" hangingPunct="0">
                  <a:defRPr sz="2500">
                    <a:solidFill>
                      <a:srgbClr val="003A6E"/>
                    </a:solidFill>
                    <a:latin typeface="Comic Sans MS" pitchFamily="66" charset="0"/>
                    <a:ea typeface="ＭＳ Ｐゴシック" pitchFamily="96" charset="-128"/>
                  </a:defRPr>
                </a:lvl4pPr>
                <a:lvl5pPr marL="2057400" indent="-228600" eaLnBrk="0" hangingPunct="0">
                  <a:defRPr sz="2500">
                    <a:solidFill>
                      <a:srgbClr val="003A6E"/>
                    </a:solidFill>
                    <a:latin typeface="Comic Sans MS" pitchFamily="66" charset="0"/>
                    <a:ea typeface="ＭＳ Ｐゴシック" pitchFamily="96" charset="-128"/>
                  </a:defRPr>
                </a:lvl5pPr>
                <a:lvl6pPr marL="25146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6pPr>
                <a:lvl7pPr marL="29718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7pPr>
                <a:lvl8pPr marL="34290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8pPr>
                <a:lvl9pPr marL="38862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9pPr>
              </a:lstStyle>
              <a:p>
                <a:pPr algn="l">
                  <a:spcBef>
                    <a:spcPct val="0"/>
                  </a:spcBef>
                </a:pPr>
                <a:r>
                  <a:rPr lang="en-US" sz="2400">
                    <a:solidFill>
                      <a:schemeClr val="tx1"/>
                    </a:solidFill>
                    <a:latin typeface="Arial" charset="0"/>
                  </a:rPr>
                  <a:t>Cooling fluid</a:t>
                </a:r>
              </a:p>
            </p:txBody>
          </p:sp>
          <p:sp>
            <p:nvSpPr>
              <p:cNvPr id="19496" name="Line 45"/>
              <p:cNvSpPr>
                <a:spLocks noChangeAspect="1" noChangeShapeType="1"/>
              </p:cNvSpPr>
              <p:nvPr/>
            </p:nvSpPr>
            <p:spPr bwMode="auto">
              <a:xfrm flipH="1">
                <a:off x="5368" y="1782"/>
                <a:ext cx="291"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497" name="Line 46"/>
              <p:cNvSpPr>
                <a:spLocks noChangeAspect="1" noChangeShapeType="1"/>
              </p:cNvSpPr>
              <p:nvPr/>
            </p:nvSpPr>
            <p:spPr bwMode="auto">
              <a:xfrm>
                <a:off x="4306" y="3113"/>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98" name="Line 47"/>
              <p:cNvSpPr>
                <a:spLocks noChangeAspect="1" noChangeShapeType="1"/>
              </p:cNvSpPr>
              <p:nvPr/>
            </p:nvSpPr>
            <p:spPr bwMode="auto">
              <a:xfrm>
                <a:off x="4306" y="3094"/>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99" name="Line 48"/>
              <p:cNvSpPr>
                <a:spLocks noChangeAspect="1" noChangeShapeType="1"/>
              </p:cNvSpPr>
              <p:nvPr/>
            </p:nvSpPr>
            <p:spPr bwMode="auto">
              <a:xfrm>
                <a:off x="4306" y="3071"/>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00" name="Line 49"/>
              <p:cNvSpPr>
                <a:spLocks noChangeAspect="1" noChangeShapeType="1"/>
              </p:cNvSpPr>
              <p:nvPr/>
            </p:nvSpPr>
            <p:spPr bwMode="auto">
              <a:xfrm>
                <a:off x="4306" y="3051"/>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01" name="Line 50"/>
              <p:cNvSpPr>
                <a:spLocks noChangeAspect="1" noChangeShapeType="1"/>
              </p:cNvSpPr>
              <p:nvPr/>
            </p:nvSpPr>
            <p:spPr bwMode="auto">
              <a:xfrm>
                <a:off x="4306" y="3030"/>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02" name="Line 51"/>
              <p:cNvSpPr>
                <a:spLocks noChangeAspect="1" noChangeShapeType="1"/>
              </p:cNvSpPr>
              <p:nvPr/>
            </p:nvSpPr>
            <p:spPr bwMode="auto">
              <a:xfrm>
                <a:off x="4306" y="3010"/>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03" name="Line 52"/>
              <p:cNvSpPr>
                <a:spLocks noChangeAspect="1" noChangeShapeType="1"/>
              </p:cNvSpPr>
              <p:nvPr/>
            </p:nvSpPr>
            <p:spPr bwMode="auto">
              <a:xfrm>
                <a:off x="4306" y="2989"/>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04" name="Line 53"/>
              <p:cNvSpPr>
                <a:spLocks noChangeAspect="1" noChangeShapeType="1"/>
              </p:cNvSpPr>
              <p:nvPr/>
            </p:nvSpPr>
            <p:spPr bwMode="auto">
              <a:xfrm>
                <a:off x="4306" y="2969"/>
                <a:ext cx="16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05" name="Line 54"/>
              <p:cNvSpPr>
                <a:spLocks noChangeAspect="1" noChangeShapeType="1"/>
              </p:cNvSpPr>
              <p:nvPr/>
            </p:nvSpPr>
            <p:spPr bwMode="auto">
              <a:xfrm>
                <a:off x="4306" y="2949"/>
                <a:ext cx="16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06" name="Line 55"/>
              <p:cNvSpPr>
                <a:spLocks noChangeAspect="1" noChangeShapeType="1"/>
              </p:cNvSpPr>
              <p:nvPr/>
            </p:nvSpPr>
            <p:spPr bwMode="auto">
              <a:xfrm>
                <a:off x="4306" y="2928"/>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07" name="Line 56"/>
              <p:cNvSpPr>
                <a:spLocks noChangeAspect="1" noChangeShapeType="1"/>
              </p:cNvSpPr>
              <p:nvPr/>
            </p:nvSpPr>
            <p:spPr bwMode="auto">
              <a:xfrm>
                <a:off x="4306" y="2908"/>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08" name="Line 57"/>
              <p:cNvSpPr>
                <a:spLocks noChangeAspect="1" noChangeShapeType="1"/>
              </p:cNvSpPr>
              <p:nvPr/>
            </p:nvSpPr>
            <p:spPr bwMode="auto">
              <a:xfrm>
                <a:off x="4306" y="2885"/>
                <a:ext cx="165" cy="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09" name="Line 58"/>
              <p:cNvSpPr>
                <a:spLocks noChangeAspect="1" noChangeShapeType="1"/>
              </p:cNvSpPr>
              <p:nvPr/>
            </p:nvSpPr>
            <p:spPr bwMode="auto">
              <a:xfrm>
                <a:off x="4306" y="2866"/>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10" name="Line 59"/>
              <p:cNvSpPr>
                <a:spLocks noChangeAspect="1" noChangeShapeType="1"/>
              </p:cNvSpPr>
              <p:nvPr/>
            </p:nvSpPr>
            <p:spPr bwMode="auto">
              <a:xfrm>
                <a:off x="4306" y="2845"/>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11" name="Line 60"/>
              <p:cNvSpPr>
                <a:spLocks noChangeAspect="1" noChangeShapeType="1"/>
              </p:cNvSpPr>
              <p:nvPr/>
            </p:nvSpPr>
            <p:spPr bwMode="auto">
              <a:xfrm>
                <a:off x="4306" y="2824"/>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12" name="Line 61"/>
              <p:cNvSpPr>
                <a:spLocks noChangeAspect="1" noChangeShapeType="1"/>
              </p:cNvSpPr>
              <p:nvPr/>
            </p:nvSpPr>
            <p:spPr bwMode="auto">
              <a:xfrm>
                <a:off x="4306" y="2805"/>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13" name="Line 62"/>
              <p:cNvSpPr>
                <a:spLocks noChangeAspect="1" noChangeShapeType="1"/>
              </p:cNvSpPr>
              <p:nvPr/>
            </p:nvSpPr>
            <p:spPr bwMode="auto">
              <a:xfrm>
                <a:off x="4306" y="2782"/>
                <a:ext cx="165" cy="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14" name="Line 63"/>
              <p:cNvSpPr>
                <a:spLocks noChangeAspect="1" noChangeShapeType="1"/>
              </p:cNvSpPr>
              <p:nvPr/>
            </p:nvSpPr>
            <p:spPr bwMode="auto">
              <a:xfrm>
                <a:off x="4306" y="2763"/>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15" name="Line 64"/>
              <p:cNvSpPr>
                <a:spLocks noChangeAspect="1" noChangeShapeType="1"/>
              </p:cNvSpPr>
              <p:nvPr/>
            </p:nvSpPr>
            <p:spPr bwMode="auto">
              <a:xfrm>
                <a:off x="4306" y="2368"/>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16" name="Line 65"/>
              <p:cNvSpPr>
                <a:spLocks noChangeAspect="1" noChangeShapeType="1"/>
              </p:cNvSpPr>
              <p:nvPr/>
            </p:nvSpPr>
            <p:spPr bwMode="auto">
              <a:xfrm>
                <a:off x="4306" y="2349"/>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17" name="Line 66"/>
              <p:cNvSpPr>
                <a:spLocks noChangeAspect="1" noChangeShapeType="1"/>
              </p:cNvSpPr>
              <p:nvPr/>
            </p:nvSpPr>
            <p:spPr bwMode="auto">
              <a:xfrm>
                <a:off x="4306" y="2327"/>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18" name="Line 67"/>
              <p:cNvSpPr>
                <a:spLocks noChangeAspect="1" noChangeShapeType="1"/>
              </p:cNvSpPr>
              <p:nvPr/>
            </p:nvSpPr>
            <p:spPr bwMode="auto">
              <a:xfrm>
                <a:off x="4306" y="2306"/>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19" name="Line 68"/>
              <p:cNvSpPr>
                <a:spLocks noChangeAspect="1" noChangeShapeType="1"/>
              </p:cNvSpPr>
              <p:nvPr/>
            </p:nvSpPr>
            <p:spPr bwMode="auto">
              <a:xfrm>
                <a:off x="4306" y="2285"/>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20" name="Line 69"/>
              <p:cNvSpPr>
                <a:spLocks noChangeAspect="1" noChangeShapeType="1"/>
              </p:cNvSpPr>
              <p:nvPr/>
            </p:nvSpPr>
            <p:spPr bwMode="auto">
              <a:xfrm>
                <a:off x="4306" y="2265"/>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21" name="Line 70"/>
              <p:cNvSpPr>
                <a:spLocks noChangeAspect="1" noChangeShapeType="1"/>
              </p:cNvSpPr>
              <p:nvPr/>
            </p:nvSpPr>
            <p:spPr bwMode="auto">
              <a:xfrm>
                <a:off x="4306" y="2244"/>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22" name="Line 71"/>
              <p:cNvSpPr>
                <a:spLocks noChangeAspect="1" noChangeShapeType="1"/>
              </p:cNvSpPr>
              <p:nvPr/>
            </p:nvSpPr>
            <p:spPr bwMode="auto">
              <a:xfrm>
                <a:off x="4306" y="2224"/>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23" name="Line 72"/>
              <p:cNvSpPr>
                <a:spLocks noChangeAspect="1" noChangeShapeType="1"/>
              </p:cNvSpPr>
              <p:nvPr/>
            </p:nvSpPr>
            <p:spPr bwMode="auto">
              <a:xfrm>
                <a:off x="4306" y="2203"/>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24" name="Line 73"/>
              <p:cNvSpPr>
                <a:spLocks noChangeAspect="1" noChangeShapeType="1"/>
              </p:cNvSpPr>
              <p:nvPr/>
            </p:nvSpPr>
            <p:spPr bwMode="auto">
              <a:xfrm>
                <a:off x="4306" y="2554"/>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25" name="Line 74"/>
              <p:cNvSpPr>
                <a:spLocks noChangeAspect="1" noChangeShapeType="1"/>
              </p:cNvSpPr>
              <p:nvPr/>
            </p:nvSpPr>
            <p:spPr bwMode="auto">
              <a:xfrm>
                <a:off x="4306" y="2533"/>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26" name="Line 75"/>
              <p:cNvSpPr>
                <a:spLocks noChangeAspect="1" noChangeShapeType="1"/>
              </p:cNvSpPr>
              <p:nvPr/>
            </p:nvSpPr>
            <p:spPr bwMode="auto">
              <a:xfrm>
                <a:off x="4306" y="2512"/>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27" name="Line 76"/>
              <p:cNvSpPr>
                <a:spLocks noChangeAspect="1" noChangeShapeType="1"/>
              </p:cNvSpPr>
              <p:nvPr/>
            </p:nvSpPr>
            <p:spPr bwMode="auto">
              <a:xfrm>
                <a:off x="4306" y="2492"/>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28" name="Line 77"/>
              <p:cNvSpPr>
                <a:spLocks noChangeAspect="1" noChangeShapeType="1"/>
              </p:cNvSpPr>
              <p:nvPr/>
            </p:nvSpPr>
            <p:spPr bwMode="auto">
              <a:xfrm>
                <a:off x="4306" y="2471"/>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29" name="Line 78"/>
              <p:cNvSpPr>
                <a:spLocks noChangeAspect="1" noChangeShapeType="1"/>
              </p:cNvSpPr>
              <p:nvPr/>
            </p:nvSpPr>
            <p:spPr bwMode="auto">
              <a:xfrm>
                <a:off x="4306" y="2452"/>
                <a:ext cx="16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30" name="Line 79"/>
              <p:cNvSpPr>
                <a:spLocks noChangeAspect="1" noChangeShapeType="1"/>
              </p:cNvSpPr>
              <p:nvPr/>
            </p:nvSpPr>
            <p:spPr bwMode="auto">
              <a:xfrm>
                <a:off x="4306" y="2430"/>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31" name="Line 80"/>
              <p:cNvSpPr>
                <a:spLocks noChangeAspect="1" noChangeShapeType="1"/>
              </p:cNvSpPr>
              <p:nvPr/>
            </p:nvSpPr>
            <p:spPr bwMode="auto">
              <a:xfrm>
                <a:off x="4306" y="2409"/>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32" name="Line 81"/>
              <p:cNvSpPr>
                <a:spLocks noChangeAspect="1" noChangeShapeType="1"/>
              </p:cNvSpPr>
              <p:nvPr/>
            </p:nvSpPr>
            <p:spPr bwMode="auto">
              <a:xfrm>
                <a:off x="4306" y="2388"/>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33" name="Line 82"/>
              <p:cNvSpPr>
                <a:spLocks noChangeAspect="1" noChangeShapeType="1"/>
              </p:cNvSpPr>
              <p:nvPr/>
            </p:nvSpPr>
            <p:spPr bwMode="auto">
              <a:xfrm>
                <a:off x="4306" y="2742"/>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34" name="Line 83"/>
              <p:cNvSpPr>
                <a:spLocks noChangeAspect="1" noChangeShapeType="1"/>
              </p:cNvSpPr>
              <p:nvPr/>
            </p:nvSpPr>
            <p:spPr bwMode="auto">
              <a:xfrm>
                <a:off x="4306" y="2721"/>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35" name="Line 84"/>
              <p:cNvSpPr>
                <a:spLocks noChangeAspect="1" noChangeShapeType="1"/>
              </p:cNvSpPr>
              <p:nvPr/>
            </p:nvSpPr>
            <p:spPr bwMode="auto">
              <a:xfrm>
                <a:off x="4306" y="2701"/>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36" name="Line 85"/>
              <p:cNvSpPr>
                <a:spLocks noChangeAspect="1" noChangeShapeType="1"/>
              </p:cNvSpPr>
              <p:nvPr/>
            </p:nvSpPr>
            <p:spPr bwMode="auto">
              <a:xfrm>
                <a:off x="4306" y="2679"/>
                <a:ext cx="165" cy="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37" name="Line 86"/>
              <p:cNvSpPr>
                <a:spLocks noChangeAspect="1" noChangeShapeType="1"/>
              </p:cNvSpPr>
              <p:nvPr/>
            </p:nvSpPr>
            <p:spPr bwMode="auto">
              <a:xfrm>
                <a:off x="4306" y="2658"/>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38" name="Line 87"/>
              <p:cNvSpPr>
                <a:spLocks noChangeAspect="1" noChangeShapeType="1"/>
              </p:cNvSpPr>
              <p:nvPr/>
            </p:nvSpPr>
            <p:spPr bwMode="auto">
              <a:xfrm>
                <a:off x="4306" y="2639"/>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39" name="Line 88"/>
              <p:cNvSpPr>
                <a:spLocks noChangeAspect="1" noChangeShapeType="1"/>
              </p:cNvSpPr>
              <p:nvPr/>
            </p:nvSpPr>
            <p:spPr bwMode="auto">
              <a:xfrm>
                <a:off x="4306" y="2618"/>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40" name="Line 89"/>
              <p:cNvSpPr>
                <a:spLocks noChangeAspect="1" noChangeShapeType="1"/>
              </p:cNvSpPr>
              <p:nvPr/>
            </p:nvSpPr>
            <p:spPr bwMode="auto">
              <a:xfrm>
                <a:off x="4306" y="2596"/>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41" name="Line 90"/>
              <p:cNvSpPr>
                <a:spLocks noChangeAspect="1" noChangeShapeType="1"/>
              </p:cNvSpPr>
              <p:nvPr/>
            </p:nvSpPr>
            <p:spPr bwMode="auto">
              <a:xfrm>
                <a:off x="4306" y="2576"/>
                <a:ext cx="165" cy="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42" name="Line 91"/>
              <p:cNvSpPr>
                <a:spLocks noChangeAspect="1" noChangeShapeType="1"/>
              </p:cNvSpPr>
              <p:nvPr/>
            </p:nvSpPr>
            <p:spPr bwMode="auto">
              <a:xfrm>
                <a:off x="4306" y="3300"/>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43" name="Line 92"/>
              <p:cNvSpPr>
                <a:spLocks noChangeAspect="1" noChangeShapeType="1"/>
              </p:cNvSpPr>
              <p:nvPr/>
            </p:nvSpPr>
            <p:spPr bwMode="auto">
              <a:xfrm>
                <a:off x="4306" y="3278"/>
                <a:ext cx="165" cy="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44" name="Line 93"/>
              <p:cNvSpPr>
                <a:spLocks noChangeAspect="1" noChangeShapeType="1"/>
              </p:cNvSpPr>
              <p:nvPr/>
            </p:nvSpPr>
            <p:spPr bwMode="auto">
              <a:xfrm>
                <a:off x="4306" y="3258"/>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45" name="Line 94"/>
              <p:cNvSpPr>
                <a:spLocks noChangeAspect="1" noChangeShapeType="1"/>
              </p:cNvSpPr>
              <p:nvPr/>
            </p:nvSpPr>
            <p:spPr bwMode="auto">
              <a:xfrm>
                <a:off x="4306" y="3238"/>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46" name="Line 95"/>
              <p:cNvSpPr>
                <a:spLocks noChangeAspect="1" noChangeShapeType="1"/>
              </p:cNvSpPr>
              <p:nvPr/>
            </p:nvSpPr>
            <p:spPr bwMode="auto">
              <a:xfrm>
                <a:off x="4306" y="3216"/>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47" name="Line 96"/>
              <p:cNvSpPr>
                <a:spLocks noChangeAspect="1" noChangeShapeType="1"/>
              </p:cNvSpPr>
              <p:nvPr/>
            </p:nvSpPr>
            <p:spPr bwMode="auto">
              <a:xfrm>
                <a:off x="4306" y="3195"/>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48" name="Line 97"/>
              <p:cNvSpPr>
                <a:spLocks noChangeAspect="1" noChangeShapeType="1"/>
              </p:cNvSpPr>
              <p:nvPr/>
            </p:nvSpPr>
            <p:spPr bwMode="auto">
              <a:xfrm>
                <a:off x="4306" y="3174"/>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49" name="Line 98"/>
              <p:cNvSpPr>
                <a:spLocks noChangeAspect="1" noChangeShapeType="1"/>
              </p:cNvSpPr>
              <p:nvPr/>
            </p:nvSpPr>
            <p:spPr bwMode="auto">
              <a:xfrm>
                <a:off x="4306" y="3154"/>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50" name="Line 99"/>
              <p:cNvSpPr>
                <a:spLocks noChangeAspect="1" noChangeShapeType="1"/>
              </p:cNvSpPr>
              <p:nvPr/>
            </p:nvSpPr>
            <p:spPr bwMode="auto">
              <a:xfrm>
                <a:off x="4306" y="3133"/>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51" name="Line 100"/>
              <p:cNvSpPr>
                <a:spLocks noChangeAspect="1" noChangeShapeType="1"/>
              </p:cNvSpPr>
              <p:nvPr/>
            </p:nvSpPr>
            <p:spPr bwMode="auto">
              <a:xfrm>
                <a:off x="4306" y="2182"/>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52" name="Line 101"/>
              <p:cNvSpPr>
                <a:spLocks noChangeAspect="1" noChangeShapeType="1"/>
              </p:cNvSpPr>
              <p:nvPr/>
            </p:nvSpPr>
            <p:spPr bwMode="auto">
              <a:xfrm>
                <a:off x="4306" y="2162"/>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53" name="Line 102"/>
              <p:cNvSpPr>
                <a:spLocks noChangeAspect="1" noChangeShapeType="1"/>
              </p:cNvSpPr>
              <p:nvPr/>
            </p:nvSpPr>
            <p:spPr bwMode="auto">
              <a:xfrm>
                <a:off x="4306" y="2140"/>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54" name="Line 103"/>
              <p:cNvSpPr>
                <a:spLocks noChangeAspect="1" noChangeShapeType="1"/>
              </p:cNvSpPr>
              <p:nvPr/>
            </p:nvSpPr>
            <p:spPr bwMode="auto">
              <a:xfrm>
                <a:off x="4306" y="2121"/>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55" name="Line 104"/>
              <p:cNvSpPr>
                <a:spLocks noChangeAspect="1" noChangeShapeType="1"/>
              </p:cNvSpPr>
              <p:nvPr/>
            </p:nvSpPr>
            <p:spPr bwMode="auto">
              <a:xfrm>
                <a:off x="4306" y="2098"/>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56" name="Line 105"/>
              <p:cNvSpPr>
                <a:spLocks noChangeAspect="1" noChangeShapeType="1"/>
              </p:cNvSpPr>
              <p:nvPr/>
            </p:nvSpPr>
            <p:spPr bwMode="auto">
              <a:xfrm>
                <a:off x="4306" y="2078"/>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57" name="Line 106"/>
              <p:cNvSpPr>
                <a:spLocks noChangeAspect="1" noChangeShapeType="1"/>
              </p:cNvSpPr>
              <p:nvPr/>
            </p:nvSpPr>
            <p:spPr bwMode="auto">
              <a:xfrm>
                <a:off x="4306" y="2058"/>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58" name="Line 107"/>
              <p:cNvSpPr>
                <a:spLocks noChangeAspect="1" noChangeShapeType="1"/>
              </p:cNvSpPr>
              <p:nvPr/>
            </p:nvSpPr>
            <p:spPr bwMode="auto">
              <a:xfrm>
                <a:off x="4306" y="2037"/>
                <a:ext cx="16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59" name="Line 108"/>
              <p:cNvSpPr>
                <a:spLocks noChangeAspect="1" noChangeShapeType="1"/>
              </p:cNvSpPr>
              <p:nvPr/>
            </p:nvSpPr>
            <p:spPr bwMode="auto">
              <a:xfrm>
                <a:off x="4306" y="2016"/>
                <a:ext cx="165"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60" name="Freeform 109"/>
              <p:cNvSpPr>
                <a:spLocks noChangeAspect="1"/>
              </p:cNvSpPr>
              <p:nvPr/>
            </p:nvSpPr>
            <p:spPr bwMode="auto">
              <a:xfrm>
                <a:off x="4589" y="2891"/>
                <a:ext cx="156" cy="78"/>
              </a:xfrm>
              <a:custGeom>
                <a:avLst/>
                <a:gdLst>
                  <a:gd name="T0" fmla="*/ 72 w 257"/>
                  <a:gd name="T1" fmla="*/ 0 h 126"/>
                  <a:gd name="T2" fmla="*/ 72 w 257"/>
                  <a:gd name="T3" fmla="*/ 0 h 126"/>
                  <a:gd name="T4" fmla="*/ 84 w 257"/>
                  <a:gd name="T5" fmla="*/ 0 h 126"/>
                  <a:gd name="T6" fmla="*/ 99 w 257"/>
                  <a:gd name="T7" fmla="*/ 1 h 126"/>
                  <a:gd name="T8" fmla="*/ 114 w 257"/>
                  <a:gd name="T9" fmla="*/ 3 h 126"/>
                  <a:gd name="T10" fmla="*/ 129 w 257"/>
                  <a:gd name="T11" fmla="*/ 7 h 126"/>
                  <a:gd name="T12" fmla="*/ 141 w 257"/>
                  <a:gd name="T13" fmla="*/ 13 h 126"/>
                  <a:gd name="T14" fmla="*/ 151 w 257"/>
                  <a:gd name="T15" fmla="*/ 23 h 126"/>
                  <a:gd name="T16" fmla="*/ 156 w 257"/>
                  <a:gd name="T17" fmla="*/ 37 h 126"/>
                  <a:gd name="T18" fmla="*/ 155 w 257"/>
                  <a:gd name="T19" fmla="*/ 54 h 126"/>
                  <a:gd name="T20" fmla="*/ 155 w 257"/>
                  <a:gd name="T21" fmla="*/ 54 h 126"/>
                  <a:gd name="T22" fmla="*/ 151 w 257"/>
                  <a:gd name="T23" fmla="*/ 60 h 126"/>
                  <a:gd name="T24" fmla="*/ 146 w 257"/>
                  <a:gd name="T25" fmla="*/ 66 h 126"/>
                  <a:gd name="T26" fmla="*/ 137 w 257"/>
                  <a:gd name="T27" fmla="*/ 69 h 126"/>
                  <a:gd name="T28" fmla="*/ 126 w 257"/>
                  <a:gd name="T29" fmla="*/ 73 h 126"/>
                  <a:gd name="T30" fmla="*/ 114 w 257"/>
                  <a:gd name="T31" fmla="*/ 75 h 126"/>
                  <a:gd name="T32" fmla="*/ 100 w 257"/>
                  <a:gd name="T33" fmla="*/ 77 h 126"/>
                  <a:gd name="T34" fmla="*/ 86 w 257"/>
                  <a:gd name="T35" fmla="*/ 77 h 126"/>
                  <a:gd name="T36" fmla="*/ 72 w 257"/>
                  <a:gd name="T37" fmla="*/ 78 h 126"/>
                  <a:gd name="T38" fmla="*/ 57 w 257"/>
                  <a:gd name="T39" fmla="*/ 77 h 126"/>
                  <a:gd name="T40" fmla="*/ 44 w 257"/>
                  <a:gd name="T41" fmla="*/ 76 h 126"/>
                  <a:gd name="T42" fmla="*/ 31 w 257"/>
                  <a:gd name="T43" fmla="*/ 75 h 126"/>
                  <a:gd name="T44" fmla="*/ 20 w 257"/>
                  <a:gd name="T45" fmla="*/ 72 h 126"/>
                  <a:gd name="T46" fmla="*/ 12 w 257"/>
                  <a:gd name="T47" fmla="*/ 69 h 126"/>
                  <a:gd name="T48" fmla="*/ 4 w 257"/>
                  <a:gd name="T49" fmla="*/ 65 h 126"/>
                  <a:gd name="T50" fmla="*/ 1 w 257"/>
                  <a:gd name="T51" fmla="*/ 60 h 126"/>
                  <a:gd name="T52" fmla="*/ 0 w 257"/>
                  <a:gd name="T53" fmla="*/ 54 h 126"/>
                  <a:gd name="T54" fmla="*/ 0 w 257"/>
                  <a:gd name="T55" fmla="*/ 54 h 126"/>
                  <a:gd name="T56" fmla="*/ 4 w 257"/>
                  <a:gd name="T57" fmla="*/ 49 h 126"/>
                  <a:gd name="T58" fmla="*/ 12 w 257"/>
                  <a:gd name="T59" fmla="*/ 43 h 126"/>
                  <a:gd name="T60" fmla="*/ 21 w 257"/>
                  <a:gd name="T61" fmla="*/ 40 h 126"/>
                  <a:gd name="T62" fmla="*/ 33 w 257"/>
                  <a:gd name="T63" fmla="*/ 37 h 126"/>
                  <a:gd name="T64" fmla="*/ 45 w 257"/>
                  <a:gd name="T65" fmla="*/ 35 h 126"/>
                  <a:gd name="T66" fmla="*/ 56 w 257"/>
                  <a:gd name="T67" fmla="*/ 35 h 126"/>
                  <a:gd name="T68" fmla="*/ 65 w 257"/>
                  <a:gd name="T69" fmla="*/ 34 h 126"/>
                  <a:gd name="T70" fmla="*/ 72 w 257"/>
                  <a:gd name="T71" fmla="*/ 34 h 1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26">
                    <a:moveTo>
                      <a:pt x="118" y="0"/>
                    </a:moveTo>
                    <a:lnTo>
                      <a:pt x="118" y="0"/>
                    </a:lnTo>
                    <a:lnTo>
                      <a:pt x="139" y="0"/>
                    </a:lnTo>
                    <a:lnTo>
                      <a:pt x="163" y="1"/>
                    </a:lnTo>
                    <a:lnTo>
                      <a:pt x="188" y="5"/>
                    </a:lnTo>
                    <a:lnTo>
                      <a:pt x="213" y="11"/>
                    </a:lnTo>
                    <a:lnTo>
                      <a:pt x="233" y="21"/>
                    </a:lnTo>
                    <a:lnTo>
                      <a:pt x="249" y="37"/>
                    </a:lnTo>
                    <a:lnTo>
                      <a:pt x="257" y="59"/>
                    </a:lnTo>
                    <a:lnTo>
                      <a:pt x="255" y="88"/>
                    </a:lnTo>
                    <a:lnTo>
                      <a:pt x="249" y="97"/>
                    </a:lnTo>
                    <a:lnTo>
                      <a:pt x="240" y="106"/>
                    </a:lnTo>
                    <a:lnTo>
                      <a:pt x="226" y="112"/>
                    </a:lnTo>
                    <a:lnTo>
                      <a:pt x="208" y="118"/>
                    </a:lnTo>
                    <a:lnTo>
                      <a:pt x="188" y="121"/>
                    </a:lnTo>
                    <a:lnTo>
                      <a:pt x="165" y="124"/>
                    </a:lnTo>
                    <a:lnTo>
                      <a:pt x="142" y="125"/>
                    </a:lnTo>
                    <a:lnTo>
                      <a:pt x="118" y="126"/>
                    </a:lnTo>
                    <a:lnTo>
                      <a:pt x="94" y="125"/>
                    </a:lnTo>
                    <a:lnTo>
                      <a:pt x="72" y="123"/>
                    </a:lnTo>
                    <a:lnTo>
                      <a:pt x="51" y="121"/>
                    </a:lnTo>
                    <a:lnTo>
                      <a:pt x="33" y="117"/>
                    </a:lnTo>
                    <a:lnTo>
                      <a:pt x="19" y="111"/>
                    </a:lnTo>
                    <a:lnTo>
                      <a:pt x="7" y="105"/>
                    </a:lnTo>
                    <a:lnTo>
                      <a:pt x="1" y="97"/>
                    </a:lnTo>
                    <a:lnTo>
                      <a:pt x="0" y="88"/>
                    </a:lnTo>
                    <a:lnTo>
                      <a:pt x="7" y="79"/>
                    </a:lnTo>
                    <a:lnTo>
                      <a:pt x="19" y="70"/>
                    </a:lnTo>
                    <a:lnTo>
                      <a:pt x="35" y="65"/>
                    </a:lnTo>
                    <a:lnTo>
                      <a:pt x="54" y="60"/>
                    </a:lnTo>
                    <a:lnTo>
                      <a:pt x="74" y="57"/>
                    </a:lnTo>
                    <a:lnTo>
                      <a:pt x="92" y="56"/>
                    </a:lnTo>
                    <a:lnTo>
                      <a:pt x="107" y="55"/>
                    </a:lnTo>
                    <a:lnTo>
                      <a:pt x="118" y="55"/>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61" name="Freeform 110"/>
              <p:cNvSpPr>
                <a:spLocks noChangeAspect="1"/>
              </p:cNvSpPr>
              <p:nvPr/>
            </p:nvSpPr>
            <p:spPr bwMode="auto">
              <a:xfrm>
                <a:off x="4592" y="2925"/>
                <a:ext cx="157" cy="85"/>
              </a:xfrm>
              <a:custGeom>
                <a:avLst/>
                <a:gdLst>
                  <a:gd name="T0" fmla="*/ 72 w 258"/>
                  <a:gd name="T1" fmla="*/ 0 h 142"/>
                  <a:gd name="T2" fmla="*/ 72 w 258"/>
                  <a:gd name="T3" fmla="*/ 0 h 142"/>
                  <a:gd name="T4" fmla="*/ 85 w 258"/>
                  <a:gd name="T5" fmla="*/ 1 h 142"/>
                  <a:gd name="T6" fmla="*/ 99 w 258"/>
                  <a:gd name="T7" fmla="*/ 2 h 142"/>
                  <a:gd name="T8" fmla="*/ 114 w 258"/>
                  <a:gd name="T9" fmla="*/ 5 h 142"/>
                  <a:gd name="T10" fmla="*/ 130 w 258"/>
                  <a:gd name="T11" fmla="*/ 11 h 142"/>
                  <a:gd name="T12" fmla="*/ 142 w 258"/>
                  <a:gd name="T13" fmla="*/ 19 h 142"/>
                  <a:gd name="T14" fmla="*/ 152 w 258"/>
                  <a:gd name="T15" fmla="*/ 31 h 142"/>
                  <a:gd name="T16" fmla="*/ 157 w 258"/>
                  <a:gd name="T17" fmla="*/ 44 h 142"/>
                  <a:gd name="T18" fmla="*/ 156 w 258"/>
                  <a:gd name="T19" fmla="*/ 62 h 142"/>
                  <a:gd name="T20" fmla="*/ 156 w 258"/>
                  <a:gd name="T21" fmla="*/ 62 h 142"/>
                  <a:gd name="T22" fmla="*/ 153 w 258"/>
                  <a:gd name="T23" fmla="*/ 67 h 142"/>
                  <a:gd name="T24" fmla="*/ 147 w 258"/>
                  <a:gd name="T25" fmla="*/ 72 h 142"/>
                  <a:gd name="T26" fmla="*/ 138 w 258"/>
                  <a:gd name="T27" fmla="*/ 76 h 142"/>
                  <a:gd name="T28" fmla="*/ 128 w 258"/>
                  <a:gd name="T29" fmla="*/ 80 h 142"/>
                  <a:gd name="T30" fmla="*/ 115 w 258"/>
                  <a:gd name="T31" fmla="*/ 81 h 142"/>
                  <a:gd name="T32" fmla="*/ 101 w 258"/>
                  <a:gd name="T33" fmla="*/ 83 h 142"/>
                  <a:gd name="T34" fmla="*/ 86 w 258"/>
                  <a:gd name="T35" fmla="*/ 85 h 142"/>
                  <a:gd name="T36" fmla="*/ 72 w 258"/>
                  <a:gd name="T37" fmla="*/ 85 h 142"/>
                  <a:gd name="T38" fmla="*/ 58 w 258"/>
                  <a:gd name="T39" fmla="*/ 84 h 142"/>
                  <a:gd name="T40" fmla="*/ 44 w 258"/>
                  <a:gd name="T41" fmla="*/ 83 h 142"/>
                  <a:gd name="T42" fmla="*/ 31 w 258"/>
                  <a:gd name="T43" fmla="*/ 81 h 142"/>
                  <a:gd name="T44" fmla="*/ 21 w 258"/>
                  <a:gd name="T45" fmla="*/ 79 h 142"/>
                  <a:gd name="T46" fmla="*/ 12 w 258"/>
                  <a:gd name="T47" fmla="*/ 75 h 142"/>
                  <a:gd name="T48" fmla="*/ 4 w 258"/>
                  <a:gd name="T49" fmla="*/ 72 h 142"/>
                  <a:gd name="T50" fmla="*/ 1 w 258"/>
                  <a:gd name="T51" fmla="*/ 68 h 142"/>
                  <a:gd name="T52" fmla="*/ 0 w 258"/>
                  <a:gd name="T53" fmla="*/ 63 h 142"/>
                  <a:gd name="T54" fmla="*/ 0 w 258"/>
                  <a:gd name="T55" fmla="*/ 63 h 142"/>
                  <a:gd name="T56" fmla="*/ 4 w 258"/>
                  <a:gd name="T57" fmla="*/ 56 h 142"/>
                  <a:gd name="T58" fmla="*/ 12 w 258"/>
                  <a:gd name="T59" fmla="*/ 51 h 142"/>
                  <a:gd name="T60" fmla="*/ 22 w 258"/>
                  <a:gd name="T61" fmla="*/ 48 h 142"/>
                  <a:gd name="T62" fmla="*/ 33 w 258"/>
                  <a:gd name="T63" fmla="*/ 45 h 142"/>
                  <a:gd name="T64" fmla="*/ 45 w 258"/>
                  <a:gd name="T65" fmla="*/ 43 h 142"/>
                  <a:gd name="T66" fmla="*/ 57 w 258"/>
                  <a:gd name="T67" fmla="*/ 43 h 142"/>
                  <a:gd name="T68" fmla="*/ 66 w 258"/>
                  <a:gd name="T69" fmla="*/ 42 h 142"/>
                  <a:gd name="T70" fmla="*/ 72 w 258"/>
                  <a:gd name="T71" fmla="*/ 42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9"/>
                    </a:lnTo>
                    <a:lnTo>
                      <a:pt x="213" y="19"/>
                    </a:lnTo>
                    <a:lnTo>
                      <a:pt x="234" y="32"/>
                    </a:lnTo>
                    <a:lnTo>
                      <a:pt x="250" y="51"/>
                    </a:lnTo>
                    <a:lnTo>
                      <a:pt x="258" y="74"/>
                    </a:lnTo>
                    <a:lnTo>
                      <a:pt x="256" y="104"/>
                    </a:lnTo>
                    <a:lnTo>
                      <a:pt x="251" y="112"/>
                    </a:lnTo>
                    <a:lnTo>
                      <a:pt x="241" y="121"/>
                    </a:lnTo>
                    <a:lnTo>
                      <a:pt x="227" y="127"/>
                    </a:lnTo>
                    <a:lnTo>
                      <a:pt x="210" y="133"/>
                    </a:lnTo>
                    <a:lnTo>
                      <a:pt x="189" y="136"/>
                    </a:lnTo>
                    <a:lnTo>
                      <a:pt x="166" y="139"/>
                    </a:lnTo>
                    <a:lnTo>
                      <a:pt x="142" y="142"/>
                    </a:lnTo>
                    <a:lnTo>
                      <a:pt x="119" y="142"/>
                    </a:lnTo>
                    <a:lnTo>
                      <a:pt x="96" y="140"/>
                    </a:lnTo>
                    <a:lnTo>
                      <a:pt x="73" y="139"/>
                    </a:lnTo>
                    <a:lnTo>
                      <a:pt x="51" y="136"/>
                    </a:lnTo>
                    <a:lnTo>
                      <a:pt x="34" y="132"/>
                    </a:lnTo>
                    <a:lnTo>
                      <a:pt x="19" y="126"/>
                    </a:lnTo>
                    <a:lnTo>
                      <a:pt x="7" y="121"/>
                    </a:lnTo>
                    <a:lnTo>
                      <a:pt x="2" y="113"/>
                    </a:lnTo>
                    <a:lnTo>
                      <a:pt x="0" y="105"/>
                    </a:lnTo>
                    <a:lnTo>
                      <a:pt x="7" y="94"/>
                    </a:lnTo>
                    <a:lnTo>
                      <a:pt x="20" y="86"/>
                    </a:lnTo>
                    <a:lnTo>
                      <a:pt x="36" y="80"/>
                    </a:lnTo>
                    <a:lnTo>
                      <a:pt x="55" y="75"/>
                    </a:lnTo>
                    <a:lnTo>
                      <a:pt x="74" y="72"/>
                    </a:lnTo>
                    <a:lnTo>
                      <a:pt x="93" y="71"/>
                    </a:lnTo>
                    <a:lnTo>
                      <a:pt x="108" y="70"/>
                    </a:lnTo>
                    <a:lnTo>
                      <a:pt x="119" y="7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62" name="Freeform 111"/>
              <p:cNvSpPr>
                <a:spLocks noChangeAspect="1"/>
              </p:cNvSpPr>
              <p:nvPr/>
            </p:nvSpPr>
            <p:spPr bwMode="auto">
              <a:xfrm>
                <a:off x="4589" y="2809"/>
                <a:ext cx="156" cy="80"/>
              </a:xfrm>
              <a:custGeom>
                <a:avLst/>
                <a:gdLst>
                  <a:gd name="T0" fmla="*/ 72 w 257"/>
                  <a:gd name="T1" fmla="*/ 0 h 131"/>
                  <a:gd name="T2" fmla="*/ 72 w 257"/>
                  <a:gd name="T3" fmla="*/ 0 h 131"/>
                  <a:gd name="T4" fmla="*/ 84 w 257"/>
                  <a:gd name="T5" fmla="*/ 1 h 131"/>
                  <a:gd name="T6" fmla="*/ 99 w 257"/>
                  <a:gd name="T7" fmla="*/ 2 h 131"/>
                  <a:gd name="T8" fmla="*/ 114 w 257"/>
                  <a:gd name="T9" fmla="*/ 6 h 131"/>
                  <a:gd name="T10" fmla="*/ 129 w 257"/>
                  <a:gd name="T11" fmla="*/ 12 h 131"/>
                  <a:gd name="T12" fmla="*/ 141 w 257"/>
                  <a:gd name="T13" fmla="*/ 20 h 131"/>
                  <a:gd name="T14" fmla="*/ 151 w 257"/>
                  <a:gd name="T15" fmla="*/ 31 h 131"/>
                  <a:gd name="T16" fmla="*/ 156 w 257"/>
                  <a:gd name="T17" fmla="*/ 46 h 131"/>
                  <a:gd name="T18" fmla="*/ 155 w 257"/>
                  <a:gd name="T19" fmla="*/ 64 h 131"/>
                  <a:gd name="T20" fmla="*/ 155 w 257"/>
                  <a:gd name="T21" fmla="*/ 64 h 131"/>
                  <a:gd name="T22" fmla="*/ 151 w 257"/>
                  <a:gd name="T23" fmla="*/ 68 h 131"/>
                  <a:gd name="T24" fmla="*/ 146 w 257"/>
                  <a:gd name="T25" fmla="*/ 71 h 131"/>
                  <a:gd name="T26" fmla="*/ 137 w 257"/>
                  <a:gd name="T27" fmla="*/ 73 h 131"/>
                  <a:gd name="T28" fmla="*/ 126 w 257"/>
                  <a:gd name="T29" fmla="*/ 76 h 131"/>
                  <a:gd name="T30" fmla="*/ 114 w 257"/>
                  <a:gd name="T31" fmla="*/ 78 h 131"/>
                  <a:gd name="T32" fmla="*/ 100 w 257"/>
                  <a:gd name="T33" fmla="*/ 79 h 131"/>
                  <a:gd name="T34" fmla="*/ 86 w 257"/>
                  <a:gd name="T35" fmla="*/ 80 h 131"/>
                  <a:gd name="T36" fmla="*/ 72 w 257"/>
                  <a:gd name="T37" fmla="*/ 80 h 131"/>
                  <a:gd name="T38" fmla="*/ 57 w 257"/>
                  <a:gd name="T39" fmla="*/ 79 h 131"/>
                  <a:gd name="T40" fmla="*/ 44 w 257"/>
                  <a:gd name="T41" fmla="*/ 79 h 131"/>
                  <a:gd name="T42" fmla="*/ 31 w 257"/>
                  <a:gd name="T43" fmla="*/ 78 h 131"/>
                  <a:gd name="T44" fmla="*/ 20 w 257"/>
                  <a:gd name="T45" fmla="*/ 76 h 131"/>
                  <a:gd name="T46" fmla="*/ 12 w 257"/>
                  <a:gd name="T47" fmla="*/ 73 h 131"/>
                  <a:gd name="T48" fmla="*/ 4 w 257"/>
                  <a:gd name="T49" fmla="*/ 71 h 131"/>
                  <a:gd name="T50" fmla="*/ 1 w 257"/>
                  <a:gd name="T51" fmla="*/ 68 h 131"/>
                  <a:gd name="T52" fmla="*/ 0 w 257"/>
                  <a:gd name="T53" fmla="*/ 64 h 131"/>
                  <a:gd name="T54" fmla="*/ 0 w 257"/>
                  <a:gd name="T55" fmla="*/ 64 h 131"/>
                  <a:gd name="T56" fmla="*/ 4 w 257"/>
                  <a:gd name="T57" fmla="*/ 57 h 131"/>
                  <a:gd name="T58" fmla="*/ 12 w 257"/>
                  <a:gd name="T59" fmla="*/ 53 h 131"/>
                  <a:gd name="T60" fmla="*/ 21 w 257"/>
                  <a:gd name="T61" fmla="*/ 49 h 131"/>
                  <a:gd name="T62" fmla="*/ 33 w 257"/>
                  <a:gd name="T63" fmla="*/ 47 h 131"/>
                  <a:gd name="T64" fmla="*/ 45 w 257"/>
                  <a:gd name="T65" fmla="*/ 45 h 131"/>
                  <a:gd name="T66" fmla="*/ 56 w 257"/>
                  <a:gd name="T67" fmla="*/ 45 h 131"/>
                  <a:gd name="T68" fmla="*/ 65 w 257"/>
                  <a:gd name="T69" fmla="*/ 44 h 131"/>
                  <a:gd name="T70" fmla="*/ 72 w 257"/>
                  <a:gd name="T71" fmla="*/ 44 h 13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31">
                    <a:moveTo>
                      <a:pt x="118" y="0"/>
                    </a:moveTo>
                    <a:lnTo>
                      <a:pt x="118" y="0"/>
                    </a:lnTo>
                    <a:lnTo>
                      <a:pt x="139" y="1"/>
                    </a:lnTo>
                    <a:lnTo>
                      <a:pt x="163" y="4"/>
                    </a:lnTo>
                    <a:lnTo>
                      <a:pt x="188" y="10"/>
                    </a:lnTo>
                    <a:lnTo>
                      <a:pt x="213" y="20"/>
                    </a:lnTo>
                    <a:lnTo>
                      <a:pt x="233" y="33"/>
                    </a:lnTo>
                    <a:lnTo>
                      <a:pt x="249" y="51"/>
                    </a:lnTo>
                    <a:lnTo>
                      <a:pt x="257" y="75"/>
                    </a:lnTo>
                    <a:lnTo>
                      <a:pt x="255" y="104"/>
                    </a:lnTo>
                    <a:lnTo>
                      <a:pt x="249" y="111"/>
                    </a:lnTo>
                    <a:lnTo>
                      <a:pt x="240" y="116"/>
                    </a:lnTo>
                    <a:lnTo>
                      <a:pt x="226" y="120"/>
                    </a:lnTo>
                    <a:lnTo>
                      <a:pt x="208" y="125"/>
                    </a:lnTo>
                    <a:lnTo>
                      <a:pt x="188" y="128"/>
                    </a:lnTo>
                    <a:lnTo>
                      <a:pt x="165" y="129"/>
                    </a:lnTo>
                    <a:lnTo>
                      <a:pt x="142" y="131"/>
                    </a:lnTo>
                    <a:lnTo>
                      <a:pt x="118" y="131"/>
                    </a:lnTo>
                    <a:lnTo>
                      <a:pt x="94" y="130"/>
                    </a:lnTo>
                    <a:lnTo>
                      <a:pt x="72" y="129"/>
                    </a:lnTo>
                    <a:lnTo>
                      <a:pt x="51" y="127"/>
                    </a:lnTo>
                    <a:lnTo>
                      <a:pt x="33" y="125"/>
                    </a:lnTo>
                    <a:lnTo>
                      <a:pt x="19" y="120"/>
                    </a:lnTo>
                    <a:lnTo>
                      <a:pt x="7" y="116"/>
                    </a:lnTo>
                    <a:lnTo>
                      <a:pt x="1" y="111"/>
                    </a:lnTo>
                    <a:lnTo>
                      <a:pt x="0" y="105"/>
                    </a:lnTo>
                    <a:lnTo>
                      <a:pt x="7" y="94"/>
                    </a:lnTo>
                    <a:lnTo>
                      <a:pt x="19" y="87"/>
                    </a:lnTo>
                    <a:lnTo>
                      <a:pt x="35" y="80"/>
                    </a:lnTo>
                    <a:lnTo>
                      <a:pt x="54" y="77"/>
                    </a:lnTo>
                    <a:lnTo>
                      <a:pt x="74" y="74"/>
                    </a:lnTo>
                    <a:lnTo>
                      <a:pt x="92" y="73"/>
                    </a:lnTo>
                    <a:lnTo>
                      <a:pt x="107" y="72"/>
                    </a:lnTo>
                    <a:lnTo>
                      <a:pt x="118" y="72"/>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63" name="Freeform 112"/>
              <p:cNvSpPr>
                <a:spLocks noChangeAspect="1"/>
              </p:cNvSpPr>
              <p:nvPr/>
            </p:nvSpPr>
            <p:spPr bwMode="auto">
              <a:xfrm>
                <a:off x="4592" y="2851"/>
                <a:ext cx="157" cy="76"/>
              </a:xfrm>
              <a:custGeom>
                <a:avLst/>
                <a:gdLst>
                  <a:gd name="T0" fmla="*/ 72 w 258"/>
                  <a:gd name="T1" fmla="*/ 0 h 126"/>
                  <a:gd name="T2" fmla="*/ 72 w 258"/>
                  <a:gd name="T3" fmla="*/ 0 h 126"/>
                  <a:gd name="T4" fmla="*/ 85 w 258"/>
                  <a:gd name="T5" fmla="*/ 1 h 126"/>
                  <a:gd name="T6" fmla="*/ 99 w 258"/>
                  <a:gd name="T7" fmla="*/ 2 h 126"/>
                  <a:gd name="T8" fmla="*/ 114 w 258"/>
                  <a:gd name="T9" fmla="*/ 5 h 126"/>
                  <a:gd name="T10" fmla="*/ 130 w 258"/>
                  <a:gd name="T11" fmla="*/ 11 h 126"/>
                  <a:gd name="T12" fmla="*/ 142 w 258"/>
                  <a:gd name="T13" fmla="*/ 17 h 126"/>
                  <a:gd name="T14" fmla="*/ 152 w 258"/>
                  <a:gd name="T15" fmla="*/ 27 h 126"/>
                  <a:gd name="T16" fmla="*/ 157 w 258"/>
                  <a:gd name="T17" fmla="*/ 39 h 126"/>
                  <a:gd name="T18" fmla="*/ 156 w 258"/>
                  <a:gd name="T19" fmla="*/ 53 h 126"/>
                  <a:gd name="T20" fmla="*/ 156 w 258"/>
                  <a:gd name="T21" fmla="*/ 53 h 126"/>
                  <a:gd name="T22" fmla="*/ 153 w 258"/>
                  <a:gd name="T23" fmla="*/ 59 h 126"/>
                  <a:gd name="T24" fmla="*/ 147 w 258"/>
                  <a:gd name="T25" fmla="*/ 63 h 126"/>
                  <a:gd name="T26" fmla="*/ 138 w 258"/>
                  <a:gd name="T27" fmla="*/ 68 h 126"/>
                  <a:gd name="T28" fmla="*/ 128 w 258"/>
                  <a:gd name="T29" fmla="*/ 71 h 126"/>
                  <a:gd name="T30" fmla="*/ 115 w 258"/>
                  <a:gd name="T31" fmla="*/ 74 h 126"/>
                  <a:gd name="T32" fmla="*/ 101 w 258"/>
                  <a:gd name="T33" fmla="*/ 75 h 126"/>
                  <a:gd name="T34" fmla="*/ 86 w 258"/>
                  <a:gd name="T35" fmla="*/ 76 h 126"/>
                  <a:gd name="T36" fmla="*/ 72 w 258"/>
                  <a:gd name="T37" fmla="*/ 76 h 126"/>
                  <a:gd name="T38" fmla="*/ 58 w 258"/>
                  <a:gd name="T39" fmla="*/ 76 h 126"/>
                  <a:gd name="T40" fmla="*/ 44 w 258"/>
                  <a:gd name="T41" fmla="*/ 75 h 126"/>
                  <a:gd name="T42" fmla="*/ 31 w 258"/>
                  <a:gd name="T43" fmla="*/ 73 h 126"/>
                  <a:gd name="T44" fmla="*/ 21 w 258"/>
                  <a:gd name="T45" fmla="*/ 71 h 126"/>
                  <a:gd name="T46" fmla="*/ 12 w 258"/>
                  <a:gd name="T47" fmla="*/ 68 h 126"/>
                  <a:gd name="T48" fmla="*/ 4 w 258"/>
                  <a:gd name="T49" fmla="*/ 63 h 126"/>
                  <a:gd name="T50" fmla="*/ 1 w 258"/>
                  <a:gd name="T51" fmla="*/ 59 h 126"/>
                  <a:gd name="T52" fmla="*/ 0 w 258"/>
                  <a:gd name="T53" fmla="*/ 54 h 126"/>
                  <a:gd name="T54" fmla="*/ 0 w 258"/>
                  <a:gd name="T55" fmla="*/ 54 h 126"/>
                  <a:gd name="T56" fmla="*/ 4 w 258"/>
                  <a:gd name="T57" fmla="*/ 50 h 126"/>
                  <a:gd name="T58" fmla="*/ 12 w 258"/>
                  <a:gd name="T59" fmla="*/ 46 h 126"/>
                  <a:gd name="T60" fmla="*/ 22 w 258"/>
                  <a:gd name="T61" fmla="*/ 45 h 126"/>
                  <a:gd name="T62" fmla="*/ 33 w 258"/>
                  <a:gd name="T63" fmla="*/ 43 h 126"/>
                  <a:gd name="T64" fmla="*/ 45 w 258"/>
                  <a:gd name="T65" fmla="*/ 42 h 126"/>
                  <a:gd name="T66" fmla="*/ 57 w 258"/>
                  <a:gd name="T67" fmla="*/ 42 h 126"/>
                  <a:gd name="T68" fmla="*/ 66 w 258"/>
                  <a:gd name="T69" fmla="*/ 42 h 126"/>
                  <a:gd name="T70" fmla="*/ 72 w 258"/>
                  <a:gd name="T71" fmla="*/ 42 h 1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26">
                    <a:moveTo>
                      <a:pt x="119" y="0"/>
                    </a:moveTo>
                    <a:lnTo>
                      <a:pt x="119" y="0"/>
                    </a:lnTo>
                    <a:lnTo>
                      <a:pt x="139" y="1"/>
                    </a:lnTo>
                    <a:lnTo>
                      <a:pt x="163" y="4"/>
                    </a:lnTo>
                    <a:lnTo>
                      <a:pt x="188" y="9"/>
                    </a:lnTo>
                    <a:lnTo>
                      <a:pt x="213" y="18"/>
                    </a:lnTo>
                    <a:lnTo>
                      <a:pt x="234" y="28"/>
                    </a:lnTo>
                    <a:lnTo>
                      <a:pt x="250" y="44"/>
                    </a:lnTo>
                    <a:lnTo>
                      <a:pt x="258" y="64"/>
                    </a:lnTo>
                    <a:lnTo>
                      <a:pt x="256" y="88"/>
                    </a:lnTo>
                    <a:lnTo>
                      <a:pt x="251" y="97"/>
                    </a:lnTo>
                    <a:lnTo>
                      <a:pt x="241" y="105"/>
                    </a:lnTo>
                    <a:lnTo>
                      <a:pt x="227" y="112"/>
                    </a:lnTo>
                    <a:lnTo>
                      <a:pt x="210" y="117"/>
                    </a:lnTo>
                    <a:lnTo>
                      <a:pt x="189" y="122"/>
                    </a:lnTo>
                    <a:lnTo>
                      <a:pt x="166" y="124"/>
                    </a:lnTo>
                    <a:lnTo>
                      <a:pt x="142" y="126"/>
                    </a:lnTo>
                    <a:lnTo>
                      <a:pt x="119" y="126"/>
                    </a:lnTo>
                    <a:lnTo>
                      <a:pt x="96" y="126"/>
                    </a:lnTo>
                    <a:lnTo>
                      <a:pt x="73" y="124"/>
                    </a:lnTo>
                    <a:lnTo>
                      <a:pt x="51" y="121"/>
                    </a:lnTo>
                    <a:lnTo>
                      <a:pt x="34" y="117"/>
                    </a:lnTo>
                    <a:lnTo>
                      <a:pt x="19" y="112"/>
                    </a:lnTo>
                    <a:lnTo>
                      <a:pt x="7" y="105"/>
                    </a:lnTo>
                    <a:lnTo>
                      <a:pt x="2" y="98"/>
                    </a:lnTo>
                    <a:lnTo>
                      <a:pt x="0" y="89"/>
                    </a:lnTo>
                    <a:lnTo>
                      <a:pt x="7" y="83"/>
                    </a:lnTo>
                    <a:lnTo>
                      <a:pt x="20" y="77"/>
                    </a:lnTo>
                    <a:lnTo>
                      <a:pt x="36" y="74"/>
                    </a:lnTo>
                    <a:lnTo>
                      <a:pt x="55" y="71"/>
                    </a:lnTo>
                    <a:lnTo>
                      <a:pt x="74" y="70"/>
                    </a:lnTo>
                    <a:lnTo>
                      <a:pt x="93" y="69"/>
                    </a:lnTo>
                    <a:lnTo>
                      <a:pt x="108" y="69"/>
                    </a:lnTo>
                    <a:lnTo>
                      <a:pt x="119" y="69"/>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64" name="Freeform 113"/>
              <p:cNvSpPr>
                <a:spLocks noChangeAspect="1"/>
              </p:cNvSpPr>
              <p:nvPr/>
            </p:nvSpPr>
            <p:spPr bwMode="auto">
              <a:xfrm>
                <a:off x="4592" y="2851"/>
                <a:ext cx="157" cy="76"/>
              </a:xfrm>
              <a:custGeom>
                <a:avLst/>
                <a:gdLst>
                  <a:gd name="T0" fmla="*/ 72 w 258"/>
                  <a:gd name="T1" fmla="*/ 0 h 126"/>
                  <a:gd name="T2" fmla="*/ 72 w 258"/>
                  <a:gd name="T3" fmla="*/ 0 h 126"/>
                  <a:gd name="T4" fmla="*/ 85 w 258"/>
                  <a:gd name="T5" fmla="*/ 1 h 126"/>
                  <a:gd name="T6" fmla="*/ 99 w 258"/>
                  <a:gd name="T7" fmla="*/ 2 h 126"/>
                  <a:gd name="T8" fmla="*/ 114 w 258"/>
                  <a:gd name="T9" fmla="*/ 5 h 126"/>
                  <a:gd name="T10" fmla="*/ 130 w 258"/>
                  <a:gd name="T11" fmla="*/ 11 h 126"/>
                  <a:gd name="T12" fmla="*/ 142 w 258"/>
                  <a:gd name="T13" fmla="*/ 17 h 126"/>
                  <a:gd name="T14" fmla="*/ 152 w 258"/>
                  <a:gd name="T15" fmla="*/ 27 h 126"/>
                  <a:gd name="T16" fmla="*/ 157 w 258"/>
                  <a:gd name="T17" fmla="*/ 39 h 126"/>
                  <a:gd name="T18" fmla="*/ 156 w 258"/>
                  <a:gd name="T19" fmla="*/ 53 h 126"/>
                  <a:gd name="T20" fmla="*/ 156 w 258"/>
                  <a:gd name="T21" fmla="*/ 53 h 126"/>
                  <a:gd name="T22" fmla="*/ 153 w 258"/>
                  <a:gd name="T23" fmla="*/ 59 h 126"/>
                  <a:gd name="T24" fmla="*/ 147 w 258"/>
                  <a:gd name="T25" fmla="*/ 63 h 126"/>
                  <a:gd name="T26" fmla="*/ 138 w 258"/>
                  <a:gd name="T27" fmla="*/ 68 h 126"/>
                  <a:gd name="T28" fmla="*/ 128 w 258"/>
                  <a:gd name="T29" fmla="*/ 71 h 126"/>
                  <a:gd name="T30" fmla="*/ 115 w 258"/>
                  <a:gd name="T31" fmla="*/ 74 h 126"/>
                  <a:gd name="T32" fmla="*/ 101 w 258"/>
                  <a:gd name="T33" fmla="*/ 75 h 126"/>
                  <a:gd name="T34" fmla="*/ 86 w 258"/>
                  <a:gd name="T35" fmla="*/ 76 h 126"/>
                  <a:gd name="T36" fmla="*/ 72 w 258"/>
                  <a:gd name="T37" fmla="*/ 76 h 126"/>
                  <a:gd name="T38" fmla="*/ 58 w 258"/>
                  <a:gd name="T39" fmla="*/ 76 h 126"/>
                  <a:gd name="T40" fmla="*/ 44 w 258"/>
                  <a:gd name="T41" fmla="*/ 75 h 126"/>
                  <a:gd name="T42" fmla="*/ 31 w 258"/>
                  <a:gd name="T43" fmla="*/ 73 h 126"/>
                  <a:gd name="T44" fmla="*/ 21 w 258"/>
                  <a:gd name="T45" fmla="*/ 71 h 126"/>
                  <a:gd name="T46" fmla="*/ 12 w 258"/>
                  <a:gd name="T47" fmla="*/ 68 h 126"/>
                  <a:gd name="T48" fmla="*/ 4 w 258"/>
                  <a:gd name="T49" fmla="*/ 63 h 126"/>
                  <a:gd name="T50" fmla="*/ 1 w 258"/>
                  <a:gd name="T51" fmla="*/ 59 h 126"/>
                  <a:gd name="T52" fmla="*/ 0 w 258"/>
                  <a:gd name="T53" fmla="*/ 54 h 126"/>
                  <a:gd name="T54" fmla="*/ 0 w 258"/>
                  <a:gd name="T55" fmla="*/ 54 h 126"/>
                  <a:gd name="T56" fmla="*/ 4 w 258"/>
                  <a:gd name="T57" fmla="*/ 50 h 126"/>
                  <a:gd name="T58" fmla="*/ 12 w 258"/>
                  <a:gd name="T59" fmla="*/ 46 h 126"/>
                  <a:gd name="T60" fmla="*/ 22 w 258"/>
                  <a:gd name="T61" fmla="*/ 45 h 126"/>
                  <a:gd name="T62" fmla="*/ 33 w 258"/>
                  <a:gd name="T63" fmla="*/ 43 h 126"/>
                  <a:gd name="T64" fmla="*/ 45 w 258"/>
                  <a:gd name="T65" fmla="*/ 42 h 126"/>
                  <a:gd name="T66" fmla="*/ 57 w 258"/>
                  <a:gd name="T67" fmla="*/ 42 h 126"/>
                  <a:gd name="T68" fmla="*/ 66 w 258"/>
                  <a:gd name="T69" fmla="*/ 42 h 126"/>
                  <a:gd name="T70" fmla="*/ 72 w 258"/>
                  <a:gd name="T71" fmla="*/ 42 h 1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26">
                    <a:moveTo>
                      <a:pt x="119" y="0"/>
                    </a:moveTo>
                    <a:lnTo>
                      <a:pt x="119" y="0"/>
                    </a:lnTo>
                    <a:lnTo>
                      <a:pt x="139" y="1"/>
                    </a:lnTo>
                    <a:lnTo>
                      <a:pt x="163" y="4"/>
                    </a:lnTo>
                    <a:lnTo>
                      <a:pt x="188" y="9"/>
                    </a:lnTo>
                    <a:lnTo>
                      <a:pt x="213" y="18"/>
                    </a:lnTo>
                    <a:lnTo>
                      <a:pt x="234" y="28"/>
                    </a:lnTo>
                    <a:lnTo>
                      <a:pt x="250" y="44"/>
                    </a:lnTo>
                    <a:lnTo>
                      <a:pt x="258" y="64"/>
                    </a:lnTo>
                    <a:lnTo>
                      <a:pt x="256" y="88"/>
                    </a:lnTo>
                    <a:lnTo>
                      <a:pt x="251" y="97"/>
                    </a:lnTo>
                    <a:lnTo>
                      <a:pt x="241" y="105"/>
                    </a:lnTo>
                    <a:lnTo>
                      <a:pt x="227" y="112"/>
                    </a:lnTo>
                    <a:lnTo>
                      <a:pt x="210" y="117"/>
                    </a:lnTo>
                    <a:lnTo>
                      <a:pt x="189" y="122"/>
                    </a:lnTo>
                    <a:lnTo>
                      <a:pt x="166" y="124"/>
                    </a:lnTo>
                    <a:lnTo>
                      <a:pt x="142" y="126"/>
                    </a:lnTo>
                    <a:lnTo>
                      <a:pt x="119" y="126"/>
                    </a:lnTo>
                    <a:lnTo>
                      <a:pt x="96" y="126"/>
                    </a:lnTo>
                    <a:lnTo>
                      <a:pt x="73" y="124"/>
                    </a:lnTo>
                    <a:lnTo>
                      <a:pt x="51" y="121"/>
                    </a:lnTo>
                    <a:lnTo>
                      <a:pt x="34" y="117"/>
                    </a:lnTo>
                    <a:lnTo>
                      <a:pt x="19" y="112"/>
                    </a:lnTo>
                    <a:lnTo>
                      <a:pt x="7" y="105"/>
                    </a:lnTo>
                    <a:lnTo>
                      <a:pt x="2" y="98"/>
                    </a:lnTo>
                    <a:lnTo>
                      <a:pt x="0" y="89"/>
                    </a:lnTo>
                    <a:lnTo>
                      <a:pt x="7" y="83"/>
                    </a:lnTo>
                    <a:lnTo>
                      <a:pt x="20" y="77"/>
                    </a:lnTo>
                    <a:lnTo>
                      <a:pt x="36" y="74"/>
                    </a:lnTo>
                    <a:lnTo>
                      <a:pt x="55" y="71"/>
                    </a:lnTo>
                    <a:lnTo>
                      <a:pt x="74" y="70"/>
                    </a:lnTo>
                    <a:lnTo>
                      <a:pt x="93" y="69"/>
                    </a:lnTo>
                    <a:lnTo>
                      <a:pt x="108" y="69"/>
                    </a:lnTo>
                    <a:lnTo>
                      <a:pt x="119" y="69"/>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65" name="Freeform 114"/>
              <p:cNvSpPr>
                <a:spLocks noChangeAspect="1"/>
              </p:cNvSpPr>
              <p:nvPr/>
            </p:nvSpPr>
            <p:spPr bwMode="auto">
              <a:xfrm>
                <a:off x="4589" y="3048"/>
                <a:ext cx="156" cy="85"/>
              </a:xfrm>
              <a:custGeom>
                <a:avLst/>
                <a:gdLst>
                  <a:gd name="T0" fmla="*/ 72 w 257"/>
                  <a:gd name="T1" fmla="*/ 0 h 142"/>
                  <a:gd name="T2" fmla="*/ 72 w 257"/>
                  <a:gd name="T3" fmla="*/ 0 h 142"/>
                  <a:gd name="T4" fmla="*/ 84 w 257"/>
                  <a:gd name="T5" fmla="*/ 1 h 142"/>
                  <a:gd name="T6" fmla="*/ 99 w 257"/>
                  <a:gd name="T7" fmla="*/ 3 h 142"/>
                  <a:gd name="T8" fmla="*/ 114 w 257"/>
                  <a:gd name="T9" fmla="*/ 6 h 142"/>
                  <a:gd name="T10" fmla="*/ 129 w 257"/>
                  <a:gd name="T11" fmla="*/ 12 h 142"/>
                  <a:gd name="T12" fmla="*/ 141 w 257"/>
                  <a:gd name="T13" fmla="*/ 20 h 142"/>
                  <a:gd name="T14" fmla="*/ 151 w 257"/>
                  <a:gd name="T15" fmla="*/ 31 h 142"/>
                  <a:gd name="T16" fmla="*/ 156 w 257"/>
                  <a:gd name="T17" fmla="*/ 45 h 142"/>
                  <a:gd name="T18" fmla="*/ 155 w 257"/>
                  <a:gd name="T19" fmla="*/ 62 h 142"/>
                  <a:gd name="T20" fmla="*/ 155 w 257"/>
                  <a:gd name="T21" fmla="*/ 62 h 142"/>
                  <a:gd name="T22" fmla="*/ 151 w 257"/>
                  <a:gd name="T23" fmla="*/ 68 h 142"/>
                  <a:gd name="T24" fmla="*/ 146 w 257"/>
                  <a:gd name="T25" fmla="*/ 73 h 142"/>
                  <a:gd name="T26" fmla="*/ 137 w 257"/>
                  <a:gd name="T27" fmla="*/ 77 h 142"/>
                  <a:gd name="T28" fmla="*/ 126 w 257"/>
                  <a:gd name="T29" fmla="*/ 80 h 142"/>
                  <a:gd name="T30" fmla="*/ 114 w 257"/>
                  <a:gd name="T31" fmla="*/ 82 h 142"/>
                  <a:gd name="T32" fmla="*/ 100 w 257"/>
                  <a:gd name="T33" fmla="*/ 84 h 142"/>
                  <a:gd name="T34" fmla="*/ 86 w 257"/>
                  <a:gd name="T35" fmla="*/ 85 h 142"/>
                  <a:gd name="T36" fmla="*/ 72 w 257"/>
                  <a:gd name="T37" fmla="*/ 85 h 142"/>
                  <a:gd name="T38" fmla="*/ 57 w 257"/>
                  <a:gd name="T39" fmla="*/ 84 h 142"/>
                  <a:gd name="T40" fmla="*/ 44 w 257"/>
                  <a:gd name="T41" fmla="*/ 84 h 142"/>
                  <a:gd name="T42" fmla="*/ 31 w 257"/>
                  <a:gd name="T43" fmla="*/ 82 h 142"/>
                  <a:gd name="T44" fmla="*/ 20 w 257"/>
                  <a:gd name="T45" fmla="*/ 80 h 142"/>
                  <a:gd name="T46" fmla="*/ 12 w 257"/>
                  <a:gd name="T47" fmla="*/ 76 h 142"/>
                  <a:gd name="T48" fmla="*/ 4 w 257"/>
                  <a:gd name="T49" fmla="*/ 73 h 142"/>
                  <a:gd name="T50" fmla="*/ 1 w 257"/>
                  <a:gd name="T51" fmla="*/ 68 h 142"/>
                  <a:gd name="T52" fmla="*/ 0 w 257"/>
                  <a:gd name="T53" fmla="*/ 63 h 142"/>
                  <a:gd name="T54" fmla="*/ 0 w 257"/>
                  <a:gd name="T55" fmla="*/ 63 h 142"/>
                  <a:gd name="T56" fmla="*/ 4 w 257"/>
                  <a:gd name="T57" fmla="*/ 57 h 142"/>
                  <a:gd name="T58" fmla="*/ 12 w 257"/>
                  <a:gd name="T59" fmla="*/ 52 h 142"/>
                  <a:gd name="T60" fmla="*/ 21 w 257"/>
                  <a:gd name="T61" fmla="*/ 48 h 142"/>
                  <a:gd name="T62" fmla="*/ 33 w 257"/>
                  <a:gd name="T63" fmla="*/ 45 h 142"/>
                  <a:gd name="T64" fmla="*/ 45 w 257"/>
                  <a:gd name="T65" fmla="*/ 44 h 142"/>
                  <a:gd name="T66" fmla="*/ 56 w 257"/>
                  <a:gd name="T67" fmla="*/ 43 h 142"/>
                  <a:gd name="T68" fmla="*/ 65 w 257"/>
                  <a:gd name="T69" fmla="*/ 43 h 142"/>
                  <a:gd name="T70" fmla="*/ 72 w 257"/>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42">
                    <a:moveTo>
                      <a:pt x="118" y="0"/>
                    </a:moveTo>
                    <a:lnTo>
                      <a:pt x="118" y="0"/>
                    </a:lnTo>
                    <a:lnTo>
                      <a:pt x="139" y="1"/>
                    </a:lnTo>
                    <a:lnTo>
                      <a:pt x="163" y="5"/>
                    </a:lnTo>
                    <a:lnTo>
                      <a:pt x="188" y="10"/>
                    </a:lnTo>
                    <a:lnTo>
                      <a:pt x="213" y="20"/>
                    </a:lnTo>
                    <a:lnTo>
                      <a:pt x="233" y="33"/>
                    </a:lnTo>
                    <a:lnTo>
                      <a:pt x="249" y="51"/>
                    </a:lnTo>
                    <a:lnTo>
                      <a:pt x="257" y="75"/>
                    </a:lnTo>
                    <a:lnTo>
                      <a:pt x="255" y="104"/>
                    </a:lnTo>
                    <a:lnTo>
                      <a:pt x="249" y="113"/>
                    </a:lnTo>
                    <a:lnTo>
                      <a:pt x="240" y="122"/>
                    </a:lnTo>
                    <a:lnTo>
                      <a:pt x="226" y="128"/>
                    </a:lnTo>
                    <a:lnTo>
                      <a:pt x="208" y="134"/>
                    </a:lnTo>
                    <a:lnTo>
                      <a:pt x="188" y="137"/>
                    </a:lnTo>
                    <a:lnTo>
                      <a:pt x="165" y="140"/>
                    </a:lnTo>
                    <a:lnTo>
                      <a:pt x="142" y="142"/>
                    </a:lnTo>
                    <a:lnTo>
                      <a:pt x="118" y="142"/>
                    </a:lnTo>
                    <a:lnTo>
                      <a:pt x="94" y="141"/>
                    </a:lnTo>
                    <a:lnTo>
                      <a:pt x="72" y="140"/>
                    </a:lnTo>
                    <a:lnTo>
                      <a:pt x="51" y="137"/>
                    </a:lnTo>
                    <a:lnTo>
                      <a:pt x="33" y="133"/>
                    </a:lnTo>
                    <a:lnTo>
                      <a:pt x="19" y="127"/>
                    </a:lnTo>
                    <a:lnTo>
                      <a:pt x="7" y="122"/>
                    </a:lnTo>
                    <a:lnTo>
                      <a:pt x="1" y="114"/>
                    </a:lnTo>
                    <a:lnTo>
                      <a:pt x="0" y="105"/>
                    </a:lnTo>
                    <a:lnTo>
                      <a:pt x="7" y="95"/>
                    </a:lnTo>
                    <a:lnTo>
                      <a:pt x="19" y="87"/>
                    </a:lnTo>
                    <a:lnTo>
                      <a:pt x="35" y="81"/>
                    </a:lnTo>
                    <a:lnTo>
                      <a:pt x="54" y="76"/>
                    </a:lnTo>
                    <a:lnTo>
                      <a:pt x="74" y="73"/>
                    </a:lnTo>
                    <a:lnTo>
                      <a:pt x="92" y="72"/>
                    </a:lnTo>
                    <a:lnTo>
                      <a:pt x="107" y="71"/>
                    </a:lnTo>
                    <a:lnTo>
                      <a:pt x="118"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66" name="Freeform 115"/>
              <p:cNvSpPr>
                <a:spLocks noChangeAspect="1"/>
              </p:cNvSpPr>
              <p:nvPr/>
            </p:nvSpPr>
            <p:spPr bwMode="auto">
              <a:xfrm>
                <a:off x="4588" y="3172"/>
                <a:ext cx="155" cy="78"/>
              </a:xfrm>
              <a:custGeom>
                <a:avLst/>
                <a:gdLst>
                  <a:gd name="T0" fmla="*/ 72 w 257"/>
                  <a:gd name="T1" fmla="*/ 0 h 129"/>
                  <a:gd name="T2" fmla="*/ 72 w 257"/>
                  <a:gd name="T3" fmla="*/ 0 h 129"/>
                  <a:gd name="T4" fmla="*/ 84 w 257"/>
                  <a:gd name="T5" fmla="*/ 1 h 129"/>
                  <a:gd name="T6" fmla="*/ 98 w 257"/>
                  <a:gd name="T7" fmla="*/ 2 h 129"/>
                  <a:gd name="T8" fmla="*/ 112 w 257"/>
                  <a:gd name="T9" fmla="*/ 7 h 129"/>
                  <a:gd name="T10" fmla="*/ 126 w 257"/>
                  <a:gd name="T11" fmla="*/ 13 h 129"/>
                  <a:gd name="T12" fmla="*/ 139 w 257"/>
                  <a:gd name="T13" fmla="*/ 22 h 129"/>
                  <a:gd name="T14" fmla="*/ 148 w 257"/>
                  <a:gd name="T15" fmla="*/ 32 h 129"/>
                  <a:gd name="T16" fmla="*/ 154 w 257"/>
                  <a:gd name="T17" fmla="*/ 46 h 129"/>
                  <a:gd name="T18" fmla="*/ 155 w 257"/>
                  <a:gd name="T19" fmla="*/ 63 h 129"/>
                  <a:gd name="T20" fmla="*/ 155 w 257"/>
                  <a:gd name="T21" fmla="*/ 63 h 129"/>
                  <a:gd name="T22" fmla="*/ 152 w 257"/>
                  <a:gd name="T23" fmla="*/ 68 h 129"/>
                  <a:gd name="T24" fmla="*/ 147 w 257"/>
                  <a:gd name="T25" fmla="*/ 71 h 129"/>
                  <a:gd name="T26" fmla="*/ 138 w 257"/>
                  <a:gd name="T27" fmla="*/ 74 h 129"/>
                  <a:gd name="T28" fmla="*/ 127 w 257"/>
                  <a:gd name="T29" fmla="*/ 76 h 129"/>
                  <a:gd name="T30" fmla="*/ 114 w 257"/>
                  <a:gd name="T31" fmla="*/ 77 h 129"/>
                  <a:gd name="T32" fmla="*/ 100 w 257"/>
                  <a:gd name="T33" fmla="*/ 77 h 129"/>
                  <a:gd name="T34" fmla="*/ 86 w 257"/>
                  <a:gd name="T35" fmla="*/ 78 h 129"/>
                  <a:gd name="T36" fmla="*/ 72 w 257"/>
                  <a:gd name="T37" fmla="*/ 77 h 129"/>
                  <a:gd name="T38" fmla="*/ 72 w 257"/>
                  <a:gd name="T39" fmla="*/ 77 h 129"/>
                  <a:gd name="T40" fmla="*/ 63 w 257"/>
                  <a:gd name="T41" fmla="*/ 77 h 129"/>
                  <a:gd name="T42" fmla="*/ 52 w 257"/>
                  <a:gd name="T43" fmla="*/ 77 h 129"/>
                  <a:gd name="T44" fmla="*/ 38 w 257"/>
                  <a:gd name="T45" fmla="*/ 77 h 129"/>
                  <a:gd name="T46" fmla="*/ 25 w 257"/>
                  <a:gd name="T47" fmla="*/ 76 h 129"/>
                  <a:gd name="T48" fmla="*/ 13 w 257"/>
                  <a:gd name="T49" fmla="*/ 75 h 129"/>
                  <a:gd name="T50" fmla="*/ 4 w 257"/>
                  <a:gd name="T51" fmla="*/ 72 h 129"/>
                  <a:gd name="T52" fmla="*/ 0 w 257"/>
                  <a:gd name="T53" fmla="*/ 69 h 129"/>
                  <a:gd name="T54" fmla="*/ 1 w 257"/>
                  <a:gd name="T55" fmla="*/ 63 h 129"/>
                  <a:gd name="T56" fmla="*/ 1 w 257"/>
                  <a:gd name="T57" fmla="*/ 63 h 129"/>
                  <a:gd name="T58" fmla="*/ 7 w 257"/>
                  <a:gd name="T59" fmla="*/ 59 h 129"/>
                  <a:gd name="T60" fmla="*/ 15 w 257"/>
                  <a:gd name="T61" fmla="*/ 55 h 129"/>
                  <a:gd name="T62" fmla="*/ 25 w 257"/>
                  <a:gd name="T63" fmla="*/ 52 h 129"/>
                  <a:gd name="T64" fmla="*/ 36 w 257"/>
                  <a:gd name="T65" fmla="*/ 48 h 129"/>
                  <a:gd name="T66" fmla="*/ 47 w 257"/>
                  <a:gd name="T67" fmla="*/ 47 h 129"/>
                  <a:gd name="T68" fmla="*/ 57 w 257"/>
                  <a:gd name="T69" fmla="*/ 45 h 129"/>
                  <a:gd name="T70" fmla="*/ 66 w 257"/>
                  <a:gd name="T71" fmla="*/ 44 h 129"/>
                  <a:gd name="T72" fmla="*/ 72 w 257"/>
                  <a:gd name="T73" fmla="*/ 44 h 1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7" h="129">
                    <a:moveTo>
                      <a:pt x="120" y="0"/>
                    </a:moveTo>
                    <a:lnTo>
                      <a:pt x="120" y="0"/>
                    </a:lnTo>
                    <a:lnTo>
                      <a:pt x="140" y="1"/>
                    </a:lnTo>
                    <a:lnTo>
                      <a:pt x="163" y="4"/>
                    </a:lnTo>
                    <a:lnTo>
                      <a:pt x="186" y="12"/>
                    </a:lnTo>
                    <a:lnTo>
                      <a:pt x="209" y="22"/>
                    </a:lnTo>
                    <a:lnTo>
                      <a:pt x="230" y="36"/>
                    </a:lnTo>
                    <a:lnTo>
                      <a:pt x="246" y="53"/>
                    </a:lnTo>
                    <a:lnTo>
                      <a:pt x="256" y="76"/>
                    </a:lnTo>
                    <a:lnTo>
                      <a:pt x="257" y="104"/>
                    </a:lnTo>
                    <a:lnTo>
                      <a:pt x="252" y="112"/>
                    </a:lnTo>
                    <a:lnTo>
                      <a:pt x="243" y="118"/>
                    </a:lnTo>
                    <a:lnTo>
                      <a:pt x="228" y="123"/>
                    </a:lnTo>
                    <a:lnTo>
                      <a:pt x="210" y="126"/>
                    </a:lnTo>
                    <a:lnTo>
                      <a:pt x="189" y="128"/>
                    </a:lnTo>
                    <a:lnTo>
                      <a:pt x="166" y="128"/>
                    </a:lnTo>
                    <a:lnTo>
                      <a:pt x="143" y="129"/>
                    </a:lnTo>
                    <a:lnTo>
                      <a:pt x="120" y="128"/>
                    </a:lnTo>
                    <a:lnTo>
                      <a:pt x="105" y="128"/>
                    </a:lnTo>
                    <a:lnTo>
                      <a:pt x="86" y="128"/>
                    </a:lnTo>
                    <a:lnTo>
                      <a:pt x="63" y="127"/>
                    </a:lnTo>
                    <a:lnTo>
                      <a:pt x="41" y="126"/>
                    </a:lnTo>
                    <a:lnTo>
                      <a:pt x="22" y="124"/>
                    </a:lnTo>
                    <a:lnTo>
                      <a:pt x="7" y="119"/>
                    </a:lnTo>
                    <a:lnTo>
                      <a:pt x="0" y="114"/>
                    </a:lnTo>
                    <a:lnTo>
                      <a:pt x="2" y="105"/>
                    </a:lnTo>
                    <a:lnTo>
                      <a:pt x="11" y="98"/>
                    </a:lnTo>
                    <a:lnTo>
                      <a:pt x="25" y="91"/>
                    </a:lnTo>
                    <a:lnTo>
                      <a:pt x="41" y="86"/>
                    </a:lnTo>
                    <a:lnTo>
                      <a:pt x="60" y="80"/>
                    </a:lnTo>
                    <a:lnTo>
                      <a:pt x="78" y="77"/>
                    </a:lnTo>
                    <a:lnTo>
                      <a:pt x="95" y="74"/>
                    </a:lnTo>
                    <a:lnTo>
                      <a:pt x="109" y="73"/>
                    </a:lnTo>
                    <a:lnTo>
                      <a:pt x="120" y="72"/>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67" name="Freeform 116"/>
              <p:cNvSpPr>
                <a:spLocks noChangeAspect="1"/>
              </p:cNvSpPr>
              <p:nvPr/>
            </p:nvSpPr>
            <p:spPr bwMode="auto">
              <a:xfrm>
                <a:off x="4589" y="2964"/>
                <a:ext cx="156" cy="86"/>
              </a:xfrm>
              <a:custGeom>
                <a:avLst/>
                <a:gdLst>
                  <a:gd name="T0" fmla="*/ 72 w 257"/>
                  <a:gd name="T1" fmla="*/ 0 h 142"/>
                  <a:gd name="T2" fmla="*/ 72 w 257"/>
                  <a:gd name="T3" fmla="*/ 0 h 142"/>
                  <a:gd name="T4" fmla="*/ 84 w 257"/>
                  <a:gd name="T5" fmla="*/ 1 h 142"/>
                  <a:gd name="T6" fmla="*/ 99 w 257"/>
                  <a:gd name="T7" fmla="*/ 2 h 142"/>
                  <a:gd name="T8" fmla="*/ 114 w 257"/>
                  <a:gd name="T9" fmla="*/ 6 h 142"/>
                  <a:gd name="T10" fmla="*/ 129 w 257"/>
                  <a:gd name="T11" fmla="*/ 12 h 142"/>
                  <a:gd name="T12" fmla="*/ 141 w 257"/>
                  <a:gd name="T13" fmla="*/ 19 h 142"/>
                  <a:gd name="T14" fmla="*/ 151 w 257"/>
                  <a:gd name="T15" fmla="*/ 31 h 142"/>
                  <a:gd name="T16" fmla="*/ 156 w 257"/>
                  <a:gd name="T17" fmla="*/ 45 h 142"/>
                  <a:gd name="T18" fmla="*/ 155 w 257"/>
                  <a:gd name="T19" fmla="*/ 63 h 142"/>
                  <a:gd name="T20" fmla="*/ 155 w 257"/>
                  <a:gd name="T21" fmla="*/ 63 h 142"/>
                  <a:gd name="T22" fmla="*/ 151 w 257"/>
                  <a:gd name="T23" fmla="*/ 68 h 142"/>
                  <a:gd name="T24" fmla="*/ 146 w 257"/>
                  <a:gd name="T25" fmla="*/ 73 h 142"/>
                  <a:gd name="T26" fmla="*/ 137 w 257"/>
                  <a:gd name="T27" fmla="*/ 78 h 142"/>
                  <a:gd name="T28" fmla="*/ 126 w 257"/>
                  <a:gd name="T29" fmla="*/ 81 h 142"/>
                  <a:gd name="T30" fmla="*/ 114 w 257"/>
                  <a:gd name="T31" fmla="*/ 83 h 142"/>
                  <a:gd name="T32" fmla="*/ 100 w 257"/>
                  <a:gd name="T33" fmla="*/ 85 h 142"/>
                  <a:gd name="T34" fmla="*/ 86 w 257"/>
                  <a:gd name="T35" fmla="*/ 86 h 142"/>
                  <a:gd name="T36" fmla="*/ 72 w 257"/>
                  <a:gd name="T37" fmla="*/ 86 h 142"/>
                  <a:gd name="T38" fmla="*/ 57 w 257"/>
                  <a:gd name="T39" fmla="*/ 86 h 142"/>
                  <a:gd name="T40" fmla="*/ 44 w 257"/>
                  <a:gd name="T41" fmla="*/ 85 h 142"/>
                  <a:gd name="T42" fmla="*/ 31 w 257"/>
                  <a:gd name="T43" fmla="*/ 82 h 142"/>
                  <a:gd name="T44" fmla="*/ 20 w 257"/>
                  <a:gd name="T45" fmla="*/ 81 h 142"/>
                  <a:gd name="T46" fmla="*/ 12 w 257"/>
                  <a:gd name="T47" fmla="*/ 78 h 142"/>
                  <a:gd name="T48" fmla="*/ 4 w 257"/>
                  <a:gd name="T49" fmla="*/ 73 h 142"/>
                  <a:gd name="T50" fmla="*/ 1 w 257"/>
                  <a:gd name="T51" fmla="*/ 69 h 142"/>
                  <a:gd name="T52" fmla="*/ 0 w 257"/>
                  <a:gd name="T53" fmla="*/ 64 h 142"/>
                  <a:gd name="T54" fmla="*/ 0 w 257"/>
                  <a:gd name="T55" fmla="*/ 64 h 142"/>
                  <a:gd name="T56" fmla="*/ 4 w 257"/>
                  <a:gd name="T57" fmla="*/ 57 h 142"/>
                  <a:gd name="T58" fmla="*/ 12 w 257"/>
                  <a:gd name="T59" fmla="*/ 52 h 142"/>
                  <a:gd name="T60" fmla="*/ 21 w 257"/>
                  <a:gd name="T61" fmla="*/ 48 h 142"/>
                  <a:gd name="T62" fmla="*/ 33 w 257"/>
                  <a:gd name="T63" fmla="*/ 47 h 142"/>
                  <a:gd name="T64" fmla="*/ 45 w 257"/>
                  <a:gd name="T65" fmla="*/ 44 h 142"/>
                  <a:gd name="T66" fmla="*/ 56 w 257"/>
                  <a:gd name="T67" fmla="*/ 44 h 142"/>
                  <a:gd name="T68" fmla="*/ 65 w 257"/>
                  <a:gd name="T69" fmla="*/ 43 h 142"/>
                  <a:gd name="T70" fmla="*/ 72 w 257"/>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42">
                    <a:moveTo>
                      <a:pt x="118" y="0"/>
                    </a:moveTo>
                    <a:lnTo>
                      <a:pt x="118" y="0"/>
                    </a:lnTo>
                    <a:lnTo>
                      <a:pt x="139" y="1"/>
                    </a:lnTo>
                    <a:lnTo>
                      <a:pt x="163" y="4"/>
                    </a:lnTo>
                    <a:lnTo>
                      <a:pt x="188" y="10"/>
                    </a:lnTo>
                    <a:lnTo>
                      <a:pt x="213" y="19"/>
                    </a:lnTo>
                    <a:lnTo>
                      <a:pt x="233" y="32"/>
                    </a:lnTo>
                    <a:lnTo>
                      <a:pt x="249" y="51"/>
                    </a:lnTo>
                    <a:lnTo>
                      <a:pt x="257" y="75"/>
                    </a:lnTo>
                    <a:lnTo>
                      <a:pt x="255" y="104"/>
                    </a:lnTo>
                    <a:lnTo>
                      <a:pt x="249" y="112"/>
                    </a:lnTo>
                    <a:lnTo>
                      <a:pt x="240" y="121"/>
                    </a:lnTo>
                    <a:lnTo>
                      <a:pt x="226" y="128"/>
                    </a:lnTo>
                    <a:lnTo>
                      <a:pt x="208" y="133"/>
                    </a:lnTo>
                    <a:lnTo>
                      <a:pt x="188" y="137"/>
                    </a:lnTo>
                    <a:lnTo>
                      <a:pt x="165" y="140"/>
                    </a:lnTo>
                    <a:lnTo>
                      <a:pt x="142" y="142"/>
                    </a:lnTo>
                    <a:lnTo>
                      <a:pt x="118" y="142"/>
                    </a:lnTo>
                    <a:lnTo>
                      <a:pt x="94" y="142"/>
                    </a:lnTo>
                    <a:lnTo>
                      <a:pt x="72" y="140"/>
                    </a:lnTo>
                    <a:lnTo>
                      <a:pt x="51" y="136"/>
                    </a:lnTo>
                    <a:lnTo>
                      <a:pt x="33" y="133"/>
                    </a:lnTo>
                    <a:lnTo>
                      <a:pt x="19" y="128"/>
                    </a:lnTo>
                    <a:lnTo>
                      <a:pt x="7" y="121"/>
                    </a:lnTo>
                    <a:lnTo>
                      <a:pt x="1" y="114"/>
                    </a:lnTo>
                    <a:lnTo>
                      <a:pt x="0" y="105"/>
                    </a:lnTo>
                    <a:lnTo>
                      <a:pt x="7" y="94"/>
                    </a:lnTo>
                    <a:lnTo>
                      <a:pt x="19" y="86"/>
                    </a:lnTo>
                    <a:lnTo>
                      <a:pt x="35" y="80"/>
                    </a:lnTo>
                    <a:lnTo>
                      <a:pt x="54" y="77"/>
                    </a:lnTo>
                    <a:lnTo>
                      <a:pt x="74" y="73"/>
                    </a:lnTo>
                    <a:lnTo>
                      <a:pt x="92" y="72"/>
                    </a:lnTo>
                    <a:lnTo>
                      <a:pt x="107" y="71"/>
                    </a:lnTo>
                    <a:lnTo>
                      <a:pt x="118"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68" name="Freeform 117"/>
              <p:cNvSpPr>
                <a:spLocks noChangeAspect="1"/>
              </p:cNvSpPr>
              <p:nvPr/>
            </p:nvSpPr>
            <p:spPr bwMode="auto">
              <a:xfrm>
                <a:off x="4592" y="3006"/>
                <a:ext cx="157" cy="86"/>
              </a:xfrm>
              <a:custGeom>
                <a:avLst/>
                <a:gdLst>
                  <a:gd name="T0" fmla="*/ 72 w 258"/>
                  <a:gd name="T1" fmla="*/ 0 h 142"/>
                  <a:gd name="T2" fmla="*/ 72 w 258"/>
                  <a:gd name="T3" fmla="*/ 0 h 142"/>
                  <a:gd name="T4" fmla="*/ 85 w 258"/>
                  <a:gd name="T5" fmla="*/ 1 h 142"/>
                  <a:gd name="T6" fmla="*/ 99 w 258"/>
                  <a:gd name="T7" fmla="*/ 2 h 142"/>
                  <a:gd name="T8" fmla="*/ 114 w 258"/>
                  <a:gd name="T9" fmla="*/ 6 h 142"/>
                  <a:gd name="T10" fmla="*/ 130 w 258"/>
                  <a:gd name="T11" fmla="*/ 12 h 142"/>
                  <a:gd name="T12" fmla="*/ 142 w 258"/>
                  <a:gd name="T13" fmla="*/ 20 h 142"/>
                  <a:gd name="T14" fmla="*/ 152 w 258"/>
                  <a:gd name="T15" fmla="*/ 31 h 142"/>
                  <a:gd name="T16" fmla="*/ 157 w 258"/>
                  <a:gd name="T17" fmla="*/ 45 h 142"/>
                  <a:gd name="T18" fmla="*/ 156 w 258"/>
                  <a:gd name="T19" fmla="*/ 63 h 142"/>
                  <a:gd name="T20" fmla="*/ 156 w 258"/>
                  <a:gd name="T21" fmla="*/ 63 h 142"/>
                  <a:gd name="T22" fmla="*/ 153 w 258"/>
                  <a:gd name="T23" fmla="*/ 68 h 142"/>
                  <a:gd name="T24" fmla="*/ 147 w 258"/>
                  <a:gd name="T25" fmla="*/ 73 h 142"/>
                  <a:gd name="T26" fmla="*/ 138 w 258"/>
                  <a:gd name="T27" fmla="*/ 78 h 142"/>
                  <a:gd name="T28" fmla="*/ 128 w 258"/>
                  <a:gd name="T29" fmla="*/ 81 h 142"/>
                  <a:gd name="T30" fmla="*/ 115 w 258"/>
                  <a:gd name="T31" fmla="*/ 83 h 142"/>
                  <a:gd name="T32" fmla="*/ 101 w 258"/>
                  <a:gd name="T33" fmla="*/ 85 h 142"/>
                  <a:gd name="T34" fmla="*/ 86 w 258"/>
                  <a:gd name="T35" fmla="*/ 85 h 142"/>
                  <a:gd name="T36" fmla="*/ 72 w 258"/>
                  <a:gd name="T37" fmla="*/ 86 h 142"/>
                  <a:gd name="T38" fmla="*/ 58 w 258"/>
                  <a:gd name="T39" fmla="*/ 85 h 142"/>
                  <a:gd name="T40" fmla="*/ 44 w 258"/>
                  <a:gd name="T41" fmla="*/ 84 h 142"/>
                  <a:gd name="T42" fmla="*/ 31 w 258"/>
                  <a:gd name="T43" fmla="*/ 83 h 142"/>
                  <a:gd name="T44" fmla="*/ 21 w 258"/>
                  <a:gd name="T45" fmla="*/ 80 h 142"/>
                  <a:gd name="T46" fmla="*/ 12 w 258"/>
                  <a:gd name="T47" fmla="*/ 77 h 142"/>
                  <a:gd name="T48" fmla="*/ 4 w 258"/>
                  <a:gd name="T49" fmla="*/ 73 h 142"/>
                  <a:gd name="T50" fmla="*/ 1 w 258"/>
                  <a:gd name="T51" fmla="*/ 68 h 142"/>
                  <a:gd name="T52" fmla="*/ 0 w 258"/>
                  <a:gd name="T53" fmla="*/ 63 h 142"/>
                  <a:gd name="T54" fmla="*/ 0 w 258"/>
                  <a:gd name="T55" fmla="*/ 63 h 142"/>
                  <a:gd name="T56" fmla="*/ 4 w 258"/>
                  <a:gd name="T57" fmla="*/ 57 h 142"/>
                  <a:gd name="T58" fmla="*/ 12 w 258"/>
                  <a:gd name="T59" fmla="*/ 52 h 142"/>
                  <a:gd name="T60" fmla="*/ 22 w 258"/>
                  <a:gd name="T61" fmla="*/ 48 h 142"/>
                  <a:gd name="T62" fmla="*/ 33 w 258"/>
                  <a:gd name="T63" fmla="*/ 46 h 142"/>
                  <a:gd name="T64" fmla="*/ 45 w 258"/>
                  <a:gd name="T65" fmla="*/ 44 h 142"/>
                  <a:gd name="T66" fmla="*/ 57 w 258"/>
                  <a:gd name="T67" fmla="*/ 44 h 142"/>
                  <a:gd name="T68" fmla="*/ 66 w 258"/>
                  <a:gd name="T69" fmla="*/ 42 h 142"/>
                  <a:gd name="T70" fmla="*/ 72 w 258"/>
                  <a:gd name="T71" fmla="*/ 42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10"/>
                    </a:lnTo>
                    <a:lnTo>
                      <a:pt x="213" y="20"/>
                    </a:lnTo>
                    <a:lnTo>
                      <a:pt x="234" y="33"/>
                    </a:lnTo>
                    <a:lnTo>
                      <a:pt x="250" y="51"/>
                    </a:lnTo>
                    <a:lnTo>
                      <a:pt x="258" y="75"/>
                    </a:lnTo>
                    <a:lnTo>
                      <a:pt x="256" y="104"/>
                    </a:lnTo>
                    <a:lnTo>
                      <a:pt x="251" y="113"/>
                    </a:lnTo>
                    <a:lnTo>
                      <a:pt x="241" y="121"/>
                    </a:lnTo>
                    <a:lnTo>
                      <a:pt x="227" y="128"/>
                    </a:lnTo>
                    <a:lnTo>
                      <a:pt x="210" y="133"/>
                    </a:lnTo>
                    <a:lnTo>
                      <a:pt x="189" y="137"/>
                    </a:lnTo>
                    <a:lnTo>
                      <a:pt x="166" y="140"/>
                    </a:lnTo>
                    <a:lnTo>
                      <a:pt x="142" y="141"/>
                    </a:lnTo>
                    <a:lnTo>
                      <a:pt x="119" y="142"/>
                    </a:lnTo>
                    <a:lnTo>
                      <a:pt x="96" y="141"/>
                    </a:lnTo>
                    <a:lnTo>
                      <a:pt x="73" y="139"/>
                    </a:lnTo>
                    <a:lnTo>
                      <a:pt x="51" y="137"/>
                    </a:lnTo>
                    <a:lnTo>
                      <a:pt x="34" y="132"/>
                    </a:lnTo>
                    <a:lnTo>
                      <a:pt x="19" y="127"/>
                    </a:lnTo>
                    <a:lnTo>
                      <a:pt x="7" y="120"/>
                    </a:lnTo>
                    <a:lnTo>
                      <a:pt x="2" y="113"/>
                    </a:lnTo>
                    <a:lnTo>
                      <a:pt x="0" y="104"/>
                    </a:lnTo>
                    <a:lnTo>
                      <a:pt x="7" y="94"/>
                    </a:lnTo>
                    <a:lnTo>
                      <a:pt x="20" y="86"/>
                    </a:lnTo>
                    <a:lnTo>
                      <a:pt x="36" y="80"/>
                    </a:lnTo>
                    <a:lnTo>
                      <a:pt x="55" y="76"/>
                    </a:lnTo>
                    <a:lnTo>
                      <a:pt x="74" y="73"/>
                    </a:lnTo>
                    <a:lnTo>
                      <a:pt x="93" y="72"/>
                    </a:lnTo>
                    <a:lnTo>
                      <a:pt x="108" y="70"/>
                    </a:lnTo>
                    <a:lnTo>
                      <a:pt x="119" y="7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69" name="Freeform 118"/>
              <p:cNvSpPr>
                <a:spLocks noChangeAspect="1"/>
              </p:cNvSpPr>
              <p:nvPr/>
            </p:nvSpPr>
            <p:spPr bwMode="auto">
              <a:xfrm>
                <a:off x="4592" y="3006"/>
                <a:ext cx="157" cy="86"/>
              </a:xfrm>
              <a:custGeom>
                <a:avLst/>
                <a:gdLst>
                  <a:gd name="T0" fmla="*/ 72 w 258"/>
                  <a:gd name="T1" fmla="*/ 0 h 142"/>
                  <a:gd name="T2" fmla="*/ 72 w 258"/>
                  <a:gd name="T3" fmla="*/ 0 h 142"/>
                  <a:gd name="T4" fmla="*/ 85 w 258"/>
                  <a:gd name="T5" fmla="*/ 1 h 142"/>
                  <a:gd name="T6" fmla="*/ 99 w 258"/>
                  <a:gd name="T7" fmla="*/ 2 h 142"/>
                  <a:gd name="T8" fmla="*/ 114 w 258"/>
                  <a:gd name="T9" fmla="*/ 6 h 142"/>
                  <a:gd name="T10" fmla="*/ 130 w 258"/>
                  <a:gd name="T11" fmla="*/ 12 h 142"/>
                  <a:gd name="T12" fmla="*/ 142 w 258"/>
                  <a:gd name="T13" fmla="*/ 20 h 142"/>
                  <a:gd name="T14" fmla="*/ 152 w 258"/>
                  <a:gd name="T15" fmla="*/ 31 h 142"/>
                  <a:gd name="T16" fmla="*/ 157 w 258"/>
                  <a:gd name="T17" fmla="*/ 45 h 142"/>
                  <a:gd name="T18" fmla="*/ 156 w 258"/>
                  <a:gd name="T19" fmla="*/ 63 h 142"/>
                  <a:gd name="T20" fmla="*/ 156 w 258"/>
                  <a:gd name="T21" fmla="*/ 63 h 142"/>
                  <a:gd name="T22" fmla="*/ 153 w 258"/>
                  <a:gd name="T23" fmla="*/ 68 h 142"/>
                  <a:gd name="T24" fmla="*/ 147 w 258"/>
                  <a:gd name="T25" fmla="*/ 73 h 142"/>
                  <a:gd name="T26" fmla="*/ 138 w 258"/>
                  <a:gd name="T27" fmla="*/ 78 h 142"/>
                  <a:gd name="T28" fmla="*/ 128 w 258"/>
                  <a:gd name="T29" fmla="*/ 81 h 142"/>
                  <a:gd name="T30" fmla="*/ 115 w 258"/>
                  <a:gd name="T31" fmla="*/ 83 h 142"/>
                  <a:gd name="T32" fmla="*/ 101 w 258"/>
                  <a:gd name="T33" fmla="*/ 85 h 142"/>
                  <a:gd name="T34" fmla="*/ 86 w 258"/>
                  <a:gd name="T35" fmla="*/ 85 h 142"/>
                  <a:gd name="T36" fmla="*/ 72 w 258"/>
                  <a:gd name="T37" fmla="*/ 86 h 142"/>
                  <a:gd name="T38" fmla="*/ 58 w 258"/>
                  <a:gd name="T39" fmla="*/ 85 h 142"/>
                  <a:gd name="T40" fmla="*/ 44 w 258"/>
                  <a:gd name="T41" fmla="*/ 84 h 142"/>
                  <a:gd name="T42" fmla="*/ 31 w 258"/>
                  <a:gd name="T43" fmla="*/ 83 h 142"/>
                  <a:gd name="T44" fmla="*/ 21 w 258"/>
                  <a:gd name="T45" fmla="*/ 80 h 142"/>
                  <a:gd name="T46" fmla="*/ 12 w 258"/>
                  <a:gd name="T47" fmla="*/ 77 h 142"/>
                  <a:gd name="T48" fmla="*/ 4 w 258"/>
                  <a:gd name="T49" fmla="*/ 73 h 142"/>
                  <a:gd name="T50" fmla="*/ 1 w 258"/>
                  <a:gd name="T51" fmla="*/ 68 h 142"/>
                  <a:gd name="T52" fmla="*/ 0 w 258"/>
                  <a:gd name="T53" fmla="*/ 63 h 142"/>
                  <a:gd name="T54" fmla="*/ 0 w 258"/>
                  <a:gd name="T55" fmla="*/ 63 h 142"/>
                  <a:gd name="T56" fmla="*/ 4 w 258"/>
                  <a:gd name="T57" fmla="*/ 57 h 142"/>
                  <a:gd name="T58" fmla="*/ 12 w 258"/>
                  <a:gd name="T59" fmla="*/ 52 h 142"/>
                  <a:gd name="T60" fmla="*/ 22 w 258"/>
                  <a:gd name="T61" fmla="*/ 48 h 142"/>
                  <a:gd name="T62" fmla="*/ 33 w 258"/>
                  <a:gd name="T63" fmla="*/ 46 h 142"/>
                  <a:gd name="T64" fmla="*/ 45 w 258"/>
                  <a:gd name="T65" fmla="*/ 44 h 142"/>
                  <a:gd name="T66" fmla="*/ 57 w 258"/>
                  <a:gd name="T67" fmla="*/ 44 h 142"/>
                  <a:gd name="T68" fmla="*/ 66 w 258"/>
                  <a:gd name="T69" fmla="*/ 42 h 142"/>
                  <a:gd name="T70" fmla="*/ 72 w 258"/>
                  <a:gd name="T71" fmla="*/ 42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10"/>
                    </a:lnTo>
                    <a:lnTo>
                      <a:pt x="213" y="20"/>
                    </a:lnTo>
                    <a:lnTo>
                      <a:pt x="234" y="33"/>
                    </a:lnTo>
                    <a:lnTo>
                      <a:pt x="250" y="51"/>
                    </a:lnTo>
                    <a:lnTo>
                      <a:pt x="258" y="75"/>
                    </a:lnTo>
                    <a:lnTo>
                      <a:pt x="256" y="104"/>
                    </a:lnTo>
                    <a:lnTo>
                      <a:pt x="251" y="113"/>
                    </a:lnTo>
                    <a:lnTo>
                      <a:pt x="241" y="121"/>
                    </a:lnTo>
                    <a:lnTo>
                      <a:pt x="227" y="128"/>
                    </a:lnTo>
                    <a:lnTo>
                      <a:pt x="210" y="133"/>
                    </a:lnTo>
                    <a:lnTo>
                      <a:pt x="189" y="137"/>
                    </a:lnTo>
                    <a:lnTo>
                      <a:pt x="166" y="140"/>
                    </a:lnTo>
                    <a:lnTo>
                      <a:pt x="142" y="141"/>
                    </a:lnTo>
                    <a:lnTo>
                      <a:pt x="119" y="142"/>
                    </a:lnTo>
                    <a:lnTo>
                      <a:pt x="96" y="141"/>
                    </a:lnTo>
                    <a:lnTo>
                      <a:pt x="73" y="139"/>
                    </a:lnTo>
                    <a:lnTo>
                      <a:pt x="51" y="137"/>
                    </a:lnTo>
                    <a:lnTo>
                      <a:pt x="34" y="132"/>
                    </a:lnTo>
                    <a:lnTo>
                      <a:pt x="19" y="127"/>
                    </a:lnTo>
                    <a:lnTo>
                      <a:pt x="7" y="120"/>
                    </a:lnTo>
                    <a:lnTo>
                      <a:pt x="2" y="113"/>
                    </a:lnTo>
                    <a:lnTo>
                      <a:pt x="0" y="104"/>
                    </a:lnTo>
                    <a:lnTo>
                      <a:pt x="7" y="94"/>
                    </a:lnTo>
                    <a:lnTo>
                      <a:pt x="20" y="86"/>
                    </a:lnTo>
                    <a:lnTo>
                      <a:pt x="36" y="80"/>
                    </a:lnTo>
                    <a:lnTo>
                      <a:pt x="55" y="76"/>
                    </a:lnTo>
                    <a:lnTo>
                      <a:pt x="74" y="73"/>
                    </a:lnTo>
                    <a:lnTo>
                      <a:pt x="93" y="72"/>
                    </a:lnTo>
                    <a:lnTo>
                      <a:pt x="108" y="70"/>
                    </a:lnTo>
                    <a:lnTo>
                      <a:pt x="119" y="7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70" name="Freeform 119"/>
              <p:cNvSpPr>
                <a:spLocks noChangeAspect="1"/>
              </p:cNvSpPr>
              <p:nvPr/>
            </p:nvSpPr>
            <p:spPr bwMode="auto">
              <a:xfrm>
                <a:off x="4589" y="2726"/>
                <a:ext cx="156" cy="87"/>
              </a:xfrm>
              <a:custGeom>
                <a:avLst/>
                <a:gdLst>
                  <a:gd name="T0" fmla="*/ 72 w 257"/>
                  <a:gd name="T1" fmla="*/ 0 h 142"/>
                  <a:gd name="T2" fmla="*/ 72 w 257"/>
                  <a:gd name="T3" fmla="*/ 0 h 142"/>
                  <a:gd name="T4" fmla="*/ 84 w 257"/>
                  <a:gd name="T5" fmla="*/ 1 h 142"/>
                  <a:gd name="T6" fmla="*/ 99 w 257"/>
                  <a:gd name="T7" fmla="*/ 3 h 142"/>
                  <a:gd name="T8" fmla="*/ 114 w 257"/>
                  <a:gd name="T9" fmla="*/ 6 h 142"/>
                  <a:gd name="T10" fmla="*/ 129 w 257"/>
                  <a:gd name="T11" fmla="*/ 12 h 142"/>
                  <a:gd name="T12" fmla="*/ 141 w 257"/>
                  <a:gd name="T13" fmla="*/ 20 h 142"/>
                  <a:gd name="T14" fmla="*/ 151 w 257"/>
                  <a:gd name="T15" fmla="*/ 31 h 142"/>
                  <a:gd name="T16" fmla="*/ 156 w 257"/>
                  <a:gd name="T17" fmla="*/ 46 h 142"/>
                  <a:gd name="T18" fmla="*/ 155 w 257"/>
                  <a:gd name="T19" fmla="*/ 64 h 142"/>
                  <a:gd name="T20" fmla="*/ 155 w 257"/>
                  <a:gd name="T21" fmla="*/ 64 h 142"/>
                  <a:gd name="T22" fmla="*/ 151 w 257"/>
                  <a:gd name="T23" fmla="*/ 69 h 142"/>
                  <a:gd name="T24" fmla="*/ 146 w 257"/>
                  <a:gd name="T25" fmla="*/ 75 h 142"/>
                  <a:gd name="T26" fmla="*/ 137 w 257"/>
                  <a:gd name="T27" fmla="*/ 78 h 142"/>
                  <a:gd name="T28" fmla="*/ 126 w 257"/>
                  <a:gd name="T29" fmla="*/ 82 h 142"/>
                  <a:gd name="T30" fmla="*/ 114 w 257"/>
                  <a:gd name="T31" fmla="*/ 85 h 142"/>
                  <a:gd name="T32" fmla="*/ 100 w 257"/>
                  <a:gd name="T33" fmla="*/ 86 h 142"/>
                  <a:gd name="T34" fmla="*/ 86 w 257"/>
                  <a:gd name="T35" fmla="*/ 87 h 142"/>
                  <a:gd name="T36" fmla="*/ 72 w 257"/>
                  <a:gd name="T37" fmla="*/ 87 h 142"/>
                  <a:gd name="T38" fmla="*/ 57 w 257"/>
                  <a:gd name="T39" fmla="*/ 87 h 142"/>
                  <a:gd name="T40" fmla="*/ 44 w 257"/>
                  <a:gd name="T41" fmla="*/ 86 h 142"/>
                  <a:gd name="T42" fmla="*/ 31 w 257"/>
                  <a:gd name="T43" fmla="*/ 84 h 142"/>
                  <a:gd name="T44" fmla="*/ 20 w 257"/>
                  <a:gd name="T45" fmla="*/ 82 h 142"/>
                  <a:gd name="T46" fmla="*/ 12 w 257"/>
                  <a:gd name="T47" fmla="*/ 78 h 142"/>
                  <a:gd name="T48" fmla="*/ 4 w 257"/>
                  <a:gd name="T49" fmla="*/ 75 h 142"/>
                  <a:gd name="T50" fmla="*/ 1 w 257"/>
                  <a:gd name="T51" fmla="*/ 70 h 142"/>
                  <a:gd name="T52" fmla="*/ 0 w 257"/>
                  <a:gd name="T53" fmla="*/ 65 h 142"/>
                  <a:gd name="T54" fmla="*/ 0 w 257"/>
                  <a:gd name="T55" fmla="*/ 65 h 142"/>
                  <a:gd name="T56" fmla="*/ 4 w 257"/>
                  <a:gd name="T57" fmla="*/ 58 h 142"/>
                  <a:gd name="T58" fmla="*/ 12 w 257"/>
                  <a:gd name="T59" fmla="*/ 53 h 142"/>
                  <a:gd name="T60" fmla="*/ 21 w 257"/>
                  <a:gd name="T61" fmla="*/ 50 h 142"/>
                  <a:gd name="T62" fmla="*/ 33 w 257"/>
                  <a:gd name="T63" fmla="*/ 47 h 142"/>
                  <a:gd name="T64" fmla="*/ 45 w 257"/>
                  <a:gd name="T65" fmla="*/ 45 h 142"/>
                  <a:gd name="T66" fmla="*/ 56 w 257"/>
                  <a:gd name="T67" fmla="*/ 45 h 142"/>
                  <a:gd name="T68" fmla="*/ 65 w 257"/>
                  <a:gd name="T69" fmla="*/ 44 h 142"/>
                  <a:gd name="T70" fmla="*/ 72 w 257"/>
                  <a:gd name="T71" fmla="*/ 44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42">
                    <a:moveTo>
                      <a:pt x="118" y="0"/>
                    </a:moveTo>
                    <a:lnTo>
                      <a:pt x="118" y="0"/>
                    </a:lnTo>
                    <a:lnTo>
                      <a:pt x="139" y="2"/>
                    </a:lnTo>
                    <a:lnTo>
                      <a:pt x="163" y="5"/>
                    </a:lnTo>
                    <a:lnTo>
                      <a:pt x="188" y="10"/>
                    </a:lnTo>
                    <a:lnTo>
                      <a:pt x="213" y="20"/>
                    </a:lnTo>
                    <a:lnTo>
                      <a:pt x="233" y="33"/>
                    </a:lnTo>
                    <a:lnTo>
                      <a:pt x="249" y="51"/>
                    </a:lnTo>
                    <a:lnTo>
                      <a:pt x="257" y="75"/>
                    </a:lnTo>
                    <a:lnTo>
                      <a:pt x="255" y="104"/>
                    </a:lnTo>
                    <a:lnTo>
                      <a:pt x="249" y="113"/>
                    </a:lnTo>
                    <a:lnTo>
                      <a:pt x="240" y="122"/>
                    </a:lnTo>
                    <a:lnTo>
                      <a:pt x="226" y="128"/>
                    </a:lnTo>
                    <a:lnTo>
                      <a:pt x="208" y="134"/>
                    </a:lnTo>
                    <a:lnTo>
                      <a:pt x="188" y="138"/>
                    </a:lnTo>
                    <a:lnTo>
                      <a:pt x="165" y="140"/>
                    </a:lnTo>
                    <a:lnTo>
                      <a:pt x="142" y="142"/>
                    </a:lnTo>
                    <a:lnTo>
                      <a:pt x="118" y="142"/>
                    </a:lnTo>
                    <a:lnTo>
                      <a:pt x="94" y="142"/>
                    </a:lnTo>
                    <a:lnTo>
                      <a:pt x="72" y="140"/>
                    </a:lnTo>
                    <a:lnTo>
                      <a:pt x="51" y="137"/>
                    </a:lnTo>
                    <a:lnTo>
                      <a:pt x="33" y="134"/>
                    </a:lnTo>
                    <a:lnTo>
                      <a:pt x="19" y="128"/>
                    </a:lnTo>
                    <a:lnTo>
                      <a:pt x="7" y="122"/>
                    </a:lnTo>
                    <a:lnTo>
                      <a:pt x="1" y="114"/>
                    </a:lnTo>
                    <a:lnTo>
                      <a:pt x="0" y="106"/>
                    </a:lnTo>
                    <a:lnTo>
                      <a:pt x="7" y="95"/>
                    </a:lnTo>
                    <a:lnTo>
                      <a:pt x="19" y="87"/>
                    </a:lnTo>
                    <a:lnTo>
                      <a:pt x="35" y="81"/>
                    </a:lnTo>
                    <a:lnTo>
                      <a:pt x="54" y="77"/>
                    </a:lnTo>
                    <a:lnTo>
                      <a:pt x="74" y="74"/>
                    </a:lnTo>
                    <a:lnTo>
                      <a:pt x="92" y="73"/>
                    </a:lnTo>
                    <a:lnTo>
                      <a:pt x="107" y="72"/>
                    </a:lnTo>
                    <a:lnTo>
                      <a:pt x="118" y="72"/>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71" name="Freeform 120"/>
              <p:cNvSpPr>
                <a:spLocks noChangeAspect="1"/>
              </p:cNvSpPr>
              <p:nvPr/>
            </p:nvSpPr>
            <p:spPr bwMode="auto">
              <a:xfrm>
                <a:off x="4592" y="2768"/>
                <a:ext cx="157" cy="86"/>
              </a:xfrm>
              <a:custGeom>
                <a:avLst/>
                <a:gdLst>
                  <a:gd name="T0" fmla="*/ 72 w 258"/>
                  <a:gd name="T1" fmla="*/ 0 h 142"/>
                  <a:gd name="T2" fmla="*/ 72 w 258"/>
                  <a:gd name="T3" fmla="*/ 0 h 142"/>
                  <a:gd name="T4" fmla="*/ 85 w 258"/>
                  <a:gd name="T5" fmla="*/ 1 h 142"/>
                  <a:gd name="T6" fmla="*/ 99 w 258"/>
                  <a:gd name="T7" fmla="*/ 2 h 142"/>
                  <a:gd name="T8" fmla="*/ 114 w 258"/>
                  <a:gd name="T9" fmla="*/ 5 h 142"/>
                  <a:gd name="T10" fmla="*/ 130 w 258"/>
                  <a:gd name="T11" fmla="*/ 12 h 142"/>
                  <a:gd name="T12" fmla="*/ 142 w 258"/>
                  <a:gd name="T13" fmla="*/ 19 h 142"/>
                  <a:gd name="T14" fmla="*/ 152 w 258"/>
                  <a:gd name="T15" fmla="*/ 31 h 142"/>
                  <a:gd name="T16" fmla="*/ 157 w 258"/>
                  <a:gd name="T17" fmla="*/ 45 h 142"/>
                  <a:gd name="T18" fmla="*/ 156 w 258"/>
                  <a:gd name="T19" fmla="*/ 63 h 142"/>
                  <a:gd name="T20" fmla="*/ 156 w 258"/>
                  <a:gd name="T21" fmla="*/ 63 h 142"/>
                  <a:gd name="T22" fmla="*/ 153 w 258"/>
                  <a:gd name="T23" fmla="*/ 68 h 142"/>
                  <a:gd name="T24" fmla="*/ 147 w 258"/>
                  <a:gd name="T25" fmla="*/ 73 h 142"/>
                  <a:gd name="T26" fmla="*/ 138 w 258"/>
                  <a:gd name="T27" fmla="*/ 78 h 142"/>
                  <a:gd name="T28" fmla="*/ 128 w 258"/>
                  <a:gd name="T29" fmla="*/ 81 h 142"/>
                  <a:gd name="T30" fmla="*/ 115 w 258"/>
                  <a:gd name="T31" fmla="*/ 83 h 142"/>
                  <a:gd name="T32" fmla="*/ 101 w 258"/>
                  <a:gd name="T33" fmla="*/ 85 h 142"/>
                  <a:gd name="T34" fmla="*/ 86 w 258"/>
                  <a:gd name="T35" fmla="*/ 86 h 142"/>
                  <a:gd name="T36" fmla="*/ 72 w 258"/>
                  <a:gd name="T37" fmla="*/ 86 h 142"/>
                  <a:gd name="T38" fmla="*/ 58 w 258"/>
                  <a:gd name="T39" fmla="*/ 86 h 142"/>
                  <a:gd name="T40" fmla="*/ 44 w 258"/>
                  <a:gd name="T41" fmla="*/ 85 h 142"/>
                  <a:gd name="T42" fmla="*/ 31 w 258"/>
                  <a:gd name="T43" fmla="*/ 82 h 142"/>
                  <a:gd name="T44" fmla="*/ 21 w 258"/>
                  <a:gd name="T45" fmla="*/ 81 h 142"/>
                  <a:gd name="T46" fmla="*/ 12 w 258"/>
                  <a:gd name="T47" fmla="*/ 78 h 142"/>
                  <a:gd name="T48" fmla="*/ 4 w 258"/>
                  <a:gd name="T49" fmla="*/ 73 h 142"/>
                  <a:gd name="T50" fmla="*/ 1 w 258"/>
                  <a:gd name="T51" fmla="*/ 69 h 142"/>
                  <a:gd name="T52" fmla="*/ 0 w 258"/>
                  <a:gd name="T53" fmla="*/ 64 h 142"/>
                  <a:gd name="T54" fmla="*/ 0 w 258"/>
                  <a:gd name="T55" fmla="*/ 64 h 142"/>
                  <a:gd name="T56" fmla="*/ 4 w 258"/>
                  <a:gd name="T57" fmla="*/ 57 h 142"/>
                  <a:gd name="T58" fmla="*/ 12 w 258"/>
                  <a:gd name="T59" fmla="*/ 52 h 142"/>
                  <a:gd name="T60" fmla="*/ 22 w 258"/>
                  <a:gd name="T61" fmla="*/ 48 h 142"/>
                  <a:gd name="T62" fmla="*/ 33 w 258"/>
                  <a:gd name="T63" fmla="*/ 47 h 142"/>
                  <a:gd name="T64" fmla="*/ 45 w 258"/>
                  <a:gd name="T65" fmla="*/ 44 h 142"/>
                  <a:gd name="T66" fmla="*/ 57 w 258"/>
                  <a:gd name="T67" fmla="*/ 44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9"/>
                    </a:lnTo>
                    <a:lnTo>
                      <a:pt x="213" y="19"/>
                    </a:lnTo>
                    <a:lnTo>
                      <a:pt x="234" y="32"/>
                    </a:lnTo>
                    <a:lnTo>
                      <a:pt x="250" y="51"/>
                    </a:lnTo>
                    <a:lnTo>
                      <a:pt x="258" y="75"/>
                    </a:lnTo>
                    <a:lnTo>
                      <a:pt x="256" y="104"/>
                    </a:lnTo>
                    <a:lnTo>
                      <a:pt x="251" y="112"/>
                    </a:lnTo>
                    <a:lnTo>
                      <a:pt x="241" y="121"/>
                    </a:lnTo>
                    <a:lnTo>
                      <a:pt x="227" y="128"/>
                    </a:lnTo>
                    <a:lnTo>
                      <a:pt x="210" y="133"/>
                    </a:lnTo>
                    <a:lnTo>
                      <a:pt x="189" y="137"/>
                    </a:lnTo>
                    <a:lnTo>
                      <a:pt x="166" y="140"/>
                    </a:lnTo>
                    <a:lnTo>
                      <a:pt x="142" y="142"/>
                    </a:lnTo>
                    <a:lnTo>
                      <a:pt x="119" y="142"/>
                    </a:lnTo>
                    <a:lnTo>
                      <a:pt x="96" y="142"/>
                    </a:lnTo>
                    <a:lnTo>
                      <a:pt x="73" y="140"/>
                    </a:lnTo>
                    <a:lnTo>
                      <a:pt x="51" y="136"/>
                    </a:lnTo>
                    <a:lnTo>
                      <a:pt x="34" y="133"/>
                    </a:lnTo>
                    <a:lnTo>
                      <a:pt x="19" y="128"/>
                    </a:lnTo>
                    <a:lnTo>
                      <a:pt x="7" y="121"/>
                    </a:lnTo>
                    <a:lnTo>
                      <a:pt x="2" y="114"/>
                    </a:lnTo>
                    <a:lnTo>
                      <a:pt x="0" y="105"/>
                    </a:lnTo>
                    <a:lnTo>
                      <a:pt x="7" y="94"/>
                    </a:lnTo>
                    <a:lnTo>
                      <a:pt x="20" y="86"/>
                    </a:lnTo>
                    <a:lnTo>
                      <a:pt x="36" y="80"/>
                    </a:lnTo>
                    <a:lnTo>
                      <a:pt x="55" y="77"/>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72" name="Freeform 121"/>
              <p:cNvSpPr>
                <a:spLocks noChangeAspect="1"/>
              </p:cNvSpPr>
              <p:nvPr/>
            </p:nvSpPr>
            <p:spPr bwMode="auto">
              <a:xfrm>
                <a:off x="4589" y="2643"/>
                <a:ext cx="156" cy="87"/>
              </a:xfrm>
              <a:custGeom>
                <a:avLst/>
                <a:gdLst>
                  <a:gd name="T0" fmla="*/ 72 w 257"/>
                  <a:gd name="T1" fmla="*/ 0 h 142"/>
                  <a:gd name="T2" fmla="*/ 72 w 257"/>
                  <a:gd name="T3" fmla="*/ 0 h 142"/>
                  <a:gd name="T4" fmla="*/ 84 w 257"/>
                  <a:gd name="T5" fmla="*/ 1 h 142"/>
                  <a:gd name="T6" fmla="*/ 99 w 257"/>
                  <a:gd name="T7" fmla="*/ 2 h 142"/>
                  <a:gd name="T8" fmla="*/ 114 w 257"/>
                  <a:gd name="T9" fmla="*/ 6 h 142"/>
                  <a:gd name="T10" fmla="*/ 129 w 257"/>
                  <a:gd name="T11" fmla="*/ 12 h 142"/>
                  <a:gd name="T12" fmla="*/ 141 w 257"/>
                  <a:gd name="T13" fmla="*/ 20 h 142"/>
                  <a:gd name="T14" fmla="*/ 151 w 257"/>
                  <a:gd name="T15" fmla="*/ 31 h 142"/>
                  <a:gd name="T16" fmla="*/ 156 w 257"/>
                  <a:gd name="T17" fmla="*/ 46 h 142"/>
                  <a:gd name="T18" fmla="*/ 155 w 257"/>
                  <a:gd name="T19" fmla="*/ 64 h 142"/>
                  <a:gd name="T20" fmla="*/ 155 w 257"/>
                  <a:gd name="T21" fmla="*/ 64 h 142"/>
                  <a:gd name="T22" fmla="*/ 151 w 257"/>
                  <a:gd name="T23" fmla="*/ 69 h 142"/>
                  <a:gd name="T24" fmla="*/ 146 w 257"/>
                  <a:gd name="T25" fmla="*/ 74 h 142"/>
                  <a:gd name="T26" fmla="*/ 137 w 257"/>
                  <a:gd name="T27" fmla="*/ 78 h 142"/>
                  <a:gd name="T28" fmla="*/ 126 w 257"/>
                  <a:gd name="T29" fmla="*/ 81 h 142"/>
                  <a:gd name="T30" fmla="*/ 114 w 257"/>
                  <a:gd name="T31" fmla="*/ 85 h 142"/>
                  <a:gd name="T32" fmla="*/ 100 w 257"/>
                  <a:gd name="T33" fmla="*/ 86 h 142"/>
                  <a:gd name="T34" fmla="*/ 86 w 257"/>
                  <a:gd name="T35" fmla="*/ 87 h 142"/>
                  <a:gd name="T36" fmla="*/ 72 w 257"/>
                  <a:gd name="T37" fmla="*/ 87 h 142"/>
                  <a:gd name="T38" fmla="*/ 57 w 257"/>
                  <a:gd name="T39" fmla="*/ 87 h 142"/>
                  <a:gd name="T40" fmla="*/ 44 w 257"/>
                  <a:gd name="T41" fmla="*/ 86 h 142"/>
                  <a:gd name="T42" fmla="*/ 31 w 257"/>
                  <a:gd name="T43" fmla="*/ 83 h 142"/>
                  <a:gd name="T44" fmla="*/ 20 w 257"/>
                  <a:gd name="T45" fmla="*/ 81 h 142"/>
                  <a:gd name="T46" fmla="*/ 12 w 257"/>
                  <a:gd name="T47" fmla="*/ 78 h 142"/>
                  <a:gd name="T48" fmla="*/ 4 w 257"/>
                  <a:gd name="T49" fmla="*/ 74 h 142"/>
                  <a:gd name="T50" fmla="*/ 1 w 257"/>
                  <a:gd name="T51" fmla="*/ 70 h 142"/>
                  <a:gd name="T52" fmla="*/ 0 w 257"/>
                  <a:gd name="T53" fmla="*/ 64 h 142"/>
                  <a:gd name="T54" fmla="*/ 0 w 257"/>
                  <a:gd name="T55" fmla="*/ 64 h 142"/>
                  <a:gd name="T56" fmla="*/ 4 w 257"/>
                  <a:gd name="T57" fmla="*/ 58 h 142"/>
                  <a:gd name="T58" fmla="*/ 12 w 257"/>
                  <a:gd name="T59" fmla="*/ 53 h 142"/>
                  <a:gd name="T60" fmla="*/ 21 w 257"/>
                  <a:gd name="T61" fmla="*/ 49 h 142"/>
                  <a:gd name="T62" fmla="*/ 33 w 257"/>
                  <a:gd name="T63" fmla="*/ 47 h 142"/>
                  <a:gd name="T64" fmla="*/ 45 w 257"/>
                  <a:gd name="T65" fmla="*/ 45 h 142"/>
                  <a:gd name="T66" fmla="*/ 56 w 257"/>
                  <a:gd name="T67" fmla="*/ 45 h 142"/>
                  <a:gd name="T68" fmla="*/ 65 w 257"/>
                  <a:gd name="T69" fmla="*/ 44 h 142"/>
                  <a:gd name="T70" fmla="*/ 72 w 257"/>
                  <a:gd name="T71" fmla="*/ 44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42">
                    <a:moveTo>
                      <a:pt x="118" y="0"/>
                    </a:moveTo>
                    <a:lnTo>
                      <a:pt x="118" y="0"/>
                    </a:lnTo>
                    <a:lnTo>
                      <a:pt x="139" y="1"/>
                    </a:lnTo>
                    <a:lnTo>
                      <a:pt x="163" y="4"/>
                    </a:lnTo>
                    <a:lnTo>
                      <a:pt x="188" y="10"/>
                    </a:lnTo>
                    <a:lnTo>
                      <a:pt x="213" y="19"/>
                    </a:lnTo>
                    <a:lnTo>
                      <a:pt x="233" y="32"/>
                    </a:lnTo>
                    <a:lnTo>
                      <a:pt x="249" y="51"/>
                    </a:lnTo>
                    <a:lnTo>
                      <a:pt x="257" y="75"/>
                    </a:lnTo>
                    <a:lnTo>
                      <a:pt x="255" y="104"/>
                    </a:lnTo>
                    <a:lnTo>
                      <a:pt x="249" y="113"/>
                    </a:lnTo>
                    <a:lnTo>
                      <a:pt x="240" y="121"/>
                    </a:lnTo>
                    <a:lnTo>
                      <a:pt x="226" y="128"/>
                    </a:lnTo>
                    <a:lnTo>
                      <a:pt x="208" y="133"/>
                    </a:lnTo>
                    <a:lnTo>
                      <a:pt x="188" y="138"/>
                    </a:lnTo>
                    <a:lnTo>
                      <a:pt x="165" y="140"/>
                    </a:lnTo>
                    <a:lnTo>
                      <a:pt x="142" y="142"/>
                    </a:lnTo>
                    <a:lnTo>
                      <a:pt x="118" y="142"/>
                    </a:lnTo>
                    <a:lnTo>
                      <a:pt x="94" y="142"/>
                    </a:lnTo>
                    <a:lnTo>
                      <a:pt x="72" y="140"/>
                    </a:lnTo>
                    <a:lnTo>
                      <a:pt x="51" y="136"/>
                    </a:lnTo>
                    <a:lnTo>
                      <a:pt x="33" y="133"/>
                    </a:lnTo>
                    <a:lnTo>
                      <a:pt x="19" y="128"/>
                    </a:lnTo>
                    <a:lnTo>
                      <a:pt x="7" y="121"/>
                    </a:lnTo>
                    <a:lnTo>
                      <a:pt x="1" y="114"/>
                    </a:lnTo>
                    <a:lnTo>
                      <a:pt x="0" y="105"/>
                    </a:lnTo>
                    <a:lnTo>
                      <a:pt x="7" y="94"/>
                    </a:lnTo>
                    <a:lnTo>
                      <a:pt x="19" y="87"/>
                    </a:lnTo>
                    <a:lnTo>
                      <a:pt x="35" y="80"/>
                    </a:lnTo>
                    <a:lnTo>
                      <a:pt x="54" y="77"/>
                    </a:lnTo>
                    <a:lnTo>
                      <a:pt x="74" y="74"/>
                    </a:lnTo>
                    <a:lnTo>
                      <a:pt x="92" y="73"/>
                    </a:lnTo>
                    <a:lnTo>
                      <a:pt x="107" y="71"/>
                    </a:lnTo>
                    <a:lnTo>
                      <a:pt x="118"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73" name="Freeform 122"/>
              <p:cNvSpPr>
                <a:spLocks noChangeAspect="1"/>
              </p:cNvSpPr>
              <p:nvPr/>
            </p:nvSpPr>
            <p:spPr bwMode="auto">
              <a:xfrm>
                <a:off x="4592" y="2685"/>
                <a:ext cx="157" cy="87"/>
              </a:xfrm>
              <a:custGeom>
                <a:avLst/>
                <a:gdLst>
                  <a:gd name="T0" fmla="*/ 72 w 258"/>
                  <a:gd name="T1" fmla="*/ 0 h 142"/>
                  <a:gd name="T2" fmla="*/ 72 w 258"/>
                  <a:gd name="T3" fmla="*/ 0 h 142"/>
                  <a:gd name="T4" fmla="*/ 85 w 258"/>
                  <a:gd name="T5" fmla="*/ 1 h 142"/>
                  <a:gd name="T6" fmla="*/ 99 w 258"/>
                  <a:gd name="T7" fmla="*/ 3 h 142"/>
                  <a:gd name="T8" fmla="*/ 114 w 258"/>
                  <a:gd name="T9" fmla="*/ 6 h 142"/>
                  <a:gd name="T10" fmla="*/ 130 w 258"/>
                  <a:gd name="T11" fmla="*/ 12 h 142"/>
                  <a:gd name="T12" fmla="*/ 142 w 258"/>
                  <a:gd name="T13" fmla="*/ 20 h 142"/>
                  <a:gd name="T14" fmla="*/ 152 w 258"/>
                  <a:gd name="T15" fmla="*/ 31 h 142"/>
                  <a:gd name="T16" fmla="*/ 157 w 258"/>
                  <a:gd name="T17" fmla="*/ 46 h 142"/>
                  <a:gd name="T18" fmla="*/ 156 w 258"/>
                  <a:gd name="T19" fmla="*/ 64 h 142"/>
                  <a:gd name="T20" fmla="*/ 156 w 258"/>
                  <a:gd name="T21" fmla="*/ 64 h 142"/>
                  <a:gd name="T22" fmla="*/ 153 w 258"/>
                  <a:gd name="T23" fmla="*/ 69 h 142"/>
                  <a:gd name="T24" fmla="*/ 147 w 258"/>
                  <a:gd name="T25" fmla="*/ 75 h 142"/>
                  <a:gd name="T26" fmla="*/ 138 w 258"/>
                  <a:gd name="T27" fmla="*/ 78 h 142"/>
                  <a:gd name="T28" fmla="*/ 128 w 258"/>
                  <a:gd name="T29" fmla="*/ 81 h 142"/>
                  <a:gd name="T30" fmla="*/ 115 w 258"/>
                  <a:gd name="T31" fmla="*/ 84 h 142"/>
                  <a:gd name="T32" fmla="*/ 101 w 258"/>
                  <a:gd name="T33" fmla="*/ 86 h 142"/>
                  <a:gd name="T34" fmla="*/ 86 w 258"/>
                  <a:gd name="T35" fmla="*/ 87 h 142"/>
                  <a:gd name="T36" fmla="*/ 72 w 258"/>
                  <a:gd name="T37" fmla="*/ 87 h 142"/>
                  <a:gd name="T38" fmla="*/ 58 w 258"/>
                  <a:gd name="T39" fmla="*/ 86 h 142"/>
                  <a:gd name="T40" fmla="*/ 44 w 258"/>
                  <a:gd name="T41" fmla="*/ 86 h 142"/>
                  <a:gd name="T42" fmla="*/ 31 w 258"/>
                  <a:gd name="T43" fmla="*/ 84 h 142"/>
                  <a:gd name="T44" fmla="*/ 21 w 258"/>
                  <a:gd name="T45" fmla="*/ 81 h 142"/>
                  <a:gd name="T46" fmla="*/ 12 w 258"/>
                  <a:gd name="T47" fmla="*/ 78 h 142"/>
                  <a:gd name="T48" fmla="*/ 4 w 258"/>
                  <a:gd name="T49" fmla="*/ 75 h 142"/>
                  <a:gd name="T50" fmla="*/ 1 w 258"/>
                  <a:gd name="T51" fmla="*/ 70 h 142"/>
                  <a:gd name="T52" fmla="*/ 0 w 258"/>
                  <a:gd name="T53" fmla="*/ 64 h 142"/>
                  <a:gd name="T54" fmla="*/ 0 w 258"/>
                  <a:gd name="T55" fmla="*/ 64 h 142"/>
                  <a:gd name="T56" fmla="*/ 4 w 258"/>
                  <a:gd name="T57" fmla="*/ 58 h 142"/>
                  <a:gd name="T58" fmla="*/ 12 w 258"/>
                  <a:gd name="T59" fmla="*/ 53 h 142"/>
                  <a:gd name="T60" fmla="*/ 22 w 258"/>
                  <a:gd name="T61" fmla="*/ 49 h 142"/>
                  <a:gd name="T62" fmla="*/ 33 w 258"/>
                  <a:gd name="T63" fmla="*/ 47 h 142"/>
                  <a:gd name="T64" fmla="*/ 45 w 258"/>
                  <a:gd name="T65" fmla="*/ 45 h 142"/>
                  <a:gd name="T66" fmla="*/ 57 w 258"/>
                  <a:gd name="T67" fmla="*/ 44 h 142"/>
                  <a:gd name="T68" fmla="*/ 66 w 258"/>
                  <a:gd name="T69" fmla="*/ 44 h 142"/>
                  <a:gd name="T70" fmla="*/ 72 w 258"/>
                  <a:gd name="T71" fmla="*/ 44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5"/>
                    </a:lnTo>
                    <a:lnTo>
                      <a:pt x="188" y="10"/>
                    </a:lnTo>
                    <a:lnTo>
                      <a:pt x="213" y="20"/>
                    </a:lnTo>
                    <a:lnTo>
                      <a:pt x="234" y="33"/>
                    </a:lnTo>
                    <a:lnTo>
                      <a:pt x="250" y="51"/>
                    </a:lnTo>
                    <a:lnTo>
                      <a:pt x="258" y="75"/>
                    </a:lnTo>
                    <a:lnTo>
                      <a:pt x="256" y="104"/>
                    </a:lnTo>
                    <a:lnTo>
                      <a:pt x="251" y="113"/>
                    </a:lnTo>
                    <a:lnTo>
                      <a:pt x="241" y="122"/>
                    </a:lnTo>
                    <a:lnTo>
                      <a:pt x="227" y="128"/>
                    </a:lnTo>
                    <a:lnTo>
                      <a:pt x="210" y="133"/>
                    </a:lnTo>
                    <a:lnTo>
                      <a:pt x="189" y="137"/>
                    </a:lnTo>
                    <a:lnTo>
                      <a:pt x="166" y="140"/>
                    </a:lnTo>
                    <a:lnTo>
                      <a:pt x="142" y="142"/>
                    </a:lnTo>
                    <a:lnTo>
                      <a:pt x="119" y="142"/>
                    </a:lnTo>
                    <a:lnTo>
                      <a:pt x="96" y="141"/>
                    </a:lnTo>
                    <a:lnTo>
                      <a:pt x="73" y="140"/>
                    </a:lnTo>
                    <a:lnTo>
                      <a:pt x="51" y="137"/>
                    </a:lnTo>
                    <a:lnTo>
                      <a:pt x="34" y="132"/>
                    </a:lnTo>
                    <a:lnTo>
                      <a:pt x="19" y="127"/>
                    </a:lnTo>
                    <a:lnTo>
                      <a:pt x="7" y="122"/>
                    </a:lnTo>
                    <a:lnTo>
                      <a:pt x="2" y="114"/>
                    </a:lnTo>
                    <a:lnTo>
                      <a:pt x="0" y="105"/>
                    </a:lnTo>
                    <a:lnTo>
                      <a:pt x="7" y="94"/>
                    </a:lnTo>
                    <a:lnTo>
                      <a:pt x="20" y="87"/>
                    </a:lnTo>
                    <a:lnTo>
                      <a:pt x="36" y="80"/>
                    </a:lnTo>
                    <a:lnTo>
                      <a:pt x="55" y="76"/>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74" name="Freeform 123"/>
              <p:cNvSpPr>
                <a:spLocks noChangeAspect="1"/>
              </p:cNvSpPr>
              <p:nvPr/>
            </p:nvSpPr>
            <p:spPr bwMode="auto">
              <a:xfrm>
                <a:off x="4592" y="2685"/>
                <a:ext cx="157" cy="87"/>
              </a:xfrm>
              <a:custGeom>
                <a:avLst/>
                <a:gdLst>
                  <a:gd name="T0" fmla="*/ 72 w 258"/>
                  <a:gd name="T1" fmla="*/ 0 h 142"/>
                  <a:gd name="T2" fmla="*/ 72 w 258"/>
                  <a:gd name="T3" fmla="*/ 0 h 142"/>
                  <a:gd name="T4" fmla="*/ 85 w 258"/>
                  <a:gd name="T5" fmla="*/ 1 h 142"/>
                  <a:gd name="T6" fmla="*/ 99 w 258"/>
                  <a:gd name="T7" fmla="*/ 3 h 142"/>
                  <a:gd name="T8" fmla="*/ 114 w 258"/>
                  <a:gd name="T9" fmla="*/ 6 h 142"/>
                  <a:gd name="T10" fmla="*/ 130 w 258"/>
                  <a:gd name="T11" fmla="*/ 12 h 142"/>
                  <a:gd name="T12" fmla="*/ 142 w 258"/>
                  <a:gd name="T13" fmla="*/ 20 h 142"/>
                  <a:gd name="T14" fmla="*/ 152 w 258"/>
                  <a:gd name="T15" fmla="*/ 31 h 142"/>
                  <a:gd name="T16" fmla="*/ 157 w 258"/>
                  <a:gd name="T17" fmla="*/ 46 h 142"/>
                  <a:gd name="T18" fmla="*/ 156 w 258"/>
                  <a:gd name="T19" fmla="*/ 64 h 142"/>
                  <a:gd name="T20" fmla="*/ 156 w 258"/>
                  <a:gd name="T21" fmla="*/ 64 h 142"/>
                  <a:gd name="T22" fmla="*/ 153 w 258"/>
                  <a:gd name="T23" fmla="*/ 69 h 142"/>
                  <a:gd name="T24" fmla="*/ 147 w 258"/>
                  <a:gd name="T25" fmla="*/ 75 h 142"/>
                  <a:gd name="T26" fmla="*/ 138 w 258"/>
                  <a:gd name="T27" fmla="*/ 78 h 142"/>
                  <a:gd name="T28" fmla="*/ 128 w 258"/>
                  <a:gd name="T29" fmla="*/ 81 h 142"/>
                  <a:gd name="T30" fmla="*/ 115 w 258"/>
                  <a:gd name="T31" fmla="*/ 84 h 142"/>
                  <a:gd name="T32" fmla="*/ 101 w 258"/>
                  <a:gd name="T33" fmla="*/ 86 h 142"/>
                  <a:gd name="T34" fmla="*/ 86 w 258"/>
                  <a:gd name="T35" fmla="*/ 87 h 142"/>
                  <a:gd name="T36" fmla="*/ 72 w 258"/>
                  <a:gd name="T37" fmla="*/ 87 h 142"/>
                  <a:gd name="T38" fmla="*/ 58 w 258"/>
                  <a:gd name="T39" fmla="*/ 86 h 142"/>
                  <a:gd name="T40" fmla="*/ 44 w 258"/>
                  <a:gd name="T41" fmla="*/ 86 h 142"/>
                  <a:gd name="T42" fmla="*/ 31 w 258"/>
                  <a:gd name="T43" fmla="*/ 84 h 142"/>
                  <a:gd name="T44" fmla="*/ 21 w 258"/>
                  <a:gd name="T45" fmla="*/ 81 h 142"/>
                  <a:gd name="T46" fmla="*/ 12 w 258"/>
                  <a:gd name="T47" fmla="*/ 78 h 142"/>
                  <a:gd name="T48" fmla="*/ 4 w 258"/>
                  <a:gd name="T49" fmla="*/ 75 h 142"/>
                  <a:gd name="T50" fmla="*/ 1 w 258"/>
                  <a:gd name="T51" fmla="*/ 70 h 142"/>
                  <a:gd name="T52" fmla="*/ 0 w 258"/>
                  <a:gd name="T53" fmla="*/ 64 h 142"/>
                  <a:gd name="T54" fmla="*/ 0 w 258"/>
                  <a:gd name="T55" fmla="*/ 64 h 142"/>
                  <a:gd name="T56" fmla="*/ 4 w 258"/>
                  <a:gd name="T57" fmla="*/ 58 h 142"/>
                  <a:gd name="T58" fmla="*/ 12 w 258"/>
                  <a:gd name="T59" fmla="*/ 53 h 142"/>
                  <a:gd name="T60" fmla="*/ 22 w 258"/>
                  <a:gd name="T61" fmla="*/ 49 h 142"/>
                  <a:gd name="T62" fmla="*/ 33 w 258"/>
                  <a:gd name="T63" fmla="*/ 47 h 142"/>
                  <a:gd name="T64" fmla="*/ 45 w 258"/>
                  <a:gd name="T65" fmla="*/ 45 h 142"/>
                  <a:gd name="T66" fmla="*/ 57 w 258"/>
                  <a:gd name="T67" fmla="*/ 44 h 142"/>
                  <a:gd name="T68" fmla="*/ 66 w 258"/>
                  <a:gd name="T69" fmla="*/ 44 h 142"/>
                  <a:gd name="T70" fmla="*/ 72 w 258"/>
                  <a:gd name="T71" fmla="*/ 44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5"/>
                    </a:lnTo>
                    <a:lnTo>
                      <a:pt x="188" y="10"/>
                    </a:lnTo>
                    <a:lnTo>
                      <a:pt x="213" y="20"/>
                    </a:lnTo>
                    <a:lnTo>
                      <a:pt x="234" y="33"/>
                    </a:lnTo>
                    <a:lnTo>
                      <a:pt x="250" y="51"/>
                    </a:lnTo>
                    <a:lnTo>
                      <a:pt x="258" y="75"/>
                    </a:lnTo>
                    <a:lnTo>
                      <a:pt x="256" y="104"/>
                    </a:lnTo>
                    <a:lnTo>
                      <a:pt x="251" y="113"/>
                    </a:lnTo>
                    <a:lnTo>
                      <a:pt x="241" y="122"/>
                    </a:lnTo>
                    <a:lnTo>
                      <a:pt x="227" y="128"/>
                    </a:lnTo>
                    <a:lnTo>
                      <a:pt x="210" y="133"/>
                    </a:lnTo>
                    <a:lnTo>
                      <a:pt x="189" y="137"/>
                    </a:lnTo>
                    <a:lnTo>
                      <a:pt x="166" y="140"/>
                    </a:lnTo>
                    <a:lnTo>
                      <a:pt x="142" y="142"/>
                    </a:lnTo>
                    <a:lnTo>
                      <a:pt x="119" y="142"/>
                    </a:lnTo>
                    <a:lnTo>
                      <a:pt x="96" y="141"/>
                    </a:lnTo>
                    <a:lnTo>
                      <a:pt x="73" y="140"/>
                    </a:lnTo>
                    <a:lnTo>
                      <a:pt x="51" y="137"/>
                    </a:lnTo>
                    <a:lnTo>
                      <a:pt x="34" y="132"/>
                    </a:lnTo>
                    <a:lnTo>
                      <a:pt x="19" y="127"/>
                    </a:lnTo>
                    <a:lnTo>
                      <a:pt x="7" y="122"/>
                    </a:lnTo>
                    <a:lnTo>
                      <a:pt x="2" y="114"/>
                    </a:lnTo>
                    <a:lnTo>
                      <a:pt x="0" y="105"/>
                    </a:lnTo>
                    <a:lnTo>
                      <a:pt x="7" y="94"/>
                    </a:lnTo>
                    <a:lnTo>
                      <a:pt x="20" y="87"/>
                    </a:lnTo>
                    <a:lnTo>
                      <a:pt x="36" y="80"/>
                    </a:lnTo>
                    <a:lnTo>
                      <a:pt x="55" y="76"/>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75" name="Freeform 124"/>
              <p:cNvSpPr>
                <a:spLocks noChangeAspect="1"/>
              </p:cNvSpPr>
              <p:nvPr/>
            </p:nvSpPr>
            <p:spPr bwMode="auto">
              <a:xfrm>
                <a:off x="4589" y="2397"/>
                <a:ext cx="156" cy="85"/>
              </a:xfrm>
              <a:custGeom>
                <a:avLst/>
                <a:gdLst>
                  <a:gd name="T0" fmla="*/ 72 w 257"/>
                  <a:gd name="T1" fmla="*/ 0 h 142"/>
                  <a:gd name="T2" fmla="*/ 72 w 257"/>
                  <a:gd name="T3" fmla="*/ 0 h 142"/>
                  <a:gd name="T4" fmla="*/ 84 w 257"/>
                  <a:gd name="T5" fmla="*/ 1 h 142"/>
                  <a:gd name="T6" fmla="*/ 99 w 257"/>
                  <a:gd name="T7" fmla="*/ 3 h 142"/>
                  <a:gd name="T8" fmla="*/ 114 w 257"/>
                  <a:gd name="T9" fmla="*/ 6 h 142"/>
                  <a:gd name="T10" fmla="*/ 129 w 257"/>
                  <a:gd name="T11" fmla="*/ 12 h 142"/>
                  <a:gd name="T12" fmla="*/ 141 w 257"/>
                  <a:gd name="T13" fmla="*/ 20 h 142"/>
                  <a:gd name="T14" fmla="*/ 151 w 257"/>
                  <a:gd name="T15" fmla="*/ 31 h 142"/>
                  <a:gd name="T16" fmla="*/ 156 w 257"/>
                  <a:gd name="T17" fmla="*/ 45 h 142"/>
                  <a:gd name="T18" fmla="*/ 155 w 257"/>
                  <a:gd name="T19" fmla="*/ 62 h 142"/>
                  <a:gd name="T20" fmla="*/ 155 w 257"/>
                  <a:gd name="T21" fmla="*/ 62 h 142"/>
                  <a:gd name="T22" fmla="*/ 151 w 257"/>
                  <a:gd name="T23" fmla="*/ 68 h 142"/>
                  <a:gd name="T24" fmla="*/ 146 w 257"/>
                  <a:gd name="T25" fmla="*/ 73 h 142"/>
                  <a:gd name="T26" fmla="*/ 137 w 257"/>
                  <a:gd name="T27" fmla="*/ 77 h 142"/>
                  <a:gd name="T28" fmla="*/ 126 w 257"/>
                  <a:gd name="T29" fmla="*/ 80 h 142"/>
                  <a:gd name="T30" fmla="*/ 114 w 257"/>
                  <a:gd name="T31" fmla="*/ 82 h 142"/>
                  <a:gd name="T32" fmla="*/ 100 w 257"/>
                  <a:gd name="T33" fmla="*/ 84 h 142"/>
                  <a:gd name="T34" fmla="*/ 86 w 257"/>
                  <a:gd name="T35" fmla="*/ 85 h 142"/>
                  <a:gd name="T36" fmla="*/ 72 w 257"/>
                  <a:gd name="T37" fmla="*/ 85 h 142"/>
                  <a:gd name="T38" fmla="*/ 57 w 257"/>
                  <a:gd name="T39" fmla="*/ 84 h 142"/>
                  <a:gd name="T40" fmla="*/ 44 w 257"/>
                  <a:gd name="T41" fmla="*/ 84 h 142"/>
                  <a:gd name="T42" fmla="*/ 31 w 257"/>
                  <a:gd name="T43" fmla="*/ 82 h 142"/>
                  <a:gd name="T44" fmla="*/ 20 w 257"/>
                  <a:gd name="T45" fmla="*/ 80 h 142"/>
                  <a:gd name="T46" fmla="*/ 12 w 257"/>
                  <a:gd name="T47" fmla="*/ 76 h 142"/>
                  <a:gd name="T48" fmla="*/ 4 w 257"/>
                  <a:gd name="T49" fmla="*/ 73 h 142"/>
                  <a:gd name="T50" fmla="*/ 1 w 257"/>
                  <a:gd name="T51" fmla="*/ 68 h 142"/>
                  <a:gd name="T52" fmla="*/ 0 w 257"/>
                  <a:gd name="T53" fmla="*/ 63 h 142"/>
                  <a:gd name="T54" fmla="*/ 0 w 257"/>
                  <a:gd name="T55" fmla="*/ 63 h 142"/>
                  <a:gd name="T56" fmla="*/ 4 w 257"/>
                  <a:gd name="T57" fmla="*/ 57 h 142"/>
                  <a:gd name="T58" fmla="*/ 12 w 257"/>
                  <a:gd name="T59" fmla="*/ 52 h 142"/>
                  <a:gd name="T60" fmla="*/ 21 w 257"/>
                  <a:gd name="T61" fmla="*/ 48 h 142"/>
                  <a:gd name="T62" fmla="*/ 33 w 257"/>
                  <a:gd name="T63" fmla="*/ 45 h 142"/>
                  <a:gd name="T64" fmla="*/ 45 w 257"/>
                  <a:gd name="T65" fmla="*/ 44 h 142"/>
                  <a:gd name="T66" fmla="*/ 56 w 257"/>
                  <a:gd name="T67" fmla="*/ 43 h 142"/>
                  <a:gd name="T68" fmla="*/ 65 w 257"/>
                  <a:gd name="T69" fmla="*/ 43 h 142"/>
                  <a:gd name="T70" fmla="*/ 72 w 257"/>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42">
                    <a:moveTo>
                      <a:pt x="118" y="0"/>
                    </a:moveTo>
                    <a:lnTo>
                      <a:pt x="118" y="0"/>
                    </a:lnTo>
                    <a:lnTo>
                      <a:pt x="139" y="2"/>
                    </a:lnTo>
                    <a:lnTo>
                      <a:pt x="163" y="5"/>
                    </a:lnTo>
                    <a:lnTo>
                      <a:pt x="188" y="10"/>
                    </a:lnTo>
                    <a:lnTo>
                      <a:pt x="213" y="20"/>
                    </a:lnTo>
                    <a:lnTo>
                      <a:pt x="233" y="33"/>
                    </a:lnTo>
                    <a:lnTo>
                      <a:pt x="249" y="51"/>
                    </a:lnTo>
                    <a:lnTo>
                      <a:pt x="257" y="75"/>
                    </a:lnTo>
                    <a:lnTo>
                      <a:pt x="255" y="104"/>
                    </a:lnTo>
                    <a:lnTo>
                      <a:pt x="249" y="113"/>
                    </a:lnTo>
                    <a:lnTo>
                      <a:pt x="240" y="122"/>
                    </a:lnTo>
                    <a:lnTo>
                      <a:pt x="226" y="128"/>
                    </a:lnTo>
                    <a:lnTo>
                      <a:pt x="208" y="134"/>
                    </a:lnTo>
                    <a:lnTo>
                      <a:pt x="188" y="137"/>
                    </a:lnTo>
                    <a:lnTo>
                      <a:pt x="165" y="140"/>
                    </a:lnTo>
                    <a:lnTo>
                      <a:pt x="142" y="142"/>
                    </a:lnTo>
                    <a:lnTo>
                      <a:pt x="118" y="142"/>
                    </a:lnTo>
                    <a:lnTo>
                      <a:pt x="94" y="141"/>
                    </a:lnTo>
                    <a:lnTo>
                      <a:pt x="72" y="140"/>
                    </a:lnTo>
                    <a:lnTo>
                      <a:pt x="51" y="137"/>
                    </a:lnTo>
                    <a:lnTo>
                      <a:pt x="33" y="133"/>
                    </a:lnTo>
                    <a:lnTo>
                      <a:pt x="19" y="127"/>
                    </a:lnTo>
                    <a:lnTo>
                      <a:pt x="7" y="122"/>
                    </a:lnTo>
                    <a:lnTo>
                      <a:pt x="1" y="114"/>
                    </a:lnTo>
                    <a:lnTo>
                      <a:pt x="0" y="106"/>
                    </a:lnTo>
                    <a:lnTo>
                      <a:pt x="7" y="95"/>
                    </a:lnTo>
                    <a:lnTo>
                      <a:pt x="19" y="87"/>
                    </a:lnTo>
                    <a:lnTo>
                      <a:pt x="35" y="81"/>
                    </a:lnTo>
                    <a:lnTo>
                      <a:pt x="54" y="76"/>
                    </a:lnTo>
                    <a:lnTo>
                      <a:pt x="74" y="73"/>
                    </a:lnTo>
                    <a:lnTo>
                      <a:pt x="92" y="72"/>
                    </a:lnTo>
                    <a:lnTo>
                      <a:pt x="107" y="71"/>
                    </a:lnTo>
                    <a:lnTo>
                      <a:pt x="118"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76" name="Freeform 125"/>
              <p:cNvSpPr>
                <a:spLocks noChangeAspect="1"/>
              </p:cNvSpPr>
              <p:nvPr/>
            </p:nvSpPr>
            <p:spPr bwMode="auto">
              <a:xfrm>
                <a:off x="4592" y="2437"/>
                <a:ext cx="157" cy="87"/>
              </a:xfrm>
              <a:custGeom>
                <a:avLst/>
                <a:gdLst>
                  <a:gd name="T0" fmla="*/ 72 w 258"/>
                  <a:gd name="T1" fmla="*/ 0 h 142"/>
                  <a:gd name="T2" fmla="*/ 72 w 258"/>
                  <a:gd name="T3" fmla="*/ 0 h 142"/>
                  <a:gd name="T4" fmla="*/ 85 w 258"/>
                  <a:gd name="T5" fmla="*/ 1 h 142"/>
                  <a:gd name="T6" fmla="*/ 99 w 258"/>
                  <a:gd name="T7" fmla="*/ 2 h 142"/>
                  <a:gd name="T8" fmla="*/ 114 w 258"/>
                  <a:gd name="T9" fmla="*/ 6 h 142"/>
                  <a:gd name="T10" fmla="*/ 130 w 258"/>
                  <a:gd name="T11" fmla="*/ 12 h 142"/>
                  <a:gd name="T12" fmla="*/ 142 w 258"/>
                  <a:gd name="T13" fmla="*/ 20 h 142"/>
                  <a:gd name="T14" fmla="*/ 152 w 258"/>
                  <a:gd name="T15" fmla="*/ 31 h 142"/>
                  <a:gd name="T16" fmla="*/ 157 w 258"/>
                  <a:gd name="T17" fmla="*/ 45 h 142"/>
                  <a:gd name="T18" fmla="*/ 156 w 258"/>
                  <a:gd name="T19" fmla="*/ 64 h 142"/>
                  <a:gd name="T20" fmla="*/ 156 w 258"/>
                  <a:gd name="T21" fmla="*/ 64 h 142"/>
                  <a:gd name="T22" fmla="*/ 153 w 258"/>
                  <a:gd name="T23" fmla="*/ 69 h 142"/>
                  <a:gd name="T24" fmla="*/ 147 w 258"/>
                  <a:gd name="T25" fmla="*/ 74 h 142"/>
                  <a:gd name="T26" fmla="*/ 138 w 258"/>
                  <a:gd name="T27" fmla="*/ 78 h 142"/>
                  <a:gd name="T28" fmla="*/ 128 w 258"/>
                  <a:gd name="T29" fmla="*/ 81 h 142"/>
                  <a:gd name="T30" fmla="*/ 115 w 258"/>
                  <a:gd name="T31" fmla="*/ 84 h 142"/>
                  <a:gd name="T32" fmla="*/ 101 w 258"/>
                  <a:gd name="T33" fmla="*/ 86 h 142"/>
                  <a:gd name="T34" fmla="*/ 86 w 258"/>
                  <a:gd name="T35" fmla="*/ 87 h 142"/>
                  <a:gd name="T36" fmla="*/ 72 w 258"/>
                  <a:gd name="T37" fmla="*/ 87 h 142"/>
                  <a:gd name="T38" fmla="*/ 58 w 258"/>
                  <a:gd name="T39" fmla="*/ 87 h 142"/>
                  <a:gd name="T40" fmla="*/ 44 w 258"/>
                  <a:gd name="T41" fmla="*/ 86 h 142"/>
                  <a:gd name="T42" fmla="*/ 31 w 258"/>
                  <a:gd name="T43" fmla="*/ 83 h 142"/>
                  <a:gd name="T44" fmla="*/ 21 w 258"/>
                  <a:gd name="T45" fmla="*/ 81 h 142"/>
                  <a:gd name="T46" fmla="*/ 12 w 258"/>
                  <a:gd name="T47" fmla="*/ 78 h 142"/>
                  <a:gd name="T48" fmla="*/ 4 w 258"/>
                  <a:gd name="T49" fmla="*/ 74 h 142"/>
                  <a:gd name="T50" fmla="*/ 1 w 258"/>
                  <a:gd name="T51" fmla="*/ 69 h 142"/>
                  <a:gd name="T52" fmla="*/ 0 w 258"/>
                  <a:gd name="T53" fmla="*/ 64 h 142"/>
                  <a:gd name="T54" fmla="*/ 0 w 258"/>
                  <a:gd name="T55" fmla="*/ 64 h 142"/>
                  <a:gd name="T56" fmla="*/ 4 w 258"/>
                  <a:gd name="T57" fmla="*/ 58 h 142"/>
                  <a:gd name="T58" fmla="*/ 12 w 258"/>
                  <a:gd name="T59" fmla="*/ 53 h 142"/>
                  <a:gd name="T60" fmla="*/ 22 w 258"/>
                  <a:gd name="T61" fmla="*/ 49 h 142"/>
                  <a:gd name="T62" fmla="*/ 33 w 258"/>
                  <a:gd name="T63" fmla="*/ 47 h 142"/>
                  <a:gd name="T64" fmla="*/ 45 w 258"/>
                  <a:gd name="T65" fmla="*/ 45 h 142"/>
                  <a:gd name="T66" fmla="*/ 57 w 258"/>
                  <a:gd name="T67" fmla="*/ 44 h 142"/>
                  <a:gd name="T68" fmla="*/ 66 w 258"/>
                  <a:gd name="T69" fmla="*/ 44 h 142"/>
                  <a:gd name="T70" fmla="*/ 72 w 258"/>
                  <a:gd name="T71" fmla="*/ 44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9"/>
                    </a:lnTo>
                    <a:lnTo>
                      <a:pt x="213" y="19"/>
                    </a:lnTo>
                    <a:lnTo>
                      <a:pt x="234" y="32"/>
                    </a:lnTo>
                    <a:lnTo>
                      <a:pt x="250" y="51"/>
                    </a:lnTo>
                    <a:lnTo>
                      <a:pt x="258" y="74"/>
                    </a:lnTo>
                    <a:lnTo>
                      <a:pt x="256" y="104"/>
                    </a:lnTo>
                    <a:lnTo>
                      <a:pt x="251" y="112"/>
                    </a:lnTo>
                    <a:lnTo>
                      <a:pt x="241" y="121"/>
                    </a:lnTo>
                    <a:lnTo>
                      <a:pt x="227" y="128"/>
                    </a:lnTo>
                    <a:lnTo>
                      <a:pt x="210" y="133"/>
                    </a:lnTo>
                    <a:lnTo>
                      <a:pt x="189" y="137"/>
                    </a:lnTo>
                    <a:lnTo>
                      <a:pt x="166" y="140"/>
                    </a:lnTo>
                    <a:lnTo>
                      <a:pt x="142" y="142"/>
                    </a:lnTo>
                    <a:lnTo>
                      <a:pt x="119" y="142"/>
                    </a:lnTo>
                    <a:lnTo>
                      <a:pt x="96" y="142"/>
                    </a:lnTo>
                    <a:lnTo>
                      <a:pt x="73" y="140"/>
                    </a:lnTo>
                    <a:lnTo>
                      <a:pt x="51" y="136"/>
                    </a:lnTo>
                    <a:lnTo>
                      <a:pt x="34" y="133"/>
                    </a:lnTo>
                    <a:lnTo>
                      <a:pt x="19" y="128"/>
                    </a:lnTo>
                    <a:lnTo>
                      <a:pt x="7" y="121"/>
                    </a:lnTo>
                    <a:lnTo>
                      <a:pt x="2" y="113"/>
                    </a:lnTo>
                    <a:lnTo>
                      <a:pt x="0" y="105"/>
                    </a:lnTo>
                    <a:lnTo>
                      <a:pt x="7" y="94"/>
                    </a:lnTo>
                    <a:lnTo>
                      <a:pt x="20" y="86"/>
                    </a:lnTo>
                    <a:lnTo>
                      <a:pt x="36" y="80"/>
                    </a:lnTo>
                    <a:lnTo>
                      <a:pt x="55" y="77"/>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77" name="Freeform 126"/>
              <p:cNvSpPr>
                <a:spLocks noChangeAspect="1"/>
              </p:cNvSpPr>
              <p:nvPr/>
            </p:nvSpPr>
            <p:spPr bwMode="auto">
              <a:xfrm>
                <a:off x="4589" y="2314"/>
                <a:ext cx="156" cy="87"/>
              </a:xfrm>
              <a:custGeom>
                <a:avLst/>
                <a:gdLst>
                  <a:gd name="T0" fmla="*/ 72 w 257"/>
                  <a:gd name="T1" fmla="*/ 0 h 142"/>
                  <a:gd name="T2" fmla="*/ 72 w 257"/>
                  <a:gd name="T3" fmla="*/ 0 h 142"/>
                  <a:gd name="T4" fmla="*/ 84 w 257"/>
                  <a:gd name="T5" fmla="*/ 1 h 142"/>
                  <a:gd name="T6" fmla="*/ 99 w 257"/>
                  <a:gd name="T7" fmla="*/ 2 h 142"/>
                  <a:gd name="T8" fmla="*/ 114 w 257"/>
                  <a:gd name="T9" fmla="*/ 6 h 142"/>
                  <a:gd name="T10" fmla="*/ 129 w 257"/>
                  <a:gd name="T11" fmla="*/ 12 h 142"/>
                  <a:gd name="T12" fmla="*/ 141 w 257"/>
                  <a:gd name="T13" fmla="*/ 20 h 142"/>
                  <a:gd name="T14" fmla="*/ 151 w 257"/>
                  <a:gd name="T15" fmla="*/ 31 h 142"/>
                  <a:gd name="T16" fmla="*/ 156 w 257"/>
                  <a:gd name="T17" fmla="*/ 46 h 142"/>
                  <a:gd name="T18" fmla="*/ 155 w 257"/>
                  <a:gd name="T19" fmla="*/ 64 h 142"/>
                  <a:gd name="T20" fmla="*/ 155 w 257"/>
                  <a:gd name="T21" fmla="*/ 64 h 142"/>
                  <a:gd name="T22" fmla="*/ 151 w 257"/>
                  <a:gd name="T23" fmla="*/ 69 h 142"/>
                  <a:gd name="T24" fmla="*/ 146 w 257"/>
                  <a:gd name="T25" fmla="*/ 74 h 142"/>
                  <a:gd name="T26" fmla="*/ 137 w 257"/>
                  <a:gd name="T27" fmla="*/ 78 h 142"/>
                  <a:gd name="T28" fmla="*/ 126 w 257"/>
                  <a:gd name="T29" fmla="*/ 81 h 142"/>
                  <a:gd name="T30" fmla="*/ 114 w 257"/>
                  <a:gd name="T31" fmla="*/ 85 h 142"/>
                  <a:gd name="T32" fmla="*/ 100 w 257"/>
                  <a:gd name="T33" fmla="*/ 86 h 142"/>
                  <a:gd name="T34" fmla="*/ 86 w 257"/>
                  <a:gd name="T35" fmla="*/ 87 h 142"/>
                  <a:gd name="T36" fmla="*/ 72 w 257"/>
                  <a:gd name="T37" fmla="*/ 87 h 142"/>
                  <a:gd name="T38" fmla="*/ 57 w 257"/>
                  <a:gd name="T39" fmla="*/ 87 h 142"/>
                  <a:gd name="T40" fmla="*/ 44 w 257"/>
                  <a:gd name="T41" fmla="*/ 86 h 142"/>
                  <a:gd name="T42" fmla="*/ 31 w 257"/>
                  <a:gd name="T43" fmla="*/ 83 h 142"/>
                  <a:gd name="T44" fmla="*/ 20 w 257"/>
                  <a:gd name="T45" fmla="*/ 81 h 142"/>
                  <a:gd name="T46" fmla="*/ 12 w 257"/>
                  <a:gd name="T47" fmla="*/ 78 h 142"/>
                  <a:gd name="T48" fmla="*/ 4 w 257"/>
                  <a:gd name="T49" fmla="*/ 74 h 142"/>
                  <a:gd name="T50" fmla="*/ 1 w 257"/>
                  <a:gd name="T51" fmla="*/ 70 h 142"/>
                  <a:gd name="T52" fmla="*/ 0 w 257"/>
                  <a:gd name="T53" fmla="*/ 64 h 142"/>
                  <a:gd name="T54" fmla="*/ 0 w 257"/>
                  <a:gd name="T55" fmla="*/ 64 h 142"/>
                  <a:gd name="T56" fmla="*/ 4 w 257"/>
                  <a:gd name="T57" fmla="*/ 58 h 142"/>
                  <a:gd name="T58" fmla="*/ 12 w 257"/>
                  <a:gd name="T59" fmla="*/ 53 h 142"/>
                  <a:gd name="T60" fmla="*/ 21 w 257"/>
                  <a:gd name="T61" fmla="*/ 49 h 142"/>
                  <a:gd name="T62" fmla="*/ 33 w 257"/>
                  <a:gd name="T63" fmla="*/ 47 h 142"/>
                  <a:gd name="T64" fmla="*/ 45 w 257"/>
                  <a:gd name="T65" fmla="*/ 45 h 142"/>
                  <a:gd name="T66" fmla="*/ 56 w 257"/>
                  <a:gd name="T67" fmla="*/ 45 h 142"/>
                  <a:gd name="T68" fmla="*/ 65 w 257"/>
                  <a:gd name="T69" fmla="*/ 44 h 142"/>
                  <a:gd name="T70" fmla="*/ 72 w 257"/>
                  <a:gd name="T71" fmla="*/ 44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42">
                    <a:moveTo>
                      <a:pt x="118" y="0"/>
                    </a:moveTo>
                    <a:lnTo>
                      <a:pt x="118" y="0"/>
                    </a:lnTo>
                    <a:lnTo>
                      <a:pt x="139" y="1"/>
                    </a:lnTo>
                    <a:lnTo>
                      <a:pt x="163" y="4"/>
                    </a:lnTo>
                    <a:lnTo>
                      <a:pt x="188" y="10"/>
                    </a:lnTo>
                    <a:lnTo>
                      <a:pt x="213" y="19"/>
                    </a:lnTo>
                    <a:lnTo>
                      <a:pt x="233" y="32"/>
                    </a:lnTo>
                    <a:lnTo>
                      <a:pt x="249" y="51"/>
                    </a:lnTo>
                    <a:lnTo>
                      <a:pt x="257" y="75"/>
                    </a:lnTo>
                    <a:lnTo>
                      <a:pt x="255" y="104"/>
                    </a:lnTo>
                    <a:lnTo>
                      <a:pt x="249" y="113"/>
                    </a:lnTo>
                    <a:lnTo>
                      <a:pt x="240" y="121"/>
                    </a:lnTo>
                    <a:lnTo>
                      <a:pt x="226" y="128"/>
                    </a:lnTo>
                    <a:lnTo>
                      <a:pt x="208" y="133"/>
                    </a:lnTo>
                    <a:lnTo>
                      <a:pt x="188" y="138"/>
                    </a:lnTo>
                    <a:lnTo>
                      <a:pt x="165" y="140"/>
                    </a:lnTo>
                    <a:lnTo>
                      <a:pt x="142" y="142"/>
                    </a:lnTo>
                    <a:lnTo>
                      <a:pt x="118" y="142"/>
                    </a:lnTo>
                    <a:lnTo>
                      <a:pt x="94" y="142"/>
                    </a:lnTo>
                    <a:lnTo>
                      <a:pt x="72" y="140"/>
                    </a:lnTo>
                    <a:lnTo>
                      <a:pt x="51" y="136"/>
                    </a:lnTo>
                    <a:lnTo>
                      <a:pt x="33" y="133"/>
                    </a:lnTo>
                    <a:lnTo>
                      <a:pt x="19" y="128"/>
                    </a:lnTo>
                    <a:lnTo>
                      <a:pt x="7" y="121"/>
                    </a:lnTo>
                    <a:lnTo>
                      <a:pt x="1" y="114"/>
                    </a:lnTo>
                    <a:lnTo>
                      <a:pt x="0" y="105"/>
                    </a:lnTo>
                    <a:lnTo>
                      <a:pt x="7" y="94"/>
                    </a:lnTo>
                    <a:lnTo>
                      <a:pt x="19" y="87"/>
                    </a:lnTo>
                    <a:lnTo>
                      <a:pt x="35" y="80"/>
                    </a:lnTo>
                    <a:lnTo>
                      <a:pt x="54" y="77"/>
                    </a:lnTo>
                    <a:lnTo>
                      <a:pt x="74" y="74"/>
                    </a:lnTo>
                    <a:lnTo>
                      <a:pt x="92" y="73"/>
                    </a:lnTo>
                    <a:lnTo>
                      <a:pt x="107" y="71"/>
                    </a:lnTo>
                    <a:lnTo>
                      <a:pt x="118"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78" name="Freeform 127"/>
              <p:cNvSpPr>
                <a:spLocks noChangeAspect="1"/>
              </p:cNvSpPr>
              <p:nvPr/>
            </p:nvSpPr>
            <p:spPr bwMode="auto">
              <a:xfrm>
                <a:off x="4592" y="2356"/>
                <a:ext cx="157" cy="86"/>
              </a:xfrm>
              <a:custGeom>
                <a:avLst/>
                <a:gdLst>
                  <a:gd name="T0" fmla="*/ 72 w 258"/>
                  <a:gd name="T1" fmla="*/ 0 h 142"/>
                  <a:gd name="T2" fmla="*/ 72 w 258"/>
                  <a:gd name="T3" fmla="*/ 0 h 142"/>
                  <a:gd name="T4" fmla="*/ 85 w 258"/>
                  <a:gd name="T5" fmla="*/ 1 h 142"/>
                  <a:gd name="T6" fmla="*/ 99 w 258"/>
                  <a:gd name="T7" fmla="*/ 3 h 142"/>
                  <a:gd name="T8" fmla="*/ 114 w 258"/>
                  <a:gd name="T9" fmla="*/ 6 h 142"/>
                  <a:gd name="T10" fmla="*/ 130 w 258"/>
                  <a:gd name="T11" fmla="*/ 12 h 142"/>
                  <a:gd name="T12" fmla="*/ 142 w 258"/>
                  <a:gd name="T13" fmla="*/ 20 h 142"/>
                  <a:gd name="T14" fmla="*/ 152 w 258"/>
                  <a:gd name="T15" fmla="*/ 31 h 142"/>
                  <a:gd name="T16" fmla="*/ 157 w 258"/>
                  <a:gd name="T17" fmla="*/ 45 h 142"/>
                  <a:gd name="T18" fmla="*/ 156 w 258"/>
                  <a:gd name="T19" fmla="*/ 63 h 142"/>
                  <a:gd name="T20" fmla="*/ 156 w 258"/>
                  <a:gd name="T21" fmla="*/ 63 h 142"/>
                  <a:gd name="T22" fmla="*/ 153 w 258"/>
                  <a:gd name="T23" fmla="*/ 68 h 142"/>
                  <a:gd name="T24" fmla="*/ 147 w 258"/>
                  <a:gd name="T25" fmla="*/ 74 h 142"/>
                  <a:gd name="T26" fmla="*/ 138 w 258"/>
                  <a:gd name="T27" fmla="*/ 78 h 142"/>
                  <a:gd name="T28" fmla="*/ 128 w 258"/>
                  <a:gd name="T29" fmla="*/ 81 h 142"/>
                  <a:gd name="T30" fmla="*/ 115 w 258"/>
                  <a:gd name="T31" fmla="*/ 83 h 142"/>
                  <a:gd name="T32" fmla="*/ 101 w 258"/>
                  <a:gd name="T33" fmla="*/ 85 h 142"/>
                  <a:gd name="T34" fmla="*/ 86 w 258"/>
                  <a:gd name="T35" fmla="*/ 85 h 142"/>
                  <a:gd name="T36" fmla="*/ 72 w 258"/>
                  <a:gd name="T37" fmla="*/ 86 h 142"/>
                  <a:gd name="T38" fmla="*/ 58 w 258"/>
                  <a:gd name="T39" fmla="*/ 85 h 142"/>
                  <a:gd name="T40" fmla="*/ 44 w 258"/>
                  <a:gd name="T41" fmla="*/ 84 h 142"/>
                  <a:gd name="T42" fmla="*/ 31 w 258"/>
                  <a:gd name="T43" fmla="*/ 83 h 142"/>
                  <a:gd name="T44" fmla="*/ 21 w 258"/>
                  <a:gd name="T45" fmla="*/ 80 h 142"/>
                  <a:gd name="T46" fmla="*/ 12 w 258"/>
                  <a:gd name="T47" fmla="*/ 77 h 142"/>
                  <a:gd name="T48" fmla="*/ 4 w 258"/>
                  <a:gd name="T49" fmla="*/ 73 h 142"/>
                  <a:gd name="T50" fmla="*/ 1 w 258"/>
                  <a:gd name="T51" fmla="*/ 68 h 142"/>
                  <a:gd name="T52" fmla="*/ 0 w 258"/>
                  <a:gd name="T53" fmla="*/ 63 h 142"/>
                  <a:gd name="T54" fmla="*/ 0 w 258"/>
                  <a:gd name="T55" fmla="*/ 63 h 142"/>
                  <a:gd name="T56" fmla="*/ 4 w 258"/>
                  <a:gd name="T57" fmla="*/ 57 h 142"/>
                  <a:gd name="T58" fmla="*/ 12 w 258"/>
                  <a:gd name="T59" fmla="*/ 52 h 142"/>
                  <a:gd name="T60" fmla="*/ 22 w 258"/>
                  <a:gd name="T61" fmla="*/ 48 h 142"/>
                  <a:gd name="T62" fmla="*/ 33 w 258"/>
                  <a:gd name="T63" fmla="*/ 46 h 142"/>
                  <a:gd name="T64" fmla="*/ 45 w 258"/>
                  <a:gd name="T65" fmla="*/ 44 h 142"/>
                  <a:gd name="T66" fmla="*/ 57 w 258"/>
                  <a:gd name="T67" fmla="*/ 44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5"/>
                    </a:lnTo>
                    <a:lnTo>
                      <a:pt x="188" y="10"/>
                    </a:lnTo>
                    <a:lnTo>
                      <a:pt x="213" y="20"/>
                    </a:lnTo>
                    <a:lnTo>
                      <a:pt x="234" y="33"/>
                    </a:lnTo>
                    <a:lnTo>
                      <a:pt x="250" y="51"/>
                    </a:lnTo>
                    <a:lnTo>
                      <a:pt x="258" y="75"/>
                    </a:lnTo>
                    <a:lnTo>
                      <a:pt x="256" y="104"/>
                    </a:lnTo>
                    <a:lnTo>
                      <a:pt x="251" y="113"/>
                    </a:lnTo>
                    <a:lnTo>
                      <a:pt x="241" y="122"/>
                    </a:lnTo>
                    <a:lnTo>
                      <a:pt x="227" y="128"/>
                    </a:lnTo>
                    <a:lnTo>
                      <a:pt x="210" y="133"/>
                    </a:lnTo>
                    <a:lnTo>
                      <a:pt x="189" y="137"/>
                    </a:lnTo>
                    <a:lnTo>
                      <a:pt x="166" y="140"/>
                    </a:lnTo>
                    <a:lnTo>
                      <a:pt x="142" y="141"/>
                    </a:lnTo>
                    <a:lnTo>
                      <a:pt x="119" y="142"/>
                    </a:lnTo>
                    <a:lnTo>
                      <a:pt x="96" y="141"/>
                    </a:lnTo>
                    <a:lnTo>
                      <a:pt x="73" y="139"/>
                    </a:lnTo>
                    <a:lnTo>
                      <a:pt x="51" y="137"/>
                    </a:lnTo>
                    <a:lnTo>
                      <a:pt x="34" y="132"/>
                    </a:lnTo>
                    <a:lnTo>
                      <a:pt x="19" y="127"/>
                    </a:lnTo>
                    <a:lnTo>
                      <a:pt x="7" y="120"/>
                    </a:lnTo>
                    <a:lnTo>
                      <a:pt x="2" y="113"/>
                    </a:lnTo>
                    <a:lnTo>
                      <a:pt x="0" y="104"/>
                    </a:lnTo>
                    <a:lnTo>
                      <a:pt x="7" y="94"/>
                    </a:lnTo>
                    <a:lnTo>
                      <a:pt x="20" y="86"/>
                    </a:lnTo>
                    <a:lnTo>
                      <a:pt x="36" y="80"/>
                    </a:lnTo>
                    <a:lnTo>
                      <a:pt x="55" y="76"/>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79" name="Freeform 128"/>
              <p:cNvSpPr>
                <a:spLocks noChangeAspect="1"/>
              </p:cNvSpPr>
              <p:nvPr/>
            </p:nvSpPr>
            <p:spPr bwMode="auto">
              <a:xfrm>
                <a:off x="4592" y="2356"/>
                <a:ext cx="157" cy="86"/>
              </a:xfrm>
              <a:custGeom>
                <a:avLst/>
                <a:gdLst>
                  <a:gd name="T0" fmla="*/ 72 w 258"/>
                  <a:gd name="T1" fmla="*/ 0 h 142"/>
                  <a:gd name="T2" fmla="*/ 72 w 258"/>
                  <a:gd name="T3" fmla="*/ 0 h 142"/>
                  <a:gd name="T4" fmla="*/ 85 w 258"/>
                  <a:gd name="T5" fmla="*/ 1 h 142"/>
                  <a:gd name="T6" fmla="*/ 99 w 258"/>
                  <a:gd name="T7" fmla="*/ 3 h 142"/>
                  <a:gd name="T8" fmla="*/ 114 w 258"/>
                  <a:gd name="T9" fmla="*/ 6 h 142"/>
                  <a:gd name="T10" fmla="*/ 130 w 258"/>
                  <a:gd name="T11" fmla="*/ 12 h 142"/>
                  <a:gd name="T12" fmla="*/ 142 w 258"/>
                  <a:gd name="T13" fmla="*/ 20 h 142"/>
                  <a:gd name="T14" fmla="*/ 152 w 258"/>
                  <a:gd name="T15" fmla="*/ 31 h 142"/>
                  <a:gd name="T16" fmla="*/ 157 w 258"/>
                  <a:gd name="T17" fmla="*/ 45 h 142"/>
                  <a:gd name="T18" fmla="*/ 156 w 258"/>
                  <a:gd name="T19" fmla="*/ 63 h 142"/>
                  <a:gd name="T20" fmla="*/ 156 w 258"/>
                  <a:gd name="T21" fmla="*/ 63 h 142"/>
                  <a:gd name="T22" fmla="*/ 153 w 258"/>
                  <a:gd name="T23" fmla="*/ 68 h 142"/>
                  <a:gd name="T24" fmla="*/ 147 w 258"/>
                  <a:gd name="T25" fmla="*/ 74 h 142"/>
                  <a:gd name="T26" fmla="*/ 138 w 258"/>
                  <a:gd name="T27" fmla="*/ 78 h 142"/>
                  <a:gd name="T28" fmla="*/ 128 w 258"/>
                  <a:gd name="T29" fmla="*/ 81 h 142"/>
                  <a:gd name="T30" fmla="*/ 115 w 258"/>
                  <a:gd name="T31" fmla="*/ 83 h 142"/>
                  <a:gd name="T32" fmla="*/ 101 w 258"/>
                  <a:gd name="T33" fmla="*/ 85 h 142"/>
                  <a:gd name="T34" fmla="*/ 86 w 258"/>
                  <a:gd name="T35" fmla="*/ 85 h 142"/>
                  <a:gd name="T36" fmla="*/ 72 w 258"/>
                  <a:gd name="T37" fmla="*/ 86 h 142"/>
                  <a:gd name="T38" fmla="*/ 58 w 258"/>
                  <a:gd name="T39" fmla="*/ 85 h 142"/>
                  <a:gd name="T40" fmla="*/ 44 w 258"/>
                  <a:gd name="T41" fmla="*/ 84 h 142"/>
                  <a:gd name="T42" fmla="*/ 31 w 258"/>
                  <a:gd name="T43" fmla="*/ 83 h 142"/>
                  <a:gd name="T44" fmla="*/ 21 w 258"/>
                  <a:gd name="T45" fmla="*/ 80 h 142"/>
                  <a:gd name="T46" fmla="*/ 12 w 258"/>
                  <a:gd name="T47" fmla="*/ 77 h 142"/>
                  <a:gd name="T48" fmla="*/ 4 w 258"/>
                  <a:gd name="T49" fmla="*/ 73 h 142"/>
                  <a:gd name="T50" fmla="*/ 1 w 258"/>
                  <a:gd name="T51" fmla="*/ 68 h 142"/>
                  <a:gd name="T52" fmla="*/ 0 w 258"/>
                  <a:gd name="T53" fmla="*/ 63 h 142"/>
                  <a:gd name="T54" fmla="*/ 0 w 258"/>
                  <a:gd name="T55" fmla="*/ 63 h 142"/>
                  <a:gd name="T56" fmla="*/ 4 w 258"/>
                  <a:gd name="T57" fmla="*/ 57 h 142"/>
                  <a:gd name="T58" fmla="*/ 12 w 258"/>
                  <a:gd name="T59" fmla="*/ 52 h 142"/>
                  <a:gd name="T60" fmla="*/ 22 w 258"/>
                  <a:gd name="T61" fmla="*/ 48 h 142"/>
                  <a:gd name="T62" fmla="*/ 33 w 258"/>
                  <a:gd name="T63" fmla="*/ 46 h 142"/>
                  <a:gd name="T64" fmla="*/ 45 w 258"/>
                  <a:gd name="T65" fmla="*/ 44 h 142"/>
                  <a:gd name="T66" fmla="*/ 57 w 258"/>
                  <a:gd name="T67" fmla="*/ 44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5"/>
                    </a:lnTo>
                    <a:lnTo>
                      <a:pt x="188" y="10"/>
                    </a:lnTo>
                    <a:lnTo>
                      <a:pt x="213" y="20"/>
                    </a:lnTo>
                    <a:lnTo>
                      <a:pt x="234" y="33"/>
                    </a:lnTo>
                    <a:lnTo>
                      <a:pt x="250" y="51"/>
                    </a:lnTo>
                    <a:lnTo>
                      <a:pt x="258" y="75"/>
                    </a:lnTo>
                    <a:lnTo>
                      <a:pt x="256" y="104"/>
                    </a:lnTo>
                    <a:lnTo>
                      <a:pt x="251" y="113"/>
                    </a:lnTo>
                    <a:lnTo>
                      <a:pt x="241" y="122"/>
                    </a:lnTo>
                    <a:lnTo>
                      <a:pt x="227" y="128"/>
                    </a:lnTo>
                    <a:lnTo>
                      <a:pt x="210" y="133"/>
                    </a:lnTo>
                    <a:lnTo>
                      <a:pt x="189" y="137"/>
                    </a:lnTo>
                    <a:lnTo>
                      <a:pt x="166" y="140"/>
                    </a:lnTo>
                    <a:lnTo>
                      <a:pt x="142" y="141"/>
                    </a:lnTo>
                    <a:lnTo>
                      <a:pt x="119" y="142"/>
                    </a:lnTo>
                    <a:lnTo>
                      <a:pt x="96" y="141"/>
                    </a:lnTo>
                    <a:lnTo>
                      <a:pt x="73" y="139"/>
                    </a:lnTo>
                    <a:lnTo>
                      <a:pt x="51" y="137"/>
                    </a:lnTo>
                    <a:lnTo>
                      <a:pt x="34" y="132"/>
                    </a:lnTo>
                    <a:lnTo>
                      <a:pt x="19" y="127"/>
                    </a:lnTo>
                    <a:lnTo>
                      <a:pt x="7" y="120"/>
                    </a:lnTo>
                    <a:lnTo>
                      <a:pt x="2" y="113"/>
                    </a:lnTo>
                    <a:lnTo>
                      <a:pt x="0" y="104"/>
                    </a:lnTo>
                    <a:lnTo>
                      <a:pt x="7" y="94"/>
                    </a:lnTo>
                    <a:lnTo>
                      <a:pt x="20" y="86"/>
                    </a:lnTo>
                    <a:lnTo>
                      <a:pt x="36" y="80"/>
                    </a:lnTo>
                    <a:lnTo>
                      <a:pt x="55" y="76"/>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80" name="Freeform 129"/>
              <p:cNvSpPr>
                <a:spLocks noChangeAspect="1"/>
              </p:cNvSpPr>
              <p:nvPr/>
            </p:nvSpPr>
            <p:spPr bwMode="auto">
              <a:xfrm>
                <a:off x="4589" y="2562"/>
                <a:ext cx="156" cy="85"/>
              </a:xfrm>
              <a:custGeom>
                <a:avLst/>
                <a:gdLst>
                  <a:gd name="T0" fmla="*/ 72 w 257"/>
                  <a:gd name="T1" fmla="*/ 0 h 142"/>
                  <a:gd name="T2" fmla="*/ 72 w 257"/>
                  <a:gd name="T3" fmla="*/ 0 h 142"/>
                  <a:gd name="T4" fmla="*/ 84 w 257"/>
                  <a:gd name="T5" fmla="*/ 1 h 142"/>
                  <a:gd name="T6" fmla="*/ 99 w 257"/>
                  <a:gd name="T7" fmla="*/ 3 h 142"/>
                  <a:gd name="T8" fmla="*/ 114 w 257"/>
                  <a:gd name="T9" fmla="*/ 6 h 142"/>
                  <a:gd name="T10" fmla="*/ 129 w 257"/>
                  <a:gd name="T11" fmla="*/ 12 h 142"/>
                  <a:gd name="T12" fmla="*/ 141 w 257"/>
                  <a:gd name="T13" fmla="*/ 20 h 142"/>
                  <a:gd name="T14" fmla="*/ 151 w 257"/>
                  <a:gd name="T15" fmla="*/ 31 h 142"/>
                  <a:gd name="T16" fmla="*/ 156 w 257"/>
                  <a:gd name="T17" fmla="*/ 45 h 142"/>
                  <a:gd name="T18" fmla="*/ 155 w 257"/>
                  <a:gd name="T19" fmla="*/ 62 h 142"/>
                  <a:gd name="T20" fmla="*/ 155 w 257"/>
                  <a:gd name="T21" fmla="*/ 62 h 142"/>
                  <a:gd name="T22" fmla="*/ 151 w 257"/>
                  <a:gd name="T23" fmla="*/ 68 h 142"/>
                  <a:gd name="T24" fmla="*/ 146 w 257"/>
                  <a:gd name="T25" fmla="*/ 73 h 142"/>
                  <a:gd name="T26" fmla="*/ 137 w 257"/>
                  <a:gd name="T27" fmla="*/ 77 h 142"/>
                  <a:gd name="T28" fmla="*/ 126 w 257"/>
                  <a:gd name="T29" fmla="*/ 80 h 142"/>
                  <a:gd name="T30" fmla="*/ 114 w 257"/>
                  <a:gd name="T31" fmla="*/ 83 h 142"/>
                  <a:gd name="T32" fmla="*/ 100 w 257"/>
                  <a:gd name="T33" fmla="*/ 84 h 142"/>
                  <a:gd name="T34" fmla="*/ 86 w 257"/>
                  <a:gd name="T35" fmla="*/ 85 h 142"/>
                  <a:gd name="T36" fmla="*/ 72 w 257"/>
                  <a:gd name="T37" fmla="*/ 85 h 142"/>
                  <a:gd name="T38" fmla="*/ 57 w 257"/>
                  <a:gd name="T39" fmla="*/ 85 h 142"/>
                  <a:gd name="T40" fmla="*/ 44 w 257"/>
                  <a:gd name="T41" fmla="*/ 84 h 142"/>
                  <a:gd name="T42" fmla="*/ 31 w 257"/>
                  <a:gd name="T43" fmla="*/ 82 h 142"/>
                  <a:gd name="T44" fmla="*/ 20 w 257"/>
                  <a:gd name="T45" fmla="*/ 80 h 142"/>
                  <a:gd name="T46" fmla="*/ 12 w 257"/>
                  <a:gd name="T47" fmla="*/ 77 h 142"/>
                  <a:gd name="T48" fmla="*/ 4 w 257"/>
                  <a:gd name="T49" fmla="*/ 73 h 142"/>
                  <a:gd name="T50" fmla="*/ 1 w 257"/>
                  <a:gd name="T51" fmla="*/ 68 h 142"/>
                  <a:gd name="T52" fmla="*/ 0 w 257"/>
                  <a:gd name="T53" fmla="*/ 63 h 142"/>
                  <a:gd name="T54" fmla="*/ 0 w 257"/>
                  <a:gd name="T55" fmla="*/ 63 h 142"/>
                  <a:gd name="T56" fmla="*/ 4 w 257"/>
                  <a:gd name="T57" fmla="*/ 57 h 142"/>
                  <a:gd name="T58" fmla="*/ 12 w 257"/>
                  <a:gd name="T59" fmla="*/ 52 h 142"/>
                  <a:gd name="T60" fmla="*/ 21 w 257"/>
                  <a:gd name="T61" fmla="*/ 48 h 142"/>
                  <a:gd name="T62" fmla="*/ 33 w 257"/>
                  <a:gd name="T63" fmla="*/ 46 h 142"/>
                  <a:gd name="T64" fmla="*/ 45 w 257"/>
                  <a:gd name="T65" fmla="*/ 44 h 142"/>
                  <a:gd name="T66" fmla="*/ 56 w 257"/>
                  <a:gd name="T67" fmla="*/ 44 h 142"/>
                  <a:gd name="T68" fmla="*/ 65 w 257"/>
                  <a:gd name="T69" fmla="*/ 43 h 142"/>
                  <a:gd name="T70" fmla="*/ 72 w 257"/>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42">
                    <a:moveTo>
                      <a:pt x="118" y="0"/>
                    </a:moveTo>
                    <a:lnTo>
                      <a:pt x="118" y="0"/>
                    </a:lnTo>
                    <a:lnTo>
                      <a:pt x="139" y="2"/>
                    </a:lnTo>
                    <a:lnTo>
                      <a:pt x="163" y="5"/>
                    </a:lnTo>
                    <a:lnTo>
                      <a:pt x="188" y="10"/>
                    </a:lnTo>
                    <a:lnTo>
                      <a:pt x="213" y="20"/>
                    </a:lnTo>
                    <a:lnTo>
                      <a:pt x="233" y="33"/>
                    </a:lnTo>
                    <a:lnTo>
                      <a:pt x="249" y="51"/>
                    </a:lnTo>
                    <a:lnTo>
                      <a:pt x="257" y="75"/>
                    </a:lnTo>
                    <a:lnTo>
                      <a:pt x="255" y="104"/>
                    </a:lnTo>
                    <a:lnTo>
                      <a:pt x="249" y="113"/>
                    </a:lnTo>
                    <a:lnTo>
                      <a:pt x="240" y="122"/>
                    </a:lnTo>
                    <a:lnTo>
                      <a:pt x="226" y="128"/>
                    </a:lnTo>
                    <a:lnTo>
                      <a:pt x="208" y="134"/>
                    </a:lnTo>
                    <a:lnTo>
                      <a:pt x="188" y="138"/>
                    </a:lnTo>
                    <a:lnTo>
                      <a:pt x="165" y="140"/>
                    </a:lnTo>
                    <a:lnTo>
                      <a:pt x="142" y="142"/>
                    </a:lnTo>
                    <a:lnTo>
                      <a:pt x="118" y="142"/>
                    </a:lnTo>
                    <a:lnTo>
                      <a:pt x="94" y="142"/>
                    </a:lnTo>
                    <a:lnTo>
                      <a:pt x="72" y="140"/>
                    </a:lnTo>
                    <a:lnTo>
                      <a:pt x="51" y="137"/>
                    </a:lnTo>
                    <a:lnTo>
                      <a:pt x="33" y="134"/>
                    </a:lnTo>
                    <a:lnTo>
                      <a:pt x="19" y="128"/>
                    </a:lnTo>
                    <a:lnTo>
                      <a:pt x="7" y="122"/>
                    </a:lnTo>
                    <a:lnTo>
                      <a:pt x="1" y="114"/>
                    </a:lnTo>
                    <a:lnTo>
                      <a:pt x="0" y="106"/>
                    </a:lnTo>
                    <a:lnTo>
                      <a:pt x="7" y="95"/>
                    </a:lnTo>
                    <a:lnTo>
                      <a:pt x="19" y="87"/>
                    </a:lnTo>
                    <a:lnTo>
                      <a:pt x="35" y="81"/>
                    </a:lnTo>
                    <a:lnTo>
                      <a:pt x="54" y="77"/>
                    </a:lnTo>
                    <a:lnTo>
                      <a:pt x="74" y="74"/>
                    </a:lnTo>
                    <a:lnTo>
                      <a:pt x="92" y="73"/>
                    </a:lnTo>
                    <a:lnTo>
                      <a:pt x="107" y="72"/>
                    </a:lnTo>
                    <a:lnTo>
                      <a:pt x="118" y="72"/>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81" name="Freeform 130"/>
              <p:cNvSpPr>
                <a:spLocks noChangeAspect="1"/>
              </p:cNvSpPr>
              <p:nvPr/>
            </p:nvSpPr>
            <p:spPr bwMode="auto">
              <a:xfrm>
                <a:off x="4592" y="2603"/>
                <a:ext cx="157" cy="85"/>
              </a:xfrm>
              <a:custGeom>
                <a:avLst/>
                <a:gdLst>
                  <a:gd name="T0" fmla="*/ 72 w 258"/>
                  <a:gd name="T1" fmla="*/ 0 h 142"/>
                  <a:gd name="T2" fmla="*/ 72 w 258"/>
                  <a:gd name="T3" fmla="*/ 0 h 142"/>
                  <a:gd name="T4" fmla="*/ 85 w 258"/>
                  <a:gd name="T5" fmla="*/ 1 h 142"/>
                  <a:gd name="T6" fmla="*/ 99 w 258"/>
                  <a:gd name="T7" fmla="*/ 2 h 142"/>
                  <a:gd name="T8" fmla="*/ 114 w 258"/>
                  <a:gd name="T9" fmla="*/ 5 h 142"/>
                  <a:gd name="T10" fmla="*/ 130 w 258"/>
                  <a:gd name="T11" fmla="*/ 11 h 142"/>
                  <a:gd name="T12" fmla="*/ 142 w 258"/>
                  <a:gd name="T13" fmla="*/ 19 h 142"/>
                  <a:gd name="T14" fmla="*/ 152 w 258"/>
                  <a:gd name="T15" fmla="*/ 31 h 142"/>
                  <a:gd name="T16" fmla="*/ 157 w 258"/>
                  <a:gd name="T17" fmla="*/ 44 h 142"/>
                  <a:gd name="T18" fmla="*/ 156 w 258"/>
                  <a:gd name="T19" fmla="*/ 62 h 142"/>
                  <a:gd name="T20" fmla="*/ 156 w 258"/>
                  <a:gd name="T21" fmla="*/ 62 h 142"/>
                  <a:gd name="T22" fmla="*/ 153 w 258"/>
                  <a:gd name="T23" fmla="*/ 67 h 142"/>
                  <a:gd name="T24" fmla="*/ 147 w 258"/>
                  <a:gd name="T25" fmla="*/ 72 h 142"/>
                  <a:gd name="T26" fmla="*/ 138 w 258"/>
                  <a:gd name="T27" fmla="*/ 77 h 142"/>
                  <a:gd name="T28" fmla="*/ 128 w 258"/>
                  <a:gd name="T29" fmla="*/ 80 h 142"/>
                  <a:gd name="T30" fmla="*/ 115 w 258"/>
                  <a:gd name="T31" fmla="*/ 82 h 142"/>
                  <a:gd name="T32" fmla="*/ 101 w 258"/>
                  <a:gd name="T33" fmla="*/ 83 h 142"/>
                  <a:gd name="T34" fmla="*/ 86 w 258"/>
                  <a:gd name="T35" fmla="*/ 85 h 142"/>
                  <a:gd name="T36" fmla="*/ 72 w 258"/>
                  <a:gd name="T37" fmla="*/ 85 h 142"/>
                  <a:gd name="T38" fmla="*/ 58 w 258"/>
                  <a:gd name="T39" fmla="*/ 85 h 142"/>
                  <a:gd name="T40" fmla="*/ 44 w 258"/>
                  <a:gd name="T41" fmla="*/ 83 h 142"/>
                  <a:gd name="T42" fmla="*/ 31 w 258"/>
                  <a:gd name="T43" fmla="*/ 81 h 142"/>
                  <a:gd name="T44" fmla="*/ 21 w 258"/>
                  <a:gd name="T45" fmla="*/ 80 h 142"/>
                  <a:gd name="T46" fmla="*/ 12 w 258"/>
                  <a:gd name="T47" fmla="*/ 77 h 142"/>
                  <a:gd name="T48" fmla="*/ 4 w 258"/>
                  <a:gd name="T49" fmla="*/ 72 h 142"/>
                  <a:gd name="T50" fmla="*/ 1 w 258"/>
                  <a:gd name="T51" fmla="*/ 68 h 142"/>
                  <a:gd name="T52" fmla="*/ 0 w 258"/>
                  <a:gd name="T53" fmla="*/ 63 h 142"/>
                  <a:gd name="T54" fmla="*/ 0 w 258"/>
                  <a:gd name="T55" fmla="*/ 63 h 142"/>
                  <a:gd name="T56" fmla="*/ 4 w 258"/>
                  <a:gd name="T57" fmla="*/ 56 h 142"/>
                  <a:gd name="T58" fmla="*/ 12 w 258"/>
                  <a:gd name="T59" fmla="*/ 51 h 142"/>
                  <a:gd name="T60" fmla="*/ 22 w 258"/>
                  <a:gd name="T61" fmla="*/ 48 h 142"/>
                  <a:gd name="T62" fmla="*/ 33 w 258"/>
                  <a:gd name="T63" fmla="*/ 46 h 142"/>
                  <a:gd name="T64" fmla="*/ 45 w 258"/>
                  <a:gd name="T65" fmla="*/ 44 h 142"/>
                  <a:gd name="T66" fmla="*/ 57 w 258"/>
                  <a:gd name="T67" fmla="*/ 43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9"/>
                    </a:lnTo>
                    <a:lnTo>
                      <a:pt x="213" y="19"/>
                    </a:lnTo>
                    <a:lnTo>
                      <a:pt x="234" y="32"/>
                    </a:lnTo>
                    <a:lnTo>
                      <a:pt x="250" y="51"/>
                    </a:lnTo>
                    <a:lnTo>
                      <a:pt x="258" y="74"/>
                    </a:lnTo>
                    <a:lnTo>
                      <a:pt x="256" y="104"/>
                    </a:lnTo>
                    <a:lnTo>
                      <a:pt x="251" y="112"/>
                    </a:lnTo>
                    <a:lnTo>
                      <a:pt x="241" y="121"/>
                    </a:lnTo>
                    <a:lnTo>
                      <a:pt x="227" y="128"/>
                    </a:lnTo>
                    <a:lnTo>
                      <a:pt x="210" y="133"/>
                    </a:lnTo>
                    <a:lnTo>
                      <a:pt x="189" y="137"/>
                    </a:lnTo>
                    <a:lnTo>
                      <a:pt x="166" y="139"/>
                    </a:lnTo>
                    <a:lnTo>
                      <a:pt x="142" y="142"/>
                    </a:lnTo>
                    <a:lnTo>
                      <a:pt x="119" y="142"/>
                    </a:lnTo>
                    <a:lnTo>
                      <a:pt x="96" y="142"/>
                    </a:lnTo>
                    <a:lnTo>
                      <a:pt x="73" y="139"/>
                    </a:lnTo>
                    <a:lnTo>
                      <a:pt x="51" y="136"/>
                    </a:lnTo>
                    <a:lnTo>
                      <a:pt x="34" y="133"/>
                    </a:lnTo>
                    <a:lnTo>
                      <a:pt x="19" y="128"/>
                    </a:lnTo>
                    <a:lnTo>
                      <a:pt x="7" y="121"/>
                    </a:lnTo>
                    <a:lnTo>
                      <a:pt x="2" y="113"/>
                    </a:lnTo>
                    <a:lnTo>
                      <a:pt x="0" y="105"/>
                    </a:lnTo>
                    <a:lnTo>
                      <a:pt x="7" y="94"/>
                    </a:lnTo>
                    <a:lnTo>
                      <a:pt x="20" y="86"/>
                    </a:lnTo>
                    <a:lnTo>
                      <a:pt x="36" y="80"/>
                    </a:lnTo>
                    <a:lnTo>
                      <a:pt x="55" y="77"/>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82" name="Freeform 131"/>
              <p:cNvSpPr>
                <a:spLocks noChangeAspect="1"/>
              </p:cNvSpPr>
              <p:nvPr/>
            </p:nvSpPr>
            <p:spPr bwMode="auto">
              <a:xfrm>
                <a:off x="4589" y="2479"/>
                <a:ext cx="156" cy="85"/>
              </a:xfrm>
              <a:custGeom>
                <a:avLst/>
                <a:gdLst>
                  <a:gd name="T0" fmla="*/ 72 w 257"/>
                  <a:gd name="T1" fmla="*/ 0 h 142"/>
                  <a:gd name="T2" fmla="*/ 72 w 257"/>
                  <a:gd name="T3" fmla="*/ 0 h 142"/>
                  <a:gd name="T4" fmla="*/ 84 w 257"/>
                  <a:gd name="T5" fmla="*/ 1 h 142"/>
                  <a:gd name="T6" fmla="*/ 99 w 257"/>
                  <a:gd name="T7" fmla="*/ 2 h 142"/>
                  <a:gd name="T8" fmla="*/ 114 w 257"/>
                  <a:gd name="T9" fmla="*/ 6 h 142"/>
                  <a:gd name="T10" fmla="*/ 129 w 257"/>
                  <a:gd name="T11" fmla="*/ 11 h 142"/>
                  <a:gd name="T12" fmla="*/ 141 w 257"/>
                  <a:gd name="T13" fmla="*/ 19 h 142"/>
                  <a:gd name="T14" fmla="*/ 151 w 257"/>
                  <a:gd name="T15" fmla="*/ 31 h 142"/>
                  <a:gd name="T16" fmla="*/ 156 w 257"/>
                  <a:gd name="T17" fmla="*/ 45 h 142"/>
                  <a:gd name="T18" fmla="*/ 155 w 257"/>
                  <a:gd name="T19" fmla="*/ 62 h 142"/>
                  <a:gd name="T20" fmla="*/ 155 w 257"/>
                  <a:gd name="T21" fmla="*/ 62 h 142"/>
                  <a:gd name="T22" fmla="*/ 151 w 257"/>
                  <a:gd name="T23" fmla="*/ 68 h 142"/>
                  <a:gd name="T24" fmla="*/ 146 w 257"/>
                  <a:gd name="T25" fmla="*/ 72 h 142"/>
                  <a:gd name="T26" fmla="*/ 137 w 257"/>
                  <a:gd name="T27" fmla="*/ 77 h 142"/>
                  <a:gd name="T28" fmla="*/ 126 w 257"/>
                  <a:gd name="T29" fmla="*/ 80 h 142"/>
                  <a:gd name="T30" fmla="*/ 114 w 257"/>
                  <a:gd name="T31" fmla="*/ 83 h 142"/>
                  <a:gd name="T32" fmla="*/ 100 w 257"/>
                  <a:gd name="T33" fmla="*/ 84 h 142"/>
                  <a:gd name="T34" fmla="*/ 86 w 257"/>
                  <a:gd name="T35" fmla="*/ 85 h 142"/>
                  <a:gd name="T36" fmla="*/ 72 w 257"/>
                  <a:gd name="T37" fmla="*/ 85 h 142"/>
                  <a:gd name="T38" fmla="*/ 57 w 257"/>
                  <a:gd name="T39" fmla="*/ 85 h 142"/>
                  <a:gd name="T40" fmla="*/ 44 w 257"/>
                  <a:gd name="T41" fmla="*/ 84 h 142"/>
                  <a:gd name="T42" fmla="*/ 31 w 257"/>
                  <a:gd name="T43" fmla="*/ 81 h 142"/>
                  <a:gd name="T44" fmla="*/ 20 w 257"/>
                  <a:gd name="T45" fmla="*/ 80 h 142"/>
                  <a:gd name="T46" fmla="*/ 12 w 257"/>
                  <a:gd name="T47" fmla="*/ 77 h 142"/>
                  <a:gd name="T48" fmla="*/ 4 w 257"/>
                  <a:gd name="T49" fmla="*/ 72 h 142"/>
                  <a:gd name="T50" fmla="*/ 1 w 257"/>
                  <a:gd name="T51" fmla="*/ 68 h 142"/>
                  <a:gd name="T52" fmla="*/ 0 w 257"/>
                  <a:gd name="T53" fmla="*/ 63 h 142"/>
                  <a:gd name="T54" fmla="*/ 0 w 257"/>
                  <a:gd name="T55" fmla="*/ 63 h 142"/>
                  <a:gd name="T56" fmla="*/ 4 w 257"/>
                  <a:gd name="T57" fmla="*/ 56 h 142"/>
                  <a:gd name="T58" fmla="*/ 12 w 257"/>
                  <a:gd name="T59" fmla="*/ 52 h 142"/>
                  <a:gd name="T60" fmla="*/ 21 w 257"/>
                  <a:gd name="T61" fmla="*/ 48 h 142"/>
                  <a:gd name="T62" fmla="*/ 33 w 257"/>
                  <a:gd name="T63" fmla="*/ 46 h 142"/>
                  <a:gd name="T64" fmla="*/ 45 w 257"/>
                  <a:gd name="T65" fmla="*/ 44 h 142"/>
                  <a:gd name="T66" fmla="*/ 56 w 257"/>
                  <a:gd name="T67" fmla="*/ 44 h 142"/>
                  <a:gd name="T68" fmla="*/ 65 w 257"/>
                  <a:gd name="T69" fmla="*/ 43 h 142"/>
                  <a:gd name="T70" fmla="*/ 72 w 257"/>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42">
                    <a:moveTo>
                      <a:pt x="118" y="0"/>
                    </a:moveTo>
                    <a:lnTo>
                      <a:pt x="118" y="0"/>
                    </a:lnTo>
                    <a:lnTo>
                      <a:pt x="139" y="1"/>
                    </a:lnTo>
                    <a:lnTo>
                      <a:pt x="163" y="4"/>
                    </a:lnTo>
                    <a:lnTo>
                      <a:pt x="188" y="10"/>
                    </a:lnTo>
                    <a:lnTo>
                      <a:pt x="213" y="19"/>
                    </a:lnTo>
                    <a:lnTo>
                      <a:pt x="233" y="32"/>
                    </a:lnTo>
                    <a:lnTo>
                      <a:pt x="249" y="51"/>
                    </a:lnTo>
                    <a:lnTo>
                      <a:pt x="257" y="75"/>
                    </a:lnTo>
                    <a:lnTo>
                      <a:pt x="255" y="104"/>
                    </a:lnTo>
                    <a:lnTo>
                      <a:pt x="249" y="113"/>
                    </a:lnTo>
                    <a:lnTo>
                      <a:pt x="240" y="121"/>
                    </a:lnTo>
                    <a:lnTo>
                      <a:pt x="226" y="128"/>
                    </a:lnTo>
                    <a:lnTo>
                      <a:pt x="208" y="133"/>
                    </a:lnTo>
                    <a:lnTo>
                      <a:pt x="188" y="138"/>
                    </a:lnTo>
                    <a:lnTo>
                      <a:pt x="165" y="140"/>
                    </a:lnTo>
                    <a:lnTo>
                      <a:pt x="142" y="142"/>
                    </a:lnTo>
                    <a:lnTo>
                      <a:pt x="118" y="142"/>
                    </a:lnTo>
                    <a:lnTo>
                      <a:pt x="94" y="142"/>
                    </a:lnTo>
                    <a:lnTo>
                      <a:pt x="72" y="140"/>
                    </a:lnTo>
                    <a:lnTo>
                      <a:pt x="51" y="136"/>
                    </a:lnTo>
                    <a:lnTo>
                      <a:pt x="33" y="133"/>
                    </a:lnTo>
                    <a:lnTo>
                      <a:pt x="19" y="128"/>
                    </a:lnTo>
                    <a:lnTo>
                      <a:pt x="7" y="121"/>
                    </a:lnTo>
                    <a:lnTo>
                      <a:pt x="1" y="114"/>
                    </a:lnTo>
                    <a:lnTo>
                      <a:pt x="0" y="105"/>
                    </a:lnTo>
                    <a:lnTo>
                      <a:pt x="7" y="94"/>
                    </a:lnTo>
                    <a:lnTo>
                      <a:pt x="19" y="87"/>
                    </a:lnTo>
                    <a:lnTo>
                      <a:pt x="35" y="80"/>
                    </a:lnTo>
                    <a:lnTo>
                      <a:pt x="54" y="77"/>
                    </a:lnTo>
                    <a:lnTo>
                      <a:pt x="74" y="74"/>
                    </a:lnTo>
                    <a:lnTo>
                      <a:pt x="92" y="73"/>
                    </a:lnTo>
                    <a:lnTo>
                      <a:pt x="107" y="71"/>
                    </a:lnTo>
                    <a:lnTo>
                      <a:pt x="118"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83" name="Freeform 132"/>
              <p:cNvSpPr>
                <a:spLocks noChangeAspect="1"/>
              </p:cNvSpPr>
              <p:nvPr/>
            </p:nvSpPr>
            <p:spPr bwMode="auto">
              <a:xfrm>
                <a:off x="4592" y="2520"/>
                <a:ext cx="157" cy="85"/>
              </a:xfrm>
              <a:custGeom>
                <a:avLst/>
                <a:gdLst>
                  <a:gd name="T0" fmla="*/ 72 w 258"/>
                  <a:gd name="T1" fmla="*/ 0 h 142"/>
                  <a:gd name="T2" fmla="*/ 72 w 258"/>
                  <a:gd name="T3" fmla="*/ 0 h 142"/>
                  <a:gd name="T4" fmla="*/ 85 w 258"/>
                  <a:gd name="T5" fmla="*/ 1 h 142"/>
                  <a:gd name="T6" fmla="*/ 99 w 258"/>
                  <a:gd name="T7" fmla="*/ 3 h 142"/>
                  <a:gd name="T8" fmla="*/ 114 w 258"/>
                  <a:gd name="T9" fmla="*/ 6 h 142"/>
                  <a:gd name="T10" fmla="*/ 130 w 258"/>
                  <a:gd name="T11" fmla="*/ 12 h 142"/>
                  <a:gd name="T12" fmla="*/ 142 w 258"/>
                  <a:gd name="T13" fmla="*/ 20 h 142"/>
                  <a:gd name="T14" fmla="*/ 152 w 258"/>
                  <a:gd name="T15" fmla="*/ 31 h 142"/>
                  <a:gd name="T16" fmla="*/ 157 w 258"/>
                  <a:gd name="T17" fmla="*/ 45 h 142"/>
                  <a:gd name="T18" fmla="*/ 156 w 258"/>
                  <a:gd name="T19" fmla="*/ 62 h 142"/>
                  <a:gd name="T20" fmla="*/ 156 w 258"/>
                  <a:gd name="T21" fmla="*/ 62 h 142"/>
                  <a:gd name="T22" fmla="*/ 153 w 258"/>
                  <a:gd name="T23" fmla="*/ 68 h 142"/>
                  <a:gd name="T24" fmla="*/ 147 w 258"/>
                  <a:gd name="T25" fmla="*/ 73 h 142"/>
                  <a:gd name="T26" fmla="*/ 138 w 258"/>
                  <a:gd name="T27" fmla="*/ 77 h 142"/>
                  <a:gd name="T28" fmla="*/ 128 w 258"/>
                  <a:gd name="T29" fmla="*/ 80 h 142"/>
                  <a:gd name="T30" fmla="*/ 115 w 258"/>
                  <a:gd name="T31" fmla="*/ 82 h 142"/>
                  <a:gd name="T32" fmla="*/ 101 w 258"/>
                  <a:gd name="T33" fmla="*/ 84 h 142"/>
                  <a:gd name="T34" fmla="*/ 86 w 258"/>
                  <a:gd name="T35" fmla="*/ 85 h 142"/>
                  <a:gd name="T36" fmla="*/ 72 w 258"/>
                  <a:gd name="T37" fmla="*/ 85 h 142"/>
                  <a:gd name="T38" fmla="*/ 58 w 258"/>
                  <a:gd name="T39" fmla="*/ 84 h 142"/>
                  <a:gd name="T40" fmla="*/ 44 w 258"/>
                  <a:gd name="T41" fmla="*/ 84 h 142"/>
                  <a:gd name="T42" fmla="*/ 31 w 258"/>
                  <a:gd name="T43" fmla="*/ 82 h 142"/>
                  <a:gd name="T44" fmla="*/ 21 w 258"/>
                  <a:gd name="T45" fmla="*/ 79 h 142"/>
                  <a:gd name="T46" fmla="*/ 12 w 258"/>
                  <a:gd name="T47" fmla="*/ 76 h 142"/>
                  <a:gd name="T48" fmla="*/ 4 w 258"/>
                  <a:gd name="T49" fmla="*/ 73 h 142"/>
                  <a:gd name="T50" fmla="*/ 1 w 258"/>
                  <a:gd name="T51" fmla="*/ 68 h 142"/>
                  <a:gd name="T52" fmla="*/ 0 w 258"/>
                  <a:gd name="T53" fmla="*/ 63 h 142"/>
                  <a:gd name="T54" fmla="*/ 0 w 258"/>
                  <a:gd name="T55" fmla="*/ 63 h 142"/>
                  <a:gd name="T56" fmla="*/ 4 w 258"/>
                  <a:gd name="T57" fmla="*/ 56 h 142"/>
                  <a:gd name="T58" fmla="*/ 12 w 258"/>
                  <a:gd name="T59" fmla="*/ 52 h 142"/>
                  <a:gd name="T60" fmla="*/ 22 w 258"/>
                  <a:gd name="T61" fmla="*/ 48 h 142"/>
                  <a:gd name="T62" fmla="*/ 33 w 258"/>
                  <a:gd name="T63" fmla="*/ 45 h 142"/>
                  <a:gd name="T64" fmla="*/ 45 w 258"/>
                  <a:gd name="T65" fmla="*/ 44 h 142"/>
                  <a:gd name="T66" fmla="*/ 57 w 258"/>
                  <a:gd name="T67" fmla="*/ 43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5"/>
                    </a:lnTo>
                    <a:lnTo>
                      <a:pt x="188" y="10"/>
                    </a:lnTo>
                    <a:lnTo>
                      <a:pt x="213" y="20"/>
                    </a:lnTo>
                    <a:lnTo>
                      <a:pt x="234" y="33"/>
                    </a:lnTo>
                    <a:lnTo>
                      <a:pt x="250" y="51"/>
                    </a:lnTo>
                    <a:lnTo>
                      <a:pt x="258" y="75"/>
                    </a:lnTo>
                    <a:lnTo>
                      <a:pt x="256" y="104"/>
                    </a:lnTo>
                    <a:lnTo>
                      <a:pt x="251" y="113"/>
                    </a:lnTo>
                    <a:lnTo>
                      <a:pt x="241" y="122"/>
                    </a:lnTo>
                    <a:lnTo>
                      <a:pt x="227" y="128"/>
                    </a:lnTo>
                    <a:lnTo>
                      <a:pt x="210" y="133"/>
                    </a:lnTo>
                    <a:lnTo>
                      <a:pt x="189" y="137"/>
                    </a:lnTo>
                    <a:lnTo>
                      <a:pt x="166" y="140"/>
                    </a:lnTo>
                    <a:lnTo>
                      <a:pt x="142" y="142"/>
                    </a:lnTo>
                    <a:lnTo>
                      <a:pt x="119" y="142"/>
                    </a:lnTo>
                    <a:lnTo>
                      <a:pt x="96" y="141"/>
                    </a:lnTo>
                    <a:lnTo>
                      <a:pt x="73" y="140"/>
                    </a:lnTo>
                    <a:lnTo>
                      <a:pt x="51" y="137"/>
                    </a:lnTo>
                    <a:lnTo>
                      <a:pt x="34" y="132"/>
                    </a:lnTo>
                    <a:lnTo>
                      <a:pt x="19" y="127"/>
                    </a:lnTo>
                    <a:lnTo>
                      <a:pt x="7" y="122"/>
                    </a:lnTo>
                    <a:lnTo>
                      <a:pt x="2" y="114"/>
                    </a:lnTo>
                    <a:lnTo>
                      <a:pt x="0" y="105"/>
                    </a:lnTo>
                    <a:lnTo>
                      <a:pt x="7" y="94"/>
                    </a:lnTo>
                    <a:lnTo>
                      <a:pt x="20" y="87"/>
                    </a:lnTo>
                    <a:lnTo>
                      <a:pt x="36" y="80"/>
                    </a:lnTo>
                    <a:lnTo>
                      <a:pt x="55" y="76"/>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84" name="Freeform 133"/>
              <p:cNvSpPr>
                <a:spLocks noChangeAspect="1"/>
              </p:cNvSpPr>
              <p:nvPr/>
            </p:nvSpPr>
            <p:spPr bwMode="auto">
              <a:xfrm>
                <a:off x="4592" y="2520"/>
                <a:ext cx="157" cy="85"/>
              </a:xfrm>
              <a:custGeom>
                <a:avLst/>
                <a:gdLst>
                  <a:gd name="T0" fmla="*/ 72 w 258"/>
                  <a:gd name="T1" fmla="*/ 0 h 142"/>
                  <a:gd name="T2" fmla="*/ 72 w 258"/>
                  <a:gd name="T3" fmla="*/ 0 h 142"/>
                  <a:gd name="T4" fmla="*/ 85 w 258"/>
                  <a:gd name="T5" fmla="*/ 1 h 142"/>
                  <a:gd name="T6" fmla="*/ 99 w 258"/>
                  <a:gd name="T7" fmla="*/ 3 h 142"/>
                  <a:gd name="T8" fmla="*/ 114 w 258"/>
                  <a:gd name="T9" fmla="*/ 6 h 142"/>
                  <a:gd name="T10" fmla="*/ 130 w 258"/>
                  <a:gd name="T11" fmla="*/ 12 h 142"/>
                  <a:gd name="T12" fmla="*/ 142 w 258"/>
                  <a:gd name="T13" fmla="*/ 20 h 142"/>
                  <a:gd name="T14" fmla="*/ 152 w 258"/>
                  <a:gd name="T15" fmla="*/ 31 h 142"/>
                  <a:gd name="T16" fmla="*/ 157 w 258"/>
                  <a:gd name="T17" fmla="*/ 45 h 142"/>
                  <a:gd name="T18" fmla="*/ 156 w 258"/>
                  <a:gd name="T19" fmla="*/ 62 h 142"/>
                  <a:gd name="T20" fmla="*/ 156 w 258"/>
                  <a:gd name="T21" fmla="*/ 62 h 142"/>
                  <a:gd name="T22" fmla="*/ 153 w 258"/>
                  <a:gd name="T23" fmla="*/ 68 h 142"/>
                  <a:gd name="T24" fmla="*/ 147 w 258"/>
                  <a:gd name="T25" fmla="*/ 73 h 142"/>
                  <a:gd name="T26" fmla="*/ 138 w 258"/>
                  <a:gd name="T27" fmla="*/ 77 h 142"/>
                  <a:gd name="T28" fmla="*/ 128 w 258"/>
                  <a:gd name="T29" fmla="*/ 80 h 142"/>
                  <a:gd name="T30" fmla="*/ 115 w 258"/>
                  <a:gd name="T31" fmla="*/ 82 h 142"/>
                  <a:gd name="T32" fmla="*/ 101 w 258"/>
                  <a:gd name="T33" fmla="*/ 84 h 142"/>
                  <a:gd name="T34" fmla="*/ 86 w 258"/>
                  <a:gd name="T35" fmla="*/ 85 h 142"/>
                  <a:gd name="T36" fmla="*/ 72 w 258"/>
                  <a:gd name="T37" fmla="*/ 85 h 142"/>
                  <a:gd name="T38" fmla="*/ 58 w 258"/>
                  <a:gd name="T39" fmla="*/ 84 h 142"/>
                  <a:gd name="T40" fmla="*/ 44 w 258"/>
                  <a:gd name="T41" fmla="*/ 84 h 142"/>
                  <a:gd name="T42" fmla="*/ 31 w 258"/>
                  <a:gd name="T43" fmla="*/ 82 h 142"/>
                  <a:gd name="T44" fmla="*/ 21 w 258"/>
                  <a:gd name="T45" fmla="*/ 79 h 142"/>
                  <a:gd name="T46" fmla="*/ 12 w 258"/>
                  <a:gd name="T47" fmla="*/ 76 h 142"/>
                  <a:gd name="T48" fmla="*/ 4 w 258"/>
                  <a:gd name="T49" fmla="*/ 73 h 142"/>
                  <a:gd name="T50" fmla="*/ 1 w 258"/>
                  <a:gd name="T51" fmla="*/ 68 h 142"/>
                  <a:gd name="T52" fmla="*/ 0 w 258"/>
                  <a:gd name="T53" fmla="*/ 63 h 142"/>
                  <a:gd name="T54" fmla="*/ 0 w 258"/>
                  <a:gd name="T55" fmla="*/ 63 h 142"/>
                  <a:gd name="T56" fmla="*/ 4 w 258"/>
                  <a:gd name="T57" fmla="*/ 56 h 142"/>
                  <a:gd name="T58" fmla="*/ 12 w 258"/>
                  <a:gd name="T59" fmla="*/ 52 h 142"/>
                  <a:gd name="T60" fmla="*/ 22 w 258"/>
                  <a:gd name="T61" fmla="*/ 48 h 142"/>
                  <a:gd name="T62" fmla="*/ 33 w 258"/>
                  <a:gd name="T63" fmla="*/ 45 h 142"/>
                  <a:gd name="T64" fmla="*/ 45 w 258"/>
                  <a:gd name="T65" fmla="*/ 44 h 142"/>
                  <a:gd name="T66" fmla="*/ 57 w 258"/>
                  <a:gd name="T67" fmla="*/ 43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5"/>
                    </a:lnTo>
                    <a:lnTo>
                      <a:pt x="188" y="10"/>
                    </a:lnTo>
                    <a:lnTo>
                      <a:pt x="213" y="20"/>
                    </a:lnTo>
                    <a:lnTo>
                      <a:pt x="234" y="33"/>
                    </a:lnTo>
                    <a:lnTo>
                      <a:pt x="250" y="51"/>
                    </a:lnTo>
                    <a:lnTo>
                      <a:pt x="258" y="75"/>
                    </a:lnTo>
                    <a:lnTo>
                      <a:pt x="256" y="104"/>
                    </a:lnTo>
                    <a:lnTo>
                      <a:pt x="251" y="113"/>
                    </a:lnTo>
                    <a:lnTo>
                      <a:pt x="241" y="122"/>
                    </a:lnTo>
                    <a:lnTo>
                      <a:pt x="227" y="128"/>
                    </a:lnTo>
                    <a:lnTo>
                      <a:pt x="210" y="133"/>
                    </a:lnTo>
                    <a:lnTo>
                      <a:pt x="189" y="137"/>
                    </a:lnTo>
                    <a:lnTo>
                      <a:pt x="166" y="140"/>
                    </a:lnTo>
                    <a:lnTo>
                      <a:pt x="142" y="142"/>
                    </a:lnTo>
                    <a:lnTo>
                      <a:pt x="119" y="142"/>
                    </a:lnTo>
                    <a:lnTo>
                      <a:pt x="96" y="141"/>
                    </a:lnTo>
                    <a:lnTo>
                      <a:pt x="73" y="140"/>
                    </a:lnTo>
                    <a:lnTo>
                      <a:pt x="51" y="137"/>
                    </a:lnTo>
                    <a:lnTo>
                      <a:pt x="34" y="132"/>
                    </a:lnTo>
                    <a:lnTo>
                      <a:pt x="19" y="127"/>
                    </a:lnTo>
                    <a:lnTo>
                      <a:pt x="7" y="122"/>
                    </a:lnTo>
                    <a:lnTo>
                      <a:pt x="2" y="114"/>
                    </a:lnTo>
                    <a:lnTo>
                      <a:pt x="0" y="105"/>
                    </a:lnTo>
                    <a:lnTo>
                      <a:pt x="7" y="94"/>
                    </a:lnTo>
                    <a:lnTo>
                      <a:pt x="20" y="87"/>
                    </a:lnTo>
                    <a:lnTo>
                      <a:pt x="36" y="80"/>
                    </a:lnTo>
                    <a:lnTo>
                      <a:pt x="55" y="76"/>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85" name="Freeform 134"/>
              <p:cNvSpPr>
                <a:spLocks noChangeAspect="1"/>
              </p:cNvSpPr>
              <p:nvPr/>
            </p:nvSpPr>
            <p:spPr bwMode="auto">
              <a:xfrm>
                <a:off x="4589" y="2231"/>
                <a:ext cx="156" cy="88"/>
              </a:xfrm>
              <a:custGeom>
                <a:avLst/>
                <a:gdLst>
                  <a:gd name="T0" fmla="*/ 72 w 257"/>
                  <a:gd name="T1" fmla="*/ 0 h 142"/>
                  <a:gd name="T2" fmla="*/ 72 w 257"/>
                  <a:gd name="T3" fmla="*/ 0 h 142"/>
                  <a:gd name="T4" fmla="*/ 84 w 257"/>
                  <a:gd name="T5" fmla="*/ 1 h 142"/>
                  <a:gd name="T6" fmla="*/ 99 w 257"/>
                  <a:gd name="T7" fmla="*/ 3 h 142"/>
                  <a:gd name="T8" fmla="*/ 114 w 257"/>
                  <a:gd name="T9" fmla="*/ 6 h 142"/>
                  <a:gd name="T10" fmla="*/ 129 w 257"/>
                  <a:gd name="T11" fmla="*/ 12 h 142"/>
                  <a:gd name="T12" fmla="*/ 141 w 257"/>
                  <a:gd name="T13" fmla="*/ 20 h 142"/>
                  <a:gd name="T14" fmla="*/ 151 w 257"/>
                  <a:gd name="T15" fmla="*/ 32 h 142"/>
                  <a:gd name="T16" fmla="*/ 156 w 257"/>
                  <a:gd name="T17" fmla="*/ 46 h 142"/>
                  <a:gd name="T18" fmla="*/ 155 w 257"/>
                  <a:gd name="T19" fmla="*/ 64 h 142"/>
                  <a:gd name="T20" fmla="*/ 155 w 257"/>
                  <a:gd name="T21" fmla="*/ 64 h 142"/>
                  <a:gd name="T22" fmla="*/ 151 w 257"/>
                  <a:gd name="T23" fmla="*/ 70 h 142"/>
                  <a:gd name="T24" fmla="*/ 146 w 257"/>
                  <a:gd name="T25" fmla="*/ 76 h 142"/>
                  <a:gd name="T26" fmla="*/ 137 w 257"/>
                  <a:gd name="T27" fmla="*/ 79 h 142"/>
                  <a:gd name="T28" fmla="*/ 126 w 257"/>
                  <a:gd name="T29" fmla="*/ 83 h 142"/>
                  <a:gd name="T30" fmla="*/ 114 w 257"/>
                  <a:gd name="T31" fmla="*/ 85 h 142"/>
                  <a:gd name="T32" fmla="*/ 100 w 257"/>
                  <a:gd name="T33" fmla="*/ 87 h 142"/>
                  <a:gd name="T34" fmla="*/ 86 w 257"/>
                  <a:gd name="T35" fmla="*/ 88 h 142"/>
                  <a:gd name="T36" fmla="*/ 72 w 257"/>
                  <a:gd name="T37" fmla="*/ 88 h 142"/>
                  <a:gd name="T38" fmla="*/ 57 w 257"/>
                  <a:gd name="T39" fmla="*/ 87 h 142"/>
                  <a:gd name="T40" fmla="*/ 44 w 257"/>
                  <a:gd name="T41" fmla="*/ 87 h 142"/>
                  <a:gd name="T42" fmla="*/ 31 w 257"/>
                  <a:gd name="T43" fmla="*/ 85 h 142"/>
                  <a:gd name="T44" fmla="*/ 20 w 257"/>
                  <a:gd name="T45" fmla="*/ 82 h 142"/>
                  <a:gd name="T46" fmla="*/ 12 w 257"/>
                  <a:gd name="T47" fmla="*/ 79 h 142"/>
                  <a:gd name="T48" fmla="*/ 4 w 257"/>
                  <a:gd name="T49" fmla="*/ 76 h 142"/>
                  <a:gd name="T50" fmla="*/ 1 w 257"/>
                  <a:gd name="T51" fmla="*/ 71 h 142"/>
                  <a:gd name="T52" fmla="*/ 0 w 257"/>
                  <a:gd name="T53" fmla="*/ 66 h 142"/>
                  <a:gd name="T54" fmla="*/ 0 w 257"/>
                  <a:gd name="T55" fmla="*/ 66 h 142"/>
                  <a:gd name="T56" fmla="*/ 4 w 257"/>
                  <a:gd name="T57" fmla="*/ 59 h 142"/>
                  <a:gd name="T58" fmla="*/ 12 w 257"/>
                  <a:gd name="T59" fmla="*/ 54 h 142"/>
                  <a:gd name="T60" fmla="*/ 21 w 257"/>
                  <a:gd name="T61" fmla="*/ 50 h 142"/>
                  <a:gd name="T62" fmla="*/ 33 w 257"/>
                  <a:gd name="T63" fmla="*/ 47 h 142"/>
                  <a:gd name="T64" fmla="*/ 45 w 257"/>
                  <a:gd name="T65" fmla="*/ 45 h 142"/>
                  <a:gd name="T66" fmla="*/ 56 w 257"/>
                  <a:gd name="T67" fmla="*/ 45 h 142"/>
                  <a:gd name="T68" fmla="*/ 65 w 257"/>
                  <a:gd name="T69" fmla="*/ 44 h 142"/>
                  <a:gd name="T70" fmla="*/ 72 w 257"/>
                  <a:gd name="T71" fmla="*/ 44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7" h="142">
                    <a:moveTo>
                      <a:pt x="118" y="0"/>
                    </a:moveTo>
                    <a:lnTo>
                      <a:pt x="118" y="0"/>
                    </a:lnTo>
                    <a:lnTo>
                      <a:pt x="139" y="2"/>
                    </a:lnTo>
                    <a:lnTo>
                      <a:pt x="163" y="5"/>
                    </a:lnTo>
                    <a:lnTo>
                      <a:pt x="188" y="10"/>
                    </a:lnTo>
                    <a:lnTo>
                      <a:pt x="213" y="20"/>
                    </a:lnTo>
                    <a:lnTo>
                      <a:pt x="233" y="33"/>
                    </a:lnTo>
                    <a:lnTo>
                      <a:pt x="249" y="51"/>
                    </a:lnTo>
                    <a:lnTo>
                      <a:pt x="257" y="75"/>
                    </a:lnTo>
                    <a:lnTo>
                      <a:pt x="255" y="104"/>
                    </a:lnTo>
                    <a:lnTo>
                      <a:pt x="249" y="113"/>
                    </a:lnTo>
                    <a:lnTo>
                      <a:pt x="240" y="122"/>
                    </a:lnTo>
                    <a:lnTo>
                      <a:pt x="226" y="128"/>
                    </a:lnTo>
                    <a:lnTo>
                      <a:pt x="208" y="134"/>
                    </a:lnTo>
                    <a:lnTo>
                      <a:pt x="188" y="137"/>
                    </a:lnTo>
                    <a:lnTo>
                      <a:pt x="165" y="140"/>
                    </a:lnTo>
                    <a:lnTo>
                      <a:pt x="142" y="142"/>
                    </a:lnTo>
                    <a:lnTo>
                      <a:pt x="118" y="142"/>
                    </a:lnTo>
                    <a:lnTo>
                      <a:pt x="94" y="141"/>
                    </a:lnTo>
                    <a:lnTo>
                      <a:pt x="72" y="140"/>
                    </a:lnTo>
                    <a:lnTo>
                      <a:pt x="51" y="137"/>
                    </a:lnTo>
                    <a:lnTo>
                      <a:pt x="33" y="133"/>
                    </a:lnTo>
                    <a:lnTo>
                      <a:pt x="19" y="127"/>
                    </a:lnTo>
                    <a:lnTo>
                      <a:pt x="7" y="122"/>
                    </a:lnTo>
                    <a:lnTo>
                      <a:pt x="1" y="114"/>
                    </a:lnTo>
                    <a:lnTo>
                      <a:pt x="0" y="106"/>
                    </a:lnTo>
                    <a:lnTo>
                      <a:pt x="7" y="95"/>
                    </a:lnTo>
                    <a:lnTo>
                      <a:pt x="19" y="87"/>
                    </a:lnTo>
                    <a:lnTo>
                      <a:pt x="35" y="81"/>
                    </a:lnTo>
                    <a:lnTo>
                      <a:pt x="54" y="76"/>
                    </a:lnTo>
                    <a:lnTo>
                      <a:pt x="74" y="73"/>
                    </a:lnTo>
                    <a:lnTo>
                      <a:pt x="92" y="72"/>
                    </a:lnTo>
                    <a:lnTo>
                      <a:pt x="107" y="71"/>
                    </a:lnTo>
                    <a:lnTo>
                      <a:pt x="118"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86" name="Freeform 135"/>
              <p:cNvSpPr>
                <a:spLocks noChangeAspect="1"/>
              </p:cNvSpPr>
              <p:nvPr/>
            </p:nvSpPr>
            <p:spPr bwMode="auto">
              <a:xfrm>
                <a:off x="4592" y="2273"/>
                <a:ext cx="157" cy="86"/>
              </a:xfrm>
              <a:custGeom>
                <a:avLst/>
                <a:gdLst>
                  <a:gd name="T0" fmla="*/ 72 w 258"/>
                  <a:gd name="T1" fmla="*/ 0 h 142"/>
                  <a:gd name="T2" fmla="*/ 72 w 258"/>
                  <a:gd name="T3" fmla="*/ 0 h 142"/>
                  <a:gd name="T4" fmla="*/ 85 w 258"/>
                  <a:gd name="T5" fmla="*/ 1 h 142"/>
                  <a:gd name="T6" fmla="*/ 99 w 258"/>
                  <a:gd name="T7" fmla="*/ 2 h 142"/>
                  <a:gd name="T8" fmla="*/ 114 w 258"/>
                  <a:gd name="T9" fmla="*/ 5 h 142"/>
                  <a:gd name="T10" fmla="*/ 130 w 258"/>
                  <a:gd name="T11" fmla="*/ 12 h 142"/>
                  <a:gd name="T12" fmla="*/ 142 w 258"/>
                  <a:gd name="T13" fmla="*/ 19 h 142"/>
                  <a:gd name="T14" fmla="*/ 152 w 258"/>
                  <a:gd name="T15" fmla="*/ 31 h 142"/>
                  <a:gd name="T16" fmla="*/ 157 w 258"/>
                  <a:gd name="T17" fmla="*/ 45 h 142"/>
                  <a:gd name="T18" fmla="*/ 156 w 258"/>
                  <a:gd name="T19" fmla="*/ 63 h 142"/>
                  <a:gd name="T20" fmla="*/ 156 w 258"/>
                  <a:gd name="T21" fmla="*/ 63 h 142"/>
                  <a:gd name="T22" fmla="*/ 153 w 258"/>
                  <a:gd name="T23" fmla="*/ 68 h 142"/>
                  <a:gd name="T24" fmla="*/ 147 w 258"/>
                  <a:gd name="T25" fmla="*/ 73 h 142"/>
                  <a:gd name="T26" fmla="*/ 138 w 258"/>
                  <a:gd name="T27" fmla="*/ 78 h 142"/>
                  <a:gd name="T28" fmla="*/ 128 w 258"/>
                  <a:gd name="T29" fmla="*/ 81 h 142"/>
                  <a:gd name="T30" fmla="*/ 115 w 258"/>
                  <a:gd name="T31" fmla="*/ 83 h 142"/>
                  <a:gd name="T32" fmla="*/ 101 w 258"/>
                  <a:gd name="T33" fmla="*/ 84 h 142"/>
                  <a:gd name="T34" fmla="*/ 86 w 258"/>
                  <a:gd name="T35" fmla="*/ 86 h 142"/>
                  <a:gd name="T36" fmla="*/ 72 w 258"/>
                  <a:gd name="T37" fmla="*/ 86 h 142"/>
                  <a:gd name="T38" fmla="*/ 58 w 258"/>
                  <a:gd name="T39" fmla="*/ 86 h 142"/>
                  <a:gd name="T40" fmla="*/ 44 w 258"/>
                  <a:gd name="T41" fmla="*/ 84 h 142"/>
                  <a:gd name="T42" fmla="*/ 31 w 258"/>
                  <a:gd name="T43" fmla="*/ 82 h 142"/>
                  <a:gd name="T44" fmla="*/ 21 w 258"/>
                  <a:gd name="T45" fmla="*/ 81 h 142"/>
                  <a:gd name="T46" fmla="*/ 12 w 258"/>
                  <a:gd name="T47" fmla="*/ 78 h 142"/>
                  <a:gd name="T48" fmla="*/ 4 w 258"/>
                  <a:gd name="T49" fmla="*/ 73 h 142"/>
                  <a:gd name="T50" fmla="*/ 1 w 258"/>
                  <a:gd name="T51" fmla="*/ 68 h 142"/>
                  <a:gd name="T52" fmla="*/ 0 w 258"/>
                  <a:gd name="T53" fmla="*/ 64 h 142"/>
                  <a:gd name="T54" fmla="*/ 0 w 258"/>
                  <a:gd name="T55" fmla="*/ 64 h 142"/>
                  <a:gd name="T56" fmla="*/ 4 w 258"/>
                  <a:gd name="T57" fmla="*/ 57 h 142"/>
                  <a:gd name="T58" fmla="*/ 12 w 258"/>
                  <a:gd name="T59" fmla="*/ 52 h 142"/>
                  <a:gd name="T60" fmla="*/ 22 w 258"/>
                  <a:gd name="T61" fmla="*/ 48 h 142"/>
                  <a:gd name="T62" fmla="*/ 33 w 258"/>
                  <a:gd name="T63" fmla="*/ 47 h 142"/>
                  <a:gd name="T64" fmla="*/ 45 w 258"/>
                  <a:gd name="T65" fmla="*/ 44 h 142"/>
                  <a:gd name="T66" fmla="*/ 57 w 258"/>
                  <a:gd name="T67" fmla="*/ 44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9"/>
                    </a:lnTo>
                    <a:lnTo>
                      <a:pt x="213" y="19"/>
                    </a:lnTo>
                    <a:lnTo>
                      <a:pt x="234" y="32"/>
                    </a:lnTo>
                    <a:lnTo>
                      <a:pt x="250" y="51"/>
                    </a:lnTo>
                    <a:lnTo>
                      <a:pt x="258" y="74"/>
                    </a:lnTo>
                    <a:lnTo>
                      <a:pt x="256" y="104"/>
                    </a:lnTo>
                    <a:lnTo>
                      <a:pt x="251" y="112"/>
                    </a:lnTo>
                    <a:lnTo>
                      <a:pt x="241" y="121"/>
                    </a:lnTo>
                    <a:lnTo>
                      <a:pt x="227" y="128"/>
                    </a:lnTo>
                    <a:lnTo>
                      <a:pt x="210" y="133"/>
                    </a:lnTo>
                    <a:lnTo>
                      <a:pt x="189" y="137"/>
                    </a:lnTo>
                    <a:lnTo>
                      <a:pt x="166" y="139"/>
                    </a:lnTo>
                    <a:lnTo>
                      <a:pt x="142" y="142"/>
                    </a:lnTo>
                    <a:lnTo>
                      <a:pt x="119" y="142"/>
                    </a:lnTo>
                    <a:lnTo>
                      <a:pt x="96" y="142"/>
                    </a:lnTo>
                    <a:lnTo>
                      <a:pt x="73" y="139"/>
                    </a:lnTo>
                    <a:lnTo>
                      <a:pt x="51" y="136"/>
                    </a:lnTo>
                    <a:lnTo>
                      <a:pt x="34" y="133"/>
                    </a:lnTo>
                    <a:lnTo>
                      <a:pt x="19" y="128"/>
                    </a:lnTo>
                    <a:lnTo>
                      <a:pt x="7" y="121"/>
                    </a:lnTo>
                    <a:lnTo>
                      <a:pt x="2" y="113"/>
                    </a:lnTo>
                    <a:lnTo>
                      <a:pt x="0" y="105"/>
                    </a:lnTo>
                    <a:lnTo>
                      <a:pt x="7" y="94"/>
                    </a:lnTo>
                    <a:lnTo>
                      <a:pt x="20" y="86"/>
                    </a:lnTo>
                    <a:lnTo>
                      <a:pt x="36" y="80"/>
                    </a:lnTo>
                    <a:lnTo>
                      <a:pt x="55" y="77"/>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87" name="Freeform 136"/>
              <p:cNvSpPr>
                <a:spLocks noChangeAspect="1"/>
              </p:cNvSpPr>
              <p:nvPr/>
            </p:nvSpPr>
            <p:spPr bwMode="auto">
              <a:xfrm>
                <a:off x="4589" y="2117"/>
                <a:ext cx="749" cy="112"/>
              </a:xfrm>
              <a:custGeom>
                <a:avLst/>
                <a:gdLst>
                  <a:gd name="T0" fmla="*/ 748 w 1237"/>
                  <a:gd name="T1" fmla="*/ 1 h 185"/>
                  <a:gd name="T2" fmla="*/ 748 w 1237"/>
                  <a:gd name="T3" fmla="*/ 1 h 185"/>
                  <a:gd name="T4" fmla="*/ 749 w 1237"/>
                  <a:gd name="T5" fmla="*/ 1 h 185"/>
                  <a:gd name="T6" fmla="*/ 745 w 1237"/>
                  <a:gd name="T7" fmla="*/ 1 h 185"/>
                  <a:gd name="T8" fmla="*/ 738 w 1237"/>
                  <a:gd name="T9" fmla="*/ 1 h 185"/>
                  <a:gd name="T10" fmla="*/ 727 w 1237"/>
                  <a:gd name="T11" fmla="*/ 1 h 185"/>
                  <a:gd name="T12" fmla="*/ 713 w 1237"/>
                  <a:gd name="T13" fmla="*/ 1 h 185"/>
                  <a:gd name="T14" fmla="*/ 697 w 1237"/>
                  <a:gd name="T15" fmla="*/ 0 h 185"/>
                  <a:gd name="T16" fmla="*/ 678 w 1237"/>
                  <a:gd name="T17" fmla="*/ 0 h 185"/>
                  <a:gd name="T18" fmla="*/ 656 w 1237"/>
                  <a:gd name="T19" fmla="*/ 0 h 185"/>
                  <a:gd name="T20" fmla="*/ 632 w 1237"/>
                  <a:gd name="T21" fmla="*/ 0 h 185"/>
                  <a:gd name="T22" fmla="*/ 606 w 1237"/>
                  <a:gd name="T23" fmla="*/ 0 h 185"/>
                  <a:gd name="T24" fmla="*/ 579 w 1237"/>
                  <a:gd name="T25" fmla="*/ 1 h 185"/>
                  <a:gd name="T26" fmla="*/ 550 w 1237"/>
                  <a:gd name="T27" fmla="*/ 1 h 185"/>
                  <a:gd name="T28" fmla="*/ 522 w 1237"/>
                  <a:gd name="T29" fmla="*/ 1 h 185"/>
                  <a:gd name="T30" fmla="*/ 492 w 1237"/>
                  <a:gd name="T31" fmla="*/ 2 h 185"/>
                  <a:gd name="T32" fmla="*/ 461 w 1237"/>
                  <a:gd name="T33" fmla="*/ 4 h 185"/>
                  <a:gd name="T34" fmla="*/ 431 w 1237"/>
                  <a:gd name="T35" fmla="*/ 5 h 185"/>
                  <a:gd name="T36" fmla="*/ 400 w 1237"/>
                  <a:gd name="T37" fmla="*/ 7 h 185"/>
                  <a:gd name="T38" fmla="*/ 371 w 1237"/>
                  <a:gd name="T39" fmla="*/ 9 h 185"/>
                  <a:gd name="T40" fmla="*/ 342 w 1237"/>
                  <a:gd name="T41" fmla="*/ 12 h 185"/>
                  <a:gd name="T42" fmla="*/ 313 w 1237"/>
                  <a:gd name="T43" fmla="*/ 15 h 185"/>
                  <a:gd name="T44" fmla="*/ 286 w 1237"/>
                  <a:gd name="T45" fmla="*/ 18 h 185"/>
                  <a:gd name="T46" fmla="*/ 261 w 1237"/>
                  <a:gd name="T47" fmla="*/ 22 h 185"/>
                  <a:gd name="T48" fmla="*/ 237 w 1237"/>
                  <a:gd name="T49" fmla="*/ 27 h 185"/>
                  <a:gd name="T50" fmla="*/ 216 w 1237"/>
                  <a:gd name="T51" fmla="*/ 32 h 185"/>
                  <a:gd name="T52" fmla="*/ 197 w 1237"/>
                  <a:gd name="T53" fmla="*/ 38 h 185"/>
                  <a:gd name="T54" fmla="*/ 180 w 1237"/>
                  <a:gd name="T55" fmla="*/ 44 h 185"/>
                  <a:gd name="T56" fmla="*/ 168 w 1237"/>
                  <a:gd name="T57" fmla="*/ 50 h 185"/>
                  <a:gd name="T58" fmla="*/ 157 w 1237"/>
                  <a:gd name="T59" fmla="*/ 58 h 185"/>
                  <a:gd name="T60" fmla="*/ 150 w 1237"/>
                  <a:gd name="T61" fmla="*/ 66 h 185"/>
                  <a:gd name="T62" fmla="*/ 148 w 1237"/>
                  <a:gd name="T63" fmla="*/ 74 h 185"/>
                  <a:gd name="T64" fmla="*/ 149 w 1237"/>
                  <a:gd name="T65" fmla="*/ 84 h 185"/>
                  <a:gd name="T66" fmla="*/ 154 w 1237"/>
                  <a:gd name="T67" fmla="*/ 94 h 185"/>
                  <a:gd name="T68" fmla="*/ 154 w 1237"/>
                  <a:gd name="T69" fmla="*/ 94 h 185"/>
                  <a:gd name="T70" fmla="*/ 154 w 1237"/>
                  <a:gd name="T71" fmla="*/ 97 h 185"/>
                  <a:gd name="T72" fmla="*/ 151 w 1237"/>
                  <a:gd name="T73" fmla="*/ 100 h 185"/>
                  <a:gd name="T74" fmla="*/ 144 w 1237"/>
                  <a:gd name="T75" fmla="*/ 102 h 185"/>
                  <a:gd name="T76" fmla="*/ 134 w 1237"/>
                  <a:gd name="T77" fmla="*/ 105 h 185"/>
                  <a:gd name="T78" fmla="*/ 123 w 1237"/>
                  <a:gd name="T79" fmla="*/ 107 h 185"/>
                  <a:gd name="T80" fmla="*/ 109 w 1237"/>
                  <a:gd name="T81" fmla="*/ 109 h 185"/>
                  <a:gd name="T82" fmla="*/ 94 w 1237"/>
                  <a:gd name="T83" fmla="*/ 110 h 185"/>
                  <a:gd name="T84" fmla="*/ 79 w 1237"/>
                  <a:gd name="T85" fmla="*/ 111 h 185"/>
                  <a:gd name="T86" fmla="*/ 64 w 1237"/>
                  <a:gd name="T87" fmla="*/ 112 h 185"/>
                  <a:gd name="T88" fmla="*/ 49 w 1237"/>
                  <a:gd name="T89" fmla="*/ 112 h 185"/>
                  <a:gd name="T90" fmla="*/ 35 w 1237"/>
                  <a:gd name="T91" fmla="*/ 111 h 185"/>
                  <a:gd name="T92" fmla="*/ 23 w 1237"/>
                  <a:gd name="T93" fmla="*/ 110 h 185"/>
                  <a:gd name="T94" fmla="*/ 13 w 1237"/>
                  <a:gd name="T95" fmla="*/ 108 h 185"/>
                  <a:gd name="T96" fmla="*/ 5 w 1237"/>
                  <a:gd name="T97" fmla="*/ 104 h 185"/>
                  <a:gd name="T98" fmla="*/ 1 w 1237"/>
                  <a:gd name="T99" fmla="*/ 100 h 185"/>
                  <a:gd name="T100" fmla="*/ 0 w 1237"/>
                  <a:gd name="T101" fmla="*/ 95 h 185"/>
                  <a:gd name="T102" fmla="*/ 0 w 1237"/>
                  <a:gd name="T103" fmla="*/ 95 h 185"/>
                  <a:gd name="T104" fmla="*/ 4 w 1237"/>
                  <a:gd name="T105" fmla="*/ 88 h 185"/>
                  <a:gd name="T106" fmla="*/ 12 w 1237"/>
                  <a:gd name="T107" fmla="*/ 84 h 185"/>
                  <a:gd name="T108" fmla="*/ 21 w 1237"/>
                  <a:gd name="T109" fmla="*/ 80 h 185"/>
                  <a:gd name="T110" fmla="*/ 33 w 1237"/>
                  <a:gd name="T111" fmla="*/ 78 h 185"/>
                  <a:gd name="T112" fmla="*/ 45 w 1237"/>
                  <a:gd name="T113" fmla="*/ 76 h 185"/>
                  <a:gd name="T114" fmla="*/ 56 w 1237"/>
                  <a:gd name="T115" fmla="*/ 75 h 185"/>
                  <a:gd name="T116" fmla="*/ 65 w 1237"/>
                  <a:gd name="T117" fmla="*/ 74 h 185"/>
                  <a:gd name="T118" fmla="*/ 71 w 1237"/>
                  <a:gd name="T119" fmla="*/ 74 h 18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237" h="185">
                    <a:moveTo>
                      <a:pt x="1236" y="2"/>
                    </a:moveTo>
                    <a:lnTo>
                      <a:pt x="1236" y="2"/>
                    </a:lnTo>
                    <a:lnTo>
                      <a:pt x="1237" y="2"/>
                    </a:lnTo>
                    <a:lnTo>
                      <a:pt x="1231" y="2"/>
                    </a:lnTo>
                    <a:lnTo>
                      <a:pt x="1219" y="1"/>
                    </a:lnTo>
                    <a:lnTo>
                      <a:pt x="1201" y="1"/>
                    </a:lnTo>
                    <a:lnTo>
                      <a:pt x="1178" y="1"/>
                    </a:lnTo>
                    <a:lnTo>
                      <a:pt x="1151" y="0"/>
                    </a:lnTo>
                    <a:lnTo>
                      <a:pt x="1119" y="0"/>
                    </a:lnTo>
                    <a:lnTo>
                      <a:pt x="1083" y="0"/>
                    </a:lnTo>
                    <a:lnTo>
                      <a:pt x="1044" y="0"/>
                    </a:lnTo>
                    <a:lnTo>
                      <a:pt x="1001" y="0"/>
                    </a:lnTo>
                    <a:lnTo>
                      <a:pt x="956" y="1"/>
                    </a:lnTo>
                    <a:lnTo>
                      <a:pt x="909" y="1"/>
                    </a:lnTo>
                    <a:lnTo>
                      <a:pt x="862" y="2"/>
                    </a:lnTo>
                    <a:lnTo>
                      <a:pt x="812" y="4"/>
                    </a:lnTo>
                    <a:lnTo>
                      <a:pt x="762" y="6"/>
                    </a:lnTo>
                    <a:lnTo>
                      <a:pt x="711" y="9"/>
                    </a:lnTo>
                    <a:lnTo>
                      <a:pt x="661" y="12"/>
                    </a:lnTo>
                    <a:lnTo>
                      <a:pt x="612" y="15"/>
                    </a:lnTo>
                    <a:lnTo>
                      <a:pt x="564" y="19"/>
                    </a:lnTo>
                    <a:lnTo>
                      <a:pt x="517" y="25"/>
                    </a:lnTo>
                    <a:lnTo>
                      <a:pt x="473" y="30"/>
                    </a:lnTo>
                    <a:lnTo>
                      <a:pt x="431" y="37"/>
                    </a:lnTo>
                    <a:lnTo>
                      <a:pt x="392" y="44"/>
                    </a:lnTo>
                    <a:lnTo>
                      <a:pt x="357" y="53"/>
                    </a:lnTo>
                    <a:lnTo>
                      <a:pt x="325" y="62"/>
                    </a:lnTo>
                    <a:lnTo>
                      <a:pt x="298" y="72"/>
                    </a:lnTo>
                    <a:lnTo>
                      <a:pt x="277" y="83"/>
                    </a:lnTo>
                    <a:lnTo>
                      <a:pt x="259" y="95"/>
                    </a:lnTo>
                    <a:lnTo>
                      <a:pt x="248" y="109"/>
                    </a:lnTo>
                    <a:lnTo>
                      <a:pt x="244" y="123"/>
                    </a:lnTo>
                    <a:lnTo>
                      <a:pt x="246" y="139"/>
                    </a:lnTo>
                    <a:lnTo>
                      <a:pt x="255" y="156"/>
                    </a:lnTo>
                    <a:lnTo>
                      <a:pt x="255" y="160"/>
                    </a:lnTo>
                    <a:lnTo>
                      <a:pt x="249" y="165"/>
                    </a:lnTo>
                    <a:lnTo>
                      <a:pt x="237" y="169"/>
                    </a:lnTo>
                    <a:lnTo>
                      <a:pt x="222" y="173"/>
                    </a:lnTo>
                    <a:lnTo>
                      <a:pt x="203" y="177"/>
                    </a:lnTo>
                    <a:lnTo>
                      <a:pt x="180" y="180"/>
                    </a:lnTo>
                    <a:lnTo>
                      <a:pt x="156" y="182"/>
                    </a:lnTo>
                    <a:lnTo>
                      <a:pt x="131" y="184"/>
                    </a:lnTo>
                    <a:lnTo>
                      <a:pt x="105" y="185"/>
                    </a:lnTo>
                    <a:lnTo>
                      <a:pt x="81" y="185"/>
                    </a:lnTo>
                    <a:lnTo>
                      <a:pt x="58" y="183"/>
                    </a:lnTo>
                    <a:lnTo>
                      <a:pt x="38" y="181"/>
                    </a:lnTo>
                    <a:lnTo>
                      <a:pt x="21" y="178"/>
                    </a:lnTo>
                    <a:lnTo>
                      <a:pt x="9" y="172"/>
                    </a:lnTo>
                    <a:lnTo>
                      <a:pt x="1" y="166"/>
                    </a:lnTo>
                    <a:lnTo>
                      <a:pt x="0" y="157"/>
                    </a:lnTo>
                    <a:lnTo>
                      <a:pt x="7" y="146"/>
                    </a:lnTo>
                    <a:lnTo>
                      <a:pt x="19" y="139"/>
                    </a:lnTo>
                    <a:lnTo>
                      <a:pt x="35" y="132"/>
                    </a:lnTo>
                    <a:lnTo>
                      <a:pt x="54" y="129"/>
                    </a:lnTo>
                    <a:lnTo>
                      <a:pt x="74" y="126"/>
                    </a:lnTo>
                    <a:lnTo>
                      <a:pt x="92" y="124"/>
                    </a:lnTo>
                    <a:lnTo>
                      <a:pt x="107" y="123"/>
                    </a:lnTo>
                    <a:lnTo>
                      <a:pt x="118" y="123"/>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88" name="Freeform 137"/>
              <p:cNvSpPr>
                <a:spLocks noChangeAspect="1"/>
              </p:cNvSpPr>
              <p:nvPr/>
            </p:nvSpPr>
            <p:spPr bwMode="auto">
              <a:xfrm>
                <a:off x="4592" y="2191"/>
                <a:ext cx="157" cy="86"/>
              </a:xfrm>
              <a:custGeom>
                <a:avLst/>
                <a:gdLst>
                  <a:gd name="T0" fmla="*/ 72 w 258"/>
                  <a:gd name="T1" fmla="*/ 0 h 142"/>
                  <a:gd name="T2" fmla="*/ 72 w 258"/>
                  <a:gd name="T3" fmla="*/ 0 h 142"/>
                  <a:gd name="T4" fmla="*/ 85 w 258"/>
                  <a:gd name="T5" fmla="*/ 1 h 142"/>
                  <a:gd name="T6" fmla="*/ 99 w 258"/>
                  <a:gd name="T7" fmla="*/ 2 h 142"/>
                  <a:gd name="T8" fmla="*/ 114 w 258"/>
                  <a:gd name="T9" fmla="*/ 6 h 142"/>
                  <a:gd name="T10" fmla="*/ 130 w 258"/>
                  <a:gd name="T11" fmla="*/ 12 h 142"/>
                  <a:gd name="T12" fmla="*/ 142 w 258"/>
                  <a:gd name="T13" fmla="*/ 20 h 142"/>
                  <a:gd name="T14" fmla="*/ 152 w 258"/>
                  <a:gd name="T15" fmla="*/ 31 h 142"/>
                  <a:gd name="T16" fmla="*/ 157 w 258"/>
                  <a:gd name="T17" fmla="*/ 45 h 142"/>
                  <a:gd name="T18" fmla="*/ 156 w 258"/>
                  <a:gd name="T19" fmla="*/ 63 h 142"/>
                  <a:gd name="T20" fmla="*/ 156 w 258"/>
                  <a:gd name="T21" fmla="*/ 63 h 142"/>
                  <a:gd name="T22" fmla="*/ 153 w 258"/>
                  <a:gd name="T23" fmla="*/ 68 h 142"/>
                  <a:gd name="T24" fmla="*/ 147 w 258"/>
                  <a:gd name="T25" fmla="*/ 74 h 142"/>
                  <a:gd name="T26" fmla="*/ 138 w 258"/>
                  <a:gd name="T27" fmla="*/ 78 h 142"/>
                  <a:gd name="T28" fmla="*/ 128 w 258"/>
                  <a:gd name="T29" fmla="*/ 81 h 142"/>
                  <a:gd name="T30" fmla="*/ 115 w 258"/>
                  <a:gd name="T31" fmla="*/ 83 h 142"/>
                  <a:gd name="T32" fmla="*/ 101 w 258"/>
                  <a:gd name="T33" fmla="*/ 85 h 142"/>
                  <a:gd name="T34" fmla="*/ 86 w 258"/>
                  <a:gd name="T35" fmla="*/ 85 h 142"/>
                  <a:gd name="T36" fmla="*/ 72 w 258"/>
                  <a:gd name="T37" fmla="*/ 86 h 142"/>
                  <a:gd name="T38" fmla="*/ 58 w 258"/>
                  <a:gd name="T39" fmla="*/ 85 h 142"/>
                  <a:gd name="T40" fmla="*/ 44 w 258"/>
                  <a:gd name="T41" fmla="*/ 84 h 142"/>
                  <a:gd name="T42" fmla="*/ 31 w 258"/>
                  <a:gd name="T43" fmla="*/ 83 h 142"/>
                  <a:gd name="T44" fmla="*/ 21 w 258"/>
                  <a:gd name="T45" fmla="*/ 80 h 142"/>
                  <a:gd name="T46" fmla="*/ 12 w 258"/>
                  <a:gd name="T47" fmla="*/ 77 h 142"/>
                  <a:gd name="T48" fmla="*/ 4 w 258"/>
                  <a:gd name="T49" fmla="*/ 73 h 142"/>
                  <a:gd name="T50" fmla="*/ 1 w 258"/>
                  <a:gd name="T51" fmla="*/ 68 h 142"/>
                  <a:gd name="T52" fmla="*/ 0 w 258"/>
                  <a:gd name="T53" fmla="*/ 63 h 142"/>
                  <a:gd name="T54" fmla="*/ 0 w 258"/>
                  <a:gd name="T55" fmla="*/ 63 h 142"/>
                  <a:gd name="T56" fmla="*/ 4 w 258"/>
                  <a:gd name="T57" fmla="*/ 57 h 142"/>
                  <a:gd name="T58" fmla="*/ 12 w 258"/>
                  <a:gd name="T59" fmla="*/ 52 h 142"/>
                  <a:gd name="T60" fmla="*/ 22 w 258"/>
                  <a:gd name="T61" fmla="*/ 48 h 142"/>
                  <a:gd name="T62" fmla="*/ 33 w 258"/>
                  <a:gd name="T63" fmla="*/ 46 h 142"/>
                  <a:gd name="T64" fmla="*/ 45 w 258"/>
                  <a:gd name="T65" fmla="*/ 44 h 142"/>
                  <a:gd name="T66" fmla="*/ 57 w 258"/>
                  <a:gd name="T67" fmla="*/ 44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10"/>
                    </a:lnTo>
                    <a:lnTo>
                      <a:pt x="213" y="20"/>
                    </a:lnTo>
                    <a:lnTo>
                      <a:pt x="234" y="33"/>
                    </a:lnTo>
                    <a:lnTo>
                      <a:pt x="250" y="51"/>
                    </a:lnTo>
                    <a:lnTo>
                      <a:pt x="258" y="75"/>
                    </a:lnTo>
                    <a:lnTo>
                      <a:pt x="256" y="104"/>
                    </a:lnTo>
                    <a:lnTo>
                      <a:pt x="251" y="113"/>
                    </a:lnTo>
                    <a:lnTo>
                      <a:pt x="241" y="122"/>
                    </a:lnTo>
                    <a:lnTo>
                      <a:pt x="227" y="128"/>
                    </a:lnTo>
                    <a:lnTo>
                      <a:pt x="210" y="133"/>
                    </a:lnTo>
                    <a:lnTo>
                      <a:pt x="189" y="137"/>
                    </a:lnTo>
                    <a:lnTo>
                      <a:pt x="166" y="140"/>
                    </a:lnTo>
                    <a:lnTo>
                      <a:pt x="142" y="141"/>
                    </a:lnTo>
                    <a:lnTo>
                      <a:pt x="119" y="142"/>
                    </a:lnTo>
                    <a:lnTo>
                      <a:pt x="96" y="141"/>
                    </a:lnTo>
                    <a:lnTo>
                      <a:pt x="73" y="139"/>
                    </a:lnTo>
                    <a:lnTo>
                      <a:pt x="51" y="137"/>
                    </a:lnTo>
                    <a:lnTo>
                      <a:pt x="34" y="132"/>
                    </a:lnTo>
                    <a:lnTo>
                      <a:pt x="19" y="127"/>
                    </a:lnTo>
                    <a:lnTo>
                      <a:pt x="7" y="120"/>
                    </a:lnTo>
                    <a:lnTo>
                      <a:pt x="2" y="113"/>
                    </a:lnTo>
                    <a:lnTo>
                      <a:pt x="0" y="104"/>
                    </a:lnTo>
                    <a:lnTo>
                      <a:pt x="7" y="94"/>
                    </a:lnTo>
                    <a:lnTo>
                      <a:pt x="20" y="86"/>
                    </a:lnTo>
                    <a:lnTo>
                      <a:pt x="36" y="80"/>
                    </a:lnTo>
                    <a:lnTo>
                      <a:pt x="55" y="76"/>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89" name="Freeform 138"/>
              <p:cNvSpPr>
                <a:spLocks noChangeAspect="1"/>
              </p:cNvSpPr>
              <p:nvPr/>
            </p:nvSpPr>
            <p:spPr bwMode="auto">
              <a:xfrm>
                <a:off x="4592" y="2191"/>
                <a:ext cx="157" cy="86"/>
              </a:xfrm>
              <a:custGeom>
                <a:avLst/>
                <a:gdLst>
                  <a:gd name="T0" fmla="*/ 72 w 258"/>
                  <a:gd name="T1" fmla="*/ 0 h 142"/>
                  <a:gd name="T2" fmla="*/ 72 w 258"/>
                  <a:gd name="T3" fmla="*/ 0 h 142"/>
                  <a:gd name="T4" fmla="*/ 85 w 258"/>
                  <a:gd name="T5" fmla="*/ 1 h 142"/>
                  <a:gd name="T6" fmla="*/ 99 w 258"/>
                  <a:gd name="T7" fmla="*/ 2 h 142"/>
                  <a:gd name="T8" fmla="*/ 114 w 258"/>
                  <a:gd name="T9" fmla="*/ 6 h 142"/>
                  <a:gd name="T10" fmla="*/ 130 w 258"/>
                  <a:gd name="T11" fmla="*/ 12 h 142"/>
                  <a:gd name="T12" fmla="*/ 142 w 258"/>
                  <a:gd name="T13" fmla="*/ 20 h 142"/>
                  <a:gd name="T14" fmla="*/ 152 w 258"/>
                  <a:gd name="T15" fmla="*/ 31 h 142"/>
                  <a:gd name="T16" fmla="*/ 157 w 258"/>
                  <a:gd name="T17" fmla="*/ 45 h 142"/>
                  <a:gd name="T18" fmla="*/ 156 w 258"/>
                  <a:gd name="T19" fmla="*/ 63 h 142"/>
                  <a:gd name="T20" fmla="*/ 156 w 258"/>
                  <a:gd name="T21" fmla="*/ 63 h 142"/>
                  <a:gd name="T22" fmla="*/ 153 w 258"/>
                  <a:gd name="T23" fmla="*/ 68 h 142"/>
                  <a:gd name="T24" fmla="*/ 147 w 258"/>
                  <a:gd name="T25" fmla="*/ 74 h 142"/>
                  <a:gd name="T26" fmla="*/ 138 w 258"/>
                  <a:gd name="T27" fmla="*/ 78 h 142"/>
                  <a:gd name="T28" fmla="*/ 128 w 258"/>
                  <a:gd name="T29" fmla="*/ 81 h 142"/>
                  <a:gd name="T30" fmla="*/ 115 w 258"/>
                  <a:gd name="T31" fmla="*/ 83 h 142"/>
                  <a:gd name="T32" fmla="*/ 101 w 258"/>
                  <a:gd name="T33" fmla="*/ 85 h 142"/>
                  <a:gd name="T34" fmla="*/ 86 w 258"/>
                  <a:gd name="T35" fmla="*/ 85 h 142"/>
                  <a:gd name="T36" fmla="*/ 72 w 258"/>
                  <a:gd name="T37" fmla="*/ 86 h 142"/>
                  <a:gd name="T38" fmla="*/ 58 w 258"/>
                  <a:gd name="T39" fmla="*/ 85 h 142"/>
                  <a:gd name="T40" fmla="*/ 44 w 258"/>
                  <a:gd name="T41" fmla="*/ 84 h 142"/>
                  <a:gd name="T42" fmla="*/ 31 w 258"/>
                  <a:gd name="T43" fmla="*/ 83 h 142"/>
                  <a:gd name="T44" fmla="*/ 21 w 258"/>
                  <a:gd name="T45" fmla="*/ 80 h 142"/>
                  <a:gd name="T46" fmla="*/ 12 w 258"/>
                  <a:gd name="T47" fmla="*/ 77 h 142"/>
                  <a:gd name="T48" fmla="*/ 4 w 258"/>
                  <a:gd name="T49" fmla="*/ 73 h 142"/>
                  <a:gd name="T50" fmla="*/ 1 w 258"/>
                  <a:gd name="T51" fmla="*/ 68 h 142"/>
                  <a:gd name="T52" fmla="*/ 0 w 258"/>
                  <a:gd name="T53" fmla="*/ 63 h 142"/>
                  <a:gd name="T54" fmla="*/ 0 w 258"/>
                  <a:gd name="T55" fmla="*/ 63 h 142"/>
                  <a:gd name="T56" fmla="*/ 4 w 258"/>
                  <a:gd name="T57" fmla="*/ 57 h 142"/>
                  <a:gd name="T58" fmla="*/ 12 w 258"/>
                  <a:gd name="T59" fmla="*/ 52 h 142"/>
                  <a:gd name="T60" fmla="*/ 22 w 258"/>
                  <a:gd name="T61" fmla="*/ 48 h 142"/>
                  <a:gd name="T62" fmla="*/ 33 w 258"/>
                  <a:gd name="T63" fmla="*/ 46 h 142"/>
                  <a:gd name="T64" fmla="*/ 45 w 258"/>
                  <a:gd name="T65" fmla="*/ 44 h 142"/>
                  <a:gd name="T66" fmla="*/ 57 w 258"/>
                  <a:gd name="T67" fmla="*/ 44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10"/>
                    </a:lnTo>
                    <a:lnTo>
                      <a:pt x="213" y="20"/>
                    </a:lnTo>
                    <a:lnTo>
                      <a:pt x="234" y="33"/>
                    </a:lnTo>
                    <a:lnTo>
                      <a:pt x="250" y="51"/>
                    </a:lnTo>
                    <a:lnTo>
                      <a:pt x="258" y="75"/>
                    </a:lnTo>
                    <a:lnTo>
                      <a:pt x="256" y="104"/>
                    </a:lnTo>
                    <a:lnTo>
                      <a:pt x="251" y="113"/>
                    </a:lnTo>
                    <a:lnTo>
                      <a:pt x="241" y="122"/>
                    </a:lnTo>
                    <a:lnTo>
                      <a:pt x="227" y="128"/>
                    </a:lnTo>
                    <a:lnTo>
                      <a:pt x="210" y="133"/>
                    </a:lnTo>
                    <a:lnTo>
                      <a:pt x="189" y="137"/>
                    </a:lnTo>
                    <a:lnTo>
                      <a:pt x="166" y="140"/>
                    </a:lnTo>
                    <a:lnTo>
                      <a:pt x="142" y="141"/>
                    </a:lnTo>
                    <a:lnTo>
                      <a:pt x="119" y="142"/>
                    </a:lnTo>
                    <a:lnTo>
                      <a:pt x="96" y="141"/>
                    </a:lnTo>
                    <a:lnTo>
                      <a:pt x="73" y="139"/>
                    </a:lnTo>
                    <a:lnTo>
                      <a:pt x="51" y="137"/>
                    </a:lnTo>
                    <a:lnTo>
                      <a:pt x="34" y="132"/>
                    </a:lnTo>
                    <a:lnTo>
                      <a:pt x="19" y="127"/>
                    </a:lnTo>
                    <a:lnTo>
                      <a:pt x="7" y="120"/>
                    </a:lnTo>
                    <a:lnTo>
                      <a:pt x="2" y="113"/>
                    </a:lnTo>
                    <a:lnTo>
                      <a:pt x="0" y="104"/>
                    </a:lnTo>
                    <a:lnTo>
                      <a:pt x="7" y="94"/>
                    </a:lnTo>
                    <a:lnTo>
                      <a:pt x="20" y="86"/>
                    </a:lnTo>
                    <a:lnTo>
                      <a:pt x="36" y="80"/>
                    </a:lnTo>
                    <a:lnTo>
                      <a:pt x="55" y="76"/>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90" name="Freeform 139"/>
              <p:cNvSpPr>
                <a:spLocks noChangeAspect="1"/>
              </p:cNvSpPr>
              <p:nvPr/>
            </p:nvSpPr>
            <p:spPr bwMode="auto">
              <a:xfrm>
                <a:off x="4592" y="3131"/>
                <a:ext cx="157" cy="85"/>
              </a:xfrm>
              <a:custGeom>
                <a:avLst/>
                <a:gdLst>
                  <a:gd name="T0" fmla="*/ 72 w 258"/>
                  <a:gd name="T1" fmla="*/ 0 h 142"/>
                  <a:gd name="T2" fmla="*/ 72 w 258"/>
                  <a:gd name="T3" fmla="*/ 0 h 142"/>
                  <a:gd name="T4" fmla="*/ 85 w 258"/>
                  <a:gd name="T5" fmla="*/ 1 h 142"/>
                  <a:gd name="T6" fmla="*/ 99 w 258"/>
                  <a:gd name="T7" fmla="*/ 2 h 142"/>
                  <a:gd name="T8" fmla="*/ 114 w 258"/>
                  <a:gd name="T9" fmla="*/ 6 h 142"/>
                  <a:gd name="T10" fmla="*/ 130 w 258"/>
                  <a:gd name="T11" fmla="*/ 11 h 142"/>
                  <a:gd name="T12" fmla="*/ 142 w 258"/>
                  <a:gd name="T13" fmla="*/ 19 h 142"/>
                  <a:gd name="T14" fmla="*/ 152 w 258"/>
                  <a:gd name="T15" fmla="*/ 31 h 142"/>
                  <a:gd name="T16" fmla="*/ 157 w 258"/>
                  <a:gd name="T17" fmla="*/ 45 h 142"/>
                  <a:gd name="T18" fmla="*/ 156 w 258"/>
                  <a:gd name="T19" fmla="*/ 62 h 142"/>
                  <a:gd name="T20" fmla="*/ 156 w 258"/>
                  <a:gd name="T21" fmla="*/ 62 h 142"/>
                  <a:gd name="T22" fmla="*/ 153 w 258"/>
                  <a:gd name="T23" fmla="*/ 68 h 142"/>
                  <a:gd name="T24" fmla="*/ 147 w 258"/>
                  <a:gd name="T25" fmla="*/ 72 h 142"/>
                  <a:gd name="T26" fmla="*/ 138 w 258"/>
                  <a:gd name="T27" fmla="*/ 77 h 142"/>
                  <a:gd name="T28" fmla="*/ 128 w 258"/>
                  <a:gd name="T29" fmla="*/ 80 h 142"/>
                  <a:gd name="T30" fmla="*/ 115 w 258"/>
                  <a:gd name="T31" fmla="*/ 82 h 142"/>
                  <a:gd name="T32" fmla="*/ 101 w 258"/>
                  <a:gd name="T33" fmla="*/ 84 h 142"/>
                  <a:gd name="T34" fmla="*/ 86 w 258"/>
                  <a:gd name="T35" fmla="*/ 85 h 142"/>
                  <a:gd name="T36" fmla="*/ 72 w 258"/>
                  <a:gd name="T37" fmla="*/ 85 h 142"/>
                  <a:gd name="T38" fmla="*/ 58 w 258"/>
                  <a:gd name="T39" fmla="*/ 85 h 142"/>
                  <a:gd name="T40" fmla="*/ 44 w 258"/>
                  <a:gd name="T41" fmla="*/ 84 h 142"/>
                  <a:gd name="T42" fmla="*/ 31 w 258"/>
                  <a:gd name="T43" fmla="*/ 81 h 142"/>
                  <a:gd name="T44" fmla="*/ 21 w 258"/>
                  <a:gd name="T45" fmla="*/ 80 h 142"/>
                  <a:gd name="T46" fmla="*/ 12 w 258"/>
                  <a:gd name="T47" fmla="*/ 77 h 142"/>
                  <a:gd name="T48" fmla="*/ 4 w 258"/>
                  <a:gd name="T49" fmla="*/ 72 h 142"/>
                  <a:gd name="T50" fmla="*/ 1 w 258"/>
                  <a:gd name="T51" fmla="*/ 68 h 142"/>
                  <a:gd name="T52" fmla="*/ 0 w 258"/>
                  <a:gd name="T53" fmla="*/ 63 h 142"/>
                  <a:gd name="T54" fmla="*/ 0 w 258"/>
                  <a:gd name="T55" fmla="*/ 63 h 142"/>
                  <a:gd name="T56" fmla="*/ 4 w 258"/>
                  <a:gd name="T57" fmla="*/ 56 h 142"/>
                  <a:gd name="T58" fmla="*/ 12 w 258"/>
                  <a:gd name="T59" fmla="*/ 52 h 142"/>
                  <a:gd name="T60" fmla="*/ 22 w 258"/>
                  <a:gd name="T61" fmla="*/ 48 h 142"/>
                  <a:gd name="T62" fmla="*/ 33 w 258"/>
                  <a:gd name="T63" fmla="*/ 46 h 142"/>
                  <a:gd name="T64" fmla="*/ 45 w 258"/>
                  <a:gd name="T65" fmla="*/ 44 h 142"/>
                  <a:gd name="T66" fmla="*/ 57 w 258"/>
                  <a:gd name="T67" fmla="*/ 43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10"/>
                    </a:lnTo>
                    <a:lnTo>
                      <a:pt x="213" y="19"/>
                    </a:lnTo>
                    <a:lnTo>
                      <a:pt x="234" y="32"/>
                    </a:lnTo>
                    <a:lnTo>
                      <a:pt x="250" y="51"/>
                    </a:lnTo>
                    <a:lnTo>
                      <a:pt x="258" y="75"/>
                    </a:lnTo>
                    <a:lnTo>
                      <a:pt x="256" y="104"/>
                    </a:lnTo>
                    <a:lnTo>
                      <a:pt x="251" y="113"/>
                    </a:lnTo>
                    <a:lnTo>
                      <a:pt x="241" y="121"/>
                    </a:lnTo>
                    <a:lnTo>
                      <a:pt x="227" y="128"/>
                    </a:lnTo>
                    <a:lnTo>
                      <a:pt x="210" y="133"/>
                    </a:lnTo>
                    <a:lnTo>
                      <a:pt x="189" y="137"/>
                    </a:lnTo>
                    <a:lnTo>
                      <a:pt x="166" y="140"/>
                    </a:lnTo>
                    <a:lnTo>
                      <a:pt x="142" y="142"/>
                    </a:lnTo>
                    <a:lnTo>
                      <a:pt x="119" y="142"/>
                    </a:lnTo>
                    <a:lnTo>
                      <a:pt x="96" y="142"/>
                    </a:lnTo>
                    <a:lnTo>
                      <a:pt x="73" y="140"/>
                    </a:lnTo>
                    <a:lnTo>
                      <a:pt x="51" y="136"/>
                    </a:lnTo>
                    <a:lnTo>
                      <a:pt x="34" y="133"/>
                    </a:lnTo>
                    <a:lnTo>
                      <a:pt x="19" y="128"/>
                    </a:lnTo>
                    <a:lnTo>
                      <a:pt x="7" y="121"/>
                    </a:lnTo>
                    <a:lnTo>
                      <a:pt x="2" y="114"/>
                    </a:lnTo>
                    <a:lnTo>
                      <a:pt x="0" y="105"/>
                    </a:lnTo>
                    <a:lnTo>
                      <a:pt x="7" y="94"/>
                    </a:lnTo>
                    <a:lnTo>
                      <a:pt x="20" y="87"/>
                    </a:lnTo>
                    <a:lnTo>
                      <a:pt x="36" y="80"/>
                    </a:lnTo>
                    <a:lnTo>
                      <a:pt x="55" y="77"/>
                    </a:lnTo>
                    <a:lnTo>
                      <a:pt x="74" y="74"/>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91" name="Freeform 140"/>
              <p:cNvSpPr>
                <a:spLocks noChangeAspect="1"/>
              </p:cNvSpPr>
              <p:nvPr/>
            </p:nvSpPr>
            <p:spPr bwMode="auto">
              <a:xfrm>
                <a:off x="4661" y="3212"/>
                <a:ext cx="677" cy="191"/>
              </a:xfrm>
              <a:custGeom>
                <a:avLst/>
                <a:gdLst>
                  <a:gd name="T0" fmla="*/ 0 w 1118"/>
                  <a:gd name="T1" fmla="*/ 0 h 315"/>
                  <a:gd name="T2" fmla="*/ 0 w 1118"/>
                  <a:gd name="T3" fmla="*/ 0 h 315"/>
                  <a:gd name="T4" fmla="*/ 12 w 1118"/>
                  <a:gd name="T5" fmla="*/ 1 h 315"/>
                  <a:gd name="T6" fmla="*/ 24 w 1118"/>
                  <a:gd name="T7" fmla="*/ 4 h 315"/>
                  <a:gd name="T8" fmla="*/ 37 w 1118"/>
                  <a:gd name="T9" fmla="*/ 8 h 315"/>
                  <a:gd name="T10" fmla="*/ 50 w 1118"/>
                  <a:gd name="T11" fmla="*/ 16 h 315"/>
                  <a:gd name="T12" fmla="*/ 61 w 1118"/>
                  <a:gd name="T13" fmla="*/ 24 h 315"/>
                  <a:gd name="T14" fmla="*/ 71 w 1118"/>
                  <a:gd name="T15" fmla="*/ 36 h 315"/>
                  <a:gd name="T16" fmla="*/ 78 w 1118"/>
                  <a:gd name="T17" fmla="*/ 48 h 315"/>
                  <a:gd name="T18" fmla="*/ 83 w 1118"/>
                  <a:gd name="T19" fmla="*/ 63 h 315"/>
                  <a:gd name="T20" fmla="*/ 83 w 1118"/>
                  <a:gd name="T21" fmla="*/ 63 h 315"/>
                  <a:gd name="T22" fmla="*/ 84 w 1118"/>
                  <a:gd name="T23" fmla="*/ 70 h 315"/>
                  <a:gd name="T24" fmla="*/ 86 w 1118"/>
                  <a:gd name="T25" fmla="*/ 78 h 315"/>
                  <a:gd name="T26" fmla="*/ 88 w 1118"/>
                  <a:gd name="T27" fmla="*/ 85 h 315"/>
                  <a:gd name="T28" fmla="*/ 91 w 1118"/>
                  <a:gd name="T29" fmla="*/ 92 h 315"/>
                  <a:gd name="T30" fmla="*/ 94 w 1118"/>
                  <a:gd name="T31" fmla="*/ 99 h 315"/>
                  <a:gd name="T32" fmla="*/ 98 w 1118"/>
                  <a:gd name="T33" fmla="*/ 106 h 315"/>
                  <a:gd name="T34" fmla="*/ 103 w 1118"/>
                  <a:gd name="T35" fmla="*/ 113 h 315"/>
                  <a:gd name="T36" fmla="*/ 108 w 1118"/>
                  <a:gd name="T37" fmla="*/ 119 h 315"/>
                  <a:gd name="T38" fmla="*/ 115 w 1118"/>
                  <a:gd name="T39" fmla="*/ 126 h 315"/>
                  <a:gd name="T40" fmla="*/ 122 w 1118"/>
                  <a:gd name="T41" fmla="*/ 132 h 315"/>
                  <a:gd name="T42" fmla="*/ 131 w 1118"/>
                  <a:gd name="T43" fmla="*/ 138 h 315"/>
                  <a:gd name="T44" fmla="*/ 140 w 1118"/>
                  <a:gd name="T45" fmla="*/ 144 h 315"/>
                  <a:gd name="T46" fmla="*/ 151 w 1118"/>
                  <a:gd name="T47" fmla="*/ 149 h 315"/>
                  <a:gd name="T48" fmla="*/ 163 w 1118"/>
                  <a:gd name="T49" fmla="*/ 154 h 315"/>
                  <a:gd name="T50" fmla="*/ 176 w 1118"/>
                  <a:gd name="T51" fmla="*/ 158 h 315"/>
                  <a:gd name="T52" fmla="*/ 191 w 1118"/>
                  <a:gd name="T53" fmla="*/ 163 h 315"/>
                  <a:gd name="T54" fmla="*/ 207 w 1118"/>
                  <a:gd name="T55" fmla="*/ 168 h 315"/>
                  <a:gd name="T56" fmla="*/ 225 w 1118"/>
                  <a:gd name="T57" fmla="*/ 172 h 315"/>
                  <a:gd name="T58" fmla="*/ 244 w 1118"/>
                  <a:gd name="T59" fmla="*/ 175 h 315"/>
                  <a:gd name="T60" fmla="*/ 265 w 1118"/>
                  <a:gd name="T61" fmla="*/ 178 h 315"/>
                  <a:gd name="T62" fmla="*/ 288 w 1118"/>
                  <a:gd name="T63" fmla="*/ 181 h 315"/>
                  <a:gd name="T64" fmla="*/ 312 w 1118"/>
                  <a:gd name="T65" fmla="*/ 184 h 315"/>
                  <a:gd name="T66" fmla="*/ 339 w 1118"/>
                  <a:gd name="T67" fmla="*/ 186 h 315"/>
                  <a:gd name="T68" fmla="*/ 368 w 1118"/>
                  <a:gd name="T69" fmla="*/ 188 h 315"/>
                  <a:gd name="T70" fmla="*/ 398 w 1118"/>
                  <a:gd name="T71" fmla="*/ 189 h 315"/>
                  <a:gd name="T72" fmla="*/ 431 w 1118"/>
                  <a:gd name="T73" fmla="*/ 190 h 315"/>
                  <a:gd name="T74" fmla="*/ 466 w 1118"/>
                  <a:gd name="T75" fmla="*/ 191 h 315"/>
                  <a:gd name="T76" fmla="*/ 503 w 1118"/>
                  <a:gd name="T77" fmla="*/ 191 h 315"/>
                  <a:gd name="T78" fmla="*/ 543 w 1118"/>
                  <a:gd name="T79" fmla="*/ 191 h 315"/>
                  <a:gd name="T80" fmla="*/ 585 w 1118"/>
                  <a:gd name="T81" fmla="*/ 190 h 315"/>
                  <a:gd name="T82" fmla="*/ 630 w 1118"/>
                  <a:gd name="T83" fmla="*/ 189 h 315"/>
                  <a:gd name="T84" fmla="*/ 677 w 1118"/>
                  <a:gd name="T85" fmla="*/ 187 h 3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118" h="315">
                    <a:moveTo>
                      <a:pt x="0" y="0"/>
                    </a:moveTo>
                    <a:lnTo>
                      <a:pt x="0" y="0"/>
                    </a:lnTo>
                    <a:lnTo>
                      <a:pt x="19" y="1"/>
                    </a:lnTo>
                    <a:lnTo>
                      <a:pt x="39" y="7"/>
                    </a:lnTo>
                    <a:lnTo>
                      <a:pt x="61" y="14"/>
                    </a:lnTo>
                    <a:lnTo>
                      <a:pt x="82" y="26"/>
                    </a:lnTo>
                    <a:lnTo>
                      <a:pt x="101" y="40"/>
                    </a:lnTo>
                    <a:lnTo>
                      <a:pt x="117" y="59"/>
                    </a:lnTo>
                    <a:lnTo>
                      <a:pt x="129" y="79"/>
                    </a:lnTo>
                    <a:lnTo>
                      <a:pt x="137" y="104"/>
                    </a:lnTo>
                    <a:lnTo>
                      <a:pt x="139" y="116"/>
                    </a:lnTo>
                    <a:lnTo>
                      <a:pt x="142" y="129"/>
                    </a:lnTo>
                    <a:lnTo>
                      <a:pt x="145" y="141"/>
                    </a:lnTo>
                    <a:lnTo>
                      <a:pt x="150" y="152"/>
                    </a:lnTo>
                    <a:lnTo>
                      <a:pt x="155" y="164"/>
                    </a:lnTo>
                    <a:lnTo>
                      <a:pt x="162" y="175"/>
                    </a:lnTo>
                    <a:lnTo>
                      <a:pt x="170" y="187"/>
                    </a:lnTo>
                    <a:lnTo>
                      <a:pt x="179" y="196"/>
                    </a:lnTo>
                    <a:lnTo>
                      <a:pt x="190" y="207"/>
                    </a:lnTo>
                    <a:lnTo>
                      <a:pt x="202" y="217"/>
                    </a:lnTo>
                    <a:lnTo>
                      <a:pt x="216" y="227"/>
                    </a:lnTo>
                    <a:lnTo>
                      <a:pt x="231" y="237"/>
                    </a:lnTo>
                    <a:lnTo>
                      <a:pt x="250" y="245"/>
                    </a:lnTo>
                    <a:lnTo>
                      <a:pt x="269" y="254"/>
                    </a:lnTo>
                    <a:lnTo>
                      <a:pt x="291" y="261"/>
                    </a:lnTo>
                    <a:lnTo>
                      <a:pt x="316" y="269"/>
                    </a:lnTo>
                    <a:lnTo>
                      <a:pt x="342" y="277"/>
                    </a:lnTo>
                    <a:lnTo>
                      <a:pt x="371" y="283"/>
                    </a:lnTo>
                    <a:lnTo>
                      <a:pt x="403" y="289"/>
                    </a:lnTo>
                    <a:lnTo>
                      <a:pt x="438" y="294"/>
                    </a:lnTo>
                    <a:lnTo>
                      <a:pt x="475" y="299"/>
                    </a:lnTo>
                    <a:lnTo>
                      <a:pt x="516" y="304"/>
                    </a:lnTo>
                    <a:lnTo>
                      <a:pt x="559" y="307"/>
                    </a:lnTo>
                    <a:lnTo>
                      <a:pt x="607" y="310"/>
                    </a:lnTo>
                    <a:lnTo>
                      <a:pt x="658" y="312"/>
                    </a:lnTo>
                    <a:lnTo>
                      <a:pt x="712" y="314"/>
                    </a:lnTo>
                    <a:lnTo>
                      <a:pt x="770" y="315"/>
                    </a:lnTo>
                    <a:lnTo>
                      <a:pt x="831" y="315"/>
                    </a:lnTo>
                    <a:lnTo>
                      <a:pt x="896" y="315"/>
                    </a:lnTo>
                    <a:lnTo>
                      <a:pt x="966" y="314"/>
                    </a:lnTo>
                    <a:lnTo>
                      <a:pt x="1040" y="311"/>
                    </a:lnTo>
                    <a:lnTo>
                      <a:pt x="1118" y="308"/>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92" name="Freeform 141"/>
              <p:cNvSpPr>
                <a:spLocks noChangeAspect="1"/>
              </p:cNvSpPr>
              <p:nvPr/>
            </p:nvSpPr>
            <p:spPr bwMode="auto">
              <a:xfrm>
                <a:off x="4592" y="3089"/>
                <a:ext cx="157" cy="85"/>
              </a:xfrm>
              <a:custGeom>
                <a:avLst/>
                <a:gdLst>
                  <a:gd name="T0" fmla="*/ 72 w 258"/>
                  <a:gd name="T1" fmla="*/ 0 h 142"/>
                  <a:gd name="T2" fmla="*/ 72 w 258"/>
                  <a:gd name="T3" fmla="*/ 0 h 142"/>
                  <a:gd name="T4" fmla="*/ 85 w 258"/>
                  <a:gd name="T5" fmla="*/ 1 h 142"/>
                  <a:gd name="T6" fmla="*/ 99 w 258"/>
                  <a:gd name="T7" fmla="*/ 2 h 142"/>
                  <a:gd name="T8" fmla="*/ 114 w 258"/>
                  <a:gd name="T9" fmla="*/ 5 h 142"/>
                  <a:gd name="T10" fmla="*/ 130 w 258"/>
                  <a:gd name="T11" fmla="*/ 11 h 142"/>
                  <a:gd name="T12" fmla="*/ 142 w 258"/>
                  <a:gd name="T13" fmla="*/ 19 h 142"/>
                  <a:gd name="T14" fmla="*/ 152 w 258"/>
                  <a:gd name="T15" fmla="*/ 31 h 142"/>
                  <a:gd name="T16" fmla="*/ 157 w 258"/>
                  <a:gd name="T17" fmla="*/ 44 h 142"/>
                  <a:gd name="T18" fmla="*/ 156 w 258"/>
                  <a:gd name="T19" fmla="*/ 62 h 142"/>
                  <a:gd name="T20" fmla="*/ 156 w 258"/>
                  <a:gd name="T21" fmla="*/ 62 h 142"/>
                  <a:gd name="T22" fmla="*/ 153 w 258"/>
                  <a:gd name="T23" fmla="*/ 67 h 142"/>
                  <a:gd name="T24" fmla="*/ 147 w 258"/>
                  <a:gd name="T25" fmla="*/ 72 h 142"/>
                  <a:gd name="T26" fmla="*/ 138 w 258"/>
                  <a:gd name="T27" fmla="*/ 76 h 142"/>
                  <a:gd name="T28" fmla="*/ 128 w 258"/>
                  <a:gd name="T29" fmla="*/ 80 h 142"/>
                  <a:gd name="T30" fmla="*/ 115 w 258"/>
                  <a:gd name="T31" fmla="*/ 82 h 142"/>
                  <a:gd name="T32" fmla="*/ 101 w 258"/>
                  <a:gd name="T33" fmla="*/ 83 h 142"/>
                  <a:gd name="T34" fmla="*/ 86 w 258"/>
                  <a:gd name="T35" fmla="*/ 85 h 142"/>
                  <a:gd name="T36" fmla="*/ 72 w 258"/>
                  <a:gd name="T37" fmla="*/ 85 h 142"/>
                  <a:gd name="T38" fmla="*/ 58 w 258"/>
                  <a:gd name="T39" fmla="*/ 85 h 142"/>
                  <a:gd name="T40" fmla="*/ 44 w 258"/>
                  <a:gd name="T41" fmla="*/ 83 h 142"/>
                  <a:gd name="T42" fmla="*/ 31 w 258"/>
                  <a:gd name="T43" fmla="*/ 81 h 142"/>
                  <a:gd name="T44" fmla="*/ 21 w 258"/>
                  <a:gd name="T45" fmla="*/ 80 h 142"/>
                  <a:gd name="T46" fmla="*/ 12 w 258"/>
                  <a:gd name="T47" fmla="*/ 76 h 142"/>
                  <a:gd name="T48" fmla="*/ 4 w 258"/>
                  <a:gd name="T49" fmla="*/ 72 h 142"/>
                  <a:gd name="T50" fmla="*/ 1 w 258"/>
                  <a:gd name="T51" fmla="*/ 68 h 142"/>
                  <a:gd name="T52" fmla="*/ 0 w 258"/>
                  <a:gd name="T53" fmla="*/ 63 h 142"/>
                  <a:gd name="T54" fmla="*/ 0 w 258"/>
                  <a:gd name="T55" fmla="*/ 63 h 142"/>
                  <a:gd name="T56" fmla="*/ 4 w 258"/>
                  <a:gd name="T57" fmla="*/ 56 h 142"/>
                  <a:gd name="T58" fmla="*/ 12 w 258"/>
                  <a:gd name="T59" fmla="*/ 51 h 142"/>
                  <a:gd name="T60" fmla="*/ 22 w 258"/>
                  <a:gd name="T61" fmla="*/ 48 h 142"/>
                  <a:gd name="T62" fmla="*/ 33 w 258"/>
                  <a:gd name="T63" fmla="*/ 46 h 142"/>
                  <a:gd name="T64" fmla="*/ 45 w 258"/>
                  <a:gd name="T65" fmla="*/ 44 h 142"/>
                  <a:gd name="T66" fmla="*/ 57 w 258"/>
                  <a:gd name="T67" fmla="*/ 43 h 142"/>
                  <a:gd name="T68" fmla="*/ 66 w 258"/>
                  <a:gd name="T69" fmla="*/ 43 h 142"/>
                  <a:gd name="T70" fmla="*/ 72 w 258"/>
                  <a:gd name="T71" fmla="*/ 43 h 1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 h="142">
                    <a:moveTo>
                      <a:pt x="119" y="0"/>
                    </a:moveTo>
                    <a:lnTo>
                      <a:pt x="119" y="0"/>
                    </a:lnTo>
                    <a:lnTo>
                      <a:pt x="139" y="1"/>
                    </a:lnTo>
                    <a:lnTo>
                      <a:pt x="163" y="4"/>
                    </a:lnTo>
                    <a:lnTo>
                      <a:pt x="188" y="9"/>
                    </a:lnTo>
                    <a:lnTo>
                      <a:pt x="213" y="19"/>
                    </a:lnTo>
                    <a:lnTo>
                      <a:pt x="234" y="32"/>
                    </a:lnTo>
                    <a:lnTo>
                      <a:pt x="250" y="51"/>
                    </a:lnTo>
                    <a:lnTo>
                      <a:pt x="258" y="74"/>
                    </a:lnTo>
                    <a:lnTo>
                      <a:pt x="256" y="104"/>
                    </a:lnTo>
                    <a:lnTo>
                      <a:pt x="251" y="112"/>
                    </a:lnTo>
                    <a:lnTo>
                      <a:pt x="241" y="121"/>
                    </a:lnTo>
                    <a:lnTo>
                      <a:pt x="227" y="127"/>
                    </a:lnTo>
                    <a:lnTo>
                      <a:pt x="210" y="133"/>
                    </a:lnTo>
                    <a:lnTo>
                      <a:pt x="189" y="137"/>
                    </a:lnTo>
                    <a:lnTo>
                      <a:pt x="166" y="139"/>
                    </a:lnTo>
                    <a:lnTo>
                      <a:pt x="142" y="142"/>
                    </a:lnTo>
                    <a:lnTo>
                      <a:pt x="119" y="142"/>
                    </a:lnTo>
                    <a:lnTo>
                      <a:pt x="96" y="142"/>
                    </a:lnTo>
                    <a:lnTo>
                      <a:pt x="73" y="139"/>
                    </a:lnTo>
                    <a:lnTo>
                      <a:pt x="51" y="136"/>
                    </a:lnTo>
                    <a:lnTo>
                      <a:pt x="34" y="133"/>
                    </a:lnTo>
                    <a:lnTo>
                      <a:pt x="19" y="127"/>
                    </a:lnTo>
                    <a:lnTo>
                      <a:pt x="7" y="121"/>
                    </a:lnTo>
                    <a:lnTo>
                      <a:pt x="2" y="113"/>
                    </a:lnTo>
                    <a:lnTo>
                      <a:pt x="0" y="105"/>
                    </a:lnTo>
                    <a:lnTo>
                      <a:pt x="7" y="94"/>
                    </a:lnTo>
                    <a:lnTo>
                      <a:pt x="20" y="86"/>
                    </a:lnTo>
                    <a:lnTo>
                      <a:pt x="36" y="80"/>
                    </a:lnTo>
                    <a:lnTo>
                      <a:pt x="55" y="77"/>
                    </a:lnTo>
                    <a:lnTo>
                      <a:pt x="74" y="73"/>
                    </a:lnTo>
                    <a:lnTo>
                      <a:pt x="93" y="72"/>
                    </a:lnTo>
                    <a:lnTo>
                      <a:pt x="108" y="71"/>
                    </a:lnTo>
                    <a:lnTo>
                      <a:pt x="119" y="71"/>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93" name="Freeform 142"/>
              <p:cNvSpPr>
                <a:spLocks noChangeAspect="1"/>
              </p:cNvSpPr>
              <p:nvPr/>
            </p:nvSpPr>
            <p:spPr bwMode="auto">
              <a:xfrm>
                <a:off x="4365" y="1769"/>
                <a:ext cx="912" cy="1796"/>
              </a:xfrm>
              <a:custGeom>
                <a:avLst/>
                <a:gdLst>
                  <a:gd name="T0" fmla="*/ 189 w 1637"/>
                  <a:gd name="T1" fmla="*/ 42 h 2968"/>
                  <a:gd name="T2" fmla="*/ 147 w 1637"/>
                  <a:gd name="T3" fmla="*/ 42 h 2968"/>
                  <a:gd name="T4" fmla="*/ 112 w 1637"/>
                  <a:gd name="T5" fmla="*/ 45 h 2968"/>
                  <a:gd name="T6" fmla="*/ 85 w 1637"/>
                  <a:gd name="T7" fmla="*/ 53 h 2968"/>
                  <a:gd name="T8" fmla="*/ 66 w 1637"/>
                  <a:gd name="T9" fmla="*/ 65 h 2968"/>
                  <a:gd name="T10" fmla="*/ 52 w 1637"/>
                  <a:gd name="T11" fmla="*/ 83 h 2968"/>
                  <a:gd name="T12" fmla="*/ 44 w 1637"/>
                  <a:gd name="T13" fmla="*/ 108 h 2968"/>
                  <a:gd name="T14" fmla="*/ 39 w 1637"/>
                  <a:gd name="T15" fmla="*/ 143 h 2968"/>
                  <a:gd name="T16" fmla="*/ 38 w 1637"/>
                  <a:gd name="T17" fmla="*/ 186 h 2968"/>
                  <a:gd name="T18" fmla="*/ 36 w 1637"/>
                  <a:gd name="T19" fmla="*/ 1636 h 2968"/>
                  <a:gd name="T20" fmla="*/ 38 w 1637"/>
                  <a:gd name="T21" fmla="*/ 1677 h 2968"/>
                  <a:gd name="T22" fmla="*/ 45 w 1637"/>
                  <a:gd name="T23" fmla="*/ 1708 h 2968"/>
                  <a:gd name="T24" fmla="*/ 56 w 1637"/>
                  <a:gd name="T25" fmla="*/ 1730 h 2968"/>
                  <a:gd name="T26" fmla="*/ 74 w 1637"/>
                  <a:gd name="T27" fmla="*/ 1744 h 2968"/>
                  <a:gd name="T28" fmla="*/ 97 w 1637"/>
                  <a:gd name="T29" fmla="*/ 1752 h 2968"/>
                  <a:gd name="T30" fmla="*/ 128 w 1637"/>
                  <a:gd name="T31" fmla="*/ 1755 h 2968"/>
                  <a:gd name="T32" fmla="*/ 169 w 1637"/>
                  <a:gd name="T33" fmla="*/ 1756 h 2968"/>
                  <a:gd name="T34" fmla="*/ 906 w 1637"/>
                  <a:gd name="T35" fmla="*/ 1756 h 2968"/>
                  <a:gd name="T36" fmla="*/ 912 w 1637"/>
                  <a:gd name="T37" fmla="*/ 1760 h 2968"/>
                  <a:gd name="T38" fmla="*/ 909 w 1637"/>
                  <a:gd name="T39" fmla="*/ 1769 h 2968"/>
                  <a:gd name="T40" fmla="*/ 905 w 1637"/>
                  <a:gd name="T41" fmla="*/ 1781 h 2968"/>
                  <a:gd name="T42" fmla="*/ 910 w 1637"/>
                  <a:gd name="T43" fmla="*/ 1796 h 2968"/>
                  <a:gd name="T44" fmla="*/ 129 w 1637"/>
                  <a:gd name="T45" fmla="*/ 1795 h 2968"/>
                  <a:gd name="T46" fmla="*/ 94 w 1637"/>
                  <a:gd name="T47" fmla="*/ 1792 h 2968"/>
                  <a:gd name="T48" fmla="*/ 65 w 1637"/>
                  <a:gd name="T49" fmla="*/ 1784 h 2968"/>
                  <a:gd name="T50" fmla="*/ 42 w 1637"/>
                  <a:gd name="T51" fmla="*/ 1771 h 2968"/>
                  <a:gd name="T52" fmla="*/ 25 w 1637"/>
                  <a:gd name="T53" fmla="*/ 1754 h 2968"/>
                  <a:gd name="T54" fmla="*/ 12 w 1637"/>
                  <a:gd name="T55" fmla="*/ 1732 h 2968"/>
                  <a:gd name="T56" fmla="*/ 4 w 1637"/>
                  <a:gd name="T57" fmla="*/ 1705 h 2968"/>
                  <a:gd name="T58" fmla="*/ 1 w 1637"/>
                  <a:gd name="T59" fmla="*/ 1671 h 2968"/>
                  <a:gd name="T60" fmla="*/ 0 w 1637"/>
                  <a:gd name="T61" fmla="*/ 146 h 2968"/>
                  <a:gd name="T62" fmla="*/ 2 w 1637"/>
                  <a:gd name="T63" fmla="*/ 108 h 2968"/>
                  <a:gd name="T64" fmla="*/ 9 w 1637"/>
                  <a:gd name="T65" fmla="*/ 77 h 2968"/>
                  <a:gd name="T66" fmla="*/ 22 w 1637"/>
                  <a:gd name="T67" fmla="*/ 53 h 2968"/>
                  <a:gd name="T68" fmla="*/ 39 w 1637"/>
                  <a:gd name="T69" fmla="*/ 33 h 2968"/>
                  <a:gd name="T70" fmla="*/ 61 w 1637"/>
                  <a:gd name="T71" fmla="*/ 19 h 2968"/>
                  <a:gd name="T72" fmla="*/ 89 w 1637"/>
                  <a:gd name="T73" fmla="*/ 8 h 2968"/>
                  <a:gd name="T74" fmla="*/ 120 w 1637"/>
                  <a:gd name="T75" fmla="*/ 3 h 2968"/>
                  <a:gd name="T76" fmla="*/ 158 w 1637"/>
                  <a:gd name="T77" fmla="*/ 1 h 2968"/>
                  <a:gd name="T78" fmla="*/ 890 w 1637"/>
                  <a:gd name="T79" fmla="*/ 7 h 2968"/>
                  <a:gd name="T80" fmla="*/ 895 w 1637"/>
                  <a:gd name="T81" fmla="*/ 18 h 2968"/>
                  <a:gd name="T82" fmla="*/ 900 w 1637"/>
                  <a:gd name="T83" fmla="*/ 25 h 2968"/>
                  <a:gd name="T84" fmla="*/ 899 w 1637"/>
                  <a:gd name="T85" fmla="*/ 34 h 29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637" h="2968">
                    <a:moveTo>
                      <a:pt x="1602" y="69"/>
                    </a:moveTo>
                    <a:lnTo>
                      <a:pt x="340" y="69"/>
                    </a:lnTo>
                    <a:lnTo>
                      <a:pt x="299" y="69"/>
                    </a:lnTo>
                    <a:lnTo>
                      <a:pt x="263" y="70"/>
                    </a:lnTo>
                    <a:lnTo>
                      <a:pt x="229" y="72"/>
                    </a:lnTo>
                    <a:lnTo>
                      <a:pt x="201" y="75"/>
                    </a:lnTo>
                    <a:lnTo>
                      <a:pt x="175" y="81"/>
                    </a:lnTo>
                    <a:lnTo>
                      <a:pt x="153" y="87"/>
                    </a:lnTo>
                    <a:lnTo>
                      <a:pt x="134" y="96"/>
                    </a:lnTo>
                    <a:lnTo>
                      <a:pt x="118" y="107"/>
                    </a:lnTo>
                    <a:lnTo>
                      <a:pt x="105" y="121"/>
                    </a:lnTo>
                    <a:lnTo>
                      <a:pt x="94" y="137"/>
                    </a:lnTo>
                    <a:lnTo>
                      <a:pt x="85" y="156"/>
                    </a:lnTo>
                    <a:lnTo>
                      <a:pt x="79" y="179"/>
                    </a:lnTo>
                    <a:lnTo>
                      <a:pt x="73" y="205"/>
                    </a:lnTo>
                    <a:lnTo>
                      <a:pt x="70" y="236"/>
                    </a:lnTo>
                    <a:lnTo>
                      <a:pt x="69" y="270"/>
                    </a:lnTo>
                    <a:lnTo>
                      <a:pt x="68" y="308"/>
                    </a:lnTo>
                    <a:lnTo>
                      <a:pt x="64" y="2662"/>
                    </a:lnTo>
                    <a:lnTo>
                      <a:pt x="64" y="2704"/>
                    </a:lnTo>
                    <a:lnTo>
                      <a:pt x="66" y="2741"/>
                    </a:lnTo>
                    <a:lnTo>
                      <a:pt x="69" y="2772"/>
                    </a:lnTo>
                    <a:lnTo>
                      <a:pt x="74" y="2799"/>
                    </a:lnTo>
                    <a:lnTo>
                      <a:pt x="81" y="2823"/>
                    </a:lnTo>
                    <a:lnTo>
                      <a:pt x="90" y="2843"/>
                    </a:lnTo>
                    <a:lnTo>
                      <a:pt x="100" y="2859"/>
                    </a:lnTo>
                    <a:lnTo>
                      <a:pt x="114" y="2871"/>
                    </a:lnTo>
                    <a:lnTo>
                      <a:pt x="132" y="2882"/>
                    </a:lnTo>
                    <a:lnTo>
                      <a:pt x="151" y="2889"/>
                    </a:lnTo>
                    <a:lnTo>
                      <a:pt x="174" y="2895"/>
                    </a:lnTo>
                    <a:lnTo>
                      <a:pt x="201" y="2898"/>
                    </a:lnTo>
                    <a:lnTo>
                      <a:pt x="230" y="2900"/>
                    </a:lnTo>
                    <a:lnTo>
                      <a:pt x="265" y="2901"/>
                    </a:lnTo>
                    <a:lnTo>
                      <a:pt x="303" y="2902"/>
                    </a:lnTo>
                    <a:lnTo>
                      <a:pt x="346" y="2902"/>
                    </a:lnTo>
                    <a:lnTo>
                      <a:pt x="1626" y="2902"/>
                    </a:lnTo>
                    <a:lnTo>
                      <a:pt x="1635" y="2904"/>
                    </a:lnTo>
                    <a:lnTo>
                      <a:pt x="1637" y="2909"/>
                    </a:lnTo>
                    <a:lnTo>
                      <a:pt x="1636" y="2915"/>
                    </a:lnTo>
                    <a:lnTo>
                      <a:pt x="1632" y="2923"/>
                    </a:lnTo>
                    <a:lnTo>
                      <a:pt x="1627" y="2932"/>
                    </a:lnTo>
                    <a:lnTo>
                      <a:pt x="1624" y="2944"/>
                    </a:lnTo>
                    <a:lnTo>
                      <a:pt x="1626" y="2956"/>
                    </a:lnTo>
                    <a:lnTo>
                      <a:pt x="1633" y="2968"/>
                    </a:lnTo>
                    <a:lnTo>
                      <a:pt x="268" y="2967"/>
                    </a:lnTo>
                    <a:lnTo>
                      <a:pt x="232" y="2966"/>
                    </a:lnTo>
                    <a:lnTo>
                      <a:pt x="199" y="2964"/>
                    </a:lnTo>
                    <a:lnTo>
                      <a:pt x="169" y="2961"/>
                    </a:lnTo>
                    <a:lnTo>
                      <a:pt x="140" y="2955"/>
                    </a:lnTo>
                    <a:lnTo>
                      <a:pt x="117" y="2948"/>
                    </a:lnTo>
                    <a:lnTo>
                      <a:pt x="94" y="2938"/>
                    </a:lnTo>
                    <a:lnTo>
                      <a:pt x="75" y="2927"/>
                    </a:lnTo>
                    <a:lnTo>
                      <a:pt x="58" y="2914"/>
                    </a:lnTo>
                    <a:lnTo>
                      <a:pt x="44" y="2899"/>
                    </a:lnTo>
                    <a:lnTo>
                      <a:pt x="31" y="2882"/>
                    </a:lnTo>
                    <a:lnTo>
                      <a:pt x="21" y="2862"/>
                    </a:lnTo>
                    <a:lnTo>
                      <a:pt x="14" y="2840"/>
                    </a:lnTo>
                    <a:lnTo>
                      <a:pt x="7" y="2817"/>
                    </a:lnTo>
                    <a:lnTo>
                      <a:pt x="4" y="2791"/>
                    </a:lnTo>
                    <a:lnTo>
                      <a:pt x="2" y="2762"/>
                    </a:lnTo>
                    <a:lnTo>
                      <a:pt x="1" y="2732"/>
                    </a:lnTo>
                    <a:lnTo>
                      <a:pt x="0" y="241"/>
                    </a:lnTo>
                    <a:lnTo>
                      <a:pt x="1" y="208"/>
                    </a:lnTo>
                    <a:lnTo>
                      <a:pt x="4" y="179"/>
                    </a:lnTo>
                    <a:lnTo>
                      <a:pt x="9" y="153"/>
                    </a:lnTo>
                    <a:lnTo>
                      <a:pt x="17" y="128"/>
                    </a:lnTo>
                    <a:lnTo>
                      <a:pt x="28" y="107"/>
                    </a:lnTo>
                    <a:lnTo>
                      <a:pt x="40" y="87"/>
                    </a:lnTo>
                    <a:lnTo>
                      <a:pt x="54" y="70"/>
                    </a:lnTo>
                    <a:lnTo>
                      <a:pt x="70" y="55"/>
                    </a:lnTo>
                    <a:lnTo>
                      <a:pt x="90" y="42"/>
                    </a:lnTo>
                    <a:lnTo>
                      <a:pt x="110" y="31"/>
                    </a:lnTo>
                    <a:lnTo>
                      <a:pt x="134" y="21"/>
                    </a:lnTo>
                    <a:lnTo>
                      <a:pt x="159" y="13"/>
                    </a:lnTo>
                    <a:lnTo>
                      <a:pt x="187" y="8"/>
                    </a:lnTo>
                    <a:lnTo>
                      <a:pt x="216" y="5"/>
                    </a:lnTo>
                    <a:lnTo>
                      <a:pt x="249" y="3"/>
                    </a:lnTo>
                    <a:lnTo>
                      <a:pt x="284" y="2"/>
                    </a:lnTo>
                    <a:lnTo>
                      <a:pt x="1601" y="0"/>
                    </a:lnTo>
                    <a:lnTo>
                      <a:pt x="1598" y="12"/>
                    </a:lnTo>
                    <a:lnTo>
                      <a:pt x="1600" y="21"/>
                    </a:lnTo>
                    <a:lnTo>
                      <a:pt x="1606" y="29"/>
                    </a:lnTo>
                    <a:lnTo>
                      <a:pt x="1611" y="34"/>
                    </a:lnTo>
                    <a:lnTo>
                      <a:pt x="1616" y="41"/>
                    </a:lnTo>
                    <a:lnTo>
                      <a:pt x="1618" y="48"/>
                    </a:lnTo>
                    <a:lnTo>
                      <a:pt x="1613" y="57"/>
                    </a:lnTo>
                    <a:lnTo>
                      <a:pt x="1602" y="69"/>
                    </a:lnTo>
                    <a:close/>
                  </a:path>
                </a:pathLst>
              </a:custGeom>
              <a:solidFill>
                <a:srgbClr val="CCFFFF"/>
              </a:solidFill>
              <a:ln w="9525">
                <a:solidFill>
                  <a:schemeClr val="tx1"/>
                </a:solidFill>
                <a:round/>
                <a:headEnd/>
                <a:tailEnd/>
              </a:ln>
            </p:spPr>
            <p:txBody>
              <a:bodyPr/>
              <a:lstStyle/>
              <a:p>
                <a:endParaRPr lang="en-GB"/>
              </a:p>
            </p:txBody>
          </p:sp>
          <p:sp>
            <p:nvSpPr>
              <p:cNvPr id="19594" name="Freeform 143"/>
              <p:cNvSpPr>
                <a:spLocks noChangeAspect="1"/>
              </p:cNvSpPr>
              <p:nvPr/>
            </p:nvSpPr>
            <p:spPr bwMode="auto">
              <a:xfrm>
                <a:off x="4492" y="2264"/>
                <a:ext cx="63" cy="61"/>
              </a:xfrm>
              <a:custGeom>
                <a:avLst/>
                <a:gdLst>
                  <a:gd name="T0" fmla="*/ 32 w 103"/>
                  <a:gd name="T1" fmla="*/ 0 h 103"/>
                  <a:gd name="T2" fmla="*/ 32 w 103"/>
                  <a:gd name="T3" fmla="*/ 0 h 103"/>
                  <a:gd name="T4" fmla="*/ 37 w 103"/>
                  <a:gd name="T5" fmla="*/ 1 h 103"/>
                  <a:gd name="T6" fmla="*/ 43 w 103"/>
                  <a:gd name="T7" fmla="*/ 3 h 103"/>
                  <a:gd name="T8" fmla="*/ 49 w 103"/>
                  <a:gd name="T9" fmla="*/ 5 h 103"/>
                  <a:gd name="T10" fmla="*/ 53 w 103"/>
                  <a:gd name="T11" fmla="*/ 9 h 103"/>
                  <a:gd name="T12" fmla="*/ 57 w 103"/>
                  <a:gd name="T13" fmla="*/ 14 h 103"/>
                  <a:gd name="T14" fmla="*/ 60 w 103"/>
                  <a:gd name="T15" fmla="*/ 20 h 103"/>
                  <a:gd name="T16" fmla="*/ 62 w 103"/>
                  <a:gd name="T17" fmla="*/ 25 h 103"/>
                  <a:gd name="T18" fmla="*/ 63 w 103"/>
                  <a:gd name="T19" fmla="*/ 31 h 103"/>
                  <a:gd name="T20" fmla="*/ 63 w 103"/>
                  <a:gd name="T21" fmla="*/ 31 h 103"/>
                  <a:gd name="T22" fmla="*/ 62 w 103"/>
                  <a:gd name="T23" fmla="*/ 37 h 103"/>
                  <a:gd name="T24" fmla="*/ 60 w 103"/>
                  <a:gd name="T25" fmla="*/ 43 h 103"/>
                  <a:gd name="T26" fmla="*/ 57 w 103"/>
                  <a:gd name="T27" fmla="*/ 48 h 103"/>
                  <a:gd name="T28" fmla="*/ 53 w 103"/>
                  <a:gd name="T29" fmla="*/ 52 h 103"/>
                  <a:gd name="T30" fmla="*/ 49 w 103"/>
                  <a:gd name="T31" fmla="*/ 56 h 103"/>
                  <a:gd name="T32" fmla="*/ 43 w 103"/>
                  <a:gd name="T33" fmla="*/ 59 h 103"/>
                  <a:gd name="T34" fmla="*/ 37 w 103"/>
                  <a:gd name="T35" fmla="*/ 60 h 103"/>
                  <a:gd name="T36" fmla="*/ 32 w 103"/>
                  <a:gd name="T37" fmla="*/ 61 h 103"/>
                  <a:gd name="T38" fmla="*/ 32 w 103"/>
                  <a:gd name="T39" fmla="*/ 61 h 103"/>
                  <a:gd name="T40" fmla="*/ 25 w 103"/>
                  <a:gd name="T41" fmla="*/ 60 h 103"/>
                  <a:gd name="T42" fmla="*/ 20 w 103"/>
                  <a:gd name="T43" fmla="*/ 59 h 103"/>
                  <a:gd name="T44" fmla="*/ 13 w 103"/>
                  <a:gd name="T45" fmla="*/ 56 h 103"/>
                  <a:gd name="T46" fmla="*/ 9 w 103"/>
                  <a:gd name="T47" fmla="*/ 52 h 103"/>
                  <a:gd name="T48" fmla="*/ 5 w 103"/>
                  <a:gd name="T49" fmla="*/ 48 h 103"/>
                  <a:gd name="T50" fmla="*/ 2 w 103"/>
                  <a:gd name="T51" fmla="*/ 43 h 103"/>
                  <a:gd name="T52" fmla="*/ 1 w 103"/>
                  <a:gd name="T53" fmla="*/ 37 h 103"/>
                  <a:gd name="T54" fmla="*/ 0 w 103"/>
                  <a:gd name="T55" fmla="*/ 31 h 103"/>
                  <a:gd name="T56" fmla="*/ 0 w 103"/>
                  <a:gd name="T57" fmla="*/ 31 h 103"/>
                  <a:gd name="T58" fmla="*/ 1 w 103"/>
                  <a:gd name="T59" fmla="*/ 25 h 103"/>
                  <a:gd name="T60" fmla="*/ 2 w 103"/>
                  <a:gd name="T61" fmla="*/ 20 h 103"/>
                  <a:gd name="T62" fmla="*/ 5 w 103"/>
                  <a:gd name="T63" fmla="*/ 14 h 103"/>
                  <a:gd name="T64" fmla="*/ 9 w 103"/>
                  <a:gd name="T65" fmla="*/ 9 h 103"/>
                  <a:gd name="T66" fmla="*/ 13 w 103"/>
                  <a:gd name="T67" fmla="*/ 5 h 103"/>
                  <a:gd name="T68" fmla="*/ 20 w 103"/>
                  <a:gd name="T69" fmla="*/ 3 h 103"/>
                  <a:gd name="T70" fmla="*/ 25 w 103"/>
                  <a:gd name="T71" fmla="*/ 1 h 103"/>
                  <a:gd name="T72" fmla="*/ 32 w 103"/>
                  <a:gd name="T73" fmla="*/ 0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03" h="103">
                    <a:moveTo>
                      <a:pt x="52" y="0"/>
                    </a:moveTo>
                    <a:lnTo>
                      <a:pt x="52" y="0"/>
                    </a:lnTo>
                    <a:lnTo>
                      <a:pt x="61" y="2"/>
                    </a:lnTo>
                    <a:lnTo>
                      <a:pt x="71" y="5"/>
                    </a:lnTo>
                    <a:lnTo>
                      <a:pt x="80" y="9"/>
                    </a:lnTo>
                    <a:lnTo>
                      <a:pt x="87" y="16"/>
                    </a:lnTo>
                    <a:lnTo>
                      <a:pt x="94" y="23"/>
                    </a:lnTo>
                    <a:lnTo>
                      <a:pt x="98" y="33"/>
                    </a:lnTo>
                    <a:lnTo>
                      <a:pt x="101" y="42"/>
                    </a:lnTo>
                    <a:lnTo>
                      <a:pt x="103" y="52"/>
                    </a:lnTo>
                    <a:lnTo>
                      <a:pt x="101" y="62"/>
                    </a:lnTo>
                    <a:lnTo>
                      <a:pt x="98" y="72"/>
                    </a:lnTo>
                    <a:lnTo>
                      <a:pt x="94" y="81"/>
                    </a:lnTo>
                    <a:lnTo>
                      <a:pt x="87" y="88"/>
                    </a:lnTo>
                    <a:lnTo>
                      <a:pt x="80" y="95"/>
                    </a:lnTo>
                    <a:lnTo>
                      <a:pt x="71" y="99"/>
                    </a:lnTo>
                    <a:lnTo>
                      <a:pt x="61" y="102"/>
                    </a:lnTo>
                    <a:lnTo>
                      <a:pt x="52" y="103"/>
                    </a:lnTo>
                    <a:lnTo>
                      <a:pt x="41" y="102"/>
                    </a:lnTo>
                    <a:lnTo>
                      <a:pt x="32" y="99"/>
                    </a:lnTo>
                    <a:lnTo>
                      <a:pt x="22" y="95"/>
                    </a:lnTo>
                    <a:lnTo>
                      <a:pt x="15" y="88"/>
                    </a:lnTo>
                    <a:lnTo>
                      <a:pt x="8" y="81"/>
                    </a:lnTo>
                    <a:lnTo>
                      <a:pt x="4" y="72"/>
                    </a:lnTo>
                    <a:lnTo>
                      <a:pt x="1" y="62"/>
                    </a:lnTo>
                    <a:lnTo>
                      <a:pt x="0" y="52"/>
                    </a:lnTo>
                    <a:lnTo>
                      <a:pt x="1" y="42"/>
                    </a:lnTo>
                    <a:lnTo>
                      <a:pt x="4" y="33"/>
                    </a:lnTo>
                    <a:lnTo>
                      <a:pt x="8" y="23"/>
                    </a:lnTo>
                    <a:lnTo>
                      <a:pt x="15" y="16"/>
                    </a:lnTo>
                    <a:lnTo>
                      <a:pt x="22" y="9"/>
                    </a:lnTo>
                    <a:lnTo>
                      <a:pt x="32" y="5"/>
                    </a:lnTo>
                    <a:lnTo>
                      <a:pt x="41" y="2"/>
                    </a:lnTo>
                    <a:lnTo>
                      <a:pt x="52"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95" name="Freeform 144"/>
              <p:cNvSpPr>
                <a:spLocks noChangeAspect="1"/>
              </p:cNvSpPr>
              <p:nvPr/>
            </p:nvSpPr>
            <p:spPr bwMode="auto">
              <a:xfrm>
                <a:off x="4514" y="2284"/>
                <a:ext cx="19" cy="20"/>
              </a:xfrm>
              <a:custGeom>
                <a:avLst/>
                <a:gdLst>
                  <a:gd name="T0" fmla="*/ 10 w 34"/>
                  <a:gd name="T1" fmla="*/ 0 h 34"/>
                  <a:gd name="T2" fmla="*/ 13 w 34"/>
                  <a:gd name="T3" fmla="*/ 1 h 34"/>
                  <a:gd name="T4" fmla="*/ 17 w 34"/>
                  <a:gd name="T5" fmla="*/ 4 h 34"/>
                  <a:gd name="T6" fmla="*/ 18 w 34"/>
                  <a:gd name="T7" fmla="*/ 6 h 34"/>
                  <a:gd name="T8" fmla="*/ 19 w 34"/>
                  <a:gd name="T9" fmla="*/ 10 h 34"/>
                  <a:gd name="T10" fmla="*/ 18 w 34"/>
                  <a:gd name="T11" fmla="*/ 14 h 34"/>
                  <a:gd name="T12" fmla="*/ 17 w 34"/>
                  <a:gd name="T13" fmla="*/ 16 h 34"/>
                  <a:gd name="T14" fmla="*/ 13 w 34"/>
                  <a:gd name="T15" fmla="*/ 19 h 34"/>
                  <a:gd name="T16" fmla="*/ 10 w 34"/>
                  <a:gd name="T17" fmla="*/ 20 h 34"/>
                  <a:gd name="T18" fmla="*/ 6 w 34"/>
                  <a:gd name="T19" fmla="*/ 19 h 34"/>
                  <a:gd name="T20" fmla="*/ 3 w 34"/>
                  <a:gd name="T21" fmla="*/ 16 h 34"/>
                  <a:gd name="T22" fmla="*/ 1 w 34"/>
                  <a:gd name="T23" fmla="*/ 14 h 34"/>
                  <a:gd name="T24" fmla="*/ 0 w 34"/>
                  <a:gd name="T25" fmla="*/ 10 h 34"/>
                  <a:gd name="T26" fmla="*/ 1 w 34"/>
                  <a:gd name="T27" fmla="*/ 6 h 34"/>
                  <a:gd name="T28" fmla="*/ 3 w 34"/>
                  <a:gd name="T29" fmla="*/ 4 h 34"/>
                  <a:gd name="T30" fmla="*/ 6 w 34"/>
                  <a:gd name="T31" fmla="*/ 1 h 34"/>
                  <a:gd name="T32" fmla="*/ 10 w 34"/>
                  <a:gd name="T33" fmla="*/ 0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 h="34">
                    <a:moveTo>
                      <a:pt x="18" y="0"/>
                    </a:moveTo>
                    <a:lnTo>
                      <a:pt x="24" y="1"/>
                    </a:lnTo>
                    <a:lnTo>
                      <a:pt x="30" y="6"/>
                    </a:lnTo>
                    <a:lnTo>
                      <a:pt x="33" y="11"/>
                    </a:lnTo>
                    <a:lnTo>
                      <a:pt x="34" y="17"/>
                    </a:lnTo>
                    <a:lnTo>
                      <a:pt x="33" y="24"/>
                    </a:lnTo>
                    <a:lnTo>
                      <a:pt x="30" y="28"/>
                    </a:lnTo>
                    <a:lnTo>
                      <a:pt x="24" y="33"/>
                    </a:lnTo>
                    <a:lnTo>
                      <a:pt x="18" y="34"/>
                    </a:lnTo>
                    <a:lnTo>
                      <a:pt x="11" y="33"/>
                    </a:lnTo>
                    <a:lnTo>
                      <a:pt x="6" y="28"/>
                    </a:lnTo>
                    <a:lnTo>
                      <a:pt x="1" y="24"/>
                    </a:lnTo>
                    <a:lnTo>
                      <a:pt x="0" y="17"/>
                    </a:lnTo>
                    <a:lnTo>
                      <a:pt x="1" y="11"/>
                    </a:lnTo>
                    <a:lnTo>
                      <a:pt x="6" y="6"/>
                    </a:lnTo>
                    <a:lnTo>
                      <a:pt x="11" y="1"/>
                    </a:lnTo>
                    <a:lnTo>
                      <a:pt x="18" y="0"/>
                    </a:lnTo>
                    <a:close/>
                  </a:path>
                </a:pathLst>
              </a:custGeom>
              <a:solidFill>
                <a:srgbClr val="000000"/>
              </a:solidFill>
              <a:ln w="9525">
                <a:solidFill>
                  <a:schemeClr val="tx1"/>
                </a:solidFill>
                <a:round/>
                <a:headEnd/>
                <a:tailEnd/>
              </a:ln>
            </p:spPr>
            <p:txBody>
              <a:bodyPr/>
              <a:lstStyle/>
              <a:p>
                <a:endParaRPr lang="en-GB"/>
              </a:p>
            </p:txBody>
          </p:sp>
          <p:sp>
            <p:nvSpPr>
              <p:cNvPr id="19596" name="Freeform 145"/>
              <p:cNvSpPr>
                <a:spLocks noChangeAspect="1"/>
              </p:cNvSpPr>
              <p:nvPr/>
            </p:nvSpPr>
            <p:spPr bwMode="auto">
              <a:xfrm>
                <a:off x="4514" y="2284"/>
                <a:ext cx="19" cy="20"/>
              </a:xfrm>
              <a:custGeom>
                <a:avLst/>
                <a:gdLst>
                  <a:gd name="T0" fmla="*/ 10 w 34"/>
                  <a:gd name="T1" fmla="*/ 0 h 34"/>
                  <a:gd name="T2" fmla="*/ 10 w 34"/>
                  <a:gd name="T3" fmla="*/ 0 h 34"/>
                  <a:gd name="T4" fmla="*/ 13 w 34"/>
                  <a:gd name="T5" fmla="*/ 1 h 34"/>
                  <a:gd name="T6" fmla="*/ 17 w 34"/>
                  <a:gd name="T7" fmla="*/ 4 h 34"/>
                  <a:gd name="T8" fmla="*/ 18 w 34"/>
                  <a:gd name="T9" fmla="*/ 6 h 34"/>
                  <a:gd name="T10" fmla="*/ 19 w 34"/>
                  <a:gd name="T11" fmla="*/ 10 h 34"/>
                  <a:gd name="T12" fmla="*/ 19 w 34"/>
                  <a:gd name="T13" fmla="*/ 10 h 34"/>
                  <a:gd name="T14" fmla="*/ 18 w 34"/>
                  <a:gd name="T15" fmla="*/ 14 h 34"/>
                  <a:gd name="T16" fmla="*/ 17 w 34"/>
                  <a:gd name="T17" fmla="*/ 16 h 34"/>
                  <a:gd name="T18" fmla="*/ 13 w 34"/>
                  <a:gd name="T19" fmla="*/ 19 h 34"/>
                  <a:gd name="T20" fmla="*/ 10 w 34"/>
                  <a:gd name="T21" fmla="*/ 20 h 34"/>
                  <a:gd name="T22" fmla="*/ 10 w 34"/>
                  <a:gd name="T23" fmla="*/ 20 h 34"/>
                  <a:gd name="T24" fmla="*/ 6 w 34"/>
                  <a:gd name="T25" fmla="*/ 19 h 34"/>
                  <a:gd name="T26" fmla="*/ 3 w 34"/>
                  <a:gd name="T27" fmla="*/ 16 h 34"/>
                  <a:gd name="T28" fmla="*/ 1 w 34"/>
                  <a:gd name="T29" fmla="*/ 14 h 34"/>
                  <a:gd name="T30" fmla="*/ 0 w 34"/>
                  <a:gd name="T31" fmla="*/ 10 h 34"/>
                  <a:gd name="T32" fmla="*/ 0 w 34"/>
                  <a:gd name="T33" fmla="*/ 10 h 34"/>
                  <a:gd name="T34" fmla="*/ 1 w 34"/>
                  <a:gd name="T35" fmla="*/ 6 h 34"/>
                  <a:gd name="T36" fmla="*/ 3 w 34"/>
                  <a:gd name="T37" fmla="*/ 4 h 34"/>
                  <a:gd name="T38" fmla="*/ 6 w 34"/>
                  <a:gd name="T39" fmla="*/ 1 h 34"/>
                  <a:gd name="T40" fmla="*/ 10 w 34"/>
                  <a:gd name="T41" fmla="*/ 0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4" h="34">
                    <a:moveTo>
                      <a:pt x="18" y="0"/>
                    </a:moveTo>
                    <a:lnTo>
                      <a:pt x="18" y="0"/>
                    </a:lnTo>
                    <a:lnTo>
                      <a:pt x="24" y="1"/>
                    </a:lnTo>
                    <a:lnTo>
                      <a:pt x="30" y="6"/>
                    </a:lnTo>
                    <a:lnTo>
                      <a:pt x="33" y="11"/>
                    </a:lnTo>
                    <a:lnTo>
                      <a:pt x="34" y="17"/>
                    </a:lnTo>
                    <a:lnTo>
                      <a:pt x="33" y="24"/>
                    </a:lnTo>
                    <a:lnTo>
                      <a:pt x="30" y="28"/>
                    </a:lnTo>
                    <a:lnTo>
                      <a:pt x="24" y="33"/>
                    </a:lnTo>
                    <a:lnTo>
                      <a:pt x="18" y="34"/>
                    </a:lnTo>
                    <a:lnTo>
                      <a:pt x="11" y="33"/>
                    </a:lnTo>
                    <a:lnTo>
                      <a:pt x="6" y="28"/>
                    </a:lnTo>
                    <a:lnTo>
                      <a:pt x="1" y="24"/>
                    </a:lnTo>
                    <a:lnTo>
                      <a:pt x="0" y="17"/>
                    </a:lnTo>
                    <a:lnTo>
                      <a:pt x="1" y="11"/>
                    </a:lnTo>
                    <a:lnTo>
                      <a:pt x="6" y="6"/>
                    </a:lnTo>
                    <a:lnTo>
                      <a:pt x="11" y="1"/>
                    </a:lnTo>
                    <a:lnTo>
                      <a:pt x="18"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97" name="Freeform 146"/>
              <p:cNvSpPr>
                <a:spLocks noChangeAspect="1"/>
              </p:cNvSpPr>
              <p:nvPr/>
            </p:nvSpPr>
            <p:spPr bwMode="auto">
              <a:xfrm>
                <a:off x="4492" y="2923"/>
                <a:ext cx="63" cy="63"/>
              </a:xfrm>
              <a:custGeom>
                <a:avLst/>
                <a:gdLst>
                  <a:gd name="T0" fmla="*/ 32 w 103"/>
                  <a:gd name="T1" fmla="*/ 0 h 102"/>
                  <a:gd name="T2" fmla="*/ 32 w 103"/>
                  <a:gd name="T3" fmla="*/ 0 h 102"/>
                  <a:gd name="T4" fmla="*/ 37 w 103"/>
                  <a:gd name="T5" fmla="*/ 1 h 102"/>
                  <a:gd name="T6" fmla="*/ 43 w 103"/>
                  <a:gd name="T7" fmla="*/ 2 h 102"/>
                  <a:gd name="T8" fmla="*/ 49 w 103"/>
                  <a:gd name="T9" fmla="*/ 5 h 102"/>
                  <a:gd name="T10" fmla="*/ 53 w 103"/>
                  <a:gd name="T11" fmla="*/ 9 h 102"/>
                  <a:gd name="T12" fmla="*/ 57 w 103"/>
                  <a:gd name="T13" fmla="*/ 14 h 102"/>
                  <a:gd name="T14" fmla="*/ 60 w 103"/>
                  <a:gd name="T15" fmla="*/ 20 h 102"/>
                  <a:gd name="T16" fmla="*/ 62 w 103"/>
                  <a:gd name="T17" fmla="*/ 25 h 102"/>
                  <a:gd name="T18" fmla="*/ 63 w 103"/>
                  <a:gd name="T19" fmla="*/ 32 h 102"/>
                  <a:gd name="T20" fmla="*/ 63 w 103"/>
                  <a:gd name="T21" fmla="*/ 32 h 102"/>
                  <a:gd name="T22" fmla="*/ 62 w 103"/>
                  <a:gd name="T23" fmla="*/ 38 h 102"/>
                  <a:gd name="T24" fmla="*/ 60 w 103"/>
                  <a:gd name="T25" fmla="*/ 44 h 102"/>
                  <a:gd name="T26" fmla="*/ 57 w 103"/>
                  <a:gd name="T27" fmla="*/ 49 h 102"/>
                  <a:gd name="T28" fmla="*/ 53 w 103"/>
                  <a:gd name="T29" fmla="*/ 54 h 102"/>
                  <a:gd name="T30" fmla="*/ 49 w 103"/>
                  <a:gd name="T31" fmla="*/ 58 h 102"/>
                  <a:gd name="T32" fmla="*/ 43 w 103"/>
                  <a:gd name="T33" fmla="*/ 61 h 102"/>
                  <a:gd name="T34" fmla="*/ 37 w 103"/>
                  <a:gd name="T35" fmla="*/ 62 h 102"/>
                  <a:gd name="T36" fmla="*/ 32 w 103"/>
                  <a:gd name="T37" fmla="*/ 63 h 102"/>
                  <a:gd name="T38" fmla="*/ 32 w 103"/>
                  <a:gd name="T39" fmla="*/ 63 h 102"/>
                  <a:gd name="T40" fmla="*/ 25 w 103"/>
                  <a:gd name="T41" fmla="*/ 62 h 102"/>
                  <a:gd name="T42" fmla="*/ 20 w 103"/>
                  <a:gd name="T43" fmla="*/ 61 h 102"/>
                  <a:gd name="T44" fmla="*/ 13 w 103"/>
                  <a:gd name="T45" fmla="*/ 58 h 102"/>
                  <a:gd name="T46" fmla="*/ 9 w 103"/>
                  <a:gd name="T47" fmla="*/ 54 h 102"/>
                  <a:gd name="T48" fmla="*/ 5 w 103"/>
                  <a:gd name="T49" fmla="*/ 49 h 102"/>
                  <a:gd name="T50" fmla="*/ 2 w 103"/>
                  <a:gd name="T51" fmla="*/ 44 h 102"/>
                  <a:gd name="T52" fmla="*/ 1 w 103"/>
                  <a:gd name="T53" fmla="*/ 38 h 102"/>
                  <a:gd name="T54" fmla="*/ 0 w 103"/>
                  <a:gd name="T55" fmla="*/ 32 h 102"/>
                  <a:gd name="T56" fmla="*/ 0 w 103"/>
                  <a:gd name="T57" fmla="*/ 32 h 102"/>
                  <a:gd name="T58" fmla="*/ 1 w 103"/>
                  <a:gd name="T59" fmla="*/ 25 h 102"/>
                  <a:gd name="T60" fmla="*/ 2 w 103"/>
                  <a:gd name="T61" fmla="*/ 20 h 102"/>
                  <a:gd name="T62" fmla="*/ 5 w 103"/>
                  <a:gd name="T63" fmla="*/ 14 h 102"/>
                  <a:gd name="T64" fmla="*/ 9 w 103"/>
                  <a:gd name="T65" fmla="*/ 9 h 102"/>
                  <a:gd name="T66" fmla="*/ 13 w 103"/>
                  <a:gd name="T67" fmla="*/ 5 h 102"/>
                  <a:gd name="T68" fmla="*/ 20 w 103"/>
                  <a:gd name="T69" fmla="*/ 2 h 102"/>
                  <a:gd name="T70" fmla="*/ 25 w 103"/>
                  <a:gd name="T71" fmla="*/ 1 h 102"/>
                  <a:gd name="T72" fmla="*/ 32 w 103"/>
                  <a:gd name="T73" fmla="*/ 0 h 1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03" h="102">
                    <a:moveTo>
                      <a:pt x="52" y="0"/>
                    </a:moveTo>
                    <a:lnTo>
                      <a:pt x="52" y="0"/>
                    </a:lnTo>
                    <a:lnTo>
                      <a:pt x="61" y="1"/>
                    </a:lnTo>
                    <a:lnTo>
                      <a:pt x="71" y="4"/>
                    </a:lnTo>
                    <a:lnTo>
                      <a:pt x="80" y="8"/>
                    </a:lnTo>
                    <a:lnTo>
                      <a:pt x="87" y="15"/>
                    </a:lnTo>
                    <a:lnTo>
                      <a:pt x="94" y="22"/>
                    </a:lnTo>
                    <a:lnTo>
                      <a:pt x="98" y="32"/>
                    </a:lnTo>
                    <a:lnTo>
                      <a:pt x="101" y="41"/>
                    </a:lnTo>
                    <a:lnTo>
                      <a:pt x="103" y="52"/>
                    </a:lnTo>
                    <a:lnTo>
                      <a:pt x="101" y="61"/>
                    </a:lnTo>
                    <a:lnTo>
                      <a:pt x="98" y="71"/>
                    </a:lnTo>
                    <a:lnTo>
                      <a:pt x="94" y="80"/>
                    </a:lnTo>
                    <a:lnTo>
                      <a:pt x="87" y="87"/>
                    </a:lnTo>
                    <a:lnTo>
                      <a:pt x="80" y="94"/>
                    </a:lnTo>
                    <a:lnTo>
                      <a:pt x="71" y="98"/>
                    </a:lnTo>
                    <a:lnTo>
                      <a:pt x="61" y="101"/>
                    </a:lnTo>
                    <a:lnTo>
                      <a:pt x="52" y="102"/>
                    </a:lnTo>
                    <a:lnTo>
                      <a:pt x="41" y="101"/>
                    </a:lnTo>
                    <a:lnTo>
                      <a:pt x="32" y="98"/>
                    </a:lnTo>
                    <a:lnTo>
                      <a:pt x="22" y="94"/>
                    </a:lnTo>
                    <a:lnTo>
                      <a:pt x="15" y="87"/>
                    </a:lnTo>
                    <a:lnTo>
                      <a:pt x="8" y="80"/>
                    </a:lnTo>
                    <a:lnTo>
                      <a:pt x="4" y="71"/>
                    </a:lnTo>
                    <a:lnTo>
                      <a:pt x="1" y="61"/>
                    </a:lnTo>
                    <a:lnTo>
                      <a:pt x="0" y="52"/>
                    </a:lnTo>
                    <a:lnTo>
                      <a:pt x="1" y="41"/>
                    </a:lnTo>
                    <a:lnTo>
                      <a:pt x="4" y="32"/>
                    </a:lnTo>
                    <a:lnTo>
                      <a:pt x="8" y="22"/>
                    </a:lnTo>
                    <a:lnTo>
                      <a:pt x="15" y="15"/>
                    </a:lnTo>
                    <a:lnTo>
                      <a:pt x="22" y="8"/>
                    </a:lnTo>
                    <a:lnTo>
                      <a:pt x="32" y="4"/>
                    </a:lnTo>
                    <a:lnTo>
                      <a:pt x="41" y="1"/>
                    </a:lnTo>
                    <a:lnTo>
                      <a:pt x="52"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98" name="Freeform 147"/>
              <p:cNvSpPr>
                <a:spLocks noChangeAspect="1"/>
              </p:cNvSpPr>
              <p:nvPr/>
            </p:nvSpPr>
            <p:spPr bwMode="auto">
              <a:xfrm>
                <a:off x="4514" y="2945"/>
                <a:ext cx="19" cy="19"/>
              </a:xfrm>
              <a:custGeom>
                <a:avLst/>
                <a:gdLst>
                  <a:gd name="T0" fmla="*/ 10 w 34"/>
                  <a:gd name="T1" fmla="*/ 0 h 34"/>
                  <a:gd name="T2" fmla="*/ 13 w 34"/>
                  <a:gd name="T3" fmla="*/ 1 h 34"/>
                  <a:gd name="T4" fmla="*/ 17 w 34"/>
                  <a:gd name="T5" fmla="*/ 3 h 34"/>
                  <a:gd name="T6" fmla="*/ 18 w 34"/>
                  <a:gd name="T7" fmla="*/ 6 h 34"/>
                  <a:gd name="T8" fmla="*/ 19 w 34"/>
                  <a:gd name="T9" fmla="*/ 10 h 34"/>
                  <a:gd name="T10" fmla="*/ 18 w 34"/>
                  <a:gd name="T11" fmla="*/ 13 h 34"/>
                  <a:gd name="T12" fmla="*/ 17 w 34"/>
                  <a:gd name="T13" fmla="*/ 16 h 34"/>
                  <a:gd name="T14" fmla="*/ 13 w 34"/>
                  <a:gd name="T15" fmla="*/ 18 h 34"/>
                  <a:gd name="T16" fmla="*/ 10 w 34"/>
                  <a:gd name="T17" fmla="*/ 19 h 34"/>
                  <a:gd name="T18" fmla="*/ 6 w 34"/>
                  <a:gd name="T19" fmla="*/ 18 h 34"/>
                  <a:gd name="T20" fmla="*/ 3 w 34"/>
                  <a:gd name="T21" fmla="*/ 16 h 34"/>
                  <a:gd name="T22" fmla="*/ 1 w 34"/>
                  <a:gd name="T23" fmla="*/ 13 h 34"/>
                  <a:gd name="T24" fmla="*/ 0 w 34"/>
                  <a:gd name="T25" fmla="*/ 10 h 34"/>
                  <a:gd name="T26" fmla="*/ 1 w 34"/>
                  <a:gd name="T27" fmla="*/ 6 h 34"/>
                  <a:gd name="T28" fmla="*/ 3 w 34"/>
                  <a:gd name="T29" fmla="*/ 3 h 34"/>
                  <a:gd name="T30" fmla="*/ 6 w 34"/>
                  <a:gd name="T31" fmla="*/ 1 h 34"/>
                  <a:gd name="T32" fmla="*/ 10 w 34"/>
                  <a:gd name="T33" fmla="*/ 0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 h="34">
                    <a:moveTo>
                      <a:pt x="18" y="0"/>
                    </a:moveTo>
                    <a:lnTo>
                      <a:pt x="24" y="1"/>
                    </a:lnTo>
                    <a:lnTo>
                      <a:pt x="30" y="6"/>
                    </a:lnTo>
                    <a:lnTo>
                      <a:pt x="33" y="11"/>
                    </a:lnTo>
                    <a:lnTo>
                      <a:pt x="34" y="18"/>
                    </a:lnTo>
                    <a:lnTo>
                      <a:pt x="33" y="24"/>
                    </a:lnTo>
                    <a:lnTo>
                      <a:pt x="30" y="28"/>
                    </a:lnTo>
                    <a:lnTo>
                      <a:pt x="24" y="33"/>
                    </a:lnTo>
                    <a:lnTo>
                      <a:pt x="18" y="34"/>
                    </a:lnTo>
                    <a:lnTo>
                      <a:pt x="11" y="33"/>
                    </a:lnTo>
                    <a:lnTo>
                      <a:pt x="6" y="28"/>
                    </a:lnTo>
                    <a:lnTo>
                      <a:pt x="1" y="24"/>
                    </a:lnTo>
                    <a:lnTo>
                      <a:pt x="0" y="18"/>
                    </a:lnTo>
                    <a:lnTo>
                      <a:pt x="1" y="11"/>
                    </a:lnTo>
                    <a:lnTo>
                      <a:pt x="6" y="6"/>
                    </a:lnTo>
                    <a:lnTo>
                      <a:pt x="11" y="1"/>
                    </a:lnTo>
                    <a:lnTo>
                      <a:pt x="18" y="0"/>
                    </a:lnTo>
                    <a:close/>
                  </a:path>
                </a:pathLst>
              </a:custGeom>
              <a:solidFill>
                <a:srgbClr val="000000"/>
              </a:solidFill>
              <a:ln w="9525">
                <a:solidFill>
                  <a:schemeClr val="tx1"/>
                </a:solidFill>
                <a:round/>
                <a:headEnd/>
                <a:tailEnd/>
              </a:ln>
            </p:spPr>
            <p:txBody>
              <a:bodyPr/>
              <a:lstStyle/>
              <a:p>
                <a:endParaRPr lang="en-GB"/>
              </a:p>
            </p:txBody>
          </p:sp>
          <p:sp>
            <p:nvSpPr>
              <p:cNvPr id="19599" name="Freeform 148"/>
              <p:cNvSpPr>
                <a:spLocks noChangeAspect="1"/>
              </p:cNvSpPr>
              <p:nvPr/>
            </p:nvSpPr>
            <p:spPr bwMode="auto">
              <a:xfrm>
                <a:off x="4514" y="2945"/>
                <a:ext cx="19" cy="19"/>
              </a:xfrm>
              <a:custGeom>
                <a:avLst/>
                <a:gdLst>
                  <a:gd name="T0" fmla="*/ 10 w 34"/>
                  <a:gd name="T1" fmla="*/ 0 h 34"/>
                  <a:gd name="T2" fmla="*/ 10 w 34"/>
                  <a:gd name="T3" fmla="*/ 0 h 34"/>
                  <a:gd name="T4" fmla="*/ 13 w 34"/>
                  <a:gd name="T5" fmla="*/ 1 h 34"/>
                  <a:gd name="T6" fmla="*/ 17 w 34"/>
                  <a:gd name="T7" fmla="*/ 3 h 34"/>
                  <a:gd name="T8" fmla="*/ 18 w 34"/>
                  <a:gd name="T9" fmla="*/ 6 h 34"/>
                  <a:gd name="T10" fmla="*/ 19 w 34"/>
                  <a:gd name="T11" fmla="*/ 10 h 34"/>
                  <a:gd name="T12" fmla="*/ 19 w 34"/>
                  <a:gd name="T13" fmla="*/ 10 h 34"/>
                  <a:gd name="T14" fmla="*/ 18 w 34"/>
                  <a:gd name="T15" fmla="*/ 13 h 34"/>
                  <a:gd name="T16" fmla="*/ 17 w 34"/>
                  <a:gd name="T17" fmla="*/ 16 h 34"/>
                  <a:gd name="T18" fmla="*/ 13 w 34"/>
                  <a:gd name="T19" fmla="*/ 18 h 34"/>
                  <a:gd name="T20" fmla="*/ 10 w 34"/>
                  <a:gd name="T21" fmla="*/ 19 h 34"/>
                  <a:gd name="T22" fmla="*/ 10 w 34"/>
                  <a:gd name="T23" fmla="*/ 19 h 34"/>
                  <a:gd name="T24" fmla="*/ 6 w 34"/>
                  <a:gd name="T25" fmla="*/ 18 h 34"/>
                  <a:gd name="T26" fmla="*/ 3 w 34"/>
                  <a:gd name="T27" fmla="*/ 16 h 34"/>
                  <a:gd name="T28" fmla="*/ 1 w 34"/>
                  <a:gd name="T29" fmla="*/ 13 h 34"/>
                  <a:gd name="T30" fmla="*/ 0 w 34"/>
                  <a:gd name="T31" fmla="*/ 10 h 34"/>
                  <a:gd name="T32" fmla="*/ 0 w 34"/>
                  <a:gd name="T33" fmla="*/ 10 h 34"/>
                  <a:gd name="T34" fmla="*/ 1 w 34"/>
                  <a:gd name="T35" fmla="*/ 6 h 34"/>
                  <a:gd name="T36" fmla="*/ 3 w 34"/>
                  <a:gd name="T37" fmla="*/ 3 h 34"/>
                  <a:gd name="T38" fmla="*/ 6 w 34"/>
                  <a:gd name="T39" fmla="*/ 1 h 34"/>
                  <a:gd name="T40" fmla="*/ 10 w 34"/>
                  <a:gd name="T41" fmla="*/ 0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4" h="34">
                    <a:moveTo>
                      <a:pt x="18" y="0"/>
                    </a:moveTo>
                    <a:lnTo>
                      <a:pt x="18" y="0"/>
                    </a:lnTo>
                    <a:lnTo>
                      <a:pt x="24" y="1"/>
                    </a:lnTo>
                    <a:lnTo>
                      <a:pt x="30" y="6"/>
                    </a:lnTo>
                    <a:lnTo>
                      <a:pt x="33" y="11"/>
                    </a:lnTo>
                    <a:lnTo>
                      <a:pt x="34" y="18"/>
                    </a:lnTo>
                    <a:lnTo>
                      <a:pt x="33" y="24"/>
                    </a:lnTo>
                    <a:lnTo>
                      <a:pt x="30" y="28"/>
                    </a:lnTo>
                    <a:lnTo>
                      <a:pt x="24" y="33"/>
                    </a:lnTo>
                    <a:lnTo>
                      <a:pt x="18" y="34"/>
                    </a:lnTo>
                    <a:lnTo>
                      <a:pt x="11" y="33"/>
                    </a:lnTo>
                    <a:lnTo>
                      <a:pt x="6" y="28"/>
                    </a:lnTo>
                    <a:lnTo>
                      <a:pt x="1" y="24"/>
                    </a:lnTo>
                    <a:lnTo>
                      <a:pt x="0" y="18"/>
                    </a:lnTo>
                    <a:lnTo>
                      <a:pt x="1" y="11"/>
                    </a:lnTo>
                    <a:lnTo>
                      <a:pt x="6" y="6"/>
                    </a:lnTo>
                    <a:lnTo>
                      <a:pt x="11" y="1"/>
                    </a:lnTo>
                    <a:lnTo>
                      <a:pt x="18"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600" name="Freeform 149"/>
              <p:cNvSpPr>
                <a:spLocks noChangeAspect="1"/>
              </p:cNvSpPr>
              <p:nvPr/>
            </p:nvSpPr>
            <p:spPr bwMode="auto">
              <a:xfrm>
                <a:off x="4492" y="2593"/>
                <a:ext cx="63" cy="62"/>
              </a:xfrm>
              <a:custGeom>
                <a:avLst/>
                <a:gdLst>
                  <a:gd name="T0" fmla="*/ 32 w 103"/>
                  <a:gd name="T1" fmla="*/ 0 h 103"/>
                  <a:gd name="T2" fmla="*/ 32 w 103"/>
                  <a:gd name="T3" fmla="*/ 0 h 103"/>
                  <a:gd name="T4" fmla="*/ 37 w 103"/>
                  <a:gd name="T5" fmla="*/ 1 h 103"/>
                  <a:gd name="T6" fmla="*/ 43 w 103"/>
                  <a:gd name="T7" fmla="*/ 3 h 103"/>
                  <a:gd name="T8" fmla="*/ 49 w 103"/>
                  <a:gd name="T9" fmla="*/ 5 h 103"/>
                  <a:gd name="T10" fmla="*/ 53 w 103"/>
                  <a:gd name="T11" fmla="*/ 10 h 103"/>
                  <a:gd name="T12" fmla="*/ 57 w 103"/>
                  <a:gd name="T13" fmla="*/ 14 h 103"/>
                  <a:gd name="T14" fmla="*/ 60 w 103"/>
                  <a:gd name="T15" fmla="*/ 20 h 103"/>
                  <a:gd name="T16" fmla="*/ 62 w 103"/>
                  <a:gd name="T17" fmla="*/ 25 h 103"/>
                  <a:gd name="T18" fmla="*/ 63 w 103"/>
                  <a:gd name="T19" fmla="*/ 31 h 103"/>
                  <a:gd name="T20" fmla="*/ 63 w 103"/>
                  <a:gd name="T21" fmla="*/ 31 h 103"/>
                  <a:gd name="T22" fmla="*/ 62 w 103"/>
                  <a:gd name="T23" fmla="*/ 37 h 103"/>
                  <a:gd name="T24" fmla="*/ 60 w 103"/>
                  <a:gd name="T25" fmla="*/ 43 h 103"/>
                  <a:gd name="T26" fmla="*/ 57 w 103"/>
                  <a:gd name="T27" fmla="*/ 49 h 103"/>
                  <a:gd name="T28" fmla="*/ 53 w 103"/>
                  <a:gd name="T29" fmla="*/ 53 h 103"/>
                  <a:gd name="T30" fmla="*/ 49 w 103"/>
                  <a:gd name="T31" fmla="*/ 57 h 103"/>
                  <a:gd name="T32" fmla="*/ 43 w 103"/>
                  <a:gd name="T33" fmla="*/ 60 h 103"/>
                  <a:gd name="T34" fmla="*/ 37 w 103"/>
                  <a:gd name="T35" fmla="*/ 61 h 103"/>
                  <a:gd name="T36" fmla="*/ 32 w 103"/>
                  <a:gd name="T37" fmla="*/ 62 h 103"/>
                  <a:gd name="T38" fmla="*/ 32 w 103"/>
                  <a:gd name="T39" fmla="*/ 62 h 103"/>
                  <a:gd name="T40" fmla="*/ 25 w 103"/>
                  <a:gd name="T41" fmla="*/ 61 h 103"/>
                  <a:gd name="T42" fmla="*/ 20 w 103"/>
                  <a:gd name="T43" fmla="*/ 60 h 103"/>
                  <a:gd name="T44" fmla="*/ 13 w 103"/>
                  <a:gd name="T45" fmla="*/ 57 h 103"/>
                  <a:gd name="T46" fmla="*/ 9 w 103"/>
                  <a:gd name="T47" fmla="*/ 53 h 103"/>
                  <a:gd name="T48" fmla="*/ 5 w 103"/>
                  <a:gd name="T49" fmla="*/ 49 h 103"/>
                  <a:gd name="T50" fmla="*/ 2 w 103"/>
                  <a:gd name="T51" fmla="*/ 43 h 103"/>
                  <a:gd name="T52" fmla="*/ 1 w 103"/>
                  <a:gd name="T53" fmla="*/ 37 h 103"/>
                  <a:gd name="T54" fmla="*/ 0 w 103"/>
                  <a:gd name="T55" fmla="*/ 31 h 103"/>
                  <a:gd name="T56" fmla="*/ 0 w 103"/>
                  <a:gd name="T57" fmla="*/ 31 h 103"/>
                  <a:gd name="T58" fmla="*/ 1 w 103"/>
                  <a:gd name="T59" fmla="*/ 25 h 103"/>
                  <a:gd name="T60" fmla="*/ 2 w 103"/>
                  <a:gd name="T61" fmla="*/ 20 h 103"/>
                  <a:gd name="T62" fmla="*/ 5 w 103"/>
                  <a:gd name="T63" fmla="*/ 14 h 103"/>
                  <a:gd name="T64" fmla="*/ 9 w 103"/>
                  <a:gd name="T65" fmla="*/ 10 h 103"/>
                  <a:gd name="T66" fmla="*/ 13 w 103"/>
                  <a:gd name="T67" fmla="*/ 5 h 103"/>
                  <a:gd name="T68" fmla="*/ 20 w 103"/>
                  <a:gd name="T69" fmla="*/ 3 h 103"/>
                  <a:gd name="T70" fmla="*/ 25 w 103"/>
                  <a:gd name="T71" fmla="*/ 1 h 103"/>
                  <a:gd name="T72" fmla="*/ 32 w 103"/>
                  <a:gd name="T73" fmla="*/ 0 h 1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03" h="103">
                    <a:moveTo>
                      <a:pt x="52" y="0"/>
                    </a:moveTo>
                    <a:lnTo>
                      <a:pt x="52" y="0"/>
                    </a:lnTo>
                    <a:lnTo>
                      <a:pt x="61" y="2"/>
                    </a:lnTo>
                    <a:lnTo>
                      <a:pt x="71" y="5"/>
                    </a:lnTo>
                    <a:lnTo>
                      <a:pt x="80" y="9"/>
                    </a:lnTo>
                    <a:lnTo>
                      <a:pt x="87" y="16"/>
                    </a:lnTo>
                    <a:lnTo>
                      <a:pt x="94" y="23"/>
                    </a:lnTo>
                    <a:lnTo>
                      <a:pt x="98" y="33"/>
                    </a:lnTo>
                    <a:lnTo>
                      <a:pt x="101" y="42"/>
                    </a:lnTo>
                    <a:lnTo>
                      <a:pt x="103" y="52"/>
                    </a:lnTo>
                    <a:lnTo>
                      <a:pt x="101" y="62"/>
                    </a:lnTo>
                    <a:lnTo>
                      <a:pt x="98" y="72"/>
                    </a:lnTo>
                    <a:lnTo>
                      <a:pt x="94" y="81"/>
                    </a:lnTo>
                    <a:lnTo>
                      <a:pt x="87" y="88"/>
                    </a:lnTo>
                    <a:lnTo>
                      <a:pt x="80" y="95"/>
                    </a:lnTo>
                    <a:lnTo>
                      <a:pt x="71" y="99"/>
                    </a:lnTo>
                    <a:lnTo>
                      <a:pt x="61" y="102"/>
                    </a:lnTo>
                    <a:lnTo>
                      <a:pt x="52" y="103"/>
                    </a:lnTo>
                    <a:lnTo>
                      <a:pt x="41" y="102"/>
                    </a:lnTo>
                    <a:lnTo>
                      <a:pt x="32" y="99"/>
                    </a:lnTo>
                    <a:lnTo>
                      <a:pt x="22" y="95"/>
                    </a:lnTo>
                    <a:lnTo>
                      <a:pt x="15" y="88"/>
                    </a:lnTo>
                    <a:lnTo>
                      <a:pt x="8" y="81"/>
                    </a:lnTo>
                    <a:lnTo>
                      <a:pt x="4" y="72"/>
                    </a:lnTo>
                    <a:lnTo>
                      <a:pt x="1" y="62"/>
                    </a:lnTo>
                    <a:lnTo>
                      <a:pt x="0" y="52"/>
                    </a:lnTo>
                    <a:lnTo>
                      <a:pt x="1" y="42"/>
                    </a:lnTo>
                    <a:lnTo>
                      <a:pt x="4" y="33"/>
                    </a:lnTo>
                    <a:lnTo>
                      <a:pt x="8" y="23"/>
                    </a:lnTo>
                    <a:lnTo>
                      <a:pt x="15" y="16"/>
                    </a:lnTo>
                    <a:lnTo>
                      <a:pt x="22" y="9"/>
                    </a:lnTo>
                    <a:lnTo>
                      <a:pt x="32" y="5"/>
                    </a:lnTo>
                    <a:lnTo>
                      <a:pt x="41" y="2"/>
                    </a:lnTo>
                    <a:lnTo>
                      <a:pt x="52"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601" name="Freeform 150"/>
              <p:cNvSpPr>
                <a:spLocks noChangeAspect="1"/>
              </p:cNvSpPr>
              <p:nvPr/>
            </p:nvSpPr>
            <p:spPr bwMode="auto">
              <a:xfrm>
                <a:off x="4514" y="2614"/>
                <a:ext cx="19" cy="21"/>
              </a:xfrm>
              <a:custGeom>
                <a:avLst/>
                <a:gdLst>
                  <a:gd name="T0" fmla="*/ 10 w 34"/>
                  <a:gd name="T1" fmla="*/ 0 h 34"/>
                  <a:gd name="T2" fmla="*/ 13 w 34"/>
                  <a:gd name="T3" fmla="*/ 1 h 34"/>
                  <a:gd name="T4" fmla="*/ 17 w 34"/>
                  <a:gd name="T5" fmla="*/ 4 h 34"/>
                  <a:gd name="T6" fmla="*/ 18 w 34"/>
                  <a:gd name="T7" fmla="*/ 7 h 34"/>
                  <a:gd name="T8" fmla="*/ 19 w 34"/>
                  <a:gd name="T9" fmla="*/ 11 h 34"/>
                  <a:gd name="T10" fmla="*/ 18 w 34"/>
                  <a:gd name="T11" fmla="*/ 15 h 34"/>
                  <a:gd name="T12" fmla="*/ 17 w 34"/>
                  <a:gd name="T13" fmla="*/ 17 h 34"/>
                  <a:gd name="T14" fmla="*/ 13 w 34"/>
                  <a:gd name="T15" fmla="*/ 20 h 34"/>
                  <a:gd name="T16" fmla="*/ 10 w 34"/>
                  <a:gd name="T17" fmla="*/ 21 h 34"/>
                  <a:gd name="T18" fmla="*/ 6 w 34"/>
                  <a:gd name="T19" fmla="*/ 20 h 34"/>
                  <a:gd name="T20" fmla="*/ 3 w 34"/>
                  <a:gd name="T21" fmla="*/ 17 h 34"/>
                  <a:gd name="T22" fmla="*/ 1 w 34"/>
                  <a:gd name="T23" fmla="*/ 15 h 34"/>
                  <a:gd name="T24" fmla="*/ 0 w 34"/>
                  <a:gd name="T25" fmla="*/ 11 h 34"/>
                  <a:gd name="T26" fmla="*/ 1 w 34"/>
                  <a:gd name="T27" fmla="*/ 7 h 34"/>
                  <a:gd name="T28" fmla="*/ 3 w 34"/>
                  <a:gd name="T29" fmla="*/ 4 h 34"/>
                  <a:gd name="T30" fmla="*/ 6 w 34"/>
                  <a:gd name="T31" fmla="*/ 1 h 34"/>
                  <a:gd name="T32" fmla="*/ 10 w 34"/>
                  <a:gd name="T33" fmla="*/ 0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 h="34">
                    <a:moveTo>
                      <a:pt x="18" y="0"/>
                    </a:moveTo>
                    <a:lnTo>
                      <a:pt x="24" y="1"/>
                    </a:lnTo>
                    <a:lnTo>
                      <a:pt x="30" y="6"/>
                    </a:lnTo>
                    <a:lnTo>
                      <a:pt x="33" y="11"/>
                    </a:lnTo>
                    <a:lnTo>
                      <a:pt x="34" y="17"/>
                    </a:lnTo>
                    <a:lnTo>
                      <a:pt x="33" y="24"/>
                    </a:lnTo>
                    <a:lnTo>
                      <a:pt x="30" y="28"/>
                    </a:lnTo>
                    <a:lnTo>
                      <a:pt x="24" y="33"/>
                    </a:lnTo>
                    <a:lnTo>
                      <a:pt x="18" y="34"/>
                    </a:lnTo>
                    <a:lnTo>
                      <a:pt x="11" y="33"/>
                    </a:lnTo>
                    <a:lnTo>
                      <a:pt x="6" y="28"/>
                    </a:lnTo>
                    <a:lnTo>
                      <a:pt x="1" y="24"/>
                    </a:lnTo>
                    <a:lnTo>
                      <a:pt x="0" y="17"/>
                    </a:lnTo>
                    <a:lnTo>
                      <a:pt x="1" y="11"/>
                    </a:lnTo>
                    <a:lnTo>
                      <a:pt x="6" y="6"/>
                    </a:lnTo>
                    <a:lnTo>
                      <a:pt x="11" y="1"/>
                    </a:lnTo>
                    <a:lnTo>
                      <a:pt x="18" y="0"/>
                    </a:lnTo>
                    <a:close/>
                  </a:path>
                </a:pathLst>
              </a:custGeom>
              <a:solidFill>
                <a:srgbClr val="000000"/>
              </a:solidFill>
              <a:ln w="9525">
                <a:solidFill>
                  <a:schemeClr val="tx1"/>
                </a:solidFill>
                <a:round/>
                <a:headEnd/>
                <a:tailEnd/>
              </a:ln>
            </p:spPr>
            <p:txBody>
              <a:bodyPr/>
              <a:lstStyle/>
              <a:p>
                <a:endParaRPr lang="en-GB"/>
              </a:p>
            </p:txBody>
          </p:sp>
          <p:sp>
            <p:nvSpPr>
              <p:cNvPr id="19602" name="Freeform 151"/>
              <p:cNvSpPr>
                <a:spLocks noChangeAspect="1"/>
              </p:cNvSpPr>
              <p:nvPr/>
            </p:nvSpPr>
            <p:spPr bwMode="auto">
              <a:xfrm>
                <a:off x="4514" y="2614"/>
                <a:ext cx="19" cy="21"/>
              </a:xfrm>
              <a:custGeom>
                <a:avLst/>
                <a:gdLst>
                  <a:gd name="T0" fmla="*/ 10 w 34"/>
                  <a:gd name="T1" fmla="*/ 0 h 34"/>
                  <a:gd name="T2" fmla="*/ 10 w 34"/>
                  <a:gd name="T3" fmla="*/ 0 h 34"/>
                  <a:gd name="T4" fmla="*/ 13 w 34"/>
                  <a:gd name="T5" fmla="*/ 1 h 34"/>
                  <a:gd name="T6" fmla="*/ 17 w 34"/>
                  <a:gd name="T7" fmla="*/ 4 h 34"/>
                  <a:gd name="T8" fmla="*/ 18 w 34"/>
                  <a:gd name="T9" fmla="*/ 7 h 34"/>
                  <a:gd name="T10" fmla="*/ 19 w 34"/>
                  <a:gd name="T11" fmla="*/ 11 h 34"/>
                  <a:gd name="T12" fmla="*/ 19 w 34"/>
                  <a:gd name="T13" fmla="*/ 11 h 34"/>
                  <a:gd name="T14" fmla="*/ 18 w 34"/>
                  <a:gd name="T15" fmla="*/ 15 h 34"/>
                  <a:gd name="T16" fmla="*/ 17 w 34"/>
                  <a:gd name="T17" fmla="*/ 17 h 34"/>
                  <a:gd name="T18" fmla="*/ 13 w 34"/>
                  <a:gd name="T19" fmla="*/ 20 h 34"/>
                  <a:gd name="T20" fmla="*/ 10 w 34"/>
                  <a:gd name="T21" fmla="*/ 21 h 34"/>
                  <a:gd name="T22" fmla="*/ 10 w 34"/>
                  <a:gd name="T23" fmla="*/ 21 h 34"/>
                  <a:gd name="T24" fmla="*/ 6 w 34"/>
                  <a:gd name="T25" fmla="*/ 20 h 34"/>
                  <a:gd name="T26" fmla="*/ 3 w 34"/>
                  <a:gd name="T27" fmla="*/ 17 h 34"/>
                  <a:gd name="T28" fmla="*/ 1 w 34"/>
                  <a:gd name="T29" fmla="*/ 15 h 34"/>
                  <a:gd name="T30" fmla="*/ 0 w 34"/>
                  <a:gd name="T31" fmla="*/ 11 h 34"/>
                  <a:gd name="T32" fmla="*/ 0 w 34"/>
                  <a:gd name="T33" fmla="*/ 11 h 34"/>
                  <a:gd name="T34" fmla="*/ 1 w 34"/>
                  <a:gd name="T35" fmla="*/ 7 h 34"/>
                  <a:gd name="T36" fmla="*/ 3 w 34"/>
                  <a:gd name="T37" fmla="*/ 4 h 34"/>
                  <a:gd name="T38" fmla="*/ 6 w 34"/>
                  <a:gd name="T39" fmla="*/ 1 h 34"/>
                  <a:gd name="T40" fmla="*/ 10 w 34"/>
                  <a:gd name="T41" fmla="*/ 0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4" h="34">
                    <a:moveTo>
                      <a:pt x="18" y="0"/>
                    </a:moveTo>
                    <a:lnTo>
                      <a:pt x="18" y="0"/>
                    </a:lnTo>
                    <a:lnTo>
                      <a:pt x="24" y="1"/>
                    </a:lnTo>
                    <a:lnTo>
                      <a:pt x="30" y="6"/>
                    </a:lnTo>
                    <a:lnTo>
                      <a:pt x="33" y="11"/>
                    </a:lnTo>
                    <a:lnTo>
                      <a:pt x="34" y="17"/>
                    </a:lnTo>
                    <a:lnTo>
                      <a:pt x="33" y="24"/>
                    </a:lnTo>
                    <a:lnTo>
                      <a:pt x="30" y="28"/>
                    </a:lnTo>
                    <a:lnTo>
                      <a:pt x="24" y="33"/>
                    </a:lnTo>
                    <a:lnTo>
                      <a:pt x="18" y="34"/>
                    </a:lnTo>
                    <a:lnTo>
                      <a:pt x="11" y="33"/>
                    </a:lnTo>
                    <a:lnTo>
                      <a:pt x="6" y="28"/>
                    </a:lnTo>
                    <a:lnTo>
                      <a:pt x="1" y="24"/>
                    </a:lnTo>
                    <a:lnTo>
                      <a:pt x="0" y="17"/>
                    </a:lnTo>
                    <a:lnTo>
                      <a:pt x="1" y="11"/>
                    </a:lnTo>
                    <a:lnTo>
                      <a:pt x="6" y="6"/>
                    </a:lnTo>
                    <a:lnTo>
                      <a:pt x="11" y="1"/>
                    </a:lnTo>
                    <a:lnTo>
                      <a:pt x="18"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603" name="Freeform 152"/>
              <p:cNvSpPr>
                <a:spLocks noChangeAspect="1"/>
              </p:cNvSpPr>
              <p:nvPr/>
            </p:nvSpPr>
            <p:spPr bwMode="auto">
              <a:xfrm>
                <a:off x="3821" y="2217"/>
                <a:ext cx="547" cy="776"/>
              </a:xfrm>
              <a:custGeom>
                <a:avLst/>
                <a:gdLst>
                  <a:gd name="T0" fmla="*/ 239 w 466"/>
                  <a:gd name="T1" fmla="*/ 20 h 770"/>
                  <a:gd name="T2" fmla="*/ 185 w 466"/>
                  <a:gd name="T3" fmla="*/ 20 h 770"/>
                  <a:gd name="T4" fmla="*/ 142 w 466"/>
                  <a:gd name="T5" fmla="*/ 21 h 770"/>
                  <a:gd name="T6" fmla="*/ 108 w 466"/>
                  <a:gd name="T7" fmla="*/ 25 h 770"/>
                  <a:gd name="T8" fmla="*/ 83 w 466"/>
                  <a:gd name="T9" fmla="*/ 30 h 770"/>
                  <a:gd name="T10" fmla="*/ 66 w 466"/>
                  <a:gd name="T11" fmla="*/ 37 h 770"/>
                  <a:gd name="T12" fmla="*/ 55 w 466"/>
                  <a:gd name="T13" fmla="*/ 48 h 770"/>
                  <a:gd name="T14" fmla="*/ 49 w 466"/>
                  <a:gd name="T15" fmla="*/ 63 h 770"/>
                  <a:gd name="T16" fmla="*/ 48 w 466"/>
                  <a:gd name="T17" fmla="*/ 83 h 770"/>
                  <a:gd name="T18" fmla="*/ 45 w 466"/>
                  <a:gd name="T19" fmla="*/ 696 h 770"/>
                  <a:gd name="T20" fmla="*/ 47 w 466"/>
                  <a:gd name="T21" fmla="*/ 717 h 770"/>
                  <a:gd name="T22" fmla="*/ 52 w 466"/>
                  <a:gd name="T23" fmla="*/ 732 h 770"/>
                  <a:gd name="T24" fmla="*/ 63 w 466"/>
                  <a:gd name="T25" fmla="*/ 744 h 770"/>
                  <a:gd name="T26" fmla="*/ 80 w 466"/>
                  <a:gd name="T27" fmla="*/ 751 h 770"/>
                  <a:gd name="T28" fmla="*/ 107 w 466"/>
                  <a:gd name="T29" fmla="*/ 756 h 770"/>
                  <a:gd name="T30" fmla="*/ 142 w 466"/>
                  <a:gd name="T31" fmla="*/ 758 h 770"/>
                  <a:gd name="T32" fmla="*/ 187 w 466"/>
                  <a:gd name="T33" fmla="*/ 759 h 770"/>
                  <a:gd name="T34" fmla="*/ 244 w 466"/>
                  <a:gd name="T35" fmla="*/ 759 h 770"/>
                  <a:gd name="T36" fmla="*/ 547 w 466"/>
                  <a:gd name="T37" fmla="*/ 776 h 770"/>
                  <a:gd name="T38" fmla="*/ 189 w 466"/>
                  <a:gd name="T39" fmla="*/ 776 h 770"/>
                  <a:gd name="T40" fmla="*/ 140 w 466"/>
                  <a:gd name="T41" fmla="*/ 775 h 770"/>
                  <a:gd name="T42" fmla="*/ 99 w 466"/>
                  <a:gd name="T43" fmla="*/ 773 h 770"/>
                  <a:gd name="T44" fmla="*/ 66 w 466"/>
                  <a:gd name="T45" fmla="*/ 768 h 770"/>
                  <a:gd name="T46" fmla="*/ 41 w 466"/>
                  <a:gd name="T47" fmla="*/ 762 h 770"/>
                  <a:gd name="T48" fmla="*/ 22 w 466"/>
                  <a:gd name="T49" fmla="*/ 754 h 770"/>
                  <a:gd name="T50" fmla="*/ 9 w 466"/>
                  <a:gd name="T51" fmla="*/ 743 h 770"/>
                  <a:gd name="T52" fmla="*/ 2 w 466"/>
                  <a:gd name="T53" fmla="*/ 730 h 770"/>
                  <a:gd name="T54" fmla="*/ 1 w 466"/>
                  <a:gd name="T55" fmla="*/ 715 h 770"/>
                  <a:gd name="T56" fmla="*/ 0 w 466"/>
                  <a:gd name="T57" fmla="*/ 64 h 770"/>
                  <a:gd name="T58" fmla="*/ 2 w 466"/>
                  <a:gd name="T59" fmla="*/ 48 h 770"/>
                  <a:gd name="T60" fmla="*/ 12 w 466"/>
                  <a:gd name="T61" fmla="*/ 35 h 770"/>
                  <a:gd name="T62" fmla="*/ 28 w 466"/>
                  <a:gd name="T63" fmla="*/ 25 h 770"/>
                  <a:gd name="T64" fmla="*/ 49 w 466"/>
                  <a:gd name="T65" fmla="*/ 16 h 770"/>
                  <a:gd name="T66" fmla="*/ 77 w 466"/>
                  <a:gd name="T67" fmla="*/ 10 h 770"/>
                  <a:gd name="T68" fmla="*/ 112 w 466"/>
                  <a:gd name="T69" fmla="*/ 5 h 770"/>
                  <a:gd name="T70" fmla="*/ 153 w 466"/>
                  <a:gd name="T71" fmla="*/ 3 h 770"/>
                  <a:gd name="T72" fmla="*/ 201 w 466"/>
                  <a:gd name="T73" fmla="*/ 3 h 770"/>
                  <a:gd name="T74" fmla="*/ 541 w 466"/>
                  <a:gd name="T75" fmla="*/ 19 h 77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66" h="770">
                    <a:moveTo>
                      <a:pt x="204" y="20"/>
                    </a:moveTo>
                    <a:lnTo>
                      <a:pt x="204" y="20"/>
                    </a:lnTo>
                    <a:lnTo>
                      <a:pt x="180" y="20"/>
                    </a:lnTo>
                    <a:lnTo>
                      <a:pt x="158" y="20"/>
                    </a:lnTo>
                    <a:lnTo>
                      <a:pt x="138" y="21"/>
                    </a:lnTo>
                    <a:lnTo>
                      <a:pt x="121" y="21"/>
                    </a:lnTo>
                    <a:lnTo>
                      <a:pt x="105" y="23"/>
                    </a:lnTo>
                    <a:lnTo>
                      <a:pt x="92" y="25"/>
                    </a:lnTo>
                    <a:lnTo>
                      <a:pt x="80" y="27"/>
                    </a:lnTo>
                    <a:lnTo>
                      <a:pt x="71" y="30"/>
                    </a:lnTo>
                    <a:lnTo>
                      <a:pt x="63" y="33"/>
                    </a:lnTo>
                    <a:lnTo>
                      <a:pt x="56" y="37"/>
                    </a:lnTo>
                    <a:lnTo>
                      <a:pt x="51" y="42"/>
                    </a:lnTo>
                    <a:lnTo>
                      <a:pt x="47" y="48"/>
                    </a:lnTo>
                    <a:lnTo>
                      <a:pt x="44" y="55"/>
                    </a:lnTo>
                    <a:lnTo>
                      <a:pt x="42" y="63"/>
                    </a:lnTo>
                    <a:lnTo>
                      <a:pt x="41" y="72"/>
                    </a:lnTo>
                    <a:lnTo>
                      <a:pt x="41" y="82"/>
                    </a:lnTo>
                    <a:lnTo>
                      <a:pt x="38" y="691"/>
                    </a:lnTo>
                    <a:lnTo>
                      <a:pt x="38" y="702"/>
                    </a:lnTo>
                    <a:lnTo>
                      <a:pt x="40" y="711"/>
                    </a:lnTo>
                    <a:lnTo>
                      <a:pt x="41" y="719"/>
                    </a:lnTo>
                    <a:lnTo>
                      <a:pt x="44" y="726"/>
                    </a:lnTo>
                    <a:lnTo>
                      <a:pt x="49" y="732"/>
                    </a:lnTo>
                    <a:lnTo>
                      <a:pt x="54" y="738"/>
                    </a:lnTo>
                    <a:lnTo>
                      <a:pt x="60" y="742"/>
                    </a:lnTo>
                    <a:lnTo>
                      <a:pt x="68" y="745"/>
                    </a:lnTo>
                    <a:lnTo>
                      <a:pt x="79" y="748"/>
                    </a:lnTo>
                    <a:lnTo>
                      <a:pt x="91" y="750"/>
                    </a:lnTo>
                    <a:lnTo>
                      <a:pt x="104" y="751"/>
                    </a:lnTo>
                    <a:lnTo>
                      <a:pt x="121" y="752"/>
                    </a:lnTo>
                    <a:lnTo>
                      <a:pt x="138" y="752"/>
                    </a:lnTo>
                    <a:lnTo>
                      <a:pt x="159" y="753"/>
                    </a:lnTo>
                    <a:lnTo>
                      <a:pt x="182" y="753"/>
                    </a:lnTo>
                    <a:lnTo>
                      <a:pt x="208" y="753"/>
                    </a:lnTo>
                    <a:lnTo>
                      <a:pt x="461" y="751"/>
                    </a:lnTo>
                    <a:lnTo>
                      <a:pt x="466" y="770"/>
                    </a:lnTo>
                    <a:lnTo>
                      <a:pt x="161" y="770"/>
                    </a:lnTo>
                    <a:lnTo>
                      <a:pt x="139" y="769"/>
                    </a:lnTo>
                    <a:lnTo>
                      <a:pt x="119" y="769"/>
                    </a:lnTo>
                    <a:lnTo>
                      <a:pt x="101" y="768"/>
                    </a:lnTo>
                    <a:lnTo>
                      <a:pt x="84" y="767"/>
                    </a:lnTo>
                    <a:lnTo>
                      <a:pt x="70" y="765"/>
                    </a:lnTo>
                    <a:lnTo>
                      <a:pt x="56" y="762"/>
                    </a:lnTo>
                    <a:lnTo>
                      <a:pt x="45" y="759"/>
                    </a:lnTo>
                    <a:lnTo>
                      <a:pt x="35" y="756"/>
                    </a:lnTo>
                    <a:lnTo>
                      <a:pt x="26" y="752"/>
                    </a:lnTo>
                    <a:lnTo>
                      <a:pt x="19" y="748"/>
                    </a:lnTo>
                    <a:lnTo>
                      <a:pt x="13" y="743"/>
                    </a:lnTo>
                    <a:lnTo>
                      <a:pt x="8" y="737"/>
                    </a:lnTo>
                    <a:lnTo>
                      <a:pt x="4" y="731"/>
                    </a:lnTo>
                    <a:lnTo>
                      <a:pt x="2" y="724"/>
                    </a:lnTo>
                    <a:lnTo>
                      <a:pt x="1" y="717"/>
                    </a:lnTo>
                    <a:lnTo>
                      <a:pt x="1" y="709"/>
                    </a:lnTo>
                    <a:lnTo>
                      <a:pt x="0" y="64"/>
                    </a:lnTo>
                    <a:lnTo>
                      <a:pt x="1" y="56"/>
                    </a:lnTo>
                    <a:lnTo>
                      <a:pt x="2" y="48"/>
                    </a:lnTo>
                    <a:lnTo>
                      <a:pt x="5" y="42"/>
                    </a:lnTo>
                    <a:lnTo>
                      <a:pt x="10" y="35"/>
                    </a:lnTo>
                    <a:lnTo>
                      <a:pt x="17" y="30"/>
                    </a:lnTo>
                    <a:lnTo>
                      <a:pt x="24" y="25"/>
                    </a:lnTo>
                    <a:lnTo>
                      <a:pt x="32" y="20"/>
                    </a:lnTo>
                    <a:lnTo>
                      <a:pt x="42" y="16"/>
                    </a:lnTo>
                    <a:lnTo>
                      <a:pt x="54" y="13"/>
                    </a:lnTo>
                    <a:lnTo>
                      <a:pt x="66" y="10"/>
                    </a:lnTo>
                    <a:lnTo>
                      <a:pt x="80" y="7"/>
                    </a:lnTo>
                    <a:lnTo>
                      <a:pt x="95" y="5"/>
                    </a:lnTo>
                    <a:lnTo>
                      <a:pt x="112" y="4"/>
                    </a:lnTo>
                    <a:lnTo>
                      <a:pt x="130" y="3"/>
                    </a:lnTo>
                    <a:lnTo>
                      <a:pt x="150" y="3"/>
                    </a:lnTo>
                    <a:lnTo>
                      <a:pt x="171" y="3"/>
                    </a:lnTo>
                    <a:lnTo>
                      <a:pt x="463" y="0"/>
                    </a:lnTo>
                    <a:lnTo>
                      <a:pt x="461" y="19"/>
                    </a:lnTo>
                  </a:path>
                </a:pathLst>
              </a:custGeom>
              <a:solidFill>
                <a:srgbClr val="CCFFFF"/>
              </a:solidFill>
              <a:ln w="9525">
                <a:solidFill>
                  <a:schemeClr val="tx1"/>
                </a:solidFill>
                <a:prstDash val="solid"/>
                <a:round/>
                <a:headEnd/>
                <a:tailEnd/>
              </a:ln>
            </p:spPr>
            <p:txBody>
              <a:bodyPr/>
              <a:lstStyle/>
              <a:p>
                <a:endParaRPr lang="en-GB"/>
              </a:p>
            </p:txBody>
          </p:sp>
          <p:sp>
            <p:nvSpPr>
              <p:cNvPr id="19604" name="Oval 153"/>
              <p:cNvSpPr>
                <a:spLocks noChangeAspect="1" noChangeArrowheads="1"/>
              </p:cNvSpPr>
              <p:nvPr/>
            </p:nvSpPr>
            <p:spPr bwMode="auto">
              <a:xfrm>
                <a:off x="4139" y="2155"/>
                <a:ext cx="128" cy="134"/>
              </a:xfrm>
              <a:prstGeom prst="ellipse">
                <a:avLst/>
              </a:prstGeom>
              <a:noFill/>
              <a:ln w="8001">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9605" name="AutoShape 154"/>
              <p:cNvSpPr>
                <a:spLocks noChangeAspect="1" noChangeArrowheads="1"/>
              </p:cNvSpPr>
              <p:nvPr/>
            </p:nvSpPr>
            <p:spPr bwMode="auto">
              <a:xfrm rot="-5400000">
                <a:off x="4153" y="2183"/>
                <a:ext cx="100" cy="82"/>
              </a:xfrm>
              <a:prstGeom prst="flowChartCollate">
                <a:avLst/>
              </a:prstGeom>
              <a:solidFill>
                <a:srgbClr val="CCFFFF"/>
              </a:solidFill>
              <a:ln w="8001">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grpSp>
        <p:grpSp>
          <p:nvGrpSpPr>
            <p:cNvPr id="19482" name="Group 184"/>
            <p:cNvGrpSpPr>
              <a:grpSpLocks/>
            </p:cNvGrpSpPr>
            <p:nvPr/>
          </p:nvGrpSpPr>
          <p:grpSpPr bwMode="auto">
            <a:xfrm>
              <a:off x="3100388" y="2612435"/>
              <a:ext cx="685939" cy="1958741"/>
              <a:chOff x="2125" y="1686"/>
              <a:chExt cx="486" cy="1317"/>
            </a:xfrm>
          </p:grpSpPr>
          <p:sp>
            <p:nvSpPr>
              <p:cNvPr id="19483" name="Freeform 156"/>
              <p:cNvSpPr>
                <a:spLocks noChangeAspect="1"/>
              </p:cNvSpPr>
              <p:nvPr/>
            </p:nvSpPr>
            <p:spPr bwMode="auto">
              <a:xfrm>
                <a:off x="2264" y="2282"/>
                <a:ext cx="61" cy="60"/>
              </a:xfrm>
              <a:custGeom>
                <a:avLst/>
                <a:gdLst>
                  <a:gd name="T0" fmla="*/ 8 w 102"/>
                  <a:gd name="T1" fmla="*/ 8 h 101"/>
                  <a:gd name="T2" fmla="*/ 8 w 102"/>
                  <a:gd name="T3" fmla="*/ 8 h 101"/>
                  <a:gd name="T4" fmla="*/ 13 w 102"/>
                  <a:gd name="T5" fmla="*/ 4 h 101"/>
                  <a:gd name="T6" fmla="*/ 18 w 102"/>
                  <a:gd name="T7" fmla="*/ 2 h 101"/>
                  <a:gd name="T8" fmla="*/ 24 w 102"/>
                  <a:gd name="T9" fmla="*/ 0 h 101"/>
                  <a:gd name="T10" fmla="*/ 30 w 102"/>
                  <a:gd name="T11" fmla="*/ 0 h 101"/>
                  <a:gd name="T12" fmla="*/ 35 w 102"/>
                  <a:gd name="T13" fmla="*/ 1 h 101"/>
                  <a:gd name="T14" fmla="*/ 41 w 102"/>
                  <a:gd name="T15" fmla="*/ 2 h 101"/>
                  <a:gd name="T16" fmla="*/ 47 w 102"/>
                  <a:gd name="T17" fmla="*/ 5 h 101"/>
                  <a:gd name="T18" fmla="*/ 51 w 102"/>
                  <a:gd name="T19" fmla="*/ 9 h 101"/>
                  <a:gd name="T20" fmla="*/ 51 w 102"/>
                  <a:gd name="T21" fmla="*/ 9 h 101"/>
                  <a:gd name="T22" fmla="*/ 56 w 102"/>
                  <a:gd name="T23" fmla="*/ 14 h 101"/>
                  <a:gd name="T24" fmla="*/ 58 w 102"/>
                  <a:gd name="T25" fmla="*/ 18 h 101"/>
                  <a:gd name="T26" fmla="*/ 60 w 102"/>
                  <a:gd name="T27" fmla="*/ 24 h 101"/>
                  <a:gd name="T28" fmla="*/ 61 w 102"/>
                  <a:gd name="T29" fmla="*/ 30 h 101"/>
                  <a:gd name="T30" fmla="*/ 60 w 102"/>
                  <a:gd name="T31" fmla="*/ 36 h 101"/>
                  <a:gd name="T32" fmla="*/ 58 w 102"/>
                  <a:gd name="T33" fmla="*/ 42 h 101"/>
                  <a:gd name="T34" fmla="*/ 56 w 102"/>
                  <a:gd name="T35" fmla="*/ 47 h 101"/>
                  <a:gd name="T36" fmla="*/ 51 w 102"/>
                  <a:gd name="T37" fmla="*/ 51 h 101"/>
                  <a:gd name="T38" fmla="*/ 51 w 102"/>
                  <a:gd name="T39" fmla="*/ 51 h 101"/>
                  <a:gd name="T40" fmla="*/ 47 w 102"/>
                  <a:gd name="T41" fmla="*/ 55 h 101"/>
                  <a:gd name="T42" fmla="*/ 42 w 102"/>
                  <a:gd name="T43" fmla="*/ 58 h 101"/>
                  <a:gd name="T44" fmla="*/ 36 w 102"/>
                  <a:gd name="T45" fmla="*/ 60 h 101"/>
                  <a:gd name="T46" fmla="*/ 31 w 102"/>
                  <a:gd name="T47" fmla="*/ 60 h 101"/>
                  <a:gd name="T48" fmla="*/ 25 w 102"/>
                  <a:gd name="T49" fmla="*/ 60 h 101"/>
                  <a:gd name="T50" fmla="*/ 19 w 102"/>
                  <a:gd name="T51" fmla="*/ 58 h 101"/>
                  <a:gd name="T52" fmla="*/ 13 w 102"/>
                  <a:gd name="T53" fmla="*/ 55 h 101"/>
                  <a:gd name="T54" fmla="*/ 9 w 102"/>
                  <a:gd name="T55" fmla="*/ 51 h 101"/>
                  <a:gd name="T56" fmla="*/ 9 w 102"/>
                  <a:gd name="T57" fmla="*/ 51 h 101"/>
                  <a:gd name="T58" fmla="*/ 5 w 102"/>
                  <a:gd name="T59" fmla="*/ 46 h 101"/>
                  <a:gd name="T60" fmla="*/ 2 w 102"/>
                  <a:gd name="T61" fmla="*/ 41 h 101"/>
                  <a:gd name="T62" fmla="*/ 1 w 102"/>
                  <a:gd name="T63" fmla="*/ 35 h 101"/>
                  <a:gd name="T64" fmla="*/ 0 w 102"/>
                  <a:gd name="T65" fmla="*/ 30 h 101"/>
                  <a:gd name="T66" fmla="*/ 0 w 102"/>
                  <a:gd name="T67" fmla="*/ 24 h 101"/>
                  <a:gd name="T68" fmla="*/ 2 w 102"/>
                  <a:gd name="T69" fmla="*/ 18 h 101"/>
                  <a:gd name="T70" fmla="*/ 4 w 102"/>
                  <a:gd name="T71" fmla="*/ 12 h 101"/>
                  <a:gd name="T72" fmla="*/ 8 w 102"/>
                  <a:gd name="T73" fmla="*/ 8 h 10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02" h="101">
                    <a:moveTo>
                      <a:pt x="14" y="14"/>
                    </a:moveTo>
                    <a:lnTo>
                      <a:pt x="14" y="14"/>
                    </a:lnTo>
                    <a:lnTo>
                      <a:pt x="21" y="7"/>
                    </a:lnTo>
                    <a:lnTo>
                      <a:pt x="30" y="3"/>
                    </a:lnTo>
                    <a:lnTo>
                      <a:pt x="40" y="0"/>
                    </a:lnTo>
                    <a:lnTo>
                      <a:pt x="50" y="0"/>
                    </a:lnTo>
                    <a:lnTo>
                      <a:pt x="59" y="1"/>
                    </a:lnTo>
                    <a:lnTo>
                      <a:pt x="69" y="3"/>
                    </a:lnTo>
                    <a:lnTo>
                      <a:pt x="78" y="8"/>
                    </a:lnTo>
                    <a:lnTo>
                      <a:pt x="86" y="15"/>
                    </a:lnTo>
                    <a:lnTo>
                      <a:pt x="93" y="23"/>
                    </a:lnTo>
                    <a:lnTo>
                      <a:pt x="97" y="31"/>
                    </a:lnTo>
                    <a:lnTo>
                      <a:pt x="101" y="41"/>
                    </a:lnTo>
                    <a:lnTo>
                      <a:pt x="102" y="51"/>
                    </a:lnTo>
                    <a:lnTo>
                      <a:pt x="101" y="60"/>
                    </a:lnTo>
                    <a:lnTo>
                      <a:pt x="97" y="70"/>
                    </a:lnTo>
                    <a:lnTo>
                      <a:pt x="93" y="79"/>
                    </a:lnTo>
                    <a:lnTo>
                      <a:pt x="86" y="86"/>
                    </a:lnTo>
                    <a:lnTo>
                      <a:pt x="79" y="93"/>
                    </a:lnTo>
                    <a:lnTo>
                      <a:pt x="70" y="97"/>
                    </a:lnTo>
                    <a:lnTo>
                      <a:pt x="60" y="101"/>
                    </a:lnTo>
                    <a:lnTo>
                      <a:pt x="51" y="101"/>
                    </a:lnTo>
                    <a:lnTo>
                      <a:pt x="41" y="101"/>
                    </a:lnTo>
                    <a:lnTo>
                      <a:pt x="31" y="97"/>
                    </a:lnTo>
                    <a:lnTo>
                      <a:pt x="22" y="93"/>
                    </a:lnTo>
                    <a:lnTo>
                      <a:pt x="15" y="86"/>
                    </a:lnTo>
                    <a:lnTo>
                      <a:pt x="8" y="78"/>
                    </a:lnTo>
                    <a:lnTo>
                      <a:pt x="3" y="69"/>
                    </a:lnTo>
                    <a:lnTo>
                      <a:pt x="1" y="59"/>
                    </a:lnTo>
                    <a:lnTo>
                      <a:pt x="0" y="50"/>
                    </a:lnTo>
                    <a:lnTo>
                      <a:pt x="0" y="40"/>
                    </a:lnTo>
                    <a:lnTo>
                      <a:pt x="3" y="30"/>
                    </a:lnTo>
                    <a:lnTo>
                      <a:pt x="7" y="21"/>
                    </a:lnTo>
                    <a:lnTo>
                      <a:pt x="14" y="14"/>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484" name="Line 157"/>
              <p:cNvSpPr>
                <a:spLocks noChangeAspect="1" noChangeShapeType="1"/>
              </p:cNvSpPr>
              <p:nvPr/>
            </p:nvSpPr>
            <p:spPr bwMode="auto">
              <a:xfrm>
                <a:off x="2273" y="2290"/>
                <a:ext cx="44" cy="4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85" name="Line 158"/>
              <p:cNvSpPr>
                <a:spLocks noChangeAspect="1" noChangeShapeType="1"/>
              </p:cNvSpPr>
              <p:nvPr/>
            </p:nvSpPr>
            <p:spPr bwMode="auto">
              <a:xfrm flipV="1">
                <a:off x="2273" y="2290"/>
                <a:ext cx="43" cy="4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86" name="Freeform 159"/>
              <p:cNvSpPr>
                <a:spLocks noChangeAspect="1"/>
              </p:cNvSpPr>
              <p:nvPr/>
            </p:nvSpPr>
            <p:spPr bwMode="auto">
              <a:xfrm>
                <a:off x="2264" y="2943"/>
                <a:ext cx="61" cy="60"/>
              </a:xfrm>
              <a:custGeom>
                <a:avLst/>
                <a:gdLst>
                  <a:gd name="T0" fmla="*/ 8 w 102"/>
                  <a:gd name="T1" fmla="*/ 8 h 101"/>
                  <a:gd name="T2" fmla="*/ 8 w 102"/>
                  <a:gd name="T3" fmla="*/ 8 h 101"/>
                  <a:gd name="T4" fmla="*/ 13 w 102"/>
                  <a:gd name="T5" fmla="*/ 5 h 101"/>
                  <a:gd name="T6" fmla="*/ 18 w 102"/>
                  <a:gd name="T7" fmla="*/ 2 h 101"/>
                  <a:gd name="T8" fmla="*/ 24 w 102"/>
                  <a:gd name="T9" fmla="*/ 0 h 101"/>
                  <a:gd name="T10" fmla="*/ 30 w 102"/>
                  <a:gd name="T11" fmla="*/ 0 h 101"/>
                  <a:gd name="T12" fmla="*/ 35 w 102"/>
                  <a:gd name="T13" fmla="*/ 1 h 101"/>
                  <a:gd name="T14" fmla="*/ 41 w 102"/>
                  <a:gd name="T15" fmla="*/ 2 h 101"/>
                  <a:gd name="T16" fmla="*/ 47 w 102"/>
                  <a:gd name="T17" fmla="*/ 5 h 101"/>
                  <a:gd name="T18" fmla="*/ 51 w 102"/>
                  <a:gd name="T19" fmla="*/ 9 h 101"/>
                  <a:gd name="T20" fmla="*/ 51 w 102"/>
                  <a:gd name="T21" fmla="*/ 9 h 101"/>
                  <a:gd name="T22" fmla="*/ 56 w 102"/>
                  <a:gd name="T23" fmla="*/ 14 h 101"/>
                  <a:gd name="T24" fmla="*/ 58 w 102"/>
                  <a:gd name="T25" fmla="*/ 18 h 101"/>
                  <a:gd name="T26" fmla="*/ 60 w 102"/>
                  <a:gd name="T27" fmla="*/ 24 h 101"/>
                  <a:gd name="T28" fmla="*/ 61 w 102"/>
                  <a:gd name="T29" fmla="*/ 30 h 101"/>
                  <a:gd name="T30" fmla="*/ 60 w 102"/>
                  <a:gd name="T31" fmla="*/ 36 h 101"/>
                  <a:gd name="T32" fmla="*/ 58 w 102"/>
                  <a:gd name="T33" fmla="*/ 42 h 101"/>
                  <a:gd name="T34" fmla="*/ 56 w 102"/>
                  <a:gd name="T35" fmla="*/ 47 h 101"/>
                  <a:gd name="T36" fmla="*/ 51 w 102"/>
                  <a:gd name="T37" fmla="*/ 52 h 101"/>
                  <a:gd name="T38" fmla="*/ 51 w 102"/>
                  <a:gd name="T39" fmla="*/ 52 h 101"/>
                  <a:gd name="T40" fmla="*/ 47 w 102"/>
                  <a:gd name="T41" fmla="*/ 55 h 101"/>
                  <a:gd name="T42" fmla="*/ 42 w 102"/>
                  <a:gd name="T43" fmla="*/ 58 h 101"/>
                  <a:gd name="T44" fmla="*/ 36 w 102"/>
                  <a:gd name="T45" fmla="*/ 60 h 101"/>
                  <a:gd name="T46" fmla="*/ 31 w 102"/>
                  <a:gd name="T47" fmla="*/ 60 h 101"/>
                  <a:gd name="T48" fmla="*/ 25 w 102"/>
                  <a:gd name="T49" fmla="*/ 60 h 101"/>
                  <a:gd name="T50" fmla="*/ 19 w 102"/>
                  <a:gd name="T51" fmla="*/ 58 h 101"/>
                  <a:gd name="T52" fmla="*/ 13 w 102"/>
                  <a:gd name="T53" fmla="*/ 55 h 101"/>
                  <a:gd name="T54" fmla="*/ 9 w 102"/>
                  <a:gd name="T55" fmla="*/ 52 h 101"/>
                  <a:gd name="T56" fmla="*/ 9 w 102"/>
                  <a:gd name="T57" fmla="*/ 52 h 101"/>
                  <a:gd name="T58" fmla="*/ 5 w 102"/>
                  <a:gd name="T59" fmla="*/ 46 h 101"/>
                  <a:gd name="T60" fmla="*/ 2 w 102"/>
                  <a:gd name="T61" fmla="*/ 41 h 101"/>
                  <a:gd name="T62" fmla="*/ 1 w 102"/>
                  <a:gd name="T63" fmla="*/ 36 h 101"/>
                  <a:gd name="T64" fmla="*/ 0 w 102"/>
                  <a:gd name="T65" fmla="*/ 30 h 101"/>
                  <a:gd name="T66" fmla="*/ 0 w 102"/>
                  <a:gd name="T67" fmla="*/ 24 h 101"/>
                  <a:gd name="T68" fmla="*/ 2 w 102"/>
                  <a:gd name="T69" fmla="*/ 18 h 101"/>
                  <a:gd name="T70" fmla="*/ 4 w 102"/>
                  <a:gd name="T71" fmla="*/ 13 h 101"/>
                  <a:gd name="T72" fmla="*/ 8 w 102"/>
                  <a:gd name="T73" fmla="*/ 8 h 10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02" h="101">
                    <a:moveTo>
                      <a:pt x="14" y="14"/>
                    </a:moveTo>
                    <a:lnTo>
                      <a:pt x="14" y="14"/>
                    </a:lnTo>
                    <a:lnTo>
                      <a:pt x="21" y="8"/>
                    </a:lnTo>
                    <a:lnTo>
                      <a:pt x="30" y="3"/>
                    </a:lnTo>
                    <a:lnTo>
                      <a:pt x="40" y="0"/>
                    </a:lnTo>
                    <a:lnTo>
                      <a:pt x="50" y="0"/>
                    </a:lnTo>
                    <a:lnTo>
                      <a:pt x="59" y="1"/>
                    </a:lnTo>
                    <a:lnTo>
                      <a:pt x="69" y="3"/>
                    </a:lnTo>
                    <a:lnTo>
                      <a:pt x="78" y="9"/>
                    </a:lnTo>
                    <a:lnTo>
                      <a:pt x="86" y="15"/>
                    </a:lnTo>
                    <a:lnTo>
                      <a:pt x="93" y="23"/>
                    </a:lnTo>
                    <a:lnTo>
                      <a:pt x="97" y="31"/>
                    </a:lnTo>
                    <a:lnTo>
                      <a:pt x="101" y="41"/>
                    </a:lnTo>
                    <a:lnTo>
                      <a:pt x="102" y="51"/>
                    </a:lnTo>
                    <a:lnTo>
                      <a:pt x="101" y="61"/>
                    </a:lnTo>
                    <a:lnTo>
                      <a:pt x="97" y="70"/>
                    </a:lnTo>
                    <a:lnTo>
                      <a:pt x="93" y="79"/>
                    </a:lnTo>
                    <a:lnTo>
                      <a:pt x="86" y="87"/>
                    </a:lnTo>
                    <a:lnTo>
                      <a:pt x="79" y="93"/>
                    </a:lnTo>
                    <a:lnTo>
                      <a:pt x="70" y="97"/>
                    </a:lnTo>
                    <a:lnTo>
                      <a:pt x="60" y="101"/>
                    </a:lnTo>
                    <a:lnTo>
                      <a:pt x="51" y="101"/>
                    </a:lnTo>
                    <a:lnTo>
                      <a:pt x="41" y="101"/>
                    </a:lnTo>
                    <a:lnTo>
                      <a:pt x="31" y="97"/>
                    </a:lnTo>
                    <a:lnTo>
                      <a:pt x="22" y="93"/>
                    </a:lnTo>
                    <a:lnTo>
                      <a:pt x="15" y="87"/>
                    </a:lnTo>
                    <a:lnTo>
                      <a:pt x="8" y="78"/>
                    </a:lnTo>
                    <a:lnTo>
                      <a:pt x="3" y="69"/>
                    </a:lnTo>
                    <a:lnTo>
                      <a:pt x="1" y="60"/>
                    </a:lnTo>
                    <a:lnTo>
                      <a:pt x="0" y="50"/>
                    </a:lnTo>
                    <a:lnTo>
                      <a:pt x="0" y="40"/>
                    </a:lnTo>
                    <a:lnTo>
                      <a:pt x="3" y="30"/>
                    </a:lnTo>
                    <a:lnTo>
                      <a:pt x="7" y="22"/>
                    </a:lnTo>
                    <a:lnTo>
                      <a:pt x="14" y="14"/>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487" name="Line 160"/>
              <p:cNvSpPr>
                <a:spLocks noChangeAspect="1" noChangeShapeType="1"/>
              </p:cNvSpPr>
              <p:nvPr/>
            </p:nvSpPr>
            <p:spPr bwMode="auto">
              <a:xfrm>
                <a:off x="2273" y="2951"/>
                <a:ext cx="43" cy="4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88" name="Line 161"/>
              <p:cNvSpPr>
                <a:spLocks noChangeAspect="1" noChangeShapeType="1"/>
              </p:cNvSpPr>
              <p:nvPr/>
            </p:nvSpPr>
            <p:spPr bwMode="auto">
              <a:xfrm flipV="1">
                <a:off x="2273" y="2951"/>
                <a:ext cx="43" cy="4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89" name="Freeform 162"/>
              <p:cNvSpPr>
                <a:spLocks noChangeAspect="1"/>
              </p:cNvSpPr>
              <p:nvPr/>
            </p:nvSpPr>
            <p:spPr bwMode="auto">
              <a:xfrm>
                <a:off x="2264" y="2612"/>
                <a:ext cx="61" cy="61"/>
              </a:xfrm>
              <a:custGeom>
                <a:avLst/>
                <a:gdLst>
                  <a:gd name="T0" fmla="*/ 8 w 102"/>
                  <a:gd name="T1" fmla="*/ 8 h 101"/>
                  <a:gd name="T2" fmla="*/ 8 w 102"/>
                  <a:gd name="T3" fmla="*/ 8 h 101"/>
                  <a:gd name="T4" fmla="*/ 13 w 102"/>
                  <a:gd name="T5" fmla="*/ 4 h 101"/>
                  <a:gd name="T6" fmla="*/ 18 w 102"/>
                  <a:gd name="T7" fmla="*/ 2 h 101"/>
                  <a:gd name="T8" fmla="*/ 24 w 102"/>
                  <a:gd name="T9" fmla="*/ 0 h 101"/>
                  <a:gd name="T10" fmla="*/ 30 w 102"/>
                  <a:gd name="T11" fmla="*/ 0 h 101"/>
                  <a:gd name="T12" fmla="*/ 35 w 102"/>
                  <a:gd name="T13" fmla="*/ 1 h 101"/>
                  <a:gd name="T14" fmla="*/ 41 w 102"/>
                  <a:gd name="T15" fmla="*/ 2 h 101"/>
                  <a:gd name="T16" fmla="*/ 47 w 102"/>
                  <a:gd name="T17" fmla="*/ 5 h 101"/>
                  <a:gd name="T18" fmla="*/ 51 w 102"/>
                  <a:gd name="T19" fmla="*/ 9 h 101"/>
                  <a:gd name="T20" fmla="*/ 51 w 102"/>
                  <a:gd name="T21" fmla="*/ 9 h 101"/>
                  <a:gd name="T22" fmla="*/ 56 w 102"/>
                  <a:gd name="T23" fmla="*/ 14 h 101"/>
                  <a:gd name="T24" fmla="*/ 58 w 102"/>
                  <a:gd name="T25" fmla="*/ 19 h 101"/>
                  <a:gd name="T26" fmla="*/ 60 w 102"/>
                  <a:gd name="T27" fmla="*/ 25 h 101"/>
                  <a:gd name="T28" fmla="*/ 61 w 102"/>
                  <a:gd name="T29" fmla="*/ 31 h 101"/>
                  <a:gd name="T30" fmla="*/ 60 w 102"/>
                  <a:gd name="T31" fmla="*/ 37 h 101"/>
                  <a:gd name="T32" fmla="*/ 58 w 102"/>
                  <a:gd name="T33" fmla="*/ 42 h 101"/>
                  <a:gd name="T34" fmla="*/ 56 w 102"/>
                  <a:gd name="T35" fmla="*/ 48 h 101"/>
                  <a:gd name="T36" fmla="*/ 51 w 102"/>
                  <a:gd name="T37" fmla="*/ 53 h 101"/>
                  <a:gd name="T38" fmla="*/ 51 w 102"/>
                  <a:gd name="T39" fmla="*/ 53 h 101"/>
                  <a:gd name="T40" fmla="*/ 47 w 102"/>
                  <a:gd name="T41" fmla="*/ 56 h 101"/>
                  <a:gd name="T42" fmla="*/ 42 w 102"/>
                  <a:gd name="T43" fmla="*/ 59 h 101"/>
                  <a:gd name="T44" fmla="*/ 36 w 102"/>
                  <a:gd name="T45" fmla="*/ 61 h 101"/>
                  <a:gd name="T46" fmla="*/ 31 w 102"/>
                  <a:gd name="T47" fmla="*/ 61 h 101"/>
                  <a:gd name="T48" fmla="*/ 25 w 102"/>
                  <a:gd name="T49" fmla="*/ 61 h 101"/>
                  <a:gd name="T50" fmla="*/ 19 w 102"/>
                  <a:gd name="T51" fmla="*/ 59 h 101"/>
                  <a:gd name="T52" fmla="*/ 13 w 102"/>
                  <a:gd name="T53" fmla="*/ 56 h 101"/>
                  <a:gd name="T54" fmla="*/ 9 w 102"/>
                  <a:gd name="T55" fmla="*/ 53 h 101"/>
                  <a:gd name="T56" fmla="*/ 9 w 102"/>
                  <a:gd name="T57" fmla="*/ 53 h 101"/>
                  <a:gd name="T58" fmla="*/ 5 w 102"/>
                  <a:gd name="T59" fmla="*/ 47 h 101"/>
                  <a:gd name="T60" fmla="*/ 2 w 102"/>
                  <a:gd name="T61" fmla="*/ 42 h 101"/>
                  <a:gd name="T62" fmla="*/ 1 w 102"/>
                  <a:gd name="T63" fmla="*/ 36 h 101"/>
                  <a:gd name="T64" fmla="*/ 0 w 102"/>
                  <a:gd name="T65" fmla="*/ 30 h 101"/>
                  <a:gd name="T66" fmla="*/ 0 w 102"/>
                  <a:gd name="T67" fmla="*/ 24 h 101"/>
                  <a:gd name="T68" fmla="*/ 2 w 102"/>
                  <a:gd name="T69" fmla="*/ 18 h 101"/>
                  <a:gd name="T70" fmla="*/ 4 w 102"/>
                  <a:gd name="T71" fmla="*/ 13 h 101"/>
                  <a:gd name="T72" fmla="*/ 8 w 102"/>
                  <a:gd name="T73" fmla="*/ 8 h 10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02" h="101">
                    <a:moveTo>
                      <a:pt x="14" y="14"/>
                    </a:moveTo>
                    <a:lnTo>
                      <a:pt x="14" y="14"/>
                    </a:lnTo>
                    <a:lnTo>
                      <a:pt x="21" y="7"/>
                    </a:lnTo>
                    <a:lnTo>
                      <a:pt x="30" y="3"/>
                    </a:lnTo>
                    <a:lnTo>
                      <a:pt x="40" y="0"/>
                    </a:lnTo>
                    <a:lnTo>
                      <a:pt x="50" y="0"/>
                    </a:lnTo>
                    <a:lnTo>
                      <a:pt x="59" y="1"/>
                    </a:lnTo>
                    <a:lnTo>
                      <a:pt x="69" y="3"/>
                    </a:lnTo>
                    <a:lnTo>
                      <a:pt x="78" y="9"/>
                    </a:lnTo>
                    <a:lnTo>
                      <a:pt x="86" y="15"/>
                    </a:lnTo>
                    <a:lnTo>
                      <a:pt x="93" y="23"/>
                    </a:lnTo>
                    <a:lnTo>
                      <a:pt x="97" y="31"/>
                    </a:lnTo>
                    <a:lnTo>
                      <a:pt x="101" y="41"/>
                    </a:lnTo>
                    <a:lnTo>
                      <a:pt x="102" y="51"/>
                    </a:lnTo>
                    <a:lnTo>
                      <a:pt x="101" y="61"/>
                    </a:lnTo>
                    <a:lnTo>
                      <a:pt x="97" y="70"/>
                    </a:lnTo>
                    <a:lnTo>
                      <a:pt x="93" y="79"/>
                    </a:lnTo>
                    <a:lnTo>
                      <a:pt x="86" y="87"/>
                    </a:lnTo>
                    <a:lnTo>
                      <a:pt x="79" y="93"/>
                    </a:lnTo>
                    <a:lnTo>
                      <a:pt x="70" y="97"/>
                    </a:lnTo>
                    <a:lnTo>
                      <a:pt x="60" y="101"/>
                    </a:lnTo>
                    <a:lnTo>
                      <a:pt x="51" y="101"/>
                    </a:lnTo>
                    <a:lnTo>
                      <a:pt x="41" y="101"/>
                    </a:lnTo>
                    <a:lnTo>
                      <a:pt x="31" y="97"/>
                    </a:lnTo>
                    <a:lnTo>
                      <a:pt x="22" y="93"/>
                    </a:lnTo>
                    <a:lnTo>
                      <a:pt x="15" y="87"/>
                    </a:lnTo>
                    <a:lnTo>
                      <a:pt x="8" y="78"/>
                    </a:lnTo>
                    <a:lnTo>
                      <a:pt x="3" y="69"/>
                    </a:lnTo>
                    <a:lnTo>
                      <a:pt x="1" y="59"/>
                    </a:lnTo>
                    <a:lnTo>
                      <a:pt x="0" y="50"/>
                    </a:lnTo>
                    <a:lnTo>
                      <a:pt x="0" y="40"/>
                    </a:lnTo>
                    <a:lnTo>
                      <a:pt x="3" y="30"/>
                    </a:lnTo>
                    <a:lnTo>
                      <a:pt x="7" y="22"/>
                    </a:lnTo>
                    <a:lnTo>
                      <a:pt x="14" y="14"/>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490" name="Line 163"/>
              <p:cNvSpPr>
                <a:spLocks noChangeAspect="1" noChangeShapeType="1"/>
              </p:cNvSpPr>
              <p:nvPr/>
            </p:nvSpPr>
            <p:spPr bwMode="auto">
              <a:xfrm>
                <a:off x="2273" y="2622"/>
                <a:ext cx="44" cy="4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91" name="Line 164"/>
              <p:cNvSpPr>
                <a:spLocks noChangeAspect="1" noChangeShapeType="1"/>
              </p:cNvSpPr>
              <p:nvPr/>
            </p:nvSpPr>
            <p:spPr bwMode="auto">
              <a:xfrm flipV="1">
                <a:off x="2273" y="2621"/>
                <a:ext cx="43" cy="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92" name="Text Box 165"/>
              <p:cNvSpPr txBox="1">
                <a:spLocks noChangeAspect="1" noChangeArrowheads="1"/>
              </p:cNvSpPr>
              <p:nvPr/>
            </p:nvSpPr>
            <p:spPr bwMode="auto">
              <a:xfrm>
                <a:off x="2125" y="1686"/>
                <a:ext cx="395"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500">
                    <a:solidFill>
                      <a:srgbClr val="003A6E"/>
                    </a:solidFill>
                    <a:latin typeface="Comic Sans MS" pitchFamily="66" charset="0"/>
                    <a:ea typeface="ＭＳ Ｐゴシック" pitchFamily="96" charset="-128"/>
                  </a:defRPr>
                </a:lvl1pPr>
                <a:lvl2pPr marL="742950" indent="-285750" eaLnBrk="0" hangingPunct="0">
                  <a:defRPr sz="2500">
                    <a:solidFill>
                      <a:srgbClr val="003A6E"/>
                    </a:solidFill>
                    <a:latin typeface="Comic Sans MS" pitchFamily="66" charset="0"/>
                    <a:ea typeface="ＭＳ Ｐゴシック" pitchFamily="96" charset="-128"/>
                  </a:defRPr>
                </a:lvl2pPr>
                <a:lvl3pPr marL="1143000" indent="-228600" eaLnBrk="0" hangingPunct="0">
                  <a:defRPr sz="2500">
                    <a:solidFill>
                      <a:srgbClr val="003A6E"/>
                    </a:solidFill>
                    <a:latin typeface="Comic Sans MS" pitchFamily="66" charset="0"/>
                    <a:ea typeface="ＭＳ Ｐゴシック" pitchFamily="96" charset="-128"/>
                  </a:defRPr>
                </a:lvl3pPr>
                <a:lvl4pPr marL="1600200" indent="-228600" eaLnBrk="0" hangingPunct="0">
                  <a:defRPr sz="2500">
                    <a:solidFill>
                      <a:srgbClr val="003A6E"/>
                    </a:solidFill>
                    <a:latin typeface="Comic Sans MS" pitchFamily="66" charset="0"/>
                    <a:ea typeface="ＭＳ Ｐゴシック" pitchFamily="96" charset="-128"/>
                  </a:defRPr>
                </a:lvl4pPr>
                <a:lvl5pPr marL="2057400" indent="-228600" eaLnBrk="0" hangingPunct="0">
                  <a:defRPr sz="2500">
                    <a:solidFill>
                      <a:srgbClr val="003A6E"/>
                    </a:solidFill>
                    <a:latin typeface="Comic Sans MS" pitchFamily="66" charset="0"/>
                    <a:ea typeface="ＭＳ Ｐゴシック" pitchFamily="96" charset="-128"/>
                  </a:defRPr>
                </a:lvl5pPr>
                <a:lvl6pPr marL="25146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6pPr>
                <a:lvl7pPr marL="29718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7pPr>
                <a:lvl8pPr marL="34290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8pPr>
                <a:lvl9pPr marL="38862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9pPr>
              </a:lstStyle>
              <a:p>
                <a:pPr algn="l">
                  <a:spcBef>
                    <a:spcPct val="0"/>
                  </a:spcBef>
                </a:pPr>
                <a:r>
                  <a:rPr lang="en-US" sz="2400">
                    <a:solidFill>
                      <a:schemeClr val="tx1"/>
                    </a:solidFill>
                    <a:latin typeface="Arial" charset="0"/>
                  </a:rPr>
                  <a:t>Air</a:t>
                </a:r>
                <a:endParaRPr lang="en-US" sz="2400">
                  <a:solidFill>
                    <a:schemeClr val="tx1"/>
                  </a:solidFill>
                  <a:latin typeface="Times New Roman" charset="0"/>
                </a:endParaRPr>
              </a:p>
            </p:txBody>
          </p:sp>
          <p:sp>
            <p:nvSpPr>
              <p:cNvPr id="19493" name="Text Box 166"/>
              <p:cNvSpPr txBox="1">
                <a:spLocks noChangeAspect="1" noChangeArrowheads="1"/>
              </p:cNvSpPr>
              <p:nvPr/>
            </p:nvSpPr>
            <p:spPr bwMode="auto">
              <a:xfrm>
                <a:off x="2125" y="1890"/>
                <a:ext cx="486"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500">
                    <a:solidFill>
                      <a:srgbClr val="003A6E"/>
                    </a:solidFill>
                    <a:latin typeface="Comic Sans MS" pitchFamily="66" charset="0"/>
                    <a:ea typeface="ＭＳ Ｐゴシック" pitchFamily="96" charset="-128"/>
                  </a:defRPr>
                </a:lvl1pPr>
                <a:lvl2pPr marL="742950" indent="-285750" eaLnBrk="0" hangingPunct="0">
                  <a:defRPr sz="2500">
                    <a:solidFill>
                      <a:srgbClr val="003A6E"/>
                    </a:solidFill>
                    <a:latin typeface="Comic Sans MS" pitchFamily="66" charset="0"/>
                    <a:ea typeface="ＭＳ Ｐゴシック" pitchFamily="96" charset="-128"/>
                  </a:defRPr>
                </a:lvl2pPr>
                <a:lvl3pPr marL="1143000" indent="-228600" eaLnBrk="0" hangingPunct="0">
                  <a:defRPr sz="2500">
                    <a:solidFill>
                      <a:srgbClr val="003A6E"/>
                    </a:solidFill>
                    <a:latin typeface="Comic Sans MS" pitchFamily="66" charset="0"/>
                    <a:ea typeface="ＭＳ Ｐゴシック" pitchFamily="96" charset="-128"/>
                  </a:defRPr>
                </a:lvl3pPr>
                <a:lvl4pPr marL="1600200" indent="-228600" eaLnBrk="0" hangingPunct="0">
                  <a:defRPr sz="2500">
                    <a:solidFill>
                      <a:srgbClr val="003A6E"/>
                    </a:solidFill>
                    <a:latin typeface="Comic Sans MS" pitchFamily="66" charset="0"/>
                    <a:ea typeface="ＭＳ Ｐゴシック" pitchFamily="96" charset="-128"/>
                  </a:defRPr>
                </a:lvl4pPr>
                <a:lvl5pPr marL="2057400" indent="-228600" eaLnBrk="0" hangingPunct="0">
                  <a:defRPr sz="2500">
                    <a:solidFill>
                      <a:srgbClr val="003A6E"/>
                    </a:solidFill>
                    <a:latin typeface="Comic Sans MS" pitchFamily="66" charset="0"/>
                    <a:ea typeface="ＭＳ Ｐゴシック" pitchFamily="96" charset="-128"/>
                  </a:defRPr>
                </a:lvl5pPr>
                <a:lvl6pPr marL="25146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6pPr>
                <a:lvl7pPr marL="29718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7pPr>
                <a:lvl8pPr marL="34290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8pPr>
                <a:lvl9pPr marL="38862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9pPr>
              </a:lstStyle>
              <a:p>
                <a:pPr algn="l">
                  <a:spcBef>
                    <a:spcPct val="0"/>
                  </a:spcBef>
                </a:pPr>
                <a:r>
                  <a:rPr lang="en-US" sz="2400" dirty="0">
                    <a:solidFill>
                      <a:schemeClr val="tx1"/>
                    </a:solidFill>
                    <a:latin typeface="Arial" charset="0"/>
                  </a:rPr>
                  <a:t>4ºC</a:t>
                </a:r>
                <a:endParaRPr lang="en-US" sz="2400" dirty="0">
                  <a:solidFill>
                    <a:schemeClr val="tx1"/>
                  </a:solidFill>
                  <a:latin typeface="Times New Roman" charset="0"/>
                </a:endParaRPr>
              </a:p>
            </p:txBody>
          </p:sp>
        </p:grpSp>
        <p:sp>
          <p:nvSpPr>
            <p:cNvPr id="19471" name="Text Box 167"/>
            <p:cNvSpPr txBox="1">
              <a:spLocks noChangeAspect="1" noChangeArrowheads="1"/>
            </p:cNvSpPr>
            <p:nvPr/>
          </p:nvSpPr>
          <p:spPr bwMode="auto">
            <a:xfrm>
              <a:off x="1752600" y="2733675"/>
              <a:ext cx="9810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eaLnBrk="0" hangingPunct="0">
                <a:defRPr sz="2500">
                  <a:solidFill>
                    <a:srgbClr val="003A6E"/>
                  </a:solidFill>
                  <a:latin typeface="Comic Sans MS" pitchFamily="66" charset="0"/>
                  <a:ea typeface="ＭＳ Ｐゴシック" pitchFamily="96" charset="-128"/>
                </a:defRPr>
              </a:lvl1pPr>
              <a:lvl2pPr marL="742950" indent="-285750" eaLnBrk="0" hangingPunct="0">
                <a:defRPr sz="2500">
                  <a:solidFill>
                    <a:srgbClr val="003A6E"/>
                  </a:solidFill>
                  <a:latin typeface="Comic Sans MS" pitchFamily="66" charset="0"/>
                  <a:ea typeface="ＭＳ Ｐゴシック" pitchFamily="96" charset="-128"/>
                </a:defRPr>
              </a:lvl2pPr>
              <a:lvl3pPr marL="1143000" indent="-228600" eaLnBrk="0" hangingPunct="0">
                <a:defRPr sz="2500">
                  <a:solidFill>
                    <a:srgbClr val="003A6E"/>
                  </a:solidFill>
                  <a:latin typeface="Comic Sans MS" pitchFamily="66" charset="0"/>
                  <a:ea typeface="ＭＳ Ｐゴシック" pitchFamily="96" charset="-128"/>
                </a:defRPr>
              </a:lvl3pPr>
              <a:lvl4pPr marL="1600200" indent="-228600" eaLnBrk="0" hangingPunct="0">
                <a:defRPr sz="2500">
                  <a:solidFill>
                    <a:srgbClr val="003A6E"/>
                  </a:solidFill>
                  <a:latin typeface="Comic Sans MS" pitchFamily="66" charset="0"/>
                  <a:ea typeface="ＭＳ Ｐゴシック" pitchFamily="96" charset="-128"/>
                </a:defRPr>
              </a:lvl4pPr>
              <a:lvl5pPr marL="2057400" indent="-228600" eaLnBrk="0" hangingPunct="0">
                <a:defRPr sz="2500">
                  <a:solidFill>
                    <a:srgbClr val="003A6E"/>
                  </a:solidFill>
                  <a:latin typeface="Comic Sans MS" pitchFamily="66" charset="0"/>
                  <a:ea typeface="ＭＳ Ｐゴシック" pitchFamily="96" charset="-128"/>
                </a:defRPr>
              </a:lvl5pPr>
              <a:lvl6pPr marL="25146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6pPr>
              <a:lvl7pPr marL="29718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7pPr>
              <a:lvl8pPr marL="34290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8pPr>
              <a:lvl9pPr marL="3886200" indent="-228600" algn="ctr" eaLnBrk="0" fontAlgn="base" hangingPunct="0">
                <a:spcBef>
                  <a:spcPct val="20000"/>
                </a:spcBef>
                <a:spcAft>
                  <a:spcPct val="0"/>
                </a:spcAft>
                <a:defRPr sz="2500">
                  <a:solidFill>
                    <a:srgbClr val="003A6E"/>
                  </a:solidFill>
                  <a:latin typeface="Comic Sans MS" pitchFamily="66" charset="0"/>
                  <a:ea typeface="ＭＳ Ｐゴシック" pitchFamily="96" charset="-128"/>
                </a:defRPr>
              </a:lvl9pPr>
            </a:lstStyle>
            <a:p>
              <a:pPr>
                <a:spcBef>
                  <a:spcPct val="50000"/>
                </a:spcBef>
              </a:pPr>
              <a:r>
                <a:rPr lang="en-US" sz="2400">
                  <a:solidFill>
                    <a:schemeClr val="tx1"/>
                  </a:solidFill>
                  <a:latin typeface="Arial" charset="0"/>
                </a:rPr>
                <a:t>Beam</a:t>
              </a:r>
              <a:endParaRPr lang="en-US" sz="2400">
                <a:solidFill>
                  <a:schemeClr val="tx1"/>
                </a:solidFill>
                <a:latin typeface="Times New Roman" charset="0"/>
              </a:endParaRPr>
            </a:p>
          </p:txBody>
        </p:sp>
        <p:sp>
          <p:nvSpPr>
            <p:cNvPr id="19473" name="Line 169"/>
            <p:cNvSpPr>
              <a:spLocks noChangeShapeType="1"/>
            </p:cNvSpPr>
            <p:nvPr/>
          </p:nvSpPr>
          <p:spPr bwMode="auto">
            <a:xfrm flipV="1">
              <a:off x="1882053" y="3497263"/>
              <a:ext cx="913535" cy="0"/>
            </a:xfrm>
            <a:prstGeom prst="line">
              <a:avLst/>
            </a:prstGeom>
            <a:noFill/>
            <a:ln w="38100">
              <a:solidFill>
                <a:srgbClr val="8B758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9474" name="Line 170"/>
            <p:cNvSpPr>
              <a:spLocks noChangeShapeType="1"/>
            </p:cNvSpPr>
            <p:nvPr/>
          </p:nvSpPr>
          <p:spPr bwMode="auto">
            <a:xfrm flipV="1">
              <a:off x="1881188" y="3636253"/>
              <a:ext cx="913535" cy="0"/>
            </a:xfrm>
            <a:prstGeom prst="line">
              <a:avLst/>
            </a:prstGeom>
            <a:noFill/>
            <a:ln w="38100">
              <a:solidFill>
                <a:srgbClr val="8B758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9475" name="Line 171"/>
            <p:cNvSpPr>
              <a:spLocks noChangeShapeType="1"/>
            </p:cNvSpPr>
            <p:nvPr/>
          </p:nvSpPr>
          <p:spPr bwMode="auto">
            <a:xfrm flipV="1">
              <a:off x="1882053" y="3766733"/>
              <a:ext cx="913535" cy="0"/>
            </a:xfrm>
            <a:prstGeom prst="line">
              <a:avLst/>
            </a:prstGeom>
            <a:noFill/>
            <a:ln w="38100">
              <a:solidFill>
                <a:srgbClr val="8B758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9476" name="Line 172"/>
            <p:cNvSpPr>
              <a:spLocks noChangeShapeType="1"/>
            </p:cNvSpPr>
            <p:nvPr/>
          </p:nvSpPr>
          <p:spPr bwMode="auto">
            <a:xfrm flipV="1">
              <a:off x="1881188" y="3905722"/>
              <a:ext cx="913535" cy="0"/>
            </a:xfrm>
            <a:prstGeom prst="line">
              <a:avLst/>
            </a:prstGeom>
            <a:noFill/>
            <a:ln w="38100">
              <a:solidFill>
                <a:srgbClr val="8B758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9477" name="Line 173"/>
            <p:cNvSpPr>
              <a:spLocks noChangeShapeType="1"/>
            </p:cNvSpPr>
            <p:nvPr/>
          </p:nvSpPr>
          <p:spPr bwMode="auto">
            <a:xfrm flipV="1">
              <a:off x="1882053" y="4033366"/>
              <a:ext cx="913535" cy="0"/>
            </a:xfrm>
            <a:prstGeom prst="line">
              <a:avLst/>
            </a:prstGeom>
            <a:noFill/>
            <a:ln w="38100">
              <a:solidFill>
                <a:srgbClr val="8B758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9478" name="Line 174"/>
            <p:cNvSpPr>
              <a:spLocks noChangeShapeType="1"/>
            </p:cNvSpPr>
            <p:nvPr/>
          </p:nvSpPr>
          <p:spPr bwMode="auto">
            <a:xfrm flipV="1">
              <a:off x="1881188" y="4172355"/>
              <a:ext cx="913535" cy="0"/>
            </a:xfrm>
            <a:prstGeom prst="line">
              <a:avLst/>
            </a:prstGeom>
            <a:noFill/>
            <a:ln w="38100">
              <a:solidFill>
                <a:srgbClr val="8B758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9479" name="Line 175"/>
            <p:cNvSpPr>
              <a:spLocks noChangeShapeType="1"/>
            </p:cNvSpPr>
            <p:nvPr/>
          </p:nvSpPr>
          <p:spPr bwMode="auto">
            <a:xfrm flipV="1">
              <a:off x="1882053" y="4302835"/>
              <a:ext cx="913535" cy="0"/>
            </a:xfrm>
            <a:prstGeom prst="line">
              <a:avLst/>
            </a:prstGeom>
            <a:noFill/>
            <a:ln w="38100">
              <a:solidFill>
                <a:srgbClr val="8B758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9480" name="Line 176"/>
            <p:cNvSpPr>
              <a:spLocks noChangeShapeType="1"/>
            </p:cNvSpPr>
            <p:nvPr/>
          </p:nvSpPr>
          <p:spPr bwMode="auto">
            <a:xfrm flipV="1">
              <a:off x="1881188" y="4441825"/>
              <a:ext cx="913535" cy="0"/>
            </a:xfrm>
            <a:prstGeom prst="line">
              <a:avLst/>
            </a:prstGeom>
            <a:noFill/>
            <a:ln w="38100">
              <a:solidFill>
                <a:srgbClr val="8B758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spTree>
    <p:extLst>
      <p:ext uri="{BB962C8B-B14F-4D97-AF65-F5344CB8AC3E}">
        <p14:creationId xmlns:p14="http://schemas.microsoft.com/office/powerpoint/2010/main" val="2485441447"/>
      </p:ext>
    </p:extLst>
  </p:cSld>
  <p:clrMapOvr>
    <a:masterClrMapping/>
  </p:clrMapOvr>
  <p:transition>
    <p:zoom dir="in"/>
  </p:transition>
  <p:timing>
    <p:tnLst>
      <p:par>
        <p:cTn id="1" dur="indefinite" restart="never" nodeType="tmRoot"/>
      </p:par>
    </p:tnLst>
  </p:timing>
</p:sld>
</file>

<file path=ppt/theme/theme1.xml><?xml version="1.0" encoding="utf-8"?>
<a:theme xmlns:a="http://schemas.openxmlformats.org/drawingml/2006/main" name="ZA000_10700_1310013_TemplContrDoc_v4.0">
  <a:themeElements>
    <a:clrScheme name="MedAustron">
      <a:dk1>
        <a:srgbClr val="00336E"/>
      </a:dk1>
      <a:lt1>
        <a:sysClr val="window" lastClr="FFFFFF"/>
      </a:lt1>
      <a:dk2>
        <a:srgbClr val="00336E"/>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dAustron">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TemplateMedAustronPresentation2</Template>
  <TotalTime>13546</TotalTime>
  <Words>1974</Words>
  <Application>Microsoft Office PowerPoint</Application>
  <PresentationFormat>On-screen Show (4:3)</PresentationFormat>
  <Paragraphs>546</Paragraphs>
  <Slides>53</Slides>
  <Notes>12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53</vt:i4>
      </vt:variant>
    </vt:vector>
  </HeadingPairs>
  <TitlesOfParts>
    <vt:vector size="57" baseType="lpstr">
      <vt:lpstr>ZA000_10700_1310013_TemplContrDoc_v4.0</vt:lpstr>
      <vt:lpstr>Equation</vt:lpstr>
      <vt:lpstr>Bitmap Image</vt:lpstr>
      <vt:lpstr>Photo Editor Photo</vt:lpstr>
      <vt:lpstr>Dosimetry of light-ion beams</vt:lpstr>
      <vt:lpstr>Overview</vt:lpstr>
      <vt:lpstr>Dosimetry defined</vt:lpstr>
      <vt:lpstr>Absorbed Dose</vt:lpstr>
      <vt:lpstr>Why absorbed dose to water?</vt:lpstr>
      <vt:lpstr>Ionising radiation mechanisms for dosimetry</vt:lpstr>
      <vt:lpstr>Calorimetry</vt:lpstr>
      <vt:lpstr>Calorimetry: principle </vt:lpstr>
      <vt:lpstr>Water calorimeter</vt:lpstr>
      <vt:lpstr>Water calorimeter – chemical heat defect</vt:lpstr>
      <vt:lpstr>Water calorimetry / chemical heat defect protons</vt:lpstr>
      <vt:lpstr>Water calorimetry / chemical heat defect ions</vt:lpstr>
      <vt:lpstr>Graphite calorimetry</vt:lpstr>
      <vt:lpstr>Graphite calorimetry</vt:lpstr>
      <vt:lpstr>Dose conversion graphite calorimetry</vt:lpstr>
      <vt:lpstr>Ionization chambers</vt:lpstr>
      <vt:lpstr>Dose determination with ion chamber</vt:lpstr>
      <vt:lpstr>Simple absorbed dose protocol</vt:lpstr>
      <vt:lpstr>Experimental determination of k_(Q,Q_0 ) </vt:lpstr>
      <vt:lpstr>Calculation of k_(Q,Q_0 ) </vt:lpstr>
      <vt:lpstr>(Wair)p</vt:lpstr>
      <vt:lpstr>(Wair)p</vt:lpstr>
      <vt:lpstr>Water/air stopping power ratio</vt:lpstr>
      <vt:lpstr>Perturbation correction factors </vt:lpstr>
      <vt:lpstr>Initial recombination</vt:lpstr>
      <vt:lpstr>Volume recombination</vt:lpstr>
      <vt:lpstr>Track structure</vt:lpstr>
      <vt:lpstr>Initial recombination</vt:lpstr>
      <vt:lpstr>Initial recombination</vt:lpstr>
      <vt:lpstr>Quenching in chemical and solid dosimeters</vt:lpstr>
      <vt:lpstr>Protons</vt:lpstr>
      <vt:lpstr>Carbon ions</vt:lpstr>
      <vt:lpstr>Ferrous sulphate dosimeter</vt:lpstr>
      <vt:lpstr>EPR or ESR - Alanine</vt:lpstr>
      <vt:lpstr>Alanine/EPR</vt:lpstr>
      <vt:lpstr>Alanine/EPR dosimetry </vt:lpstr>
      <vt:lpstr>Radiochromic film</vt:lpstr>
      <vt:lpstr>Radiochromic film – energy dependence</vt:lpstr>
      <vt:lpstr>Polymer gel dosimetry</vt:lpstr>
      <vt:lpstr>Natural diamond detector</vt:lpstr>
      <vt:lpstr>CVD diamond</vt:lpstr>
      <vt:lpstr>Silicon-based detectors</vt:lpstr>
      <vt:lpstr>TLD - protons</vt:lpstr>
      <vt:lpstr>TLD - protons</vt:lpstr>
      <vt:lpstr>Scintillators</vt:lpstr>
      <vt:lpstr>Scintillators</vt:lpstr>
      <vt:lpstr>Scintillators</vt:lpstr>
      <vt:lpstr>Microdosimetry…</vt:lpstr>
      <vt:lpstr>Microdosimetry </vt:lpstr>
      <vt:lpstr>Nanodosimetry…</vt:lpstr>
      <vt:lpstr>PowerPoint Presentation</vt:lpstr>
      <vt:lpstr>Conclusions</vt:lpstr>
      <vt:lpstr>Reading</vt:lpstr>
    </vt:vector>
  </TitlesOfParts>
  <Company>NPL Management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for dosimetry implementation MedAustron</dc:title>
  <dc:creator>Hugo Palmans</dc:creator>
  <cp:lastModifiedBy>Hugo</cp:lastModifiedBy>
  <cp:revision>265</cp:revision>
  <dcterms:created xsi:type="dcterms:W3CDTF">2014-01-30T06:01:20Z</dcterms:created>
  <dcterms:modified xsi:type="dcterms:W3CDTF">2019-04-01T22:43:40Z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ercoClassification">
    <vt:lpwstr>Not an NPL document (No visible marking)</vt:lpwstr>
  </property>
  <property fmtid="{D5CDD505-2E9C-101B-9397-08002B2CF9AE}" pid="3" name="aliashPowerpointFooter">
    <vt:lpwstr/>
  </property>
</Properties>
</file>