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7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2" r:id="rId5"/>
    <p:sldMasterId id="2147484098" r:id="rId6"/>
    <p:sldMasterId id="2147484112" r:id="rId7"/>
    <p:sldMasterId id="2147484126" r:id="rId8"/>
    <p:sldMasterId id="2147484140" r:id="rId9"/>
    <p:sldMasterId id="2147484154" r:id="rId10"/>
    <p:sldMasterId id="2147484167" r:id="rId11"/>
    <p:sldMasterId id="2147484180" r:id="rId12"/>
  </p:sldMasterIdLst>
  <p:notesMasterIdLst>
    <p:notesMasterId r:id="rId79"/>
  </p:notesMasterIdLst>
  <p:handoutMasterIdLst>
    <p:handoutMasterId r:id="rId80"/>
  </p:handoutMasterIdLst>
  <p:sldIdLst>
    <p:sldId id="259" r:id="rId13"/>
    <p:sldId id="465" r:id="rId14"/>
    <p:sldId id="463" r:id="rId15"/>
    <p:sldId id="459" r:id="rId16"/>
    <p:sldId id="460" r:id="rId17"/>
    <p:sldId id="461" r:id="rId18"/>
    <p:sldId id="355" r:id="rId19"/>
    <p:sldId id="363" r:id="rId20"/>
    <p:sldId id="264" r:id="rId21"/>
    <p:sldId id="447" r:id="rId22"/>
    <p:sldId id="272" r:id="rId23"/>
    <p:sldId id="273" r:id="rId24"/>
    <p:sldId id="278" r:id="rId25"/>
    <p:sldId id="302" r:id="rId26"/>
    <p:sldId id="364" r:id="rId27"/>
    <p:sldId id="365" r:id="rId28"/>
    <p:sldId id="421" r:id="rId29"/>
    <p:sldId id="429" r:id="rId30"/>
    <p:sldId id="430" r:id="rId31"/>
    <p:sldId id="432" r:id="rId32"/>
    <p:sldId id="433" r:id="rId33"/>
    <p:sldId id="435" r:id="rId34"/>
    <p:sldId id="436" r:id="rId35"/>
    <p:sldId id="441" r:id="rId36"/>
    <p:sldId id="442" r:id="rId37"/>
    <p:sldId id="422" r:id="rId38"/>
    <p:sldId id="443" r:id="rId39"/>
    <p:sldId id="367" r:id="rId40"/>
    <p:sldId id="368" r:id="rId41"/>
    <p:sldId id="371" r:id="rId42"/>
    <p:sldId id="416" r:id="rId43"/>
    <p:sldId id="408" r:id="rId44"/>
    <p:sldId id="410" r:id="rId45"/>
    <p:sldId id="411" r:id="rId46"/>
    <p:sldId id="455" r:id="rId47"/>
    <p:sldId id="412" r:id="rId48"/>
    <p:sldId id="392" r:id="rId49"/>
    <p:sldId id="372" r:id="rId50"/>
    <p:sldId id="373" r:id="rId51"/>
    <p:sldId id="446" r:id="rId52"/>
    <p:sldId id="375" r:id="rId53"/>
    <p:sldId id="376" r:id="rId54"/>
    <p:sldId id="377" r:id="rId55"/>
    <p:sldId id="379" r:id="rId56"/>
    <p:sldId id="468" r:id="rId57"/>
    <p:sldId id="381" r:id="rId58"/>
    <p:sldId id="419" r:id="rId59"/>
    <p:sldId id="448" r:id="rId60"/>
    <p:sldId id="449" r:id="rId61"/>
    <p:sldId id="454" r:id="rId62"/>
    <p:sldId id="451" r:id="rId63"/>
    <p:sldId id="452" r:id="rId64"/>
    <p:sldId id="453" r:id="rId65"/>
    <p:sldId id="457" r:id="rId66"/>
    <p:sldId id="458" r:id="rId67"/>
    <p:sldId id="340" r:id="rId68"/>
    <p:sldId id="341" r:id="rId69"/>
    <p:sldId id="342" r:id="rId70"/>
    <p:sldId id="343" r:id="rId71"/>
    <p:sldId id="344" r:id="rId72"/>
    <p:sldId id="346" r:id="rId73"/>
    <p:sldId id="350" r:id="rId74"/>
    <p:sldId id="351" r:id="rId75"/>
    <p:sldId id="466" r:id="rId76"/>
    <p:sldId id="352" r:id="rId77"/>
    <p:sldId id="467" r:id="rId78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 baseline="-250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39B"/>
    <a:srgbClr val="003668"/>
    <a:srgbClr val="B60072"/>
    <a:srgbClr val="0093D0"/>
    <a:srgbClr val="00AFDB"/>
    <a:srgbClr val="FFF200"/>
    <a:srgbClr val="F8971D"/>
    <a:srgbClr val="EE3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95" autoAdjust="0"/>
    <p:restoredTop sz="84436" autoAdjust="0"/>
  </p:normalViewPr>
  <p:slideViewPr>
    <p:cSldViewPr snapToGrid="0">
      <p:cViewPr>
        <p:scale>
          <a:sx n="75" d="100"/>
          <a:sy n="75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63" Type="http://schemas.openxmlformats.org/officeDocument/2006/relationships/slide" Target="slides/slide51.xml"/><Relationship Id="rId68" Type="http://schemas.openxmlformats.org/officeDocument/2006/relationships/slide" Target="slides/slide56.xml"/><Relationship Id="rId76" Type="http://schemas.openxmlformats.org/officeDocument/2006/relationships/slide" Target="slides/slide64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71" Type="http://schemas.openxmlformats.org/officeDocument/2006/relationships/slide" Target="slides/slide59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66" Type="http://schemas.openxmlformats.org/officeDocument/2006/relationships/slide" Target="slides/slide54.xml"/><Relationship Id="rId74" Type="http://schemas.openxmlformats.org/officeDocument/2006/relationships/slide" Target="slides/slide62.xml"/><Relationship Id="rId79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49.xml"/><Relationship Id="rId82" Type="http://schemas.openxmlformats.org/officeDocument/2006/relationships/viewProps" Target="view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65" Type="http://schemas.openxmlformats.org/officeDocument/2006/relationships/slide" Target="slides/slide53.xml"/><Relationship Id="rId73" Type="http://schemas.openxmlformats.org/officeDocument/2006/relationships/slide" Target="slides/slide61.xml"/><Relationship Id="rId78" Type="http://schemas.openxmlformats.org/officeDocument/2006/relationships/slide" Target="slides/slide66.xml"/><Relationship Id="rId8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slide" Target="slides/slide52.xml"/><Relationship Id="rId69" Type="http://schemas.openxmlformats.org/officeDocument/2006/relationships/slide" Target="slides/slide57.xml"/><Relationship Id="rId77" Type="http://schemas.openxmlformats.org/officeDocument/2006/relationships/slide" Target="slides/slide65.xml"/><Relationship Id="rId8" Type="http://schemas.openxmlformats.org/officeDocument/2006/relationships/slideMaster" Target="slideMasters/slideMaster4.xml"/><Relationship Id="rId51" Type="http://schemas.openxmlformats.org/officeDocument/2006/relationships/slide" Target="slides/slide39.xml"/><Relationship Id="rId72" Type="http://schemas.openxmlformats.org/officeDocument/2006/relationships/slide" Target="slides/slide60.xml"/><Relationship Id="rId80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Relationship Id="rId67" Type="http://schemas.openxmlformats.org/officeDocument/2006/relationships/slide" Target="slides/slide55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slide" Target="slides/slide50.xml"/><Relationship Id="rId70" Type="http://schemas.openxmlformats.org/officeDocument/2006/relationships/slide" Target="slides/slide58.xml"/><Relationship Id="rId75" Type="http://schemas.openxmlformats.org/officeDocument/2006/relationships/slide" Target="slides/slide63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7B254768-6E9C-4223-AA69-D656805956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9067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C60B9F0C-9F3F-40F6-8DCC-0A9D56CF6A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7686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What’s the difference between tissues and organs?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1776-78E8-468E-B08C-E177D33B1882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675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15792D9-72C7-40AE-A580-37603762BD9B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25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plot</a:t>
            </a:r>
            <a:r>
              <a:rPr lang="en-GB" baseline="0" dirty="0" smtClean="0"/>
              <a:t> of the spearman’s correlation coefficients of the data included in the model clearly highlights the issue with DVH data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7BFE12-4A16-4CC9-BDC9-4339261902D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561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27B6D58-D57E-4118-8E41-875E13D3A52D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27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B215E-CF5B-4C5E-9C12-C3E2D5F44DF7}" type="slidenum">
              <a:rPr lang="en-GB" smtClean="0">
                <a:solidFill>
                  <a:prstClr val="black"/>
                </a:solidFill>
              </a:rPr>
              <a:pPr/>
              <a:t>45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B215E-CF5B-4C5E-9C12-C3E2D5F44DF7}" type="slidenum">
              <a:rPr lang="en-GB" smtClean="0">
                <a:solidFill>
                  <a:prstClr val="black"/>
                </a:solidFill>
              </a:rPr>
              <a:pPr/>
              <a:t>46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Discrete cosine transform r g 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0B0FAA-4823-4C0C-B8D5-5AC29B2FAE93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403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034B49-43CC-40EA-A564-6AAABE41E509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The dose surface maps were generated using Guiness which is the inhouse predecessor to Vodca.  Once the dose to the rectal wall has been unwrapped and normalised a serious of thresholded dose maps were generated at 2Gy intervals over the dose range 5 to 73Gy.  White pixels have a value greater than the threshold dose and black pixels have a value less than the threshold dose.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5A853C-7587-4A57-B6A5-92F08DEFAD9D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E77A0-5CA6-4FB1-9945-A7A5F73F990D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 </a:t>
            </a:r>
            <a:r>
              <a:rPr lang="en-GB" dirty="0" err="1" smtClean="0"/>
              <a:t>contourig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2CF6C-796E-DB41-B01E-6E0DB075B099}" type="slidenum">
              <a:rPr lang="en-GB" smtClean="0"/>
              <a:pPr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29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Firstly, the dose-volume response of an organ strongly depends </a:t>
            </a:r>
            <a:r>
              <a:rPr lang="en-GB" dirty="0" err="1" smtClean="0"/>
              <a:t>onits</a:t>
            </a:r>
            <a:r>
              <a:rPr lang="en-GB" dirty="0" smtClean="0"/>
              <a:t> functional reserve. If the functional reserve is large the com-plication probability is associated with the overall tissue </a:t>
            </a:r>
            <a:r>
              <a:rPr lang="en-GB" dirty="0" err="1" smtClean="0"/>
              <a:t>damage,whilst</a:t>
            </a:r>
            <a:r>
              <a:rPr lang="en-GB" dirty="0" smtClean="0"/>
              <a:t> if it is small even small volumes of tissue damage </a:t>
            </a:r>
            <a:r>
              <a:rPr lang="en-GB" dirty="0" err="1" smtClean="0"/>
              <a:t>causemorbidity</a:t>
            </a:r>
            <a:r>
              <a:rPr lang="en-GB" dirty="0" smtClean="0"/>
              <a:t>. </a:t>
            </a:r>
            <a:r>
              <a:rPr lang="en-GB" dirty="0" err="1" smtClean="0"/>
              <a:t>Alber</a:t>
            </a:r>
            <a:r>
              <a:rPr lang="en-GB" dirty="0" smtClean="0"/>
              <a:t> and N ̈</a:t>
            </a:r>
            <a:r>
              <a:rPr lang="en-GB" dirty="0" err="1" smtClean="0"/>
              <a:t>sslin</a:t>
            </a:r>
            <a:r>
              <a:rPr lang="en-GB" dirty="0" smtClean="0"/>
              <a:t> called this the volume effect of </a:t>
            </a:r>
            <a:r>
              <a:rPr lang="en-GB" dirty="0" err="1" smtClean="0"/>
              <a:t>theufirst</a:t>
            </a:r>
            <a:r>
              <a:rPr lang="en-GB" dirty="0" smtClean="0"/>
              <a:t> kind [30]. Secondly, for anatomical/structural damage, </a:t>
            </a:r>
            <a:r>
              <a:rPr lang="en-GB" dirty="0" err="1" smtClean="0"/>
              <a:t>tissuerepair</a:t>
            </a:r>
            <a:r>
              <a:rPr lang="en-GB" dirty="0" smtClean="0"/>
              <a:t> often relies on migration of viable cells into the </a:t>
            </a:r>
            <a:r>
              <a:rPr lang="en-GB" dirty="0" err="1" smtClean="0"/>
              <a:t>damagedvolume</a:t>
            </a:r>
            <a:r>
              <a:rPr lang="en-GB" dirty="0" smtClean="0"/>
              <a:t>, and in this case there is a saturation of damage </a:t>
            </a:r>
            <a:r>
              <a:rPr lang="en-GB" dirty="0" err="1" smtClean="0"/>
              <a:t>whendistances</a:t>
            </a:r>
            <a:r>
              <a:rPr lang="en-GB" dirty="0" smtClean="0"/>
              <a:t> within the damaged volume exceed the distance </a:t>
            </a:r>
            <a:r>
              <a:rPr lang="en-GB" dirty="0" err="1" smtClean="0"/>
              <a:t>overwhich</a:t>
            </a:r>
            <a:r>
              <a:rPr lang="en-GB" dirty="0" smtClean="0"/>
              <a:t> a cell can migrate. It is therefore not surprising that the6critical irradiated volume seems to be independent of the size </a:t>
            </a:r>
            <a:r>
              <a:rPr lang="en-GB" dirty="0" err="1" smtClean="0"/>
              <a:t>ofthe</a:t>
            </a:r>
            <a:r>
              <a:rPr lang="en-GB" dirty="0" smtClean="0"/>
              <a:t> individual [26]. Thirdly, the stochastic nature of </a:t>
            </a:r>
            <a:r>
              <a:rPr lang="en-GB" dirty="0" err="1" smtClean="0"/>
              <a:t>radiationdamage</a:t>
            </a:r>
            <a:r>
              <a:rPr lang="en-GB" dirty="0" smtClean="0"/>
              <a:t> can cause a volume effect in some tissues [1, 29] (called </a:t>
            </a:r>
            <a:r>
              <a:rPr lang="en-GB" dirty="0" err="1" smtClean="0"/>
              <a:t>thevolume</a:t>
            </a:r>
            <a:r>
              <a:rPr lang="en-GB" dirty="0" smtClean="0"/>
              <a:t> effect of the second kind by </a:t>
            </a:r>
            <a:r>
              <a:rPr lang="en-GB" dirty="0" err="1" smtClean="0"/>
              <a:t>Alber</a:t>
            </a:r>
            <a:r>
              <a:rPr lang="en-GB" dirty="0" smtClean="0"/>
              <a:t> and N ̈</a:t>
            </a:r>
            <a:r>
              <a:rPr lang="en-GB" dirty="0" err="1" smtClean="0"/>
              <a:t>sslin</a:t>
            </a:r>
            <a:r>
              <a:rPr lang="en-GB" dirty="0" smtClean="0"/>
              <a:t> [30]). </a:t>
            </a:r>
            <a:r>
              <a:rPr lang="en-GB" dirty="0" err="1" smtClean="0"/>
              <a:t>Thisuwould</a:t>
            </a:r>
            <a:r>
              <a:rPr lang="en-GB" dirty="0" smtClean="0"/>
              <a:t> be the case if a complication were triggered by a </a:t>
            </a:r>
            <a:r>
              <a:rPr lang="en-GB" dirty="0" err="1" smtClean="0"/>
              <a:t>certainamount</a:t>
            </a:r>
            <a:r>
              <a:rPr lang="en-GB" dirty="0" smtClean="0"/>
              <a:t> of contiguous tissue damage, since, if a larger volume </a:t>
            </a:r>
            <a:r>
              <a:rPr lang="en-GB" dirty="0" err="1" smtClean="0"/>
              <a:t>isirradiated</a:t>
            </a:r>
            <a:r>
              <a:rPr lang="en-GB" dirty="0" smtClean="0"/>
              <a:t> the likelihood increases that, somewhere in the organ, </a:t>
            </a:r>
            <a:r>
              <a:rPr lang="en-GB" dirty="0" err="1" smtClean="0"/>
              <a:t>acritical</a:t>
            </a:r>
            <a:r>
              <a:rPr lang="en-GB" dirty="0" smtClean="0"/>
              <a:t> contiguous volume is damaged. Finally, it is also </a:t>
            </a:r>
            <a:r>
              <a:rPr lang="en-GB" dirty="0" err="1" smtClean="0"/>
              <a:t>possiblethat</a:t>
            </a:r>
            <a:r>
              <a:rPr lang="en-GB" dirty="0" smtClean="0"/>
              <a:t> the </a:t>
            </a:r>
            <a:r>
              <a:rPr lang="en-GB" dirty="0" err="1" smtClean="0"/>
              <a:t>radiosensitivity</a:t>
            </a:r>
            <a:r>
              <a:rPr lang="en-GB" dirty="0" smtClean="0"/>
              <a:t> of a tissue could increase with </a:t>
            </a:r>
            <a:r>
              <a:rPr lang="en-GB" dirty="0" err="1" smtClean="0"/>
              <a:t>increasingirradiated</a:t>
            </a:r>
            <a:r>
              <a:rPr lang="en-GB" dirty="0" smtClean="0"/>
              <a:t> volume [29], perhaps due to secondary injury caused </a:t>
            </a:r>
            <a:r>
              <a:rPr lang="en-GB" dirty="0" err="1" smtClean="0"/>
              <a:t>byoxygen</a:t>
            </a:r>
            <a:r>
              <a:rPr lang="en-GB" dirty="0" smtClean="0"/>
              <a:t> radicals produced by inflammatory cytokines (which </a:t>
            </a:r>
            <a:r>
              <a:rPr lang="en-GB" dirty="0" err="1" smtClean="0"/>
              <a:t>canalso</a:t>
            </a:r>
            <a:r>
              <a:rPr lang="en-GB" dirty="0" smtClean="0"/>
              <a:t> cause ‘out of field’ effects) [21]. If more cells are </a:t>
            </a:r>
            <a:r>
              <a:rPr lang="en-GB" dirty="0" err="1" smtClean="0"/>
              <a:t>irradiatedthe</a:t>
            </a:r>
            <a:r>
              <a:rPr lang="en-GB" dirty="0" smtClean="0"/>
              <a:t> amount of cytokines in the irradiated volume could </a:t>
            </a:r>
            <a:r>
              <a:rPr lang="en-GB" dirty="0" err="1" smtClean="0"/>
              <a:t>increase,leading</a:t>
            </a:r>
            <a:r>
              <a:rPr lang="en-GB" dirty="0" smtClean="0"/>
              <a:t> to the additional tissue damage, and also a certain level </a:t>
            </a:r>
            <a:r>
              <a:rPr lang="en-GB" dirty="0" err="1" smtClean="0"/>
              <a:t>ofdamage</a:t>
            </a:r>
            <a:r>
              <a:rPr lang="en-GB" dirty="0" smtClean="0"/>
              <a:t> outside the irradiated volume [21].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1776-78E8-468E-B08C-E177D33B1882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69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D424C-A158-472F-9548-02507ECF1C98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2" eaLnBrk="1" hangingPunct="1">
              <a:spcBef>
                <a:spcPct val="0"/>
              </a:spcBef>
            </a:pPr>
            <a:r>
              <a:rPr lang="en-US" altLang="en-US" sz="2400" smtClean="0">
                <a:latin typeface="Arial" pitchFamily="34" charset="0"/>
                <a:ea typeface="ＭＳ Ｐゴシック" pitchFamily="34" charset="-128"/>
              </a:rPr>
              <a:t>Personalized dose distributions produced for each patient based on anatomy</a:t>
            </a:r>
          </a:p>
          <a:p>
            <a:pPr marL="0" lvl="2" eaLnBrk="1" hangingPunct="1">
              <a:spcBef>
                <a:spcPct val="0"/>
              </a:spcBef>
            </a:pPr>
            <a:r>
              <a:rPr lang="en-US" altLang="en-US" sz="2400" smtClean="0">
                <a:latin typeface="Arial" pitchFamily="34" charset="0"/>
                <a:ea typeface="ＭＳ Ｐゴシック" pitchFamily="34" charset="-128"/>
              </a:rPr>
              <a:t>Mention dose constraints and optimization</a:t>
            </a: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7B6271F-E6AA-46A5-9AFD-7043597F8FC9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18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High suicide rate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Want to increase dose as failure rates quite disappointing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Without compromising other aspects of the plans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Test these in clinical trial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F84CBD7-7CEF-4CE9-B5C5-74BA9C467BFB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19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Not all patients had concurrent chemotherapy</a:t>
            </a: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58A08C8-00D0-4150-A420-DA1BCE11B87E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20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A8E85F9-501D-457B-B118-090858C4CB49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21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15DDB14-A11F-4C84-88BD-36DF7B253C04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22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Novel to compare multiple models most studies just use standard logistic regression with poor variable selection strategies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ea typeface="ＭＳ Ｐゴシック" pitchFamily="34" charset="-128"/>
              </a:rPr>
              <a:t>Few studies perform validation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BB128D2-06DC-46AF-9087-A11309F31A26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23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C41D93D-BDBC-4B28-9B92-22CD9685CFBF}" type="slidenum">
              <a:rPr lang="en-GB" altLang="en-US" sz="1200">
                <a:solidFill>
                  <a:prstClr val="black"/>
                </a:solidFill>
                <a:latin typeface="Calibri" pitchFamily="34" charset="0"/>
              </a:rPr>
              <a:pPr eaLnBrk="1" hangingPunct="1"/>
              <a:t>24</a:t>
            </a:fld>
            <a:endParaRPr lang="en-GB" alt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300"/>
              </a:lnSpc>
              <a:defRPr/>
            </a:pPr>
            <a:endParaRPr lang="en-US" altLang="en-US" sz="3200" b="0" baseline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aseline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000"/>
              </a:lnSpc>
              <a:buFont typeface="Arial" charset="0"/>
              <a:buNone/>
              <a:defRPr/>
            </a:pPr>
            <a:endParaRPr lang="en-US" altLang="en-US" sz="2000" b="0" baseline="0" smtClean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391267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1B29-F0DF-45B4-92B6-9E2103558D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99952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4573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3229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6196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3200" b="0" baseline="0" smtClean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altLang="en-US" sz="2000" b="0" baseline="0" smtClean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53502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81868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300" y="1981200"/>
            <a:ext cx="3808413" cy="4483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2" y="1981200"/>
            <a:ext cx="4129088" cy="44704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006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36600" y="1066800"/>
            <a:ext cx="8101013" cy="53847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53868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79541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8540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6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DCC5B-21EF-4BA3-91E1-EFE434F2969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26301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3050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51765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4893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9273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91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9251-6BE0-4CE6-95C1-014850FD69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573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E3B0D-FB24-4EC8-B4B1-C906C7474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50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9251-6BE0-4CE6-95C1-014850FD69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781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D3E05-C1D7-4061-A28C-7460CB8D17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7603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5" y="958850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96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9251-6BE0-4CE6-95C1-014850FD69D0}" type="slidenum">
              <a:rPr lang="en-GB">
                <a:solidFill>
                  <a:srgbClr val="616365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217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9251-6BE0-4CE6-95C1-014850FD69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068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9251-6BE0-4CE6-95C1-014850FD69D0}" type="slidenum">
              <a:rPr lang="en-GB">
                <a:solidFill>
                  <a:srgbClr val="616365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77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300"/>
              </a:lnSpc>
              <a:defRPr/>
            </a:pPr>
            <a:endParaRPr lang="en-US" altLang="en-US" sz="3200" b="0" baseline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000"/>
              </a:lnSpc>
              <a:buFont typeface="Arial" charset="0"/>
              <a:buNone/>
              <a:defRPr/>
            </a:pPr>
            <a:endParaRPr lang="en-US" altLang="en-US" sz="2000" b="0" baseline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11800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3418-6AFC-4747-B882-4F42FE82870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95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1799302"/>
            <a:ext cx="4087813" cy="46506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BE214-DF4F-4C22-84E0-A719BDA34D02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1799304"/>
            <a:ext cx="4087813" cy="46506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794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953729"/>
            <a:ext cx="4087813" cy="54962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900A-017C-49BC-91F6-0FA8C92A64B0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943897"/>
            <a:ext cx="4087813" cy="5506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34532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6FBC-5167-4EE5-BBA6-785A5262CE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74863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22EFD-0E2E-4D5F-878E-5C3FFFF3BDA1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2618" y="914400"/>
            <a:ext cx="8404995" cy="553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492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939B-991B-4C55-B094-AAA76D8A7AE7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67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1BE8-F60D-409A-9487-9CC0C4F94CCD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74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286C-08C5-4517-A8DE-1E6BED07F34A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155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A782-39A3-435E-835A-490D74D481AB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673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A5CE-08A4-46C3-A25B-D0C469484DF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4740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0FD6-17DA-408E-8F62-DC120C70417F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244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CE82-6F1E-404A-885C-966D1C15CC6E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974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D997-2563-41DC-8122-61E2F4CF3E8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448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300"/>
              </a:lnSpc>
              <a:defRPr/>
            </a:pPr>
            <a:endParaRPr lang="en-US" altLang="en-US" sz="3200" b="0" baseline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000"/>
              </a:lnSpc>
              <a:buFont typeface="Arial" charset="0"/>
              <a:buNone/>
              <a:defRPr/>
            </a:pPr>
            <a:endParaRPr lang="en-US" altLang="en-US" sz="2000" b="0" baseline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52658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46188" y="2173288"/>
            <a:ext cx="3311525" cy="4429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2173288"/>
            <a:ext cx="3313112" cy="4429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9466-2189-40D8-8017-EB5A4A3E3A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47624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3418-6AFC-4747-B882-4F42FE82870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446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1799302"/>
            <a:ext cx="4087813" cy="46506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BE214-DF4F-4C22-84E0-A719BDA34D02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1799304"/>
            <a:ext cx="4087813" cy="46506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6192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953729"/>
            <a:ext cx="4087813" cy="54962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900A-017C-49BC-91F6-0FA8C92A64B0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943897"/>
            <a:ext cx="4087813" cy="5506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953910"/>
      </p:ext>
    </p:extLst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22EFD-0E2E-4D5F-878E-5C3FFFF3BDA1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2618" y="914400"/>
            <a:ext cx="8404995" cy="553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4060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939B-991B-4C55-B094-AAA76D8A7AE7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4886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1BE8-F60D-409A-9487-9CC0C4F94CCD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022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286C-08C5-4517-A8DE-1E6BED07F34A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9712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A782-39A3-435E-835A-490D74D481AB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419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A5CE-08A4-46C3-A25B-D0C469484DF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7026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0FD6-17DA-408E-8F62-DC120C70417F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2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3B9F7-6A39-41D7-B862-8476FB3A4D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41937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CE82-6F1E-404A-885C-966D1C15CC6E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699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D997-2563-41DC-8122-61E2F4CF3E8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494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300"/>
              </a:lnSpc>
              <a:defRPr/>
            </a:pPr>
            <a:endParaRPr lang="en-US" altLang="en-US" sz="3200" b="0" baseline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000"/>
              </a:lnSpc>
              <a:buFont typeface="Arial" charset="0"/>
              <a:buNone/>
              <a:defRPr/>
            </a:pPr>
            <a:endParaRPr lang="en-US" altLang="en-US" sz="2000" b="0" baseline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064976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3418-6AFC-4747-B882-4F42FE82870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225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1799302"/>
            <a:ext cx="4087813" cy="46506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BE214-DF4F-4C22-84E0-A719BDA34D02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1799304"/>
            <a:ext cx="4087813" cy="46506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980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953729"/>
            <a:ext cx="4087813" cy="54962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900A-017C-49BC-91F6-0FA8C92A64B0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943897"/>
            <a:ext cx="4087813" cy="5506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264817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22EFD-0E2E-4D5F-878E-5C3FFFF3BDA1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2618" y="914400"/>
            <a:ext cx="8404995" cy="553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3735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939B-991B-4C55-B094-AAA76D8A7AE7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854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1BE8-F60D-409A-9487-9CC0C4F94CCD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45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286C-08C5-4517-A8DE-1E6BED07F34A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0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EDD2-4400-44FB-A9E7-4A703E6F86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40439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A782-39A3-435E-835A-490D74D481AB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340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A5CE-08A4-46C3-A25B-D0C469484DF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095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0FD6-17DA-408E-8F62-DC120C70417F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097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CE82-6F1E-404A-885C-966D1C15CC6E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423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D997-2563-41DC-8122-61E2F4CF3E8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929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300"/>
              </a:lnSpc>
              <a:defRPr/>
            </a:pPr>
            <a:endParaRPr lang="en-US" altLang="en-US" sz="3200" b="0" baseline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2000"/>
              </a:lnSpc>
              <a:buFont typeface="Arial" charset="0"/>
              <a:buNone/>
              <a:defRPr/>
            </a:pPr>
            <a:endParaRPr lang="en-US" altLang="en-US" sz="2000" b="0" baseline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882454"/>
      </p:ext>
    </p:extLst>
  </p:cSld>
  <p:clrMapOvr>
    <a:masterClrMapping/>
  </p:clrMapOvr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3418-6AFC-4747-B882-4F42FE82870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266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1799302"/>
            <a:ext cx="4087813" cy="46506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BE214-DF4F-4C22-84E0-A719BDA34D02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1799304"/>
            <a:ext cx="4087813" cy="46506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13261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953729"/>
            <a:ext cx="4087813" cy="54962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900A-017C-49BC-91F6-0FA8C92A64B0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62500" y="943897"/>
            <a:ext cx="4087813" cy="55060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307461"/>
      </p:ext>
    </p:extLst>
  </p:cSld>
  <p:clrMapOvr>
    <a:masterClrMapping/>
  </p:clrMapOvr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22EFD-0E2E-4D5F-878E-5C3FFFF3BDA1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2618" y="914400"/>
            <a:ext cx="8404995" cy="553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79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32625-7AE5-4009-9A21-2FED522580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572659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939B-991B-4C55-B094-AAA76D8A7AE7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156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1BE8-F60D-409A-9487-9CC0C4F94CCD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640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286C-08C5-4517-A8DE-1E6BED07F34A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87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A782-39A3-435E-835A-490D74D481AB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124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A5CE-08A4-46C3-A25B-D0C469484DF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421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0FD6-17DA-408E-8F62-DC120C70417F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105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CE82-6F1E-404A-885C-966D1C15CC6E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2093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D997-2563-41DC-8122-61E2F4CF3E8C}" type="slidenum">
              <a:rPr lang="en-GB" altLang="en-US" smtClean="0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682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3200" b="0" baseline="0" smtClean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altLang="en-US" sz="2000" b="0" baseline="0" smtClean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7173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27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9B42B-E2DF-429F-AF6E-7EB45D32C23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52117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300" y="1981200"/>
            <a:ext cx="3808413" cy="4483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2" y="1981200"/>
            <a:ext cx="4129088" cy="44704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897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36600" y="1066800"/>
            <a:ext cx="8101013" cy="53847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3858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170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7021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796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649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7264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457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322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1177925"/>
            <a:ext cx="1898650" cy="5424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1177925"/>
            <a:ext cx="5548312" cy="5424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6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674C8-3FE1-4A1D-B9AB-AAC1318475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84277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27" y="958851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50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7FCA416-E591-46EF-BE01-DA85BF9233EA}" type="slidenum">
              <a:rPr lang="en-GB" altLang="en-US">
                <a:solidFill>
                  <a:srgbClr val="616365"/>
                </a:solidFill>
              </a:rPr>
              <a:pPr/>
              <a:t>‹#›</a:t>
            </a:fld>
            <a:endParaRPr lang="en-GB" altLang="en-US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414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328738" y="1485900"/>
            <a:ext cx="7505700" cy="1655763"/>
          </a:xfrm>
          <a:prstGeom prst="rect">
            <a:avLst/>
          </a:prstGeom>
          <a:solidFill>
            <a:srgbClr val="006A71"/>
          </a:solidFill>
          <a:ln w="9525">
            <a:noFill/>
            <a:miter lim="800000"/>
            <a:headEnd/>
            <a:tailEnd/>
          </a:ln>
        </p:spPr>
        <p:txBody>
          <a:bodyPr lIns="36000" tIns="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3200" b="0" baseline="0" smtClean="0">
              <a:solidFill>
                <a:srgbClr val="ACDCD4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8738" y="3143250"/>
            <a:ext cx="7505700" cy="828675"/>
          </a:xfrm>
          <a:prstGeom prst="rect">
            <a:avLst/>
          </a:prstGeom>
          <a:solidFill>
            <a:srgbClr val="82CE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baseline="0">
              <a:solidFill>
                <a:srgbClr val="ACDCD4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389063" y="3079750"/>
            <a:ext cx="6400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90000" rIns="0" bIns="0"/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altLang="en-US" sz="2000" b="0" baseline="0" smtClean="0">
              <a:solidFill>
                <a:srgbClr val="FFFFFF"/>
              </a:solidFill>
            </a:endParaRPr>
          </a:p>
        </p:txBody>
      </p:sp>
      <p:pic>
        <p:nvPicPr>
          <p:cNvPr id="7" name="Picture 10" descr="UCLH_Ve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5900"/>
            <a:ext cx="7461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Placeholder 2"/>
          <p:cNvSpPr>
            <a:spLocks noGrp="1"/>
          </p:cNvSpPr>
          <p:nvPr>
            <p:ph type="subTitle" idx="1"/>
          </p:nvPr>
        </p:nvSpPr>
        <p:spPr>
          <a:xfrm>
            <a:off x="1412875" y="3198813"/>
            <a:ext cx="7337425" cy="690562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23560" name="Title Placeholder 1"/>
          <p:cNvSpPr>
            <a:spLocks noGrp="1"/>
          </p:cNvSpPr>
          <p:nvPr>
            <p:ph type="ctrTitle"/>
          </p:nvPr>
        </p:nvSpPr>
        <p:spPr>
          <a:xfrm>
            <a:off x="1412875" y="1574800"/>
            <a:ext cx="7321550" cy="14208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7173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2727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300" y="1981200"/>
            <a:ext cx="3808413" cy="4483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2" y="1981200"/>
            <a:ext cx="4129088" cy="44704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897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36600" y="1066800"/>
            <a:ext cx="8101013" cy="53847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3858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1707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7021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796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649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>
                <a:solidFill>
                  <a:srgbClr val="007B85"/>
                </a:solidFill>
              </a:rPr>
              <a:pPr/>
              <a:t>‹#›</a:t>
            </a:fld>
            <a:endParaRPr lang="en-US">
              <a:solidFill>
                <a:srgbClr val="007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72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28738" y="1177925"/>
            <a:ext cx="751681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46188" y="2173288"/>
            <a:ext cx="677703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334000"/>
            <a:ext cx="569912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6738" y="6356350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0B881B49-D9B2-4E0E-B00A-CF98B011AE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0" name="Picture 6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  <p:sldLayoutId id="2147484198" r:id="rId12"/>
    <p:sldLayoutId id="2147484203" r:id="rId13"/>
    <p:sldLayoutId id="2147484206" r:id="rId14"/>
    <p:sldLayoutId id="2147484210" r:id="rId15"/>
    <p:sldLayoutId id="2147484211" r:id="rId16"/>
    <p:sldLayoutId id="2147484213" r:id="rId17"/>
    <p:sldLayoutId id="2147484214" r:id="rId18"/>
    <p:sldLayoutId id="2147484216" r:id="rId19"/>
    <p:sldLayoutId id="2147484217" r:id="rId20"/>
    <p:sldLayoutId id="2147484222" r:id="rId21"/>
    <p:sldLayoutId id="2147484223" r:id="rId22"/>
    <p:sldLayoutId id="2147484224" r:id="rId23"/>
    <p:sldLayoutId id="2147484225" r:id="rId24"/>
    <p:sldLayoutId id="2147484226" r:id="rId25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266700" indent="-17780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0238" indent="-18415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984250" indent="-174625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346200" indent="-182563" algn="l" defTabSz="457200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0" fontAlgn="base" hangingPunct="0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fontAlgn="base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fontAlgn="base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fontAlgn="base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fontAlgn="base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9900" y="915988"/>
            <a:ext cx="83677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9900" y="1789472"/>
            <a:ext cx="8367713" cy="466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61062"/>
            <a:ext cx="284956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B193900A-017C-49BC-91F6-0FA8C92A64B0}" type="slidenum">
              <a:rPr lang="en-GB" altLang="en-US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61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9900" y="915988"/>
            <a:ext cx="83677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9900" y="1789472"/>
            <a:ext cx="8367713" cy="466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61062"/>
            <a:ext cx="284956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B193900A-017C-49BC-91F6-0FA8C92A64B0}" type="slidenum">
              <a:rPr lang="en-GB" altLang="en-US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08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25" r:id="rId13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9900" y="915988"/>
            <a:ext cx="83677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9900" y="1789472"/>
            <a:ext cx="8367713" cy="466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61062"/>
            <a:ext cx="284956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B193900A-017C-49BC-91F6-0FA8C92A64B0}" type="slidenum">
              <a:rPr lang="en-GB" altLang="en-US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22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  <p:sldLayoutId id="2147484138" r:id="rId12"/>
    <p:sldLayoutId id="2147484139" r:id="rId13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9900" y="915988"/>
            <a:ext cx="836771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9900" y="1789472"/>
            <a:ext cx="8367713" cy="466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61062"/>
            <a:ext cx="284956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>
              <a:defRPr/>
            </a:pPr>
            <a:fld id="{B193900A-017C-49BC-91F6-0FA8C92A64B0}" type="slidenum">
              <a:rPr lang="en-GB" altLang="en-US">
                <a:solidFill>
                  <a:srgbClr val="007B85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7B85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6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41363" y="1063625"/>
            <a:ext cx="80962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6600" y="1981200"/>
            <a:ext cx="8101013" cy="447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334000"/>
            <a:ext cx="569912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>
                <a:solidFill>
                  <a:srgbClr val="007B85"/>
                </a:solidFill>
                <a:latin typeface="Arial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7B85"/>
              </a:solidFill>
              <a:latin typeface="Arial"/>
              <a:ea typeface="ＭＳ Ｐゴシック"/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2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  <p:sldLayoutId id="2147484195" r:id="rId13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41363" y="1063625"/>
            <a:ext cx="80962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6600" y="1981200"/>
            <a:ext cx="8101013" cy="447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334000"/>
            <a:ext cx="569912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>
                <a:solidFill>
                  <a:srgbClr val="007B85"/>
                </a:solidFill>
                <a:latin typeface="Arial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7B85"/>
              </a:solidFill>
              <a:latin typeface="Arial"/>
              <a:ea typeface="ＭＳ Ｐゴシック"/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2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41363" y="1063625"/>
            <a:ext cx="80962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6600" y="1981200"/>
            <a:ext cx="8101013" cy="447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</p:txBody>
      </p:sp>
      <p:pic>
        <p:nvPicPr>
          <p:cNvPr id="1028" name="Picture 10" descr="UCLH_Vert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334000"/>
            <a:ext cx="569912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151" y="6465093"/>
            <a:ext cx="652462" cy="2460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 baseline="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>
                <a:solidFill>
                  <a:srgbClr val="007B85"/>
                </a:solidFill>
                <a:latin typeface="Arial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7B85"/>
              </a:solidFill>
              <a:latin typeface="Arial"/>
              <a:ea typeface="ＭＳ Ｐゴシック"/>
            </a:endParaRP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663"/>
            <a:ext cx="340201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23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006A7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006A71"/>
          </a:solidFill>
          <a:latin typeface="Arial" charset="0"/>
          <a:ea typeface="ＭＳ Ｐゴシック" charset="-128"/>
        </a:defRPr>
      </a:lvl9pPr>
    </p:titleStyle>
    <p:bodyStyle>
      <a:lvl1pPr marL="177800" indent="-1778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541338" indent="-1841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</a:defRPr>
      </a:lvl2pPr>
      <a:lvl3pPr marL="895350" indent="-174625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3pPr>
      <a:lvl4pPr marL="1257300" indent="-182563" algn="l" defTabSz="457200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6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4pPr>
      <a:lvl5pPr marL="21558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6130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702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5274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84625" indent="-177800" algn="l" defTabSz="457200" rtl="0" eaLnBrk="1" fontAlgn="base" hangingPunct="1">
        <a:lnSpc>
          <a:spcPts val="2200"/>
        </a:lnSpc>
        <a:spcBef>
          <a:spcPct val="0"/>
        </a:spcBef>
        <a:spcAft>
          <a:spcPts val="600"/>
        </a:spcAft>
        <a:buClr>
          <a:schemeClr val="tx2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0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wmf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18" Type="http://schemas.openxmlformats.org/officeDocument/2006/relationships/image" Target="../media/image93.png"/><Relationship Id="rId3" Type="http://schemas.openxmlformats.org/officeDocument/2006/relationships/image" Target="../media/image78.png"/><Relationship Id="rId21" Type="http://schemas.openxmlformats.org/officeDocument/2006/relationships/image" Target="../media/image96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91.png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19" Type="http://schemas.openxmlformats.org/officeDocument/2006/relationships/image" Target="../media/image94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Relationship Id="rId22" Type="http://schemas.openxmlformats.org/officeDocument/2006/relationships/image" Target="../media/image97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Treatment Planning </a:t>
            </a:r>
            <a:r>
              <a:rPr lang="en-US" dirty="0" smtClean="0"/>
              <a:t>NTCP Models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</a:t>
            </a:r>
            <a:r>
              <a:rPr lang="en-US" dirty="0" err="1" smtClean="0"/>
              <a:t>Gulliford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April 2019</a:t>
            </a:r>
          </a:p>
          <a:p>
            <a:r>
              <a:rPr lang="en-US" dirty="0" smtClean="0"/>
              <a:t>UCLH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7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 Comparison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5"/>
          <a:stretch/>
        </p:blipFill>
        <p:spPr>
          <a:xfrm>
            <a:off x="819078" y="2128574"/>
            <a:ext cx="4210915" cy="384810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71"/>
          <a:stretch/>
        </p:blipFill>
        <p:spPr>
          <a:xfrm>
            <a:off x="5232091" y="1994938"/>
            <a:ext cx="3683309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 architecture</a:t>
            </a:r>
            <a:endParaRPr lang="en-GB" dirty="0"/>
          </a:p>
        </p:txBody>
      </p:sp>
      <p:pic>
        <p:nvPicPr>
          <p:cNvPr id="5" name="Picture 4" descr="KallmanFigure.png"/>
          <p:cNvPicPr>
            <a:picLocks noChangeAspect="1"/>
          </p:cNvPicPr>
          <p:nvPr/>
        </p:nvPicPr>
        <p:blipFill rotWithShape="1">
          <a:blip r:embed="rId2" cstate="print"/>
          <a:srcRect/>
          <a:stretch/>
        </p:blipFill>
        <p:spPr>
          <a:xfrm>
            <a:off x="4139952" y="2852936"/>
            <a:ext cx="4660191" cy="30853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3"/>
          </a:xfrm>
        </p:spPr>
        <p:txBody>
          <a:bodyPr>
            <a:normAutofit/>
          </a:bodyPr>
          <a:lstStyle/>
          <a:p>
            <a:r>
              <a:rPr lang="en-GB" dirty="0"/>
              <a:t>Each organ different in terms of FSU </a:t>
            </a:r>
            <a:r>
              <a:rPr lang="en-GB" dirty="0" smtClean="0"/>
              <a:t>interaction</a:t>
            </a:r>
          </a:p>
          <a:p>
            <a:r>
              <a:rPr lang="en-GB" dirty="0" smtClean="0"/>
              <a:t>Parallel type response like a rope: it can perform its function even if some strands break.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331640" y="6351711"/>
            <a:ext cx="7302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Källman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P.;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Ågren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A. &amp;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Brahme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A. Tumour and normal tissue responses to fractionated non-uniform dose delivery.</a:t>
            </a:r>
          </a:p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 J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Radiat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Biol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1992, 62, 249-262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2824337"/>
            <a:ext cx="3754760" cy="312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defTabSz="914400">
              <a:buFont typeface="Arial" pitchFamily="34" charset="0"/>
              <a:buChar char="-"/>
            </a:pPr>
            <a:r>
              <a:rPr lang="en-GB" sz="2200" dirty="0" smtClean="0">
                <a:solidFill>
                  <a:prstClr val="black"/>
                </a:solidFill>
              </a:rPr>
              <a:t>Large volume effect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Serial type response like a chain: function is lost if any one link breaks.</a:t>
            </a:r>
          </a:p>
          <a:p>
            <a:pPr marL="800100" lvl="1" indent="-342900" defTabSz="914400">
              <a:buFont typeface="Arial" pitchFamily="34" charset="0"/>
              <a:buChar char="-"/>
            </a:pPr>
            <a:r>
              <a:rPr lang="en-GB" sz="2200" dirty="0" smtClean="0">
                <a:solidFill>
                  <a:prstClr val="black"/>
                </a:solidFill>
              </a:rPr>
              <a:t>Small </a:t>
            </a:r>
            <a:r>
              <a:rPr lang="en-GB" sz="2200" smtClean="0">
                <a:solidFill>
                  <a:prstClr val="black"/>
                </a:solidFill>
              </a:rPr>
              <a:t>volume effect</a:t>
            </a:r>
            <a:endParaRPr lang="en-GB" sz="2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0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Organ architecture</a:t>
            </a:r>
            <a:endParaRPr lang="en-GB" dirty="0"/>
          </a:p>
        </p:txBody>
      </p:sp>
      <p:pic>
        <p:nvPicPr>
          <p:cNvPr id="10" name="Picture 9" descr="KallmanFigure.png"/>
          <p:cNvPicPr>
            <a:picLocks noChangeAspect="1"/>
          </p:cNvPicPr>
          <p:nvPr/>
        </p:nvPicPr>
        <p:blipFill rotWithShape="1">
          <a:blip r:embed="rId2" cstate="print"/>
          <a:srcRect l="37647"/>
          <a:stretch/>
        </p:blipFill>
        <p:spPr>
          <a:xfrm>
            <a:off x="5894363" y="1307463"/>
            <a:ext cx="2905780" cy="30853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331640" y="6351711"/>
            <a:ext cx="7302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Källman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P.;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Ågren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A. &amp;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Brahme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A. Tumour and normal tissue responses to fractionated non-uniform dose delivery.</a:t>
            </a:r>
          </a:p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 J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Radiat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Biol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, 1992, 62, 249-262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3899" y="1229371"/>
            <a:ext cx="51704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In some tissues FSU are anatomically defined structures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“An </a:t>
            </a:r>
            <a:r>
              <a:rPr lang="en-GB" sz="2400" dirty="0">
                <a:solidFill>
                  <a:srgbClr val="000000"/>
                </a:solidFill>
              </a:rPr>
              <a:t>example of the</a:t>
            </a:r>
          </a:p>
          <a:p>
            <a:r>
              <a:rPr lang="en-GB" sz="2400" dirty="0">
                <a:solidFill>
                  <a:srgbClr val="000000"/>
                </a:solidFill>
              </a:rPr>
              <a:t>parallel-serial model applied to a functional subunit of kidney, </a:t>
            </a:r>
            <a:r>
              <a:rPr lang="en-GB" sz="2400" dirty="0" smtClean="0">
                <a:solidFill>
                  <a:srgbClr val="000000"/>
                </a:solidFill>
              </a:rPr>
              <a:t>a nephron</a:t>
            </a:r>
            <a:r>
              <a:rPr lang="en-GB" sz="2400" dirty="0">
                <a:solidFill>
                  <a:srgbClr val="000000"/>
                </a:solidFill>
              </a:rPr>
              <a:t>, is shown in d). The first parallel structure is the </a:t>
            </a:r>
            <a:r>
              <a:rPr lang="en-GB" sz="2400" dirty="0" smtClean="0">
                <a:solidFill>
                  <a:srgbClr val="000000"/>
                </a:solidFill>
              </a:rPr>
              <a:t>capillary system </a:t>
            </a:r>
            <a:r>
              <a:rPr lang="en-GB" sz="2400" dirty="0">
                <a:solidFill>
                  <a:srgbClr val="000000"/>
                </a:solidFill>
              </a:rPr>
              <a:t>inside the glomerular capsule, followed by the capsule itself </a:t>
            </a:r>
            <a:r>
              <a:rPr lang="en-GB" sz="2400" dirty="0" smtClean="0">
                <a:solidFill>
                  <a:srgbClr val="000000"/>
                </a:solidFill>
              </a:rPr>
              <a:t>and the </a:t>
            </a:r>
            <a:r>
              <a:rPr lang="en-GB" sz="2400" dirty="0">
                <a:solidFill>
                  <a:srgbClr val="000000"/>
                </a:solidFill>
              </a:rPr>
              <a:t>limbs and </a:t>
            </a:r>
            <a:r>
              <a:rPr lang="en-GB" sz="2400" dirty="0" err="1">
                <a:solidFill>
                  <a:srgbClr val="000000"/>
                </a:solidFill>
              </a:rPr>
              <a:t>Henle's</a:t>
            </a:r>
            <a:r>
              <a:rPr lang="en-GB" sz="2400" dirty="0">
                <a:solidFill>
                  <a:srgbClr val="000000"/>
                </a:solidFill>
              </a:rPr>
              <a:t> loop</a:t>
            </a:r>
            <a:r>
              <a:rPr lang="en-GB" sz="2400" dirty="0" smtClean="0">
                <a:solidFill>
                  <a:srgbClr val="000000"/>
                </a:solidFill>
              </a:rPr>
              <a:t>.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>
                <a:solidFill>
                  <a:srgbClr val="000000"/>
                </a:solidFill>
              </a:rPr>
              <a:t>In other tissues there is no anatomical demarcation of the FSU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dirty="0">
                <a:solidFill>
                  <a:srgbClr val="000000"/>
                </a:solidFill>
              </a:rPr>
              <a:t>Skin</a:t>
            </a:r>
          </a:p>
          <a:p>
            <a:r>
              <a:rPr lang="en-GB" sz="2400" dirty="0">
                <a:solidFill>
                  <a:srgbClr val="000000"/>
                </a:solidFill>
              </a:rPr>
              <a:t>Mucosa</a:t>
            </a:r>
          </a:p>
          <a:p>
            <a:r>
              <a:rPr lang="en-GB" sz="2400" dirty="0">
                <a:solidFill>
                  <a:srgbClr val="000000"/>
                </a:solidFill>
              </a:rPr>
              <a:t>Spinal cord</a:t>
            </a:r>
          </a:p>
        </p:txBody>
      </p:sp>
    </p:spTree>
    <p:extLst>
      <p:ext uri="{BB962C8B-B14F-4D97-AF65-F5344CB8AC3E}">
        <p14:creationId xmlns:p14="http://schemas.microsoft.com/office/powerpoint/2010/main" val="59473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Volume effect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6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Sigmoid dose-response for partial (uniform) organ irradiation: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6" name="Picture 5" descr="LymanFig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5033" y="2238271"/>
            <a:ext cx="4064762" cy="23428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2300" y="6342667"/>
            <a:ext cx="819817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i="1" dirty="0">
                <a:solidFill>
                  <a:prstClr val="black"/>
                </a:solidFill>
                <a:latin typeface="Calibri"/>
              </a:rPr>
              <a:t>Lyman, J. T. Complication probability as assessed from dose-volume histograms. </a:t>
            </a:r>
            <a:r>
              <a:rPr lang="en-GB" sz="2000" i="1" dirty="0" err="1">
                <a:solidFill>
                  <a:prstClr val="black"/>
                </a:solidFill>
                <a:latin typeface="Calibri"/>
              </a:rPr>
              <a:t>Radiat</a:t>
            </a:r>
            <a:r>
              <a:rPr lang="en-GB" sz="2000" i="1" dirty="0">
                <a:solidFill>
                  <a:prstClr val="black"/>
                </a:solidFill>
                <a:latin typeface="Calibri"/>
              </a:rPr>
              <a:t> Res </a:t>
            </a:r>
            <a:r>
              <a:rPr lang="en-GB" sz="2000" i="1" dirty="0" err="1">
                <a:solidFill>
                  <a:prstClr val="black"/>
                </a:solidFill>
                <a:latin typeface="Calibri"/>
              </a:rPr>
              <a:t>Suppl</a:t>
            </a:r>
            <a:r>
              <a:rPr lang="en-GB" sz="2000" i="1" dirty="0">
                <a:solidFill>
                  <a:prstClr val="black"/>
                </a:solidFill>
                <a:latin typeface="Calibri"/>
              </a:rPr>
              <a:t>, 1985, 8, S13-S19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2996952"/>
            <a:ext cx="4114800" cy="288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charset="0"/>
              <a:buNone/>
            </a:pPr>
            <a:r>
              <a:rPr lang="en-GB" dirty="0" smtClean="0">
                <a:solidFill>
                  <a:prstClr val="black"/>
                </a:solidFill>
              </a:rPr>
              <a:t>The volume effect depends on: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Functional reserve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Migration of cells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Stochastic tissue damage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Inflammatory response?</a:t>
            </a: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7089" y="5700990"/>
            <a:ext cx="444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Nb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volume effect ≠ FSU in planning terms</a:t>
            </a:r>
          </a:p>
        </p:txBody>
      </p:sp>
    </p:spTree>
    <p:extLst>
      <p:ext uri="{BB962C8B-B14F-4D97-AF65-F5344CB8AC3E}">
        <p14:creationId xmlns:p14="http://schemas.microsoft.com/office/powerpoint/2010/main" val="26490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3322638" cy="1143000"/>
          </a:xfrm>
        </p:spPr>
        <p:txBody>
          <a:bodyPr/>
          <a:lstStyle/>
          <a:p>
            <a:r>
              <a:rPr lang="en-GB" dirty="0" smtClean="0"/>
              <a:t>Quantec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78175" cy="4525963"/>
          </a:xfrm>
        </p:spPr>
        <p:txBody>
          <a:bodyPr/>
          <a:lstStyle/>
          <a:p>
            <a:r>
              <a:rPr lang="en-GB" sz="1800" dirty="0" smtClean="0"/>
              <a:t>Quantitative Analysis of Normal Tissue Effects in the Clinic (QUANTEC).</a:t>
            </a:r>
          </a:p>
          <a:p>
            <a:r>
              <a:rPr lang="en-GB" sz="1800" dirty="0" smtClean="0"/>
              <a:t>IJROBP 76 (3) Supplement 2010</a:t>
            </a:r>
          </a:p>
          <a:p>
            <a:endParaRPr lang="en-GB" dirty="0" smtClean="0"/>
          </a:p>
        </p:txBody>
      </p:sp>
      <p:pic>
        <p:nvPicPr>
          <p:cNvPr id="33796" name="Picture 3" descr="quantec_overview.bmp"/>
          <p:cNvPicPr>
            <a:picLocks noChangeAspect="1"/>
          </p:cNvPicPr>
          <p:nvPr/>
        </p:nvPicPr>
        <p:blipFill>
          <a:blip r:embed="rId2"/>
          <a:srcRect r="18108"/>
          <a:stretch>
            <a:fillRect/>
          </a:stretch>
        </p:blipFill>
        <p:spPr bwMode="auto">
          <a:xfrm>
            <a:off x="3291806" y="566929"/>
            <a:ext cx="5480719" cy="569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88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dose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Lots of data on normal tissue response have been collected over the last 20 years.</a:t>
            </a:r>
          </a:p>
          <a:p>
            <a:r>
              <a:rPr lang="en-GB" dirty="0" smtClean="0"/>
              <a:t>Different dose parameters correlate with toxicity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Maximum dose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Mean dose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i="1" dirty="0" err="1" smtClean="0"/>
              <a:t>V</a:t>
            </a:r>
            <a:r>
              <a:rPr lang="en-GB" sz="2200" i="1" baseline="-25000" dirty="0" err="1"/>
              <a:t>x</a:t>
            </a:r>
            <a:r>
              <a:rPr lang="en-GB" sz="2200" dirty="0" smtClean="0"/>
              <a:t> (the volume receiving at least </a:t>
            </a:r>
            <a:r>
              <a:rPr lang="en-GB" sz="2200" i="1" dirty="0" smtClean="0"/>
              <a:t>x</a:t>
            </a:r>
            <a:r>
              <a:rPr lang="en-GB" sz="2200" dirty="0" smtClean="0"/>
              <a:t> </a:t>
            </a:r>
            <a:r>
              <a:rPr lang="en-GB" sz="2200" dirty="0" err="1" smtClean="0"/>
              <a:t>Gy</a:t>
            </a:r>
            <a:r>
              <a:rPr lang="en-GB" sz="2200" dirty="0" smtClean="0"/>
              <a:t>)</a:t>
            </a:r>
            <a:endParaRPr lang="en-GB" sz="2200" baseline="-25000" dirty="0"/>
          </a:p>
          <a:p>
            <a:r>
              <a:rPr lang="en-GB" dirty="0" smtClean="0"/>
              <a:t>The relevant dose depends on the organ architecture, the size of the functional reserve.</a:t>
            </a:r>
          </a:p>
          <a:p>
            <a:r>
              <a:rPr lang="en-GB" dirty="0" smtClean="0"/>
              <a:t>No reserve: maximum dose?</a:t>
            </a:r>
          </a:p>
          <a:p>
            <a:r>
              <a:rPr lang="en-GB" dirty="0" smtClean="0"/>
              <a:t>Large reserve: </a:t>
            </a:r>
            <a:r>
              <a:rPr lang="en-GB" i="1" dirty="0" err="1" smtClean="0"/>
              <a:t>V</a:t>
            </a:r>
            <a:r>
              <a:rPr lang="en-GB" i="1" baseline="-25000" dirty="0" err="1" smtClean="0"/>
              <a:t>x</a:t>
            </a:r>
            <a:r>
              <a:rPr lang="en-GB" dirty="0" smtClean="0"/>
              <a:t> or mean dose?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63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Dose volume histogram (DVH)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5" name="Picture 4" descr="DVHexam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2963" y="3501008"/>
            <a:ext cx="3738075" cy="279715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3"/>
          </a:xfrm>
        </p:spPr>
        <p:txBody>
          <a:bodyPr>
            <a:normAutofit/>
          </a:bodyPr>
          <a:lstStyle/>
          <a:p>
            <a:r>
              <a:rPr lang="en-GB" dirty="0" smtClean="0"/>
              <a:t>(Cumulative) dose volume histograms (DVHs) are often used to evaluate treatment plans.</a:t>
            </a:r>
          </a:p>
          <a:p>
            <a:r>
              <a:rPr lang="en-GB" sz="2200" dirty="0" smtClean="0"/>
              <a:t>Useful for comparing alternative plans</a:t>
            </a:r>
          </a:p>
          <a:p>
            <a:r>
              <a:rPr lang="en-GB" sz="2200" dirty="0" smtClean="0"/>
              <a:t>If two DVHs overlap it is not clear which is better.</a:t>
            </a:r>
          </a:p>
          <a:p>
            <a:r>
              <a:rPr lang="en-GB" sz="2200" dirty="0" smtClean="0"/>
              <a:t>DVH needs to be reduced to a single parameter.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37307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Regression-based NTCP models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88900" indent="0">
                  <a:buNone/>
                </a:pPr>
                <a:endParaRPr lang="en-US" dirty="0" smtClean="0"/>
              </a:p>
              <a:p>
                <a:r>
                  <a:rPr lang="en-GB" dirty="0" smtClean="0"/>
                  <a:t>NTCP=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−(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……..)</m:t>
                            </m:r>
                          </m:sup>
                        </m:sSup>
                      </m:den>
                    </m:f>
                  </m:oMath>
                </a14:m>
                <a:endParaRPr lang="en-GB" dirty="0" smtClean="0"/>
              </a:p>
              <a:p>
                <a:endParaRPr lang="en-US" dirty="0"/>
              </a:p>
              <a:p>
                <a:r>
                  <a:rPr lang="en-US" dirty="0"/>
                  <a:t>M</a:t>
                </a:r>
                <a:r>
                  <a:rPr lang="en-US" dirty="0" smtClean="0"/>
                  <a:t>odel with a continuous output between 0 &amp; 1.</a:t>
                </a:r>
              </a:p>
              <a:p>
                <a:endParaRPr lang="en-US" dirty="0"/>
              </a:p>
              <a:p>
                <a:r>
                  <a:rPr lang="en-US" dirty="0" smtClean="0"/>
                  <a:t>Coefficients fitted with multivariate logistic regression</a:t>
                </a:r>
                <a:endParaRPr lang="en-GB" dirty="0" smtClean="0"/>
              </a:p>
              <a:p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02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7" descr="bilater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1195388"/>
            <a:ext cx="5578475" cy="536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Radiotherapy planning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69FAA14-90EF-4B23-82F9-08934F05C237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18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sp>
        <p:nvSpPr>
          <p:cNvPr id="56324" name="Content Placeholder 4"/>
          <p:cNvSpPr txBox="1">
            <a:spLocks/>
          </p:cNvSpPr>
          <p:nvPr/>
        </p:nvSpPr>
        <p:spPr bwMode="auto">
          <a:xfrm>
            <a:off x="6880225" y="2068513"/>
            <a:ext cx="19272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Parotid gland</a:t>
            </a:r>
          </a:p>
        </p:txBody>
      </p:sp>
      <p:sp>
        <p:nvSpPr>
          <p:cNvPr id="56325" name="Content Placeholder 4"/>
          <p:cNvSpPr txBox="1">
            <a:spLocks/>
          </p:cNvSpPr>
          <p:nvPr/>
        </p:nvSpPr>
        <p:spPr bwMode="auto">
          <a:xfrm>
            <a:off x="109538" y="3033713"/>
            <a:ext cx="1182687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Spinal cord</a:t>
            </a:r>
          </a:p>
        </p:txBody>
      </p:sp>
      <p:sp>
        <p:nvSpPr>
          <p:cNvPr id="56326" name="Content Placeholder 4"/>
          <p:cNvSpPr txBox="1">
            <a:spLocks/>
          </p:cNvSpPr>
          <p:nvPr/>
        </p:nvSpPr>
        <p:spPr bwMode="auto">
          <a:xfrm>
            <a:off x="109538" y="1482725"/>
            <a:ext cx="1366837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Parotid gland</a:t>
            </a:r>
          </a:p>
        </p:txBody>
      </p:sp>
      <p:sp>
        <p:nvSpPr>
          <p:cNvPr id="56327" name="Content Placeholder 4"/>
          <p:cNvSpPr txBox="1">
            <a:spLocks/>
          </p:cNvSpPr>
          <p:nvPr/>
        </p:nvSpPr>
        <p:spPr bwMode="auto">
          <a:xfrm>
            <a:off x="101600" y="5697538"/>
            <a:ext cx="12350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Oral cavity</a:t>
            </a:r>
          </a:p>
        </p:txBody>
      </p:sp>
      <p:sp>
        <p:nvSpPr>
          <p:cNvPr id="56328" name="Content Placeholder 4"/>
          <p:cNvSpPr txBox="1">
            <a:spLocks/>
          </p:cNvSpPr>
          <p:nvPr/>
        </p:nvSpPr>
        <p:spPr bwMode="auto">
          <a:xfrm>
            <a:off x="6851650" y="3557588"/>
            <a:ext cx="2252663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Primary planning target volume</a:t>
            </a:r>
          </a:p>
        </p:txBody>
      </p:sp>
      <p:sp>
        <p:nvSpPr>
          <p:cNvPr id="56329" name="Content Placeholder 4"/>
          <p:cNvSpPr txBox="1">
            <a:spLocks/>
          </p:cNvSpPr>
          <p:nvPr/>
        </p:nvSpPr>
        <p:spPr bwMode="auto">
          <a:xfrm>
            <a:off x="6945313" y="5305425"/>
            <a:ext cx="2159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Nodal planning target volume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1211263" y="1839913"/>
            <a:ext cx="2066925" cy="485775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flipH="1">
            <a:off x="5478463" y="3978275"/>
            <a:ext cx="1466850" cy="1182688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flipV="1">
            <a:off x="1106488" y="2751138"/>
            <a:ext cx="2857500" cy="692150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V="1">
            <a:off x="1033463" y="5008563"/>
            <a:ext cx="2244725" cy="944562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/>
          <p:cNvCxnSpPr>
            <a:cxnSpLocks noChangeShapeType="1"/>
            <a:stCxn id="56329" idx="1"/>
          </p:cNvCxnSpPr>
          <p:nvPr/>
        </p:nvCxnSpPr>
        <p:spPr bwMode="auto">
          <a:xfrm flipH="1">
            <a:off x="5722938" y="5726113"/>
            <a:ext cx="1222375" cy="69850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  <a:stCxn id="56324" idx="1"/>
          </p:cNvCxnSpPr>
          <p:nvPr/>
        </p:nvCxnSpPr>
        <p:spPr bwMode="auto">
          <a:xfrm flipH="1" flipV="1">
            <a:off x="4445000" y="2263775"/>
            <a:ext cx="2435225" cy="61913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36" name="Content Placeholder 4"/>
          <p:cNvSpPr txBox="1">
            <a:spLocks/>
          </p:cNvSpPr>
          <p:nvPr/>
        </p:nvSpPr>
        <p:spPr bwMode="auto">
          <a:xfrm>
            <a:off x="174625" y="4487863"/>
            <a:ext cx="103663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616365"/>
                </a:solidFill>
              </a:rPr>
              <a:t>Brain stem</a:t>
            </a:r>
          </a:p>
        </p:txBody>
      </p: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>
            <a:off x="1033463" y="4802188"/>
            <a:ext cx="1384300" cy="206375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980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Clinical problem</a:t>
            </a:r>
          </a:p>
        </p:txBody>
      </p:sp>
      <p:sp>
        <p:nvSpPr>
          <p:cNvPr id="58370" name="Content Placeholder 4"/>
          <p:cNvSpPr>
            <a:spLocks noGrp="1"/>
          </p:cNvSpPr>
          <p:nvPr>
            <p:ph idx="1"/>
          </p:nvPr>
        </p:nvSpPr>
        <p:spPr>
          <a:xfrm>
            <a:off x="163513" y="1277938"/>
            <a:ext cx="5003800" cy="5589587"/>
          </a:xfrm>
        </p:spPr>
        <p:txBody>
          <a:bodyPr/>
          <a:lstStyle/>
          <a:p>
            <a:pPr lvl="2" eaLnBrk="1" hangingPunct="1"/>
            <a:r>
              <a:rPr lang="en-US" altLang="en-US" sz="2400" smtClean="0">
                <a:ea typeface="ＭＳ Ｐゴシック" pitchFamily="34" charset="-128"/>
              </a:rPr>
              <a:t>Oral mucositis</a:t>
            </a:r>
          </a:p>
          <a:p>
            <a:pPr lvl="2" eaLnBrk="1" hangingPunct="1"/>
            <a:r>
              <a:rPr lang="en-US" altLang="en-US" sz="2400" smtClean="0">
                <a:ea typeface="ＭＳ Ｐゴシック" pitchFamily="34" charset="-128"/>
              </a:rPr>
              <a:t>Dysphagia</a:t>
            </a:r>
          </a:p>
          <a:p>
            <a:pPr lvl="2" eaLnBrk="1" hangingPunct="1"/>
            <a:r>
              <a:rPr lang="en-US" altLang="en-US" sz="2400" smtClean="0">
                <a:ea typeface="ＭＳ Ｐゴシック" pitchFamily="34" charset="-128"/>
              </a:rPr>
              <a:t>Severe impact on quality of life</a:t>
            </a:r>
          </a:p>
          <a:p>
            <a:pPr lvl="2" eaLnBrk="1" hangingPunct="1"/>
            <a:r>
              <a:rPr lang="en-US" altLang="en-US" sz="2400" smtClean="0">
                <a:ea typeface="ＭＳ Ｐゴシック" pitchFamily="34" charset="-128"/>
              </a:rPr>
              <a:t>Acute and often transient</a:t>
            </a:r>
          </a:p>
          <a:p>
            <a:pPr lvl="2" eaLnBrk="1" hangingPunct="1"/>
            <a:r>
              <a:rPr lang="en-US" altLang="en-US" sz="2400" smtClean="0">
                <a:ea typeface="ＭＳ Ｐゴシック" pitchFamily="34" charset="-128"/>
              </a:rPr>
              <a:t>Consequential late effects</a:t>
            </a:r>
          </a:p>
          <a:p>
            <a:pPr lvl="1" eaLnBrk="1" hangingPunct="1"/>
            <a:r>
              <a:rPr lang="en-US" altLang="en-US" sz="2400" smtClean="0">
                <a:ea typeface="ＭＳ Ｐゴシック" pitchFamily="34" charset="-128"/>
              </a:rPr>
              <a:t>Limits dose-escalation and accelerated fractionation</a:t>
            </a: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183945C-0A50-4089-B508-AEA135DCDD6F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19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pic>
        <p:nvPicPr>
          <p:cNvPr id="5837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1181100"/>
            <a:ext cx="3825875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3865563"/>
            <a:ext cx="382587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6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62" y="292486"/>
            <a:ext cx="3808412" cy="4429125"/>
          </a:xfrm>
        </p:spPr>
        <p:txBody>
          <a:bodyPr/>
          <a:lstStyle/>
          <a:p>
            <a:r>
              <a:rPr lang="en-GB" dirty="0" smtClean="0"/>
              <a:t>In 2012 NHS England confirmed the two National PBT centres would be the Christie Hospital in Manchester and UCLH in London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FEED6-5EF3-40E1-838F-CB43F4F7BC71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486940" y="1180214"/>
            <a:ext cx="4377660" cy="5268053"/>
            <a:chOff x="3664889" y="1197005"/>
            <a:chExt cx="3958052" cy="498046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1197005"/>
              <a:ext cx="3915037" cy="4626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6637" y="5823372"/>
              <a:ext cx="2736304" cy="3540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6155580" y="4868950"/>
              <a:ext cx="217605" cy="9537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4889" y="3537747"/>
              <a:ext cx="1368152" cy="3918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4658813" y="3840494"/>
              <a:ext cx="1007157" cy="2411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57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Patients</a:t>
            </a:r>
          </a:p>
        </p:txBody>
      </p:sp>
      <p:sp>
        <p:nvSpPr>
          <p:cNvPr id="64514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A4F824E-CC89-4E89-8317-2691ADFDDF35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20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246063" y="1500188"/>
          <a:ext cx="8747125" cy="5089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093"/>
                <a:gridCol w="1119206"/>
                <a:gridCol w="1820862"/>
                <a:gridCol w="1764837"/>
                <a:gridCol w="1831127"/>
              </a:tblGrid>
              <a:tr h="64006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Trial</a:t>
                      </a:r>
                      <a:endParaRPr lang="en-US" sz="17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Number available</a:t>
                      </a:r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Primary disease site</a:t>
                      </a:r>
                      <a:endParaRPr lang="en-US" sz="17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Radiotherapy</a:t>
                      </a:r>
                      <a:r>
                        <a:rPr lang="en-US" sz="1700" baseline="0" dirty="0" smtClean="0"/>
                        <a:t> technique</a:t>
                      </a:r>
                      <a:endParaRPr lang="en-US" sz="17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Concurrent chemotherapy</a:t>
                      </a:r>
                      <a:endParaRPr lang="en-US" sz="1800" dirty="0"/>
                    </a:p>
                  </a:txBody>
                  <a:tcPr marL="91432" marR="91432" marT="45710" marB="45710"/>
                </a:tc>
              </a:tr>
              <a:tr h="8229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PARSPORT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71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Oropharynx,</a:t>
                      </a:r>
                      <a:r>
                        <a:rPr lang="en-US" sz="1600" baseline="0" dirty="0" smtClean="0"/>
                        <a:t> hypopharynx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Bilateral;</a:t>
                      </a:r>
                      <a:r>
                        <a:rPr lang="en-US" sz="1600" baseline="0" dirty="0" smtClean="0"/>
                        <a:t> Conventional, IMRT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  <a:tr h="8229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COSTAR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78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Parotid gland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Unilateral; Conventional,</a:t>
                      </a:r>
                      <a:r>
                        <a:rPr lang="en-US" sz="1600" baseline="0" dirty="0" smtClean="0"/>
                        <a:t> IMRT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  <a:tr h="8227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Dose Escalation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Hypopharynx, larynx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Bilateral; IMRT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  <a:tr h="57897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Midline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117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Oropharynx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Bilateral; IMRT</a:t>
                      </a:r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  <a:tr h="579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Nasopharynx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36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Nasopharynx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Bilateral; IMRT</a:t>
                      </a:r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  <a:tr h="8227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Unknown Primary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Unknown primary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Bilateral; IMRT</a:t>
                      </a:r>
                    </a:p>
                  </a:txBody>
                  <a:tcPr marL="91432" marR="91432" marT="45710" marB="4571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marL="91432" marR="91432" marT="45710" marB="4571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7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Toxicity scoring</a:t>
            </a:r>
          </a:p>
        </p:txBody>
      </p:sp>
      <p:sp>
        <p:nvSpPr>
          <p:cNvPr id="66562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8C719D5-7C42-466A-A240-C1BCC72F0BE2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21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271463" y="1343025"/>
          <a:ext cx="8142287" cy="365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090"/>
                <a:gridCol w="1485885"/>
                <a:gridCol w="1998237"/>
                <a:gridCol w="1985036"/>
                <a:gridCol w="1526039"/>
              </a:tblGrid>
              <a:tr h="609857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CTCAE toxicity</a:t>
                      </a:r>
                      <a:endParaRPr lang="en-US" sz="17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Grade 1</a:t>
                      </a:r>
                      <a:endParaRPr lang="en-US" sz="17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Grade 2</a:t>
                      </a:r>
                      <a:endParaRPr lang="en-US" sz="17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Grade 3</a:t>
                      </a:r>
                      <a:endParaRPr lang="en-US" sz="17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Grade 4</a:t>
                      </a:r>
                      <a:endParaRPr lang="en-US" sz="1700" dirty="0"/>
                    </a:p>
                  </a:txBody>
                  <a:tcPr marL="91435" marR="91435" marT="45737" marB="45737"/>
                </a:tc>
              </a:tr>
              <a:tr h="14108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Clinical oral mucositis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Erythema of</a:t>
                      </a:r>
                      <a:r>
                        <a:rPr lang="en-US" sz="1600" baseline="0" dirty="0" smtClean="0"/>
                        <a:t> the mucosa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Patchy ulcerations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Confluent ulcerations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Tissue necrosis; significant spontaneous bleeding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</a:tr>
              <a:tr h="16321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Dysphagia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Symptomatic, able to eat regular diet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Symptomatic and altered</a:t>
                      </a:r>
                      <a:r>
                        <a:rPr lang="en-US" sz="1600" baseline="0" dirty="0" smtClean="0"/>
                        <a:t> eating/swallowing; IV fluids indicated &lt; 24 hours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IV fluids, tube feedings, or TPN indicated &gt;= 24 hours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Life threatening consequences</a:t>
                      </a:r>
                      <a:endParaRPr lang="en-US" sz="1600" dirty="0"/>
                    </a:p>
                  </a:txBody>
                  <a:tcPr marL="91435" marR="91435" marT="45737" marB="45737"/>
                </a:tc>
              </a:tr>
            </a:tbl>
          </a:graphicData>
        </a:graphic>
      </p:graphicFrame>
      <p:sp>
        <p:nvSpPr>
          <p:cNvPr id="66589" name="Content Placeholder 4"/>
          <p:cNvSpPr txBox="1">
            <a:spLocks/>
          </p:cNvSpPr>
          <p:nvPr/>
        </p:nvSpPr>
        <p:spPr bwMode="auto">
          <a:xfrm>
            <a:off x="1306513" y="5146675"/>
            <a:ext cx="74422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79388" indent="-1793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eaLnBrk="1" fontAlgn="base" hangingPunct="1"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dirty="0" smtClean="0">
                <a:solidFill>
                  <a:srgbClr val="616365"/>
                </a:solidFill>
              </a:rPr>
              <a:t>Prospectively measured at baseline, weekly during and 1, 2, 3, 4 and 8 weeks post-radiotherapy</a:t>
            </a:r>
          </a:p>
          <a:p>
            <a:pPr lvl="1" eaLnBrk="1" fontAlgn="base" hangingPunct="1"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dirty="0" smtClean="0">
                <a:solidFill>
                  <a:srgbClr val="616365"/>
                </a:solidFill>
              </a:rPr>
              <a:t>Patients with missing data excluded</a:t>
            </a:r>
          </a:p>
          <a:p>
            <a:pPr lvl="1" eaLnBrk="1" fontAlgn="base" hangingPunct="1"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dirty="0" smtClean="0">
                <a:solidFill>
                  <a:srgbClr val="A71930"/>
                </a:solidFill>
              </a:rPr>
              <a:t>Peak grade &lt; 3 vs &gt;= 3</a:t>
            </a:r>
          </a:p>
        </p:txBody>
      </p:sp>
    </p:spTree>
    <p:extLst>
      <p:ext uri="{BB962C8B-B14F-4D97-AF65-F5344CB8AC3E}">
        <p14:creationId xmlns:p14="http://schemas.microsoft.com/office/powerpoint/2010/main" val="29902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Clinical data</a:t>
            </a:r>
          </a:p>
        </p:txBody>
      </p:sp>
      <p:sp>
        <p:nvSpPr>
          <p:cNvPr id="70658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D8E50A7-8C2C-410C-8B35-E385C3475246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22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sp>
        <p:nvSpPr>
          <p:cNvPr id="64515" name="Content Placeholder 3"/>
          <p:cNvSpPr>
            <a:spLocks noGrp="1"/>
          </p:cNvSpPr>
          <p:nvPr>
            <p:ph idx="1"/>
          </p:nvPr>
        </p:nvSpPr>
        <p:spPr>
          <a:xfrm>
            <a:off x="158750" y="1250950"/>
            <a:ext cx="7866063" cy="5176838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charset="0"/>
              </a:rPr>
              <a:t>Age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charset="0"/>
              </a:rPr>
              <a:t>Sex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charset="0"/>
              </a:rPr>
              <a:t>Primary disease site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charset="0"/>
              </a:rPr>
              <a:t>Definitive radiotherapy </a:t>
            </a:r>
            <a:r>
              <a:rPr lang="en-US" sz="2400" dirty="0" err="1" smtClean="0">
                <a:ea typeface="ＭＳ Ｐゴシック" charset="0"/>
              </a:rPr>
              <a:t>vs</a:t>
            </a:r>
            <a:r>
              <a:rPr lang="en-US" sz="2400" dirty="0" smtClean="0">
                <a:ea typeface="ＭＳ Ｐゴシック" charset="0"/>
              </a:rPr>
              <a:t> postoperative radiotherapy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ea typeface="ＭＳ Ｐゴシック" charset="0"/>
              </a:rPr>
              <a:t>Concomitant treatments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en-US" sz="2400" dirty="0">
                <a:solidFill>
                  <a:srgbClr val="A71930"/>
                </a:solidFill>
                <a:ea typeface="ＭＳ Ｐゴシック" charset="0"/>
              </a:rPr>
              <a:t>	</a:t>
            </a:r>
            <a:r>
              <a:rPr lang="en-US" sz="2400" dirty="0" smtClean="0">
                <a:solidFill>
                  <a:srgbClr val="A71930"/>
                </a:solidFill>
                <a:ea typeface="ＭＳ Ｐゴシック" charset="0"/>
              </a:rPr>
              <a:t>- Induction chemotherapy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en-US" sz="2400" dirty="0">
                <a:solidFill>
                  <a:srgbClr val="A71930"/>
                </a:solidFill>
                <a:ea typeface="ＭＳ Ｐゴシック" charset="0"/>
              </a:rPr>
              <a:t>	</a:t>
            </a:r>
            <a:r>
              <a:rPr lang="en-US" sz="2400" dirty="0" smtClean="0">
                <a:solidFill>
                  <a:srgbClr val="A71930"/>
                </a:solidFill>
                <a:ea typeface="ＭＳ Ｐゴシック" charset="0"/>
              </a:rPr>
              <a:t>- Concurrent chemotherapy regime</a:t>
            </a:r>
          </a:p>
          <a:p>
            <a:pPr marL="0" lvl="1" indent="0" eaLnBrk="1" hangingPunct="1">
              <a:buFont typeface="Arial" charset="0"/>
              <a:buNone/>
              <a:defRPr/>
            </a:pPr>
            <a:endParaRPr lang="en-US" sz="2400" dirty="0">
              <a:solidFill>
                <a:srgbClr val="616365"/>
              </a:solidFill>
              <a:ea typeface="ＭＳ Ｐゴシック" charset="0"/>
            </a:endParaRP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616365"/>
                </a:solidFill>
                <a:ea typeface="ＭＳ Ｐゴシック" charset="0"/>
              </a:rPr>
              <a:t>No smoking, alcohol or genetic data</a:t>
            </a:r>
          </a:p>
        </p:txBody>
      </p:sp>
    </p:spTree>
    <p:extLst>
      <p:ext uri="{BB962C8B-B14F-4D97-AF65-F5344CB8AC3E}">
        <p14:creationId xmlns:p14="http://schemas.microsoft.com/office/powerpoint/2010/main" val="41225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Predictive modeling pipeline</a:t>
            </a:r>
          </a:p>
        </p:txBody>
      </p:sp>
      <p:sp>
        <p:nvSpPr>
          <p:cNvPr id="72706" name="Content Placeholder 4"/>
          <p:cNvSpPr>
            <a:spLocks noGrp="1"/>
          </p:cNvSpPr>
          <p:nvPr>
            <p:ph idx="1"/>
          </p:nvPr>
        </p:nvSpPr>
        <p:spPr>
          <a:xfrm>
            <a:off x="6075363" y="1385888"/>
            <a:ext cx="2841625" cy="2457450"/>
          </a:xfrm>
        </p:spPr>
        <p:txBody>
          <a:bodyPr/>
          <a:lstStyle/>
          <a:p>
            <a:pPr lvl="1" eaLnBrk="1" hangingPunct="1"/>
            <a:r>
              <a:rPr lang="en-US" altLang="en-US" sz="2400" smtClean="0">
                <a:solidFill>
                  <a:schemeClr val="bg2"/>
                </a:solidFill>
                <a:ea typeface="ＭＳ Ｐゴシック" pitchFamily="34" charset="-128"/>
              </a:rPr>
              <a:t>Penalized logistic regression</a:t>
            </a:r>
          </a:p>
          <a:p>
            <a:pPr lvl="1" eaLnBrk="1" hangingPunct="1"/>
            <a:r>
              <a:rPr lang="en-US" altLang="en-US" sz="2400" smtClean="0">
                <a:solidFill>
                  <a:schemeClr val="bg2"/>
                </a:solidFill>
                <a:ea typeface="ＭＳ Ｐゴシック" pitchFamily="34" charset="-128"/>
              </a:rPr>
              <a:t>Support vector classification</a:t>
            </a:r>
          </a:p>
          <a:p>
            <a:pPr lvl="1" eaLnBrk="1" hangingPunct="1"/>
            <a:r>
              <a:rPr lang="en-US" altLang="en-US" sz="2400" smtClean="0">
                <a:solidFill>
                  <a:schemeClr val="bg2"/>
                </a:solidFill>
                <a:ea typeface="ＭＳ Ｐゴシック" pitchFamily="34" charset="-128"/>
              </a:rPr>
              <a:t>Random forest classification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C055F3C-A462-45A2-AA63-0DE6B694E806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23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149225" y="2824163"/>
            <a:ext cx="3703638" cy="7731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A6B"/>
              </a:gs>
              <a:gs pos="100000">
                <a:srgbClr val="FFAC00"/>
              </a:gs>
            </a:gsLst>
            <a:lin ang="5400000"/>
          </a:gradFill>
          <a:ln w="9525">
            <a:solidFill>
              <a:srgbClr val="FA9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a typeface="ＭＳ Ｐゴシック" pitchFamily="34" charset="-128"/>
              </a:rPr>
              <a:t>Preprocessing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149225" y="4233863"/>
            <a:ext cx="3703638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7C2"/>
              </a:gs>
              <a:gs pos="100000">
                <a:srgbClr val="FF6DA1"/>
              </a:gs>
            </a:gsLst>
            <a:lin ang="5400000"/>
          </a:gradFill>
          <a:ln w="9525">
            <a:solidFill>
              <a:srgbClr val="EB78A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a typeface="ＭＳ Ｐゴシック" pitchFamily="34" charset="-128"/>
              </a:rPr>
              <a:t>Train and tune model</a:t>
            </a: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163513" y="1385888"/>
            <a:ext cx="3703637" cy="774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7C2"/>
              </a:gs>
              <a:gs pos="100000">
                <a:srgbClr val="FF6DA1"/>
              </a:gs>
            </a:gsLst>
            <a:lin ang="5400000"/>
          </a:gradFill>
          <a:ln w="9525">
            <a:solidFill>
              <a:srgbClr val="EB78A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a typeface="ＭＳ Ｐゴシック" pitchFamily="34" charset="-128"/>
              </a:rPr>
              <a:t>Remove data for external validation</a:t>
            </a: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149225" y="5672138"/>
            <a:ext cx="3703638" cy="7731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A6B"/>
              </a:gs>
              <a:gs pos="100000">
                <a:srgbClr val="FFAC00"/>
              </a:gs>
            </a:gsLst>
            <a:lin ang="5400000"/>
          </a:gradFill>
          <a:ln w="9525">
            <a:solidFill>
              <a:srgbClr val="FA9F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a typeface="ＭＳ Ｐゴシック" pitchFamily="34" charset="-128"/>
              </a:rPr>
              <a:t>Internal validation</a:t>
            </a: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222750" y="5672138"/>
            <a:ext cx="3703638" cy="7731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7C2"/>
              </a:gs>
              <a:gs pos="100000">
                <a:srgbClr val="FF6DA1"/>
              </a:gs>
            </a:gsLst>
            <a:lin ang="5400000"/>
          </a:gradFill>
          <a:ln w="9525">
            <a:solidFill>
              <a:srgbClr val="EB78A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a typeface="ＭＳ Ｐゴシック" pitchFamily="34" charset="-128"/>
              </a:rPr>
              <a:t>External validation</a:t>
            </a:r>
          </a:p>
        </p:txBody>
      </p:sp>
      <p:cxnSp>
        <p:nvCxnSpPr>
          <p:cNvPr id="6" name="Straight Arrow Connector 5"/>
          <p:cNvCxnSpPr>
            <a:cxnSpLocks noChangeShapeType="1"/>
            <a:stCxn id="9" idx="2"/>
            <a:endCxn id="7" idx="0"/>
          </p:cNvCxnSpPr>
          <p:nvPr/>
        </p:nvCxnSpPr>
        <p:spPr bwMode="auto">
          <a:xfrm flipH="1">
            <a:off x="2000250" y="2160588"/>
            <a:ext cx="15875" cy="663575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  <a:stCxn id="7" idx="2"/>
            <a:endCxn id="8" idx="0"/>
          </p:cNvCxnSpPr>
          <p:nvPr/>
        </p:nvCxnSpPr>
        <p:spPr bwMode="auto">
          <a:xfrm>
            <a:off x="2000250" y="3597275"/>
            <a:ext cx="0" cy="636588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  <a:stCxn id="8" idx="2"/>
            <a:endCxn id="10" idx="0"/>
          </p:cNvCxnSpPr>
          <p:nvPr/>
        </p:nvCxnSpPr>
        <p:spPr bwMode="auto">
          <a:xfrm>
            <a:off x="2000250" y="5008563"/>
            <a:ext cx="1588" cy="663575"/>
          </a:xfrm>
          <a:prstGeom prst="straightConnector1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Curved Connector 17"/>
          <p:cNvCxnSpPr>
            <a:cxnSpLocks noChangeShapeType="1"/>
            <a:stCxn id="8" idx="3"/>
            <a:endCxn id="12" idx="0"/>
          </p:cNvCxnSpPr>
          <p:nvPr/>
        </p:nvCxnSpPr>
        <p:spPr bwMode="auto">
          <a:xfrm>
            <a:off x="3852863" y="4621213"/>
            <a:ext cx="2222500" cy="1050925"/>
          </a:xfrm>
          <a:prstGeom prst="curvedConnector2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Curved Connector 21"/>
          <p:cNvCxnSpPr>
            <a:cxnSpLocks noChangeShapeType="1"/>
            <a:stCxn id="9" idx="3"/>
            <a:endCxn id="12" idx="0"/>
          </p:cNvCxnSpPr>
          <p:nvPr/>
        </p:nvCxnSpPr>
        <p:spPr bwMode="auto">
          <a:xfrm>
            <a:off x="3867150" y="1773238"/>
            <a:ext cx="2208213" cy="3898900"/>
          </a:xfrm>
          <a:prstGeom prst="curvedConnector2">
            <a:avLst/>
          </a:prstGeom>
          <a:noFill/>
          <a:ln w="25400">
            <a:solidFill>
              <a:srgbClr val="C9DD03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2718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862388"/>
            <a:ext cx="17970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54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Dysphagia modelling</a:t>
            </a:r>
          </a:p>
        </p:txBody>
      </p:sp>
      <p:sp>
        <p:nvSpPr>
          <p:cNvPr id="82946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513FED0-74BF-4122-900E-BAF0CC9E63D2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24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pic>
        <p:nvPicPr>
          <p:cNvPr id="82947" name="Picture 2" descr="PM Dose 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438" y="1250950"/>
            <a:ext cx="2151062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Content Placeholder 3"/>
          <p:cNvSpPr>
            <a:spLocks noGrp="1"/>
          </p:cNvSpPr>
          <p:nvPr>
            <p:ph idx="1"/>
          </p:nvPr>
        </p:nvSpPr>
        <p:spPr>
          <a:xfrm>
            <a:off x="158750" y="1250950"/>
            <a:ext cx="4641850" cy="4340225"/>
          </a:xfrm>
        </p:spPr>
        <p:txBody>
          <a:bodyPr/>
          <a:lstStyle/>
          <a:p>
            <a:pPr lvl="1" eaLnBrk="1" hangingPunct="1"/>
            <a:r>
              <a:rPr lang="en-US" altLang="en-US" sz="2400" dirty="0" smtClean="0">
                <a:ea typeface="ＭＳ Ｐゴシック" pitchFamily="34" charset="-128"/>
              </a:rPr>
              <a:t>Feeding tube dependence</a:t>
            </a:r>
          </a:p>
          <a:p>
            <a:pPr lvl="1" eaLnBrk="1" hangingPunct="1"/>
            <a:r>
              <a:rPr lang="en-US" altLang="en-US" sz="2400" dirty="0" smtClean="0">
                <a:ea typeface="ＭＳ Ｐゴシック" pitchFamily="34" charset="-128"/>
              </a:rPr>
              <a:t>Pharyngeal mucosa</a:t>
            </a:r>
          </a:p>
          <a:p>
            <a:pPr marL="0" lvl="4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rgbClr val="A71930"/>
                </a:solidFill>
                <a:ea typeface="ＭＳ Ｐゴシック" pitchFamily="34" charset="-128"/>
              </a:rPr>
              <a:t>	- Dose-volume</a:t>
            </a:r>
          </a:p>
          <a:p>
            <a:pPr marL="0" lvl="4" indent="0" eaLnBrk="1" hangingPunct="1"/>
            <a:endParaRPr lang="en-US" altLang="en-US" sz="2400" dirty="0" smtClean="0">
              <a:solidFill>
                <a:srgbClr val="616365"/>
              </a:solidFill>
              <a:ea typeface="ＭＳ Ｐゴシック" pitchFamily="34" charset="-128"/>
            </a:endParaRPr>
          </a:p>
          <a:p>
            <a:pPr marL="0" lvl="4" indent="0" eaLnBrk="1" hangingPunct="1"/>
            <a:r>
              <a:rPr lang="en-US" altLang="en-US" sz="2400" dirty="0" smtClean="0">
                <a:solidFill>
                  <a:srgbClr val="616365"/>
                </a:solidFill>
                <a:ea typeface="ＭＳ Ｐゴシック" pitchFamily="34" charset="-128"/>
              </a:rPr>
              <a:t>Training data – </a:t>
            </a:r>
            <a:r>
              <a:rPr lang="en-US" altLang="en-US" sz="2400" dirty="0" smtClean="0">
                <a:solidFill>
                  <a:schemeClr val="bg2"/>
                </a:solidFill>
                <a:ea typeface="ＭＳ Ｐゴシック" pitchFamily="34" charset="-128"/>
              </a:rPr>
              <a:t>172 patients</a:t>
            </a:r>
          </a:p>
          <a:p>
            <a:pPr marL="0" lvl="4" indent="0" eaLnBrk="1" hangingPunct="1"/>
            <a:r>
              <a:rPr lang="en-US" altLang="en-US" sz="2400" dirty="0" smtClean="0">
                <a:solidFill>
                  <a:srgbClr val="616365"/>
                </a:solidFill>
                <a:ea typeface="ＭＳ Ｐゴシック" pitchFamily="34" charset="-128"/>
              </a:rPr>
              <a:t>Independent external validation with University of Washington cohort – </a:t>
            </a:r>
            <a:r>
              <a:rPr lang="en-US" altLang="en-US" sz="2400" dirty="0" smtClean="0">
                <a:solidFill>
                  <a:srgbClr val="A71930"/>
                </a:solidFill>
                <a:ea typeface="ＭＳ Ｐゴシック" pitchFamily="34" charset="-128"/>
              </a:rPr>
              <a:t>24 patients</a:t>
            </a:r>
          </a:p>
        </p:txBody>
      </p:sp>
      <p:pic>
        <p:nvPicPr>
          <p:cNvPr id="82949" name="Picture 4" descr="dysphagiaDV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3949700"/>
            <a:ext cx="4022725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7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9225" y="396875"/>
            <a:ext cx="7456488" cy="5921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Dysphagia</a:t>
            </a:r>
          </a:p>
        </p:txBody>
      </p:sp>
      <p:sp>
        <p:nvSpPr>
          <p:cNvPr id="84994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A6B05A5-5B40-4290-9AA0-24CBA501C7F3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25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696913" y="1300163"/>
          <a:ext cx="69088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434"/>
                <a:gridCol w="1936410"/>
                <a:gridCol w="2000956"/>
              </a:tblGrid>
              <a:tr h="868601">
                <a:tc>
                  <a:txBody>
                    <a:bodyPr/>
                    <a:lstStyle/>
                    <a:p>
                      <a:endParaRPr lang="en-US" sz="1700" dirty="0" smtClean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Standard</a:t>
                      </a:r>
                      <a:endParaRPr lang="en-US" sz="1700" dirty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Spatial</a:t>
                      </a:r>
                      <a:endParaRPr lang="en-US" sz="1700" dirty="0"/>
                    </a:p>
                  </a:txBody>
                  <a:tcPr marL="91422" marR="91422" marT="45719" marB="45719"/>
                </a:tc>
              </a:tr>
              <a:tr h="47763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Model</a:t>
                      </a:r>
                      <a:r>
                        <a:rPr lang="en-US" sz="1800" baseline="0" dirty="0" smtClean="0"/>
                        <a:t> chosen</a:t>
                      </a:r>
                      <a:endParaRPr lang="en-US" sz="1800" dirty="0" smtClean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Logistic regression</a:t>
                      </a:r>
                      <a:endParaRPr lang="en-US" sz="1600" dirty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Logistic regression</a:t>
                      </a:r>
                    </a:p>
                  </a:txBody>
                  <a:tcPr marL="91422" marR="91422" marT="45732" marB="45732"/>
                </a:tc>
              </a:tr>
              <a:tr h="64009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Internal validation AUC (mean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s.d.</a:t>
                      </a:r>
                      <a:r>
                        <a:rPr lang="en-US" sz="1800" baseline="0" dirty="0" smtClean="0"/>
                        <a:t>))</a:t>
                      </a:r>
                      <a:endParaRPr lang="en-US" sz="1800" dirty="0" smtClean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0.77 (0.08)*</a:t>
                      </a:r>
                      <a:endParaRPr lang="en-US" sz="1600" dirty="0"/>
                    </a:p>
                  </a:txBody>
                  <a:tcPr marL="91422" marR="91422" marT="45719" marB="4571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0.76 (0.08)</a:t>
                      </a:r>
                    </a:p>
                  </a:txBody>
                  <a:tcPr marL="91422" marR="91422" marT="45732" marB="45732"/>
                </a:tc>
              </a:tr>
              <a:tr h="5790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External</a:t>
                      </a:r>
                      <a:r>
                        <a:rPr lang="en-US" sz="1600" baseline="0" dirty="0" smtClean="0"/>
                        <a:t> validation AUC</a:t>
                      </a:r>
                      <a:endParaRPr lang="en-US" sz="1600" dirty="0" smtClean="0"/>
                    </a:p>
                  </a:txBody>
                  <a:tcPr marL="91422" marR="91422" marT="45719" marB="45719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0.82</a:t>
                      </a:r>
                      <a:endParaRPr lang="en-US" sz="1600" dirty="0"/>
                    </a:p>
                  </a:txBody>
                  <a:tcPr marL="91422" marR="91422" marT="45719" marB="45719"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marL="91422" marR="91422" marT="45731" marB="45731"/>
                </a:tc>
              </a:tr>
            </a:tbl>
          </a:graphicData>
        </a:graphic>
      </p:graphicFrame>
      <p:pic>
        <p:nvPicPr>
          <p:cNvPr id="85016" name="Picture 3" descr="PMstanda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3976688"/>
            <a:ext cx="6908800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>
          <a:xfrm>
            <a:off x="2244725" y="4140200"/>
            <a:ext cx="290513" cy="2439988"/>
          </a:xfrm>
          <a:prstGeom prst="frame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5018" name="TextBox 6"/>
          <p:cNvSpPr txBox="1">
            <a:spLocks noChangeArrowheads="1"/>
          </p:cNvSpPr>
          <p:nvPr/>
        </p:nvSpPr>
        <p:spPr bwMode="auto">
          <a:xfrm>
            <a:off x="7519988" y="2674938"/>
            <a:ext cx="1370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smtClean="0">
                <a:solidFill>
                  <a:srgbClr val="A71930"/>
                </a:solidFill>
              </a:rPr>
              <a:t>*selected</a:t>
            </a:r>
          </a:p>
        </p:txBody>
      </p:sp>
    </p:spTree>
    <p:extLst>
      <p:ext uri="{BB962C8B-B14F-4D97-AF65-F5344CB8AC3E}">
        <p14:creationId xmlns:p14="http://schemas.microsoft.com/office/powerpoint/2010/main" val="25146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8"/>
          <a:stretch/>
        </p:blipFill>
        <p:spPr bwMode="auto">
          <a:xfrm>
            <a:off x="961001" y="1803400"/>
            <a:ext cx="5342300" cy="485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Correlated Variables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CA416-E591-46EF-BE01-DA85BF9233EA}" type="slidenum">
              <a:rPr lang="en-GB" altLang="en-US" smtClean="0">
                <a:solidFill>
                  <a:srgbClr val="616365"/>
                </a:solidFill>
              </a:rPr>
              <a:pPr/>
              <a:t>26</a:t>
            </a:fld>
            <a:endParaRPr lang="en-GB" altLang="en-US">
              <a:solidFill>
                <a:srgbClr val="616365"/>
              </a:solidFill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235327" y="6350001"/>
            <a:ext cx="4073223" cy="3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r>
              <a:rPr lang="en-GB" dirty="0" smtClean="0"/>
              <a:t>Dean </a:t>
            </a:r>
            <a:r>
              <a:rPr lang="en-GB" dirty="0"/>
              <a:t>et al </a:t>
            </a:r>
            <a:r>
              <a:rPr lang="en-GB" dirty="0" smtClean="0"/>
              <a:t>Rad </a:t>
            </a:r>
            <a:r>
              <a:rPr lang="en-GB" dirty="0" err="1" smtClean="0"/>
              <a:t>Onc</a:t>
            </a:r>
            <a:r>
              <a:rPr lang="en-GB" dirty="0" smtClean="0"/>
              <a:t> </a:t>
            </a:r>
            <a:r>
              <a:rPr lang="en-GB" b="1" dirty="0" smtClean="0"/>
              <a:t>120 </a:t>
            </a:r>
            <a:r>
              <a:rPr lang="en-GB" b="1" dirty="0"/>
              <a:t>(</a:t>
            </a:r>
            <a:r>
              <a:rPr lang="en-GB" b="1" dirty="0" smtClean="0"/>
              <a:t>2016) 21–27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853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Conclusions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4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BA17453-24AA-4F9B-93B1-5B4D5C6D2B4E}" type="slidenum">
              <a:rPr lang="en-GB" altLang="en-US" sz="1200">
                <a:solidFill>
                  <a:srgbClr val="616365"/>
                </a:solidFill>
              </a:rPr>
              <a:pPr eaLnBrk="1" hangingPunct="1"/>
              <a:t>27</a:t>
            </a:fld>
            <a:endParaRPr lang="en-GB" altLang="en-US" sz="1200">
              <a:solidFill>
                <a:srgbClr val="616365"/>
              </a:solidFill>
            </a:endParaRPr>
          </a:p>
        </p:txBody>
      </p:sp>
      <p:sp>
        <p:nvSpPr>
          <p:cNvPr id="95234" name="Content Placeholder 4"/>
          <p:cNvSpPr>
            <a:spLocks noGrp="1"/>
          </p:cNvSpPr>
          <p:nvPr>
            <p:ph idx="4294967295"/>
          </p:nvPr>
        </p:nvSpPr>
        <p:spPr>
          <a:xfrm>
            <a:off x="393700" y="1625600"/>
            <a:ext cx="8356600" cy="2311400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</a:rPr>
              <a:t>Trained and validated predictive </a:t>
            </a:r>
            <a:r>
              <a:rPr lang="en-US" dirty="0" smtClean="0">
                <a:ea typeface="ＭＳ Ｐゴシック" charset="0"/>
              </a:rPr>
              <a:t>model </a:t>
            </a:r>
            <a:r>
              <a:rPr lang="en-US" dirty="0">
                <a:ea typeface="ＭＳ Ｐゴシック" charset="0"/>
              </a:rPr>
              <a:t>of swallowing </a:t>
            </a:r>
            <a:r>
              <a:rPr lang="en-US" dirty="0" smtClean="0">
                <a:ea typeface="ＭＳ Ｐゴシック" charset="0"/>
              </a:rPr>
              <a:t>dysfunction</a:t>
            </a:r>
            <a:endParaRPr lang="en-US" dirty="0">
              <a:ea typeface="ＭＳ Ｐゴシック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</a:rPr>
              <a:t>High performance model for </a:t>
            </a:r>
            <a:r>
              <a:rPr lang="en-US" dirty="0" smtClean="0">
                <a:ea typeface="ＭＳ Ｐゴシック" charset="0"/>
              </a:rPr>
              <a:t>severe dysphagia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ea typeface="ＭＳ Ｐゴシック" charset="0"/>
              </a:rPr>
              <a:t>	</a:t>
            </a:r>
            <a:r>
              <a:rPr lang="en-US" dirty="0" smtClean="0">
                <a:solidFill>
                  <a:srgbClr val="A71930"/>
                </a:solidFill>
                <a:ea typeface="ＭＳ Ｐゴシック" charset="0"/>
              </a:rPr>
              <a:t>- No concurrent chemotherapy has highest absolute regression coefficient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A71930"/>
                </a:solidFill>
                <a:ea typeface="ＭＳ Ｐゴシック" charset="0"/>
              </a:rPr>
              <a:t>	</a:t>
            </a:r>
            <a:r>
              <a:rPr lang="en-US" dirty="0" smtClean="0">
                <a:solidFill>
                  <a:srgbClr val="A71930"/>
                </a:solidFill>
                <a:ea typeface="ＭＳ Ｐゴシック" charset="0"/>
              </a:rPr>
              <a:t>- V70 has highest regression coefficient out of dose-volume features</a:t>
            </a:r>
          </a:p>
        </p:txBody>
      </p:sp>
    </p:spTree>
    <p:extLst>
      <p:ext uri="{BB962C8B-B14F-4D97-AF65-F5344CB8AC3E}">
        <p14:creationId xmlns:p14="http://schemas.microsoft.com/office/powerpoint/2010/main" val="154828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1050925" y="1530350"/>
            <a:ext cx="7418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Verdana" pitchFamily="34" charset="0"/>
              </a:rPr>
              <a:t>Lyman Model 1985</a:t>
            </a:r>
          </a:p>
        </p:txBody>
      </p:sp>
      <p:graphicFrame>
        <p:nvGraphicFramePr>
          <p:cNvPr id="3256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823732"/>
              </p:ext>
            </p:extLst>
          </p:nvPr>
        </p:nvGraphicFramePr>
        <p:xfrm>
          <a:off x="692944" y="1987550"/>
          <a:ext cx="3162300" cy="285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3" name="Equation" r:id="rId3" imgW="1485720" imgH="1346040" progId="Equation.3">
                  <p:embed/>
                </p:oleObj>
              </mc:Choice>
              <mc:Fallback>
                <p:oleObj name="Equation" r:id="rId3" imgW="148572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4" y="1987550"/>
                        <a:ext cx="3162300" cy="285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5637" name="Picture 5" descr="lyman-1"/>
          <p:cNvPicPr>
            <a:picLocks noChangeAspect="1" noChangeArrowheads="1"/>
          </p:cNvPicPr>
          <p:nvPr/>
        </p:nvPicPr>
        <p:blipFill>
          <a:blip r:embed="rId5"/>
          <a:srcRect l="30843" t="4085" r="7033" b="25462"/>
          <a:stretch>
            <a:fillRect/>
          </a:stretch>
        </p:blipFill>
        <p:spPr bwMode="auto">
          <a:xfrm>
            <a:off x="4210844" y="2212882"/>
            <a:ext cx="46482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5638" name="Text Box 6"/>
          <p:cNvSpPr txBox="1">
            <a:spLocks noChangeArrowheads="1"/>
          </p:cNvSpPr>
          <p:nvPr/>
        </p:nvSpPr>
        <p:spPr bwMode="auto">
          <a:xfrm>
            <a:off x="1050925" y="6030913"/>
            <a:ext cx="59023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Lyman,J.T. Complication probability as assessed from dose-volume histograms.</a:t>
            </a:r>
          </a:p>
          <a:p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1400" i="1">
                <a:solidFill>
                  <a:srgbClr val="000000"/>
                </a:solidFill>
                <a:cs typeface="Times New Roman" pitchFamily="18" charset="0"/>
              </a:rPr>
              <a:t>Radiat. Res. Suppl</a:t>
            </a:r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000000"/>
                </a:solidFill>
                <a:cs typeface="Times New Roman" pitchFamily="18" charset="0"/>
              </a:rPr>
              <a:t>8</a:t>
            </a:r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, S13-S19 (1985).</a:t>
            </a:r>
            <a:r>
              <a:rPr lang="en-GB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25639" name="Text Box 7"/>
          <p:cNvSpPr txBox="1">
            <a:spLocks noChangeArrowheads="1"/>
          </p:cNvSpPr>
          <p:nvPr/>
        </p:nvSpPr>
        <p:spPr bwMode="auto">
          <a:xfrm>
            <a:off x="825500" y="4868863"/>
            <a:ext cx="5402263" cy="104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990033"/>
              </a:buClr>
            </a:pPr>
            <a:r>
              <a:rPr lang="en-GB" sz="1600" b="1" i="1" dirty="0">
                <a:solidFill>
                  <a:srgbClr val="000000"/>
                </a:solidFill>
              </a:rPr>
              <a:t>D</a:t>
            </a:r>
            <a:r>
              <a:rPr lang="en-GB" sz="1600" dirty="0">
                <a:solidFill>
                  <a:srgbClr val="000000"/>
                </a:solidFill>
              </a:rPr>
              <a:t> maximum dose to the structure</a:t>
            </a:r>
          </a:p>
          <a:p>
            <a:pPr eaLnBrk="0" hangingPunct="0">
              <a:spcBef>
                <a:spcPct val="20000"/>
              </a:spcBef>
              <a:buClr>
                <a:srgbClr val="990033"/>
              </a:buClr>
            </a:pPr>
            <a:r>
              <a:rPr lang="en-GB" sz="1600" b="1" i="1" dirty="0">
                <a:solidFill>
                  <a:srgbClr val="000000"/>
                </a:solidFill>
              </a:rPr>
              <a:t>TD</a:t>
            </a:r>
            <a:r>
              <a:rPr lang="en-GB" sz="1600" b="1" dirty="0">
                <a:solidFill>
                  <a:srgbClr val="000000"/>
                </a:solidFill>
              </a:rPr>
              <a:t>50(1) </a:t>
            </a:r>
            <a:r>
              <a:rPr lang="en-GB" sz="1600" baseline="-250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tolerance dose for 50% incidence of complication</a:t>
            </a:r>
          </a:p>
          <a:p>
            <a:pPr eaLnBrk="0" hangingPunct="0">
              <a:spcBef>
                <a:spcPct val="20000"/>
              </a:spcBef>
              <a:buClr>
                <a:srgbClr val="990033"/>
              </a:buClr>
            </a:pPr>
            <a:r>
              <a:rPr lang="en-GB" sz="1600" b="1" i="1" dirty="0">
                <a:solidFill>
                  <a:srgbClr val="000000"/>
                </a:solidFill>
              </a:rPr>
              <a:t>m</a:t>
            </a:r>
            <a:r>
              <a:rPr lang="en-GB" sz="1600" dirty="0">
                <a:solidFill>
                  <a:srgbClr val="000000"/>
                </a:solidFill>
              </a:rPr>
              <a:t> slope of TD50(1)</a:t>
            </a:r>
          </a:p>
          <a:p>
            <a:pPr eaLnBrk="0" hangingPunct="0">
              <a:spcBef>
                <a:spcPct val="20000"/>
              </a:spcBef>
              <a:buClr>
                <a:srgbClr val="990033"/>
              </a:buClr>
            </a:pPr>
            <a:r>
              <a:rPr lang="en-GB" sz="1600" b="1" i="1" dirty="0">
                <a:solidFill>
                  <a:srgbClr val="000000"/>
                </a:solidFill>
              </a:rPr>
              <a:t>n</a:t>
            </a:r>
            <a:r>
              <a:rPr lang="en-GB" sz="1600" dirty="0">
                <a:solidFill>
                  <a:srgbClr val="000000"/>
                </a:solidFill>
              </a:rPr>
              <a:t> indicates serial/parallel nature of the structure</a:t>
            </a:r>
          </a:p>
          <a:p>
            <a:pPr eaLnBrk="0" hangingPunct="0">
              <a:spcBef>
                <a:spcPct val="20000"/>
              </a:spcBef>
              <a:buClr>
                <a:srgbClr val="990033"/>
              </a:buClr>
            </a:pPr>
            <a:r>
              <a:rPr lang="en-GB" sz="1600" b="1" i="1" dirty="0">
                <a:solidFill>
                  <a:srgbClr val="000000"/>
                </a:solidFill>
              </a:rPr>
              <a:t>v</a:t>
            </a:r>
            <a:r>
              <a:rPr lang="en-GB" sz="1600" dirty="0">
                <a:solidFill>
                  <a:srgbClr val="000000"/>
                </a:solidFill>
              </a:rPr>
              <a:t> effective volume if the structure was irradiated uniformly to D </a:t>
            </a:r>
            <a:endParaRPr lang="en-GB" sz="1600" baseline="-250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2" y="976312"/>
            <a:ext cx="7516812" cy="7826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53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autoUpdateAnimBg="0"/>
      <p:bldP spid="325638" grpId="0" autoUpdateAnimBg="0"/>
      <p:bldP spid="3256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73163" y="1981200"/>
            <a:ext cx="3627437" cy="1752600"/>
          </a:xfrm>
        </p:spPr>
        <p:txBody>
          <a:bodyPr/>
          <a:lstStyle/>
          <a:p>
            <a:r>
              <a:rPr lang="en-GB" sz="2800" smtClean="0"/>
              <a:t>Dose Volume Histogram Reduction</a:t>
            </a:r>
          </a:p>
          <a:p>
            <a:pPr>
              <a:buFont typeface="Wingdings" pitchFamily="2" charset="2"/>
              <a:buNone/>
            </a:pPr>
            <a:endParaRPr lang="en-GB" sz="2800" smtClean="0"/>
          </a:p>
        </p:txBody>
      </p:sp>
      <p:graphicFrame>
        <p:nvGraphicFramePr>
          <p:cNvPr id="260100" name="Object 2"/>
          <p:cNvGraphicFramePr>
            <a:graphicFrameLocks noChangeAspect="1"/>
          </p:cNvGraphicFramePr>
          <p:nvPr/>
        </p:nvGraphicFramePr>
        <p:xfrm>
          <a:off x="1447800" y="3810000"/>
          <a:ext cx="2541588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8" name="Equation" r:id="rId3" imgW="1193760" imgH="330120" progId="Equation.3">
                  <p:embed/>
                </p:oleObj>
              </mc:Choice>
              <mc:Fallback>
                <p:oleObj name="Equation" r:id="rId3" imgW="11937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810000"/>
                        <a:ext cx="2541588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0101" name="Object 3"/>
          <p:cNvGraphicFramePr>
            <a:graphicFrameLocks noChangeAspect="1"/>
          </p:cNvGraphicFramePr>
          <p:nvPr/>
        </p:nvGraphicFramePr>
        <p:xfrm>
          <a:off x="4595813" y="2690813"/>
          <a:ext cx="4362450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9" name="Picture" r:id="rId5" imgW="4362480" imgH="2685960" progId="Word.Picture.8">
                  <p:embed/>
                </p:oleObj>
              </mc:Choice>
              <mc:Fallback>
                <p:oleObj name="Picture" r:id="rId5" imgW="4362480" imgH="268596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5813" y="2690813"/>
                        <a:ext cx="4362450" cy="268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990600" y="5943600"/>
            <a:ext cx="7864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Kutcher,G.J.et al, Histogram reduction method for calculating complication probabilities for three-dimensional treatment planning evaluations. </a:t>
            </a:r>
            <a:r>
              <a:rPr lang="en-GB" sz="1400" i="1">
                <a:solidFill>
                  <a:srgbClr val="000000"/>
                </a:solidFill>
                <a:cs typeface="Times New Roman" pitchFamily="18" charset="0"/>
              </a:rPr>
              <a:t>Int. J. Radiat. Oncol. Biol. Phys.</a:t>
            </a:r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000000"/>
                </a:solidFill>
                <a:cs typeface="Times New Roman" pitchFamily="18" charset="0"/>
              </a:rPr>
              <a:t>21</a:t>
            </a:r>
            <a:r>
              <a:rPr lang="en-GB" sz="1400">
                <a:solidFill>
                  <a:srgbClr val="000000"/>
                </a:solidFill>
                <a:cs typeface="Times New Roman" pitchFamily="18" charset="0"/>
              </a:rPr>
              <a:t>, 137-146 (1991).</a:t>
            </a:r>
            <a:r>
              <a:rPr lang="en-GB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578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 autoUpdateAnimBg="0"/>
      <p:bldP spid="26010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UCLH Proton Beam Therapy Centre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0" t="16835"/>
          <a:stretch/>
        </p:blipFill>
        <p:spPr bwMode="auto">
          <a:xfrm>
            <a:off x="1281866" y="2324101"/>
            <a:ext cx="7376360" cy="376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9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Equivalent uniform dose</a:t>
            </a:r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2" y="2858686"/>
            <a:ext cx="3360741" cy="252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579" y="2858686"/>
            <a:ext cx="3360741" cy="252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228" y="1905221"/>
            <a:ext cx="2182557" cy="77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86821" y="5553097"/>
            <a:ext cx="8229600" cy="1204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2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Parameter ‘</a:t>
            </a:r>
            <a:r>
              <a:rPr lang="en-GB" sz="2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n’</a:t>
            </a:r>
            <a:r>
              <a:rPr lang="en-GB" sz="2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is organ (endpoint) specific</a:t>
            </a:r>
          </a:p>
          <a:p>
            <a:pPr marL="342900" indent="-342900" defTabSz="9144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Low (≈ 0): small volume effect, EUD ≈ max dose</a:t>
            </a:r>
          </a:p>
          <a:p>
            <a:pPr marL="342900" indent="-342900" defTabSz="9144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High (= 1): large volume effect, EUD = mean dose</a:t>
            </a:r>
          </a:p>
        </p:txBody>
      </p:sp>
    </p:spTree>
    <p:extLst>
      <p:ext uri="{BB962C8B-B14F-4D97-AF65-F5344CB8AC3E}">
        <p14:creationId xmlns:p14="http://schemas.microsoft.com/office/powerpoint/2010/main" val="1123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Maximum Likelihood Estimation</a:t>
            </a:r>
            <a:br>
              <a:rPr lang="en-GB" sz="3600" dirty="0" smtClean="0"/>
            </a:br>
            <a:endParaRPr lang="en-GB" sz="3600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95487" y="3687058"/>
            <a:ext cx="8153400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1714500" algn="l"/>
                <a:tab pos="3409950" algn="l"/>
              </a:tabLst>
            </a:pPr>
            <a:r>
              <a:rPr lang="en-US" sz="3200" dirty="0" smtClean="0">
                <a:cs typeface="Times New Roman" pitchFamily="18" charset="0"/>
              </a:rPr>
              <a:t>.  y(</a:t>
            </a:r>
            <a:r>
              <a:rPr lang="en-US" sz="3200" dirty="0" err="1" smtClean="0">
                <a:cs typeface="Times New Roman" pitchFamily="18" charset="0"/>
              </a:rPr>
              <a:t>i</a:t>
            </a:r>
            <a:r>
              <a:rPr lang="en-US" sz="3200" dirty="0" smtClean="0">
                <a:cs typeface="Times New Roman" pitchFamily="18" charset="0"/>
              </a:rPr>
              <a:t>) known outcome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892" y="4495800"/>
            <a:ext cx="7595990" cy="2118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600" dirty="0" smtClean="0">
                <a:solidFill>
                  <a:schemeClr val="tx1"/>
                </a:solidFill>
              </a:rPr>
              <a:t>Bootstrapping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1800" dirty="0" smtClean="0"/>
              <a:t>Sample available data (with replacement) to create different populations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1800" dirty="0" smtClean="0"/>
              <a:t>Test </a:t>
            </a:r>
            <a:r>
              <a:rPr lang="en-GB" sz="1800" dirty="0" err="1" smtClean="0"/>
              <a:t>generalisability</a:t>
            </a:r>
            <a:r>
              <a:rPr lang="en-GB" sz="1800" dirty="0" smtClean="0"/>
              <a:t> of fit.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1800" dirty="0" smtClean="0"/>
              <a:t>Results shown for 1000 Bootstrapped cohorts</a:t>
            </a:r>
          </a:p>
        </p:txBody>
      </p:sp>
      <p:pic>
        <p:nvPicPr>
          <p:cNvPr id="23589" name="Picture 3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0139" r="10647" b="17948"/>
          <a:stretch/>
        </p:blipFill>
        <p:spPr bwMode="auto">
          <a:xfrm>
            <a:off x="1280593" y="2477405"/>
            <a:ext cx="5120207" cy="8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5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850392"/>
            <a:ext cx="7358063" cy="781460"/>
          </a:xfrm>
        </p:spPr>
        <p:txBody>
          <a:bodyPr/>
          <a:lstStyle/>
          <a:p>
            <a:r>
              <a:rPr lang="en-GB" dirty="0" smtClean="0"/>
              <a:t>Fitting NTCP models :an example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2185416"/>
            <a:ext cx="5640388" cy="319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RT01 Prostate Radiotherapy </a:t>
            </a:r>
            <a:r>
              <a:rPr lang="en-GB" sz="2400" dirty="0">
                <a:latin typeface="Times New Roman" pitchFamily="18" charset="0"/>
              </a:rPr>
              <a:t>Trial</a:t>
            </a:r>
            <a:br>
              <a:rPr lang="en-GB" sz="2400" dirty="0">
                <a:latin typeface="Times New Roman" pitchFamily="18" charset="0"/>
              </a:rPr>
            </a:br>
            <a:r>
              <a:rPr lang="en-GB" sz="2400" dirty="0" smtClean="0">
                <a:latin typeface="Times New Roman" pitchFamily="18" charset="0"/>
              </a:rPr>
              <a:t>Patients </a:t>
            </a:r>
            <a:r>
              <a:rPr lang="en-GB" sz="2400" dirty="0">
                <a:latin typeface="Times New Roman" pitchFamily="18" charset="0"/>
              </a:rPr>
              <a:t>randomised to 64 </a:t>
            </a:r>
            <a:r>
              <a:rPr lang="en-GB" sz="2400" dirty="0" err="1">
                <a:latin typeface="Times New Roman" pitchFamily="18" charset="0"/>
              </a:rPr>
              <a:t>Gy</a:t>
            </a:r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</a:rPr>
              <a:t>vs</a:t>
            </a:r>
            <a:r>
              <a:rPr lang="en-GB" sz="2400" dirty="0">
                <a:latin typeface="Times New Roman" pitchFamily="18" charset="0"/>
              </a:rPr>
              <a:t> 74 </a:t>
            </a:r>
            <a:r>
              <a:rPr lang="en-GB" sz="2400" dirty="0" err="1" smtClean="0">
                <a:latin typeface="Times New Roman" pitchFamily="18" charset="0"/>
              </a:rPr>
              <a:t>Gy</a:t>
            </a:r>
            <a:endParaRPr lang="en-GB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Accrual </a:t>
            </a:r>
            <a:r>
              <a:rPr lang="en-GB" sz="2400" dirty="0">
                <a:latin typeface="Times New Roman" pitchFamily="18" charset="0"/>
              </a:rPr>
              <a:t>from Jan 1998 to Dec </a:t>
            </a:r>
            <a:r>
              <a:rPr lang="en-GB" sz="2400" dirty="0" smtClean="0">
                <a:latin typeface="Times New Roman" pitchFamily="18" charset="0"/>
              </a:rPr>
              <a:t>2001</a:t>
            </a:r>
            <a:endParaRPr lang="en-GB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Patients randomised </a:t>
            </a:r>
            <a:r>
              <a:rPr lang="en-GB" sz="2400" dirty="0">
                <a:latin typeface="Times New Roman" pitchFamily="18" charset="0"/>
              </a:rPr>
              <a:t>from 23 centres throughout the UK, 1 in NZ, 1 in Victoria</a:t>
            </a:r>
          </a:p>
          <a:p>
            <a:pPr>
              <a:lnSpc>
                <a:spcPct val="90000"/>
              </a:lnSpc>
            </a:pPr>
            <a:endParaRPr lang="en-GB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0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850392"/>
            <a:ext cx="7358063" cy="781460"/>
          </a:xfrm>
        </p:spPr>
        <p:txBody>
          <a:bodyPr/>
          <a:lstStyle/>
          <a:p>
            <a:r>
              <a:rPr lang="en-GB" dirty="0" smtClean="0"/>
              <a:t>Fitting NTCP models :an example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2185416"/>
            <a:ext cx="5640388" cy="319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Rectal Bleeding -RMH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Proctitis-RTOG 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Stool Frequency- Lent </a:t>
            </a:r>
            <a:r>
              <a:rPr lang="en-GB" sz="2400" dirty="0" err="1" smtClean="0">
                <a:latin typeface="Times New Roman" pitchFamily="18" charset="0"/>
              </a:rPr>
              <a:t>Som</a:t>
            </a:r>
            <a:endParaRPr lang="en-GB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Loose Stools	-UCLA </a:t>
            </a:r>
            <a:r>
              <a:rPr lang="en-GB" sz="2400" dirty="0" err="1" smtClean="0">
                <a:latin typeface="Times New Roman" pitchFamily="18" charset="0"/>
              </a:rPr>
              <a:t>QoL</a:t>
            </a:r>
            <a:endParaRPr lang="en-GB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</a:rPr>
              <a:t>Rectal Urgency	-UCLA </a:t>
            </a:r>
            <a:r>
              <a:rPr lang="en-GB" sz="2400" dirty="0" err="1" smtClean="0">
                <a:latin typeface="Times New Roman" pitchFamily="18" charset="0"/>
              </a:rPr>
              <a:t>QoL</a:t>
            </a:r>
            <a:endParaRPr lang="en-GB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 smtClean="0">
                <a:latin typeface="Times New Roman" pitchFamily="18" charset="0"/>
              </a:rPr>
              <a:t>0=none 1=mild 2=moderate/severe toxicity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 smtClean="0">
                <a:latin typeface="Times New Roman" pitchFamily="18" charset="0"/>
              </a:rPr>
              <a:t>1000 Bootstrapped cohorts fitted using maximum likelihood estimation.</a:t>
            </a:r>
          </a:p>
        </p:txBody>
      </p:sp>
    </p:spTree>
    <p:extLst>
      <p:ext uri="{BB962C8B-B14F-4D97-AF65-F5344CB8AC3E}">
        <p14:creationId xmlns:p14="http://schemas.microsoft.com/office/powerpoint/2010/main" val="41347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Bootstrap Approach</a:t>
            </a:r>
          </a:p>
        </p:txBody>
      </p:sp>
      <p:pic>
        <p:nvPicPr>
          <p:cNvPr id="37891" name="Picture 2" descr="Bootstrap result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706937"/>
            <a:ext cx="854548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50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Bootstrap Approach</a:t>
            </a:r>
          </a:p>
        </p:txBody>
      </p:sp>
      <p:pic>
        <p:nvPicPr>
          <p:cNvPr id="37891" name="Picture 2" descr="Bootstrap result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706937"/>
            <a:ext cx="854548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03299" y="5664200"/>
            <a:ext cx="4406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0" dirty="0" err="1" smtClean="0"/>
              <a:t>Quantec</a:t>
            </a:r>
            <a:r>
              <a:rPr lang="en-GB" sz="2800" b="0" dirty="0" smtClean="0"/>
              <a:t> Values Grade 2 Toxicity</a:t>
            </a:r>
          </a:p>
          <a:p>
            <a:endParaRPr lang="en-GB" sz="2800" b="0" dirty="0" smtClean="0"/>
          </a:p>
          <a:p>
            <a:r>
              <a:rPr lang="en-GB" sz="2800" b="0" dirty="0" smtClean="0"/>
              <a:t> TD50 76.9Gy n=0.09 m=0.13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37232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Maximum Likelihood Estimation</a:t>
            </a:r>
            <a:br>
              <a:rPr lang="en-GB" dirty="0" smtClean="0"/>
            </a:br>
            <a:r>
              <a:rPr lang="en-GB" dirty="0" smtClean="0"/>
              <a:t>Log-likelihood values</a:t>
            </a:r>
          </a:p>
        </p:txBody>
      </p:sp>
      <p:pic>
        <p:nvPicPr>
          <p:cNvPr id="36867" name="Picture 2" descr="MLEmap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2850" y="2599820"/>
            <a:ext cx="7233227" cy="291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468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Taking empirical models further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1"/>
          </a:xfrm>
        </p:spPr>
        <p:txBody>
          <a:bodyPr>
            <a:normAutofit/>
          </a:bodyPr>
          <a:lstStyle/>
          <a:p>
            <a:r>
              <a:rPr lang="en-GB" sz="2200" dirty="0" smtClean="0"/>
              <a:t>Accounting for confounding factors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000" dirty="0" smtClean="0"/>
              <a:t>Confounding factors include any non-</a:t>
            </a:r>
            <a:r>
              <a:rPr lang="en-GB" sz="2000" dirty="0" err="1" smtClean="0"/>
              <a:t>dosimetric</a:t>
            </a:r>
            <a:r>
              <a:rPr lang="en-GB" sz="2000" dirty="0" smtClean="0"/>
              <a:t> factors (</a:t>
            </a:r>
            <a:r>
              <a:rPr lang="en-GB" sz="2000" i="1" dirty="0" smtClean="0"/>
              <a:t>X</a:t>
            </a:r>
            <a:r>
              <a:rPr lang="en-GB" sz="2000" dirty="0" smtClean="0"/>
              <a:t>) influencing the outcome, as these are not modelled.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000" dirty="0" smtClean="0"/>
              <a:t>Health status, chemo/surgery, </a:t>
            </a:r>
            <a:r>
              <a:rPr lang="en-GB" sz="2000" dirty="0" err="1" smtClean="0"/>
              <a:t>radiosensitivity</a:t>
            </a:r>
            <a:r>
              <a:rPr lang="en-GB" sz="2000" dirty="0" smtClean="0"/>
              <a:t> etc.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000" dirty="0" smtClean="0"/>
              <a:t>Sharper slope, greater certainty</a:t>
            </a:r>
            <a:endParaRPr lang="en-GB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3519" y="3789040"/>
            <a:ext cx="2891429" cy="103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3519" y="5033943"/>
            <a:ext cx="3426667" cy="60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990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2667000"/>
            <a:ext cx="8784976" cy="3988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Critical Volume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 the Critical Volume model the summary measure is a damaged volume, calculated using a local dose-effect function </a:t>
            </a:r>
            <a:r>
              <a:rPr lang="en-GB" i="1" dirty="0" smtClean="0"/>
              <a:t>E</a:t>
            </a:r>
            <a:r>
              <a:rPr lang="en-GB" dirty="0" smtClean="0"/>
              <a:t>(</a:t>
            </a:r>
            <a:r>
              <a:rPr lang="en-GB" i="1" dirty="0" smtClean="0"/>
              <a:t>D</a:t>
            </a:r>
            <a:r>
              <a:rPr lang="en-GB" i="1" baseline="-25000" dirty="0" smtClean="0"/>
              <a:t>i</a:t>
            </a:r>
            <a:r>
              <a:rPr lang="en-GB" dirty="0" smtClean="0"/>
              <a:t>)</a:t>
            </a:r>
            <a:r>
              <a:rPr lang="en-GB" i="1" dirty="0" smtClean="0"/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795770"/>
            <a:ext cx="2247900" cy="6000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787370"/>
            <a:ext cx="51054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6093296"/>
            <a:ext cx="2628900" cy="561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929190" y="2714620"/>
            <a:ext cx="3819274" cy="1754326"/>
            <a:chOff x="4929190" y="2714620"/>
            <a:chExt cx="3819274" cy="1754326"/>
          </a:xfrm>
        </p:grpSpPr>
        <p:sp>
          <p:nvSpPr>
            <p:cNvPr id="12" name="TextBox 11"/>
            <p:cNvSpPr txBox="1"/>
            <p:nvPr/>
          </p:nvSpPr>
          <p:spPr>
            <a:xfrm>
              <a:off x="5076056" y="2714620"/>
              <a:ext cx="36724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total dose to bin </a:t>
              </a: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i</a:t>
              </a:r>
              <a:endParaRPr lang="en-GB" dirty="0" smtClean="0">
                <a:solidFill>
                  <a:prstClr val="black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absolute volume in bin </a:t>
              </a:r>
              <a:r>
                <a:rPr lang="en-GB" i="1" dirty="0" err="1" smtClean="0">
                  <a:solidFill>
                    <a:prstClr val="black"/>
                  </a:solidFill>
                  <a:latin typeface="Calibri"/>
                </a:rPr>
                <a:t>i</a:t>
              </a:r>
              <a:endParaRPr lang="en-GB" dirty="0" smtClean="0">
                <a:solidFill>
                  <a:prstClr val="black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err="1" smtClean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GB" i="1" baseline="-25000" dirty="0" err="1" smtClean="0">
                  <a:solidFill>
                    <a:prstClr val="black"/>
                  </a:solidFill>
                  <a:latin typeface="Calibri"/>
                </a:rPr>
                <a:t>tot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total organ volume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dirty="0" smtClean="0">
                <a:solidFill>
                  <a:prstClr val="black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50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dose causing 50% local effect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k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parameter for slope of curve</a:t>
              </a:r>
              <a:endParaRPr lang="en-GB" i="1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Left Brace 12"/>
            <p:cNvSpPr/>
            <p:nvPr/>
          </p:nvSpPr>
          <p:spPr>
            <a:xfrm>
              <a:off x="4929190" y="2734527"/>
              <a:ext cx="214314" cy="1714512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786578" y="4643446"/>
            <a:ext cx="14287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Function 1: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2 parameters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86578" y="5392731"/>
            <a:ext cx="142876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Function 2: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1 parameter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86578" y="6142015"/>
            <a:ext cx="142876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Function 3: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1 parameter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714619"/>
            <a:ext cx="3380000" cy="69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01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Relative </a:t>
            </a:r>
            <a:r>
              <a:rPr lang="en-GB" dirty="0" err="1" smtClean="0"/>
              <a:t>Seriality</a:t>
            </a:r>
            <a:r>
              <a:rPr lang="en-GB" dirty="0" smtClean="0"/>
              <a:t>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Relative </a:t>
            </a:r>
            <a:r>
              <a:rPr lang="en-GB" dirty="0" err="1" smtClean="0"/>
              <a:t>Seriality</a:t>
            </a:r>
            <a:r>
              <a:rPr lang="en-GB" dirty="0" smtClean="0"/>
              <a:t> model first calculates a probability of local damage for each dose bin in the DVH: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8761" y="2559448"/>
            <a:ext cx="2735238" cy="65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8761" y="5085184"/>
            <a:ext cx="4327619" cy="96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643315"/>
            <a:ext cx="8229600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3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Then NTCP is estimated using the relative </a:t>
            </a:r>
            <a:r>
              <a:rPr lang="en-GB" sz="31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seriality</a:t>
            </a:r>
            <a:r>
              <a:rPr lang="en-GB" sz="3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parameter ‘</a:t>
            </a:r>
            <a:r>
              <a:rPr lang="en-GB" sz="3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3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’.</a:t>
            </a:r>
          </a:p>
          <a:p>
            <a:pPr marL="457200" indent="-457200" defTabSz="9144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Serial organs: </a:t>
            </a:r>
            <a:r>
              <a:rPr lang="en-GB" sz="28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1, high doses to small volume important</a:t>
            </a:r>
          </a:p>
          <a:p>
            <a:pPr marL="457200" indent="-457200" defTabSz="9144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Parallel organs: </a:t>
            </a:r>
            <a:r>
              <a:rPr lang="en-GB" sz="28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≈ 0, large irradiated volume important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500694" y="5195547"/>
            <a:ext cx="3353596" cy="928694"/>
            <a:chOff x="5000628" y="3000372"/>
            <a:chExt cx="3353596" cy="928694"/>
          </a:xfrm>
        </p:grpSpPr>
        <p:sp>
          <p:nvSpPr>
            <p:cNvPr id="9" name="TextBox 8"/>
            <p:cNvSpPr txBox="1"/>
            <p:nvPr/>
          </p:nvSpPr>
          <p:spPr>
            <a:xfrm>
              <a:off x="5072066" y="3000372"/>
              <a:ext cx="32821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absolute volume in bin </a:t>
              </a:r>
              <a:r>
                <a:rPr lang="en-GB" i="1" dirty="0" err="1" smtClean="0">
                  <a:solidFill>
                    <a:prstClr val="black"/>
                  </a:solidFill>
                  <a:latin typeface="Calibri"/>
                </a:rPr>
                <a:t>i</a:t>
              </a:r>
              <a:endParaRPr lang="en-GB" dirty="0" smtClean="0">
                <a:solidFill>
                  <a:prstClr val="black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err="1" smtClean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GB" i="1" baseline="-25000" dirty="0" err="1" smtClean="0">
                  <a:solidFill>
                    <a:prstClr val="black"/>
                  </a:solidFill>
                  <a:latin typeface="Calibri"/>
                </a:rPr>
                <a:t>tot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total organ volume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relative </a:t>
              </a:r>
              <a:r>
                <a:rPr lang="en-GB" dirty="0" err="1" smtClean="0">
                  <a:solidFill>
                    <a:prstClr val="black"/>
                  </a:solidFill>
                  <a:latin typeface="Calibri"/>
                </a:rPr>
                <a:t>seriatlity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parameter</a:t>
              </a:r>
            </a:p>
          </p:txBody>
        </p:sp>
        <p:sp>
          <p:nvSpPr>
            <p:cNvPr id="10" name="Left Brace 9"/>
            <p:cNvSpPr/>
            <p:nvPr/>
          </p:nvSpPr>
          <p:spPr>
            <a:xfrm>
              <a:off x="5000628" y="3000372"/>
              <a:ext cx="138886" cy="928694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00694" y="2571744"/>
            <a:ext cx="3500462" cy="928694"/>
            <a:chOff x="5000628" y="3000372"/>
            <a:chExt cx="3500462" cy="928694"/>
          </a:xfrm>
        </p:grpSpPr>
        <p:sp>
          <p:nvSpPr>
            <p:cNvPr id="12" name="TextBox 11"/>
            <p:cNvSpPr txBox="1"/>
            <p:nvPr/>
          </p:nvSpPr>
          <p:spPr>
            <a:xfrm>
              <a:off x="5072066" y="3000372"/>
              <a:ext cx="34290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total dose to bin </a:t>
              </a: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i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GB" i="1" baseline="-25000" dirty="0" smtClean="0">
                  <a:solidFill>
                    <a:prstClr val="black"/>
                  </a:solidFill>
                  <a:latin typeface="Calibri"/>
                </a:rPr>
                <a:t>50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Dose causing 50% probability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i="1" dirty="0" smtClean="0">
                  <a:solidFill>
                    <a:prstClr val="black"/>
                  </a:solidFill>
                  <a:latin typeface="Calibri"/>
                </a:rPr>
                <a:t>γ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= slope of the curve</a:t>
              </a:r>
              <a:endParaRPr lang="en-GB" i="1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Left Brace 12"/>
            <p:cNvSpPr/>
            <p:nvPr/>
          </p:nvSpPr>
          <p:spPr>
            <a:xfrm>
              <a:off x="5000628" y="3000372"/>
              <a:ext cx="142876" cy="928694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227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75D279-F472-45A1-B9B4-E8C6D250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815D775A-69D6-4A5A-BD9D-8B26A158D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8611849" cy="686157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74ABD81-8F15-4F3C-AB23-553735D766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FEED6-5EF3-40E1-838F-CB43F4F7BC71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9" b="26347"/>
          <a:stretch/>
        </p:blipFill>
        <p:spPr>
          <a:xfrm>
            <a:off x="86264" y="-94890"/>
            <a:ext cx="7721787" cy="718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2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1200" y="398348"/>
            <a:ext cx="7455788" cy="1519352"/>
          </a:xfrm>
        </p:spPr>
        <p:txBody>
          <a:bodyPr/>
          <a:lstStyle/>
          <a:p>
            <a:r>
              <a:rPr lang="en-GB" dirty="0" smtClean="0"/>
              <a:t>Fractionation</a:t>
            </a:r>
          </a:p>
          <a:p>
            <a:r>
              <a:rPr lang="en-GB" dirty="0" smtClean="0"/>
              <a:t>Linear Quadratic (LQ) Model</a:t>
            </a:r>
            <a:endParaRPr lang="en-GB" dirty="0"/>
          </a:p>
        </p:txBody>
      </p:sp>
      <p:pic>
        <p:nvPicPr>
          <p:cNvPr id="1126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83" y="1643366"/>
            <a:ext cx="3823855" cy="323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039" y="2046468"/>
            <a:ext cx="3101105" cy="271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6935" y="5118854"/>
            <a:ext cx="2757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S~exp</a:t>
            </a:r>
            <a:r>
              <a:rPr lang="en-GB" dirty="0" smtClean="0"/>
              <a:t>(-</a:t>
            </a:r>
            <a:r>
              <a:rPr lang="el-GR" dirty="0" smtClean="0"/>
              <a:t>α</a:t>
            </a:r>
            <a:r>
              <a:rPr lang="en-GB" dirty="0"/>
              <a:t>D</a:t>
            </a:r>
            <a:r>
              <a:rPr lang="en-GB" dirty="0" smtClean="0"/>
              <a:t> –</a:t>
            </a:r>
            <a:r>
              <a:rPr lang="el-GR" dirty="0" smtClean="0"/>
              <a:t>β</a:t>
            </a:r>
            <a:r>
              <a:rPr lang="en-GB" dirty="0" smtClean="0"/>
              <a:t>D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45809" y="5721979"/>
            <a:ext cx="793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Acute responding tissues </a:t>
            </a:r>
            <a:r>
              <a:rPr lang="el-GR" dirty="0" smtClean="0"/>
              <a:t>α</a:t>
            </a:r>
            <a:r>
              <a:rPr lang="en-GB" dirty="0" smtClean="0"/>
              <a:t>/</a:t>
            </a:r>
            <a:r>
              <a:rPr lang="el-GR" dirty="0" smtClean="0"/>
              <a:t>β</a:t>
            </a:r>
            <a:r>
              <a:rPr lang="en-GB" dirty="0" smtClean="0"/>
              <a:t>~10 late responding tissues </a:t>
            </a:r>
            <a:r>
              <a:rPr lang="el-GR" dirty="0" smtClean="0"/>
              <a:t>α/β</a:t>
            </a:r>
            <a:r>
              <a:rPr lang="en-GB" dirty="0" smtClean="0"/>
              <a:t>~3 (classically)</a:t>
            </a:r>
            <a:r>
              <a:rPr lang="el-GR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195736" y="6464369"/>
            <a:ext cx="68407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Illustration from 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Hall E &amp; 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</a:rPr>
              <a:t>Giaccia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</a:rPr>
              <a:t> A. Radiobiology for the Radiologist (Lippincott-Williams Wilkins 2012).</a:t>
            </a:r>
            <a:endParaRPr lang="en-GB" sz="1200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65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Fractionation correction!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Each bin in the DVH receives a different dose per fraction.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Convert </a:t>
            </a:r>
            <a:r>
              <a:rPr lang="en-GB" dirty="0"/>
              <a:t>each dose-bin to </a:t>
            </a:r>
            <a:r>
              <a:rPr lang="en-GB" dirty="0" smtClean="0"/>
              <a:t>2Gy </a:t>
            </a:r>
            <a:r>
              <a:rPr lang="en-GB" dirty="0"/>
              <a:t>fraction </a:t>
            </a:r>
            <a:r>
              <a:rPr lang="en-GB" dirty="0" smtClean="0"/>
              <a:t>equivalence (reference </a:t>
            </a:r>
            <a:r>
              <a:rPr lang="en-GB" dirty="0"/>
              <a:t>conditions</a:t>
            </a:r>
            <a:r>
              <a:rPr lang="en-GB" dirty="0" smtClean="0"/>
              <a:t>).</a:t>
            </a:r>
            <a:endParaRPr lang="en-GB" sz="2800" dirty="0"/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330355"/>
              </p:ext>
            </p:extLst>
          </p:nvPr>
        </p:nvGraphicFramePr>
        <p:xfrm>
          <a:off x="1396057" y="5255096"/>
          <a:ext cx="245586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2" name="Equation" r:id="rId3" imgW="1473120" imgH="457200" progId="Equation.3">
                  <p:embed/>
                </p:oleObj>
              </mc:Choice>
              <mc:Fallback>
                <p:oleObj name="Equation" r:id="rId3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6057" y="5255096"/>
                        <a:ext cx="2455863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37796"/>
              </p:ext>
            </p:extLst>
          </p:nvPr>
        </p:nvGraphicFramePr>
        <p:xfrm>
          <a:off x="1396057" y="4112096"/>
          <a:ext cx="2455863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3" name="Equation" r:id="rId5" imgW="1473120" imgH="380880" progId="Equation.3">
                  <p:embed/>
                </p:oleObj>
              </mc:Choice>
              <mc:Fallback>
                <p:oleObj name="Equation" r:id="rId5" imgW="147312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6057" y="4112096"/>
                        <a:ext cx="2455863" cy="698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65009"/>
            <a:ext cx="4509135" cy="204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7" y="1820793"/>
            <a:ext cx="448056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4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678077"/>
              </p:ext>
            </p:extLst>
          </p:nvPr>
        </p:nvGraphicFramePr>
        <p:xfrm>
          <a:off x="4716016" y="4774272"/>
          <a:ext cx="4104456" cy="1737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59499"/>
                <a:gridCol w="1072479"/>
                <a:gridCol w="1072478"/>
              </a:tblGrid>
              <a:tr h="34203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Patient 1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Patient 2</a:t>
                      </a:r>
                      <a:endParaRPr lang="en-GB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 smtClean="0"/>
                        <a:t>LKB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5.4%</a:t>
                      </a:r>
                      <a:endParaRPr lang="en-GB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 smtClean="0"/>
                        <a:t>Critical Volume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9.9%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6.9%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 smtClean="0"/>
                        <a:t>Relative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Seriality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8.5%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4.4%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467" y="1264205"/>
            <a:ext cx="4705037" cy="353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1"/>
            <a:ext cx="3754760" cy="434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charset="0"/>
              <a:buNone/>
            </a:pPr>
            <a:r>
              <a:rPr lang="en-GB" dirty="0" smtClean="0">
                <a:solidFill>
                  <a:prstClr val="black"/>
                </a:solidFill>
              </a:rPr>
              <a:t>DVHs for 2 lung cancer patients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Total lung – GTV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Fractionation correction (</a:t>
            </a:r>
            <a:r>
              <a:rPr lang="el-GR" dirty="0" smtClean="0">
                <a:solidFill>
                  <a:prstClr val="black"/>
                </a:solidFill>
              </a:rPr>
              <a:t>α</a:t>
            </a:r>
            <a:r>
              <a:rPr lang="en-GB" dirty="0" smtClean="0">
                <a:solidFill>
                  <a:prstClr val="black"/>
                </a:solidFill>
              </a:rPr>
              <a:t>/</a:t>
            </a:r>
            <a:r>
              <a:rPr lang="el-GR" dirty="0" smtClean="0">
                <a:solidFill>
                  <a:prstClr val="black"/>
                </a:solidFill>
              </a:rPr>
              <a:t>β</a:t>
            </a:r>
            <a:r>
              <a:rPr lang="en-GB" dirty="0" smtClean="0">
                <a:solidFill>
                  <a:prstClr val="black"/>
                </a:solidFill>
              </a:rPr>
              <a:t> = 3 </a:t>
            </a:r>
            <a:r>
              <a:rPr lang="en-GB" dirty="0" err="1" smtClean="0">
                <a:solidFill>
                  <a:prstClr val="black"/>
                </a:solidFill>
              </a:rPr>
              <a:t>Gy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NTCP estimated using 3 different models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Parameter values from </a:t>
            </a:r>
            <a:r>
              <a:rPr lang="en-GB" dirty="0" err="1" smtClean="0">
                <a:solidFill>
                  <a:prstClr val="black"/>
                </a:solidFill>
              </a:rPr>
              <a:t>Seppenwoolde</a:t>
            </a:r>
            <a:r>
              <a:rPr lang="en-GB" dirty="0" smtClean="0">
                <a:solidFill>
                  <a:prstClr val="black"/>
                </a:solidFill>
              </a:rPr>
              <a:t> et al. 2003</a:t>
            </a:r>
          </a:p>
        </p:txBody>
      </p:sp>
    </p:spTree>
    <p:extLst>
      <p:ext uri="{BB962C8B-B14F-4D97-AF65-F5344CB8AC3E}">
        <p14:creationId xmlns:p14="http://schemas.microsoft.com/office/powerpoint/2010/main" val="26646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can I use NTCP?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r>
              <a:rPr lang="en-GB" dirty="0" smtClean="0"/>
              <a:t>ICRU report 83: level 3 dose reporting</a:t>
            </a:r>
          </a:p>
          <a:p>
            <a:r>
              <a:rPr lang="en-GB" dirty="0" smtClean="0"/>
              <a:t>Ranking treatment plans</a:t>
            </a:r>
          </a:p>
          <a:p>
            <a:r>
              <a:rPr lang="en-GB" dirty="0" smtClean="0"/>
              <a:t>Evaluation of treatment data from clinical studies; derive parameter values locally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>
                <a:solidFill>
                  <a:prstClr val="black"/>
                </a:solidFill>
              </a:rPr>
              <a:t>Better to used locally derived parameter values than published values</a:t>
            </a:r>
            <a:endParaRPr lang="en-GB" sz="2200" dirty="0" smtClean="0"/>
          </a:p>
          <a:p>
            <a:r>
              <a:rPr lang="en-GB" dirty="0" smtClean="0"/>
              <a:t>Develop new potential techniques</a:t>
            </a:r>
          </a:p>
          <a:p>
            <a:r>
              <a:rPr lang="en-GB" dirty="0" smtClean="0"/>
              <a:t>Dose prescription</a:t>
            </a:r>
          </a:p>
          <a:p>
            <a:r>
              <a:rPr lang="en-GB" dirty="0" smtClean="0"/>
              <a:t>Radiobiological plan optimisation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0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model should I use?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79"/>
          </a:xfrm>
        </p:spPr>
        <p:txBody>
          <a:bodyPr>
            <a:normAutofit/>
          </a:bodyPr>
          <a:lstStyle/>
          <a:p>
            <a:r>
              <a:rPr lang="en-GB" dirty="0" smtClean="0"/>
              <a:t>Preferably several</a:t>
            </a:r>
          </a:p>
          <a:p>
            <a:r>
              <a:rPr lang="en-GB" dirty="0" smtClean="0"/>
              <a:t>The LKB model is the most commonly used model and has parameter values published for many organs/endpoints (e.g. QUANTEC).</a:t>
            </a:r>
          </a:p>
          <a:p>
            <a:r>
              <a:rPr lang="en-GB" dirty="0" smtClean="0"/>
              <a:t>All the above models are empirical.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Statistical fits to clinical data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Biological interpretation of DVH reduction method should not be relied on blindly.</a:t>
            </a:r>
          </a:p>
          <a:p>
            <a:r>
              <a:rPr lang="en-GB" dirty="0" smtClean="0"/>
              <a:t>The more parameters the more clinical data needed for parameter fitting. Up to 3 parameters often appropriate.</a:t>
            </a:r>
          </a:p>
          <a:p>
            <a:r>
              <a:rPr lang="en-GB" dirty="0" smtClean="0"/>
              <a:t>Datasets often in the order of 100-300 patients. The more ‘events’, the more information to model 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83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14500"/>
            <a:ext cx="6692900" cy="456510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model is only as good as the data used for parameter fitting.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400" dirty="0" smtClean="0"/>
              <a:t>Well-designed study (unbiased, representative)?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400" dirty="0" smtClean="0"/>
              <a:t>Sample size, number of events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400" dirty="0" smtClean="0"/>
              <a:t>Uncertainties in dose distributions (incl. outlining, organ motion, organ definition</a:t>
            </a:r>
            <a:r>
              <a:rPr lang="en-GB" sz="2400" dirty="0" smtClean="0"/>
              <a:t>)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9155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smtClean="0"/>
              <a:t>model is only reliable for plans reasonably similar to the plans included in the study (also applies to patient specific factors).</a:t>
            </a:r>
          </a:p>
          <a:p>
            <a:r>
              <a:rPr lang="en-GB" sz="2400" dirty="0" smtClean="0"/>
              <a:t>When a model is used without knowledge of these factors, or for a different technique/patient group, the same limitations apply as to empirical ‘tolerance doses’.</a:t>
            </a:r>
          </a:p>
          <a:p>
            <a:r>
              <a:rPr lang="en-GB" sz="2400" dirty="0" smtClean="0"/>
              <a:t>NTCP is continuous but the patient outcome is </a:t>
            </a:r>
            <a:r>
              <a:rPr lang="en-GB" sz="2400" dirty="0" smtClean="0"/>
              <a:t>binary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8214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Model-based selection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47</a:t>
            </a:fld>
            <a:endParaRPr lang="en-GB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877629"/>
            <a:ext cx="8039100" cy="359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Patient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Step 1 NTCP  Models</a:t>
            </a:r>
          </a:p>
          <a:p>
            <a:pPr lvl="2"/>
            <a:r>
              <a:rPr lang="en-GB" dirty="0" smtClean="0"/>
              <a:t>Data from optimal photon treatment</a:t>
            </a:r>
          </a:p>
          <a:p>
            <a:r>
              <a:rPr lang="en-GB" dirty="0" smtClean="0"/>
              <a:t>Step 2 In silico planning studies</a:t>
            </a:r>
          </a:p>
          <a:p>
            <a:pPr lvl="2"/>
            <a:r>
              <a:rPr lang="en-GB" dirty="0" smtClean="0"/>
              <a:t>Photon vs Proton</a:t>
            </a:r>
          </a:p>
          <a:p>
            <a:r>
              <a:rPr lang="en-GB" dirty="0" smtClean="0"/>
              <a:t>Step 3 Estimation of clinical benefit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48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97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3 Estimation of clinical benefit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88" y="2577120"/>
            <a:ext cx="6777037" cy="36214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49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646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D733E-B02C-4C6F-ACA8-C5FA3352C28E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pic>
        <p:nvPicPr>
          <p:cNvPr id="14338" name="Picture 2" descr="https://lh3.googleusercontent.com/57JbVPM8wG9jnNcrT5MPlLOUI3a55ioEM4LlrQ_LkmYLnyb5VIv5Zfc12nn-e_R_4U7duGhncH96B4AWPBtbAdDh6FU_bLXPCxIXl99g2J-AqIsqhN9iVND1ppMIvsMdFLogQHT45taeJimQCZCwTXKfuNTXn5-Dl-9y9XnsLZZi8CvJBeLfws9mj0E07kVtPm1bLM26zfybxfb6FI74P0Xu8R_t9j9BUbW-GnN6xWTHYNWB4RpD8WFoXkqj8huri7QAhu3GVRq5waEqTHdOlOoovXOKps7BVhjZtKruLRDbK1TFZ7GlyvBh1KtlhrYxc-GtAaya4HzNd-_e8gJgwT2bjDlt_xp0CdNoSchfkOVixChpaCMUW9nzBHzfOnxxNSbAXScZXdQC3mQjSRD2VkJwclhx7u8vGh2h04s_Nc-hL7ZmW2CBBY2yJfhCg6k2OMbA6ifnhJrKhHisi_S0ArecXPbOILaOLogHB_GksWs3KDBsBATDwQB06Ue5gkcCT5zFY0X64v_AvzuhLNMU2THKBkRqlQ1SRJTsI-3CNAJ1sEjtmh3SVKi1o1Pz8OUogD_CohT8BB06bClhxcD9InlwQ17KfMNYyNCFgeclWOh4_-4q5HSRAecKCkkC_di0KBXHZDQHspNyaXgpGtFE7h2qK4yUIByJ7Q=w526-h938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38"/>
          <a:stretch/>
        </p:blipFill>
        <p:spPr bwMode="auto">
          <a:xfrm>
            <a:off x="0" y="0"/>
            <a:ext cx="4668673" cy="686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9200" y="1605516"/>
            <a:ext cx="3391786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Section of Gantry 4 being lowered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40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Estimation of clinical benefit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880" y="2173288"/>
            <a:ext cx="4863652" cy="44291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25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NTCP data derived from proton therapy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88" y="2845490"/>
            <a:ext cx="6777037" cy="30847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25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88" y="2614885"/>
            <a:ext cx="6777037" cy="35459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64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0" y="1230918"/>
            <a:ext cx="4471701" cy="53714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570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NTCP models to quantify variation in RBE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54</a:t>
            </a:fld>
            <a:endParaRPr lang="en-GB" alt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5" t="18835" r="20754" b="13836"/>
          <a:stretch/>
        </p:blipFill>
        <p:spPr bwMode="auto">
          <a:xfrm>
            <a:off x="1733423" y="2552700"/>
            <a:ext cx="4883277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29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55</a:t>
            </a:fld>
            <a:endParaRPr lang="en-GB" altLang="en-US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4" t="16834" r="24877" b="14503"/>
          <a:stretch/>
        </p:blipFill>
        <p:spPr bwMode="auto">
          <a:xfrm>
            <a:off x="161712" y="1676400"/>
            <a:ext cx="4842088" cy="3600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3" t="15972" r="49244" b="10070"/>
          <a:stretch/>
        </p:blipFill>
        <p:spPr bwMode="auto">
          <a:xfrm>
            <a:off x="5080000" y="965200"/>
            <a:ext cx="3860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4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326" y="3033131"/>
            <a:ext cx="4143749" cy="224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24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447535"/>
            <a:ext cx="7358063" cy="1714500"/>
          </a:xfrm>
        </p:spPr>
        <p:txBody>
          <a:bodyPr/>
          <a:lstStyle/>
          <a:p>
            <a:r>
              <a:rPr lang="en-GB" dirty="0" smtClean="0"/>
              <a:t>The curse of dimensions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97" y="1380565"/>
            <a:ext cx="3771899" cy="5029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71247" y="2162035"/>
            <a:ext cx="23775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stored as a jpeg</a:t>
            </a:r>
          </a:p>
          <a:p>
            <a:r>
              <a:rPr lang="en-GB" dirty="0" smtClean="0"/>
              <a:t>3 dimensional array</a:t>
            </a:r>
          </a:p>
          <a:p>
            <a:r>
              <a:rPr lang="en-GB" dirty="0" smtClean="0"/>
              <a:t>2816x2112x3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33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447535"/>
            <a:ext cx="7358063" cy="1714500"/>
          </a:xfrm>
        </p:spPr>
        <p:txBody>
          <a:bodyPr/>
          <a:lstStyle/>
          <a:p>
            <a:r>
              <a:rPr lang="en-GB" dirty="0" smtClean="0"/>
              <a:t>The curse of 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417" y="1123389"/>
            <a:ext cx="5341971" cy="5734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97" y="1380565"/>
            <a:ext cx="3771899" cy="50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6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447535"/>
            <a:ext cx="7358063" cy="1714500"/>
          </a:xfrm>
        </p:spPr>
        <p:txBody>
          <a:bodyPr/>
          <a:lstStyle/>
          <a:p>
            <a:r>
              <a:rPr lang="en-GB" dirty="0" smtClean="0"/>
              <a:t>The curse of 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417" y="1123389"/>
            <a:ext cx="5341971" cy="5734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7835" y="2904565"/>
            <a:ext cx="1900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Data stored as 2D matrix 2816 by 2112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70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D733E-B02C-4C6F-ACA8-C5FA3352C28E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33" b="2700"/>
          <a:stretch/>
        </p:blipFill>
        <p:spPr bwMode="auto">
          <a:xfrm>
            <a:off x="770021" y="0"/>
            <a:ext cx="812983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4030" y="2950234"/>
            <a:ext cx="43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52204" y="2951188"/>
            <a:ext cx="43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66604" y="2951188"/>
            <a:ext cx="43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88038" y="2969885"/>
            <a:ext cx="43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76754" y="2950233"/>
            <a:ext cx="54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CYC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03584" y="3594338"/>
            <a:ext cx="54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77704" y="833886"/>
            <a:ext cx="54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67663" y="833884"/>
            <a:ext cx="54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9688870">
            <a:off x="4496267" y="833886"/>
            <a:ext cx="1735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ANAESTHETICS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05851" y="3941795"/>
            <a:ext cx="1058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BEAMLINE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29154" y="1929440"/>
            <a:ext cx="54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9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447535"/>
            <a:ext cx="7358063" cy="1714500"/>
          </a:xfrm>
        </p:spPr>
        <p:txBody>
          <a:bodyPr/>
          <a:lstStyle/>
          <a:p>
            <a:r>
              <a:rPr lang="en-GB" dirty="0" smtClean="0"/>
              <a:t>The curse of dimensions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87" y="986589"/>
            <a:ext cx="3159079" cy="3391274"/>
          </a:xfrm>
          <a:prstGeom prst="rect">
            <a:avLst/>
          </a:prstGeom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611" y="3951762"/>
            <a:ext cx="4733365" cy="284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00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rectum_dsh1"/>
          <p:cNvPicPr>
            <a:picLocks noChangeAspect="1" noChangeArrowheads="1"/>
          </p:cNvPicPr>
          <p:nvPr/>
        </p:nvPicPr>
        <p:blipFill>
          <a:blip r:embed="rId3"/>
          <a:srcRect l="15741" t="4543"/>
          <a:stretch>
            <a:fillRect/>
          </a:stretch>
        </p:blipFill>
        <p:spPr bwMode="auto">
          <a:xfrm>
            <a:off x="327025" y="2357438"/>
            <a:ext cx="26066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169069" y="620268"/>
            <a:ext cx="8229600" cy="922337"/>
          </a:xfrm>
        </p:spPr>
        <p:txBody>
          <a:bodyPr/>
          <a:lstStyle/>
          <a:p>
            <a:pPr eaLnBrk="1" hangingPunct="1"/>
            <a:r>
              <a:rPr lang="en-GB" sz="3200" dirty="0" smtClean="0"/>
              <a:t>Rectum unfolding and feature extraction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447088" cy="4454525"/>
          </a:xfrm>
        </p:spPr>
        <p:txBody>
          <a:bodyPr/>
          <a:lstStyle/>
          <a:p>
            <a:pPr eaLnBrk="1" hangingPunct="1"/>
            <a:r>
              <a:rPr lang="en-GB" sz="2400" dirty="0" smtClean="0"/>
              <a:t>Extract a </a:t>
            </a:r>
            <a:r>
              <a:rPr lang="en-GB" sz="2400" dirty="0" smtClean="0">
                <a:solidFill>
                  <a:srgbClr val="0000FF"/>
                </a:solidFill>
              </a:rPr>
              <a:t>limited</a:t>
            </a:r>
            <a:r>
              <a:rPr lang="en-GB" sz="2400" dirty="0" smtClean="0"/>
              <a:t> set of </a:t>
            </a:r>
            <a:r>
              <a:rPr lang="en-GB" sz="2400" dirty="0" smtClean="0">
                <a:solidFill>
                  <a:srgbClr val="0000FF"/>
                </a:solidFill>
              </a:rPr>
              <a:t>interpretable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features</a:t>
            </a:r>
          </a:p>
          <a:p>
            <a:pPr eaLnBrk="1" hangingPunct="1"/>
            <a:r>
              <a:rPr lang="en-GB" sz="2400" dirty="0" smtClean="0"/>
              <a:t>Unfold rectum and project dose on </a:t>
            </a:r>
            <a:r>
              <a:rPr lang="en-GB" sz="2400" dirty="0" smtClean="0">
                <a:solidFill>
                  <a:srgbClr val="0000FF"/>
                </a:solidFill>
              </a:rPr>
              <a:t>2D map</a:t>
            </a:r>
          </a:p>
          <a:p>
            <a:pPr eaLnBrk="1" hangingPunct="1"/>
            <a:r>
              <a:rPr lang="en-GB" sz="2400" dirty="0" smtClean="0"/>
              <a:t>Consider </a:t>
            </a:r>
            <a:r>
              <a:rPr lang="en-GB" sz="2400" dirty="0" smtClean="0">
                <a:solidFill>
                  <a:srgbClr val="0000FF"/>
                </a:solidFill>
              </a:rPr>
              <a:t>binary maps</a:t>
            </a:r>
            <a:r>
              <a:rPr lang="en-GB" sz="2400" dirty="0" smtClean="0"/>
              <a:t> for feature extraction</a:t>
            </a:r>
          </a:p>
          <a:p>
            <a:pPr eaLnBrk="1" hangingPunct="1">
              <a:buFontTx/>
              <a:buNone/>
            </a:pPr>
            <a:endParaRPr lang="en-GB" sz="2400" dirty="0" smtClean="0"/>
          </a:p>
        </p:txBody>
      </p:sp>
      <p:pic>
        <p:nvPicPr>
          <p:cNvPr id="43013" name="Picture 5" descr="dsmbincol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6838" y="2789238"/>
            <a:ext cx="24495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dsmcolv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90850" y="2501900"/>
            <a:ext cx="2665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916238" y="5276876"/>
            <a:ext cx="2447925" cy="10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Primary DSM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5470525" y="4805617"/>
            <a:ext cx="3673475" cy="173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Binary maps corresponding to 35 dose levels between 5 Gy and 73 Gy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179388" y="5276876"/>
            <a:ext cx="2447925" cy="10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3D dose distribution</a:t>
            </a: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2127250" y="3581400"/>
            <a:ext cx="936625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440363" y="3581400"/>
            <a:ext cx="936625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547812" y="6080125"/>
            <a:ext cx="7272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u="sng" dirty="0">
                <a:solidFill>
                  <a:schemeClr val="tx1"/>
                </a:solidFill>
              </a:rPr>
              <a:t>F. Buettner</a:t>
            </a:r>
            <a:r>
              <a:rPr lang="en-GB" sz="1800" dirty="0">
                <a:solidFill>
                  <a:schemeClr val="tx1"/>
                </a:solidFill>
              </a:rPr>
              <a:t>, S.L. Gulliford, M. Partridge, M.R. Sydes, D.P. Dearnaley and S. Webb </a:t>
            </a:r>
          </a:p>
        </p:txBody>
      </p:sp>
    </p:spTree>
    <p:extLst>
      <p:ext uri="{BB962C8B-B14F-4D97-AF65-F5344CB8AC3E}">
        <p14:creationId xmlns:p14="http://schemas.microsoft.com/office/powerpoint/2010/main" val="211859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11480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Results 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771775" y="5445125"/>
            <a:ext cx="4032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i="1">
                <a:solidFill>
                  <a:schemeClr val="tx1"/>
                </a:solidFill>
              </a:rPr>
              <a:t>Maximally selected standardized T for the 35 bins of the DSH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924175"/>
            <a:ext cx="1778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dwhrblsstra"/>
          <p:cNvPicPr>
            <a:picLocks noChangeAspect="1" noChangeArrowheads="1"/>
          </p:cNvPicPr>
          <p:nvPr/>
        </p:nvPicPr>
        <p:blipFill>
          <a:blip r:embed="rId4"/>
          <a:srcRect t="10216" b="3822"/>
          <a:stretch>
            <a:fillRect/>
          </a:stretch>
        </p:blipFill>
        <p:spPr bwMode="auto">
          <a:xfrm>
            <a:off x="1331913" y="1125538"/>
            <a:ext cx="50053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492375"/>
            <a:ext cx="2376488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62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57338"/>
            <a:ext cx="4297363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555750"/>
            <a:ext cx="424815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892969" y="409575"/>
            <a:ext cx="7358063" cy="1714500"/>
          </a:xfrm>
        </p:spPr>
        <p:txBody>
          <a:bodyPr/>
          <a:lstStyle/>
          <a:p>
            <a:pPr eaLnBrk="1" hangingPunct="1"/>
            <a:r>
              <a:rPr lang="en-GB" dirty="0" smtClean="0"/>
              <a:t>Results</a:t>
            </a:r>
            <a:r>
              <a:rPr lang="en-GB" sz="3600" dirty="0" smtClean="0"/>
              <a:t> </a:t>
            </a:r>
            <a:r>
              <a:rPr lang="en-GB" i="1" dirty="0" smtClean="0"/>
              <a:t>cont</a:t>
            </a:r>
            <a:r>
              <a:rPr lang="en-GB" sz="3600" i="1" dirty="0" smtClean="0"/>
              <a:t>.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6300788" y="1844675"/>
            <a:ext cx="24479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>
                <a:solidFill>
                  <a:schemeClr val="tx1"/>
                </a:solidFill>
              </a:rPr>
              <a:t>Loose stools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331913" y="1773238"/>
            <a:ext cx="244792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>
                <a:solidFill>
                  <a:schemeClr val="tx1"/>
                </a:solidFill>
              </a:rPr>
              <a:t>Rectal Bleeding</a:t>
            </a:r>
          </a:p>
        </p:txBody>
      </p:sp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5734050"/>
            <a:ext cx="2016125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5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7056784" cy="447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51" y="1340768"/>
            <a:ext cx="7071514" cy="447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12" y="1345308"/>
            <a:ext cx="7059553" cy="4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00" y="1327583"/>
            <a:ext cx="7092329" cy="449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323" y="1345308"/>
            <a:ext cx="7032077" cy="4507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76" y="1322837"/>
            <a:ext cx="7026124" cy="448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78" y="1345308"/>
            <a:ext cx="7026598" cy="446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861" y="1352945"/>
            <a:ext cx="7056615" cy="447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00" y="1322837"/>
            <a:ext cx="7054076" cy="449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62" y="1352945"/>
            <a:ext cx="7070014" cy="4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134" y="1317265"/>
            <a:ext cx="7040341" cy="456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77" y="1319791"/>
            <a:ext cx="7026597" cy="4560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76" y="1306818"/>
            <a:ext cx="7016198" cy="4553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75" y="1327583"/>
            <a:ext cx="7033489" cy="454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73" y="1317265"/>
            <a:ext cx="7000100" cy="4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997" y="1314248"/>
            <a:ext cx="6974210" cy="452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20" y="1314248"/>
            <a:ext cx="6992607" cy="453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14" y="1325030"/>
            <a:ext cx="6975993" cy="452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20" y="1322837"/>
            <a:ext cx="6979787" cy="452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323" y="1285148"/>
            <a:ext cx="7049588" cy="45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1200" y="342530"/>
            <a:ext cx="7455788" cy="1273433"/>
          </a:xfrm>
        </p:spPr>
        <p:txBody>
          <a:bodyPr/>
          <a:lstStyle/>
          <a:p>
            <a:r>
              <a:rPr lang="en-GB" dirty="0" smtClean="0"/>
              <a:t>Cone Beam Series</a:t>
            </a:r>
          </a:p>
          <a:p>
            <a:r>
              <a:rPr lang="en-GB" dirty="0" smtClean="0"/>
              <a:t>CHHIP 20# Prostate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83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734405"/>
            <a:ext cx="7358063" cy="1714500"/>
          </a:xfrm>
        </p:spPr>
        <p:txBody>
          <a:bodyPr/>
          <a:lstStyle/>
          <a:p>
            <a:r>
              <a:rPr lang="en-GB" dirty="0" smtClean="0"/>
              <a:t>Final Comments</a:t>
            </a:r>
            <a:endParaRPr lang="en-US" dirty="0" smtClean="0"/>
          </a:p>
        </p:txBody>
      </p:sp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1371600" y="3716338"/>
            <a:ext cx="777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GB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403350" y="1989138"/>
            <a:ext cx="7313613" cy="4114800"/>
          </a:xfrm>
        </p:spPr>
        <p:txBody>
          <a:bodyPr/>
          <a:lstStyle/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971550" y="1377236"/>
            <a:ext cx="6192838" cy="4893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dirty="0" smtClean="0"/>
              <a:t>Need to be cautious when applying constraints or predictive model derived from one technique to patients treated with a different technique.</a:t>
            </a:r>
          </a:p>
          <a:p>
            <a:endParaRPr lang="en-GB" sz="3200" dirty="0"/>
          </a:p>
          <a:p>
            <a:r>
              <a:rPr lang="en-GB" sz="3200" dirty="0"/>
              <a:t>K</a:t>
            </a:r>
            <a:r>
              <a:rPr lang="en-GB" sz="3200" dirty="0" smtClean="0"/>
              <a:t>now the limitations of the model and accept that data doesn’t always fit the model</a:t>
            </a:r>
          </a:p>
          <a:p>
            <a:endParaRPr lang="en-GB" sz="3200" dirty="0"/>
          </a:p>
          <a:p>
            <a:r>
              <a:rPr lang="en-GB" sz="3200" dirty="0" smtClean="0"/>
              <a:t>Consider the definition of toxicity used to derive the model and what is relevant to the clinic.</a:t>
            </a:r>
          </a:p>
          <a:p>
            <a:endParaRPr lang="en-GB" sz="3200" dirty="0"/>
          </a:p>
          <a:p>
            <a:r>
              <a:rPr lang="en-GB" sz="3200" dirty="0" smtClean="0"/>
              <a:t>All constraints and models should be independently validated. 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019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5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02000" y="1147649"/>
            <a:ext cx="7455788" cy="566852"/>
          </a:xfrm>
        </p:spPr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894D3E05-C1D7-4061-A28C-7460CB8D1734}" type="slidenum">
              <a:rPr lang="en-GB" altLang="en-US" smtClean="0"/>
              <a:pPr>
                <a:defRPr/>
              </a:pPr>
              <a:t>66</a:t>
            </a:fld>
            <a:endParaRPr lang="en-GB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93800" y="2235200"/>
            <a:ext cx="37211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Prof David Dearnaley</a:t>
            </a:r>
          </a:p>
          <a:p>
            <a:r>
              <a:rPr lang="en-GB" sz="3200" dirty="0" smtClean="0"/>
              <a:t>Dr Julia Murray</a:t>
            </a:r>
          </a:p>
          <a:p>
            <a:r>
              <a:rPr lang="en-GB" sz="3200" dirty="0" smtClean="0"/>
              <a:t>Dr Florian Buettner</a:t>
            </a:r>
          </a:p>
          <a:p>
            <a:r>
              <a:rPr lang="en-GB" sz="3200" dirty="0" smtClean="0"/>
              <a:t>Dr Jamie Dean</a:t>
            </a:r>
          </a:p>
          <a:p>
            <a:r>
              <a:rPr lang="en-GB" sz="3200" dirty="0" smtClean="0"/>
              <a:t>Prof Chris Nutting</a:t>
            </a:r>
          </a:p>
          <a:p>
            <a:r>
              <a:rPr lang="en-GB" sz="3200" dirty="0" smtClean="0"/>
              <a:t>Mr Andy Poynter</a:t>
            </a:r>
          </a:p>
          <a:p>
            <a:endParaRPr lang="en-GB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67" y="4196784"/>
            <a:ext cx="3522133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63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816" y="737469"/>
            <a:ext cx="7358063" cy="717877"/>
          </a:xfrm>
        </p:spPr>
        <p:txBody>
          <a:bodyPr/>
          <a:lstStyle/>
          <a:p>
            <a:r>
              <a:rPr lang="en-GB" dirty="0" smtClean="0"/>
              <a:t>Where do we start?</a:t>
            </a:r>
            <a:endParaRPr lang="en-GB" dirty="0"/>
          </a:p>
        </p:txBody>
      </p:sp>
      <p:graphicFrame>
        <p:nvGraphicFramePr>
          <p:cNvPr id="6963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265971"/>
              </p:ext>
            </p:extLst>
          </p:nvPr>
        </p:nvGraphicFramePr>
        <p:xfrm>
          <a:off x="892969" y="1455346"/>
          <a:ext cx="6477000" cy="365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Document" r:id="rId3" imgW="3371040" imgH="1901880" progId="Word.Document.8">
                  <p:embed/>
                </p:oleObj>
              </mc:Choice>
              <mc:Fallback>
                <p:oleObj name="Document" r:id="rId3" imgW="3371040" imgH="19018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969" y="1455346"/>
                        <a:ext cx="6477000" cy="365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2969" y="5271247"/>
            <a:ext cx="7358063" cy="568278"/>
          </a:xfrm>
        </p:spPr>
        <p:txBody>
          <a:bodyPr/>
          <a:lstStyle/>
          <a:p>
            <a:r>
              <a:rPr lang="en-GB" dirty="0" smtClean="0"/>
              <a:t>We want to characterise the response of normal tissues so that we can design treatments that minimise the risk of toxicity and maximise the probability of “cure”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9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900500" y="1035935"/>
            <a:ext cx="7455788" cy="1273433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nhomogeneity of dose distribution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168" y="2029968"/>
            <a:ext cx="7474864" cy="464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1051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llTissueOrgan.jpg"/>
          <p:cNvPicPr>
            <a:picLocks noChangeAspect="1"/>
          </p:cNvPicPr>
          <p:nvPr/>
        </p:nvPicPr>
        <p:blipFill>
          <a:blip r:embed="rId3" cstate="print"/>
          <a:srcRect l="2680" t="1215" r="2822" b="1551"/>
          <a:stretch>
            <a:fillRect/>
          </a:stretch>
        </p:blipFill>
        <p:spPr>
          <a:xfrm>
            <a:off x="5543600" y="476672"/>
            <a:ext cx="3600400" cy="576064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90788"/>
            <a:ext cx="5554960" cy="2319412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en-GB" dirty="0"/>
              <a:t>N</a:t>
            </a:r>
            <a:r>
              <a:rPr lang="en-GB" dirty="0" smtClean="0"/>
              <a:t>ormal </a:t>
            </a:r>
            <a:r>
              <a:rPr lang="en-GB" dirty="0" smtClean="0"/>
              <a:t>tissue toxicity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Cells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Tissues</a:t>
            </a:r>
          </a:p>
          <a:p>
            <a:pPr marL="800100" lvl="1" indent="-342900">
              <a:buFont typeface="Arial" pitchFamily="34" charset="0"/>
              <a:buChar char="-"/>
            </a:pPr>
            <a:r>
              <a:rPr lang="en-GB" sz="2200" dirty="0" smtClean="0"/>
              <a:t>Organs</a:t>
            </a:r>
            <a:endParaRPr lang="en-GB" sz="2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195736" y="6464369"/>
            <a:ext cx="68407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http://www.dummies.com/how-to/content/building-the-body-from-atoms-to-organs.html</a:t>
            </a:r>
          </a:p>
        </p:txBody>
      </p:sp>
      <p:sp>
        <p:nvSpPr>
          <p:cNvPr id="6" name="Oval 5"/>
          <p:cNvSpPr/>
          <p:nvPr/>
        </p:nvSpPr>
        <p:spPr>
          <a:xfrm>
            <a:off x="6228184" y="548680"/>
            <a:ext cx="2520280" cy="2376264"/>
          </a:xfrm>
          <a:prstGeom prst="ellipse">
            <a:avLst/>
          </a:prstGeom>
          <a:solidFill>
            <a:schemeClr val="tx2">
              <a:lumMod val="60000"/>
              <a:lumOff val="40000"/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7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3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CLH-AJG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UCLH-AJG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UCLH-AJG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UCLH-AJG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Office Theme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Office Theme">
  <a:themeElements>
    <a:clrScheme name="2_Office Theme 1">
      <a:dk1>
        <a:srgbClr val="007B85"/>
      </a:dk1>
      <a:lt1>
        <a:srgbClr val="ACDCD4"/>
      </a:lt1>
      <a:dk2>
        <a:srgbClr val="00535E"/>
      </a:dk2>
      <a:lt2>
        <a:srgbClr val="FFFFFF"/>
      </a:lt2>
      <a:accent1>
        <a:srgbClr val="ACDCD4"/>
      </a:accent1>
      <a:accent2>
        <a:srgbClr val="A9C398"/>
      </a:accent2>
      <a:accent3>
        <a:srgbClr val="D2EBE6"/>
      </a:accent3>
      <a:accent4>
        <a:srgbClr val="006871"/>
      </a:accent4>
      <a:accent5>
        <a:srgbClr val="D2EBE6"/>
      </a:accent5>
      <a:accent6>
        <a:srgbClr val="99B089"/>
      </a:accent6>
      <a:hlink>
        <a:srgbClr val="00AFDB"/>
      </a:hlink>
      <a:folHlink>
        <a:srgbClr val="00539B"/>
      </a:folHlink>
    </a:clrScheme>
    <a:fontScheme name="2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_Office Theme 1">
        <a:dk1>
          <a:srgbClr val="007B85"/>
        </a:dk1>
        <a:lt1>
          <a:srgbClr val="ACDCD4"/>
        </a:lt1>
        <a:dk2>
          <a:srgbClr val="00535E"/>
        </a:dk2>
        <a:lt2>
          <a:srgbClr val="FFFFFF"/>
        </a:lt2>
        <a:accent1>
          <a:srgbClr val="ACDCD4"/>
        </a:accent1>
        <a:accent2>
          <a:srgbClr val="A9C398"/>
        </a:accent2>
        <a:accent3>
          <a:srgbClr val="D2EBE6"/>
        </a:accent3>
        <a:accent4>
          <a:srgbClr val="006871"/>
        </a:accent4>
        <a:accent5>
          <a:srgbClr val="D2EBE6"/>
        </a:accent5>
        <a:accent6>
          <a:srgbClr val="99B089"/>
        </a:accent6>
        <a:hlink>
          <a:srgbClr val="00AFDB"/>
        </a:hlink>
        <a:folHlink>
          <a:srgbClr val="0053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 xmlns="7d3722a3-3568-4b0f-bed3-f373f54c89de">2019-07-27T23:00:00+00:00</Review>
    <Owner xmlns="7d3722a3-3568-4b0f-bed3-f373f54c89de">
      <UserInfo xmlns="7d3722a3-3568-4b0f-bed3-f373f54c89de">
        <DisplayName xmlns="7d3722a3-3568-4b0f-bed3-f373f54c89de"/>
        <AccountId xmlns="7d3722a3-3568-4b0f-bed3-f373f54c89de">16</AccountId>
        <AccountType xmlns="7d3722a3-3568-4b0f-bed3-f373f54c89de"/>
      </UserInfo>
    </Owner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ther" ma:contentTypeID="0x010100C153FDA2BF29FA4BB78BD33A08A7C61E00FD4F71D12B857E469C80AA110C75E4BB" ma:contentTypeVersion="16" ma:contentTypeDescription="" ma:contentTypeScope="" ma:versionID="8baaea567b9b15b524bee4d6049c2921">
  <xsd:schema xmlns:xsd="http://www.w3.org/2001/XMLSchema" xmlns:p="http://schemas.microsoft.com/office/2006/metadata/properties" xmlns:ns2="7d3722a3-3568-4b0f-bed3-f373f54c89de" targetNamespace="http://schemas.microsoft.com/office/2006/metadata/properties" ma:root="true" ma:fieldsID="9364d0732706e96c2f50ed6da4267441" ns2:_="">
    <xsd:import namespace="7d3722a3-3568-4b0f-bed3-f373f54c89de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Re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d3722a3-3568-4b0f-bed3-f373f54c89de" elementFormDefault="qualified">
    <xsd:import namespace="http://schemas.microsoft.com/office/2006/documentManagement/types"/>
    <xsd:element name="Owner" ma:index="8" nillable="true" ma:displayName="Owner" ma:list="UserInfo" ma:internalName="Owner" ma:readOnly="false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view" ma:index="9" nillable="true" ma:displayName="Review" ma:format="DateOnly" ma:internalName="Review" ma:readOnly="fals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184EE2-B3FC-49DB-8C1F-4DC0A4352481}">
  <ds:schemaRefs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7d3722a3-3568-4b0f-bed3-f373f54c89d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BBCD01-7FAD-4896-A1A2-FE8BD1D06E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7A46A7D-3DF4-4AE8-9D5A-EE54709DCF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3722a3-3568-4b0f-bed3-f373f54c89d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831A0573-2EA6-46E0-9116-B647D418D4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</TotalTime>
  <Words>2401</Words>
  <Application>Microsoft Office PowerPoint</Application>
  <PresentationFormat>On-screen Show (4:3)</PresentationFormat>
  <Paragraphs>434</Paragraphs>
  <Slides>66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66</vt:i4>
      </vt:variant>
    </vt:vector>
  </HeadingPairs>
  <TitlesOfParts>
    <vt:vector size="77" baseType="lpstr">
      <vt:lpstr>2_Office Theme</vt:lpstr>
      <vt:lpstr>UCLH-AJG</vt:lpstr>
      <vt:lpstr>1_UCLH-AJG</vt:lpstr>
      <vt:lpstr>2_UCLH-AJG</vt:lpstr>
      <vt:lpstr>3_UCLH-AJG</vt:lpstr>
      <vt:lpstr>3_Office Theme</vt:lpstr>
      <vt:lpstr>4_Office Theme</vt:lpstr>
      <vt:lpstr>5_Office Theme</vt:lpstr>
      <vt:lpstr>Document</vt:lpstr>
      <vt:lpstr>Equation</vt:lpstr>
      <vt:lpstr>Picture</vt:lpstr>
      <vt:lpstr>Treatment Planning NTCP Models </vt:lpstr>
      <vt:lpstr>PowerPoint Presentation</vt:lpstr>
      <vt:lpstr>UCLH Proton Beam Therapy Centre</vt:lpstr>
      <vt:lpstr>PowerPoint Presentation</vt:lpstr>
      <vt:lpstr>PowerPoint Presentation</vt:lpstr>
      <vt:lpstr>PowerPoint Presentation</vt:lpstr>
      <vt:lpstr>Where do we start?</vt:lpstr>
      <vt:lpstr>PowerPoint Presentation</vt:lpstr>
      <vt:lpstr>PowerPoint Presentation</vt:lpstr>
      <vt:lpstr>Plan Comparison</vt:lpstr>
      <vt:lpstr>Organ architecture</vt:lpstr>
      <vt:lpstr>PowerPoint Presentation</vt:lpstr>
      <vt:lpstr>Volume effect</vt:lpstr>
      <vt:lpstr>Quantec</vt:lpstr>
      <vt:lpstr>Common dose parameters</vt:lpstr>
      <vt:lpstr>Dose volume histogram (DVH) </vt:lpstr>
      <vt:lpstr>Regression-based NTCP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Correlated Variables</vt:lpstr>
      <vt:lpstr>PowerPoint Presentation</vt:lpstr>
      <vt:lpstr>PowerPoint Presentation</vt:lpstr>
      <vt:lpstr>PowerPoint Presentation</vt:lpstr>
      <vt:lpstr>Equivalent uniform dose</vt:lpstr>
      <vt:lpstr>Maximum Likelihood Estimation </vt:lpstr>
      <vt:lpstr>Fitting NTCP models :an example</vt:lpstr>
      <vt:lpstr>Fitting NTCP models :an example</vt:lpstr>
      <vt:lpstr>Bootstrap Approach</vt:lpstr>
      <vt:lpstr>Bootstrap Approach</vt:lpstr>
      <vt:lpstr>Maximum Likelihood Estimation Log-likelihood values</vt:lpstr>
      <vt:lpstr>Taking empirical models further</vt:lpstr>
      <vt:lpstr>The Critical Volume</vt:lpstr>
      <vt:lpstr>The Relative Seriality model</vt:lpstr>
      <vt:lpstr>PowerPoint Presentation</vt:lpstr>
      <vt:lpstr>Fractionation correction!</vt:lpstr>
      <vt:lpstr>Example</vt:lpstr>
      <vt:lpstr>When can I use NTCP?</vt:lpstr>
      <vt:lpstr>Which model should I use?</vt:lpstr>
      <vt:lpstr>Important considerations</vt:lpstr>
      <vt:lpstr>Important considerations</vt:lpstr>
      <vt:lpstr>Model-based selection</vt:lpstr>
      <vt:lpstr>Patient Selection</vt:lpstr>
      <vt:lpstr>Step 3 Estimation of clinical benefit</vt:lpstr>
      <vt:lpstr>Estimation of clinical benefit</vt:lpstr>
      <vt:lpstr>NTCP data derived from proton therapy</vt:lpstr>
      <vt:lpstr>PowerPoint Presentation</vt:lpstr>
      <vt:lpstr>PowerPoint Presentation</vt:lpstr>
      <vt:lpstr>Using NTCP models to quantify variation in RBE</vt:lpstr>
      <vt:lpstr>PowerPoint Presentation</vt:lpstr>
      <vt:lpstr>PowerPoint Presentation</vt:lpstr>
      <vt:lpstr>The curse of dimensions</vt:lpstr>
      <vt:lpstr>The curse of dimensions</vt:lpstr>
      <vt:lpstr>The curse of dimensions</vt:lpstr>
      <vt:lpstr>The curse of dimensions</vt:lpstr>
      <vt:lpstr>Rectum unfolding and feature extraction</vt:lpstr>
      <vt:lpstr>Results </vt:lpstr>
      <vt:lpstr>Results cont.</vt:lpstr>
      <vt:lpstr>PowerPoint Presentation</vt:lpstr>
      <vt:lpstr>Final Comments</vt:lpstr>
      <vt:lpstr>PowerPoint Presentation</vt:lpstr>
    </vt:vector>
  </TitlesOfParts>
  <Company>University College London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UCLH powerpoint template</dc:title>
  <dc:creator>jlumgair</dc:creator>
  <cp:lastModifiedBy>Sarah Gulliford</cp:lastModifiedBy>
  <cp:revision>147</cp:revision>
  <cp:lastPrinted>2012-12-04T16:19:38Z</cp:lastPrinted>
  <dcterms:created xsi:type="dcterms:W3CDTF">2013-04-05T08:40:04Z</dcterms:created>
  <dcterms:modified xsi:type="dcterms:W3CDTF">2019-04-02T11:45:55Z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Other</vt:lpwstr>
  </property>
  <property fmtid="{D5CDD505-2E9C-101B-9397-08002B2CF9AE}" pid="3" name="display_urn:schemas-microsoft-com:office:office#Owner">
    <vt:lpwstr>O'Brien,Warren</vt:lpwstr>
  </property>
</Properties>
</file>