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61" r:id="rId2"/>
    <p:sldId id="309" r:id="rId3"/>
    <p:sldId id="310" r:id="rId4"/>
    <p:sldId id="320" r:id="rId5"/>
    <p:sldId id="321" r:id="rId6"/>
    <p:sldId id="323" r:id="rId7"/>
    <p:sldId id="324" r:id="rId8"/>
    <p:sldId id="265" r:id="rId9"/>
    <p:sldId id="325" r:id="rId10"/>
    <p:sldId id="279" r:id="rId11"/>
    <p:sldId id="271" r:id="rId12"/>
    <p:sldId id="341" r:id="rId13"/>
    <p:sldId id="327" r:id="rId14"/>
    <p:sldId id="328" r:id="rId15"/>
    <p:sldId id="266" r:id="rId16"/>
    <p:sldId id="329" r:id="rId17"/>
    <p:sldId id="311" r:id="rId18"/>
    <p:sldId id="313" r:id="rId19"/>
    <p:sldId id="300" r:id="rId20"/>
    <p:sldId id="316" r:id="rId21"/>
    <p:sldId id="314" r:id="rId22"/>
    <p:sldId id="267" r:id="rId23"/>
    <p:sldId id="305" r:id="rId24"/>
    <p:sldId id="291" r:id="rId25"/>
    <p:sldId id="331" r:id="rId26"/>
    <p:sldId id="268" r:id="rId27"/>
    <p:sldId id="315" r:id="rId28"/>
    <p:sldId id="318" r:id="rId29"/>
    <p:sldId id="337" r:id="rId30"/>
    <p:sldId id="338" r:id="rId31"/>
    <p:sldId id="336" r:id="rId32"/>
    <p:sldId id="335" r:id="rId33"/>
    <p:sldId id="333" r:id="rId34"/>
    <p:sldId id="334" r:id="rId35"/>
    <p:sldId id="332" r:id="rId36"/>
    <p:sldId id="339" r:id="rId37"/>
    <p:sldId id="269" r:id="rId38"/>
    <p:sldId id="340" r:id="rId39"/>
    <p:sldId id="308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16C"/>
    <a:srgbClr val="F2D711"/>
    <a:srgbClr val="94A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97"/>
  </p:normalViewPr>
  <p:slideViewPr>
    <p:cSldViewPr snapToGrid="0" snapToObjects="1">
      <p:cViewPr varScale="1">
        <p:scale>
          <a:sx n="131" d="100"/>
          <a:sy n="131" d="100"/>
        </p:scale>
        <p:origin x="163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gp-nas01\common\Medical\RT\Pr&#228;sentationen\OMA%20Advanced%20School%20on%20Medical%20Accelerator%20and%20Particle%20Therapy\Summary_IR%202,3_KW12-2019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gp-nas01\common\Medical\RT\Pr&#228;sentationen\OMA%20Advanced%20School%20on%20Medical%20Accelerator%20and%20Particle%20Therapy\data\Improvemen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gp-nas01\common\Medical\RT\Pr&#228;sentationen\OMA%20Advanced%20School%20on%20Medical%20Accelerator%20and%20Particle%20Therapy\data\Improvemen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002060"/>
                </a:solidFill>
              </a:rPr>
              <a:t>Number of employees</a:t>
            </a:r>
            <a:r>
              <a:rPr lang="en-US" baseline="0" dirty="0" smtClean="0">
                <a:solidFill>
                  <a:srgbClr val="002060"/>
                </a:solidFill>
              </a:rPr>
              <a:t> at MedAustron</a:t>
            </a:r>
            <a:endParaRPr lang="en-US" dirty="0">
              <a:solidFill>
                <a:srgbClr val="00206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0776282874973701"/>
          <c:y val="0.16853051590960716"/>
          <c:w val="0.85861084796784792"/>
          <c:h val="0.81330416997791966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Employees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8819535299245066"/>
                  <c:y val="9.408389234802537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0891422484376996"/>
                  <c:y val="-5.709237748659149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fld id="{C92BE38C-54DD-4959-A8B9-1D532180067C}" type="CATEGORYNAME">
                      <a:rPr lang="en-US" sz="2400" b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pPr>
                        <a:defRPr sz="2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defRPr>
                      </a:pPr>
                      <a:t>[RUBRIKENNAME]</a:t>
                    </a:fld>
                    <a:endParaRPr lang="en-US" sz="2400" b="1" baseline="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defRPr sz="2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defRPr>
                    </a:pPr>
                    <a:fld id="{DD1E2B34-CAF0-4E47-A18E-69D7D0B40767}" type="VALUE">
                      <a:rPr lang="en-US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pPr>
                        <a:defRPr sz="2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defRPr>
                      </a:pPr>
                      <a:t>[WERT]</a:t>
                    </a:fld>
                    <a:endParaRPr lang="de-DE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51209222750428651"/>
                      <c:h val="0.2721209572947352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7941090830464573"/>
                  <c:y val="0.2306315205324958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6623549050617765"/>
                      <c:h val="0.3806180617132756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MED</c:v>
                </c:pt>
                <c:pt idx="1">
                  <c:v>TA (Op&amp;S, Manufacturer)</c:v>
                </c:pt>
                <c:pt idx="2">
                  <c:v>FM, IT, QM, PU, FI, HR, RP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66</c:v>
                </c:pt>
                <c:pt idx="1">
                  <c:v>56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Positioning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2945636621006054"/>
                  <c:y val="0.275350953773797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de-AT" sz="1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Patient enter &amp;</a:t>
                    </a:r>
                  </a:p>
                  <a:p>
                    <a:pPr algn="ctr" rtl="0">
                      <a:defRPr lang="de-AT" sz="1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 smtClean="0"/>
                      <a:t>positioning</a:t>
                    </a:r>
                    <a:r>
                      <a:rPr lang="en-US" baseline="0" dirty="0"/>
                      <a:t>
</a:t>
                    </a:r>
                    <a:fld id="{8C819ACC-84F4-4C98-A10D-2281BEECA1F4}" type="VALUE">
                      <a:rPr lang="en-US" baseline="0"/>
                      <a:pPr algn="ctr" rtl="0">
                        <a:defRPr lang="de-AT" sz="11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[WERT]</a:t>
                    </a:fld>
                    <a:endParaRPr lang="en-US" baseline="0" dirty="0"/>
                  </a:p>
                </c:rich>
              </c:tx>
              <c:numFmt formatCode="#&quot; min&quot;" sourceLinked="0"/>
              <c:spPr>
                <a:solidFill>
                  <a:srgbClr val="92D050"/>
                </a:solidFill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rgbClr val="92D05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de-AT"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1"/>
          <c:tx>
            <c:strRef>
              <c:f>Tabelle1!$C$1</c:f>
              <c:strCache>
                <c:ptCount val="1"/>
                <c:pt idx="0">
                  <c:v>Imaging and verfication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0434962618284439E-5"/>
                  <c:y val="-0.38042102110062026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#&quot; min&quot;" sourceLinked="0"/>
            <c:spPr>
              <a:solidFill>
                <a:schemeClr val="accent3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2"/>
          <c:tx>
            <c:strRef>
              <c:f>Tabelle1!$D$1</c:f>
              <c:strCache>
                <c:ptCount val="1"/>
                <c:pt idx="0">
                  <c:v>Movement to treatment position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4558592248781177E-4"/>
                  <c:y val="0.38315786297904197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#&quot; min&quot;" sourceLinked="0"/>
            <c:spPr>
              <a:solidFill>
                <a:schemeClr val="accent4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4"/>
          <c:order val="3"/>
          <c:tx>
            <c:strRef>
              <c:f>Tabelle1!$E$1</c:f>
              <c:strCache>
                <c:ptCount val="1"/>
                <c:pt idx="0">
                  <c:v>Initializing the accelerator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4472797705245141E-3"/>
                  <c:y val="-0.27166120342023542"/>
                </c:manualLayout>
              </c:layout>
              <c:numFmt formatCode="#&quot; min&quot;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5"/>
          <c:order val="4"/>
          <c:tx>
            <c:strRef>
              <c:f>Tabelle1!$F$1</c:f>
              <c:strCache>
                <c:ptCount val="1"/>
                <c:pt idx="0">
                  <c:v>Irradiation (Beam 1)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5785296005040532E-17"/>
                  <c:y val="0.25452629770731894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#&quot; min&quot;" sourceLinked="0"/>
            <c:spPr>
              <a:solidFill>
                <a:srgbClr val="FF0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6"/>
          <c:order val="5"/>
          <c:tx>
            <c:strRef>
              <c:f>Tabelle1!$G$1</c:f>
              <c:strCache>
                <c:ptCount val="1"/>
                <c:pt idx="0">
                  <c:v>Movement to 2nd beam position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2821521089722158E-3"/>
                  <c:y val="-0.35877272659530324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873546011540861"/>
                      <c:h val="0.1078104814324138"/>
                    </c:manualLayout>
                  </c15:layout>
                </c:ext>
              </c:extLst>
            </c:dLbl>
            <c:numFmt formatCode="#&quot; min&quot;" sourceLinked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Tabelle1!$G$2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7"/>
          <c:order val="6"/>
          <c:tx>
            <c:strRef>
              <c:f>Tabelle1!$H$1</c:f>
              <c:strCache>
                <c:ptCount val="1"/>
                <c:pt idx="0">
                  <c:v>Irradiation (Beam 2)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5214347393147363E-3"/>
                  <c:y val="0.3667368117085113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#&quot; min&quot;" sourceLinked="0"/>
            <c:spPr>
              <a:solidFill>
                <a:srgbClr val="FF0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Tabelle1!$H$2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8"/>
          <c:order val="7"/>
          <c:tx>
            <c:strRef>
              <c:f>Tabelle1!$I$1</c:f>
              <c:strCache>
                <c:ptCount val="1"/>
                <c:pt idx="0">
                  <c:v>Releasing of  immobilization, movement to step on/off position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3174736578969203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72A3B78-806C-475A-A69F-941C939E3A73}" type="SERIESNAME">
                      <a:rPr lang="en-US" smtClean="0"/>
                      <a:pPr>
                        <a:defRPr sz="11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[DATENREIHENNAME]</a:t>
                    </a:fld>
                    <a:r>
                      <a:rPr lang="en-US" dirty="0" smtClean="0"/>
                      <a:t>, patient exit</a:t>
                    </a:r>
                    <a:r>
                      <a:rPr lang="en-US" baseline="0" dirty="0"/>
                      <a:t>
</a:t>
                    </a:r>
                    <a:fld id="{924349FC-9B28-422A-9B50-DF4301436794}" type="VALUE">
                      <a:rPr lang="en-US" baseline="0"/>
                      <a:pPr>
                        <a:defRPr sz="11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[WERT]</a:t>
                    </a:fld>
                    <a:endParaRPr lang="en-US" baseline="0" dirty="0"/>
                  </a:p>
                </c:rich>
              </c:tx>
              <c:numFmt formatCode="#&quot; min&quot;" sourceLinked="0"/>
              <c:spPr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tx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Time per patient</c:v>
                </c:pt>
              </c:strCache>
            </c:strRef>
          </c:cat>
          <c:val>
            <c:numRef>
              <c:f>Tabelle1!$I$2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02336832"/>
        <c:axId val="302337616"/>
      </c:barChart>
      <c:catAx>
        <c:axId val="302336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2337616"/>
        <c:crosses val="autoZero"/>
        <c:auto val="1"/>
        <c:lblAlgn val="ctr"/>
        <c:lblOffset val="100"/>
        <c:noMultiLvlLbl val="0"/>
      </c:catAx>
      <c:valAx>
        <c:axId val="302337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2336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Ramp up: Number of patients per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 of pat.'!$C$1</c:f>
              <c:strCache>
                <c:ptCount val="1"/>
                <c:pt idx="0">
                  <c:v>Avg. no of patients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'no of pat.'!$B$2:$B$29</c:f>
              <c:strCache>
                <c:ptCount val="28"/>
                <c:pt idx="0">
                  <c:v>2016-12</c:v>
                </c:pt>
                <c:pt idx="1">
                  <c:v>2017-01</c:v>
                </c:pt>
                <c:pt idx="2">
                  <c:v>2017-02</c:v>
                </c:pt>
                <c:pt idx="3">
                  <c:v>2017-03</c:v>
                </c:pt>
                <c:pt idx="4">
                  <c:v>2017-04</c:v>
                </c:pt>
                <c:pt idx="5">
                  <c:v>2017-05</c:v>
                </c:pt>
                <c:pt idx="6">
                  <c:v>2017-06</c:v>
                </c:pt>
                <c:pt idx="7">
                  <c:v>2017-07</c:v>
                </c:pt>
                <c:pt idx="8">
                  <c:v>2017-08</c:v>
                </c:pt>
                <c:pt idx="9">
                  <c:v>2017-09</c:v>
                </c:pt>
                <c:pt idx="10">
                  <c:v>2017-10</c:v>
                </c:pt>
                <c:pt idx="11">
                  <c:v>2017-11</c:v>
                </c:pt>
                <c:pt idx="12">
                  <c:v>2017-12</c:v>
                </c:pt>
                <c:pt idx="13">
                  <c:v>2018-01</c:v>
                </c:pt>
                <c:pt idx="14">
                  <c:v>2018-02</c:v>
                </c:pt>
                <c:pt idx="15">
                  <c:v>2018-03</c:v>
                </c:pt>
                <c:pt idx="16">
                  <c:v>2018-04</c:v>
                </c:pt>
                <c:pt idx="17">
                  <c:v>2018-05</c:v>
                </c:pt>
                <c:pt idx="18">
                  <c:v>2018-06</c:v>
                </c:pt>
                <c:pt idx="19">
                  <c:v>2018-07</c:v>
                </c:pt>
                <c:pt idx="20">
                  <c:v>2018-08</c:v>
                </c:pt>
                <c:pt idx="21">
                  <c:v>2018-09</c:v>
                </c:pt>
                <c:pt idx="22">
                  <c:v>2018-10</c:v>
                </c:pt>
                <c:pt idx="23">
                  <c:v>2018-11</c:v>
                </c:pt>
                <c:pt idx="24">
                  <c:v>2018-12</c:v>
                </c:pt>
                <c:pt idx="25">
                  <c:v>2019-01</c:v>
                </c:pt>
                <c:pt idx="26">
                  <c:v>2019-02</c:v>
                </c:pt>
                <c:pt idx="27">
                  <c:v>2019-03</c:v>
                </c:pt>
              </c:strCache>
            </c:strRef>
          </c:cat>
          <c:val>
            <c:numRef>
              <c:f>'no of pat.'!$C$2:$C$29</c:f>
              <c:numCache>
                <c:formatCode>General</c:formatCode>
                <c:ptCount val="28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10</c:v>
                </c:pt>
                <c:pt idx="7">
                  <c:v>11</c:v>
                </c:pt>
                <c:pt idx="8">
                  <c:v>14</c:v>
                </c:pt>
                <c:pt idx="9">
                  <c:v>17</c:v>
                </c:pt>
                <c:pt idx="10">
                  <c:v>18</c:v>
                </c:pt>
                <c:pt idx="11">
                  <c:v>18</c:v>
                </c:pt>
                <c:pt idx="12">
                  <c:v>17</c:v>
                </c:pt>
                <c:pt idx="13">
                  <c:v>18</c:v>
                </c:pt>
                <c:pt idx="14">
                  <c:v>20</c:v>
                </c:pt>
                <c:pt idx="15">
                  <c:v>20</c:v>
                </c:pt>
                <c:pt idx="16">
                  <c:v>21</c:v>
                </c:pt>
                <c:pt idx="17">
                  <c:v>23</c:v>
                </c:pt>
                <c:pt idx="18">
                  <c:v>24</c:v>
                </c:pt>
                <c:pt idx="19">
                  <c:v>24</c:v>
                </c:pt>
                <c:pt idx="20">
                  <c:v>25</c:v>
                </c:pt>
                <c:pt idx="21">
                  <c:v>23</c:v>
                </c:pt>
                <c:pt idx="22">
                  <c:v>24</c:v>
                </c:pt>
                <c:pt idx="23">
                  <c:v>27</c:v>
                </c:pt>
                <c:pt idx="24">
                  <c:v>25</c:v>
                </c:pt>
                <c:pt idx="25">
                  <c:v>27</c:v>
                </c:pt>
                <c:pt idx="26">
                  <c:v>27</c:v>
                </c:pt>
                <c:pt idx="27">
                  <c:v>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3824440"/>
        <c:axId val="153825224"/>
      </c:barChart>
      <c:catAx>
        <c:axId val="153824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3825224"/>
        <c:crosses val="autoZero"/>
        <c:auto val="1"/>
        <c:lblAlgn val="ctr"/>
        <c:lblOffset val="100"/>
        <c:noMultiLvlLbl val="0"/>
      </c:catAx>
      <c:valAx>
        <c:axId val="15382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>
                    <a:solidFill>
                      <a:schemeClr val="tx1"/>
                    </a:solidFill>
                  </a:rPr>
                  <a:t>Avg. number of patients per</a:t>
                </a:r>
                <a:r>
                  <a:rPr lang="de-DE" baseline="0">
                    <a:solidFill>
                      <a:schemeClr val="tx1"/>
                    </a:solidFill>
                  </a:rPr>
                  <a:t> day</a:t>
                </a:r>
                <a:endParaRPr lang="de-DE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1822805273742494E-2"/>
              <c:y val="0.28577686073981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3824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In-room time IR3 2017 - 2019 (median per week)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'In-room time'!$C$1</c:f>
              <c:strCache>
                <c:ptCount val="1"/>
                <c:pt idx="0">
                  <c:v>median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0070C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'In-room time'!$A$4:$A$114</c:f>
              <c:numCache>
                <c:formatCode>General</c:formatCode>
                <c:ptCount val="1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</c:numCache>
            </c:numRef>
          </c:xVal>
          <c:yVal>
            <c:numRef>
              <c:f>'In-room time'!$C$4:$C$114</c:f>
              <c:numCache>
                <c:formatCode>0</c:formatCode>
                <c:ptCount val="111"/>
                <c:pt idx="0">
                  <c:v>41.999999999999972</c:v>
                </c:pt>
                <c:pt idx="1">
                  <c:v>39.999999999999972</c:v>
                </c:pt>
                <c:pt idx="2">
                  <c:v>39.500000000000014</c:v>
                </c:pt>
                <c:pt idx="3">
                  <c:v>39.999999999999972</c:v>
                </c:pt>
                <c:pt idx="4">
                  <c:v>35.499999999999993</c:v>
                </c:pt>
                <c:pt idx="5">
                  <c:v>37.499999999999986</c:v>
                </c:pt>
                <c:pt idx="6">
                  <c:v>35.000000000000036</c:v>
                </c:pt>
                <c:pt idx="7">
                  <c:v>37.500000000000071</c:v>
                </c:pt>
                <c:pt idx="8">
                  <c:v>35</c:v>
                </c:pt>
                <c:pt idx="9">
                  <c:v>36.999999999999986</c:v>
                </c:pt>
                <c:pt idx="10">
                  <c:v>35.000000000000036</c:v>
                </c:pt>
                <c:pt idx="11">
                  <c:v>34.999999999999957</c:v>
                </c:pt>
                <c:pt idx="12">
                  <c:v>34.000000000000043</c:v>
                </c:pt>
                <c:pt idx="13">
                  <c:v>34.5</c:v>
                </c:pt>
                <c:pt idx="14">
                  <c:v>33.999999999999957</c:v>
                </c:pt>
                <c:pt idx="15">
                  <c:v>37.000000000000071</c:v>
                </c:pt>
                <c:pt idx="16">
                  <c:v>39.999999999999972</c:v>
                </c:pt>
                <c:pt idx="17">
                  <c:v>36.000000000000114</c:v>
                </c:pt>
                <c:pt idx="18">
                  <c:v>35.499999999999915</c:v>
                </c:pt>
                <c:pt idx="19">
                  <c:v>37.499999999999943</c:v>
                </c:pt>
                <c:pt idx="20">
                  <c:v>37.000000000000028</c:v>
                </c:pt>
                <c:pt idx="21">
                  <c:v>39.499999999999943</c:v>
                </c:pt>
                <c:pt idx="22">
                  <c:v>40.500000000000099</c:v>
                </c:pt>
                <c:pt idx="23">
                  <c:v>39.999999999999936</c:v>
                </c:pt>
                <c:pt idx="24">
                  <c:v>37.000000000000028</c:v>
                </c:pt>
                <c:pt idx="25">
                  <c:v>38.999999999999986</c:v>
                </c:pt>
                <c:pt idx="26">
                  <c:v>37.499999999999986</c:v>
                </c:pt>
                <c:pt idx="27">
                  <c:v>39.500000000000014</c:v>
                </c:pt>
                <c:pt idx="28">
                  <c:v>42.000000000000057</c:v>
                </c:pt>
                <c:pt idx="29">
                  <c:v>42.000000000000014</c:v>
                </c:pt>
                <c:pt idx="30">
                  <c:v>43.000000000000085</c:v>
                </c:pt>
                <c:pt idx="31">
                  <c:v>40.500000000000099</c:v>
                </c:pt>
                <c:pt idx="32">
                  <c:v>40.000000000000014</c:v>
                </c:pt>
                <c:pt idx="33">
                  <c:v>42.499999999999972</c:v>
                </c:pt>
                <c:pt idx="34">
                  <c:v>41.000000000000014</c:v>
                </c:pt>
                <c:pt idx="35">
                  <c:v>38.000000000000028</c:v>
                </c:pt>
                <c:pt idx="36">
                  <c:v>38.999999999999986</c:v>
                </c:pt>
                <c:pt idx="37">
                  <c:v>39.000000000000021</c:v>
                </c:pt>
                <c:pt idx="38">
                  <c:v>41.000000000000014</c:v>
                </c:pt>
                <c:pt idx="39">
                  <c:v>38.999999999999943</c:v>
                </c:pt>
                <c:pt idx="40">
                  <c:v>39.999999999999972</c:v>
                </c:pt>
                <c:pt idx="41">
                  <c:v>38.499999999999986</c:v>
                </c:pt>
                <c:pt idx="42">
                  <c:v>36.000000000000028</c:v>
                </c:pt>
                <c:pt idx="43">
                  <c:v>37.000000000000028</c:v>
                </c:pt>
                <c:pt idx="44">
                  <c:v>38.500000000000028</c:v>
                </c:pt>
                <c:pt idx="45">
                  <c:v>39.500000000000014</c:v>
                </c:pt>
                <c:pt idx="46">
                  <c:v>38.000000000000107</c:v>
                </c:pt>
                <c:pt idx="47">
                  <c:v>37.999999999999943</c:v>
                </c:pt>
                <c:pt idx="48" formatCode="General">
                  <c:v>39.000000000000021</c:v>
                </c:pt>
                <c:pt idx="49">
                  <c:v>37.000000000000028</c:v>
                </c:pt>
                <c:pt idx="50">
                  <c:v>36.000000000000028</c:v>
                </c:pt>
                <c:pt idx="51">
                  <c:v>36.000000000000028</c:v>
                </c:pt>
                <c:pt idx="52">
                  <c:v>35.000000000000036</c:v>
                </c:pt>
                <c:pt idx="53">
                  <c:v>36.999999999999986</c:v>
                </c:pt>
                <c:pt idx="54">
                  <c:v>37.499999999999943</c:v>
                </c:pt>
                <c:pt idx="55">
                  <c:v>34</c:v>
                </c:pt>
                <c:pt idx="56">
                  <c:v>35</c:v>
                </c:pt>
                <c:pt idx="57">
                  <c:v>30.000000000000053</c:v>
                </c:pt>
                <c:pt idx="58">
                  <c:v>30.999999999999972</c:v>
                </c:pt>
                <c:pt idx="59">
                  <c:v>34.499999999999957</c:v>
                </c:pt>
                <c:pt idx="60">
                  <c:v>31.999999999999964</c:v>
                </c:pt>
                <c:pt idx="61">
                  <c:v>35.000000000000036</c:v>
                </c:pt>
                <c:pt idx="62">
                  <c:v>31.999999999999925</c:v>
                </c:pt>
                <c:pt idx="63">
                  <c:v>33.000000000000043</c:v>
                </c:pt>
                <c:pt idx="64">
                  <c:v>33.000000000000043</c:v>
                </c:pt>
                <c:pt idx="65">
                  <c:v>35.000000000000114</c:v>
                </c:pt>
                <c:pt idx="66">
                  <c:v>36.500000000000028</c:v>
                </c:pt>
                <c:pt idx="67">
                  <c:v>35.999999999999986</c:v>
                </c:pt>
                <c:pt idx="68">
                  <c:v>35.500000000000028</c:v>
                </c:pt>
                <c:pt idx="69">
                  <c:v>37.500000000000028</c:v>
                </c:pt>
                <c:pt idx="70">
                  <c:v>36.49999999999995</c:v>
                </c:pt>
                <c:pt idx="71">
                  <c:v>40.999999999999858</c:v>
                </c:pt>
                <c:pt idx="72">
                  <c:v>38.500000000000099</c:v>
                </c:pt>
                <c:pt idx="73">
                  <c:v>40.000000000000057</c:v>
                </c:pt>
                <c:pt idx="74">
                  <c:v>37.499999999999986</c:v>
                </c:pt>
                <c:pt idx="75">
                  <c:v>37.500000000000028</c:v>
                </c:pt>
                <c:pt idx="76">
                  <c:v>36.49999999999995</c:v>
                </c:pt>
                <c:pt idx="77">
                  <c:v>35.99999999999995</c:v>
                </c:pt>
                <c:pt idx="78">
                  <c:v>31.500000000000007</c:v>
                </c:pt>
                <c:pt idx="79">
                  <c:v>33.999999999999879</c:v>
                </c:pt>
                <c:pt idx="80">
                  <c:v>33.999999999999957</c:v>
                </c:pt>
                <c:pt idx="81">
                  <c:v>33.5</c:v>
                </c:pt>
                <c:pt idx="82">
                  <c:v>30.499999999999972</c:v>
                </c:pt>
                <c:pt idx="83">
                  <c:v>34.999999999999957</c:v>
                </c:pt>
                <c:pt idx="84">
                  <c:v>33.499999999999957</c:v>
                </c:pt>
                <c:pt idx="85">
                  <c:v>35.000000000000036</c:v>
                </c:pt>
                <c:pt idx="86">
                  <c:v>33.999999999999915</c:v>
                </c:pt>
                <c:pt idx="87">
                  <c:v>33.500000000000043</c:v>
                </c:pt>
                <c:pt idx="88">
                  <c:v>32.500000000000043</c:v>
                </c:pt>
                <c:pt idx="89">
                  <c:v>32</c:v>
                </c:pt>
                <c:pt idx="90">
                  <c:v>33.5</c:v>
                </c:pt>
                <c:pt idx="91">
                  <c:v>30.999999999999972</c:v>
                </c:pt>
                <c:pt idx="92">
                  <c:v>32.000000000000043</c:v>
                </c:pt>
                <c:pt idx="93">
                  <c:v>29.999999999999972</c:v>
                </c:pt>
                <c:pt idx="94">
                  <c:v>25.000000000000032</c:v>
                </c:pt>
                <c:pt idx="95">
                  <c:v>25.999999999999986</c:v>
                </c:pt>
                <c:pt idx="96">
                  <c:v>25.999999999999947</c:v>
                </c:pt>
                <c:pt idx="97">
                  <c:v>26.000000000000068</c:v>
                </c:pt>
                <c:pt idx="98" formatCode="General">
                  <c:v>25.999999999999829</c:v>
                </c:pt>
                <c:pt idx="99">
                  <c:v>24.99999999999995</c:v>
                </c:pt>
                <c:pt idx="100">
                  <c:v>23.999999999999954</c:v>
                </c:pt>
                <c:pt idx="101">
                  <c:v>23.999999999999954</c:v>
                </c:pt>
                <c:pt idx="102">
                  <c:v>25.999999999999908</c:v>
                </c:pt>
                <c:pt idx="103">
                  <c:v>24.500000000000071</c:v>
                </c:pt>
                <c:pt idx="104">
                  <c:v>27.499999999999943</c:v>
                </c:pt>
                <c:pt idx="105">
                  <c:v>28.000000000000021</c:v>
                </c:pt>
                <c:pt idx="106">
                  <c:v>26.000000000000068</c:v>
                </c:pt>
                <c:pt idx="107">
                  <c:v>25.500000000000071</c:v>
                </c:pt>
                <c:pt idx="108">
                  <c:v>25.000000000000071</c:v>
                </c:pt>
                <c:pt idx="109">
                  <c:v>24.999999999999993</c:v>
                </c:pt>
                <c:pt idx="110">
                  <c:v>28.00000000000022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826008"/>
        <c:axId val="153826400"/>
      </c:scatterChart>
      <c:valAx>
        <c:axId val="153826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3826400"/>
        <c:crosses val="autoZero"/>
        <c:crossBetween val="midCat"/>
        <c:majorUnit val="10"/>
      </c:valAx>
      <c:valAx>
        <c:axId val="153826400"/>
        <c:scaling>
          <c:orientation val="minMax"/>
          <c:max val="50"/>
          <c:min val="2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65000"/>
                </a:schemeClr>
              </a:solidFill>
              <a:prstDash val="sysDash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Duration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3826008"/>
        <c:crosses val="autoZero"/>
        <c:crossBetween val="midCat"/>
        <c:majorUnit val="5"/>
        <c:minorUnit val="5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>
          <a:ln>
            <a:noFill/>
          </a:ln>
          <a:solidFill>
            <a:srgbClr val="002060"/>
          </a:solidFill>
        </a:defRPr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Duration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positioning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verification</a:t>
            </a:r>
            <a:r>
              <a:rPr lang="de-DE" dirty="0"/>
              <a:t> 2017 - 2019 </a:t>
            </a:r>
            <a:r>
              <a:rPr lang="de-DE" dirty="0" smtClean="0"/>
              <a:t>(median </a:t>
            </a:r>
            <a:r>
              <a:rPr lang="de-DE" dirty="0"/>
              <a:t>per </a:t>
            </a:r>
            <a:r>
              <a:rPr lang="de-DE" dirty="0" err="1" smtClean="0"/>
              <a:t>week</a:t>
            </a:r>
            <a:r>
              <a:rPr lang="de-DE" dirty="0" smtClean="0"/>
              <a:t>)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'pos and verify 2'!$C$1</c:f>
              <c:strCache>
                <c:ptCount val="1"/>
                <c:pt idx="0">
                  <c:v>median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trendline>
            <c:spPr>
              <a:ln w="25400" cap="rnd">
                <a:solidFill>
                  <a:srgbClr val="0070C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'pos and verify 2'!$A$2:$A$111</c:f>
              <c:numCache>
                <c:formatCode>0</c:formatCode>
                <c:ptCount val="1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</c:numCache>
            </c:numRef>
          </c:xVal>
          <c:yVal>
            <c:numRef>
              <c:f>'pos and verify 2'!$C$2:$C$111</c:f>
              <c:numCache>
                <c:formatCode>0</c:formatCode>
                <c:ptCount val="110"/>
                <c:pt idx="0">
                  <c:v>14.999999999999947</c:v>
                </c:pt>
                <c:pt idx="1">
                  <c:v>13.99999999999995</c:v>
                </c:pt>
                <c:pt idx="2">
                  <c:v>13.000000000000075</c:v>
                </c:pt>
                <c:pt idx="3">
                  <c:v>11.999999999999957</c:v>
                </c:pt>
                <c:pt idx="4">
                  <c:v>13.000000000000034</c:v>
                </c:pt>
                <c:pt idx="5">
                  <c:v>11.999999999999957</c:v>
                </c:pt>
                <c:pt idx="6">
                  <c:v>11.000000000000041</c:v>
                </c:pt>
                <c:pt idx="7">
                  <c:v>12.999999999999954</c:v>
                </c:pt>
                <c:pt idx="8">
                  <c:v>12.000000000000117</c:v>
                </c:pt>
                <c:pt idx="9">
                  <c:v>12.999999999999954</c:v>
                </c:pt>
                <c:pt idx="10">
                  <c:v>12.999999999999954</c:v>
                </c:pt>
                <c:pt idx="11">
                  <c:v>12.999999999999954</c:v>
                </c:pt>
                <c:pt idx="12">
                  <c:v>12.500000000000036</c:v>
                </c:pt>
                <c:pt idx="13">
                  <c:v>12.999999999999993</c:v>
                </c:pt>
                <c:pt idx="14">
                  <c:v>11.999999999999957</c:v>
                </c:pt>
                <c:pt idx="15">
                  <c:v>12.999999999999954</c:v>
                </c:pt>
                <c:pt idx="16">
                  <c:v>11.999999999999957</c:v>
                </c:pt>
                <c:pt idx="17">
                  <c:v>13.000000000000075</c:v>
                </c:pt>
                <c:pt idx="18">
                  <c:v>14.999999999999986</c:v>
                </c:pt>
                <c:pt idx="19">
                  <c:v>12.999999999999954</c:v>
                </c:pt>
                <c:pt idx="20">
                  <c:v>13.000000000000034</c:v>
                </c:pt>
                <c:pt idx="21">
                  <c:v>13.99999999999995</c:v>
                </c:pt>
                <c:pt idx="22">
                  <c:v>12.999999999999954</c:v>
                </c:pt>
                <c:pt idx="23">
                  <c:v>13.000000000000034</c:v>
                </c:pt>
                <c:pt idx="24">
                  <c:v>12.999999999999954</c:v>
                </c:pt>
                <c:pt idx="25">
                  <c:v>12.999999999999954</c:v>
                </c:pt>
                <c:pt idx="26">
                  <c:v>13.000000000000034</c:v>
                </c:pt>
                <c:pt idx="27">
                  <c:v>12.999999999999954</c:v>
                </c:pt>
                <c:pt idx="28">
                  <c:v>12.999999999999954</c:v>
                </c:pt>
                <c:pt idx="29">
                  <c:v>11.999999999999957</c:v>
                </c:pt>
                <c:pt idx="30">
                  <c:v>11.000000000000041</c:v>
                </c:pt>
                <c:pt idx="31">
                  <c:v>12.499999999999996</c:v>
                </c:pt>
                <c:pt idx="32">
                  <c:v>13.000000000000075</c:v>
                </c:pt>
                <c:pt idx="33">
                  <c:v>12.500000000000115</c:v>
                </c:pt>
                <c:pt idx="34">
                  <c:v>11.999999999999996</c:v>
                </c:pt>
                <c:pt idx="35">
                  <c:v>12.499999999999956</c:v>
                </c:pt>
                <c:pt idx="36">
                  <c:v>12.999999999999954</c:v>
                </c:pt>
                <c:pt idx="37">
                  <c:v>13.000000000000034</c:v>
                </c:pt>
                <c:pt idx="38">
                  <c:v>13.99999999999987</c:v>
                </c:pt>
                <c:pt idx="39">
                  <c:v>13.500000000000032</c:v>
                </c:pt>
                <c:pt idx="40">
                  <c:v>12.499999999999915</c:v>
                </c:pt>
                <c:pt idx="41">
                  <c:v>12.000000000000037</c:v>
                </c:pt>
                <c:pt idx="42">
                  <c:v>13.999999999999989</c:v>
                </c:pt>
                <c:pt idx="43">
                  <c:v>13.000000000000034</c:v>
                </c:pt>
                <c:pt idx="44">
                  <c:v>12.999999999999954</c:v>
                </c:pt>
                <c:pt idx="45">
                  <c:v>12.000000000000117</c:v>
                </c:pt>
                <c:pt idx="46">
                  <c:v>11.999999999999996</c:v>
                </c:pt>
                <c:pt idx="47">
                  <c:v>12.999999999999993</c:v>
                </c:pt>
                <c:pt idx="48">
                  <c:v>12.000000000000037</c:v>
                </c:pt>
                <c:pt idx="49">
                  <c:v>11.999999999999957</c:v>
                </c:pt>
                <c:pt idx="50">
                  <c:v>12.499999999999996</c:v>
                </c:pt>
                <c:pt idx="51">
                  <c:v>12.000000000000117</c:v>
                </c:pt>
                <c:pt idx="52">
                  <c:v>11.999999999999957</c:v>
                </c:pt>
                <c:pt idx="53">
                  <c:v>11.000000000000041</c:v>
                </c:pt>
                <c:pt idx="54">
                  <c:v>11.999999999999957</c:v>
                </c:pt>
                <c:pt idx="55">
                  <c:v>12.000000000000078</c:v>
                </c:pt>
                <c:pt idx="56">
                  <c:v>11.999999999999957</c:v>
                </c:pt>
                <c:pt idx="57">
                  <c:v>11.999999999999957</c:v>
                </c:pt>
                <c:pt idx="58">
                  <c:v>11.500000000000039</c:v>
                </c:pt>
                <c:pt idx="59">
                  <c:v>12.999999999999874</c:v>
                </c:pt>
                <c:pt idx="60">
                  <c:v>12.000000000000037</c:v>
                </c:pt>
                <c:pt idx="61">
                  <c:v>12.999999999999954</c:v>
                </c:pt>
                <c:pt idx="62">
                  <c:v>11.999999999999957</c:v>
                </c:pt>
                <c:pt idx="63">
                  <c:v>11.999999999999957</c:v>
                </c:pt>
                <c:pt idx="64">
                  <c:v>12.000000000000117</c:v>
                </c:pt>
                <c:pt idx="65">
                  <c:v>10.999999999999881</c:v>
                </c:pt>
                <c:pt idx="66">
                  <c:v>10.500000000000082</c:v>
                </c:pt>
                <c:pt idx="67">
                  <c:v>10.999999999999961</c:v>
                </c:pt>
                <c:pt idx="68">
                  <c:v>10.999999999999961</c:v>
                </c:pt>
                <c:pt idx="69">
                  <c:v>10.499999999999963</c:v>
                </c:pt>
                <c:pt idx="70">
                  <c:v>9.5000000000000462</c:v>
                </c:pt>
                <c:pt idx="71">
                  <c:v>11.999999999999957</c:v>
                </c:pt>
                <c:pt idx="72">
                  <c:v>10.999999999999881</c:v>
                </c:pt>
                <c:pt idx="73">
                  <c:v>9.0000000000001279</c:v>
                </c:pt>
                <c:pt idx="74">
                  <c:v>9.9999999999998845</c:v>
                </c:pt>
                <c:pt idx="75">
                  <c:v>10.999999999999961</c:v>
                </c:pt>
                <c:pt idx="76">
                  <c:v>10.000000000000124</c:v>
                </c:pt>
                <c:pt idx="77">
                  <c:v>10.000000000000124</c:v>
                </c:pt>
                <c:pt idx="78">
                  <c:v>9.0000000000001279</c:v>
                </c:pt>
                <c:pt idx="79">
                  <c:v>9.9999999999999645</c:v>
                </c:pt>
                <c:pt idx="80">
                  <c:v>9.000000000000048</c:v>
                </c:pt>
                <c:pt idx="81">
                  <c:v>9.000000000000048</c:v>
                </c:pt>
                <c:pt idx="82">
                  <c:v>8.999999999999968</c:v>
                </c:pt>
                <c:pt idx="83">
                  <c:v>8.9999999999999289</c:v>
                </c:pt>
                <c:pt idx="84">
                  <c:v>8.999999999999968</c:v>
                </c:pt>
                <c:pt idx="85">
                  <c:v>9.9999999999999645</c:v>
                </c:pt>
                <c:pt idx="86">
                  <c:v>9.0000000000000888</c:v>
                </c:pt>
                <c:pt idx="87">
                  <c:v>9.0000000000000888</c:v>
                </c:pt>
                <c:pt idx="88">
                  <c:v>10.000000000000044</c:v>
                </c:pt>
                <c:pt idx="89">
                  <c:v>9.0000000000001279</c:v>
                </c:pt>
                <c:pt idx="90">
                  <c:v>9.0000000000000071</c:v>
                </c:pt>
                <c:pt idx="91">
                  <c:v>8.0000000000001315</c:v>
                </c:pt>
                <c:pt idx="92">
                  <c:v>8.4999999999999289</c:v>
                </c:pt>
                <c:pt idx="93">
                  <c:v>9.9999999999998845</c:v>
                </c:pt>
                <c:pt idx="94">
                  <c:v>12.000000000000117</c:v>
                </c:pt>
                <c:pt idx="95">
                  <c:v>13.000000000000034</c:v>
                </c:pt>
                <c:pt idx="96">
                  <c:v>14.00000000000003</c:v>
                </c:pt>
                <c:pt idx="97">
                  <c:v>12.999999999999993</c:v>
                </c:pt>
                <c:pt idx="98">
                  <c:v>14.00000000000011</c:v>
                </c:pt>
                <c:pt idx="99">
                  <c:v>11.999999999999957</c:v>
                </c:pt>
                <c:pt idx="100">
                  <c:v>13.000000000000034</c:v>
                </c:pt>
                <c:pt idx="101">
                  <c:v>10.999999999999961</c:v>
                </c:pt>
                <c:pt idx="102">
                  <c:v>11.000000000000082</c:v>
                </c:pt>
                <c:pt idx="103">
                  <c:v>11.999999999999957</c:v>
                </c:pt>
                <c:pt idx="104">
                  <c:v>10.999999999999961</c:v>
                </c:pt>
                <c:pt idx="105">
                  <c:v>11.999999999999957</c:v>
                </c:pt>
                <c:pt idx="106">
                  <c:v>11.000000000000121</c:v>
                </c:pt>
                <c:pt idx="107">
                  <c:v>10.999999999999961</c:v>
                </c:pt>
                <c:pt idx="108">
                  <c:v>12.000000000000037</c:v>
                </c:pt>
                <c:pt idx="109">
                  <c:v>8.9999999999998881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081088"/>
        <c:axId val="155078736"/>
      </c:scatterChart>
      <c:valAx>
        <c:axId val="155081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5078736"/>
        <c:crosses val="autoZero"/>
        <c:crossBetween val="midCat"/>
        <c:majorUnit val="10"/>
        <c:minorUnit val="10"/>
      </c:valAx>
      <c:valAx>
        <c:axId val="155078736"/>
        <c:scaling>
          <c:orientation val="minMax"/>
          <c:max val="16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45000"/>
                </a:schemeClr>
              </a:solidFill>
              <a:round/>
            </a:ln>
            <a:effectLst/>
          </c:spPr>
        </c:majorGridlines>
        <c:minorGridlines>
          <c:spPr>
            <a:ln w="12700" cap="flat" cmpd="sng" algn="ctr">
              <a:solidFill>
                <a:schemeClr val="bg1">
                  <a:lumMod val="65000"/>
                  <a:alpha val="80000"/>
                </a:schemeClr>
              </a:solidFill>
              <a:prstDash val="sysDash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Duration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5081088"/>
        <c:crosses val="autoZero"/>
        <c:crossBetween val="midCat"/>
        <c:majorUnit val="2"/>
        <c:minorUnit val="2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>
          <a:ln>
            <a:noFill/>
          </a:ln>
          <a:solidFill>
            <a:srgbClr val="002060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1AA9D0-8863-4AF1-9650-9321538B9BCD}" type="doc">
      <dgm:prSet loTypeId="urn:microsoft.com/office/officeart/2009/3/layout/Descending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4BB7B66F-04BB-4A94-BB3C-9899C6B261BF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1980s</a:t>
          </a:r>
        </a:p>
        <a:p>
          <a:r>
            <a:rPr lang="de-AT" sz="1200" dirty="0" smtClean="0">
              <a:effectLst/>
              <a:latin typeface="+mj-lt"/>
            </a:rPr>
            <a:t>Design</a:t>
          </a:r>
        </a:p>
      </dgm:t>
    </dgm:pt>
    <dgm:pt modelId="{BF092618-ACE5-4143-846B-05D3A069619C}" type="parTrans" cxnId="{6E7DC51D-C9FA-4D03-A988-B28E875A1254}">
      <dgm:prSet/>
      <dgm:spPr/>
      <dgm:t>
        <a:bodyPr/>
        <a:lstStyle/>
        <a:p>
          <a:endParaRPr lang="de-AT"/>
        </a:p>
      </dgm:t>
    </dgm:pt>
    <dgm:pt modelId="{0DD0ACD5-3BEB-4EBA-8EC3-50945FD1EAFA}" type="sibTrans" cxnId="{6E7DC51D-C9FA-4D03-A988-B28E875A1254}">
      <dgm:prSet/>
      <dgm:spPr/>
      <dgm:t>
        <a:bodyPr/>
        <a:lstStyle/>
        <a:p>
          <a:endParaRPr lang="de-AT"/>
        </a:p>
      </dgm:t>
    </dgm:pt>
    <dgm:pt modelId="{422E5427-4E2C-45BC-89FD-8C3A275335FF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2012</a:t>
          </a:r>
        </a:p>
      </dgm:t>
    </dgm:pt>
    <dgm:pt modelId="{35B69768-4119-4969-ADE8-ADD7ACC06179}" type="parTrans" cxnId="{18924A04-721B-41C8-8FEC-E642DA550166}">
      <dgm:prSet/>
      <dgm:spPr/>
      <dgm:t>
        <a:bodyPr/>
        <a:lstStyle/>
        <a:p>
          <a:endParaRPr lang="de-AT"/>
        </a:p>
      </dgm:t>
    </dgm:pt>
    <dgm:pt modelId="{6A2B58F7-EB73-4D24-8812-BA7C5B7BCA4F}" type="sibTrans" cxnId="{18924A04-721B-41C8-8FEC-E642DA550166}">
      <dgm:prSet/>
      <dgm:spPr/>
      <dgm:t>
        <a:bodyPr/>
        <a:lstStyle/>
        <a:p>
          <a:endParaRPr lang="de-AT" sz="1400"/>
        </a:p>
      </dgm:t>
    </dgm:pt>
    <dgm:pt modelId="{CD076C02-F92B-42F3-8E63-052794188EC2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2013</a:t>
          </a:r>
        </a:p>
      </dgm:t>
    </dgm:pt>
    <dgm:pt modelId="{DA86A5FF-5BC5-47B8-81E2-D7B6AB866F81}" type="parTrans" cxnId="{C19CA573-D7D7-406B-80BA-99FED40C1B2A}">
      <dgm:prSet/>
      <dgm:spPr/>
      <dgm:t>
        <a:bodyPr/>
        <a:lstStyle/>
        <a:p>
          <a:endParaRPr lang="de-AT"/>
        </a:p>
      </dgm:t>
    </dgm:pt>
    <dgm:pt modelId="{EECF6F90-DE77-43D0-94D0-263C5FD55402}" type="sibTrans" cxnId="{C19CA573-D7D7-406B-80BA-99FED40C1B2A}">
      <dgm:prSet/>
      <dgm:spPr/>
      <dgm:t>
        <a:bodyPr/>
        <a:lstStyle/>
        <a:p>
          <a:endParaRPr lang="de-AT" sz="1400"/>
        </a:p>
      </dgm:t>
    </dgm:pt>
    <dgm:pt modelId="{42903BFF-CB8B-4B73-925D-EF7D1488264F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2005</a:t>
          </a:r>
        </a:p>
      </dgm:t>
    </dgm:pt>
    <dgm:pt modelId="{216325D5-6EA0-49CA-A2CC-5AE418DC0F51}" type="parTrans" cxnId="{A2191299-776D-4FD9-AFCF-22529A06A08D}">
      <dgm:prSet/>
      <dgm:spPr/>
      <dgm:t>
        <a:bodyPr/>
        <a:lstStyle/>
        <a:p>
          <a:endParaRPr lang="de-AT"/>
        </a:p>
      </dgm:t>
    </dgm:pt>
    <dgm:pt modelId="{8125FBAB-4F47-4162-9C93-72DF2C4C017A}" type="sibTrans" cxnId="{A2191299-776D-4FD9-AFCF-22529A06A08D}">
      <dgm:prSet/>
      <dgm:spPr/>
      <dgm:t>
        <a:bodyPr/>
        <a:lstStyle/>
        <a:p>
          <a:endParaRPr lang="de-AT" sz="1400"/>
        </a:p>
      </dgm:t>
    </dgm:pt>
    <dgm:pt modelId="{9B163934-0AD1-4BAA-BB4F-A6686A3E553B}">
      <dgm:prSet phldrT="[Text]" custT="1"/>
      <dgm:spPr/>
      <dgm:t>
        <a:bodyPr/>
        <a:lstStyle/>
        <a:p>
          <a:r>
            <a:rPr lang="de-AT" sz="1400" dirty="0" smtClean="0"/>
            <a:t>June 2018 </a:t>
          </a:r>
          <a:r>
            <a:rPr lang="de-AT" sz="1400" dirty="0" err="1" smtClean="0"/>
            <a:t>until</a:t>
          </a:r>
          <a:r>
            <a:rPr lang="de-AT" sz="1400" dirty="0" smtClean="0"/>
            <a:t> </a:t>
          </a:r>
          <a:r>
            <a:rPr lang="de-AT" sz="1400" dirty="0" err="1" smtClean="0"/>
            <a:t>now</a:t>
          </a:r>
          <a:endParaRPr lang="de-AT" sz="1400" dirty="0"/>
        </a:p>
      </dgm:t>
    </dgm:pt>
    <dgm:pt modelId="{73D17C48-AA4F-461E-8898-7A9A2C578484}" type="parTrans" cxnId="{BCB2B48C-B79A-4ADB-B9C8-ECB043485529}">
      <dgm:prSet/>
      <dgm:spPr/>
      <dgm:t>
        <a:bodyPr/>
        <a:lstStyle/>
        <a:p>
          <a:endParaRPr lang="de-AT"/>
        </a:p>
      </dgm:t>
    </dgm:pt>
    <dgm:pt modelId="{1825CDB7-767C-4475-AEDB-429FC4ADA69B}" type="sibTrans" cxnId="{BCB2B48C-B79A-4ADB-B9C8-ECB043485529}">
      <dgm:prSet/>
      <dgm:spPr/>
      <dgm:t>
        <a:bodyPr/>
        <a:lstStyle/>
        <a:p>
          <a:endParaRPr lang="de-AT"/>
        </a:p>
      </dgm:t>
    </dgm:pt>
    <dgm:pt modelId="{78D8B6FB-C8C0-4111-980D-63A0FD564EE0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Dez. 2016</a:t>
          </a:r>
          <a:endParaRPr lang="de-AT" sz="1200" dirty="0">
            <a:latin typeface="+mj-lt"/>
          </a:endParaRPr>
        </a:p>
      </dgm:t>
    </dgm:pt>
    <dgm:pt modelId="{598B9C52-1600-424D-8912-08BEC8F8209D}" type="parTrans" cxnId="{9556F637-84BC-4543-A406-8F2E640D29CF}">
      <dgm:prSet/>
      <dgm:spPr/>
      <dgm:t>
        <a:bodyPr/>
        <a:lstStyle/>
        <a:p>
          <a:endParaRPr lang="de-AT"/>
        </a:p>
      </dgm:t>
    </dgm:pt>
    <dgm:pt modelId="{48823E04-C7E8-4F67-A3EA-2D0DA016078C}" type="sibTrans" cxnId="{9556F637-84BC-4543-A406-8F2E640D29CF}">
      <dgm:prSet/>
      <dgm:spPr/>
      <dgm:t>
        <a:bodyPr/>
        <a:lstStyle/>
        <a:p>
          <a:endParaRPr lang="de-AT" sz="1400"/>
        </a:p>
      </dgm:t>
    </dgm:pt>
    <dgm:pt modelId="{056499AC-6B89-4E5F-8FD3-0111827A52FA}">
      <dgm:prSet phldrT="[Text]" custT="1"/>
      <dgm:spPr/>
      <dgm:t>
        <a:bodyPr/>
        <a:lstStyle/>
        <a:p>
          <a:r>
            <a:rPr lang="de-AT" sz="1200" dirty="0" smtClean="0">
              <a:latin typeface="+mj-lt"/>
            </a:rPr>
            <a:t>Nov. 2014</a:t>
          </a:r>
          <a:endParaRPr lang="de-AT" sz="1200" dirty="0">
            <a:latin typeface="+mj-lt"/>
          </a:endParaRPr>
        </a:p>
      </dgm:t>
    </dgm:pt>
    <dgm:pt modelId="{FB537D46-3AF1-49D5-97A8-1097A8A286C8}" type="parTrans" cxnId="{4F5F3EE3-482A-483F-BCC2-BAD542A9A0A0}">
      <dgm:prSet/>
      <dgm:spPr/>
      <dgm:t>
        <a:bodyPr/>
        <a:lstStyle/>
        <a:p>
          <a:endParaRPr lang="de-AT"/>
        </a:p>
      </dgm:t>
    </dgm:pt>
    <dgm:pt modelId="{36A38B2B-CD4F-40C7-BD67-2F59EAEAB1B8}" type="sibTrans" cxnId="{4F5F3EE3-482A-483F-BCC2-BAD542A9A0A0}">
      <dgm:prSet/>
      <dgm:spPr/>
      <dgm:t>
        <a:bodyPr/>
        <a:lstStyle/>
        <a:p>
          <a:endParaRPr lang="de-AT" sz="1400"/>
        </a:p>
      </dgm:t>
    </dgm:pt>
    <dgm:pt modelId="{26B32E6D-B0B9-40B0-A175-6672C26A7151}" type="pres">
      <dgm:prSet presAssocID="{9F1AA9D0-8863-4AF1-9650-9321538B9BCD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de-DE"/>
        </a:p>
      </dgm:t>
    </dgm:pt>
    <dgm:pt modelId="{66242B2C-CDB6-45B3-A618-7B8B984A1223}" type="pres">
      <dgm:prSet presAssocID="{9F1AA9D0-8863-4AF1-9650-9321538B9BCD}" presName="arrowNode" presStyleLbl="node1" presStyleIdx="0" presStyleCnt="1" custAng="1364786"/>
      <dgm:spPr/>
    </dgm:pt>
    <dgm:pt modelId="{4FB3FA2C-94D0-4B56-86B0-4F7536FF9AE8}" type="pres">
      <dgm:prSet presAssocID="{4BB7B66F-04BB-4A94-BB3C-9899C6B261BF}" presName="txNode1" presStyleLbl="revTx" presStyleIdx="0" presStyleCnt="7" custScaleX="52556" custScaleY="70866" custLinFactNeighborX="6569" custLinFactNeighborY="-64647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AE28E72D-FCCE-4E14-8B78-9B045E217F9A}" type="pres">
      <dgm:prSet presAssocID="{42903BFF-CB8B-4B73-925D-EF7D1488264F}" presName="txNode2" presStyleLbl="revTx" presStyleIdx="1" presStyleCnt="7" custScaleX="20772" custScaleY="41650" custLinFactNeighborX="-42366" custLinFactNeighborY="-56600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B9ED54E3-3F8C-4580-873A-46FB4E7FD251}" type="pres">
      <dgm:prSet presAssocID="{8125FBAB-4F47-4162-9C93-72DF2C4C017A}" presName="dotNode2" presStyleCnt="0"/>
      <dgm:spPr/>
    </dgm:pt>
    <dgm:pt modelId="{84FDDD3C-CE4B-448D-AD67-095620058A35}" type="pres">
      <dgm:prSet presAssocID="{8125FBAB-4F47-4162-9C93-72DF2C4C017A}" presName="dotRepeatNode" presStyleLbl="fgShp" presStyleIdx="0" presStyleCnt="5" custLinFactX="100000" custLinFactY="-150408" custLinFactNeighborX="197848" custLinFactNeighborY="-200000"/>
      <dgm:spPr/>
      <dgm:t>
        <a:bodyPr/>
        <a:lstStyle/>
        <a:p>
          <a:endParaRPr lang="de-DE"/>
        </a:p>
      </dgm:t>
    </dgm:pt>
    <dgm:pt modelId="{BFEE6EBE-1DAB-42D3-996D-6839E5CF45FB}" type="pres">
      <dgm:prSet presAssocID="{422E5427-4E2C-45BC-89FD-8C3A275335FF}" presName="txNode3" presStyleLbl="revTx" presStyleIdx="2" presStyleCnt="7" custScaleX="33049" custScaleY="42367" custLinFactNeighborX="70351" custLinFactNeighborY="1432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4160FE90-B728-4B60-AE01-7FA929162018}" type="pres">
      <dgm:prSet presAssocID="{6A2B58F7-EB73-4D24-8812-BA7C5B7BCA4F}" presName="dotNode3" presStyleCnt="0"/>
      <dgm:spPr/>
    </dgm:pt>
    <dgm:pt modelId="{275211CC-C573-4084-82B0-7A55CF784B13}" type="pres">
      <dgm:prSet presAssocID="{6A2B58F7-EB73-4D24-8812-BA7C5B7BCA4F}" presName="dotRepeatNode" presStyleLbl="fgShp" presStyleIdx="1" presStyleCnt="5" custLinFactX="100000" custLinFactNeighborX="165603" custLinFactNeighborY="-26281"/>
      <dgm:spPr/>
      <dgm:t>
        <a:bodyPr/>
        <a:lstStyle/>
        <a:p>
          <a:endParaRPr lang="de-DE"/>
        </a:p>
      </dgm:t>
    </dgm:pt>
    <dgm:pt modelId="{C78638EE-BCE9-45B2-8672-B956B3CFC1EF}" type="pres">
      <dgm:prSet presAssocID="{CD076C02-F92B-42F3-8E63-052794188EC2}" presName="txNode4" presStyleLbl="revTx" presStyleIdx="3" presStyleCnt="7" custScaleX="31047" custScaleY="45672" custLinFactNeighborX="-45253" custLinFactNeighborY="1313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64D2BF-4242-4665-BE5B-CB66DC410554}" type="pres">
      <dgm:prSet presAssocID="{EECF6F90-DE77-43D0-94D0-263C5FD55402}" presName="dotNode4" presStyleCnt="0"/>
      <dgm:spPr/>
    </dgm:pt>
    <dgm:pt modelId="{E6335E94-420D-420C-A868-A3D0E374D60A}" type="pres">
      <dgm:prSet presAssocID="{EECF6F90-DE77-43D0-94D0-263C5FD55402}" presName="dotRepeatNode" presStyleLbl="fgShp" presStyleIdx="2" presStyleCnt="5" custLinFactX="13883" custLinFactY="31402" custLinFactNeighborX="100000" custLinFactNeighborY="100000"/>
      <dgm:spPr/>
      <dgm:t>
        <a:bodyPr/>
        <a:lstStyle/>
        <a:p>
          <a:endParaRPr lang="de-DE"/>
        </a:p>
      </dgm:t>
    </dgm:pt>
    <dgm:pt modelId="{8D624DD3-CCAD-4EB6-A59D-CBE2D2FBDDBC}" type="pres">
      <dgm:prSet presAssocID="{056499AC-6B89-4E5F-8FD3-0111827A52FA}" presName="txNode5" presStyleLbl="revTx" presStyleIdx="4" presStyleCnt="7" custScaleX="31442" custScaleY="47935" custLinFactNeighborX="37499" custLinFactNeighborY="428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F593030-9F0D-42BD-98AD-8394742A6EC6}" type="pres">
      <dgm:prSet presAssocID="{36A38B2B-CD4F-40C7-BD67-2F59EAEAB1B8}" presName="dotNode5" presStyleCnt="0"/>
      <dgm:spPr/>
    </dgm:pt>
    <dgm:pt modelId="{BECA61BF-8D83-4271-9F00-44A54C444425}" type="pres">
      <dgm:prSet presAssocID="{36A38B2B-CD4F-40C7-BD67-2F59EAEAB1B8}" presName="dotRepeatNode" presStyleLbl="fgShp" presStyleIdx="3" presStyleCnt="5" custLinFactX="-13883" custLinFactY="75203" custLinFactNeighborX="-100000" custLinFactNeighborY="100000"/>
      <dgm:spPr/>
      <dgm:t>
        <a:bodyPr/>
        <a:lstStyle/>
        <a:p>
          <a:endParaRPr lang="de-DE"/>
        </a:p>
      </dgm:t>
    </dgm:pt>
    <dgm:pt modelId="{D53EA982-F736-4BD9-B6E2-92A9A9F17909}" type="pres">
      <dgm:prSet presAssocID="{78D8B6FB-C8C0-4111-980D-63A0FD564EE0}" presName="txNode6" presStyleLbl="revTx" presStyleIdx="5" presStyleCnt="7" custScaleX="63286" custScaleY="32689" custLinFactNeighborX="-43101" custLinFactNeighborY="7136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7ADD9F0-85EE-486E-8B5C-3327B5F5D5FB}" type="pres">
      <dgm:prSet presAssocID="{48823E04-C7E8-4F67-A3EA-2D0DA016078C}" presName="dotNode6" presStyleCnt="0"/>
      <dgm:spPr/>
    </dgm:pt>
    <dgm:pt modelId="{D98608AE-2EBD-4BAD-839F-216691A3E82E}" type="pres">
      <dgm:prSet presAssocID="{48823E04-C7E8-4F67-A3EA-2D0DA016078C}" presName="dotRepeatNode" presStyleLbl="fgShp" presStyleIdx="4" presStyleCnt="5" custLinFactX="-100000" custLinFactY="278920" custLinFactNeighborX="-136517" custLinFactNeighborY="300000"/>
      <dgm:spPr/>
      <dgm:t>
        <a:bodyPr/>
        <a:lstStyle/>
        <a:p>
          <a:endParaRPr lang="de-DE"/>
        </a:p>
      </dgm:t>
    </dgm:pt>
    <dgm:pt modelId="{5CFB2B50-94A0-49A8-B521-B00F00FCADDF}" type="pres">
      <dgm:prSet presAssocID="{9B163934-0AD1-4BAA-BB4F-A6686A3E553B}" presName="txNode7" presStyleLbl="revTx" presStyleIdx="6" presStyleCnt="7" custScaleX="113301" custScaleY="52020" custLinFactNeighborX="-32119" custLinFactNeighborY="5848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BB45CFAD-BF81-4E8B-9819-FB6966804C96}" type="presOf" srcId="{422E5427-4E2C-45BC-89FD-8C3A275335FF}" destId="{BFEE6EBE-1DAB-42D3-996D-6839E5CF45FB}" srcOrd="0" destOrd="0" presId="urn:microsoft.com/office/officeart/2009/3/layout/DescendingProcess"/>
    <dgm:cxn modelId="{9556F637-84BC-4543-A406-8F2E640D29CF}" srcId="{9F1AA9D0-8863-4AF1-9650-9321538B9BCD}" destId="{78D8B6FB-C8C0-4111-980D-63A0FD564EE0}" srcOrd="5" destOrd="0" parTransId="{598B9C52-1600-424D-8912-08BEC8F8209D}" sibTransId="{48823E04-C7E8-4F67-A3EA-2D0DA016078C}"/>
    <dgm:cxn modelId="{FB336F64-0852-4FCD-A709-9E0590A56269}" type="presOf" srcId="{9B163934-0AD1-4BAA-BB4F-A6686A3E553B}" destId="{5CFB2B50-94A0-49A8-B521-B00F00FCADDF}" srcOrd="0" destOrd="0" presId="urn:microsoft.com/office/officeart/2009/3/layout/DescendingProcess"/>
    <dgm:cxn modelId="{04A122F1-D8A4-488D-ABAA-3FD97D1FD325}" type="presOf" srcId="{42903BFF-CB8B-4B73-925D-EF7D1488264F}" destId="{AE28E72D-FCCE-4E14-8B78-9B045E217F9A}" srcOrd="0" destOrd="0" presId="urn:microsoft.com/office/officeart/2009/3/layout/DescendingProcess"/>
    <dgm:cxn modelId="{49F06E48-6E9A-4A3A-B78F-4E6281A41687}" type="presOf" srcId="{4BB7B66F-04BB-4A94-BB3C-9899C6B261BF}" destId="{4FB3FA2C-94D0-4B56-86B0-4F7536FF9AE8}" srcOrd="0" destOrd="0" presId="urn:microsoft.com/office/officeart/2009/3/layout/DescendingProcess"/>
    <dgm:cxn modelId="{38F697D1-8274-46E0-9728-D32291CB17CB}" type="presOf" srcId="{CD076C02-F92B-42F3-8E63-052794188EC2}" destId="{C78638EE-BCE9-45B2-8672-B956B3CFC1EF}" srcOrd="0" destOrd="0" presId="urn:microsoft.com/office/officeart/2009/3/layout/DescendingProcess"/>
    <dgm:cxn modelId="{0D91DC42-5BCA-4684-A329-EEED5F8E868A}" type="presOf" srcId="{056499AC-6B89-4E5F-8FD3-0111827A52FA}" destId="{8D624DD3-CCAD-4EB6-A59D-CBE2D2FBDDBC}" srcOrd="0" destOrd="0" presId="urn:microsoft.com/office/officeart/2009/3/layout/DescendingProcess"/>
    <dgm:cxn modelId="{B95A6203-7FA7-4CC2-9774-49CE9A7A8618}" type="presOf" srcId="{8125FBAB-4F47-4162-9C93-72DF2C4C017A}" destId="{84FDDD3C-CE4B-448D-AD67-095620058A35}" srcOrd="0" destOrd="0" presId="urn:microsoft.com/office/officeart/2009/3/layout/DescendingProcess"/>
    <dgm:cxn modelId="{BCB2B48C-B79A-4ADB-B9C8-ECB043485529}" srcId="{9F1AA9D0-8863-4AF1-9650-9321538B9BCD}" destId="{9B163934-0AD1-4BAA-BB4F-A6686A3E553B}" srcOrd="6" destOrd="0" parTransId="{73D17C48-AA4F-461E-8898-7A9A2C578484}" sibTransId="{1825CDB7-767C-4475-AEDB-429FC4ADA69B}"/>
    <dgm:cxn modelId="{785AE025-0020-4901-AEED-AA947CB6A277}" type="presOf" srcId="{36A38B2B-CD4F-40C7-BD67-2F59EAEAB1B8}" destId="{BECA61BF-8D83-4271-9F00-44A54C444425}" srcOrd="0" destOrd="0" presId="urn:microsoft.com/office/officeart/2009/3/layout/DescendingProcess"/>
    <dgm:cxn modelId="{FE8A98AB-0AB3-44F5-A376-8D479DB6A78E}" type="presOf" srcId="{EECF6F90-DE77-43D0-94D0-263C5FD55402}" destId="{E6335E94-420D-420C-A868-A3D0E374D60A}" srcOrd="0" destOrd="0" presId="urn:microsoft.com/office/officeart/2009/3/layout/DescendingProcess"/>
    <dgm:cxn modelId="{3185FF05-3FDF-4B6F-858B-11DBA5CAF769}" type="presOf" srcId="{48823E04-C7E8-4F67-A3EA-2D0DA016078C}" destId="{D98608AE-2EBD-4BAD-839F-216691A3E82E}" srcOrd="0" destOrd="0" presId="urn:microsoft.com/office/officeart/2009/3/layout/DescendingProcess"/>
    <dgm:cxn modelId="{4F5F3EE3-482A-483F-BCC2-BAD542A9A0A0}" srcId="{9F1AA9D0-8863-4AF1-9650-9321538B9BCD}" destId="{056499AC-6B89-4E5F-8FD3-0111827A52FA}" srcOrd="4" destOrd="0" parTransId="{FB537D46-3AF1-49D5-97A8-1097A8A286C8}" sibTransId="{36A38B2B-CD4F-40C7-BD67-2F59EAEAB1B8}"/>
    <dgm:cxn modelId="{C19CA573-D7D7-406B-80BA-99FED40C1B2A}" srcId="{9F1AA9D0-8863-4AF1-9650-9321538B9BCD}" destId="{CD076C02-F92B-42F3-8E63-052794188EC2}" srcOrd="3" destOrd="0" parTransId="{DA86A5FF-5BC5-47B8-81E2-D7B6AB866F81}" sibTransId="{EECF6F90-DE77-43D0-94D0-263C5FD55402}"/>
    <dgm:cxn modelId="{6E7DC51D-C9FA-4D03-A988-B28E875A1254}" srcId="{9F1AA9D0-8863-4AF1-9650-9321538B9BCD}" destId="{4BB7B66F-04BB-4A94-BB3C-9899C6B261BF}" srcOrd="0" destOrd="0" parTransId="{BF092618-ACE5-4143-846B-05D3A069619C}" sibTransId="{0DD0ACD5-3BEB-4EBA-8EC3-50945FD1EAFA}"/>
    <dgm:cxn modelId="{DA80DEC8-037C-43EF-A29E-87A76556E709}" type="presOf" srcId="{9F1AA9D0-8863-4AF1-9650-9321538B9BCD}" destId="{26B32E6D-B0B9-40B0-A175-6672C26A7151}" srcOrd="0" destOrd="0" presId="urn:microsoft.com/office/officeart/2009/3/layout/DescendingProcess"/>
    <dgm:cxn modelId="{18924A04-721B-41C8-8FEC-E642DA550166}" srcId="{9F1AA9D0-8863-4AF1-9650-9321538B9BCD}" destId="{422E5427-4E2C-45BC-89FD-8C3A275335FF}" srcOrd="2" destOrd="0" parTransId="{35B69768-4119-4969-ADE8-ADD7ACC06179}" sibTransId="{6A2B58F7-EB73-4D24-8812-BA7C5B7BCA4F}"/>
    <dgm:cxn modelId="{5E55F855-5D64-463F-B03E-8162537F3679}" type="presOf" srcId="{78D8B6FB-C8C0-4111-980D-63A0FD564EE0}" destId="{D53EA982-F736-4BD9-B6E2-92A9A9F17909}" srcOrd="0" destOrd="0" presId="urn:microsoft.com/office/officeart/2009/3/layout/DescendingProcess"/>
    <dgm:cxn modelId="{DC596764-AF8D-4856-B8B6-30979C663397}" type="presOf" srcId="{6A2B58F7-EB73-4D24-8812-BA7C5B7BCA4F}" destId="{275211CC-C573-4084-82B0-7A55CF784B13}" srcOrd="0" destOrd="0" presId="urn:microsoft.com/office/officeart/2009/3/layout/DescendingProcess"/>
    <dgm:cxn modelId="{A2191299-776D-4FD9-AFCF-22529A06A08D}" srcId="{9F1AA9D0-8863-4AF1-9650-9321538B9BCD}" destId="{42903BFF-CB8B-4B73-925D-EF7D1488264F}" srcOrd="1" destOrd="0" parTransId="{216325D5-6EA0-49CA-A2CC-5AE418DC0F51}" sibTransId="{8125FBAB-4F47-4162-9C93-72DF2C4C017A}"/>
    <dgm:cxn modelId="{D5D40ADD-1BDF-41D6-9B79-B9DDCBAB1E59}" type="presParOf" srcId="{26B32E6D-B0B9-40B0-A175-6672C26A7151}" destId="{66242B2C-CDB6-45B3-A618-7B8B984A1223}" srcOrd="0" destOrd="0" presId="urn:microsoft.com/office/officeart/2009/3/layout/DescendingProcess"/>
    <dgm:cxn modelId="{1A6F8C4E-7CBA-4C63-9ADA-A0D1979EF52D}" type="presParOf" srcId="{26B32E6D-B0B9-40B0-A175-6672C26A7151}" destId="{4FB3FA2C-94D0-4B56-86B0-4F7536FF9AE8}" srcOrd="1" destOrd="0" presId="urn:microsoft.com/office/officeart/2009/3/layout/DescendingProcess"/>
    <dgm:cxn modelId="{826C07FC-6EC0-4121-B1B2-DA72B1D4024A}" type="presParOf" srcId="{26B32E6D-B0B9-40B0-A175-6672C26A7151}" destId="{AE28E72D-FCCE-4E14-8B78-9B045E217F9A}" srcOrd="2" destOrd="0" presId="urn:microsoft.com/office/officeart/2009/3/layout/DescendingProcess"/>
    <dgm:cxn modelId="{E625AE31-7D6B-4876-BC41-4213829A4CDC}" type="presParOf" srcId="{26B32E6D-B0B9-40B0-A175-6672C26A7151}" destId="{B9ED54E3-3F8C-4580-873A-46FB4E7FD251}" srcOrd="3" destOrd="0" presId="urn:microsoft.com/office/officeart/2009/3/layout/DescendingProcess"/>
    <dgm:cxn modelId="{B282AC73-EFBE-4079-A414-FB76FDF07600}" type="presParOf" srcId="{B9ED54E3-3F8C-4580-873A-46FB4E7FD251}" destId="{84FDDD3C-CE4B-448D-AD67-095620058A35}" srcOrd="0" destOrd="0" presId="urn:microsoft.com/office/officeart/2009/3/layout/DescendingProcess"/>
    <dgm:cxn modelId="{791D440A-CEA1-46C2-805C-8AB6E86A6F0D}" type="presParOf" srcId="{26B32E6D-B0B9-40B0-A175-6672C26A7151}" destId="{BFEE6EBE-1DAB-42D3-996D-6839E5CF45FB}" srcOrd="4" destOrd="0" presId="urn:microsoft.com/office/officeart/2009/3/layout/DescendingProcess"/>
    <dgm:cxn modelId="{096B0B90-CFD8-4717-8CDF-783107BCF3EA}" type="presParOf" srcId="{26B32E6D-B0B9-40B0-A175-6672C26A7151}" destId="{4160FE90-B728-4B60-AE01-7FA929162018}" srcOrd="5" destOrd="0" presId="urn:microsoft.com/office/officeart/2009/3/layout/DescendingProcess"/>
    <dgm:cxn modelId="{01BB0631-1A7D-47CE-B0D3-AD850CCEB439}" type="presParOf" srcId="{4160FE90-B728-4B60-AE01-7FA929162018}" destId="{275211CC-C573-4084-82B0-7A55CF784B13}" srcOrd="0" destOrd="0" presId="urn:microsoft.com/office/officeart/2009/3/layout/DescendingProcess"/>
    <dgm:cxn modelId="{AABD7878-2EB9-47BC-9709-1429C0597C4E}" type="presParOf" srcId="{26B32E6D-B0B9-40B0-A175-6672C26A7151}" destId="{C78638EE-BCE9-45B2-8672-B956B3CFC1EF}" srcOrd="6" destOrd="0" presId="urn:microsoft.com/office/officeart/2009/3/layout/DescendingProcess"/>
    <dgm:cxn modelId="{1D7A6A60-0C9B-4656-8059-5D405A20AEFB}" type="presParOf" srcId="{26B32E6D-B0B9-40B0-A175-6672C26A7151}" destId="{F164D2BF-4242-4665-BE5B-CB66DC410554}" srcOrd="7" destOrd="0" presId="urn:microsoft.com/office/officeart/2009/3/layout/DescendingProcess"/>
    <dgm:cxn modelId="{4F30FBCF-DF85-42C2-9734-B66728294B43}" type="presParOf" srcId="{F164D2BF-4242-4665-BE5B-CB66DC410554}" destId="{E6335E94-420D-420C-A868-A3D0E374D60A}" srcOrd="0" destOrd="0" presId="urn:microsoft.com/office/officeart/2009/3/layout/DescendingProcess"/>
    <dgm:cxn modelId="{C2FDEEF0-A371-47D4-BBFA-BD6DCC8A692E}" type="presParOf" srcId="{26B32E6D-B0B9-40B0-A175-6672C26A7151}" destId="{8D624DD3-CCAD-4EB6-A59D-CBE2D2FBDDBC}" srcOrd="8" destOrd="0" presId="urn:microsoft.com/office/officeart/2009/3/layout/DescendingProcess"/>
    <dgm:cxn modelId="{22B2EA4A-9E18-49CE-8957-B093925E7E38}" type="presParOf" srcId="{26B32E6D-B0B9-40B0-A175-6672C26A7151}" destId="{CF593030-9F0D-42BD-98AD-8394742A6EC6}" srcOrd="9" destOrd="0" presId="urn:microsoft.com/office/officeart/2009/3/layout/DescendingProcess"/>
    <dgm:cxn modelId="{2F3D153F-410B-4E7C-91D5-3809DBFDB9DA}" type="presParOf" srcId="{CF593030-9F0D-42BD-98AD-8394742A6EC6}" destId="{BECA61BF-8D83-4271-9F00-44A54C444425}" srcOrd="0" destOrd="0" presId="urn:microsoft.com/office/officeart/2009/3/layout/DescendingProcess"/>
    <dgm:cxn modelId="{66FB678A-9743-4562-B36E-E1F24FDE88D6}" type="presParOf" srcId="{26B32E6D-B0B9-40B0-A175-6672C26A7151}" destId="{D53EA982-F736-4BD9-B6E2-92A9A9F17909}" srcOrd="10" destOrd="0" presId="urn:microsoft.com/office/officeart/2009/3/layout/DescendingProcess"/>
    <dgm:cxn modelId="{DDE62F89-13DB-42D2-8F0C-942C1D25F308}" type="presParOf" srcId="{26B32E6D-B0B9-40B0-A175-6672C26A7151}" destId="{C7ADD9F0-85EE-486E-8B5C-3327B5F5D5FB}" srcOrd="11" destOrd="0" presId="urn:microsoft.com/office/officeart/2009/3/layout/DescendingProcess"/>
    <dgm:cxn modelId="{CB1CD8ED-0CD0-4F76-AFB8-B7C5A446C8CC}" type="presParOf" srcId="{C7ADD9F0-85EE-486E-8B5C-3327B5F5D5FB}" destId="{D98608AE-2EBD-4BAD-839F-216691A3E82E}" srcOrd="0" destOrd="0" presId="urn:microsoft.com/office/officeart/2009/3/layout/DescendingProcess"/>
    <dgm:cxn modelId="{E0223C49-5CBA-4F98-A2A0-4E8C46FA4D0A}" type="presParOf" srcId="{26B32E6D-B0B9-40B0-A175-6672C26A7151}" destId="{5CFB2B50-94A0-49A8-B521-B00F00FCADDF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42B2C-CDB6-45B3-A618-7B8B984A1223}">
      <dsp:nvSpPr>
        <dsp:cNvPr id="0" name=""/>
        <dsp:cNvSpPr/>
      </dsp:nvSpPr>
      <dsp:spPr>
        <a:xfrm rot="5761160">
          <a:off x="3985" y="1294324"/>
          <a:ext cx="3181293" cy="2218555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FDDD3C-CE4B-448D-AD67-095620058A35}">
      <dsp:nvSpPr>
        <dsp:cNvPr id="0" name=""/>
        <dsp:cNvSpPr/>
      </dsp:nvSpPr>
      <dsp:spPr>
        <a:xfrm>
          <a:off x="1327568" y="1231745"/>
          <a:ext cx="80337" cy="80337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275211CC-C573-4084-82B0-7A55CF784B13}">
      <dsp:nvSpPr>
        <dsp:cNvPr id="0" name=""/>
        <dsp:cNvSpPr/>
      </dsp:nvSpPr>
      <dsp:spPr>
        <a:xfrm>
          <a:off x="1686767" y="1761530"/>
          <a:ext cx="80337" cy="80337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E6335E94-420D-420C-A868-A3D0E374D60A}">
      <dsp:nvSpPr>
        <dsp:cNvPr id="0" name=""/>
        <dsp:cNvSpPr/>
      </dsp:nvSpPr>
      <dsp:spPr>
        <a:xfrm>
          <a:off x="1889178" y="2202189"/>
          <a:ext cx="80337" cy="80337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4FB3FA2C-94D0-4B56-86B0-4F7536FF9AE8}">
      <dsp:nvSpPr>
        <dsp:cNvPr id="0" name=""/>
        <dsp:cNvSpPr/>
      </dsp:nvSpPr>
      <dsp:spPr>
        <a:xfrm>
          <a:off x="245049" y="265707"/>
          <a:ext cx="788277" cy="417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1980s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effectLst/>
              <a:latin typeface="+mj-lt"/>
            </a:rPr>
            <a:t>Design</a:t>
          </a:r>
        </a:p>
      </dsp:txBody>
      <dsp:txXfrm>
        <a:off x="245049" y="265707"/>
        <a:ext cx="788277" cy="417849"/>
      </dsp:txXfrm>
    </dsp:sp>
    <dsp:sp modelId="{AE28E72D-FCCE-4E14-8B78-9B045E217F9A}">
      <dsp:nvSpPr>
        <dsp:cNvPr id="0" name=""/>
        <dsp:cNvSpPr/>
      </dsp:nvSpPr>
      <dsp:spPr>
        <a:xfrm>
          <a:off x="1511890" y="1096900"/>
          <a:ext cx="471543" cy="245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2005</a:t>
          </a:r>
        </a:p>
      </dsp:txBody>
      <dsp:txXfrm>
        <a:off x="1511890" y="1096900"/>
        <a:ext cx="471543" cy="245582"/>
      </dsp:txXfrm>
    </dsp:sp>
    <dsp:sp modelId="{BFEE6EBE-1DAB-42D3-996D-6839E5CF45FB}">
      <dsp:nvSpPr>
        <dsp:cNvPr id="0" name=""/>
        <dsp:cNvSpPr/>
      </dsp:nvSpPr>
      <dsp:spPr>
        <a:xfrm>
          <a:off x="1179641" y="1782367"/>
          <a:ext cx="442107" cy="24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2012</a:t>
          </a:r>
        </a:p>
      </dsp:txBody>
      <dsp:txXfrm>
        <a:off x="1179641" y="1782367"/>
        <a:ext cx="442107" cy="249810"/>
      </dsp:txXfrm>
    </dsp:sp>
    <dsp:sp modelId="{BECA61BF-8D83-4271-9F00-44A54C444425}">
      <dsp:nvSpPr>
        <dsp:cNvPr id="0" name=""/>
        <dsp:cNvSpPr/>
      </dsp:nvSpPr>
      <dsp:spPr>
        <a:xfrm>
          <a:off x="1986714" y="2584525"/>
          <a:ext cx="80337" cy="80337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C78638EE-BCE9-45B2-8672-B956B3CFC1EF}">
      <dsp:nvSpPr>
        <dsp:cNvPr id="0" name=""/>
        <dsp:cNvSpPr/>
      </dsp:nvSpPr>
      <dsp:spPr>
        <a:xfrm>
          <a:off x="2093126" y="2079580"/>
          <a:ext cx="490839" cy="269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2013</a:t>
          </a:r>
        </a:p>
      </dsp:txBody>
      <dsp:txXfrm>
        <a:off x="2093126" y="2079580"/>
        <a:ext cx="490839" cy="269297"/>
      </dsp:txXfrm>
    </dsp:sp>
    <dsp:sp modelId="{8D624DD3-CCAD-4EB6-A59D-CBE2D2FBDDBC}">
      <dsp:nvSpPr>
        <dsp:cNvPr id="0" name=""/>
        <dsp:cNvSpPr/>
      </dsp:nvSpPr>
      <dsp:spPr>
        <a:xfrm>
          <a:off x="1245565" y="2595313"/>
          <a:ext cx="637287" cy="282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Nov. 2014</a:t>
          </a:r>
          <a:endParaRPr lang="de-AT" sz="1200" kern="1200" dirty="0">
            <a:latin typeface="+mj-lt"/>
          </a:endParaRPr>
        </a:p>
      </dsp:txBody>
      <dsp:txXfrm>
        <a:off x="1245565" y="2595313"/>
        <a:ext cx="637287" cy="282641"/>
      </dsp:txXfrm>
    </dsp:sp>
    <dsp:sp modelId="{D98608AE-2EBD-4BAD-839F-216691A3E82E}">
      <dsp:nvSpPr>
        <dsp:cNvPr id="0" name=""/>
        <dsp:cNvSpPr/>
      </dsp:nvSpPr>
      <dsp:spPr>
        <a:xfrm>
          <a:off x="2114391" y="3263010"/>
          <a:ext cx="80337" cy="80337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D53EA982-F736-4BD9-B6E2-92A9A9F17909}">
      <dsp:nvSpPr>
        <dsp:cNvPr id="0" name=""/>
        <dsp:cNvSpPr/>
      </dsp:nvSpPr>
      <dsp:spPr>
        <a:xfrm>
          <a:off x="2377985" y="3162520"/>
          <a:ext cx="743979" cy="192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200" kern="1200" dirty="0" smtClean="0">
              <a:latin typeface="+mj-lt"/>
            </a:rPr>
            <a:t>Dez. 2016</a:t>
          </a:r>
          <a:endParaRPr lang="de-AT" sz="1200" kern="1200" dirty="0">
            <a:latin typeface="+mj-lt"/>
          </a:endParaRPr>
        </a:p>
      </dsp:txBody>
      <dsp:txXfrm>
        <a:off x="2377985" y="3162520"/>
        <a:ext cx="743979" cy="192745"/>
      </dsp:txXfrm>
    </dsp:sp>
    <dsp:sp modelId="{5CFB2B50-94A0-49A8-B521-B00F00FCADDF}">
      <dsp:nvSpPr>
        <dsp:cNvPr id="0" name=""/>
        <dsp:cNvSpPr/>
      </dsp:nvSpPr>
      <dsp:spPr>
        <a:xfrm>
          <a:off x="1031781" y="4142875"/>
          <a:ext cx="2296460" cy="306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June 2018 </a:t>
          </a:r>
          <a:r>
            <a:rPr lang="de-AT" sz="1400" kern="1200" dirty="0" err="1" smtClean="0"/>
            <a:t>until</a:t>
          </a:r>
          <a:r>
            <a:rPr lang="de-AT" sz="1400" kern="1200" dirty="0" smtClean="0"/>
            <a:t> </a:t>
          </a:r>
          <a:r>
            <a:rPr lang="de-AT" sz="1400" kern="1200" dirty="0" err="1" smtClean="0"/>
            <a:t>now</a:t>
          </a:r>
          <a:endParaRPr lang="de-AT" sz="1400" kern="1200" dirty="0"/>
        </a:p>
      </dsp:txBody>
      <dsp:txXfrm>
        <a:off x="1031781" y="4142875"/>
        <a:ext cx="2296460" cy="306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0.27384</cdr:x>
      <cdr:y>0.26114</cdr:y>
    </cdr:from>
    <cdr:to>
      <cdr:x>0.38997</cdr:x>
      <cdr:y>0.3761</cdr:y>
    </cdr:to>
    <cdr:sp macro="" textlink="">
      <cdr:nvSpPr>
        <cdr:cNvPr id="2" name="Legende mit Linie 1 1"/>
        <cdr:cNvSpPr/>
      </cdr:nvSpPr>
      <cdr:spPr>
        <a:xfrm xmlns:a="http://schemas.openxmlformats.org/drawingml/2006/main">
          <a:off x="2059103" y="1091600"/>
          <a:ext cx="873224" cy="480545"/>
        </a:xfrm>
        <a:prstGeom xmlns:a="http://schemas.openxmlformats.org/drawingml/2006/main" prst="borderCallout1">
          <a:avLst>
            <a:gd name="adj1" fmla="val 99078"/>
            <a:gd name="adj2" fmla="val 52172"/>
            <a:gd name="adj3" fmla="val 183311"/>
            <a:gd name="adj4" fmla="val 62212"/>
          </a:avLst>
        </a:prstGeom>
        <a:solidFill xmlns:a="http://schemas.openxmlformats.org/drawingml/2006/main">
          <a:sysClr val="window" lastClr="FFFFFF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de-DE" dirty="0">
              <a:solidFill>
                <a:schemeClr val="tx1"/>
              </a:solidFill>
            </a:rPr>
            <a:t>Start </a:t>
          </a:r>
          <a:r>
            <a:rPr lang="de-DE" dirty="0" err="1">
              <a:solidFill>
                <a:schemeClr val="tx1"/>
              </a:solidFill>
            </a:rPr>
            <a:t>of</a:t>
          </a:r>
          <a:r>
            <a:rPr lang="de-DE" dirty="0">
              <a:solidFill>
                <a:schemeClr val="tx1"/>
              </a:solidFill>
            </a:rPr>
            <a:t> </a:t>
          </a:r>
          <a:r>
            <a:rPr lang="de-DE" dirty="0" err="1">
              <a:solidFill>
                <a:schemeClr val="tx1"/>
              </a:solidFill>
            </a:rPr>
            <a:t>the</a:t>
          </a:r>
          <a:r>
            <a:rPr lang="de-DE" dirty="0">
              <a:solidFill>
                <a:schemeClr val="tx1"/>
              </a:solidFill>
            </a:rPr>
            <a:t> 2nd </a:t>
          </a:r>
          <a:r>
            <a:rPr lang="de-DE" dirty="0" err="1">
              <a:solidFill>
                <a:schemeClr val="tx1"/>
              </a:solidFill>
            </a:rPr>
            <a:t>room</a:t>
          </a:r>
          <a:endParaRPr lang="de-DE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0.08484</cdr:x>
      <cdr:y>0.52005</cdr:y>
    </cdr:from>
    <cdr:to>
      <cdr:x>0.19164</cdr:x>
      <cdr:y>0.66567</cdr:y>
    </cdr:to>
    <cdr:sp macro="" textlink="">
      <cdr:nvSpPr>
        <cdr:cNvPr id="3" name="Legende mit Linie 1 2"/>
        <cdr:cNvSpPr/>
      </cdr:nvSpPr>
      <cdr:spPr>
        <a:xfrm xmlns:a="http://schemas.openxmlformats.org/drawingml/2006/main">
          <a:off x="637943" y="2173857"/>
          <a:ext cx="803038" cy="608727"/>
        </a:xfrm>
        <a:prstGeom xmlns:a="http://schemas.openxmlformats.org/drawingml/2006/main" prst="borderCallout1">
          <a:avLst>
            <a:gd name="adj1" fmla="val 99078"/>
            <a:gd name="adj2" fmla="val 52172"/>
            <a:gd name="adj3" fmla="val 187773"/>
            <a:gd name="adj4" fmla="val 7800"/>
          </a:avLst>
        </a:prstGeom>
        <a:solidFill xmlns:a="http://schemas.openxmlformats.org/drawingml/2006/main">
          <a:sysClr val="window" lastClr="FFFFFF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dirty="0" smtClean="0">
              <a:solidFill>
                <a:schemeClr val="tx1"/>
              </a:solidFill>
            </a:rPr>
            <a:t>Clinical Start-up:  1 </a:t>
          </a:r>
          <a:r>
            <a:rPr lang="de-DE" dirty="0" err="1">
              <a:solidFill>
                <a:schemeClr val="tx1"/>
              </a:solidFill>
            </a:rPr>
            <a:t>room</a:t>
          </a:r>
          <a:endParaRPr lang="de-DE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E0206-B2E2-4604-8E0B-9A2B79530D5C}" type="datetimeFigureOut">
              <a:rPr lang="de-AT" smtClean="0"/>
              <a:pPr/>
              <a:t>08.04.2019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066DE-07DA-41FE-94FF-FF9D3A70A26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2647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200B0-1CD3-7242-A1A8-40C507C2DECF}" type="datetimeFigureOut">
              <a:rPr lang="de-DE" smtClean="0"/>
              <a:pPr/>
              <a:t>08.04.2019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D43AE-C05C-DA45-B6A3-22FA541D2C0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4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6467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C5F04-CAE4-4AFC-924F-5A44AC88B178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48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blatt Gelenktes Dok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 userDrawn="1"/>
        </p:nvSpPr>
        <p:spPr>
          <a:xfrm>
            <a:off x="0" y="6496271"/>
            <a:ext cx="9144000" cy="362707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6" name="Tabelle 2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21134262"/>
              </p:ext>
            </p:extLst>
          </p:nvPr>
        </p:nvGraphicFramePr>
        <p:xfrm>
          <a:off x="334329" y="3690450"/>
          <a:ext cx="8462704" cy="55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9813"/>
                <a:gridCol w="93761"/>
                <a:gridCol w="451760"/>
                <a:gridCol w="213095"/>
                <a:gridCol w="1535581"/>
                <a:gridCol w="219456"/>
                <a:gridCol w="1207284"/>
                <a:gridCol w="224287"/>
                <a:gridCol w="821511"/>
                <a:gridCol w="2696156"/>
              </a:tblGrid>
              <a:tr h="180000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Empfehlung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DokEigners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bezügl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/ recommendation by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DocOwner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regarding </a:t>
                      </a:r>
                      <a:r>
                        <a:rPr lang="en-GB" sz="700" b="1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training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b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Schulungsrelevant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ja/yes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--&gt;               </a:t>
                      </a:r>
                      <a:r>
                        <a:rPr lang="en-GB" sz="7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Selbstschulung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Kommentar</a:t>
                      </a: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comments: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subject to training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nein/no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self-instruction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instruction by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000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elle 2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81157083"/>
              </p:ext>
            </p:extLst>
          </p:nvPr>
        </p:nvGraphicFramePr>
        <p:xfrm>
          <a:off x="323529" y="2561589"/>
          <a:ext cx="8469342" cy="1056758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2232248"/>
                <a:gridCol w="2219696"/>
                <a:gridCol w="1221638"/>
                <a:gridCol w="1499616"/>
              </a:tblGrid>
              <a:tr h="19242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Freigabe / </a:t>
                      </a:r>
                      <a:r>
                        <a:rPr lang="en-GB" sz="800" b="1" kern="1200" noProof="0" dirty="0" err="1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</a:t>
                      </a: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 smtClean="0"/>
                        <a:t>Funktion / </a:t>
                      </a:r>
                      <a:r>
                        <a:rPr lang="en-GB" sz="700" noProof="0" dirty="0" smtClean="0"/>
                        <a:t>Function</a:t>
                      </a:r>
                      <a:endParaRPr lang="en-GB" sz="700" noProof="0" dirty="0"/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 smtClean="0">
                          <a:effectLst/>
                        </a:rPr>
                        <a:t>Unterschrift</a:t>
                      </a:r>
                      <a:r>
                        <a:rPr lang="en-GB" sz="700" dirty="0" smtClean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237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dirty="0" smtClean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 smtClean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41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267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freigegeben von /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approved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elle 2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86863197"/>
              </p:ext>
            </p:extLst>
          </p:nvPr>
        </p:nvGraphicFramePr>
        <p:xfrm>
          <a:off x="323529" y="1744754"/>
          <a:ext cx="5760128" cy="794172"/>
        </p:xfrm>
        <a:graphic>
          <a:graphicData uri="http://schemas.openxmlformats.org/drawingml/2006/table">
            <a:tbl>
              <a:tblPr firstRow="1" firstCol="1" bandRow="1"/>
              <a:tblGrid>
                <a:gridCol w="451882"/>
                <a:gridCol w="841248"/>
                <a:gridCol w="4466998"/>
              </a:tblGrid>
              <a:tr h="18000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elle 2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00146160"/>
              </p:ext>
            </p:extLst>
          </p:nvPr>
        </p:nvGraphicFramePr>
        <p:xfrm>
          <a:off x="323528" y="1057767"/>
          <a:ext cx="8473506" cy="626160"/>
        </p:xfrm>
        <a:graphic>
          <a:graphicData uri="http://schemas.openxmlformats.org/drawingml/2006/table">
            <a:tbl>
              <a:tblPr bandRow="1"/>
              <a:tblGrid>
                <a:gridCol w="1296144"/>
                <a:gridCol w="1445397"/>
                <a:gridCol w="1565453"/>
                <a:gridCol w="1435614"/>
                <a:gridCol w="1217448"/>
                <a:gridCol w="1513450"/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25209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07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DokEigner /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DocOwner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Schutzklasse / </a:t>
                      </a:r>
                      <a:r>
                        <a:rPr lang="de-AT" sz="70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ProtectionClss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Vertraulichkeit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Confidentiality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800" dirty="0" smtClean="0">
                          <a:solidFill>
                            <a:srgbClr val="00336E"/>
                          </a:solidFill>
                          <a:effectLst/>
                        </a:rPr>
                        <a:t> ab / effective from</a:t>
                      </a:r>
                      <a:endParaRPr lang="de-AT" sz="800" dirty="0" smtClean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 smtClean="0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elle 2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78041329"/>
              </p:ext>
            </p:extLst>
          </p:nvPr>
        </p:nvGraphicFramePr>
        <p:xfrm>
          <a:off x="323527" y="199961"/>
          <a:ext cx="6069957" cy="858684"/>
        </p:xfrm>
        <a:graphic>
          <a:graphicData uri="http://schemas.openxmlformats.org/drawingml/2006/table">
            <a:tbl>
              <a:tblPr bandRow="1"/>
              <a:tblGrid>
                <a:gridCol w="3767560"/>
                <a:gridCol w="2302397"/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Dokumententitel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720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Tabelle 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43345086"/>
              </p:ext>
            </p:extLst>
          </p:nvPr>
        </p:nvGraphicFramePr>
        <p:xfrm>
          <a:off x="6112918" y="1744754"/>
          <a:ext cx="2684116" cy="792217"/>
        </p:xfrm>
        <a:graphic>
          <a:graphicData uri="http://schemas.openxmlformats.org/drawingml/2006/table">
            <a:tbl>
              <a:tblPr firstRow="1" firstCol="1" bandRow="1"/>
              <a:tblGrid>
                <a:gridCol w="2684116"/>
              </a:tblGrid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b="1" noProof="0" dirty="0" smtClean="0">
                          <a:solidFill>
                            <a:srgbClr val="14316C"/>
                          </a:solidFill>
                          <a:effectLst/>
                        </a:rPr>
                        <a:t>Dieses Dokument ersetzt das</a:t>
                      </a:r>
                      <a:r>
                        <a:rPr lang="de-AT" sz="700" b="1" baseline="0" noProof="0" dirty="0" smtClean="0">
                          <a:solidFill>
                            <a:srgbClr val="14316C"/>
                          </a:solidFill>
                          <a:effectLst/>
                        </a:rPr>
                        <a:t>(die) Dokument(e)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 smtClean="0">
                          <a:solidFill>
                            <a:srgbClr val="14316C"/>
                          </a:solidFill>
                          <a:effectLst/>
                        </a:rPr>
                        <a:t>This document replaces the following document(s)</a:t>
                      </a:r>
                      <a:endParaRPr lang="de-AT" sz="700" b="1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elle 3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0780969"/>
              </p:ext>
            </p:extLst>
          </p:nvPr>
        </p:nvGraphicFramePr>
        <p:xfrm>
          <a:off x="323528" y="4268955"/>
          <a:ext cx="8473512" cy="2164537"/>
        </p:xfrm>
        <a:graphic>
          <a:graphicData uri="http://schemas.openxmlformats.org/drawingml/2006/table">
            <a:tbl>
              <a:tblPr/>
              <a:tblGrid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</a:tblGrid>
              <a:tr h="152400">
                <a:tc gridSpan="2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b="1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Verteilung / Distribution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AT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RPHS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FMPU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FMPU-L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CFO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DocMgmt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Controlling </a:t>
                      </a:r>
                      <a:endParaRPr lang="de-AT" sz="6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Purchasing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CMO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EAI 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Coord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Invoicing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Auditors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Accounting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FM-Support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IntProj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Asset Mgmt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57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5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Leads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ENG-ME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>
                        <a:tabLst/>
                      </a:pPr>
                      <a:r>
                        <a:rPr lang="de-AT" sz="8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 </a:t>
                      </a:r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PCCM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ENG-EL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428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PCCM-L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ENG-CO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QM-MD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r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CD-L</a:t>
                      </a:r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andere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rowSpan="3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de-AT" sz="7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</a:t>
                      </a:r>
                      <a:r>
                        <a:rPr lang="de-AT" sz="7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</a:t>
                      </a:r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8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de-AT" sz="7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CD-MF</a:t>
                      </a:r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Textfeld 42"/>
          <p:cNvSpPr txBox="1"/>
          <p:nvPr userDrawn="1"/>
        </p:nvSpPr>
        <p:spPr>
          <a:xfrm>
            <a:off x="7774387" y="6591981"/>
            <a:ext cx="901301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r"/>
            <a:r>
              <a:rPr lang="de-AT" sz="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tunderlying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emplate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ZA000_10700_1310013, v14.0</a:t>
            </a:r>
            <a:endParaRPr lang="de-AT" sz="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13290" y="6534393"/>
            <a:ext cx="5164483" cy="76944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l"/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effective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DMS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applicable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/ Ausschließlich gültige Dokumente im DMS sind anwendbar.    </a:t>
            </a:r>
            <a:endParaRPr lang="de-AT" sz="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5" name="Gerade Verbindung 44"/>
          <p:cNvCxnSpPr/>
          <p:nvPr userDrawn="1"/>
        </p:nvCxnSpPr>
        <p:spPr>
          <a:xfrm>
            <a:off x="772058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platzhalt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414119"/>
            <a:ext cx="6011435" cy="60269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47" name="Textplatzhalter 29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1190029"/>
            <a:ext cx="2544030" cy="1999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AAnnn_XXXXX_YYMMDDn</a:t>
            </a:r>
            <a:endParaRPr lang="de-DE" dirty="0"/>
          </a:p>
        </p:txBody>
      </p:sp>
      <p:sp>
        <p:nvSpPr>
          <p:cNvPr id="48" name="Textplatzhalter 29"/>
          <p:cNvSpPr>
            <a:spLocks noGrp="1"/>
          </p:cNvSpPr>
          <p:nvPr>
            <p:ph type="body" sz="quarter" idx="14" hasCustomPrompt="1"/>
          </p:nvPr>
        </p:nvSpPr>
        <p:spPr>
          <a:xfrm>
            <a:off x="3078526" y="1190028"/>
            <a:ext cx="1381110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AAnnn</a:t>
            </a:r>
            <a:endParaRPr lang="de-DE" dirty="0"/>
          </a:p>
        </p:txBody>
      </p:sp>
      <p:sp>
        <p:nvSpPr>
          <p:cNvPr id="49" name="Textplatzhalter 29"/>
          <p:cNvSpPr>
            <a:spLocks noGrp="1"/>
          </p:cNvSpPr>
          <p:nvPr>
            <p:ph type="body" sz="quarter" idx="15" hasCustomPrompt="1"/>
          </p:nvPr>
        </p:nvSpPr>
        <p:spPr>
          <a:xfrm>
            <a:off x="4636089" y="1190028"/>
            <a:ext cx="1328709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</a:t>
            </a:r>
            <a:endParaRPr lang="de-DE" dirty="0"/>
          </a:p>
        </p:txBody>
      </p:sp>
      <p:sp>
        <p:nvSpPr>
          <p:cNvPr id="50" name="Textplatzhalt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6083657" y="1190028"/>
            <a:ext cx="1128839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n.n</a:t>
            </a:r>
            <a:endParaRPr lang="de-DE" dirty="0"/>
          </a:p>
        </p:txBody>
      </p:sp>
      <p:sp>
        <p:nvSpPr>
          <p:cNvPr id="51" name="Textplatzhalt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7335435" y="1190028"/>
            <a:ext cx="1241998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52" name="Textplatzhalt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1524828"/>
            <a:ext cx="1205349" cy="145079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NN</a:t>
            </a:r>
            <a:endParaRPr lang="de-DE" dirty="0"/>
          </a:p>
        </p:txBody>
      </p:sp>
      <p:sp>
        <p:nvSpPr>
          <p:cNvPr id="53" name="Textplatzhalt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4601261" y="1513077"/>
            <a:ext cx="1499616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= Freigabe / </a:t>
            </a:r>
            <a:r>
              <a:rPr lang="de-DE" dirty="0" err="1" smtClean="0"/>
              <a:t>release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endParaRPr lang="de-DE" dirty="0"/>
          </a:p>
        </p:txBody>
      </p:sp>
      <p:sp>
        <p:nvSpPr>
          <p:cNvPr id="54" name="Textplatzhalter 29"/>
          <p:cNvSpPr>
            <a:spLocks noGrp="1"/>
          </p:cNvSpPr>
          <p:nvPr>
            <p:ph type="body" sz="quarter" idx="20" hasCustomPrompt="1"/>
          </p:nvPr>
        </p:nvSpPr>
        <p:spPr>
          <a:xfrm>
            <a:off x="6181341" y="1518485"/>
            <a:ext cx="1053100" cy="151422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not </a:t>
            </a:r>
            <a:r>
              <a:rPr lang="de-DE" dirty="0" err="1" smtClean="0"/>
              <a:t>defined</a:t>
            </a:r>
            <a:endParaRPr lang="de-DE" dirty="0"/>
          </a:p>
        </p:txBody>
      </p:sp>
      <p:sp>
        <p:nvSpPr>
          <p:cNvPr id="55" name="Textplatzhalter 29"/>
          <p:cNvSpPr>
            <a:spLocks noGrp="1"/>
          </p:cNvSpPr>
          <p:nvPr>
            <p:ph type="body" sz="quarter" idx="21" hasCustomPrompt="1"/>
          </p:nvPr>
        </p:nvSpPr>
        <p:spPr>
          <a:xfrm>
            <a:off x="7318905" y="1518457"/>
            <a:ext cx="1523812" cy="151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nach Bedarf / on </a:t>
            </a:r>
            <a:r>
              <a:rPr lang="de-DE" dirty="0" err="1" smtClean="0"/>
              <a:t>demand</a:t>
            </a:r>
            <a:endParaRPr lang="de-DE" dirty="0"/>
          </a:p>
        </p:txBody>
      </p:sp>
      <p:sp>
        <p:nvSpPr>
          <p:cNvPr id="56" name="Textplatzhalter 29"/>
          <p:cNvSpPr>
            <a:spLocks noGrp="1"/>
          </p:cNvSpPr>
          <p:nvPr>
            <p:ph type="body" sz="quarter" idx="22" hasCustomPrompt="1"/>
          </p:nvPr>
        </p:nvSpPr>
        <p:spPr>
          <a:xfrm>
            <a:off x="1683550" y="2957052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57" name="Textplatzhalter 29"/>
          <p:cNvSpPr>
            <a:spLocks noGrp="1"/>
          </p:cNvSpPr>
          <p:nvPr>
            <p:ph type="body" sz="quarter" idx="23" hasCustomPrompt="1"/>
          </p:nvPr>
        </p:nvSpPr>
        <p:spPr>
          <a:xfrm>
            <a:off x="1683550" y="3183129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58" name="Textplatzhalter 29"/>
          <p:cNvSpPr>
            <a:spLocks noGrp="1"/>
          </p:cNvSpPr>
          <p:nvPr>
            <p:ph type="body" sz="quarter" idx="24" hasCustomPrompt="1"/>
          </p:nvPr>
        </p:nvSpPr>
        <p:spPr>
          <a:xfrm>
            <a:off x="1683550" y="3382003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59" name="Textplatzhalter 29"/>
          <p:cNvSpPr>
            <a:spLocks noGrp="1"/>
          </p:cNvSpPr>
          <p:nvPr>
            <p:ph type="body" sz="quarter" idx="25" hasCustomPrompt="1"/>
          </p:nvPr>
        </p:nvSpPr>
        <p:spPr>
          <a:xfrm>
            <a:off x="3911760" y="2957052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60" name="Textplatzhalter 29"/>
          <p:cNvSpPr>
            <a:spLocks noGrp="1"/>
          </p:cNvSpPr>
          <p:nvPr>
            <p:ph type="body" sz="quarter" idx="26" hasCustomPrompt="1"/>
          </p:nvPr>
        </p:nvSpPr>
        <p:spPr>
          <a:xfrm>
            <a:off x="3923929" y="318080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61" name="Textplatzhalter 29"/>
          <p:cNvSpPr>
            <a:spLocks noGrp="1"/>
          </p:cNvSpPr>
          <p:nvPr>
            <p:ph type="body" sz="quarter" idx="27" hasCustomPrompt="1"/>
          </p:nvPr>
        </p:nvSpPr>
        <p:spPr>
          <a:xfrm>
            <a:off x="3923929" y="337723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</a:t>
            </a:r>
            <a:endParaRPr lang="de-DE" dirty="0"/>
          </a:p>
        </p:txBody>
      </p:sp>
      <p:sp>
        <p:nvSpPr>
          <p:cNvPr id="62" name="Textplatzhalter 29"/>
          <p:cNvSpPr>
            <a:spLocks noGrp="1"/>
          </p:cNvSpPr>
          <p:nvPr>
            <p:ph type="body" sz="quarter" idx="28" hasCustomPrompt="1"/>
          </p:nvPr>
        </p:nvSpPr>
        <p:spPr>
          <a:xfrm>
            <a:off x="6098287" y="2965519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63" name="Textplatzhalter 29"/>
          <p:cNvSpPr>
            <a:spLocks noGrp="1"/>
          </p:cNvSpPr>
          <p:nvPr>
            <p:ph type="body" sz="quarter" idx="29" hasCustomPrompt="1"/>
          </p:nvPr>
        </p:nvSpPr>
        <p:spPr>
          <a:xfrm>
            <a:off x="6098287" y="3187362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5" name="Textplatzhalter 29"/>
          <p:cNvSpPr>
            <a:spLocks noGrp="1"/>
          </p:cNvSpPr>
          <p:nvPr>
            <p:ph type="body" sz="quarter" idx="30" hasCustomPrompt="1"/>
          </p:nvPr>
        </p:nvSpPr>
        <p:spPr>
          <a:xfrm>
            <a:off x="6096700" y="3391125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6" name="Textplatzhalter 29"/>
          <p:cNvSpPr>
            <a:spLocks noGrp="1"/>
          </p:cNvSpPr>
          <p:nvPr>
            <p:ph type="body" sz="quarter" idx="31" hasCustomPrompt="1"/>
          </p:nvPr>
        </p:nvSpPr>
        <p:spPr>
          <a:xfrm>
            <a:off x="779338" y="2035235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87" name="Textplatzhalter 29"/>
          <p:cNvSpPr>
            <a:spLocks noGrp="1"/>
          </p:cNvSpPr>
          <p:nvPr>
            <p:ph type="body" sz="quarter" idx="32" hasCustomPrompt="1"/>
          </p:nvPr>
        </p:nvSpPr>
        <p:spPr>
          <a:xfrm>
            <a:off x="389365" y="2035235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1.0</a:t>
            </a:r>
            <a:endParaRPr lang="de-DE" dirty="0"/>
          </a:p>
        </p:txBody>
      </p:sp>
      <p:sp>
        <p:nvSpPr>
          <p:cNvPr id="88" name="Textplatzhalter 29"/>
          <p:cNvSpPr>
            <a:spLocks noGrp="1"/>
          </p:cNvSpPr>
          <p:nvPr>
            <p:ph type="body" sz="quarter" idx="33" hasCustomPrompt="1"/>
          </p:nvPr>
        </p:nvSpPr>
        <p:spPr>
          <a:xfrm>
            <a:off x="1750371" y="2041975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Erstausgabe / First </a:t>
            </a:r>
            <a:r>
              <a:rPr lang="de-DE" dirty="0" err="1" smtClean="0"/>
              <a:t>Issue</a:t>
            </a:r>
            <a:endParaRPr lang="de-DE" dirty="0"/>
          </a:p>
        </p:txBody>
      </p:sp>
      <p:sp>
        <p:nvSpPr>
          <p:cNvPr id="89" name="Textplatzhalter 29"/>
          <p:cNvSpPr>
            <a:spLocks noGrp="1"/>
          </p:cNvSpPr>
          <p:nvPr>
            <p:ph type="body" sz="quarter" idx="34" hasCustomPrompt="1"/>
          </p:nvPr>
        </p:nvSpPr>
        <p:spPr>
          <a:xfrm>
            <a:off x="389365" y="2193910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0" name="Textplatzhalter 29"/>
          <p:cNvSpPr>
            <a:spLocks noGrp="1"/>
          </p:cNvSpPr>
          <p:nvPr>
            <p:ph type="body" sz="quarter" idx="35" hasCustomPrompt="1"/>
          </p:nvPr>
        </p:nvSpPr>
        <p:spPr>
          <a:xfrm>
            <a:off x="389365" y="2345229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1" name="Textplatzhalter 29"/>
          <p:cNvSpPr>
            <a:spLocks noGrp="1"/>
          </p:cNvSpPr>
          <p:nvPr>
            <p:ph type="body" sz="quarter" idx="37" hasCustomPrompt="1"/>
          </p:nvPr>
        </p:nvSpPr>
        <p:spPr>
          <a:xfrm>
            <a:off x="779338" y="2196114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2" name="Textplatzhalter 29"/>
          <p:cNvSpPr>
            <a:spLocks noGrp="1"/>
          </p:cNvSpPr>
          <p:nvPr>
            <p:ph type="body" sz="quarter" idx="38" hasCustomPrompt="1"/>
          </p:nvPr>
        </p:nvSpPr>
        <p:spPr>
          <a:xfrm>
            <a:off x="779338" y="2349301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3" name="Textplatzhalter 29"/>
          <p:cNvSpPr>
            <a:spLocks noGrp="1"/>
          </p:cNvSpPr>
          <p:nvPr>
            <p:ph type="body" sz="quarter" idx="40" hasCustomPrompt="1"/>
          </p:nvPr>
        </p:nvSpPr>
        <p:spPr>
          <a:xfrm>
            <a:off x="1750371" y="2193910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4" name="Textplatzhalter 29"/>
          <p:cNvSpPr>
            <a:spLocks noGrp="1"/>
          </p:cNvSpPr>
          <p:nvPr>
            <p:ph type="body" sz="quarter" idx="41" hasCustomPrompt="1"/>
          </p:nvPr>
        </p:nvSpPr>
        <p:spPr>
          <a:xfrm>
            <a:off x="1750371" y="2348515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5" name="Textplatzhalter 29"/>
          <p:cNvSpPr>
            <a:spLocks noGrp="1"/>
          </p:cNvSpPr>
          <p:nvPr>
            <p:ph type="body" sz="quarter" idx="43" hasCustomPrompt="1"/>
          </p:nvPr>
        </p:nvSpPr>
        <p:spPr>
          <a:xfrm>
            <a:off x="6112917" y="2235716"/>
            <a:ext cx="2595735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96" name="Picture 2" descr="C:\Users\nra\Desktop\mdc_plakette_13485_d1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314" y="6495293"/>
            <a:ext cx="376686" cy="3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platzhalter 29"/>
          <p:cNvSpPr>
            <a:spLocks noGrp="1"/>
          </p:cNvSpPr>
          <p:nvPr>
            <p:ph type="body" sz="quarter" idx="44" hasCustomPrompt="1"/>
          </p:nvPr>
        </p:nvSpPr>
        <p:spPr>
          <a:xfrm>
            <a:off x="3078526" y="1511862"/>
            <a:ext cx="1499616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offen /open</a:t>
            </a:r>
            <a:endParaRPr lang="de-DE" dirty="0"/>
          </a:p>
        </p:txBody>
      </p:sp>
      <p:sp>
        <p:nvSpPr>
          <p:cNvPr id="98" name="Textplatzhalter 29"/>
          <p:cNvSpPr>
            <a:spLocks noGrp="1"/>
          </p:cNvSpPr>
          <p:nvPr>
            <p:ph type="body" sz="quarter" idx="45" hasCustomPrompt="1"/>
          </p:nvPr>
        </p:nvSpPr>
        <p:spPr>
          <a:xfrm>
            <a:off x="1583267" y="1510647"/>
            <a:ext cx="1547639" cy="1665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eingeschränkt / </a:t>
            </a:r>
            <a:r>
              <a:rPr lang="de-DE" dirty="0" err="1" smtClean="0"/>
              <a:t>restricted</a:t>
            </a:r>
            <a:endParaRPr lang="de-DE" dirty="0"/>
          </a:p>
        </p:txBody>
      </p:sp>
      <p:sp>
        <p:nvSpPr>
          <p:cNvPr id="99" name="Textplatzhalter 29"/>
          <p:cNvSpPr>
            <a:spLocks noGrp="1"/>
          </p:cNvSpPr>
          <p:nvPr>
            <p:ph type="body" sz="quarter" idx="46" hasCustomPrompt="1"/>
          </p:nvPr>
        </p:nvSpPr>
        <p:spPr>
          <a:xfrm>
            <a:off x="6112918" y="3928883"/>
            <a:ext cx="2740819" cy="1544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7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0" name="Textplatzhalter 29"/>
          <p:cNvSpPr>
            <a:spLocks noGrp="1"/>
          </p:cNvSpPr>
          <p:nvPr>
            <p:ph type="body" sz="quarter" idx="47" hasCustomPrompt="1"/>
          </p:nvPr>
        </p:nvSpPr>
        <p:spPr>
          <a:xfrm>
            <a:off x="3614974" y="38438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1" name="Textplatzhalter 29"/>
          <p:cNvSpPr>
            <a:spLocks noGrp="1"/>
          </p:cNvSpPr>
          <p:nvPr>
            <p:ph type="body" sz="quarter" idx="48" hasCustomPrompt="1"/>
          </p:nvPr>
        </p:nvSpPr>
        <p:spPr>
          <a:xfrm>
            <a:off x="5040219" y="384606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2" name="Textplatzhalter 29"/>
          <p:cNvSpPr>
            <a:spLocks noGrp="1"/>
          </p:cNvSpPr>
          <p:nvPr>
            <p:ph type="body" sz="quarter" idx="49" hasCustomPrompt="1"/>
          </p:nvPr>
        </p:nvSpPr>
        <p:spPr>
          <a:xfrm>
            <a:off x="1872737" y="38438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3" name="Textplatzhalter 29"/>
          <p:cNvSpPr>
            <a:spLocks noGrp="1"/>
          </p:cNvSpPr>
          <p:nvPr>
            <p:ph type="body" sz="quarter" idx="50" hasCustomPrompt="1"/>
          </p:nvPr>
        </p:nvSpPr>
        <p:spPr>
          <a:xfrm>
            <a:off x="1869545" y="39962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4" name="Textplatzhalter 29"/>
          <p:cNvSpPr>
            <a:spLocks noGrp="1"/>
          </p:cNvSpPr>
          <p:nvPr>
            <p:ph type="body" sz="quarter" idx="51" hasCustomPrompt="1"/>
          </p:nvPr>
        </p:nvSpPr>
        <p:spPr>
          <a:xfrm>
            <a:off x="820790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5" name="Textplatzhalter 29"/>
          <p:cNvSpPr>
            <a:spLocks noGrp="1"/>
          </p:cNvSpPr>
          <p:nvPr>
            <p:ph type="body" sz="quarter" idx="52" hasCustomPrompt="1"/>
          </p:nvPr>
        </p:nvSpPr>
        <p:spPr>
          <a:xfrm>
            <a:off x="2229961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6" name="Textplatzhalter 29"/>
          <p:cNvSpPr>
            <a:spLocks noGrp="1"/>
          </p:cNvSpPr>
          <p:nvPr>
            <p:ph type="body" sz="quarter" idx="53" hasCustomPrompt="1"/>
          </p:nvPr>
        </p:nvSpPr>
        <p:spPr>
          <a:xfrm>
            <a:off x="1517550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7" name="Textplatzhalter 29"/>
          <p:cNvSpPr>
            <a:spLocks noGrp="1"/>
          </p:cNvSpPr>
          <p:nvPr>
            <p:ph type="body" sz="quarter" idx="54" hasCustomPrompt="1"/>
          </p:nvPr>
        </p:nvSpPr>
        <p:spPr>
          <a:xfrm>
            <a:off x="2926715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8" name="Textplatzhalter 29"/>
          <p:cNvSpPr>
            <a:spLocks noGrp="1"/>
          </p:cNvSpPr>
          <p:nvPr>
            <p:ph type="body" sz="quarter" idx="55" hasCustomPrompt="1"/>
          </p:nvPr>
        </p:nvSpPr>
        <p:spPr>
          <a:xfrm>
            <a:off x="2924882" y="453759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9" name="Textplatzhalter 29"/>
          <p:cNvSpPr>
            <a:spLocks noGrp="1"/>
          </p:cNvSpPr>
          <p:nvPr>
            <p:ph type="body" sz="quarter" idx="56" hasCustomPrompt="1"/>
          </p:nvPr>
        </p:nvSpPr>
        <p:spPr>
          <a:xfrm>
            <a:off x="3614974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0" name="Textplatzhalter 29"/>
          <p:cNvSpPr>
            <a:spLocks noGrp="1"/>
          </p:cNvSpPr>
          <p:nvPr>
            <p:ph type="body" sz="quarter" idx="57" hasCustomPrompt="1"/>
          </p:nvPr>
        </p:nvSpPr>
        <p:spPr>
          <a:xfrm>
            <a:off x="4339179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1" name="Textplatzhalter 29"/>
          <p:cNvSpPr>
            <a:spLocks noGrp="1"/>
          </p:cNvSpPr>
          <p:nvPr>
            <p:ph type="body" sz="quarter" idx="58" hasCustomPrompt="1"/>
          </p:nvPr>
        </p:nvSpPr>
        <p:spPr>
          <a:xfrm>
            <a:off x="5054849" y="440809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2" name="Textplatzhalter 29"/>
          <p:cNvSpPr>
            <a:spLocks noGrp="1"/>
          </p:cNvSpPr>
          <p:nvPr>
            <p:ph type="body" sz="quarter" idx="59" hasCustomPrompt="1"/>
          </p:nvPr>
        </p:nvSpPr>
        <p:spPr>
          <a:xfrm>
            <a:off x="576792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3" name="Textplatzhalter 29"/>
          <p:cNvSpPr>
            <a:spLocks noGrp="1"/>
          </p:cNvSpPr>
          <p:nvPr>
            <p:ph type="body" sz="quarter" idx="60" hasCustomPrompt="1"/>
          </p:nvPr>
        </p:nvSpPr>
        <p:spPr>
          <a:xfrm>
            <a:off x="6466232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5" name="Textplatzhalter 29"/>
          <p:cNvSpPr>
            <a:spLocks noGrp="1"/>
          </p:cNvSpPr>
          <p:nvPr>
            <p:ph type="body" sz="quarter" idx="61" hasCustomPrompt="1"/>
          </p:nvPr>
        </p:nvSpPr>
        <p:spPr>
          <a:xfrm>
            <a:off x="716993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6" name="Textplatzhalter 29"/>
          <p:cNvSpPr>
            <a:spLocks noGrp="1"/>
          </p:cNvSpPr>
          <p:nvPr>
            <p:ph type="body" sz="quarter" idx="62" hasCustomPrompt="1"/>
          </p:nvPr>
        </p:nvSpPr>
        <p:spPr>
          <a:xfrm>
            <a:off x="7873481" y="4409058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8" name="Textplatzhalter 29"/>
          <p:cNvSpPr>
            <a:spLocks noGrp="1"/>
          </p:cNvSpPr>
          <p:nvPr>
            <p:ph type="body" sz="quarter" idx="63" hasCustomPrompt="1"/>
          </p:nvPr>
        </p:nvSpPr>
        <p:spPr>
          <a:xfrm>
            <a:off x="7878207" y="493872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9" name="Textplatzhalter 29"/>
          <p:cNvSpPr>
            <a:spLocks noGrp="1"/>
          </p:cNvSpPr>
          <p:nvPr>
            <p:ph type="body" sz="quarter" idx="64" hasCustomPrompt="1"/>
          </p:nvPr>
        </p:nvSpPr>
        <p:spPr>
          <a:xfrm>
            <a:off x="857743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0" name="Textplatzhalter 29"/>
          <p:cNvSpPr>
            <a:spLocks noGrp="1"/>
          </p:cNvSpPr>
          <p:nvPr>
            <p:ph type="body" sz="quarter" idx="65" hasCustomPrompt="1"/>
          </p:nvPr>
        </p:nvSpPr>
        <p:spPr>
          <a:xfrm>
            <a:off x="8577433" y="494143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1" name="Textplatzhalter 29"/>
          <p:cNvSpPr>
            <a:spLocks noGrp="1"/>
          </p:cNvSpPr>
          <p:nvPr>
            <p:ph type="body" sz="quarter" idx="66" hasCustomPrompt="1"/>
          </p:nvPr>
        </p:nvSpPr>
        <p:spPr>
          <a:xfrm>
            <a:off x="8585452" y="454030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2" name="Textplatzhalter 29"/>
          <p:cNvSpPr>
            <a:spLocks noGrp="1"/>
          </p:cNvSpPr>
          <p:nvPr>
            <p:ph type="body" sz="quarter" idx="67" hasCustomPrompt="1"/>
          </p:nvPr>
        </p:nvSpPr>
        <p:spPr>
          <a:xfrm>
            <a:off x="8592241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3" name="Textplatzhalter 29"/>
          <p:cNvSpPr>
            <a:spLocks noGrp="1"/>
          </p:cNvSpPr>
          <p:nvPr>
            <p:ph type="body" sz="quarter" idx="68" hasCustomPrompt="1"/>
          </p:nvPr>
        </p:nvSpPr>
        <p:spPr>
          <a:xfrm>
            <a:off x="8584747" y="519075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4" name="Textplatzhalter 29"/>
          <p:cNvSpPr>
            <a:spLocks noGrp="1"/>
          </p:cNvSpPr>
          <p:nvPr>
            <p:ph type="body" sz="quarter" idx="69" hasCustomPrompt="1"/>
          </p:nvPr>
        </p:nvSpPr>
        <p:spPr>
          <a:xfrm>
            <a:off x="8587500" y="547151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5" name="Textplatzhalter 29"/>
          <p:cNvSpPr>
            <a:spLocks noGrp="1"/>
          </p:cNvSpPr>
          <p:nvPr>
            <p:ph type="body" sz="quarter" idx="70" hasCustomPrompt="1"/>
          </p:nvPr>
        </p:nvSpPr>
        <p:spPr>
          <a:xfrm>
            <a:off x="6717798" y="6085988"/>
            <a:ext cx="2075073" cy="28555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6" name="Textplatzhalter 29"/>
          <p:cNvSpPr>
            <a:spLocks noGrp="1"/>
          </p:cNvSpPr>
          <p:nvPr>
            <p:ph type="body" sz="quarter" idx="71" hasCustomPrompt="1"/>
          </p:nvPr>
        </p:nvSpPr>
        <p:spPr>
          <a:xfrm>
            <a:off x="7168718" y="453638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7" name="Textplatzhalter 29"/>
          <p:cNvSpPr>
            <a:spLocks noGrp="1"/>
          </p:cNvSpPr>
          <p:nvPr>
            <p:ph type="body" sz="quarter" idx="72" hasCustomPrompt="1"/>
          </p:nvPr>
        </p:nvSpPr>
        <p:spPr>
          <a:xfrm>
            <a:off x="6463032" y="454302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8" name="Textplatzhalter 29"/>
          <p:cNvSpPr>
            <a:spLocks noGrp="1"/>
          </p:cNvSpPr>
          <p:nvPr>
            <p:ph type="body" sz="quarter" idx="73" hasCustomPrompt="1"/>
          </p:nvPr>
        </p:nvSpPr>
        <p:spPr>
          <a:xfrm>
            <a:off x="5767923" y="4543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9" name="Textplatzhalter 29"/>
          <p:cNvSpPr>
            <a:spLocks noGrp="1"/>
          </p:cNvSpPr>
          <p:nvPr>
            <p:ph type="body" sz="quarter" idx="74" hasCustomPrompt="1"/>
          </p:nvPr>
        </p:nvSpPr>
        <p:spPr>
          <a:xfrm>
            <a:off x="5047534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0" name="Textplatzhalter 29"/>
          <p:cNvSpPr>
            <a:spLocks noGrp="1"/>
          </p:cNvSpPr>
          <p:nvPr>
            <p:ph type="body" sz="quarter" idx="75" hasCustomPrompt="1"/>
          </p:nvPr>
        </p:nvSpPr>
        <p:spPr>
          <a:xfrm>
            <a:off x="4343225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1" name="Textplatzhalter 29"/>
          <p:cNvSpPr>
            <a:spLocks noGrp="1"/>
          </p:cNvSpPr>
          <p:nvPr>
            <p:ph type="body" sz="quarter" idx="76" hasCustomPrompt="1"/>
          </p:nvPr>
        </p:nvSpPr>
        <p:spPr>
          <a:xfrm>
            <a:off x="3636919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2" name="Textplatzhalter 29"/>
          <p:cNvSpPr>
            <a:spLocks noGrp="1"/>
          </p:cNvSpPr>
          <p:nvPr>
            <p:ph type="body" sz="quarter" idx="77" hasCustomPrompt="1"/>
          </p:nvPr>
        </p:nvSpPr>
        <p:spPr>
          <a:xfrm>
            <a:off x="2229961" y="4543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3" name="Textplatzhalter 29"/>
          <p:cNvSpPr>
            <a:spLocks noGrp="1"/>
          </p:cNvSpPr>
          <p:nvPr>
            <p:ph type="body" sz="quarter" idx="78" hasCustomPrompt="1"/>
          </p:nvPr>
        </p:nvSpPr>
        <p:spPr>
          <a:xfrm>
            <a:off x="2229961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4" name="Textplatzhalter 29"/>
          <p:cNvSpPr>
            <a:spLocks noGrp="1"/>
          </p:cNvSpPr>
          <p:nvPr>
            <p:ph type="body" sz="quarter" idx="79" hasCustomPrompt="1"/>
          </p:nvPr>
        </p:nvSpPr>
        <p:spPr>
          <a:xfrm>
            <a:off x="2229961" y="479609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5" name="Textplatzhalter 29"/>
          <p:cNvSpPr>
            <a:spLocks noGrp="1"/>
          </p:cNvSpPr>
          <p:nvPr>
            <p:ph type="body" sz="quarter" idx="80" hasCustomPrompt="1"/>
          </p:nvPr>
        </p:nvSpPr>
        <p:spPr>
          <a:xfrm>
            <a:off x="2229961" y="493780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6" name="Textplatzhalter 29"/>
          <p:cNvSpPr>
            <a:spLocks noGrp="1"/>
          </p:cNvSpPr>
          <p:nvPr>
            <p:ph type="body" sz="quarter" idx="81" hasCustomPrompt="1"/>
          </p:nvPr>
        </p:nvSpPr>
        <p:spPr>
          <a:xfrm>
            <a:off x="2229961" y="50678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7" name="Textplatzhalter 29"/>
          <p:cNvSpPr>
            <a:spLocks noGrp="1"/>
          </p:cNvSpPr>
          <p:nvPr>
            <p:ph type="body" sz="quarter" idx="82" hasCustomPrompt="1"/>
          </p:nvPr>
        </p:nvSpPr>
        <p:spPr>
          <a:xfrm>
            <a:off x="2229961" y="520126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8" name="Textplatzhalter 29"/>
          <p:cNvSpPr>
            <a:spLocks noGrp="1"/>
          </p:cNvSpPr>
          <p:nvPr>
            <p:ph type="body" sz="quarter" idx="83" hasCustomPrompt="1"/>
          </p:nvPr>
        </p:nvSpPr>
        <p:spPr>
          <a:xfrm>
            <a:off x="2229961" y="532418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9" name="Textplatzhalter 29"/>
          <p:cNvSpPr>
            <a:spLocks noGrp="1"/>
          </p:cNvSpPr>
          <p:nvPr>
            <p:ph type="body" sz="quarter" idx="84" hasCustomPrompt="1"/>
          </p:nvPr>
        </p:nvSpPr>
        <p:spPr>
          <a:xfrm>
            <a:off x="2229961" y="546617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0" name="Textplatzhalter 29"/>
          <p:cNvSpPr>
            <a:spLocks noGrp="1"/>
          </p:cNvSpPr>
          <p:nvPr>
            <p:ph type="body" sz="quarter" idx="85" hasCustomPrompt="1"/>
          </p:nvPr>
        </p:nvSpPr>
        <p:spPr>
          <a:xfrm>
            <a:off x="2231774" y="561225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1" name="Textplatzhalter 29"/>
          <p:cNvSpPr>
            <a:spLocks noGrp="1"/>
          </p:cNvSpPr>
          <p:nvPr>
            <p:ph type="body" sz="quarter" idx="86" hasCustomPrompt="1"/>
          </p:nvPr>
        </p:nvSpPr>
        <p:spPr>
          <a:xfrm>
            <a:off x="2222646" y="574693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2" name="Textplatzhalter 29"/>
          <p:cNvSpPr>
            <a:spLocks noGrp="1"/>
          </p:cNvSpPr>
          <p:nvPr>
            <p:ph type="body" sz="quarter" idx="87" hasCustomPrompt="1"/>
          </p:nvPr>
        </p:nvSpPr>
        <p:spPr>
          <a:xfrm>
            <a:off x="2222646" y="5888639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3" name="Textplatzhalter 29"/>
          <p:cNvSpPr>
            <a:spLocks noGrp="1"/>
          </p:cNvSpPr>
          <p:nvPr>
            <p:ph type="body" sz="quarter" idx="88" hasCustomPrompt="1"/>
          </p:nvPr>
        </p:nvSpPr>
        <p:spPr>
          <a:xfrm>
            <a:off x="2222646" y="6000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4" name="Textplatzhalter 29"/>
          <p:cNvSpPr>
            <a:spLocks noGrp="1"/>
          </p:cNvSpPr>
          <p:nvPr>
            <p:ph type="body" sz="quarter" idx="89" hasCustomPrompt="1"/>
          </p:nvPr>
        </p:nvSpPr>
        <p:spPr>
          <a:xfrm>
            <a:off x="2229961" y="615000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5" name="Textplatzhalter 29"/>
          <p:cNvSpPr>
            <a:spLocks noGrp="1"/>
          </p:cNvSpPr>
          <p:nvPr>
            <p:ph type="body" sz="quarter" idx="90" hasCustomPrompt="1"/>
          </p:nvPr>
        </p:nvSpPr>
        <p:spPr>
          <a:xfrm>
            <a:off x="2222646" y="62865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6" name="Textplatzhalter 29"/>
          <p:cNvSpPr>
            <a:spLocks noGrp="1"/>
          </p:cNvSpPr>
          <p:nvPr>
            <p:ph type="body" sz="quarter" idx="91" hasCustomPrompt="1"/>
          </p:nvPr>
        </p:nvSpPr>
        <p:spPr>
          <a:xfrm>
            <a:off x="1521562" y="45376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7" name="Textplatzhalter 29"/>
          <p:cNvSpPr>
            <a:spLocks noGrp="1"/>
          </p:cNvSpPr>
          <p:nvPr>
            <p:ph type="body" sz="quarter" idx="92" hasCustomPrompt="1"/>
          </p:nvPr>
        </p:nvSpPr>
        <p:spPr>
          <a:xfrm>
            <a:off x="1517550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8" name="Textplatzhalter 29"/>
          <p:cNvSpPr>
            <a:spLocks noGrp="1"/>
          </p:cNvSpPr>
          <p:nvPr>
            <p:ph type="body" sz="quarter" idx="93" hasCustomPrompt="1"/>
          </p:nvPr>
        </p:nvSpPr>
        <p:spPr>
          <a:xfrm>
            <a:off x="1511062" y="479705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9" name="Textplatzhalter 29"/>
          <p:cNvSpPr>
            <a:spLocks noGrp="1"/>
          </p:cNvSpPr>
          <p:nvPr>
            <p:ph type="body" sz="quarter" idx="94" hasCustomPrompt="1"/>
          </p:nvPr>
        </p:nvSpPr>
        <p:spPr>
          <a:xfrm>
            <a:off x="1511062" y="494172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0" name="Textplatzhalter 29"/>
          <p:cNvSpPr>
            <a:spLocks noGrp="1"/>
          </p:cNvSpPr>
          <p:nvPr>
            <p:ph type="body" sz="quarter" idx="95" hasCustomPrompt="1"/>
          </p:nvPr>
        </p:nvSpPr>
        <p:spPr>
          <a:xfrm>
            <a:off x="1521562" y="50678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1" name="Textplatzhalter 29"/>
          <p:cNvSpPr>
            <a:spLocks noGrp="1"/>
          </p:cNvSpPr>
          <p:nvPr>
            <p:ph type="body" sz="quarter" idx="96" hasCustomPrompt="1"/>
          </p:nvPr>
        </p:nvSpPr>
        <p:spPr>
          <a:xfrm>
            <a:off x="1521562" y="520858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2" name="Textplatzhalter 29"/>
          <p:cNvSpPr>
            <a:spLocks noGrp="1"/>
          </p:cNvSpPr>
          <p:nvPr>
            <p:ph type="body" sz="quarter" idx="97" hasCustomPrompt="1"/>
          </p:nvPr>
        </p:nvSpPr>
        <p:spPr>
          <a:xfrm>
            <a:off x="1521562" y="532514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3" name="Textplatzhalter 29"/>
          <p:cNvSpPr>
            <a:spLocks noGrp="1"/>
          </p:cNvSpPr>
          <p:nvPr>
            <p:ph type="body" sz="quarter" idx="98" hasCustomPrompt="1"/>
          </p:nvPr>
        </p:nvSpPr>
        <p:spPr>
          <a:xfrm>
            <a:off x="1528877" y="547151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4" name="Textplatzhalter 29"/>
          <p:cNvSpPr>
            <a:spLocks noGrp="1"/>
          </p:cNvSpPr>
          <p:nvPr>
            <p:ph type="body" sz="quarter" idx="99" hasCustomPrompt="1"/>
          </p:nvPr>
        </p:nvSpPr>
        <p:spPr>
          <a:xfrm>
            <a:off x="1511062" y="561225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5" name="Textplatzhalter 29"/>
          <p:cNvSpPr>
            <a:spLocks noGrp="1"/>
          </p:cNvSpPr>
          <p:nvPr>
            <p:ph type="body" sz="quarter" idx="100" hasCustomPrompt="1"/>
          </p:nvPr>
        </p:nvSpPr>
        <p:spPr>
          <a:xfrm>
            <a:off x="1521562" y="574789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6" name="Textplatzhalter 29"/>
          <p:cNvSpPr>
            <a:spLocks noGrp="1"/>
          </p:cNvSpPr>
          <p:nvPr>
            <p:ph type="body" sz="quarter" idx="101" hasCustomPrompt="1"/>
          </p:nvPr>
        </p:nvSpPr>
        <p:spPr>
          <a:xfrm>
            <a:off x="1511062" y="588960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7" name="Textplatzhalter 29"/>
          <p:cNvSpPr>
            <a:spLocks noGrp="1"/>
          </p:cNvSpPr>
          <p:nvPr>
            <p:ph type="body" sz="quarter" idx="102" hasCustomPrompt="1"/>
          </p:nvPr>
        </p:nvSpPr>
        <p:spPr>
          <a:xfrm>
            <a:off x="1521562" y="6001269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14" name="Grafik 6" descr="headerim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813" y="319841"/>
            <a:ext cx="2296656" cy="69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117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2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2" b="-1717"/>
          <a:stretch/>
        </p:blipFill>
        <p:spPr>
          <a:xfrm>
            <a:off x="-180529" y="-44624"/>
            <a:ext cx="9324529" cy="7002016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11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434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3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150414_TKP7456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212580" cy="6885385"/>
          </a:xfrm>
          <a:prstGeom prst="rect">
            <a:avLst/>
          </a:prstGeom>
        </p:spPr>
      </p:pic>
      <p:pic>
        <p:nvPicPr>
          <p:cNvPr id="11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55" y="546894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3525763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3945710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45710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47056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52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4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257"/>
            <a:ext cx="9144000" cy="685962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11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04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5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148"/>
            <a:ext cx="9144000" cy="6863148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12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4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ßflächig mit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611560" y="49411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15897" y="5124591"/>
            <a:ext cx="5826096" cy="615136"/>
          </a:xfrm>
        </p:spPr>
        <p:txBody>
          <a:bodyPr/>
          <a:lstStyle>
            <a:lvl1pPr>
              <a:defRPr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17242" y="5821363"/>
            <a:ext cx="5824751" cy="631973"/>
          </a:xfrm>
        </p:spPr>
        <p:txBody>
          <a:bodyPr>
            <a:normAutofit/>
          </a:bodyPr>
          <a:lstStyle>
            <a:lvl1pPr marL="0" indent="0">
              <a:buNone/>
              <a:defRPr sz="28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de-DE" dirty="0" smtClean="0"/>
              <a:t>Hier steht ein Untertitel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82136" y="6497153"/>
            <a:ext cx="8761863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2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01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2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5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154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1539433" y="2782710"/>
            <a:ext cx="3127514" cy="2099856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Ring 11"/>
          <p:cNvSpPr/>
          <p:nvPr userDrawn="1"/>
        </p:nvSpPr>
        <p:spPr>
          <a:xfrm>
            <a:off x="755576" y="1556792"/>
            <a:ext cx="4574255" cy="4574255"/>
          </a:xfrm>
          <a:prstGeom prst="donut">
            <a:avLst>
              <a:gd name="adj" fmla="val 4610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Pfeil nach rechts 13"/>
          <p:cNvSpPr/>
          <p:nvPr userDrawn="1"/>
        </p:nvSpPr>
        <p:spPr>
          <a:xfrm rot="19552630">
            <a:off x="4864744" y="193865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 userDrawn="1"/>
        </p:nvSpPr>
        <p:spPr>
          <a:xfrm rot="21145665">
            <a:off x="5155691" y="313507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 userDrawn="1"/>
        </p:nvSpPr>
        <p:spPr>
          <a:xfrm rot="1318147">
            <a:off x="5076783" y="4480280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015625" y="16014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6346232" y="3177631"/>
            <a:ext cx="2480714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015484" y="2010893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346091" y="3587774"/>
            <a:ext cx="248085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277212" y="4932220"/>
            <a:ext cx="2549833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8" name="Textplatzhalt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6277071" y="5342363"/>
            <a:ext cx="254987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3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 smtClean="0"/>
              <a:t> Text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6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 Text mit mehreren </a:t>
            </a:r>
            <a:br>
              <a:rPr lang="de-DE" dirty="0" smtClean="0"/>
            </a:br>
            <a:r>
              <a:rPr lang="de-DE" dirty="0" smtClean="0"/>
              <a:t>  Zeilen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4872038" y="1825625"/>
            <a:ext cx="3898900" cy="4351338"/>
          </a:xfrm>
          <a:effectLst/>
        </p:spPr>
        <p:txBody>
          <a:bodyPr/>
          <a:lstStyle>
            <a:lvl1pPr marL="0" indent="0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3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61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459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07EFE0B-ADA6-4957-B57D-B4A604B8DFA9}" type="datetimeFigureOut">
              <a:rPr lang="de-AT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08.04.2019</a:t>
            </a:fld>
            <a:endParaRPr lang="de-A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A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06F7F1B-66AA-449B-AC21-84C91B8940CA}" type="slidenum">
              <a:rPr lang="de-AT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AT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076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417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2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4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7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306"/>
            <a:ext cx="9125972" cy="685569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3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9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417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802688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3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4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foli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64172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2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4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78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3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10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6417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4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1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12580" cy="68641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13" name="Picture 2" descr="R:\PR\aktuell\Grafik\Elemente\Logo mit Strapline\MedA_Strap_Ionentherapiezentrum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28" y="548680"/>
            <a:ext cx="1566000" cy="4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2137" y="365126"/>
            <a:ext cx="83933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81468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 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0" y="6499048"/>
            <a:ext cx="9144000" cy="359930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2983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82136" y="6497153"/>
            <a:ext cx="876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R:\PR\aktuell\Grafik\Elemente\Logo mit Strapline\MedA_Strap_Ionentherapiezentrum_Weiss.png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13" y="6525793"/>
            <a:ext cx="1065600" cy="3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nra\Desktop\mdc_plakette_13485_d1.png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0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1" r:id="rId2"/>
    <p:sldLayoutId id="2147483672" r:id="rId3"/>
    <p:sldLayoutId id="2147483673" r:id="rId4"/>
    <p:sldLayoutId id="2147483674" r:id="rId5"/>
    <p:sldLayoutId id="2147483677" r:id="rId6"/>
    <p:sldLayoutId id="2147483675" r:id="rId7"/>
    <p:sldLayoutId id="2147483676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62" r:id="rId18"/>
    <p:sldLayoutId id="2147483664" r:id="rId19"/>
    <p:sldLayoutId id="2147483666" r:id="rId20"/>
    <p:sldLayoutId id="2147483689" r:id="rId2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2D711"/>
        </a:buClr>
        <a:buSzPct val="100000"/>
        <a:buFont typeface="HiraMinProN-W3" charset="-128"/>
        <a:buChar char="◉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4316C"/>
        </a:buClr>
        <a:buFont typeface="Arial" charset="0"/>
        <a:buChar char="•"/>
        <a:defRPr sz="18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hyperlink" Target="https://ecatalog.elekta.com/oncology/positioning-and-immobilization/products/20221/22325/22348/20231/positioning-and-immobilization/cranial_-head-_-neck-positioning-and-immobilization/headstep/headstep_-configurations/headstep-imrt.aspx" TargetMode="External"/><Relationship Id="rId3" Type="http://schemas.openxmlformats.org/officeDocument/2006/relationships/oleObject" Target="../embeddings/oleObject1.bin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42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png"/><Relationship Id="rId11" Type="http://schemas.openxmlformats.org/officeDocument/2006/relationships/image" Target="../media/image38.jpe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41.jpe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925581" y="5336976"/>
            <a:ext cx="6858000" cy="714200"/>
          </a:xfrm>
        </p:spPr>
        <p:txBody>
          <a:bodyPr>
            <a:normAutofit fontScale="77500" lnSpcReduction="20000"/>
          </a:bodyPr>
          <a:lstStyle/>
          <a:p>
            <a:r>
              <a:rPr lang="de-A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Harald Hentschel</a:t>
            </a:r>
          </a:p>
          <a:p>
            <a:r>
              <a:rPr lang="de-A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EBG MedAustron</a:t>
            </a:r>
            <a:endParaRPr lang="de-AT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21" y="3832860"/>
            <a:ext cx="8775510" cy="1409700"/>
          </a:xfrm>
          <a:effectLst>
            <a:innerShdw blurRad="63500" dist="50800" dir="13500000">
              <a:srgbClr val="FF0000">
                <a:alpha val="50000"/>
              </a:srgbClr>
            </a:innerShdw>
          </a:effectLst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4316C"/>
                </a:solidFill>
              </a:rPr>
              <a:t>Treatment workflow – hospital expert perspective</a:t>
            </a:r>
            <a:endParaRPr lang="de-AT" sz="3600" dirty="0">
              <a:solidFill>
                <a:srgbClr val="14316C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894854" y="2237423"/>
            <a:ext cx="3991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1463" indent="-271463">
              <a:buFont typeface="Arial" pitchFamily="34" charset="0"/>
              <a:buChar char="•"/>
            </a:pPr>
            <a:r>
              <a:rPr lang="de-AT" dirty="0" smtClean="0"/>
              <a:t>Treatment </a:t>
            </a:r>
            <a:r>
              <a:rPr lang="de-AT" dirty="0" err="1" smtClean="0"/>
              <a:t>rooms</a:t>
            </a:r>
            <a:r>
              <a:rPr lang="de-AT" dirty="0" smtClean="0"/>
              <a:t> </a:t>
            </a:r>
            <a:r>
              <a:rPr lang="de-AT" dirty="0" err="1" smtClean="0"/>
              <a:t>share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beam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de-AT" dirty="0" err="1" smtClean="0"/>
              <a:t>Simultaneous</a:t>
            </a:r>
            <a:r>
              <a:rPr lang="de-AT" dirty="0" smtClean="0"/>
              <a:t> beam </a:t>
            </a:r>
            <a:r>
              <a:rPr lang="de-AT" dirty="0" err="1" smtClean="0"/>
              <a:t>delivery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br>
              <a:rPr lang="de-AT" dirty="0" smtClean="0"/>
            </a:br>
            <a:r>
              <a:rPr lang="de-AT" u="sng" dirty="0" smtClean="0"/>
              <a:t>not</a:t>
            </a:r>
            <a:r>
              <a:rPr lang="de-AT" dirty="0" smtClean="0"/>
              <a:t> </a:t>
            </a:r>
            <a:r>
              <a:rPr lang="de-AT" dirty="0" err="1" smtClean="0"/>
              <a:t>possible</a:t>
            </a:r>
            <a:endParaRPr lang="de-AT" dirty="0" smtClean="0"/>
          </a:p>
          <a:p>
            <a:pPr marL="271463" indent="-271463">
              <a:buFont typeface="Arial" pitchFamily="34" charset="0"/>
              <a:buChar char="•"/>
            </a:pPr>
            <a:r>
              <a:rPr lang="de-AT" dirty="0" err="1" smtClean="0"/>
              <a:t>Sequential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overlapping</a:t>
            </a:r>
            <a:r>
              <a:rPr lang="de-AT" dirty="0" smtClean="0"/>
              <a:t> </a:t>
            </a:r>
            <a:r>
              <a:rPr lang="de-AT" dirty="0" err="1" smtClean="0"/>
              <a:t>operation</a:t>
            </a:r>
            <a:endParaRPr lang="de-AT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82137" y="5459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34988" algn="l"/>
              </a:tabLst>
            </a:pPr>
            <a:r>
              <a:rPr lang="de-AT" dirty="0"/>
              <a:t>3</a:t>
            </a:r>
            <a:r>
              <a:rPr lang="de-AT" dirty="0" smtClean="0"/>
              <a:t>.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/>
              <a:t>radiotherapy</a:t>
            </a:r>
            <a:endParaRPr lang="de-AT" dirty="0"/>
          </a:p>
        </p:txBody>
      </p:sp>
      <p:sp>
        <p:nvSpPr>
          <p:cNvPr id="15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16" name="Bild 5" descr="StudioBaldauf_10.10.12_57426.jpg">
            <a:extLst>
              <a:ext uri="{FF2B5EF4-FFF2-40B4-BE49-F238E27FC236}">
                <a16:creationId xmlns="" xmlns:a16="http://schemas.microsoft.com/office/drawing/2014/main" id="{51BCE57E-1B93-C44A-B884-F7D3821F96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914" y="3766522"/>
            <a:ext cx="3631706" cy="224541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ihandform 7"/>
          <p:cNvSpPr/>
          <p:nvPr/>
        </p:nvSpPr>
        <p:spPr>
          <a:xfrm>
            <a:off x="7752736" y="4360325"/>
            <a:ext cx="300608" cy="716757"/>
          </a:xfrm>
          <a:custGeom>
            <a:avLst/>
            <a:gdLst>
              <a:gd name="connsiteX0" fmla="*/ 261937 w 261937"/>
              <a:gd name="connsiteY0" fmla="*/ 500062 h 500062"/>
              <a:gd name="connsiteX1" fmla="*/ 250031 w 261937"/>
              <a:gd name="connsiteY1" fmla="*/ 392906 h 500062"/>
              <a:gd name="connsiteX2" fmla="*/ 219075 w 261937"/>
              <a:gd name="connsiteY2" fmla="*/ 295275 h 500062"/>
              <a:gd name="connsiteX3" fmla="*/ 157162 w 261937"/>
              <a:gd name="connsiteY3" fmla="*/ 195262 h 500062"/>
              <a:gd name="connsiteX4" fmla="*/ 0 w 261937"/>
              <a:gd name="connsiteY4" fmla="*/ 0 h 500062"/>
              <a:gd name="connsiteX0" fmla="*/ 211931 w 250091"/>
              <a:gd name="connsiteY0" fmla="*/ 647700 h 647700"/>
              <a:gd name="connsiteX1" fmla="*/ 250031 w 250091"/>
              <a:gd name="connsiteY1" fmla="*/ 392906 h 647700"/>
              <a:gd name="connsiteX2" fmla="*/ 219075 w 250091"/>
              <a:gd name="connsiteY2" fmla="*/ 295275 h 647700"/>
              <a:gd name="connsiteX3" fmla="*/ 157162 w 250091"/>
              <a:gd name="connsiteY3" fmla="*/ 195262 h 647700"/>
              <a:gd name="connsiteX4" fmla="*/ 0 w 250091"/>
              <a:gd name="connsiteY4" fmla="*/ 0 h 647700"/>
              <a:gd name="connsiteX0" fmla="*/ 211931 w 254694"/>
              <a:gd name="connsiteY0" fmla="*/ 647700 h 647700"/>
              <a:gd name="connsiteX1" fmla="*/ 250031 w 254694"/>
              <a:gd name="connsiteY1" fmla="*/ 392906 h 647700"/>
              <a:gd name="connsiteX2" fmla="*/ 250648 w 254694"/>
              <a:gd name="connsiteY2" fmla="*/ 390269 h 647700"/>
              <a:gd name="connsiteX3" fmla="*/ 219075 w 254694"/>
              <a:gd name="connsiteY3" fmla="*/ 295275 h 647700"/>
              <a:gd name="connsiteX4" fmla="*/ 157162 w 254694"/>
              <a:gd name="connsiteY4" fmla="*/ 195262 h 647700"/>
              <a:gd name="connsiteX5" fmla="*/ 0 w 254694"/>
              <a:gd name="connsiteY5" fmla="*/ 0 h 647700"/>
              <a:gd name="connsiteX0" fmla="*/ 211931 w 251469"/>
              <a:gd name="connsiteY0" fmla="*/ 647700 h 647700"/>
              <a:gd name="connsiteX1" fmla="*/ 250031 w 251469"/>
              <a:gd name="connsiteY1" fmla="*/ 392906 h 647700"/>
              <a:gd name="connsiteX2" fmla="*/ 241123 w 251469"/>
              <a:gd name="connsiteY2" fmla="*/ 340262 h 647700"/>
              <a:gd name="connsiteX3" fmla="*/ 219075 w 251469"/>
              <a:gd name="connsiteY3" fmla="*/ 295275 h 647700"/>
              <a:gd name="connsiteX4" fmla="*/ 157162 w 251469"/>
              <a:gd name="connsiteY4" fmla="*/ 195262 h 647700"/>
              <a:gd name="connsiteX5" fmla="*/ 0 w 251469"/>
              <a:gd name="connsiteY5" fmla="*/ 0 h 647700"/>
              <a:gd name="connsiteX0" fmla="*/ 211931 w 262677"/>
              <a:gd name="connsiteY0" fmla="*/ 647700 h 647700"/>
              <a:gd name="connsiteX1" fmla="*/ 261937 w 262677"/>
              <a:gd name="connsiteY1" fmla="*/ 469106 h 647700"/>
              <a:gd name="connsiteX2" fmla="*/ 241123 w 262677"/>
              <a:gd name="connsiteY2" fmla="*/ 340262 h 647700"/>
              <a:gd name="connsiteX3" fmla="*/ 219075 w 262677"/>
              <a:gd name="connsiteY3" fmla="*/ 295275 h 647700"/>
              <a:gd name="connsiteX4" fmla="*/ 157162 w 262677"/>
              <a:gd name="connsiteY4" fmla="*/ 195262 h 647700"/>
              <a:gd name="connsiteX5" fmla="*/ 0 w 262677"/>
              <a:gd name="connsiteY5" fmla="*/ 0 h 647700"/>
              <a:gd name="connsiteX0" fmla="*/ 211931 w 269652"/>
              <a:gd name="connsiteY0" fmla="*/ 647700 h 647700"/>
              <a:gd name="connsiteX1" fmla="*/ 269081 w 269652"/>
              <a:gd name="connsiteY1" fmla="*/ 469106 h 647700"/>
              <a:gd name="connsiteX2" fmla="*/ 241123 w 269652"/>
              <a:gd name="connsiteY2" fmla="*/ 340262 h 647700"/>
              <a:gd name="connsiteX3" fmla="*/ 219075 w 269652"/>
              <a:gd name="connsiteY3" fmla="*/ 295275 h 647700"/>
              <a:gd name="connsiteX4" fmla="*/ 157162 w 269652"/>
              <a:gd name="connsiteY4" fmla="*/ 195262 h 647700"/>
              <a:gd name="connsiteX5" fmla="*/ 0 w 269652"/>
              <a:gd name="connsiteY5" fmla="*/ 0 h 647700"/>
              <a:gd name="connsiteX0" fmla="*/ 211931 w 269652"/>
              <a:gd name="connsiteY0" fmla="*/ 647700 h 647700"/>
              <a:gd name="connsiteX1" fmla="*/ 269081 w 269652"/>
              <a:gd name="connsiteY1" fmla="*/ 469106 h 647700"/>
              <a:gd name="connsiteX2" fmla="*/ 241123 w 269652"/>
              <a:gd name="connsiteY2" fmla="*/ 340262 h 647700"/>
              <a:gd name="connsiteX3" fmla="*/ 219075 w 269652"/>
              <a:gd name="connsiteY3" fmla="*/ 295275 h 647700"/>
              <a:gd name="connsiteX4" fmla="*/ 157162 w 269652"/>
              <a:gd name="connsiteY4" fmla="*/ 195262 h 647700"/>
              <a:gd name="connsiteX5" fmla="*/ 0 w 269652"/>
              <a:gd name="connsiteY5" fmla="*/ 0 h 647700"/>
              <a:gd name="connsiteX0" fmla="*/ 211931 w 269652"/>
              <a:gd name="connsiteY0" fmla="*/ 647700 h 647700"/>
              <a:gd name="connsiteX1" fmla="*/ 269081 w 269652"/>
              <a:gd name="connsiteY1" fmla="*/ 469106 h 647700"/>
              <a:gd name="connsiteX2" fmla="*/ 241123 w 269652"/>
              <a:gd name="connsiteY2" fmla="*/ 340262 h 647700"/>
              <a:gd name="connsiteX3" fmla="*/ 219075 w 269652"/>
              <a:gd name="connsiteY3" fmla="*/ 295275 h 647700"/>
              <a:gd name="connsiteX4" fmla="*/ 157162 w 269652"/>
              <a:gd name="connsiteY4" fmla="*/ 195262 h 647700"/>
              <a:gd name="connsiteX5" fmla="*/ 0 w 269652"/>
              <a:gd name="connsiteY5" fmla="*/ 0 h 647700"/>
              <a:gd name="connsiteX0" fmla="*/ 242887 w 300608"/>
              <a:gd name="connsiteY0" fmla="*/ 716757 h 716757"/>
              <a:gd name="connsiteX1" fmla="*/ 300037 w 300608"/>
              <a:gd name="connsiteY1" fmla="*/ 538163 h 716757"/>
              <a:gd name="connsiteX2" fmla="*/ 272079 w 300608"/>
              <a:gd name="connsiteY2" fmla="*/ 409319 h 716757"/>
              <a:gd name="connsiteX3" fmla="*/ 250031 w 300608"/>
              <a:gd name="connsiteY3" fmla="*/ 364332 h 716757"/>
              <a:gd name="connsiteX4" fmla="*/ 188118 w 300608"/>
              <a:gd name="connsiteY4" fmla="*/ 264319 h 716757"/>
              <a:gd name="connsiteX5" fmla="*/ 0 w 300608"/>
              <a:gd name="connsiteY5" fmla="*/ 0 h 716757"/>
              <a:gd name="connsiteX0" fmla="*/ 242887 w 300608"/>
              <a:gd name="connsiteY0" fmla="*/ 716757 h 716757"/>
              <a:gd name="connsiteX1" fmla="*/ 300037 w 300608"/>
              <a:gd name="connsiteY1" fmla="*/ 538163 h 716757"/>
              <a:gd name="connsiteX2" fmla="*/ 272079 w 300608"/>
              <a:gd name="connsiteY2" fmla="*/ 409319 h 716757"/>
              <a:gd name="connsiteX3" fmla="*/ 250031 w 300608"/>
              <a:gd name="connsiteY3" fmla="*/ 364332 h 716757"/>
              <a:gd name="connsiteX4" fmla="*/ 188118 w 300608"/>
              <a:gd name="connsiteY4" fmla="*/ 264319 h 716757"/>
              <a:gd name="connsiteX5" fmla="*/ 0 w 300608"/>
              <a:gd name="connsiteY5" fmla="*/ 0 h 71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608" h="716757">
                <a:moveTo>
                  <a:pt x="242887" y="716757"/>
                </a:moveTo>
                <a:cubicBezTo>
                  <a:pt x="252412" y="675482"/>
                  <a:pt x="295172" y="589403"/>
                  <a:pt x="300037" y="538163"/>
                </a:cubicBezTo>
                <a:cubicBezTo>
                  <a:pt x="304902" y="486923"/>
                  <a:pt x="277238" y="425591"/>
                  <a:pt x="272079" y="409319"/>
                </a:cubicBezTo>
                <a:cubicBezTo>
                  <a:pt x="266920" y="393047"/>
                  <a:pt x="264025" y="388499"/>
                  <a:pt x="250031" y="364332"/>
                </a:cubicBezTo>
                <a:cubicBezTo>
                  <a:pt x="236037" y="340165"/>
                  <a:pt x="229790" y="325041"/>
                  <a:pt x="188118" y="264319"/>
                </a:cubicBezTo>
                <a:cubicBezTo>
                  <a:pt x="146446" y="203597"/>
                  <a:pt x="119855" y="165893"/>
                  <a:pt x="0" y="0"/>
                </a:cubicBezTo>
              </a:path>
            </a:pathLst>
          </a:custGeom>
          <a:noFill/>
          <a:ln w="50800">
            <a:solidFill>
              <a:srgbClr val="FFC000"/>
            </a:solidFill>
          </a:ln>
          <a:effectLst>
            <a:glow rad="38100">
              <a:schemeClr val="accent1">
                <a:lumMod val="40000"/>
                <a:lumOff val="60000"/>
                <a:alpha val="9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reihandform 16"/>
          <p:cNvSpPr/>
          <p:nvPr/>
        </p:nvSpPr>
        <p:spPr>
          <a:xfrm>
            <a:off x="7981331" y="4319843"/>
            <a:ext cx="187467" cy="771525"/>
          </a:xfrm>
          <a:custGeom>
            <a:avLst/>
            <a:gdLst>
              <a:gd name="connsiteX0" fmla="*/ 123825 w 169354"/>
              <a:gd name="connsiteY0" fmla="*/ 461962 h 461962"/>
              <a:gd name="connsiteX1" fmla="*/ 161925 w 169354"/>
              <a:gd name="connsiteY1" fmla="*/ 378618 h 461962"/>
              <a:gd name="connsiteX2" fmla="*/ 164306 w 169354"/>
              <a:gd name="connsiteY2" fmla="*/ 273843 h 461962"/>
              <a:gd name="connsiteX3" fmla="*/ 107156 w 169354"/>
              <a:gd name="connsiteY3" fmla="*/ 147637 h 461962"/>
              <a:gd name="connsiteX4" fmla="*/ 59531 w 169354"/>
              <a:gd name="connsiteY4" fmla="*/ 90487 h 461962"/>
              <a:gd name="connsiteX5" fmla="*/ 0 w 169354"/>
              <a:gd name="connsiteY5" fmla="*/ 0 h 461962"/>
              <a:gd name="connsiteX0" fmla="*/ 123825 w 166693"/>
              <a:gd name="connsiteY0" fmla="*/ 461962 h 461962"/>
              <a:gd name="connsiteX1" fmla="*/ 161925 w 166693"/>
              <a:gd name="connsiteY1" fmla="*/ 378618 h 461962"/>
              <a:gd name="connsiteX2" fmla="*/ 164306 w 166693"/>
              <a:gd name="connsiteY2" fmla="*/ 273843 h 461962"/>
              <a:gd name="connsiteX3" fmla="*/ 145256 w 166693"/>
              <a:gd name="connsiteY3" fmla="*/ 217487 h 461962"/>
              <a:gd name="connsiteX4" fmla="*/ 107156 w 166693"/>
              <a:gd name="connsiteY4" fmla="*/ 147637 h 461962"/>
              <a:gd name="connsiteX5" fmla="*/ 59531 w 166693"/>
              <a:gd name="connsiteY5" fmla="*/ 90487 h 461962"/>
              <a:gd name="connsiteX6" fmla="*/ 0 w 166693"/>
              <a:gd name="connsiteY6" fmla="*/ 0 h 461962"/>
              <a:gd name="connsiteX0" fmla="*/ 123825 w 166693"/>
              <a:gd name="connsiteY0" fmla="*/ 461962 h 461962"/>
              <a:gd name="connsiteX1" fmla="*/ 161925 w 166693"/>
              <a:gd name="connsiteY1" fmla="*/ 378618 h 461962"/>
              <a:gd name="connsiteX2" fmla="*/ 164306 w 166693"/>
              <a:gd name="connsiteY2" fmla="*/ 273843 h 461962"/>
              <a:gd name="connsiteX3" fmla="*/ 145256 w 166693"/>
              <a:gd name="connsiteY3" fmla="*/ 217487 h 461962"/>
              <a:gd name="connsiteX4" fmla="*/ 107156 w 166693"/>
              <a:gd name="connsiteY4" fmla="*/ 147637 h 461962"/>
              <a:gd name="connsiteX5" fmla="*/ 65881 w 166693"/>
              <a:gd name="connsiteY5" fmla="*/ 80962 h 461962"/>
              <a:gd name="connsiteX6" fmla="*/ 0 w 166693"/>
              <a:gd name="connsiteY6" fmla="*/ 0 h 461962"/>
              <a:gd name="connsiteX0" fmla="*/ 138112 w 180980"/>
              <a:gd name="connsiteY0" fmla="*/ 509587 h 509587"/>
              <a:gd name="connsiteX1" fmla="*/ 176212 w 180980"/>
              <a:gd name="connsiteY1" fmla="*/ 426243 h 509587"/>
              <a:gd name="connsiteX2" fmla="*/ 178593 w 180980"/>
              <a:gd name="connsiteY2" fmla="*/ 321468 h 509587"/>
              <a:gd name="connsiteX3" fmla="*/ 159543 w 180980"/>
              <a:gd name="connsiteY3" fmla="*/ 265112 h 509587"/>
              <a:gd name="connsiteX4" fmla="*/ 121443 w 180980"/>
              <a:gd name="connsiteY4" fmla="*/ 195262 h 509587"/>
              <a:gd name="connsiteX5" fmla="*/ 80168 w 180980"/>
              <a:gd name="connsiteY5" fmla="*/ 128587 h 509587"/>
              <a:gd name="connsiteX6" fmla="*/ 0 w 180980"/>
              <a:gd name="connsiteY6" fmla="*/ 0 h 509587"/>
              <a:gd name="connsiteX0" fmla="*/ 138112 w 180341"/>
              <a:gd name="connsiteY0" fmla="*/ 509587 h 509587"/>
              <a:gd name="connsiteX1" fmla="*/ 176212 w 180341"/>
              <a:gd name="connsiteY1" fmla="*/ 426243 h 509587"/>
              <a:gd name="connsiteX2" fmla="*/ 179211 w 180341"/>
              <a:gd name="connsiteY2" fmla="*/ 375982 h 509587"/>
              <a:gd name="connsiteX3" fmla="*/ 178593 w 180341"/>
              <a:gd name="connsiteY3" fmla="*/ 321468 h 509587"/>
              <a:gd name="connsiteX4" fmla="*/ 159543 w 180341"/>
              <a:gd name="connsiteY4" fmla="*/ 265112 h 509587"/>
              <a:gd name="connsiteX5" fmla="*/ 121443 w 180341"/>
              <a:gd name="connsiteY5" fmla="*/ 195262 h 509587"/>
              <a:gd name="connsiteX6" fmla="*/ 80168 w 180341"/>
              <a:gd name="connsiteY6" fmla="*/ 128587 h 509587"/>
              <a:gd name="connsiteX7" fmla="*/ 0 w 180341"/>
              <a:gd name="connsiteY7" fmla="*/ 0 h 509587"/>
              <a:gd name="connsiteX0" fmla="*/ 147637 w 180341"/>
              <a:gd name="connsiteY0" fmla="*/ 497681 h 497681"/>
              <a:gd name="connsiteX1" fmla="*/ 176212 w 180341"/>
              <a:gd name="connsiteY1" fmla="*/ 426243 h 497681"/>
              <a:gd name="connsiteX2" fmla="*/ 179211 w 180341"/>
              <a:gd name="connsiteY2" fmla="*/ 375982 h 497681"/>
              <a:gd name="connsiteX3" fmla="*/ 178593 w 180341"/>
              <a:gd name="connsiteY3" fmla="*/ 321468 h 497681"/>
              <a:gd name="connsiteX4" fmla="*/ 159543 w 180341"/>
              <a:gd name="connsiteY4" fmla="*/ 265112 h 497681"/>
              <a:gd name="connsiteX5" fmla="*/ 121443 w 180341"/>
              <a:gd name="connsiteY5" fmla="*/ 195262 h 497681"/>
              <a:gd name="connsiteX6" fmla="*/ 80168 w 180341"/>
              <a:gd name="connsiteY6" fmla="*/ 128587 h 497681"/>
              <a:gd name="connsiteX7" fmla="*/ 0 w 180341"/>
              <a:gd name="connsiteY7" fmla="*/ 0 h 497681"/>
              <a:gd name="connsiteX0" fmla="*/ 147637 w 181814"/>
              <a:gd name="connsiteY0" fmla="*/ 497681 h 497681"/>
              <a:gd name="connsiteX1" fmla="*/ 176212 w 181814"/>
              <a:gd name="connsiteY1" fmla="*/ 426243 h 497681"/>
              <a:gd name="connsiteX2" fmla="*/ 181593 w 181814"/>
              <a:gd name="connsiteY2" fmla="*/ 371219 h 497681"/>
              <a:gd name="connsiteX3" fmla="*/ 178593 w 181814"/>
              <a:gd name="connsiteY3" fmla="*/ 321468 h 497681"/>
              <a:gd name="connsiteX4" fmla="*/ 159543 w 181814"/>
              <a:gd name="connsiteY4" fmla="*/ 265112 h 497681"/>
              <a:gd name="connsiteX5" fmla="*/ 121443 w 181814"/>
              <a:gd name="connsiteY5" fmla="*/ 195262 h 497681"/>
              <a:gd name="connsiteX6" fmla="*/ 80168 w 181814"/>
              <a:gd name="connsiteY6" fmla="*/ 128587 h 497681"/>
              <a:gd name="connsiteX7" fmla="*/ 0 w 181814"/>
              <a:gd name="connsiteY7" fmla="*/ 0 h 497681"/>
              <a:gd name="connsiteX0" fmla="*/ 50006 w 187467"/>
              <a:gd name="connsiteY0" fmla="*/ 771525 h 771525"/>
              <a:gd name="connsiteX1" fmla="*/ 176212 w 187467"/>
              <a:gd name="connsiteY1" fmla="*/ 426243 h 771525"/>
              <a:gd name="connsiteX2" fmla="*/ 181593 w 187467"/>
              <a:gd name="connsiteY2" fmla="*/ 371219 h 771525"/>
              <a:gd name="connsiteX3" fmla="*/ 178593 w 187467"/>
              <a:gd name="connsiteY3" fmla="*/ 321468 h 771525"/>
              <a:gd name="connsiteX4" fmla="*/ 159543 w 187467"/>
              <a:gd name="connsiteY4" fmla="*/ 265112 h 771525"/>
              <a:gd name="connsiteX5" fmla="*/ 121443 w 187467"/>
              <a:gd name="connsiteY5" fmla="*/ 195262 h 771525"/>
              <a:gd name="connsiteX6" fmla="*/ 80168 w 187467"/>
              <a:gd name="connsiteY6" fmla="*/ 128587 h 771525"/>
              <a:gd name="connsiteX7" fmla="*/ 0 w 187467"/>
              <a:gd name="connsiteY7" fmla="*/ 0 h 771525"/>
              <a:gd name="connsiteX0" fmla="*/ 50006 w 187467"/>
              <a:gd name="connsiteY0" fmla="*/ 771525 h 771525"/>
              <a:gd name="connsiteX1" fmla="*/ 176212 w 187467"/>
              <a:gd name="connsiteY1" fmla="*/ 426243 h 771525"/>
              <a:gd name="connsiteX2" fmla="*/ 181593 w 187467"/>
              <a:gd name="connsiteY2" fmla="*/ 371219 h 771525"/>
              <a:gd name="connsiteX3" fmla="*/ 178593 w 187467"/>
              <a:gd name="connsiteY3" fmla="*/ 321468 h 771525"/>
              <a:gd name="connsiteX4" fmla="*/ 159543 w 187467"/>
              <a:gd name="connsiteY4" fmla="*/ 265112 h 771525"/>
              <a:gd name="connsiteX5" fmla="*/ 121443 w 187467"/>
              <a:gd name="connsiteY5" fmla="*/ 195262 h 771525"/>
              <a:gd name="connsiteX6" fmla="*/ 80168 w 187467"/>
              <a:gd name="connsiteY6" fmla="*/ 128587 h 771525"/>
              <a:gd name="connsiteX7" fmla="*/ 0 w 187467"/>
              <a:gd name="connsiteY7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7467" h="771525">
                <a:moveTo>
                  <a:pt x="50006" y="771525"/>
                </a:moveTo>
                <a:cubicBezTo>
                  <a:pt x="122832" y="576461"/>
                  <a:pt x="154281" y="492961"/>
                  <a:pt x="176212" y="426243"/>
                </a:cubicBezTo>
                <a:cubicBezTo>
                  <a:pt x="198143" y="359525"/>
                  <a:pt x="181196" y="388681"/>
                  <a:pt x="181593" y="371219"/>
                </a:cubicBezTo>
                <a:cubicBezTo>
                  <a:pt x="181990" y="353757"/>
                  <a:pt x="182268" y="339152"/>
                  <a:pt x="178593" y="321468"/>
                </a:cubicBezTo>
                <a:cubicBezTo>
                  <a:pt x="174918" y="303784"/>
                  <a:pt x="169068" y="286146"/>
                  <a:pt x="159543" y="265112"/>
                </a:cubicBezTo>
                <a:cubicBezTo>
                  <a:pt x="150018" y="244078"/>
                  <a:pt x="134672" y="218016"/>
                  <a:pt x="121443" y="195262"/>
                </a:cubicBezTo>
                <a:cubicBezTo>
                  <a:pt x="108214" y="172508"/>
                  <a:pt x="100408" y="161131"/>
                  <a:pt x="80168" y="128587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rgbClr val="00B0F0"/>
            </a:solidFill>
          </a:ln>
          <a:effectLst>
            <a:glow rad="38100">
              <a:schemeClr val="accent1">
                <a:lumMod val="40000"/>
                <a:lumOff val="60000"/>
                <a:alpha val="9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reihandform 17"/>
          <p:cNvSpPr/>
          <p:nvPr/>
        </p:nvSpPr>
        <p:spPr>
          <a:xfrm>
            <a:off x="8088490" y="4021391"/>
            <a:ext cx="276531" cy="1089819"/>
          </a:xfrm>
          <a:custGeom>
            <a:avLst/>
            <a:gdLst>
              <a:gd name="connsiteX0" fmla="*/ 57150 w 171757"/>
              <a:gd name="connsiteY0" fmla="*/ 568325 h 568325"/>
              <a:gd name="connsiteX1" fmla="*/ 117475 w 171757"/>
              <a:gd name="connsiteY1" fmla="*/ 457200 h 568325"/>
              <a:gd name="connsiteX2" fmla="*/ 152400 w 171757"/>
              <a:gd name="connsiteY2" fmla="*/ 358775 h 568325"/>
              <a:gd name="connsiteX3" fmla="*/ 171450 w 171757"/>
              <a:gd name="connsiteY3" fmla="*/ 292100 h 568325"/>
              <a:gd name="connsiteX4" fmla="*/ 161925 w 171757"/>
              <a:gd name="connsiteY4" fmla="*/ 241300 h 568325"/>
              <a:gd name="connsiteX5" fmla="*/ 133350 w 171757"/>
              <a:gd name="connsiteY5" fmla="*/ 177800 h 568325"/>
              <a:gd name="connsiteX6" fmla="*/ 101600 w 171757"/>
              <a:gd name="connsiteY6" fmla="*/ 133350 h 568325"/>
              <a:gd name="connsiteX7" fmla="*/ 57150 w 171757"/>
              <a:gd name="connsiteY7" fmla="*/ 73025 h 568325"/>
              <a:gd name="connsiteX8" fmla="*/ 0 w 171757"/>
              <a:gd name="connsiteY8" fmla="*/ 0 h 568325"/>
              <a:gd name="connsiteX9" fmla="*/ 0 w 171757"/>
              <a:gd name="connsiteY9" fmla="*/ 0 h 568325"/>
              <a:gd name="connsiteX0" fmla="*/ 114300 w 228907"/>
              <a:gd name="connsiteY0" fmla="*/ 623094 h 623094"/>
              <a:gd name="connsiteX1" fmla="*/ 174625 w 228907"/>
              <a:gd name="connsiteY1" fmla="*/ 511969 h 623094"/>
              <a:gd name="connsiteX2" fmla="*/ 209550 w 228907"/>
              <a:gd name="connsiteY2" fmla="*/ 413544 h 623094"/>
              <a:gd name="connsiteX3" fmla="*/ 228600 w 228907"/>
              <a:gd name="connsiteY3" fmla="*/ 346869 h 623094"/>
              <a:gd name="connsiteX4" fmla="*/ 219075 w 228907"/>
              <a:gd name="connsiteY4" fmla="*/ 296069 h 623094"/>
              <a:gd name="connsiteX5" fmla="*/ 190500 w 228907"/>
              <a:gd name="connsiteY5" fmla="*/ 232569 h 623094"/>
              <a:gd name="connsiteX6" fmla="*/ 158750 w 228907"/>
              <a:gd name="connsiteY6" fmla="*/ 188119 h 623094"/>
              <a:gd name="connsiteX7" fmla="*/ 114300 w 228907"/>
              <a:gd name="connsiteY7" fmla="*/ 127794 h 623094"/>
              <a:gd name="connsiteX8" fmla="*/ 57150 w 228907"/>
              <a:gd name="connsiteY8" fmla="*/ 54769 h 623094"/>
              <a:gd name="connsiteX9" fmla="*/ 0 w 228907"/>
              <a:gd name="connsiteY9" fmla="*/ 0 h 623094"/>
              <a:gd name="connsiteX0" fmla="*/ 126207 w 228907"/>
              <a:gd name="connsiteY0" fmla="*/ 608806 h 608806"/>
              <a:gd name="connsiteX1" fmla="*/ 174625 w 228907"/>
              <a:gd name="connsiteY1" fmla="*/ 511969 h 608806"/>
              <a:gd name="connsiteX2" fmla="*/ 209550 w 228907"/>
              <a:gd name="connsiteY2" fmla="*/ 413544 h 608806"/>
              <a:gd name="connsiteX3" fmla="*/ 228600 w 228907"/>
              <a:gd name="connsiteY3" fmla="*/ 346869 h 608806"/>
              <a:gd name="connsiteX4" fmla="*/ 219075 w 228907"/>
              <a:gd name="connsiteY4" fmla="*/ 296069 h 608806"/>
              <a:gd name="connsiteX5" fmla="*/ 190500 w 228907"/>
              <a:gd name="connsiteY5" fmla="*/ 232569 h 608806"/>
              <a:gd name="connsiteX6" fmla="*/ 158750 w 228907"/>
              <a:gd name="connsiteY6" fmla="*/ 188119 h 608806"/>
              <a:gd name="connsiteX7" fmla="*/ 114300 w 228907"/>
              <a:gd name="connsiteY7" fmla="*/ 127794 h 608806"/>
              <a:gd name="connsiteX8" fmla="*/ 57150 w 228907"/>
              <a:gd name="connsiteY8" fmla="*/ 54769 h 608806"/>
              <a:gd name="connsiteX9" fmla="*/ 0 w 228907"/>
              <a:gd name="connsiteY9" fmla="*/ 0 h 608806"/>
              <a:gd name="connsiteX0" fmla="*/ 126207 w 228907"/>
              <a:gd name="connsiteY0" fmla="*/ 608806 h 608806"/>
              <a:gd name="connsiteX1" fmla="*/ 179387 w 228907"/>
              <a:gd name="connsiteY1" fmla="*/ 490538 h 608806"/>
              <a:gd name="connsiteX2" fmla="*/ 209550 w 228907"/>
              <a:gd name="connsiteY2" fmla="*/ 413544 h 608806"/>
              <a:gd name="connsiteX3" fmla="*/ 228600 w 228907"/>
              <a:gd name="connsiteY3" fmla="*/ 346869 h 608806"/>
              <a:gd name="connsiteX4" fmla="*/ 219075 w 228907"/>
              <a:gd name="connsiteY4" fmla="*/ 296069 h 608806"/>
              <a:gd name="connsiteX5" fmla="*/ 190500 w 228907"/>
              <a:gd name="connsiteY5" fmla="*/ 232569 h 608806"/>
              <a:gd name="connsiteX6" fmla="*/ 158750 w 228907"/>
              <a:gd name="connsiteY6" fmla="*/ 188119 h 608806"/>
              <a:gd name="connsiteX7" fmla="*/ 114300 w 228907"/>
              <a:gd name="connsiteY7" fmla="*/ 127794 h 608806"/>
              <a:gd name="connsiteX8" fmla="*/ 57150 w 228907"/>
              <a:gd name="connsiteY8" fmla="*/ 54769 h 608806"/>
              <a:gd name="connsiteX9" fmla="*/ 0 w 228907"/>
              <a:gd name="connsiteY9" fmla="*/ 0 h 608806"/>
              <a:gd name="connsiteX0" fmla="*/ 119063 w 221763"/>
              <a:gd name="connsiteY0" fmla="*/ 608806 h 608806"/>
              <a:gd name="connsiteX1" fmla="*/ 172243 w 221763"/>
              <a:gd name="connsiteY1" fmla="*/ 490538 h 608806"/>
              <a:gd name="connsiteX2" fmla="*/ 202406 w 221763"/>
              <a:gd name="connsiteY2" fmla="*/ 413544 h 608806"/>
              <a:gd name="connsiteX3" fmla="*/ 221456 w 221763"/>
              <a:gd name="connsiteY3" fmla="*/ 346869 h 608806"/>
              <a:gd name="connsiteX4" fmla="*/ 211931 w 221763"/>
              <a:gd name="connsiteY4" fmla="*/ 296069 h 608806"/>
              <a:gd name="connsiteX5" fmla="*/ 183356 w 221763"/>
              <a:gd name="connsiteY5" fmla="*/ 232569 h 608806"/>
              <a:gd name="connsiteX6" fmla="*/ 151606 w 221763"/>
              <a:gd name="connsiteY6" fmla="*/ 188119 h 608806"/>
              <a:gd name="connsiteX7" fmla="*/ 107156 w 221763"/>
              <a:gd name="connsiteY7" fmla="*/ 127794 h 608806"/>
              <a:gd name="connsiteX8" fmla="*/ 50006 w 221763"/>
              <a:gd name="connsiteY8" fmla="*/ 54769 h 608806"/>
              <a:gd name="connsiteX9" fmla="*/ 0 w 221763"/>
              <a:gd name="connsiteY9" fmla="*/ 0 h 608806"/>
              <a:gd name="connsiteX0" fmla="*/ 119063 w 221763"/>
              <a:gd name="connsiteY0" fmla="*/ 608806 h 608806"/>
              <a:gd name="connsiteX1" fmla="*/ 172243 w 221763"/>
              <a:gd name="connsiteY1" fmla="*/ 490538 h 608806"/>
              <a:gd name="connsiteX2" fmla="*/ 202406 w 221763"/>
              <a:gd name="connsiteY2" fmla="*/ 413544 h 608806"/>
              <a:gd name="connsiteX3" fmla="*/ 221456 w 221763"/>
              <a:gd name="connsiteY3" fmla="*/ 346869 h 608806"/>
              <a:gd name="connsiteX4" fmla="*/ 211931 w 221763"/>
              <a:gd name="connsiteY4" fmla="*/ 296069 h 608806"/>
              <a:gd name="connsiteX5" fmla="*/ 183356 w 221763"/>
              <a:gd name="connsiteY5" fmla="*/ 232569 h 608806"/>
              <a:gd name="connsiteX6" fmla="*/ 144462 w 221763"/>
              <a:gd name="connsiteY6" fmla="*/ 173831 h 608806"/>
              <a:gd name="connsiteX7" fmla="*/ 107156 w 221763"/>
              <a:gd name="connsiteY7" fmla="*/ 127794 h 608806"/>
              <a:gd name="connsiteX8" fmla="*/ 50006 w 221763"/>
              <a:gd name="connsiteY8" fmla="*/ 54769 h 608806"/>
              <a:gd name="connsiteX9" fmla="*/ 0 w 221763"/>
              <a:gd name="connsiteY9" fmla="*/ 0 h 608806"/>
              <a:gd name="connsiteX0" fmla="*/ 0 w 276531"/>
              <a:gd name="connsiteY0" fmla="*/ 1089819 h 1089819"/>
              <a:gd name="connsiteX1" fmla="*/ 227011 w 276531"/>
              <a:gd name="connsiteY1" fmla="*/ 490538 h 1089819"/>
              <a:gd name="connsiteX2" fmla="*/ 257174 w 276531"/>
              <a:gd name="connsiteY2" fmla="*/ 413544 h 1089819"/>
              <a:gd name="connsiteX3" fmla="*/ 276224 w 276531"/>
              <a:gd name="connsiteY3" fmla="*/ 346869 h 1089819"/>
              <a:gd name="connsiteX4" fmla="*/ 266699 w 276531"/>
              <a:gd name="connsiteY4" fmla="*/ 296069 h 1089819"/>
              <a:gd name="connsiteX5" fmla="*/ 238124 w 276531"/>
              <a:gd name="connsiteY5" fmla="*/ 232569 h 1089819"/>
              <a:gd name="connsiteX6" fmla="*/ 199230 w 276531"/>
              <a:gd name="connsiteY6" fmla="*/ 173831 h 1089819"/>
              <a:gd name="connsiteX7" fmla="*/ 161924 w 276531"/>
              <a:gd name="connsiteY7" fmla="*/ 127794 h 1089819"/>
              <a:gd name="connsiteX8" fmla="*/ 104774 w 276531"/>
              <a:gd name="connsiteY8" fmla="*/ 54769 h 1089819"/>
              <a:gd name="connsiteX9" fmla="*/ 54768 w 276531"/>
              <a:gd name="connsiteY9" fmla="*/ 0 h 1089819"/>
              <a:gd name="connsiteX0" fmla="*/ 0 w 276531"/>
              <a:gd name="connsiteY0" fmla="*/ 1089819 h 1089819"/>
              <a:gd name="connsiteX1" fmla="*/ 131585 w 276531"/>
              <a:gd name="connsiteY1" fmla="*/ 741107 h 1089819"/>
              <a:gd name="connsiteX2" fmla="*/ 227011 w 276531"/>
              <a:gd name="connsiteY2" fmla="*/ 490538 h 1089819"/>
              <a:gd name="connsiteX3" fmla="*/ 257174 w 276531"/>
              <a:gd name="connsiteY3" fmla="*/ 413544 h 1089819"/>
              <a:gd name="connsiteX4" fmla="*/ 276224 w 276531"/>
              <a:gd name="connsiteY4" fmla="*/ 346869 h 1089819"/>
              <a:gd name="connsiteX5" fmla="*/ 266699 w 276531"/>
              <a:gd name="connsiteY5" fmla="*/ 296069 h 1089819"/>
              <a:gd name="connsiteX6" fmla="*/ 238124 w 276531"/>
              <a:gd name="connsiteY6" fmla="*/ 232569 h 1089819"/>
              <a:gd name="connsiteX7" fmla="*/ 199230 w 276531"/>
              <a:gd name="connsiteY7" fmla="*/ 173831 h 1089819"/>
              <a:gd name="connsiteX8" fmla="*/ 161924 w 276531"/>
              <a:gd name="connsiteY8" fmla="*/ 127794 h 1089819"/>
              <a:gd name="connsiteX9" fmla="*/ 104774 w 276531"/>
              <a:gd name="connsiteY9" fmla="*/ 54769 h 1089819"/>
              <a:gd name="connsiteX10" fmla="*/ 54768 w 276531"/>
              <a:gd name="connsiteY10" fmla="*/ 0 h 108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6531" h="1089819">
                <a:moveTo>
                  <a:pt x="0" y="1089819"/>
                </a:moveTo>
                <a:cubicBezTo>
                  <a:pt x="4468" y="1080516"/>
                  <a:pt x="93750" y="840987"/>
                  <a:pt x="131585" y="741107"/>
                </a:cubicBezTo>
                <a:cubicBezTo>
                  <a:pt x="169420" y="641227"/>
                  <a:pt x="206080" y="545132"/>
                  <a:pt x="227011" y="490538"/>
                </a:cubicBezTo>
                <a:cubicBezTo>
                  <a:pt x="247942" y="435944"/>
                  <a:pt x="248972" y="437489"/>
                  <a:pt x="257174" y="413544"/>
                </a:cubicBezTo>
                <a:cubicBezTo>
                  <a:pt x="265376" y="389599"/>
                  <a:pt x="274637" y="366448"/>
                  <a:pt x="276224" y="346869"/>
                </a:cubicBezTo>
                <a:cubicBezTo>
                  <a:pt x="277811" y="327290"/>
                  <a:pt x="273049" y="315119"/>
                  <a:pt x="266699" y="296069"/>
                </a:cubicBezTo>
                <a:cubicBezTo>
                  <a:pt x="260349" y="277019"/>
                  <a:pt x="249369" y="252942"/>
                  <a:pt x="238124" y="232569"/>
                </a:cubicBezTo>
                <a:cubicBezTo>
                  <a:pt x="226879" y="212196"/>
                  <a:pt x="211930" y="191293"/>
                  <a:pt x="199230" y="173831"/>
                </a:cubicBezTo>
                <a:cubicBezTo>
                  <a:pt x="186530" y="156368"/>
                  <a:pt x="177667" y="147638"/>
                  <a:pt x="161924" y="127794"/>
                </a:cubicBezTo>
                <a:cubicBezTo>
                  <a:pt x="146181" y="107950"/>
                  <a:pt x="122633" y="76068"/>
                  <a:pt x="104774" y="54769"/>
                </a:cubicBezTo>
                <a:cubicBezTo>
                  <a:pt x="86915" y="33470"/>
                  <a:pt x="73818" y="18256"/>
                  <a:pt x="54768" y="0"/>
                </a:cubicBezTo>
              </a:path>
            </a:pathLst>
          </a:custGeom>
          <a:noFill/>
          <a:ln w="50800">
            <a:solidFill>
              <a:srgbClr val="FF0000"/>
            </a:solidFill>
          </a:ln>
          <a:effectLst>
            <a:glow rad="38100">
              <a:schemeClr val="accent1">
                <a:lumMod val="40000"/>
                <a:lumOff val="60000"/>
                <a:alpha val="9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37" y="3185977"/>
            <a:ext cx="1239982" cy="1170199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37" y="3999441"/>
            <a:ext cx="1239982" cy="117019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061" y="4841397"/>
            <a:ext cx="1239982" cy="1170199"/>
          </a:xfrm>
          <a:prstGeom prst="rect">
            <a:avLst/>
          </a:prstGeom>
        </p:spPr>
      </p:pic>
      <p:sp>
        <p:nvSpPr>
          <p:cNvPr id="24" name="Inhaltsplatzhalter 2">
            <a:extLst>
              <a:ext uri="{FF2B5EF4-FFF2-40B4-BE49-F238E27FC236}">
                <a16:creationId xmlns="" xmlns:a16="http://schemas.microsoft.com/office/drawing/2014/main" id="{C0E07461-B7E3-5143-B630-070F5124216F}"/>
              </a:ext>
            </a:extLst>
          </p:cNvPr>
          <p:cNvSpPr txBox="1">
            <a:spLocks/>
          </p:cNvSpPr>
          <p:nvPr/>
        </p:nvSpPr>
        <p:spPr>
          <a:xfrm>
            <a:off x="382136" y="1483424"/>
            <a:ext cx="8081977" cy="445960"/>
          </a:xfrm>
          <a:prstGeom prst="rect">
            <a:avLst/>
          </a:prstGeom>
        </p:spPr>
        <p:txBody>
          <a:bodyPr/>
          <a:lstStyle/>
          <a:p>
            <a:pPr marL="228600" indent="-498425">
              <a:lnSpc>
                <a:spcPct val="90000"/>
              </a:lnSpc>
              <a:spcBef>
                <a:spcPts val="1000"/>
              </a:spcBef>
              <a:buClr>
                <a:srgbClr val="F2D711"/>
              </a:buClr>
              <a:buSzPct val="100000"/>
              <a:defRPr/>
            </a:pPr>
            <a:r>
              <a:rPr kumimoji="0" lang="de-DE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Electron</a:t>
            </a:r>
            <a:r>
              <a:rPr kumimoji="0" lang="de-DE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/ </a:t>
            </a:r>
            <a:r>
              <a:rPr kumimoji="0" lang="de-DE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photon</a:t>
            </a:r>
            <a:r>
              <a:rPr lang="de-DE" altLang="en-US" sz="1600" b="1" dirty="0" smtClean="0">
                <a:latin typeface="Verdana" charset="0"/>
                <a:ea typeface="Verdana" charset="0"/>
                <a:cs typeface="Verdana" charset="0"/>
              </a:rPr>
              <a:t>-LINAC	vs.                p, C Synchrotron</a:t>
            </a:r>
          </a:p>
          <a:p>
            <a:pPr marL="228600" marR="0" lvl="0" indent="-498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tabLst/>
              <a:defRPr/>
            </a:pPr>
            <a:r>
              <a:rPr kumimoji="0" lang="de-DE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	  </a:t>
            </a:r>
            <a:endParaRPr kumimoji="0" lang="en-GB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3155" y="3185977"/>
            <a:ext cx="1239982" cy="1170199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655" y="3999441"/>
            <a:ext cx="1239982" cy="1170199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079" y="4841397"/>
            <a:ext cx="1239982" cy="1170199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382136" y="2232391"/>
            <a:ext cx="2946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1463" indent="-271463">
              <a:buFont typeface="Arial" pitchFamily="34" charset="0"/>
              <a:buChar char="•"/>
            </a:pPr>
            <a:r>
              <a:rPr lang="de-AT" dirty="0" err="1" smtClean="0"/>
              <a:t>Simultaneous</a:t>
            </a:r>
            <a:r>
              <a:rPr lang="de-AT" dirty="0" smtClean="0"/>
              <a:t> </a:t>
            </a:r>
            <a:r>
              <a:rPr lang="de-AT" dirty="0" err="1" smtClean="0"/>
              <a:t>operation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>all </a:t>
            </a:r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devices</a:t>
            </a:r>
            <a:endParaRPr lang="de-AT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14850" y="1356598"/>
            <a:ext cx="46291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Patientpositioning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verification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(Imaging Ring)</a:t>
            </a:r>
            <a:endParaRPr lang="de-AT" sz="1600" dirty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outlet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nozzle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de-AT" sz="1600" dirty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Designed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non-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isocentric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</a:t>
            </a:r>
            <a:endParaRPr lang="de-AT" sz="1600" dirty="0" smtClean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Several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time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couch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movements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</a:t>
            </a:r>
            <a:endParaRPr lang="de-AT" sz="1600" dirty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Grafik 6"/>
          <p:cNvPicPr preferRelativeResize="0"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439" y="3236443"/>
            <a:ext cx="2268000" cy="1548000"/>
          </a:xfrm>
          <a:prstGeom prst="rect">
            <a:avLst/>
          </a:prstGeom>
          <a:effectLst>
            <a:outerShdw blurRad="254000" dist="63500" dir="2700000" sx="101000" sy="101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http://www.medaustron.at/wp-content/uploads/2015/04/20150121-MedA-IR2-012.jpg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252" y="4834508"/>
            <a:ext cx="2268000" cy="1548000"/>
          </a:xfrm>
          <a:prstGeom prst="rect">
            <a:avLst/>
          </a:prstGeom>
          <a:effectLst>
            <a:outerShdw blurRad="254000" dist="63500" dir="2700000" sx="101000" sy="101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 preferRelativeResize="0"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97222" y="3928466"/>
            <a:ext cx="1620000" cy="1620000"/>
          </a:xfrm>
          <a:prstGeom prst="rect">
            <a:avLst/>
          </a:prstGeom>
          <a:effectLst>
            <a:outerShdw blurRad="254000" dist="63500" dir="2700000" sx="101000" sy="101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31" y="3705926"/>
            <a:ext cx="1813559" cy="23936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feld 17"/>
          <p:cNvSpPr txBox="1"/>
          <p:nvPr/>
        </p:nvSpPr>
        <p:spPr>
          <a:xfrm>
            <a:off x="382137" y="6139645"/>
            <a:ext cx="37657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Image courtesy: </a:t>
            </a:r>
            <a:r>
              <a:rPr lang="de-AT" sz="1000" i="1" dirty="0" err="1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Varian</a:t>
            </a:r>
            <a:r>
              <a:rPr lang="de-AT" sz="1000" i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Medical Systems, </a:t>
            </a:r>
            <a:r>
              <a:rPr lang="de-AT" sz="1000" i="1" dirty="0" err="1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Elekta</a:t>
            </a:r>
            <a:r>
              <a:rPr lang="de-AT" sz="1000" i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Instrument AB</a:t>
            </a:r>
            <a:endParaRPr lang="de-AT" sz="1000" i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17666" y="1339965"/>
            <a:ext cx="33806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Unit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consisting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Positioning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device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couch</a:t>
            </a:r>
            <a:endParaRPr lang="de-AT" sz="1600" dirty="0" smtClean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X-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ray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Radiation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</a:t>
            </a:r>
            <a:endParaRPr lang="de-AT" sz="1600" dirty="0" smtClean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268288" algn="l"/>
              </a:tabLst>
            </a:pP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Designed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isocentric</a:t>
            </a:r>
            <a:endParaRPr lang="de-AT" sz="1600" dirty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268288" algn="l"/>
              </a:tabLst>
            </a:pP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</a:t>
            </a:r>
            <a:endParaRPr lang="de-AT" sz="1600" dirty="0" smtClean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  <a:tabLst>
                <a:tab pos="268288" algn="l"/>
              </a:tabLst>
            </a:pP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Very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short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couch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movement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/>
            </a:r>
            <a:b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</a:b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during</a:t>
            </a:r>
            <a:r>
              <a:rPr lang="de-AT" sz="1600" dirty="0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treatment</a:t>
            </a:r>
            <a:endParaRPr lang="de-AT" sz="1600" dirty="0">
              <a:solidFill>
                <a:schemeClr val="tx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090" y="3695399"/>
            <a:ext cx="2240196" cy="2400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382137" y="5459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34988" algn="l"/>
              </a:tabLst>
            </a:pPr>
            <a:r>
              <a:rPr lang="de-AT" dirty="0"/>
              <a:t>3</a:t>
            </a:r>
            <a:r>
              <a:rPr lang="de-AT" dirty="0" smtClean="0"/>
              <a:t>.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/>
              <a:t>radiotherapy</a:t>
            </a:r>
            <a:endParaRPr lang="de-AT" dirty="0"/>
          </a:p>
        </p:txBody>
      </p:sp>
      <p:sp>
        <p:nvSpPr>
          <p:cNvPr id="16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51992" y="2233971"/>
            <a:ext cx="1254191" cy="349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  <a:endParaRPr lang="de-DE" sz="1600" dirty="0"/>
          </a:p>
        </p:txBody>
      </p:sp>
      <p:sp>
        <p:nvSpPr>
          <p:cNvPr id="4" name="Textfeld 3"/>
          <p:cNvSpPr txBox="1"/>
          <p:nvPr/>
        </p:nvSpPr>
        <p:spPr>
          <a:xfrm>
            <a:off x="2597286" y="2230532"/>
            <a:ext cx="1271182" cy="3538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2309254" y="2232262"/>
            <a:ext cx="288032" cy="352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16" name="Textfeld 15"/>
          <p:cNvSpPr txBox="1"/>
          <p:nvPr/>
        </p:nvSpPr>
        <p:spPr>
          <a:xfrm>
            <a:off x="3868468" y="2230532"/>
            <a:ext cx="432498" cy="353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29" name="Textfeld 28"/>
          <p:cNvSpPr txBox="1"/>
          <p:nvPr/>
        </p:nvSpPr>
        <p:spPr>
          <a:xfrm>
            <a:off x="2611447" y="2677127"/>
            <a:ext cx="1254191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156741" y="2677108"/>
            <a:ext cx="1400053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31" name="Textfeld 30"/>
          <p:cNvSpPr txBox="1"/>
          <p:nvPr/>
        </p:nvSpPr>
        <p:spPr>
          <a:xfrm>
            <a:off x="3868709" y="2677108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32" name="Textfeld 31"/>
          <p:cNvSpPr txBox="1"/>
          <p:nvPr/>
        </p:nvSpPr>
        <p:spPr>
          <a:xfrm>
            <a:off x="5516488" y="2677108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33" name="Textfeld 32"/>
          <p:cNvSpPr txBox="1"/>
          <p:nvPr/>
        </p:nvSpPr>
        <p:spPr>
          <a:xfrm>
            <a:off x="4355747" y="2229291"/>
            <a:ext cx="1160742" cy="3579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34" name="Textfeld 33"/>
          <p:cNvSpPr txBox="1"/>
          <p:nvPr/>
        </p:nvSpPr>
        <p:spPr>
          <a:xfrm>
            <a:off x="5811832" y="2225833"/>
            <a:ext cx="1271182" cy="36009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35" name="Textfeld 34"/>
          <p:cNvSpPr txBox="1"/>
          <p:nvPr/>
        </p:nvSpPr>
        <p:spPr>
          <a:xfrm>
            <a:off x="5523800" y="2227562"/>
            <a:ext cx="288032" cy="35904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36" name="Textfeld 35"/>
          <p:cNvSpPr txBox="1"/>
          <p:nvPr/>
        </p:nvSpPr>
        <p:spPr>
          <a:xfrm>
            <a:off x="7083014" y="2225833"/>
            <a:ext cx="432498" cy="360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42" name="Textfeld 41"/>
          <p:cNvSpPr txBox="1"/>
          <p:nvPr/>
        </p:nvSpPr>
        <p:spPr>
          <a:xfrm>
            <a:off x="331912" y="2675677"/>
            <a:ext cx="669722" cy="3510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3</a:t>
            </a:r>
            <a:endParaRPr lang="de-DE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331912" y="2230532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  <a:endParaRPr lang="de-DE" sz="1400" dirty="0"/>
          </a:p>
        </p:txBody>
      </p:sp>
      <p:sp>
        <p:nvSpPr>
          <p:cNvPr id="44" name="Textfeld 43"/>
          <p:cNvSpPr txBox="1"/>
          <p:nvPr/>
        </p:nvSpPr>
        <p:spPr>
          <a:xfrm>
            <a:off x="5997538" y="2678497"/>
            <a:ext cx="1093427" cy="3412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45" name="Textfeld 44"/>
          <p:cNvSpPr txBox="1"/>
          <p:nvPr/>
        </p:nvSpPr>
        <p:spPr>
          <a:xfrm>
            <a:off x="7085411" y="2678477"/>
            <a:ext cx="288032" cy="33924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47" name="Flussdiagramm: Dokument 46"/>
          <p:cNvSpPr/>
          <p:nvPr/>
        </p:nvSpPr>
        <p:spPr>
          <a:xfrm rot="16200000">
            <a:off x="7638934" y="2407434"/>
            <a:ext cx="339240" cy="881328"/>
          </a:xfrm>
          <a:prstGeom prst="flowChartDocumen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165898" y="1340768"/>
            <a:ext cx="134344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Ideal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case</a:t>
            </a:r>
            <a:endParaRPr lang="de-DE" sz="1700" u="sng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4390238" y="2084090"/>
            <a:ext cx="3133900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1051992" y="2084090"/>
            <a:ext cx="324897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/>
          <p:nvPr/>
        </p:nvCxnSpPr>
        <p:spPr>
          <a:xfrm>
            <a:off x="6029170" y="3191614"/>
            <a:ext cx="2329388" cy="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prstDash val="sysDash"/>
            <a:headEnd type="oval" w="med" len="med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>
            <a:off x="2652066" y="3191614"/>
            <a:ext cx="3296920" cy="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prstDash val="sysDash"/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251520" y="3789040"/>
            <a:ext cx="1254191" cy="481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 smtClean="0"/>
              <a:t>Pos+Img</a:t>
            </a:r>
            <a:endParaRPr lang="de-DE" sz="1600" dirty="0"/>
          </a:p>
        </p:txBody>
      </p:sp>
      <p:sp>
        <p:nvSpPr>
          <p:cNvPr id="56" name="Textfeld 55"/>
          <p:cNvSpPr txBox="1"/>
          <p:nvPr/>
        </p:nvSpPr>
        <p:spPr>
          <a:xfrm>
            <a:off x="251520" y="4957466"/>
            <a:ext cx="1271182" cy="48775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57" name="Textfeld 56"/>
          <p:cNvSpPr txBox="1"/>
          <p:nvPr/>
        </p:nvSpPr>
        <p:spPr>
          <a:xfrm>
            <a:off x="251519" y="4382853"/>
            <a:ext cx="1254191" cy="4863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 err="1" smtClean="0"/>
              <a:t>Init</a:t>
            </a:r>
            <a:endParaRPr lang="de-DE" sz="1600" dirty="0"/>
          </a:p>
        </p:txBody>
      </p:sp>
      <p:sp>
        <p:nvSpPr>
          <p:cNvPr id="58" name="Textfeld 57"/>
          <p:cNvSpPr txBox="1"/>
          <p:nvPr/>
        </p:nvSpPr>
        <p:spPr>
          <a:xfrm>
            <a:off x="251519" y="5533530"/>
            <a:ext cx="1257823" cy="487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 smtClean="0"/>
              <a:t>Exit</a:t>
            </a:r>
            <a:endParaRPr lang="de-DE" sz="1600" dirty="0"/>
          </a:p>
        </p:txBody>
      </p:sp>
      <p:sp>
        <p:nvSpPr>
          <p:cNvPr id="59" name="Textfeld 58"/>
          <p:cNvSpPr txBox="1"/>
          <p:nvPr/>
        </p:nvSpPr>
        <p:spPr>
          <a:xfrm>
            <a:off x="1691681" y="3789040"/>
            <a:ext cx="6912767" cy="481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de-DE" sz="1200" dirty="0" smtClean="0"/>
              <a:t>Patient-Enter, Positioning, X-Ray Imaging (</a:t>
            </a:r>
            <a:r>
              <a:rPr lang="de-DE" sz="1200" dirty="0" err="1" smtClean="0"/>
              <a:t>planar</a:t>
            </a:r>
            <a:r>
              <a:rPr lang="de-DE" sz="1200" dirty="0" smtClean="0"/>
              <a:t> </a:t>
            </a:r>
            <a:r>
              <a:rPr lang="de-DE" sz="1200" dirty="0" err="1" smtClean="0"/>
              <a:t>or</a:t>
            </a:r>
            <a:r>
              <a:rPr lang="de-DE" sz="1200" dirty="0" smtClean="0"/>
              <a:t> </a:t>
            </a:r>
            <a:r>
              <a:rPr lang="de-DE" sz="1200" dirty="0" err="1" smtClean="0"/>
              <a:t>ConeBeamCT</a:t>
            </a:r>
            <a:r>
              <a:rPr lang="de-DE" sz="1200" dirty="0" smtClean="0"/>
              <a:t>), </a:t>
            </a:r>
            <a:r>
              <a:rPr lang="de-DE" sz="1200" dirty="0" err="1" smtClean="0"/>
              <a:t>Verification</a:t>
            </a:r>
            <a:r>
              <a:rPr lang="de-DE" sz="1200" dirty="0" smtClean="0"/>
              <a:t>/Image </a:t>
            </a:r>
            <a:r>
              <a:rPr lang="de-DE" sz="1200" dirty="0" err="1" smtClean="0"/>
              <a:t>Registratin</a:t>
            </a:r>
            <a:endParaRPr lang="de-DE" sz="1200" dirty="0" smtClean="0"/>
          </a:p>
          <a:p>
            <a:r>
              <a:rPr lang="de-DE" sz="1200" dirty="0" err="1" smtClean="0"/>
              <a:t>Includes</a:t>
            </a:r>
            <a:r>
              <a:rPr lang="de-DE" sz="1200" dirty="0" smtClean="0"/>
              <a:t> </a:t>
            </a:r>
            <a:r>
              <a:rPr lang="de-DE" sz="1200" dirty="0" err="1" smtClean="0"/>
              <a:t>several</a:t>
            </a:r>
            <a:r>
              <a:rPr lang="de-DE" sz="1200" dirty="0" smtClean="0"/>
              <a:t> Robot- und </a:t>
            </a:r>
            <a:r>
              <a:rPr lang="de-DE" sz="1200" dirty="0" err="1" smtClean="0"/>
              <a:t>ImagingRing</a:t>
            </a:r>
            <a:r>
              <a:rPr lang="de-DE" sz="1200" dirty="0" smtClean="0"/>
              <a:t> </a:t>
            </a:r>
            <a:r>
              <a:rPr lang="de-DE" sz="1200" dirty="0" err="1" smtClean="0"/>
              <a:t>Movements</a:t>
            </a:r>
            <a:r>
              <a:rPr lang="de-DE" sz="1200" dirty="0" smtClean="0"/>
              <a:t> : 9 – 14 min</a:t>
            </a:r>
            <a:endParaRPr lang="de-DE" sz="1200" dirty="0"/>
          </a:p>
        </p:txBody>
      </p:sp>
      <p:sp>
        <p:nvSpPr>
          <p:cNvPr id="63" name="Textfeld 62"/>
          <p:cNvSpPr txBox="1"/>
          <p:nvPr/>
        </p:nvSpPr>
        <p:spPr>
          <a:xfrm>
            <a:off x="1691681" y="4957466"/>
            <a:ext cx="6912768" cy="48775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de-DE" sz="1200" dirty="0" err="1" smtClean="0"/>
              <a:t>Mainly</a:t>
            </a:r>
            <a:r>
              <a:rPr lang="de-DE" sz="1200" dirty="0" smtClean="0"/>
              <a:t> 2 </a:t>
            </a:r>
            <a:r>
              <a:rPr lang="de-DE" sz="1200" dirty="0" err="1" smtClean="0"/>
              <a:t>beams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different </a:t>
            </a:r>
            <a:r>
              <a:rPr lang="de-DE" sz="1200" dirty="0" err="1" smtClean="0"/>
              <a:t>directions</a:t>
            </a:r>
            <a:r>
              <a:rPr lang="de-DE" sz="1200" dirty="0" smtClean="0"/>
              <a:t>. </a:t>
            </a:r>
            <a:r>
              <a:rPr lang="de-DE" sz="1200" dirty="0" err="1" smtClean="0"/>
              <a:t>Includes</a:t>
            </a:r>
            <a:r>
              <a:rPr lang="de-DE" sz="1200" dirty="0" smtClean="0"/>
              <a:t> </a:t>
            </a:r>
            <a:r>
              <a:rPr lang="de-DE" sz="1200" dirty="0" err="1" smtClean="0"/>
              <a:t>robot</a:t>
            </a:r>
            <a:r>
              <a:rPr lang="de-DE" sz="1200" dirty="0" smtClean="0"/>
              <a:t> </a:t>
            </a:r>
            <a:r>
              <a:rPr lang="de-DE" sz="1200" dirty="0" err="1" smtClean="0"/>
              <a:t>movements</a:t>
            </a:r>
            <a:r>
              <a:rPr lang="de-DE" sz="1200" dirty="0" smtClean="0"/>
              <a:t> </a:t>
            </a:r>
            <a:r>
              <a:rPr lang="de-DE" sz="1200" dirty="0" err="1" smtClean="0"/>
              <a:t>between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beams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initialization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accelerator</a:t>
            </a:r>
            <a:r>
              <a:rPr lang="de-DE" sz="1200" dirty="0" smtClean="0"/>
              <a:t> : 12 – 15min, pure beam-on time 10 – 13 min (</a:t>
            </a:r>
            <a:r>
              <a:rPr lang="de-DE" sz="1200" dirty="0" err="1" smtClean="0"/>
              <a:t>range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5-50minutes)</a:t>
            </a:r>
            <a:endParaRPr lang="de-DE" sz="1200" dirty="0"/>
          </a:p>
        </p:txBody>
      </p:sp>
      <p:sp>
        <p:nvSpPr>
          <p:cNvPr id="64" name="Textfeld 63"/>
          <p:cNvSpPr txBox="1"/>
          <p:nvPr/>
        </p:nvSpPr>
        <p:spPr>
          <a:xfrm>
            <a:off x="1691681" y="4382853"/>
            <a:ext cx="6912767" cy="4863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de-DE" sz="1200" dirty="0" smtClean="0"/>
              <a:t>Beam-release room1, beam-</a:t>
            </a:r>
            <a:r>
              <a:rPr lang="de-DE" sz="1200" dirty="0" err="1" smtClean="0"/>
              <a:t>occupation</a:t>
            </a:r>
            <a:r>
              <a:rPr lang="de-DE" sz="1200" dirty="0" smtClean="0"/>
              <a:t> room2, </a:t>
            </a:r>
            <a:r>
              <a:rPr lang="de-DE" sz="1200" dirty="0" err="1"/>
              <a:t>i</a:t>
            </a:r>
            <a:r>
              <a:rPr lang="de-DE" sz="1200" dirty="0" err="1" smtClean="0"/>
              <a:t>nitialization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accelerator</a:t>
            </a:r>
            <a:r>
              <a:rPr lang="de-DE" sz="1200" dirty="0" smtClean="0"/>
              <a:t>: 2 -3 min</a:t>
            </a:r>
            <a:endParaRPr lang="de-DE" sz="1200" dirty="0"/>
          </a:p>
        </p:txBody>
      </p:sp>
      <p:sp>
        <p:nvSpPr>
          <p:cNvPr id="65" name="Textfeld 64"/>
          <p:cNvSpPr txBox="1"/>
          <p:nvPr/>
        </p:nvSpPr>
        <p:spPr>
          <a:xfrm>
            <a:off x="1691681" y="5533530"/>
            <a:ext cx="6912768" cy="487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de-DE" sz="1200" dirty="0" smtClean="0"/>
              <a:t>Optional </a:t>
            </a:r>
            <a:r>
              <a:rPr lang="de-DE" sz="1200" dirty="0" err="1" smtClean="0"/>
              <a:t>exit</a:t>
            </a:r>
            <a:r>
              <a:rPr lang="de-DE" sz="1200" dirty="0" smtClean="0"/>
              <a:t>-imaging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assessment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intrafractional</a:t>
            </a:r>
            <a:r>
              <a:rPr lang="de-DE" sz="1200" dirty="0" smtClean="0"/>
              <a:t> </a:t>
            </a:r>
            <a:r>
              <a:rPr lang="de-DE" sz="1200" dirty="0" err="1" smtClean="0"/>
              <a:t>patient</a:t>
            </a:r>
            <a:r>
              <a:rPr lang="de-DE" sz="1200" dirty="0" smtClean="0"/>
              <a:t>- </a:t>
            </a:r>
            <a:r>
              <a:rPr lang="de-DE" sz="1200" dirty="0" err="1" smtClean="0"/>
              <a:t>or</a:t>
            </a:r>
            <a:r>
              <a:rPr lang="de-DE" sz="1200" dirty="0" smtClean="0"/>
              <a:t> </a:t>
            </a:r>
            <a:r>
              <a:rPr lang="de-DE" sz="1200" dirty="0" err="1" smtClean="0"/>
              <a:t>organ</a:t>
            </a:r>
            <a:r>
              <a:rPr lang="de-DE" sz="1200" dirty="0" smtClean="0"/>
              <a:t> </a:t>
            </a:r>
            <a:r>
              <a:rPr lang="de-DE" sz="1200" dirty="0" err="1" smtClean="0"/>
              <a:t>motion</a:t>
            </a:r>
            <a:r>
              <a:rPr lang="de-DE" sz="1200" dirty="0" smtClean="0"/>
              <a:t>. </a:t>
            </a:r>
            <a:r>
              <a:rPr lang="de-DE" sz="1200" dirty="0" err="1" smtClean="0"/>
              <a:t>Robotmovement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step</a:t>
            </a:r>
            <a:r>
              <a:rPr lang="de-DE" sz="1200" dirty="0" smtClean="0"/>
              <a:t> on/off </a:t>
            </a:r>
            <a:r>
              <a:rPr lang="de-DE" sz="1200" dirty="0" err="1" smtClean="0"/>
              <a:t>position</a:t>
            </a:r>
            <a:r>
              <a:rPr lang="de-DE" sz="1200" dirty="0" smtClean="0"/>
              <a:t>. Release, </a:t>
            </a:r>
            <a:r>
              <a:rPr lang="de-DE" sz="1200" dirty="0" err="1" smtClean="0"/>
              <a:t>mobilize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patient</a:t>
            </a:r>
            <a:r>
              <a:rPr lang="de-DE" sz="1200" dirty="0" smtClean="0"/>
              <a:t>. Patient </a:t>
            </a:r>
            <a:r>
              <a:rPr lang="de-DE" sz="1200" dirty="0" err="1" smtClean="0"/>
              <a:t>leaves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room</a:t>
            </a:r>
            <a:r>
              <a:rPr lang="de-DE" sz="1200" dirty="0" smtClean="0"/>
              <a:t>.</a:t>
            </a:r>
            <a:endParaRPr lang="de-DE" sz="1200" dirty="0"/>
          </a:p>
        </p:txBody>
      </p:sp>
      <p:sp>
        <p:nvSpPr>
          <p:cNvPr id="37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534988" algn="l"/>
              </a:tabLst>
            </a:pPr>
            <a:r>
              <a:rPr lang="de-AT" dirty="0" smtClean="0"/>
              <a:t>3.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 smtClean="0"/>
              <a:t>radiotherapy</a:t>
            </a:r>
            <a:endParaRPr lang="de-AT" dirty="0"/>
          </a:p>
        </p:txBody>
      </p:sp>
      <p:sp>
        <p:nvSpPr>
          <p:cNvPr id="38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285043" y="1891420"/>
            <a:ext cx="65280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Pat. 1</a:t>
            </a:r>
            <a:endParaRPr lang="de-DE" sz="1600" dirty="0"/>
          </a:p>
        </p:txBody>
      </p:sp>
      <p:sp>
        <p:nvSpPr>
          <p:cNvPr id="39" name="Textfeld 38"/>
          <p:cNvSpPr txBox="1"/>
          <p:nvPr/>
        </p:nvSpPr>
        <p:spPr>
          <a:xfrm>
            <a:off x="3925364" y="3043486"/>
            <a:ext cx="65280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Pat. 2</a:t>
            </a:r>
            <a:endParaRPr lang="de-DE" sz="1600" dirty="0"/>
          </a:p>
        </p:txBody>
      </p:sp>
      <p:sp>
        <p:nvSpPr>
          <p:cNvPr id="40" name="Textfeld 39"/>
          <p:cNvSpPr txBox="1"/>
          <p:nvPr/>
        </p:nvSpPr>
        <p:spPr>
          <a:xfrm>
            <a:off x="5622582" y="1875538"/>
            <a:ext cx="65280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Pat. 3</a:t>
            </a:r>
            <a:endParaRPr lang="de-DE" sz="1600" dirty="0"/>
          </a:p>
        </p:txBody>
      </p:sp>
      <p:sp>
        <p:nvSpPr>
          <p:cNvPr id="41" name="Textfeld 40"/>
          <p:cNvSpPr txBox="1"/>
          <p:nvPr/>
        </p:nvSpPr>
        <p:spPr>
          <a:xfrm>
            <a:off x="7041486" y="3035378"/>
            <a:ext cx="65280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Pat. 4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002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feld 55"/>
          <p:cNvSpPr txBox="1"/>
          <p:nvPr/>
        </p:nvSpPr>
        <p:spPr>
          <a:xfrm>
            <a:off x="899592" y="5684157"/>
            <a:ext cx="1254191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2444887" y="5684138"/>
            <a:ext cx="1271182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58" name="Textfeld 57"/>
          <p:cNvSpPr txBox="1"/>
          <p:nvPr/>
        </p:nvSpPr>
        <p:spPr>
          <a:xfrm>
            <a:off x="2156854" y="5684138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59" name="Textfeld 58"/>
          <p:cNvSpPr txBox="1"/>
          <p:nvPr/>
        </p:nvSpPr>
        <p:spPr>
          <a:xfrm>
            <a:off x="3707904" y="5684138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61" name="Textfeld 60"/>
          <p:cNvSpPr txBox="1"/>
          <p:nvPr/>
        </p:nvSpPr>
        <p:spPr>
          <a:xfrm>
            <a:off x="4461673" y="4923495"/>
            <a:ext cx="1621112" cy="36009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62" name="Textfeld 61"/>
          <p:cNvSpPr txBox="1"/>
          <p:nvPr/>
        </p:nvSpPr>
        <p:spPr>
          <a:xfrm>
            <a:off x="4157746" y="4925224"/>
            <a:ext cx="303925" cy="35904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63" name="Textfeld 62"/>
          <p:cNvSpPr txBox="1"/>
          <p:nvPr/>
        </p:nvSpPr>
        <p:spPr>
          <a:xfrm>
            <a:off x="6084168" y="4923495"/>
            <a:ext cx="432498" cy="360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64" name="Textfeld 63"/>
          <p:cNvSpPr txBox="1"/>
          <p:nvPr/>
        </p:nvSpPr>
        <p:spPr>
          <a:xfrm>
            <a:off x="179512" y="5715583"/>
            <a:ext cx="669722" cy="3510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3</a:t>
            </a:r>
            <a:endParaRPr lang="de-DE" sz="1400" dirty="0"/>
          </a:p>
        </p:txBody>
      </p:sp>
      <p:sp>
        <p:nvSpPr>
          <p:cNvPr id="65" name="Textfeld 64"/>
          <p:cNvSpPr txBox="1"/>
          <p:nvPr/>
        </p:nvSpPr>
        <p:spPr>
          <a:xfrm>
            <a:off x="179512" y="4937226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  <a:endParaRPr lang="de-DE" sz="1400" dirty="0"/>
          </a:p>
        </p:txBody>
      </p:sp>
      <p:sp>
        <p:nvSpPr>
          <p:cNvPr id="66" name="Textfeld 65"/>
          <p:cNvSpPr txBox="1"/>
          <p:nvPr/>
        </p:nvSpPr>
        <p:spPr>
          <a:xfrm>
            <a:off x="5078678" y="5669630"/>
            <a:ext cx="1038167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67" name="Textfeld 66"/>
          <p:cNvSpPr txBox="1"/>
          <p:nvPr/>
        </p:nvSpPr>
        <p:spPr>
          <a:xfrm>
            <a:off x="6116845" y="5669358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68" name="Textfeld 67"/>
          <p:cNvSpPr txBox="1"/>
          <p:nvPr/>
        </p:nvSpPr>
        <p:spPr>
          <a:xfrm>
            <a:off x="179512" y="4203415"/>
            <a:ext cx="831772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Problems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during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patient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setup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patient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movement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, etc.: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waiting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time in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the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other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room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(s)</a:t>
            </a:r>
            <a:endParaRPr lang="de-DE" sz="1700" u="sng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9" name="Grafik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597713"/>
            <a:ext cx="495583" cy="495583"/>
          </a:xfrm>
          <a:prstGeom prst="rect">
            <a:avLst/>
          </a:prstGeom>
        </p:spPr>
      </p:pic>
      <p:sp>
        <p:nvSpPr>
          <p:cNvPr id="70" name="Textfeld 69"/>
          <p:cNvSpPr txBox="1"/>
          <p:nvPr/>
        </p:nvSpPr>
        <p:spPr>
          <a:xfrm>
            <a:off x="6404877" y="5671422"/>
            <a:ext cx="1265286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71" name="Textfeld 70"/>
          <p:cNvSpPr txBox="1"/>
          <p:nvPr/>
        </p:nvSpPr>
        <p:spPr>
          <a:xfrm>
            <a:off x="7667894" y="5671422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60" name="Textfeld 59"/>
          <p:cNvSpPr txBox="1"/>
          <p:nvPr/>
        </p:nvSpPr>
        <p:spPr>
          <a:xfrm>
            <a:off x="1763689" y="4926953"/>
            <a:ext cx="2376714" cy="3579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44450">
            <a:solidFill>
              <a:srgbClr val="FF0000"/>
            </a:solidFill>
            <a:prstDash val="dash"/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 </a:t>
            </a:r>
            <a:r>
              <a:rPr lang="de-DE" sz="1600" dirty="0" smtClean="0">
                <a:solidFill>
                  <a:srgbClr val="000000"/>
                </a:solidFill>
              </a:rPr>
              <a:t>..........</a:t>
            </a:r>
          </a:p>
          <a:p>
            <a:pPr algn="ctr"/>
            <a:endParaRPr lang="de-DE" sz="1600" dirty="0"/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3707903" y="5280692"/>
            <a:ext cx="448393" cy="3958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6588225" y="4931068"/>
            <a:ext cx="1079670" cy="3496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79" name="Textfeld 78"/>
          <p:cNvSpPr txBox="1"/>
          <p:nvPr/>
        </p:nvSpPr>
        <p:spPr>
          <a:xfrm>
            <a:off x="7669279" y="4931049"/>
            <a:ext cx="287098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87" name="Flussdiagramm: Dokument 86"/>
          <p:cNvSpPr/>
          <p:nvPr/>
        </p:nvSpPr>
        <p:spPr>
          <a:xfrm rot="16200000">
            <a:off x="8201372" y="4686053"/>
            <a:ext cx="349643" cy="839634"/>
          </a:xfrm>
          <a:prstGeom prst="flowChartDocumen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899592" y="3018958"/>
            <a:ext cx="1254191" cy="349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  <a:endParaRPr lang="de-DE" sz="1600" dirty="0"/>
          </a:p>
        </p:txBody>
      </p:sp>
      <p:sp>
        <p:nvSpPr>
          <p:cNvPr id="47" name="Textfeld 46"/>
          <p:cNvSpPr txBox="1"/>
          <p:nvPr/>
        </p:nvSpPr>
        <p:spPr>
          <a:xfrm>
            <a:off x="2444886" y="3015519"/>
            <a:ext cx="1271182" cy="3538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48" name="Textfeld 47"/>
          <p:cNvSpPr txBox="1"/>
          <p:nvPr/>
        </p:nvSpPr>
        <p:spPr>
          <a:xfrm>
            <a:off x="2156854" y="3017249"/>
            <a:ext cx="288032" cy="352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49" name="Textfeld 48"/>
          <p:cNvSpPr txBox="1"/>
          <p:nvPr/>
        </p:nvSpPr>
        <p:spPr>
          <a:xfrm>
            <a:off x="3716068" y="3015519"/>
            <a:ext cx="432498" cy="353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72" name="Textfeld 71"/>
          <p:cNvSpPr txBox="1"/>
          <p:nvPr/>
        </p:nvSpPr>
        <p:spPr>
          <a:xfrm>
            <a:off x="2459047" y="3462114"/>
            <a:ext cx="1254191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3716309" y="3462095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74" name="Textfeld 73"/>
          <p:cNvSpPr txBox="1"/>
          <p:nvPr/>
        </p:nvSpPr>
        <p:spPr>
          <a:xfrm>
            <a:off x="6166026" y="3459226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77" name="Textfeld 76"/>
          <p:cNvSpPr txBox="1"/>
          <p:nvPr/>
        </p:nvSpPr>
        <p:spPr>
          <a:xfrm>
            <a:off x="179512" y="3460664"/>
            <a:ext cx="669722" cy="3510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3</a:t>
            </a:r>
          </a:p>
        </p:txBody>
      </p:sp>
      <p:sp>
        <p:nvSpPr>
          <p:cNvPr id="80" name="Textfeld 79"/>
          <p:cNvSpPr txBox="1"/>
          <p:nvPr/>
        </p:nvSpPr>
        <p:spPr>
          <a:xfrm>
            <a:off x="179512" y="3015519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</a:p>
          <a:p>
            <a:r>
              <a:rPr lang="de-DE" sz="1400" dirty="0" smtClean="0"/>
              <a:t>(Real)</a:t>
            </a:r>
            <a:endParaRPr lang="de-DE" sz="1400" dirty="0"/>
          </a:p>
        </p:txBody>
      </p:sp>
      <p:sp>
        <p:nvSpPr>
          <p:cNvPr id="82" name="Textfeld 81"/>
          <p:cNvSpPr txBox="1"/>
          <p:nvPr/>
        </p:nvSpPr>
        <p:spPr>
          <a:xfrm>
            <a:off x="179512" y="1455961"/>
            <a:ext cx="58905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Technical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problems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during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beam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application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affect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ALL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rooms</a:t>
            </a:r>
            <a:endParaRPr lang="de-DE" sz="1700" u="sng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3" name="Flussdiagramm: Dokument 82"/>
          <p:cNvSpPr/>
          <p:nvPr/>
        </p:nvSpPr>
        <p:spPr>
          <a:xfrm rot="16200000">
            <a:off x="4284252" y="3193384"/>
            <a:ext cx="349643" cy="881328"/>
          </a:xfrm>
          <a:prstGeom prst="flowChartDocument">
            <a:avLst/>
          </a:prstGeom>
          <a:solidFill>
            <a:srgbClr val="FFC000"/>
          </a:solidFill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lussdiagramm: Dokument 83"/>
          <p:cNvSpPr/>
          <p:nvPr/>
        </p:nvSpPr>
        <p:spPr>
          <a:xfrm rot="5400000">
            <a:off x="5445602" y="3098297"/>
            <a:ext cx="349643" cy="1071503"/>
          </a:xfrm>
          <a:prstGeom prst="flowChartDocument">
            <a:avLst/>
          </a:prstGeom>
          <a:solidFill>
            <a:srgbClr val="FFC000"/>
          </a:solidFill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Flussdiagramm: Dokument 84"/>
          <p:cNvSpPr/>
          <p:nvPr/>
        </p:nvSpPr>
        <p:spPr>
          <a:xfrm rot="16200000">
            <a:off x="4407059" y="2809408"/>
            <a:ext cx="349643" cy="76532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endParaRPr lang="de-D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Flussdiagramm: Dokument 85"/>
          <p:cNvSpPr/>
          <p:nvPr/>
        </p:nvSpPr>
        <p:spPr>
          <a:xfrm rot="5400000">
            <a:off x="5423801" y="2619747"/>
            <a:ext cx="349643" cy="1128891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Pos+Img</a:t>
            </a:r>
            <a:endParaRPr lang="de-D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feld 87"/>
          <p:cNvSpPr txBox="1"/>
          <p:nvPr/>
        </p:nvSpPr>
        <p:spPr>
          <a:xfrm>
            <a:off x="6444208" y="3005159"/>
            <a:ext cx="1271182" cy="3538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89" name="Textfeld 88"/>
          <p:cNvSpPr txBox="1"/>
          <p:nvPr/>
        </p:nvSpPr>
        <p:spPr>
          <a:xfrm>
            <a:off x="6156176" y="3006889"/>
            <a:ext cx="288032" cy="352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90" name="Textfeld 89"/>
          <p:cNvSpPr txBox="1"/>
          <p:nvPr/>
        </p:nvSpPr>
        <p:spPr>
          <a:xfrm>
            <a:off x="7715390" y="3005159"/>
            <a:ext cx="432498" cy="353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91" name="Textfeld 90"/>
          <p:cNvSpPr txBox="1"/>
          <p:nvPr/>
        </p:nvSpPr>
        <p:spPr>
          <a:xfrm>
            <a:off x="899592" y="2161301"/>
            <a:ext cx="1254191" cy="349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  <a:endParaRPr lang="de-DE" sz="1600" dirty="0"/>
          </a:p>
        </p:txBody>
      </p:sp>
      <p:sp>
        <p:nvSpPr>
          <p:cNvPr id="92" name="Textfeld 91"/>
          <p:cNvSpPr txBox="1"/>
          <p:nvPr/>
        </p:nvSpPr>
        <p:spPr>
          <a:xfrm>
            <a:off x="2444886" y="2157862"/>
            <a:ext cx="1271182" cy="3538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93" name="Textfeld 92"/>
          <p:cNvSpPr txBox="1"/>
          <p:nvPr/>
        </p:nvSpPr>
        <p:spPr>
          <a:xfrm>
            <a:off x="2156854" y="2159592"/>
            <a:ext cx="288032" cy="352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94" name="Textfeld 93"/>
          <p:cNvSpPr txBox="1"/>
          <p:nvPr/>
        </p:nvSpPr>
        <p:spPr>
          <a:xfrm>
            <a:off x="3716068" y="2157862"/>
            <a:ext cx="432498" cy="353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95" name="Textfeld 94"/>
          <p:cNvSpPr txBox="1"/>
          <p:nvPr/>
        </p:nvSpPr>
        <p:spPr>
          <a:xfrm>
            <a:off x="4211960" y="2147589"/>
            <a:ext cx="1254191" cy="35799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Pos+Img</a:t>
            </a:r>
          </a:p>
          <a:p>
            <a:pPr algn="ctr"/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5757254" y="2144131"/>
            <a:ext cx="1271182" cy="360096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Beam</a:t>
            </a:r>
          </a:p>
          <a:p>
            <a:pPr algn="ctr"/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5469222" y="2145860"/>
            <a:ext cx="288032" cy="359043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>
                <a:solidFill>
                  <a:schemeClr val="bg1">
                    <a:lumMod val="75000"/>
                  </a:schemeClr>
                </a:solidFill>
              </a:rPr>
              <a:t>Init</a:t>
            </a:r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8" name="Textfeld 97"/>
          <p:cNvSpPr txBox="1"/>
          <p:nvPr/>
        </p:nvSpPr>
        <p:spPr>
          <a:xfrm>
            <a:off x="7028436" y="2144131"/>
            <a:ext cx="432498" cy="360096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>
                <a:solidFill>
                  <a:schemeClr val="bg1">
                    <a:lumMod val="75000"/>
                  </a:schemeClr>
                </a:solidFill>
              </a:rPr>
              <a:t>Exit</a:t>
            </a:r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Textfeld 98"/>
          <p:cNvSpPr txBox="1"/>
          <p:nvPr/>
        </p:nvSpPr>
        <p:spPr>
          <a:xfrm>
            <a:off x="179512" y="2157862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</a:p>
          <a:p>
            <a:r>
              <a:rPr lang="de-DE" sz="1400" dirty="0" smtClean="0"/>
              <a:t>(Plan)</a:t>
            </a:r>
            <a:endParaRPr lang="de-DE" sz="1400" dirty="0"/>
          </a:p>
        </p:txBody>
      </p:sp>
      <p:cxnSp>
        <p:nvCxnSpPr>
          <p:cNvPr id="100" name="Gerade Verbindung mit Pfeil 99"/>
          <p:cNvCxnSpPr/>
          <p:nvPr/>
        </p:nvCxnSpPr>
        <p:spPr>
          <a:xfrm>
            <a:off x="7027164" y="2516568"/>
            <a:ext cx="722794" cy="50025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Grafik 10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674" y="2549304"/>
            <a:ext cx="419092" cy="419092"/>
          </a:xfrm>
          <a:prstGeom prst="rect">
            <a:avLst/>
          </a:prstGeom>
        </p:spPr>
      </p:pic>
      <p:cxnSp>
        <p:nvCxnSpPr>
          <p:cNvPr id="103" name="Gerade Verbindung mit Pfeil 102"/>
          <p:cNvCxnSpPr/>
          <p:nvPr/>
        </p:nvCxnSpPr>
        <p:spPr>
          <a:xfrm>
            <a:off x="5467500" y="2516567"/>
            <a:ext cx="722794" cy="50025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534988" algn="l"/>
              </a:tabLst>
            </a:pPr>
            <a:r>
              <a:rPr lang="de-AT" dirty="0" smtClean="0"/>
              <a:t>3.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 smtClean="0"/>
              <a:t>radiotherapy</a:t>
            </a:r>
            <a:endParaRPr lang="de-AT" dirty="0"/>
          </a:p>
        </p:txBody>
      </p:sp>
      <p:sp>
        <p:nvSpPr>
          <p:cNvPr id="54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752600" y="2847504"/>
            <a:ext cx="502608" cy="1191095"/>
          </a:xfrm>
          <a:prstGeom prst="rect">
            <a:avLst/>
          </a:prstGeom>
          <a:solidFill>
            <a:schemeClr val="bg1">
              <a:lumMod val="50000"/>
              <a:alpha val="65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09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feld 80"/>
          <p:cNvSpPr txBox="1"/>
          <p:nvPr/>
        </p:nvSpPr>
        <p:spPr>
          <a:xfrm>
            <a:off x="179512" y="1556792"/>
            <a:ext cx="598324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Downtime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of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one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treatment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room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e.g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ImagingRing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or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Robot: </a:t>
            </a:r>
            <a:b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de-DE" sz="1700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1700" dirty="0" err="1" smtClean="0">
                <a:solidFill>
                  <a:schemeClr val="tx1">
                    <a:lumMod val="75000"/>
                  </a:schemeClr>
                </a:solidFill>
              </a:rPr>
              <a:t>Inefficient</a:t>
            </a:r>
            <a:r>
              <a:rPr lang="de-DE" sz="1700" dirty="0" smtClean="0">
                <a:solidFill>
                  <a:schemeClr val="tx1">
                    <a:lumMod val="75000"/>
                  </a:schemeClr>
                </a:solidFill>
              </a:rPr>
              <a:t> beam </a:t>
            </a:r>
            <a:r>
              <a:rPr lang="de-DE" sz="1700" dirty="0" err="1" smtClean="0">
                <a:solidFill>
                  <a:schemeClr val="tx1">
                    <a:lumMod val="75000"/>
                  </a:schemeClr>
                </a:solidFill>
              </a:rPr>
              <a:t>utilization</a:t>
            </a:r>
            <a:endParaRPr lang="de-DE" sz="17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755576" y="3084146"/>
            <a:ext cx="996577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2051721" y="3084146"/>
            <a:ext cx="1048059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58" name="Textfeld 57"/>
          <p:cNvSpPr txBox="1"/>
          <p:nvPr/>
        </p:nvSpPr>
        <p:spPr>
          <a:xfrm>
            <a:off x="1763688" y="3084146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59" name="Textfeld 58"/>
          <p:cNvSpPr txBox="1"/>
          <p:nvPr/>
        </p:nvSpPr>
        <p:spPr>
          <a:xfrm>
            <a:off x="3102380" y="3084146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64" name="Textfeld 63"/>
          <p:cNvSpPr txBox="1"/>
          <p:nvPr/>
        </p:nvSpPr>
        <p:spPr>
          <a:xfrm>
            <a:off x="179512" y="3115572"/>
            <a:ext cx="669722" cy="3510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3</a:t>
            </a:r>
            <a:endParaRPr lang="de-DE" sz="1400" dirty="0"/>
          </a:p>
        </p:txBody>
      </p:sp>
      <p:sp>
        <p:nvSpPr>
          <p:cNvPr id="65" name="Textfeld 64"/>
          <p:cNvSpPr txBox="1"/>
          <p:nvPr/>
        </p:nvSpPr>
        <p:spPr>
          <a:xfrm>
            <a:off x="179512" y="2503169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  <a:endParaRPr lang="de-DE" sz="1400" dirty="0"/>
          </a:p>
        </p:txBody>
      </p:sp>
      <p:sp>
        <p:nvSpPr>
          <p:cNvPr id="66" name="Textfeld 65"/>
          <p:cNvSpPr txBox="1"/>
          <p:nvPr/>
        </p:nvSpPr>
        <p:spPr>
          <a:xfrm>
            <a:off x="3534879" y="3084146"/>
            <a:ext cx="1007662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67" name="Textfeld 66"/>
          <p:cNvSpPr txBox="1"/>
          <p:nvPr/>
        </p:nvSpPr>
        <p:spPr>
          <a:xfrm>
            <a:off x="4573045" y="3091017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pic>
        <p:nvPicPr>
          <p:cNvPr id="69" name="Grafik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306" y="3820478"/>
            <a:ext cx="419246" cy="419246"/>
          </a:xfrm>
          <a:prstGeom prst="rect">
            <a:avLst/>
          </a:prstGeom>
        </p:spPr>
      </p:pic>
      <p:sp>
        <p:nvSpPr>
          <p:cNvPr id="70" name="Textfeld 69"/>
          <p:cNvSpPr txBox="1"/>
          <p:nvPr/>
        </p:nvSpPr>
        <p:spPr>
          <a:xfrm>
            <a:off x="4861077" y="3085938"/>
            <a:ext cx="1038167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71" name="Textfeld 70"/>
          <p:cNvSpPr txBox="1"/>
          <p:nvPr/>
        </p:nvSpPr>
        <p:spPr>
          <a:xfrm>
            <a:off x="5899244" y="3084146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46" name="Textfeld 45"/>
          <p:cNvSpPr txBox="1"/>
          <p:nvPr/>
        </p:nvSpPr>
        <p:spPr>
          <a:xfrm>
            <a:off x="6335095" y="3083195"/>
            <a:ext cx="1038167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47" name="Textfeld 46"/>
          <p:cNvSpPr txBox="1"/>
          <p:nvPr/>
        </p:nvSpPr>
        <p:spPr>
          <a:xfrm>
            <a:off x="7383665" y="3083176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48" name="Flussdiagramm: Dokument 47"/>
          <p:cNvSpPr/>
          <p:nvPr/>
        </p:nvSpPr>
        <p:spPr>
          <a:xfrm rot="16200000">
            <a:off x="7945662" y="2817333"/>
            <a:ext cx="349643" cy="881328"/>
          </a:xfrm>
          <a:prstGeom prst="flowChartDocumen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Geschweifte Klammer rechts 1"/>
          <p:cNvSpPr/>
          <p:nvPr/>
        </p:nvSpPr>
        <p:spPr>
          <a:xfrm rot="5400000">
            <a:off x="3737797" y="2856484"/>
            <a:ext cx="197230" cy="1473265"/>
          </a:xfrm>
          <a:prstGeom prst="rightBrace">
            <a:avLst>
              <a:gd name="adj1" fmla="val 8333"/>
              <a:gd name="adj2" fmla="val 5065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917884" y="5620541"/>
            <a:ext cx="969230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186953" y="5620522"/>
            <a:ext cx="1095335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24" name="Textfeld 23"/>
          <p:cNvSpPr txBox="1"/>
          <p:nvPr/>
        </p:nvSpPr>
        <p:spPr>
          <a:xfrm>
            <a:off x="1898920" y="5620522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25" name="Textfeld 24"/>
          <p:cNvSpPr txBox="1"/>
          <p:nvPr/>
        </p:nvSpPr>
        <p:spPr>
          <a:xfrm>
            <a:off x="3297570" y="5620522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26" name="Textfeld 25"/>
          <p:cNvSpPr txBox="1"/>
          <p:nvPr/>
        </p:nvSpPr>
        <p:spPr>
          <a:xfrm>
            <a:off x="2073434" y="5163673"/>
            <a:ext cx="1254191" cy="3579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27" name="Textfeld 26"/>
          <p:cNvSpPr txBox="1"/>
          <p:nvPr/>
        </p:nvSpPr>
        <p:spPr>
          <a:xfrm>
            <a:off x="3330696" y="5161944"/>
            <a:ext cx="288032" cy="35904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28" name="Textfeld 27"/>
          <p:cNvSpPr txBox="1"/>
          <p:nvPr/>
        </p:nvSpPr>
        <p:spPr>
          <a:xfrm>
            <a:off x="5890177" y="5160215"/>
            <a:ext cx="432498" cy="360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29" name="Textfeld 28"/>
          <p:cNvSpPr txBox="1"/>
          <p:nvPr/>
        </p:nvSpPr>
        <p:spPr>
          <a:xfrm>
            <a:off x="4890487" y="5606014"/>
            <a:ext cx="1038167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30" name="Textfeld 29"/>
          <p:cNvSpPr txBox="1"/>
          <p:nvPr/>
        </p:nvSpPr>
        <p:spPr>
          <a:xfrm>
            <a:off x="5928654" y="5612885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31" name="Textfeld 30"/>
          <p:cNvSpPr txBox="1"/>
          <p:nvPr/>
        </p:nvSpPr>
        <p:spPr>
          <a:xfrm>
            <a:off x="197803" y="4581128"/>
            <a:ext cx="654115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Long beam-time at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big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target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volumes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: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waiting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time in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other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sz="1700" u="sng" dirty="0" err="1" smtClean="0">
                <a:solidFill>
                  <a:schemeClr val="tx1">
                    <a:lumMod val="75000"/>
                  </a:schemeClr>
                </a:solidFill>
              </a:rPr>
              <a:t>room</a:t>
            </a:r>
            <a:r>
              <a:rPr lang="de-DE" sz="1700" u="sng" dirty="0" smtClean="0">
                <a:solidFill>
                  <a:schemeClr val="tx1">
                    <a:lumMod val="75000"/>
                  </a:schemeClr>
                </a:solidFill>
              </a:rPr>
              <a:t>(s)</a:t>
            </a:r>
            <a:endParaRPr lang="de-DE" sz="1700" u="sng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851" y="5589240"/>
            <a:ext cx="495583" cy="495583"/>
          </a:xfrm>
          <a:prstGeom prst="rect">
            <a:avLst/>
          </a:prstGeom>
        </p:spPr>
      </p:pic>
      <p:sp>
        <p:nvSpPr>
          <p:cNvPr id="33" name="Textfeld 32"/>
          <p:cNvSpPr txBox="1"/>
          <p:nvPr/>
        </p:nvSpPr>
        <p:spPr>
          <a:xfrm>
            <a:off x="6216686" y="5607806"/>
            <a:ext cx="1271182" cy="3496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</a:p>
          <a:p>
            <a:pPr algn="ctr"/>
            <a:endParaRPr lang="de-DE" sz="1600" dirty="0"/>
          </a:p>
        </p:txBody>
      </p:sp>
      <p:sp>
        <p:nvSpPr>
          <p:cNvPr id="34" name="Textfeld 33"/>
          <p:cNvSpPr txBox="1"/>
          <p:nvPr/>
        </p:nvSpPr>
        <p:spPr>
          <a:xfrm>
            <a:off x="7479703" y="5607806"/>
            <a:ext cx="432498" cy="349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35" name="Textfeld 34"/>
          <p:cNvSpPr txBox="1"/>
          <p:nvPr/>
        </p:nvSpPr>
        <p:spPr>
          <a:xfrm>
            <a:off x="6324638" y="5176262"/>
            <a:ext cx="1038167" cy="351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</a:p>
          <a:p>
            <a:pPr algn="ctr"/>
            <a:endParaRPr lang="de-DE" sz="1600" dirty="0"/>
          </a:p>
        </p:txBody>
      </p:sp>
      <p:sp>
        <p:nvSpPr>
          <p:cNvPr id="36" name="Textfeld 35"/>
          <p:cNvSpPr txBox="1"/>
          <p:nvPr/>
        </p:nvSpPr>
        <p:spPr>
          <a:xfrm>
            <a:off x="7362805" y="5176243"/>
            <a:ext cx="288032" cy="3496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37" name="Flussdiagramm: Dokument 36"/>
          <p:cNvSpPr/>
          <p:nvPr/>
        </p:nvSpPr>
        <p:spPr>
          <a:xfrm rot="16200000">
            <a:off x="7933428" y="4910400"/>
            <a:ext cx="349643" cy="881328"/>
          </a:xfrm>
          <a:prstGeom prst="flowChartDocumen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3619177" y="5160215"/>
            <a:ext cx="2254251" cy="360096"/>
          </a:xfrm>
          <a:prstGeom prst="rect">
            <a:avLst/>
          </a:prstGeom>
          <a:solidFill>
            <a:srgbClr val="FFC000"/>
          </a:solidFill>
          <a:ln w="44450">
            <a:solidFill>
              <a:srgbClr val="FF0000"/>
            </a:solidFill>
            <a:prstDash val="dash"/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 </a:t>
            </a:r>
            <a:r>
              <a:rPr lang="de-DE" sz="1600" dirty="0" smtClean="0">
                <a:solidFill>
                  <a:srgbClr val="000000"/>
                </a:solidFill>
              </a:rPr>
              <a:t>...........</a:t>
            </a:r>
          </a:p>
          <a:p>
            <a:pPr algn="ctr"/>
            <a:endParaRPr lang="de-DE" sz="1600" dirty="0"/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531" y="3821081"/>
            <a:ext cx="419246" cy="419246"/>
          </a:xfrm>
          <a:prstGeom prst="rect">
            <a:avLst/>
          </a:prstGeom>
        </p:spPr>
      </p:pic>
      <p:sp>
        <p:nvSpPr>
          <p:cNvPr id="40" name="Geschweifte Klammer rechts 39"/>
          <p:cNvSpPr/>
          <p:nvPr/>
        </p:nvSpPr>
        <p:spPr>
          <a:xfrm rot="5400000">
            <a:off x="6585022" y="2857087"/>
            <a:ext cx="197230" cy="1473265"/>
          </a:xfrm>
          <a:prstGeom prst="rightBrace">
            <a:avLst>
              <a:gd name="adj1" fmla="val 8333"/>
              <a:gd name="adj2" fmla="val 5065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179512" y="5612885"/>
            <a:ext cx="669722" cy="3510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3</a:t>
            </a:r>
            <a:endParaRPr lang="de-DE" sz="1400" dirty="0"/>
          </a:p>
        </p:txBody>
      </p:sp>
      <p:sp>
        <p:nvSpPr>
          <p:cNvPr id="42" name="Textfeld 41"/>
          <p:cNvSpPr txBox="1"/>
          <p:nvPr/>
        </p:nvSpPr>
        <p:spPr>
          <a:xfrm>
            <a:off x="179512" y="5000482"/>
            <a:ext cx="669722" cy="3463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1400" dirty="0" smtClean="0"/>
              <a:t>IR 2</a:t>
            </a:r>
            <a:endParaRPr lang="de-DE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1859754" y="2523045"/>
            <a:ext cx="1254191" cy="349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Pos+Img</a:t>
            </a:r>
            <a:endParaRPr lang="de-DE" sz="1600" dirty="0"/>
          </a:p>
        </p:txBody>
      </p:sp>
      <p:sp>
        <p:nvSpPr>
          <p:cNvPr id="44" name="Textfeld 43"/>
          <p:cNvSpPr txBox="1"/>
          <p:nvPr/>
        </p:nvSpPr>
        <p:spPr>
          <a:xfrm>
            <a:off x="3282698" y="2510918"/>
            <a:ext cx="1271182" cy="3538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/>
              <a:t>Beam</a:t>
            </a:r>
            <a:endParaRPr lang="de-DE" sz="1600" dirty="0"/>
          </a:p>
        </p:txBody>
      </p:sp>
      <p:sp>
        <p:nvSpPr>
          <p:cNvPr id="45" name="Textfeld 44"/>
          <p:cNvSpPr txBox="1"/>
          <p:nvPr/>
        </p:nvSpPr>
        <p:spPr>
          <a:xfrm>
            <a:off x="3117016" y="2521336"/>
            <a:ext cx="288032" cy="352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/>
              <a:t>Init</a:t>
            </a:r>
            <a:endParaRPr lang="de-DE" sz="1000" dirty="0"/>
          </a:p>
        </p:txBody>
      </p:sp>
      <p:sp>
        <p:nvSpPr>
          <p:cNvPr id="49" name="Textfeld 48"/>
          <p:cNvSpPr txBox="1"/>
          <p:nvPr/>
        </p:nvSpPr>
        <p:spPr>
          <a:xfrm>
            <a:off x="4555466" y="2510980"/>
            <a:ext cx="432498" cy="353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/>
              <a:t>Exit</a:t>
            </a:r>
            <a:endParaRPr lang="de-DE" sz="1600" dirty="0"/>
          </a:p>
        </p:txBody>
      </p:sp>
      <p:sp>
        <p:nvSpPr>
          <p:cNvPr id="50" name="Textfeld 49"/>
          <p:cNvSpPr txBox="1"/>
          <p:nvPr/>
        </p:nvSpPr>
        <p:spPr>
          <a:xfrm>
            <a:off x="4992285" y="2509333"/>
            <a:ext cx="906960" cy="35799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Pos+Img</a:t>
            </a:r>
          </a:p>
          <a:p>
            <a:pPr algn="ctr"/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187277" y="2505416"/>
            <a:ext cx="1185985" cy="360096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Beam</a:t>
            </a:r>
          </a:p>
          <a:p>
            <a:pPr algn="ctr"/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899245" y="2507145"/>
            <a:ext cx="288032" cy="359043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000" dirty="0" err="1" smtClean="0">
                <a:solidFill>
                  <a:schemeClr val="bg1">
                    <a:lumMod val="75000"/>
                  </a:schemeClr>
                </a:solidFill>
              </a:rPr>
              <a:t>Init</a:t>
            </a:r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373215" y="2505416"/>
            <a:ext cx="432498" cy="360096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100" dirty="0" smtClean="0">
                <a:solidFill>
                  <a:schemeClr val="bg1">
                    <a:lumMod val="75000"/>
                  </a:schemeClr>
                </a:solidFill>
              </a:rPr>
              <a:t>Exit</a:t>
            </a:r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763688" y="2397705"/>
            <a:ext cx="6888606" cy="578408"/>
          </a:xfrm>
          <a:prstGeom prst="rect">
            <a:avLst/>
          </a:prstGeom>
          <a:solidFill>
            <a:schemeClr val="bg1">
              <a:lumMod val="85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out </a:t>
            </a:r>
            <a:r>
              <a:rPr lang="de-DE" sz="2800" dirty="0" err="1" smtClean="0">
                <a:solidFill>
                  <a:srgbClr val="FF0000"/>
                </a:solidFill>
              </a:rPr>
              <a:t>of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order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4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534988" algn="l"/>
              </a:tabLst>
            </a:pPr>
            <a:r>
              <a:rPr lang="de-AT" dirty="0" smtClean="0"/>
              <a:t>3.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 smtClean="0"/>
              <a:t>radiotherapy</a:t>
            </a:r>
            <a:endParaRPr lang="de-AT" dirty="0"/>
          </a:p>
        </p:txBody>
      </p:sp>
      <p:sp>
        <p:nvSpPr>
          <p:cNvPr id="55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30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7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82136" y="1556792"/>
            <a:ext cx="8015104" cy="4793208"/>
          </a:xfrm>
          <a:prstGeom prst="rect">
            <a:avLst/>
          </a:prstGeom>
        </p:spPr>
        <p:txBody>
          <a:bodyPr/>
          <a:lstStyle/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Basic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requirements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same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photons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ions</a:t>
            </a:r>
            <a: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20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de-DE" sz="16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reproducible</a:t>
            </a:r>
            <a: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de-DE" sz="160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minimize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motion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reduce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organ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motion</a:t>
            </a:r>
            <a: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comfortable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stable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unobstructed</a:t>
            </a:r>
            <a:r>
              <a:rPr kumimoji="0" lang="de-DE" sz="16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beam </a:t>
            </a:r>
            <a:r>
              <a:rPr kumimoji="0" lang="de-DE" sz="160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path</a:t>
            </a:r>
            <a:r>
              <a:rPr kumimoji="0" lang="de-DE" sz="20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200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200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defRPr/>
            </a:pP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Consideration</a:t>
            </a:r>
            <a: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20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0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	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duration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(25-60min)</a:t>
            </a:r>
            <a:b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	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material in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beam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entrance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region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unless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cannot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	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avoided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mask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or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purpose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bolus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flab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16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defRPr/>
            </a:pP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Immob.systems</a:t>
            </a:r>
            <a: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allow</a:t>
            </a:r>
            <a: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minimal Air-Gap</a:t>
            </a:r>
            <a:br>
              <a:rPr lang="de-DE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Majority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systems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photon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devices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some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specialized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ion-specific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products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1600" baseline="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lvl="1" indent="-266700">
              <a:lnSpc>
                <a:spcPct val="90000"/>
              </a:lnSpc>
              <a:spcBef>
                <a:spcPts val="525"/>
              </a:spcBef>
              <a:buClr>
                <a:srgbClr val="14316C"/>
              </a:buClr>
              <a:buFont typeface="Arial" charset="0"/>
              <a:buChar char="•"/>
              <a:defRPr/>
            </a:pPr>
            <a:r>
              <a:rPr lang="de-DE" sz="20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Exclusively</a:t>
            </a:r>
            <a:r>
              <a:rPr lang="de-DE" sz="20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indexed</a:t>
            </a:r>
            <a:r>
              <a:rPr lang="de-DE" sz="20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positioning</a:t>
            </a:r>
            <a:endParaRPr lang="de-DE" sz="2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8775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defRPr/>
            </a:pP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7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82136" y="1556792"/>
            <a:ext cx="8015104" cy="4793208"/>
          </a:xfrm>
          <a:prstGeom prst="rect">
            <a:avLst/>
          </a:prstGeom>
        </p:spPr>
        <p:txBody>
          <a:bodyPr/>
          <a:lstStyle/>
          <a:p>
            <a:pPr marL="358775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lang="de-DE" sz="16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>
                <a:tab pos="803275" algn="l"/>
              </a:tabLst>
              <a:defRPr/>
            </a:pPr>
            <a:r>
              <a:rPr lang="de-DE" sz="1600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Immobilization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devices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05338" y="472154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365450"/>
              </p:ext>
            </p:extLst>
          </p:nvPr>
        </p:nvGraphicFramePr>
        <p:xfrm>
          <a:off x="4500138" y="2217307"/>
          <a:ext cx="1610400" cy="11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" name="Bitmap-Bild" r:id="rId3" imgW="5934903" imgH="4352381" progId="Paint.Picture">
                  <p:embed/>
                </p:oleObj>
              </mc:Choice>
              <mc:Fallback>
                <p:oleObj name="Bitmap-Bild" r:id="rId3" imgW="5934903" imgH="435238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138" y="2217307"/>
                        <a:ext cx="1610400" cy="11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48207" y="22459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487876"/>
              </p:ext>
            </p:extLst>
          </p:nvPr>
        </p:nvGraphicFramePr>
        <p:xfrm>
          <a:off x="839011" y="2219589"/>
          <a:ext cx="1584000" cy="1193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Bitmap-Bild" r:id="rId5" imgW="2647619" imgH="2010056" progId="Paint.Picture">
                  <p:embed/>
                </p:oleObj>
              </mc:Choice>
              <mc:Fallback>
                <p:oleObj name="Bitmap-Bild" r:id="rId5" imgW="2647619" imgH="201005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011" y="2219589"/>
                        <a:ext cx="1584000" cy="1193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http://www.osl.uk.com/content/images/1/1/562/566.p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59" t="5613" r="8656" b="4598"/>
          <a:stretch/>
        </p:blipFill>
        <p:spPr bwMode="auto">
          <a:xfrm>
            <a:off x="750848" y="3731944"/>
            <a:ext cx="1620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9" descr="http://www.civco.com/ro/product-images/Thermoplastics/LPPR3_met_precise_bite.jpg?Product_Image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688" y="3731944"/>
            <a:ext cx="190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rafik 18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427" y="2222144"/>
            <a:ext cx="1260000" cy="1188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438" y="2225013"/>
            <a:ext cx="1266545" cy="1188000"/>
          </a:xfrm>
          <a:prstGeom prst="rect">
            <a:avLst/>
          </a:prstGeom>
        </p:spPr>
      </p:pic>
      <p:pic>
        <p:nvPicPr>
          <p:cNvPr id="22" name="Picture 18" descr="Enlarge image"/>
          <p:cNvPicPr/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09" t="3538" r="10960" b="1671"/>
          <a:stretch/>
        </p:blipFill>
        <p:spPr bwMode="auto">
          <a:xfrm>
            <a:off x="6478983" y="3731944"/>
            <a:ext cx="1584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rafik 22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050" y="3731944"/>
            <a:ext cx="2052000" cy="1188000"/>
          </a:xfrm>
          <a:prstGeom prst="rect">
            <a:avLst/>
          </a:prstGeom>
        </p:spPr>
      </p:pic>
      <p:pic>
        <p:nvPicPr>
          <p:cNvPr id="24" name="Grafik 23" descr="Bildergebnis für headstep elekta">
            <a:hlinkClick r:id="rId13"/>
          </p:cNvPr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207" y="5040200"/>
            <a:ext cx="2232000" cy="12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252" y="5076200"/>
            <a:ext cx="1510163" cy="1188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207" y="5076200"/>
            <a:ext cx="17820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6857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82136" y="1556792"/>
            <a:ext cx="4585009" cy="2395276"/>
          </a:xfrm>
          <a:prstGeom prst="rect">
            <a:avLst/>
          </a:prstGeom>
        </p:spPr>
        <p:txBody>
          <a:bodyPr/>
          <a:lstStyle/>
          <a:p>
            <a:pPr marL="3587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>
                <a:tab pos="534988" algn="l"/>
                <a:tab pos="806450" algn="l"/>
              </a:tabLst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BoS (Base </a:t>
            </a:r>
            <a:r>
              <a:rPr kumimoji="0" lang="de-DE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Skull Overlay)</a:t>
            </a:r>
            <a:b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Treatment in </a:t>
            </a:r>
            <a:r>
              <a:rPr kumimoji="0" lang="de-DE" sz="1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head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&amp; neck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region</a:t>
            </a:r>
            <a: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Minimal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distance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(=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air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gap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nozzle</a:t>
            </a:r>
            <a: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16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kumimoji="0" lang="de-DE" sz="1600" i="0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kumimoji="0" lang="de-DE" sz="1600" i="0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kumimoji="0" lang="de-DE" sz="1600" i="0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Improvement</a:t>
            </a:r>
            <a:r>
              <a:rPr kumimoji="0" lang="de-DE" sz="1600" i="0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1600" i="0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sz="1600" i="0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beam 			</a:t>
            </a:r>
            <a:r>
              <a:rPr kumimoji="0" lang="de-DE" sz="1600" i="0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geometry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Grafik 8" descr="BoS Gesamtansich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42433" y="1608208"/>
            <a:ext cx="1695192" cy="29596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37390" y="4734536"/>
            <a:ext cx="3510116" cy="157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 descr="BoS langer Überhang seitlich  - Kopi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1985" y="4029389"/>
            <a:ext cx="3118815" cy="22759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42867" y="2429660"/>
            <a:ext cx="2596107" cy="21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4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82136" y="1471609"/>
            <a:ext cx="8583443" cy="2729471"/>
          </a:xfrm>
          <a:prstGeom prst="rect">
            <a:avLst/>
          </a:prstGeom>
        </p:spPr>
        <p:txBody>
          <a:bodyPr/>
          <a:lstStyle/>
          <a:p>
            <a:pPr marL="158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>
                <a:tab pos="268288" algn="l"/>
              </a:tabLst>
              <a:defRPr/>
            </a:pP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„Alternative“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positions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compensate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limited</a:t>
            </a:r>
            <a:r>
              <a:rPr lang="de-DE" sz="16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beam </a:t>
            </a:r>
            <a:r>
              <a:rPr lang="de-DE" sz="16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entrance</a:t>
            </a:r>
            <a:r>
              <a:rPr lang="de-DE" sz="16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angles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Tilting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rotation</a:t>
            </a:r>
            <a:r>
              <a:rPr lang="de-DE" sz="16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16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head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1600" baseline="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8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>
                <a:tab pos="268288" algn="l"/>
              </a:tabLst>
              <a:defRPr/>
            </a:pPr>
            <a:r>
              <a:rPr lang="de-DE" sz="16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1600" b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Decubitus </a:t>
            </a:r>
            <a:r>
              <a:rPr lang="de-DE" sz="1600" b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Problematic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but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can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done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training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experience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requires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creativity</a:t>
            </a: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de-DE" sz="1400" i="1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dependant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patient´s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disease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physical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condition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400" i="1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standards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available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de-DE" sz="1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established</a:t>
            </a:r>
            <a: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Grafik 9" descr="Kopf Seitenla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87637" y="1908313"/>
            <a:ext cx="2272104" cy="2047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8942" y="4284749"/>
            <a:ext cx="3239950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596" y="4284749"/>
            <a:ext cx="3345413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3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47600" y="1869024"/>
            <a:ext cx="6157185" cy="4793208"/>
          </a:xfrm>
          <a:prstGeom prst="rect">
            <a:avLst/>
          </a:prstGeom>
        </p:spPr>
        <p:txBody>
          <a:bodyPr/>
          <a:lstStyle/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-CT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predefined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protocols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(X-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geometric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parameters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 in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immobilized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possible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incl.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devices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>
                <a:tab pos="900113" algn="l"/>
              </a:tabLst>
              <a:defRPr/>
            </a:pP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CT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mostly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w/o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contrast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MR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always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contrast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unless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contraindication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(renal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allergy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intolerance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Immobilization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imaging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pre-discussed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medical</a:t>
            </a:r>
            <a:r>
              <a:rPr lang="de-DE" baseline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aseline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physicist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radiation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oncologist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1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7" name="Picture 2" descr="R:\Medical\Workflows - live acts\Workflow Pics\IMG_49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4947" y="1861591"/>
            <a:ext cx="2700000" cy="180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68" r="8359"/>
          <a:stretch/>
        </p:blipFill>
        <p:spPr bwMode="auto">
          <a:xfrm>
            <a:off x="6204786" y="4124770"/>
            <a:ext cx="2700000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99302" y="894942"/>
            <a:ext cx="530676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  <a:tabLst>
                <a:tab pos="446088" algn="l"/>
                <a:tab pos="900113" algn="l"/>
              </a:tabLst>
            </a:pPr>
            <a:r>
              <a:rPr lang="de-AT" sz="2000" b="1" dirty="0" err="1" smtClean="0"/>
              <a:t>Introduction</a:t>
            </a:r>
            <a:endParaRPr lang="de-AT" sz="2000" b="1" dirty="0" smtClean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AT" sz="2000" dirty="0" smtClean="0"/>
              <a:t>Historical </a:t>
            </a:r>
            <a:r>
              <a:rPr lang="de-AT" sz="2000" dirty="0" err="1" smtClean="0"/>
              <a:t>overview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MedAustron</a:t>
            </a:r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AT" sz="2000" dirty="0" smtClean="0"/>
              <a:t>Medical </a:t>
            </a:r>
            <a:r>
              <a:rPr lang="de-AT" sz="2000" dirty="0" err="1" smtClean="0"/>
              <a:t>staff</a:t>
            </a:r>
            <a:r>
              <a:rPr lang="de-AT" sz="2000" dirty="0" smtClean="0"/>
              <a:t> </a:t>
            </a:r>
            <a:r>
              <a:rPr lang="de-AT" sz="2000" dirty="0" err="1" smtClean="0"/>
              <a:t>groups</a:t>
            </a:r>
            <a:r>
              <a:rPr lang="de-AT" sz="2000" dirty="0" smtClean="0"/>
              <a:t/>
            </a:r>
            <a:br>
              <a:rPr lang="de-AT" sz="2000" dirty="0" smtClean="0"/>
            </a:br>
            <a:endParaRPr lang="de-AT" sz="2000" dirty="0" smtClean="0"/>
          </a:p>
          <a:p>
            <a:pPr marL="342900" indent="-342900">
              <a:buFont typeface="+mj-lt"/>
              <a:buAutoNum type="arabicPeriod"/>
              <a:tabLst>
                <a:tab pos="446088" algn="l"/>
                <a:tab pos="900113" algn="l"/>
              </a:tabLst>
            </a:pPr>
            <a:r>
              <a:rPr lang="de-AT" sz="2000" b="1" dirty="0" smtClean="0"/>
              <a:t>Patient </a:t>
            </a:r>
            <a:r>
              <a:rPr lang="de-AT" sz="2000" b="1" dirty="0" err="1" smtClean="0"/>
              <a:t>referral</a:t>
            </a:r>
            <a:r>
              <a:rPr lang="de-AT" sz="2000" b="1" dirty="0" smtClean="0"/>
              <a:t/>
            </a:r>
            <a:br>
              <a:rPr lang="de-AT" sz="2000" b="1" dirty="0" smtClean="0"/>
            </a:br>
            <a:endParaRPr lang="de-AT" sz="2000" b="1" dirty="0" smtClean="0"/>
          </a:p>
          <a:p>
            <a:pPr marL="342900" indent="-342900">
              <a:buFont typeface="+mj-lt"/>
              <a:buAutoNum type="arabicPeriod"/>
              <a:tabLst>
                <a:tab pos="446088" algn="l"/>
                <a:tab pos="900113" algn="l"/>
              </a:tabLst>
            </a:pPr>
            <a:r>
              <a:rPr lang="de-AT" sz="2000" b="1" dirty="0" err="1" smtClean="0"/>
              <a:t>Comparison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of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photon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and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ion</a:t>
            </a:r>
            <a:r>
              <a:rPr lang="de-AT" sz="2000" b="1" dirty="0" smtClean="0"/>
              <a:t> beam </a:t>
            </a:r>
            <a:r>
              <a:rPr lang="de-AT" sz="2000" b="1" dirty="0" err="1" smtClean="0"/>
              <a:t>radiotherapy</a:t>
            </a:r>
            <a:endParaRPr lang="de-AT" sz="2000" b="1" dirty="0" smtClean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AT" sz="2000" dirty="0" err="1" smtClean="0"/>
              <a:t>Beamgeneration</a:t>
            </a:r>
            <a:r>
              <a:rPr lang="de-AT" sz="2000" dirty="0" smtClean="0"/>
              <a:t> </a:t>
            </a:r>
            <a:r>
              <a:rPr lang="de-AT" sz="2000" dirty="0" err="1" smtClean="0"/>
              <a:t>and</a:t>
            </a:r>
            <a:r>
              <a:rPr lang="de-AT" sz="2000" dirty="0" smtClean="0"/>
              <a:t> -</a:t>
            </a:r>
            <a:r>
              <a:rPr lang="de-AT" sz="2000" dirty="0" err="1" smtClean="0"/>
              <a:t>application</a:t>
            </a:r>
            <a:endParaRPr lang="de-AT" sz="2000" dirty="0" smtClean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DE" altLang="en-US" sz="2000" dirty="0" err="1" smtClean="0"/>
              <a:t>Immobilization</a:t>
            </a:r>
            <a:r>
              <a:rPr lang="de-DE" altLang="en-US" sz="2000" dirty="0" smtClean="0"/>
              <a:t>/</a:t>
            </a:r>
            <a:r>
              <a:rPr lang="de-DE" altLang="en-US" sz="2000" dirty="0" err="1" smtClean="0"/>
              <a:t>simulation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and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imaging</a:t>
            </a:r>
            <a:endParaRPr lang="de-DE" altLang="en-US" sz="2000" dirty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DE" altLang="en-US" sz="2000" dirty="0" smtClean="0"/>
              <a:t>Treatment </a:t>
            </a:r>
            <a:r>
              <a:rPr lang="de-DE" altLang="en-US" sz="2000" dirty="0" err="1" smtClean="0"/>
              <a:t>planning</a:t>
            </a:r>
            <a:endParaRPr lang="de-DE" altLang="en-US" sz="2000" dirty="0" smtClean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r>
              <a:rPr lang="de-DE" altLang="en-US" sz="2000" dirty="0" smtClean="0"/>
              <a:t>Irradiation</a:t>
            </a:r>
            <a:endParaRPr lang="en-GB" altLang="en-US" sz="2000" dirty="0"/>
          </a:p>
          <a:p>
            <a:pPr marL="800100" lvl="1" indent="-342900">
              <a:buFont typeface="+mj-lt"/>
              <a:buAutoNum type="alphaLcPeriod"/>
              <a:tabLst>
                <a:tab pos="446088" algn="l"/>
                <a:tab pos="900113" algn="l"/>
              </a:tabLst>
            </a:pPr>
            <a:endParaRPr lang="de-AT" sz="2000" dirty="0" smtClean="0"/>
          </a:p>
          <a:p>
            <a:pPr marL="342900" indent="-342900" defTabSz="900113">
              <a:buFont typeface="+mj-lt"/>
              <a:buAutoNum type="arabicPeriod"/>
              <a:tabLst>
                <a:tab pos="446088" algn="l"/>
                <a:tab pos="803275" algn="l"/>
              </a:tabLst>
            </a:pPr>
            <a:r>
              <a:rPr lang="de-AT" sz="2000" b="1" dirty="0" err="1" smtClean="0"/>
              <a:t>Challenges</a:t>
            </a:r>
            <a:r>
              <a:rPr lang="de-AT" sz="2000" b="1" dirty="0" smtClean="0"/>
              <a:t> in (</a:t>
            </a:r>
            <a:r>
              <a:rPr lang="de-AT" sz="2000" b="1" dirty="0" err="1" smtClean="0"/>
              <a:t>ion</a:t>
            </a:r>
            <a:r>
              <a:rPr lang="de-AT" sz="2000" b="1" dirty="0" smtClean="0"/>
              <a:t> beam) </a:t>
            </a:r>
            <a:r>
              <a:rPr lang="de-AT" sz="2000" b="1" dirty="0" err="1" smtClean="0"/>
              <a:t>radiotherapy</a:t>
            </a:r>
            <a:r>
              <a:rPr lang="de-AT" sz="2000" b="1" dirty="0" smtClean="0"/>
              <a:t/>
            </a:r>
            <a:br>
              <a:rPr lang="de-AT" sz="2000" b="1" dirty="0" smtClean="0"/>
            </a:br>
            <a:endParaRPr lang="de-AT" sz="2000" b="1" dirty="0" smtClean="0"/>
          </a:p>
          <a:p>
            <a:pPr marL="342900" indent="-342900" defTabSz="900113">
              <a:buFont typeface="+mj-lt"/>
              <a:buAutoNum type="arabicPeriod"/>
              <a:tabLst>
                <a:tab pos="446088" algn="l"/>
                <a:tab pos="803275" algn="l"/>
              </a:tabLst>
            </a:pPr>
            <a:r>
              <a:rPr lang="de-AT" sz="2000" b="1" dirty="0" err="1" smtClean="0"/>
              <a:t>Ramp-up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and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improvements</a:t>
            </a:r>
            <a:r>
              <a:rPr lang="de-AT" sz="2000" b="1" dirty="0" smtClean="0"/>
              <a:t/>
            </a:r>
            <a:br>
              <a:rPr lang="de-AT" sz="2000" b="1" dirty="0" smtClean="0"/>
            </a:br>
            <a:endParaRPr lang="de-AT" sz="2000" b="1" dirty="0" smtClean="0"/>
          </a:p>
          <a:p>
            <a:pPr marL="342900" indent="-342900" defTabSz="900113">
              <a:buFont typeface="+mj-lt"/>
              <a:buAutoNum type="arabicPeriod"/>
              <a:tabLst>
                <a:tab pos="446088" algn="l"/>
                <a:tab pos="803275" algn="l"/>
              </a:tabLst>
            </a:pPr>
            <a:r>
              <a:rPr lang="de-AT" sz="2000" b="1" dirty="0" smtClean="0"/>
              <a:t>Further </a:t>
            </a:r>
            <a:r>
              <a:rPr lang="de-AT" sz="2000" b="1" dirty="0" err="1" smtClean="0"/>
              <a:t>development</a:t>
            </a: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sz="1600" b="1" dirty="0" smtClean="0"/>
              <a:t>	</a:t>
            </a:r>
            <a:endParaRPr lang="de-AT" b="1" dirty="0" smtClean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700945" y="68780"/>
            <a:ext cx="4611446" cy="615136"/>
          </a:xfrm>
        </p:spPr>
        <p:txBody>
          <a:bodyPr/>
          <a:lstStyle/>
          <a:p>
            <a:r>
              <a:rPr lang="de-AT" dirty="0" err="1" smtClean="0"/>
              <a:t>topics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82136" y="1601396"/>
            <a:ext cx="8561142" cy="4851442"/>
          </a:xfrm>
          <a:prstGeom prst="rect">
            <a:avLst/>
          </a:prstGeom>
        </p:spPr>
        <p:txBody>
          <a:bodyPr/>
          <a:lstStyle/>
          <a:p>
            <a:pPr marL="625475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Definition </a:t>
            </a:r>
            <a:r>
              <a:rPr kumimoji="0" lang="de-DE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3D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simulation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patientensetup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Collision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avoidance</a:t>
            </a:r>
            <a:endParaRPr kumimoji="0" lang="de-DE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9" name="Picture 5" descr="D:\MedAustron\KAV Vortrag\Info\Fotos\Setup_note_detai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4114" y="2533650"/>
            <a:ext cx="6073302" cy="3848021"/>
          </a:xfrm>
          <a:prstGeom prst="rect">
            <a:avLst/>
          </a:prstGeom>
          <a:noFill/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3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b.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Immobilization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/Simulation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Imaging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1028" name="Picture 4" descr="D:\MedAustron\KAV Vortrag\Info\Fotos\Setup_no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114" y="2533650"/>
            <a:ext cx="6073302" cy="3848021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4114" y="2505435"/>
            <a:ext cx="6073302" cy="390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Inhaltsplatzhalter 6">
            <a:extLst>
              <a:ext uri="{FF2B5EF4-FFF2-40B4-BE49-F238E27FC236}">
                <a16:creationId xmlns="" xmlns:a16="http://schemas.microsoft.com/office/drawing/2014/main" id="{81B47C4C-9BF3-514F-9614-4BF0AB122DF8}"/>
              </a:ext>
            </a:extLst>
          </p:cNvPr>
          <p:cNvSpPr txBox="1">
            <a:spLocks/>
          </p:cNvSpPr>
          <p:nvPr/>
        </p:nvSpPr>
        <p:spPr bwMode="auto">
          <a:xfrm>
            <a:off x="382136" y="1494264"/>
            <a:ext cx="8583444" cy="490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67" tIns="42085" rIns="84167" bIns="42085"/>
          <a:lstStyle>
            <a:lvl1pPr marL="390525" indent="-390525" defTabSz="1008063">
              <a:spcBef>
                <a:spcPct val="20000"/>
              </a:spcBef>
              <a:buFont typeface="Arial" panose="020B0604020202020204" pitchFamily="34" charset="0"/>
              <a:defRPr>
                <a:solidFill>
                  <a:srgbClr val="5E5E5E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250825" indent="-250825" defTabSz="1008063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557338" indent="-514350" defTabSz="1008063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2001838" indent="-438150" defTabSz="1008063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524125" indent="-438150" defTabSz="1008063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9813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4385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8957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3529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None/>
            </a:pPr>
            <a:r>
              <a:rPr lang="en-GB" alt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Involved staff: Medical physicists, RTTs and Radiation Oncologists</a:t>
            </a:r>
          </a:p>
          <a:p>
            <a:pPr marL="0" lvl="1" indent="0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None/>
            </a:pPr>
            <a:endParaRPr lang="en-GB" alt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Import of Planning-CT and MR imaging to the treatment planning system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Import of external images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Registration/Fusion of images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Contouring/segmentation of OARs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Dose-prescription and contouring of the target volumes by the radiation oncologist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Planning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26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c. Treatment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plann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Inhaltsplatzhalter 6">
            <a:extLst>
              <a:ext uri="{FF2B5EF4-FFF2-40B4-BE49-F238E27FC236}">
                <a16:creationId xmlns="" xmlns:a16="http://schemas.microsoft.com/office/drawing/2014/main" id="{81B47C4C-9BF3-514F-9614-4BF0AB122DF8}"/>
              </a:ext>
            </a:extLst>
          </p:cNvPr>
          <p:cNvSpPr txBox="1">
            <a:spLocks/>
          </p:cNvSpPr>
          <p:nvPr/>
        </p:nvSpPr>
        <p:spPr bwMode="auto">
          <a:xfrm>
            <a:off x="382136" y="1669704"/>
            <a:ext cx="8393374" cy="4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67" tIns="42085" rIns="84167" bIns="42085"/>
          <a:lstStyle>
            <a:lvl1pPr marL="390525" indent="-390525" defTabSz="1008063">
              <a:spcBef>
                <a:spcPct val="20000"/>
              </a:spcBef>
              <a:buFont typeface="Arial" panose="020B0604020202020204" pitchFamily="34" charset="0"/>
              <a:defRPr>
                <a:solidFill>
                  <a:srgbClr val="5E5E5E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250825" indent="-250825" defTabSz="1008063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557338" indent="-514350" defTabSz="1008063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2001838" indent="-438150" defTabSz="1008063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524125" indent="-438150" defTabSz="1008063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9813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4385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8957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3529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Preparation </a:t>
            </a: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QA </a:t>
            </a: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plans</a:t>
            </a: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approval by the responsible RO and the board of ROs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Creation of the Treatment Operation (= predefined sequence of actions)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 plan verification by MP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Dry run (w/o patient) in the treatment room</a:t>
            </a:r>
            <a:b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7063" lvl="1" indent="-627063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+mj-lt"/>
              <a:buAutoNum type="arabicPeriod" startAt="7"/>
            </a:pPr>
            <a:r>
              <a:rPr lang="en-GB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 plan approval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90000"/>
              </a:lnSpc>
              <a:spcBef>
                <a:spcPts val="941"/>
              </a:spcBef>
              <a:buClr>
                <a:schemeClr val="tx1">
                  <a:lumMod val="75000"/>
                </a:schemeClr>
              </a:buClr>
              <a:buFont typeface="Arial" pitchFamily="34" charset="0"/>
              <a:buChar char="•"/>
            </a:pPr>
            <a:endParaRPr lang="en-GB" alt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6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c. Treatment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plann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ing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24" name="Inhaltsplatzhalter 7">
            <a:extLst>
              <a:ext uri="{FF2B5EF4-FFF2-40B4-BE49-F238E27FC236}">
                <a16:creationId xmlns="" xmlns:a16="http://schemas.microsoft.com/office/drawing/2014/main" id="{A6137EE7-44A4-4C4A-86CE-CE151FC59017}"/>
              </a:ext>
            </a:extLst>
          </p:cNvPr>
          <p:cNvSpPr txBox="1">
            <a:spLocks/>
          </p:cNvSpPr>
          <p:nvPr/>
        </p:nvSpPr>
        <p:spPr bwMode="auto">
          <a:xfrm>
            <a:off x="586694" y="1094194"/>
            <a:ext cx="7762825" cy="92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266" tIns="43133" rIns="86266" bIns="43133" anchor="ctr"/>
          <a:lstStyle>
            <a:lvl1pPr eaLnBrk="1" hangingPunct="1">
              <a:defRPr sz="3200" b="1">
                <a:latin typeface="+mj-lt"/>
                <a:ea typeface="+mj-ea"/>
                <a:cs typeface="+mj-cs"/>
              </a:defRPr>
            </a:lvl1pPr>
            <a:lvl2pPr eaLnBrk="1" hangingPunct="1">
              <a:defRPr sz="3200" b="1">
                <a:latin typeface="Verdana" pitchFamily="34" charset="0"/>
              </a:defRPr>
            </a:lvl2pPr>
            <a:lvl3pPr eaLnBrk="1" hangingPunct="1">
              <a:defRPr sz="3200" b="1">
                <a:latin typeface="Verdana" pitchFamily="34" charset="0"/>
              </a:defRPr>
            </a:lvl3pPr>
            <a:lvl4pPr eaLnBrk="1" hangingPunct="1">
              <a:defRPr sz="3200" b="1">
                <a:latin typeface="Verdana" pitchFamily="34" charset="0"/>
              </a:defRPr>
            </a:lvl4pPr>
            <a:lvl5pPr eaLnBrk="1" hangingPunct="1">
              <a:defRPr sz="3200" b="1"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9pPr>
          </a:lstStyle>
          <a:p>
            <a:pPr>
              <a:defRPr/>
            </a:pPr>
            <a:endParaRPr lang="de-AT" altLang="en-US" sz="3019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1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d. Irradiation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709808"/>
              </p:ext>
            </p:extLst>
          </p:nvPr>
        </p:nvGraphicFramePr>
        <p:xfrm>
          <a:off x="586696" y="1921271"/>
          <a:ext cx="8109629" cy="3911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7479"/>
                <a:gridCol w="2571750"/>
                <a:gridCol w="3200400"/>
              </a:tblGrid>
              <a:tr h="33909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 smtClean="0"/>
                        <a:t>Conventional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Linac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MedAustron - </a:t>
                      </a:r>
                      <a:r>
                        <a:rPr lang="de-DE" sz="2000" dirty="0" err="1" smtClean="0"/>
                        <a:t>fixed</a:t>
                      </a:r>
                      <a:r>
                        <a:rPr lang="de-DE" sz="2000" dirty="0" smtClean="0"/>
                        <a:t> beam</a:t>
                      </a:r>
                    </a:p>
                    <a:p>
                      <a:pPr algn="ctr"/>
                      <a:r>
                        <a:rPr lang="de-DE" sz="2000" dirty="0" err="1" smtClean="0"/>
                        <a:t>Particle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therapy</a:t>
                      </a:r>
                      <a:endParaRPr lang="de-DE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/>
                        <a:t>Positioning </a:t>
                      </a:r>
                      <a:r>
                        <a:rPr lang="de-AT" sz="1800" dirty="0" err="1" smtClean="0"/>
                        <a:t>and</a:t>
                      </a:r>
                      <a:r>
                        <a:rPr lang="de-AT" sz="1800" dirty="0" smtClean="0"/>
                        <a:t> </a:t>
                      </a:r>
                      <a:r>
                        <a:rPr lang="de-AT" sz="1800" dirty="0" err="1" smtClean="0"/>
                        <a:t>verification</a:t>
                      </a:r>
                      <a:endParaRPr lang="de-AT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Imaging in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treatment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position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Imaging</a:t>
                      </a:r>
                      <a:r>
                        <a:rPr lang="de-DE" baseline="0" dirty="0" smtClean="0"/>
                        <a:t> in </a:t>
                      </a:r>
                      <a:r>
                        <a:rPr lang="de-DE" baseline="0" dirty="0" err="1" smtClean="0"/>
                        <a:t>defined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positions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to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avoid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interference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with</a:t>
                      </a:r>
                      <a:r>
                        <a:rPr lang="de-DE" baseline="0" dirty="0" smtClean="0"/>
                        <a:t> dose </a:t>
                      </a:r>
                      <a:r>
                        <a:rPr lang="de-DE" baseline="0" dirty="0" err="1" smtClean="0"/>
                        <a:t>monitors</a:t>
                      </a:r>
                      <a:endParaRPr lang="de-D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/>
                        <a:t>Different beam </a:t>
                      </a:r>
                      <a:r>
                        <a:rPr lang="de-AT" sz="1800" dirty="0" err="1" smtClean="0"/>
                        <a:t>angles</a:t>
                      </a:r>
                      <a:endParaRPr lang="de-AT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Gantry </a:t>
                      </a:r>
                      <a:r>
                        <a:rPr lang="de-DE" dirty="0" err="1" smtClean="0"/>
                        <a:t>rotation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Positio</a:t>
                      </a:r>
                      <a:r>
                        <a:rPr lang="de-DE" baseline="0" dirty="0" smtClean="0"/>
                        <a:t>ning </a:t>
                      </a:r>
                      <a:r>
                        <a:rPr lang="de-DE" baseline="0" dirty="0" err="1" smtClean="0"/>
                        <a:t>robot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fixed</a:t>
                      </a:r>
                      <a:r>
                        <a:rPr lang="de-DE" baseline="0" dirty="0" smtClean="0"/>
                        <a:t> beam </a:t>
                      </a:r>
                      <a:r>
                        <a:rPr lang="de-DE" baseline="0" dirty="0" err="1" smtClean="0"/>
                        <a:t>angles</a:t>
                      </a:r>
                      <a:endParaRPr lang="de-D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/>
                        <a:t> Treatment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7-10min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 – 60min</a:t>
                      </a:r>
                      <a:endParaRPr lang="de-D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/>
                        <a:t>Beam-On time (</a:t>
                      </a:r>
                      <a:r>
                        <a:rPr lang="de-AT" sz="1800" dirty="0" err="1" smtClean="0"/>
                        <a:t>avg</a:t>
                      </a:r>
                      <a:r>
                        <a:rPr lang="de-AT" sz="1800" dirty="0" smtClean="0"/>
                        <a:t>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Independant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treatment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volume</a:t>
                      </a:r>
                      <a:endParaRPr lang="de-DE" dirty="0" smtClean="0"/>
                    </a:p>
                    <a:p>
                      <a:r>
                        <a:rPr lang="de-DE" dirty="0" smtClean="0"/>
                        <a:t>1min – 5min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Depending</a:t>
                      </a:r>
                      <a:r>
                        <a:rPr lang="de-DE" baseline="0" dirty="0" smtClean="0"/>
                        <a:t> on </a:t>
                      </a:r>
                      <a:r>
                        <a:rPr lang="de-DE" baseline="0" dirty="0" err="1" smtClean="0"/>
                        <a:t>treatment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volume</a:t>
                      </a:r>
                      <a:r>
                        <a:rPr lang="de-DE" baseline="0" dirty="0" smtClean="0"/>
                        <a:t/>
                      </a:r>
                      <a:br>
                        <a:rPr lang="de-DE" baseline="0" dirty="0" smtClean="0"/>
                      </a:br>
                      <a:r>
                        <a:rPr lang="de-DE" baseline="0" dirty="0" smtClean="0"/>
                        <a:t>5 – 45min</a:t>
                      </a:r>
                      <a:endParaRPr lang="de-D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/>
                        <a:t>Fieldsize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Up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to</a:t>
                      </a:r>
                      <a:r>
                        <a:rPr lang="de-DE" dirty="0" smtClean="0"/>
                        <a:t> 40x40 cm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20x20 / 17x14 cm</a:t>
                      </a:r>
                      <a:endParaRPr lang="de-DE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Titel 5">
            <a:extLst>
              <a:ext uri="{FF2B5EF4-FFF2-40B4-BE49-F238E27FC236}">
                <a16:creationId xmlns="" xmlns:a16="http://schemas.microsoft.com/office/drawing/2014/main" id="{FE6ED088-D4BE-E741-A28E-87F8AFA89E91}"/>
              </a:ext>
            </a:extLst>
          </p:cNvPr>
          <p:cNvSpPr txBox="1">
            <a:spLocks/>
          </p:cNvSpPr>
          <p:nvPr/>
        </p:nvSpPr>
        <p:spPr>
          <a:xfrm>
            <a:off x="619288" y="103045"/>
            <a:ext cx="7919006" cy="124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2663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MS PGothic" charset="-128"/>
              <a:cs typeface="ＭＳ Ｐゴシック" charset="-128"/>
            </a:endParaRPr>
          </a:p>
        </p:txBody>
      </p:sp>
      <p:pic>
        <p:nvPicPr>
          <p:cNvPr id="6" name="Inhaltsplatzhalter 3">
            <a:extLst>
              <a:ext uri="{FF2B5EF4-FFF2-40B4-BE49-F238E27FC236}">
                <a16:creationId xmlns="" xmlns:a16="http://schemas.microsoft.com/office/drawing/2014/main" id="{2F570186-3141-3741-835F-4500A22CEF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5122" y="2334145"/>
            <a:ext cx="6779570" cy="4105498"/>
          </a:xfrm>
          <a:prstGeom prst="rect">
            <a:avLst/>
          </a:prstGeom>
        </p:spPr>
      </p:pic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81B47C4C-9BF3-514F-9614-4BF0AB122DF8}"/>
              </a:ext>
            </a:extLst>
          </p:cNvPr>
          <p:cNvSpPr txBox="1">
            <a:spLocks/>
          </p:cNvSpPr>
          <p:nvPr/>
        </p:nvSpPr>
        <p:spPr bwMode="auto">
          <a:xfrm>
            <a:off x="427798" y="1397644"/>
            <a:ext cx="8212352" cy="79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67" tIns="42085" rIns="84167" bIns="42085"/>
          <a:lstStyle>
            <a:lvl1pPr marL="390525" indent="-390525" defTabSz="1008063">
              <a:spcBef>
                <a:spcPct val="20000"/>
              </a:spcBef>
              <a:buFont typeface="Arial" panose="020B0604020202020204" pitchFamily="34" charset="0"/>
              <a:defRPr>
                <a:solidFill>
                  <a:srgbClr val="5E5E5E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250825" indent="-250825" defTabSz="1008063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557338" indent="-514350" defTabSz="1008063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2001838" indent="-438150" defTabSz="1008063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524125" indent="-438150" defTabSz="1008063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9813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4385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8957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352925" indent="-43815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ts val="941"/>
              </a:spcBef>
              <a:buClr>
                <a:srgbClr val="F2D711"/>
              </a:buClr>
              <a:buNone/>
            </a:pP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Workflow is supported by a TPS based modelling of: Room-,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obot-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 patient geometry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38FA0B91-38E9-2042-BF9B-07B88484D4FB}"/>
              </a:ext>
            </a:extLst>
          </p:cNvPr>
          <p:cNvSpPr/>
          <p:nvPr/>
        </p:nvSpPr>
        <p:spPr>
          <a:xfrm>
            <a:off x="3484852" y="2990541"/>
            <a:ext cx="475330" cy="67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265"/>
          </a:p>
        </p:txBody>
      </p:sp>
      <p:sp>
        <p:nvSpPr>
          <p:cNvPr id="13" name="Slide Number Placeholder 4">
            <a:extLst>
              <a:ext uri="{FF2B5EF4-FFF2-40B4-BE49-F238E27FC236}">
                <a16:creationId xmlns="" xmlns:a16="http://schemas.microsoft.com/office/drawing/2014/main" id="{003A5E35-146A-8B4C-8A56-9DA7ECC7EFCE}"/>
              </a:ext>
            </a:extLst>
          </p:cNvPr>
          <p:cNvSpPr txBox="1">
            <a:spLocks/>
          </p:cNvSpPr>
          <p:nvPr/>
        </p:nvSpPr>
        <p:spPr>
          <a:xfrm>
            <a:off x="7866040" y="6325800"/>
            <a:ext cx="702131" cy="3435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lvl1pPr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35594" indent="-244459"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977837" indent="-195567"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368971" indent="-195567"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1760106" indent="-195567"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151240" indent="-195567" eaLnBrk="0" fontAlgn="base" hangingPunct="0">
              <a:spcBef>
                <a:spcPct val="0"/>
              </a:spcBef>
              <a:spcAft>
                <a:spcPct val="0"/>
              </a:spcAft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542375" indent="-195567" eaLnBrk="0" fontAlgn="base" hangingPunct="0">
              <a:spcBef>
                <a:spcPct val="0"/>
              </a:spcBef>
              <a:spcAft>
                <a:spcPct val="0"/>
              </a:spcAft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2933510" indent="-195567" eaLnBrk="0" fontAlgn="base" hangingPunct="0">
              <a:spcBef>
                <a:spcPct val="0"/>
              </a:spcBef>
              <a:spcAft>
                <a:spcPct val="0"/>
              </a:spcAft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324644" indent="-195567" eaLnBrk="0" fontAlgn="base" hangingPunct="0">
              <a:spcBef>
                <a:spcPct val="0"/>
              </a:spcBef>
              <a:spcAft>
                <a:spcPct val="0"/>
              </a:spcAft>
              <a:defRPr sz="2053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369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Garamond" charset="0"/>
              </a:rPr>
              <a:t>17</a:t>
            </a:r>
            <a:endParaRPr kumimoji="0" lang="de-DE" altLang="en-US" sz="136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Garamond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5122" y="2302489"/>
            <a:ext cx="4977368" cy="376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>
            <a:extLst>
              <a:ext uri="{FF2B5EF4-FFF2-40B4-BE49-F238E27FC236}">
                <a16:creationId xmlns="" xmlns:a16="http://schemas.microsoft.com/office/drawing/2014/main" id="{D086429A-F191-5B4E-A805-9EB6A10744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26" t="2697" r="8287" b="50386"/>
          <a:stretch/>
        </p:blipFill>
        <p:spPr bwMode="auto">
          <a:xfrm>
            <a:off x="2584016" y="3170189"/>
            <a:ext cx="5478967" cy="32412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5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d. Irradiation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DokKlasse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Inhaltskennz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DokNo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&gt;&lt;Datum: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24" name="Inhaltsplatzhalter 7">
            <a:extLst>
              <a:ext uri="{FF2B5EF4-FFF2-40B4-BE49-F238E27FC236}">
                <a16:creationId xmlns="" xmlns:a16="http://schemas.microsoft.com/office/drawing/2014/main" id="{A6137EE7-44A4-4C4A-86CE-CE151FC59017}"/>
              </a:ext>
            </a:extLst>
          </p:cNvPr>
          <p:cNvSpPr txBox="1">
            <a:spLocks/>
          </p:cNvSpPr>
          <p:nvPr/>
        </p:nvSpPr>
        <p:spPr bwMode="auto">
          <a:xfrm>
            <a:off x="586694" y="1094194"/>
            <a:ext cx="7762825" cy="92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266" tIns="43133" rIns="86266" bIns="43133" anchor="ctr"/>
          <a:lstStyle>
            <a:lvl1pPr eaLnBrk="1" hangingPunct="1">
              <a:defRPr sz="3200" b="1">
                <a:latin typeface="+mj-lt"/>
                <a:ea typeface="+mj-ea"/>
                <a:cs typeface="+mj-cs"/>
              </a:defRPr>
            </a:lvl1pPr>
            <a:lvl2pPr eaLnBrk="1" hangingPunct="1">
              <a:defRPr sz="3200" b="1">
                <a:latin typeface="Verdana" pitchFamily="34" charset="0"/>
              </a:defRPr>
            </a:lvl2pPr>
            <a:lvl3pPr eaLnBrk="1" hangingPunct="1">
              <a:defRPr sz="3200" b="1">
                <a:latin typeface="Verdana" pitchFamily="34" charset="0"/>
              </a:defRPr>
            </a:lvl3pPr>
            <a:lvl4pPr eaLnBrk="1" hangingPunct="1">
              <a:defRPr sz="3200" b="1">
                <a:latin typeface="Verdana" pitchFamily="34" charset="0"/>
              </a:defRPr>
            </a:lvl4pPr>
            <a:lvl5pPr eaLnBrk="1" hangingPunct="1">
              <a:defRPr sz="3200" b="1"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latin typeface="Verdana" pitchFamily="34" charset="0"/>
              </a:defRPr>
            </a:lvl9pPr>
          </a:lstStyle>
          <a:p>
            <a:pPr>
              <a:defRPr/>
            </a:pPr>
            <a:endParaRPr lang="de-AT" altLang="en-US" sz="3019" dirty="0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400" y="1684865"/>
            <a:ext cx="6336562" cy="4394201"/>
          </a:xfrm>
          <a:prstGeom prst="rect">
            <a:avLst/>
          </a:prstGeom>
        </p:spPr>
      </p:pic>
      <p:sp>
        <p:nvSpPr>
          <p:cNvPr id="26" name="Textfeld 25"/>
          <p:cNvSpPr txBox="1"/>
          <p:nvPr/>
        </p:nvSpPr>
        <p:spPr>
          <a:xfrm>
            <a:off x="176441" y="1637278"/>
            <a:ext cx="262602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  <a:tabLst>
                <a:tab pos="355600" algn="l"/>
              </a:tabLst>
            </a:pPr>
            <a:r>
              <a:rPr lang="de-AT" sz="1600" dirty="0" smtClean="0"/>
              <a:t> </a:t>
            </a:r>
            <a:r>
              <a:rPr lang="de-AT" sz="1600" dirty="0" err="1" smtClean="0"/>
              <a:t>Softwarebased</a:t>
            </a:r>
            <a:endParaRPr lang="de-AT" sz="1600" dirty="0" smtClean="0"/>
          </a:p>
          <a:p>
            <a:pPr marL="177800" indent="-177800">
              <a:buFont typeface="Arial" pitchFamily="34" charset="0"/>
              <a:buChar char="•"/>
              <a:tabLst>
                <a:tab pos="355600" algn="l"/>
              </a:tabLst>
            </a:pPr>
            <a:endParaRPr lang="de-AT" sz="1600" dirty="0" smtClean="0"/>
          </a:p>
          <a:p>
            <a:pPr marL="177800" indent="-177800">
              <a:buFont typeface="Arial" pitchFamily="34" charset="0"/>
              <a:buChar char="•"/>
              <a:tabLst>
                <a:tab pos="355600" algn="l"/>
              </a:tabLst>
            </a:pPr>
            <a:r>
              <a:rPr lang="de-AT" sz="1600" dirty="0" err="1" smtClean="0"/>
              <a:t>No</a:t>
            </a:r>
            <a:r>
              <a:rPr lang="de-AT" sz="1600" dirty="0" smtClean="0"/>
              <a:t> </a:t>
            </a:r>
            <a:r>
              <a:rPr lang="de-AT" sz="1600" dirty="0" err="1" smtClean="0"/>
              <a:t>manual</a:t>
            </a:r>
            <a:r>
              <a:rPr lang="de-AT" sz="1600" dirty="0" smtClean="0"/>
              <a:t> </a:t>
            </a:r>
            <a:r>
              <a:rPr lang="de-AT" sz="1600" dirty="0" err="1" smtClean="0"/>
              <a:t>control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positioning</a:t>
            </a:r>
            <a:r>
              <a:rPr lang="de-AT" sz="1600" dirty="0" smtClean="0"/>
              <a:t> </a:t>
            </a:r>
            <a:r>
              <a:rPr lang="de-AT" sz="1600" dirty="0" err="1" smtClean="0"/>
              <a:t>table</a:t>
            </a:r>
            <a:r>
              <a:rPr lang="de-AT" sz="1600" dirty="0" smtClean="0"/>
              <a:t> (</a:t>
            </a:r>
            <a:r>
              <a:rPr lang="de-AT" sz="1600" dirty="0" err="1" smtClean="0"/>
              <a:t>exception</a:t>
            </a:r>
            <a:r>
              <a:rPr lang="de-AT" sz="1600" dirty="0" smtClean="0"/>
              <a:t>: </a:t>
            </a:r>
            <a:r>
              <a:rPr lang="de-AT" sz="1600" dirty="0" err="1" smtClean="0"/>
              <a:t>emergency</a:t>
            </a:r>
            <a:r>
              <a:rPr lang="de-AT" sz="1600" dirty="0" smtClean="0"/>
              <a:t>)</a:t>
            </a:r>
            <a:br>
              <a:rPr lang="de-AT" sz="1600" dirty="0" smtClean="0"/>
            </a:br>
            <a:endParaRPr lang="de-AT" sz="1600" dirty="0" smtClean="0"/>
          </a:p>
          <a:p>
            <a:pPr marL="177800" indent="-177800">
              <a:buFont typeface="Arial" pitchFamily="34" charset="0"/>
              <a:buChar char="•"/>
              <a:tabLst>
                <a:tab pos="355600" algn="l"/>
              </a:tabLst>
            </a:pPr>
            <a:r>
              <a:rPr lang="de-AT" sz="1600" dirty="0" err="1" smtClean="0"/>
              <a:t>Pre</a:t>
            </a:r>
            <a:r>
              <a:rPr lang="de-AT" sz="1600" dirty="0" smtClean="0"/>
              <a:t>-definition </a:t>
            </a:r>
            <a:r>
              <a:rPr lang="de-AT" sz="1600" dirty="0" err="1" smtClean="0"/>
              <a:t>of</a:t>
            </a:r>
            <a:r>
              <a:rPr lang="de-AT" sz="1600" dirty="0" smtClean="0"/>
              <a:t>:</a:t>
            </a:r>
            <a:br>
              <a:rPr lang="de-AT" sz="1600" dirty="0" smtClean="0"/>
            </a:b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>- 	Robot </a:t>
            </a:r>
            <a:r>
              <a:rPr lang="de-AT" sz="1600" dirty="0" err="1" smtClean="0"/>
              <a:t>movements</a:t>
            </a: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>- 	Imaging </a:t>
            </a:r>
            <a:r>
              <a:rPr lang="de-AT" sz="1600" dirty="0" err="1" smtClean="0"/>
              <a:t>geometry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-	</a:t>
            </a:r>
            <a:r>
              <a:rPr lang="de-AT" sz="1600" dirty="0" err="1" smtClean="0"/>
              <a:t>parameters</a:t>
            </a: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>-	</a:t>
            </a:r>
            <a:r>
              <a:rPr lang="de-AT" sz="1600" dirty="0" err="1" smtClean="0"/>
              <a:t>Registrationparameters</a:t>
            </a: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/>
            </a:r>
            <a:br>
              <a:rPr lang="de-AT" sz="1600" dirty="0" smtClean="0"/>
            </a:br>
            <a:r>
              <a:rPr lang="de-AT" sz="1600" dirty="0" smtClean="0"/>
              <a:t>-	</a:t>
            </a:r>
            <a:r>
              <a:rPr lang="de-AT" sz="1600" dirty="0" err="1" smtClean="0"/>
              <a:t>Sequence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beams</a:t>
            </a:r>
            <a:r>
              <a:rPr lang="de-AT" sz="1600" dirty="0" smtClean="0"/>
              <a:t> / 	</a:t>
            </a:r>
            <a:r>
              <a:rPr lang="de-AT" sz="1600" dirty="0" err="1" smtClean="0"/>
              <a:t>portals</a:t>
            </a:r>
            <a:endParaRPr lang="de-AT" sz="1600" dirty="0" smtClean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1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d. Irradiation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92115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 descr="D:\MedAustron\KAV Vortrag\Info\Fotos\IR\Patient treatment IR3\IMG_1448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24902" y="2614100"/>
            <a:ext cx="5419725" cy="360000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209" y="1582332"/>
            <a:ext cx="8625353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>
          <a:xfrm>
            <a:off x="646555" y="1574897"/>
            <a:ext cx="759335" cy="77152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3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d. Irradiation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722880" y="1621814"/>
            <a:ext cx="1010795" cy="77152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Ellipse 14"/>
          <p:cNvSpPr/>
          <p:nvPr/>
        </p:nvSpPr>
        <p:spPr>
          <a:xfrm>
            <a:off x="2572760" y="1619919"/>
            <a:ext cx="741939" cy="74137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2063506" y="2634940"/>
            <a:ext cx="4560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identification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-on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positioning</a:t>
            </a:r>
            <a:endParaRPr lang="de-DE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902" y="2606665"/>
            <a:ext cx="5419725" cy="3607435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053477" y="2638483"/>
            <a:ext cx="2405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acquisition</a:t>
            </a:r>
            <a:endParaRPr lang="de-DE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902" y="2599189"/>
            <a:ext cx="5419724" cy="361314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2053981" y="2634940"/>
            <a:ext cx="471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registration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planned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</a:t>
            </a:r>
            <a:endParaRPr lang="de-DE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583555" y="1633324"/>
            <a:ext cx="1502795" cy="74137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0" name="Grafik 19"/>
          <p:cNvPicPr preferRelativeResize="0"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901" y="3004272"/>
            <a:ext cx="5419725" cy="3204613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091793" y="6503307"/>
            <a:ext cx="745509" cy="365125"/>
          </a:xfrm>
        </p:spPr>
        <p:txBody>
          <a:bodyPr/>
          <a:lstStyle/>
          <a:p>
            <a:fld id="{2D31551D-F3C2-3643-8B41-F655A96CD0F5}" type="slidenum">
              <a:rPr lang="de-DE" smtClean="0"/>
              <a:pPr/>
              <a:t>26</a:t>
            </a:fld>
            <a:endParaRPr lang="de-DE" dirty="0"/>
          </a:p>
        </p:txBody>
      </p:sp>
      <p:pic>
        <p:nvPicPr>
          <p:cNvPr id="21" name="Picture 5">
            <a:extLst>
              <a:ext uri="{FF2B5EF4-FFF2-40B4-BE49-F238E27FC236}">
                <a16:creationId xmlns="" xmlns:a16="http://schemas.microsoft.com/office/drawing/2014/main" id="{D3C19D9F-941B-8C44-B714-09668950B3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4900" y="3181821"/>
            <a:ext cx="5419726" cy="277475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902" y="2599003"/>
            <a:ext cx="5419725" cy="3613149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2055382" y="2631050"/>
            <a:ext cx="3633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</a:t>
            </a: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</a:t>
            </a:r>
            <a:endParaRPr lang="de-DE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de-DE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Irradiation</a:t>
            </a:r>
            <a:endParaRPr lang="de-DE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7" grpId="0"/>
      <p:bldP spid="7" grpId="1"/>
      <p:bldP spid="16" grpId="0"/>
      <p:bldP spid="16" grpId="1"/>
      <p:bldP spid="17" grpId="0"/>
      <p:bldP spid="17" grpId="1"/>
      <p:bldP spid="19" grpId="0" animBg="1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9" name="Foliennummernplatzhalter 4"/>
          <p:cNvSpPr txBox="1">
            <a:spLocks/>
          </p:cNvSpPr>
          <p:nvPr/>
        </p:nvSpPr>
        <p:spPr>
          <a:xfrm>
            <a:off x="8062983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31551D-F3C2-3643-8B41-F655A96CD0F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aramond" charset="0"/>
                <a:ea typeface="Garamond" charset="0"/>
                <a:cs typeface="Garamond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aramond" charset="0"/>
              <a:ea typeface="Garamond" charset="0"/>
              <a:cs typeface="Garamond" charset="0"/>
            </a:endParaRP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887092514"/>
              </p:ext>
            </p:extLst>
          </p:nvPr>
        </p:nvGraphicFramePr>
        <p:xfrm>
          <a:off x="226535" y="1397621"/>
          <a:ext cx="8347384" cy="509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82137" y="25555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41338" algn="l"/>
              </a:tabLst>
            </a:pPr>
            <a:r>
              <a:rPr lang="de-AT" dirty="0" smtClean="0"/>
              <a:t>3.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photon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beam </a:t>
            </a:r>
            <a:r>
              <a:rPr lang="de-AT" dirty="0" err="1"/>
              <a:t>radiotherapy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885033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9263" algn="l"/>
              </a:tabLst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	d. Irradiation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4. </a:t>
            </a:r>
            <a:r>
              <a:rPr lang="de-AT" dirty="0" err="1" smtClean="0"/>
              <a:t>Challenges</a:t>
            </a:r>
            <a:r>
              <a:rPr lang="de-AT" dirty="0" smtClean="0"/>
              <a:t> in (IB)RT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168604"/>
            <a:ext cx="8232901" cy="1445828"/>
          </a:xfrm>
          <a:prstGeom prst="rect">
            <a:avLst/>
          </a:prstGeom>
        </p:spPr>
        <p:txBody>
          <a:bodyPr/>
          <a:lstStyle/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Reproducibility</a:t>
            </a: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positioning</a:t>
            </a: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accuracy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crucial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ensure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correct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dose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delivery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... </a:t>
            </a:r>
            <a:r>
              <a:rPr lang="de-DE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can</a:t>
            </a: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challenging</a:t>
            </a: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...</a:t>
            </a:r>
            <a:b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Grafik 5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90" y="2614430"/>
            <a:ext cx="2520000" cy="1812237"/>
          </a:xfrm>
          <a:prstGeom prst="rect">
            <a:avLst/>
          </a:prstGeom>
        </p:spPr>
      </p:pic>
      <p:pic>
        <p:nvPicPr>
          <p:cNvPr id="9" name="Grafik 8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2" t="1267" r="1201" b="1172"/>
          <a:stretch/>
        </p:blipFill>
        <p:spPr>
          <a:xfrm>
            <a:off x="455090" y="4528637"/>
            <a:ext cx="2520000" cy="1800000"/>
          </a:xfrm>
          <a:prstGeom prst="rect">
            <a:avLst/>
          </a:prstGeom>
        </p:spPr>
      </p:pic>
      <p:pic>
        <p:nvPicPr>
          <p:cNvPr id="11" name="Grafik 10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771075" y="2614431"/>
            <a:ext cx="2873518" cy="371420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0" t="298" r="520" b="6911"/>
          <a:stretch/>
        </p:blipFill>
        <p:spPr bwMode="auto">
          <a:xfrm>
            <a:off x="3191785" y="2614431"/>
            <a:ext cx="2579290" cy="371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949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4. </a:t>
            </a:r>
            <a:r>
              <a:rPr lang="de-AT" dirty="0" err="1" smtClean="0"/>
              <a:t>Challenges</a:t>
            </a:r>
            <a:r>
              <a:rPr lang="de-AT" dirty="0" smtClean="0"/>
              <a:t> in (IB)RT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168603"/>
            <a:ext cx="8232901" cy="5171812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lang="de-DE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Claustrophobia</a:t>
            </a: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 </a:t>
            </a:r>
            <a:r>
              <a:rPr lang="de-DE" i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imaging</a:t>
            </a: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Although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oncology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MRI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relatively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wide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opening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(„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big-bore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“)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still a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narrow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tube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Irradiation</a:t>
            </a:r>
            <a:br>
              <a:rPr lang="de-DE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immobilized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tight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rigid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masks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restrict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movement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interest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>
                <a:tab pos="268288" algn="l"/>
              </a:tabLst>
              <a:defRPr/>
            </a:pPr>
            <a:r>
              <a:rPr kumimoji="0" lang="de-DE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Long </a:t>
            </a:r>
            <a:r>
              <a:rPr kumimoji="0" lang="de-DE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kumimoji="0" lang="de-DE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time</a:t>
            </a:r>
            <a:r>
              <a:rPr kumimoji="0" lang="de-DE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Depending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size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volume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kumimoji="0" lang="de-DE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procedure</a:t>
            </a:r>
            <a:r>
              <a:rPr kumimoji="0" lang="de-DE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takes</a:t>
            </a:r>
            <a:r>
              <a:rPr kumimoji="0" lang="de-DE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kumimoji="0" lang="de-DE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25-60 </a:t>
            </a:r>
            <a:r>
              <a:rPr kumimoji="0" lang="de-DE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minutes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	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discomfort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	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pain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due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pressure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gets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worse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over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time !!!)</a:t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	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Coughing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sneazing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causes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interruptions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repetition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	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workflow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steps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further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time</a:t>
            </a:r>
            <a:endParaRPr kumimoji="0" lang="de-DE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1113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336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kumimoji="0" lang="de-AT" sz="32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introduction</a:t>
            </a:r>
            <a:endParaRPr kumimoji="0" lang="de-AT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3670" y="508991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Historical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overview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of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MedAustron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50682" y="1132846"/>
            <a:ext cx="4755552" cy="5114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z="1600" cap="none" dirty="0" smtClean="0">
                <a:latin typeface="+mn-lt"/>
              </a:rPr>
              <a:t>History</a:t>
            </a:r>
          </a:p>
          <a:p>
            <a:endParaRPr lang="en-US" sz="140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End of 1980s</a:t>
            </a:r>
          </a:p>
          <a:p>
            <a:r>
              <a:rPr lang="en-US" sz="1400" b="0" cap="none" dirty="0" smtClean="0">
                <a:latin typeface="+mn-lt"/>
              </a:rPr>
              <a:t>1</a:t>
            </a:r>
            <a:r>
              <a:rPr lang="en-US" sz="1400" b="0" cap="none" baseline="30000" dirty="0" smtClean="0">
                <a:latin typeface="+mn-lt"/>
              </a:rPr>
              <a:t>st</a:t>
            </a:r>
            <a:r>
              <a:rPr lang="en-US" sz="1400" b="0" cap="none" dirty="0" smtClean="0">
                <a:latin typeface="+mn-lt"/>
              </a:rPr>
              <a:t> drafts and proposals – exclusively designed for research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2005</a:t>
            </a:r>
          </a:p>
          <a:p>
            <a:r>
              <a:rPr lang="en-US" sz="1400" b="0" cap="none" dirty="0" smtClean="0">
                <a:latin typeface="+mn-lt"/>
              </a:rPr>
              <a:t>Decision to realize the project with a modified objective: “therapy &amp; research”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2012</a:t>
            </a:r>
          </a:p>
          <a:p>
            <a:r>
              <a:rPr lang="en-US" sz="1400" b="0" cap="none" dirty="0" smtClean="0">
                <a:latin typeface="+mn-lt"/>
              </a:rPr>
              <a:t>Building completion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2013</a:t>
            </a:r>
          </a:p>
          <a:p>
            <a:r>
              <a:rPr lang="en-US" sz="1400" b="0" cap="none" dirty="0" smtClean="0">
                <a:latin typeface="+mn-lt"/>
              </a:rPr>
              <a:t>Start of the accelerator installation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November 2014</a:t>
            </a:r>
          </a:p>
          <a:p>
            <a:r>
              <a:rPr lang="en-US" sz="1400" b="0" cap="none" dirty="0" smtClean="0">
                <a:latin typeface="+mn-lt"/>
              </a:rPr>
              <a:t>The 1st proton beam is measured in a treatment room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December 2016</a:t>
            </a:r>
            <a:r>
              <a:rPr lang="en-US" sz="1400" b="0" cap="none" dirty="0" smtClean="0">
                <a:latin typeface="+mn-lt"/>
              </a:rPr>
              <a:t/>
            </a:r>
            <a:br>
              <a:rPr lang="en-US" sz="1400" b="0" cap="none" dirty="0" smtClean="0">
                <a:latin typeface="+mn-lt"/>
              </a:rPr>
            </a:br>
            <a:r>
              <a:rPr lang="en-US" sz="1400" b="0" cap="none" dirty="0" smtClean="0">
                <a:latin typeface="+mn-lt"/>
              </a:rPr>
              <a:t>Start of patient treatment in 1 room</a:t>
            </a:r>
          </a:p>
          <a:p>
            <a:endParaRPr lang="en-US" sz="1400" b="0" cap="none" dirty="0" smtClean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August 2017</a:t>
            </a:r>
          </a:p>
          <a:p>
            <a:r>
              <a:rPr lang="en-US" sz="1400" b="0" cap="none" dirty="0" smtClean="0">
                <a:latin typeface="+mn-lt"/>
              </a:rPr>
              <a:t>Start of the 2</a:t>
            </a:r>
            <a:r>
              <a:rPr lang="en-US" sz="1400" b="0" cap="none" baseline="30000" dirty="0" smtClean="0">
                <a:latin typeface="+mn-lt"/>
              </a:rPr>
              <a:t>nd</a:t>
            </a:r>
            <a:r>
              <a:rPr lang="en-US" sz="1400" b="0" cap="none" dirty="0" smtClean="0">
                <a:latin typeface="+mn-lt"/>
              </a:rPr>
              <a:t> room (horizontal only)</a:t>
            </a:r>
          </a:p>
          <a:p>
            <a:endParaRPr lang="en-US" sz="1400" b="0" cap="none" dirty="0">
              <a:latin typeface="+mn-lt"/>
            </a:endParaRPr>
          </a:p>
          <a:p>
            <a:r>
              <a:rPr lang="en-US" sz="1400" cap="none" dirty="0" smtClean="0">
                <a:latin typeface="+mn-lt"/>
              </a:rPr>
              <a:t>June 2018</a:t>
            </a:r>
          </a:p>
          <a:p>
            <a:r>
              <a:rPr lang="en-US" sz="1400" b="0" cap="none" dirty="0" smtClean="0">
                <a:latin typeface="+mn-lt"/>
              </a:rPr>
              <a:t>Activation of vertical beam line in the 2</a:t>
            </a:r>
            <a:r>
              <a:rPr lang="en-US" sz="1400" b="0" cap="none" baseline="30000" dirty="0" smtClean="0">
                <a:latin typeface="+mn-lt"/>
              </a:rPr>
              <a:t>nd</a:t>
            </a:r>
            <a:r>
              <a:rPr lang="en-US" sz="1400" b="0" cap="none" dirty="0" smtClean="0">
                <a:latin typeface="+mn-lt"/>
              </a:rPr>
              <a:t> room</a:t>
            </a:r>
            <a:endParaRPr lang="de-AT" sz="1400" b="0" cap="none" dirty="0">
              <a:latin typeface="+mn-lt"/>
            </a:endParaRPr>
          </a:p>
        </p:txBody>
      </p:sp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3320521166"/>
              </p:ext>
            </p:extLst>
          </p:nvPr>
        </p:nvGraphicFramePr>
        <p:xfrm>
          <a:off x="5081477" y="1168101"/>
          <a:ext cx="4053733" cy="4807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4. </a:t>
            </a:r>
            <a:r>
              <a:rPr lang="de-AT" dirty="0" err="1" smtClean="0"/>
              <a:t>Challenges</a:t>
            </a:r>
            <a:r>
              <a:rPr lang="de-AT" dirty="0" smtClean="0"/>
              <a:t> in (IB)RT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168603"/>
            <a:ext cx="8232901" cy="5171812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>
                <a:tab pos="268288" algn="l"/>
              </a:tabLst>
              <a:defRPr/>
            </a:pPr>
            <a:r>
              <a:rPr lang="de-DE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Interruptions</a:t>
            </a: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Due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complexity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accelerator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MedAustron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specific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prototype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medical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devices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(Robot,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ImagingRing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Software)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downtimes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usually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conventional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RT.</a:t>
            </a: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>
                <a:tab pos="268288" algn="l"/>
              </a:tabLst>
              <a:defRPr/>
            </a:pPr>
            <a:endParaRPr lang="de-DE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panose="020B0604020202020204" pitchFamily="34" charset="0"/>
              <a:buChar char="•"/>
              <a:tabLst>
                <a:tab pos="268288" algn="l"/>
              </a:tabLst>
              <a:defRPr/>
            </a:pP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complexity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anesthesia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workflow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pediatric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must not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eat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drink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sedation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duration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sedation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is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limited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panose="020B0604020202020204" pitchFamily="34" charset="0"/>
              <a:buChar char="•"/>
              <a:tabLst>
                <a:tab pos="268288" algn="l"/>
              </a:tabLst>
              <a:defRPr/>
            </a:pP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Difficult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patient-specific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routines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drinking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protocoll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bladder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filling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enema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emptying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rectum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medication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panose="020B0604020202020204" pitchFamily="34" charset="0"/>
              <a:buChar char="•"/>
              <a:tabLst>
                <a:tab pos="268288" algn="l"/>
              </a:tabLst>
              <a:defRPr/>
            </a:pP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Competing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appointments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oncomitant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external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therapy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rehab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examinations</a:t>
            </a: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91369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5. </a:t>
            </a:r>
            <a:r>
              <a:rPr lang="de-AT" dirty="0" err="1" smtClean="0"/>
              <a:t>Ramp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improvements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556791"/>
            <a:ext cx="7520373" cy="3089549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per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day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951369"/>
              </p:ext>
            </p:extLst>
          </p:nvPr>
        </p:nvGraphicFramePr>
        <p:xfrm>
          <a:off x="819140" y="2087592"/>
          <a:ext cx="7519366" cy="4180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868721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5. </a:t>
            </a:r>
            <a:r>
              <a:rPr lang="de-AT" dirty="0" err="1" smtClean="0"/>
              <a:t>Ramp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improvements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260000"/>
            <a:ext cx="7520373" cy="603208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efficiency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In-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room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time: Patient-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Patient-exit</a:t>
            </a: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394651"/>
              </p:ext>
            </p:extLst>
          </p:nvPr>
        </p:nvGraphicFramePr>
        <p:xfrm>
          <a:off x="900000" y="2160000"/>
          <a:ext cx="720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225464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 smtClean="0"/>
              <a:t>5. </a:t>
            </a:r>
            <a:r>
              <a:rPr lang="de-AT" dirty="0" err="1" smtClean="0"/>
              <a:t>Ramp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improvements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9087094"/>
              </p:ext>
            </p:extLst>
          </p:nvPr>
        </p:nvGraphicFramePr>
        <p:xfrm>
          <a:off x="900000" y="2160000"/>
          <a:ext cx="720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Inhaltsplatzhalter 2"/>
          <p:cNvSpPr txBox="1">
            <a:spLocks/>
          </p:cNvSpPr>
          <p:nvPr/>
        </p:nvSpPr>
        <p:spPr>
          <a:xfrm>
            <a:off x="542609" y="1260000"/>
            <a:ext cx="7520373" cy="603208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efficiency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Positioning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verification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Patient-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enter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start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1st beam</a:t>
            </a: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0" name="Gerader Verbinder 9"/>
          <p:cNvCxnSpPr/>
          <p:nvPr/>
        </p:nvCxnSpPr>
        <p:spPr>
          <a:xfrm flipH="1">
            <a:off x="6423102" y="3850888"/>
            <a:ext cx="14869" cy="1479395"/>
          </a:xfrm>
          <a:prstGeom prst="line">
            <a:avLst/>
          </a:prstGeom>
          <a:ln w="3810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9947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817"/>
            <a:ext cx="8393373" cy="1325563"/>
          </a:xfrm>
        </p:spPr>
        <p:txBody>
          <a:bodyPr/>
          <a:lstStyle/>
          <a:p>
            <a:r>
              <a:rPr lang="de-AT" dirty="0"/>
              <a:t>5</a:t>
            </a:r>
            <a:r>
              <a:rPr lang="de-AT" dirty="0" smtClean="0"/>
              <a:t>. </a:t>
            </a:r>
            <a:r>
              <a:rPr lang="de-AT" dirty="0" err="1" smtClean="0"/>
              <a:t>Ramp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improvements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556790"/>
            <a:ext cx="7520373" cy="4938467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efficiency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lang="de-DE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lvl="1" indent="-285750">
              <a:lnSpc>
                <a:spcPct val="90000"/>
              </a:lnSpc>
              <a:spcBef>
                <a:spcPts val="525"/>
              </a:spcBef>
              <a:buClr>
                <a:srgbClr val="14316C"/>
              </a:buClr>
              <a:buFontTx/>
              <a:buChar char="-"/>
              <a:defRPr/>
            </a:pP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Reduce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beams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per </a:t>
            </a:r>
            <a:r>
              <a:rPr lang="de-DE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lang="de-DE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split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plan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into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„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beamsets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treated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an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alternating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sequence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lvl="1" indent="-285750">
              <a:lnSpc>
                <a:spcPct val="90000"/>
              </a:lnSpc>
              <a:spcBef>
                <a:spcPts val="525"/>
              </a:spcBef>
              <a:buClr>
                <a:srgbClr val="14316C"/>
              </a:buClr>
              <a:buFontTx/>
              <a:buChar char="-"/>
              <a:defRPr/>
            </a:pP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robot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speed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Tx/>
              <a:buChar char="-"/>
              <a:tabLst/>
              <a:defRPr/>
            </a:pP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Reduce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robot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travel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distances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definition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optimized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step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-on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imaging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positions</a:t>
            </a: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Tx/>
              <a:buChar char="-"/>
              <a:tabLst/>
              <a:defRPr/>
            </a:pP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Reduction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beam-time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stepwise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implementation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accelerator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performance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increase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projects</a:t>
            </a:r>
            <a: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Tx/>
              <a:buChar char="-"/>
              <a:tabLst/>
              <a:defRPr/>
            </a:pP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RTT </a:t>
            </a:r>
            <a:r>
              <a:rPr lang="de-DE" noProof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workflow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noProof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improvements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noProof="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93688" marR="0" lvl="1" indent="-28575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Tx/>
              <a:buChar char="-"/>
              <a:tabLst/>
              <a:defRPr/>
            </a:pPr>
            <a:r>
              <a:rPr kumimoji="0" lang="de-DE" i="0" u="none" strike="noStrike" kern="1200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More </a:t>
            </a:r>
            <a:r>
              <a:rPr kumimoji="0" lang="de-DE" i="0" u="none" strike="noStrike" kern="1200" cap="none" spc="0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effective</a:t>
            </a:r>
            <a:r>
              <a:rPr kumimoji="0" lang="de-DE" i="0" u="none" strike="noStrike" kern="1200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i="0" u="none" strike="noStrike" kern="1200" cap="none" spc="0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kumimoji="0" lang="de-DE" i="0" u="none" strike="noStrike" kern="1200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quicker </a:t>
            </a:r>
            <a:r>
              <a:rPr kumimoji="0" lang="de-DE" i="0" u="none" strike="noStrike" kern="1200" cap="none" spc="0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troubleshooting</a:t>
            </a: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83481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6. Further </a:t>
            </a:r>
            <a:r>
              <a:rPr lang="de-AT" dirty="0" err="1" smtClean="0"/>
              <a:t>development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556791"/>
            <a:ext cx="7520373" cy="3089549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Surface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scanner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installation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C-RAD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Catalyst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/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Sentinel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Patient </a:t>
            </a:r>
            <a:r>
              <a:rPr kumimoji="0" lang="de-DE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setup</a:t>
            </a:r>
            <a: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de-DE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noProof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Surveilance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DE" noProof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intrafraction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noProof="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motion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noProof="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4D CT</a:t>
            </a:r>
            <a: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noProof="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noProof="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DE" i="0" u="none" strike="noStrike" kern="1200" cap="none" spc="0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Gating</a:t>
            </a:r>
            <a:endParaRPr kumimoji="0" lang="de-DE" i="0" u="none" strike="noStrike" kern="1200" cap="none" spc="0" normalizeH="0" baseline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42" r="29187"/>
          <a:stretch/>
        </p:blipFill>
        <p:spPr>
          <a:xfrm>
            <a:off x="5615797" y="3350406"/>
            <a:ext cx="2817507" cy="249598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988" y="3350406"/>
            <a:ext cx="3307810" cy="2495034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530380" y="5838005"/>
            <a:ext cx="1806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C-RAD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5171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6. Further </a:t>
            </a:r>
            <a:r>
              <a:rPr lang="de-AT" dirty="0" err="1" smtClean="0"/>
              <a:t>development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42609" y="1556790"/>
            <a:ext cx="8128193" cy="4860897"/>
          </a:xfrm>
          <a:prstGeom prst="rect">
            <a:avLst/>
          </a:prstGeom>
        </p:spPr>
        <p:txBody>
          <a:bodyPr/>
          <a:lstStyle/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Surface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scanner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installation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C-RAD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Catalyst</a:t>
            </a:r>
            <a:r>
              <a:rPr kumimoji="0" 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/ </a:t>
            </a:r>
            <a:r>
              <a:rPr kumimoji="0" 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Sentinel</a:t>
            </a: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938" marR="0" lvl="1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tabLst/>
              <a:defRPr/>
            </a:pPr>
            <a:endParaRPr kumimoji="0" 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Hardware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installation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finished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1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>
                <a:tab pos="623888" algn="l"/>
              </a:tabLst>
              <a:defRPr/>
            </a:pP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Next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steps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	</a:t>
            </a:r>
            <a:r>
              <a:rPr lang="de-DE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G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radual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installation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SW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packages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	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cceptance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	</a:t>
            </a:r>
            <a:r>
              <a:rPr lang="de-DE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T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raining (MP, RTT,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MedTec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	4D CT -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clinical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use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	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Assisted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setup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-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clinical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use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Intrafraction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motion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surveillance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/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	</a:t>
            </a:r>
            <a:b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Future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goal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=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gated</a:t>
            </a:r>
            <a:r>
              <a:rPr lang="de-DE" sz="16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irradiation</a:t>
            </a:r>
            <a:endParaRPr kumimoji="0" lang="de-DE" sz="1600" i="0" u="none" strike="noStrike" kern="1200" cap="none" spc="0" normalizeH="0" baseline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638" marR="0" lvl="1" indent="-266700" algn="l" defTabSz="914400" rtl="0" eaLnBrk="1" fontAlgn="auto" latinLnBrk="0" hangingPunct="1">
              <a:lnSpc>
                <a:spcPct val="90000"/>
              </a:lnSpc>
              <a:spcBef>
                <a:spcPts val="525"/>
              </a:spcBef>
              <a:spcAft>
                <a:spcPts val="0"/>
              </a:spcAft>
              <a:buClr>
                <a:srgbClr val="14316C"/>
              </a:buClr>
              <a:buSzTx/>
              <a:buFont typeface="Arial" charset="0"/>
              <a:buChar char="•"/>
              <a:tabLst/>
              <a:defRPr/>
            </a:pPr>
            <a:endParaRPr kumimoji="0" lang="de-DE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lum bright="1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802" y="4257688"/>
            <a:ext cx="2880000" cy="216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802" y="2018222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268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6. Further </a:t>
            </a:r>
            <a:r>
              <a:rPr lang="de-AT" dirty="0" err="1"/>
              <a:t>development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75733" y="1469872"/>
            <a:ext cx="82327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Carbon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ions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07/2019</a:t>
            </a:r>
          </a:p>
          <a:p>
            <a:pPr marL="361950" indent="-361950">
              <a:buFont typeface="Arial" pitchFamily="34" charset="0"/>
              <a:buChar char="•"/>
            </a:pP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Proton-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Gantry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12/2021</a:t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Numbers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treated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2018: ~200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avg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26/d)</a:t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Goal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2019: 270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patients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avg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30/d)</a:t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 indent="-361950">
              <a:buFont typeface="Arial" pitchFamily="34" charset="0"/>
              <a:buChar char="•"/>
              <a:tabLst>
                <a:tab pos="1612900" algn="l"/>
              </a:tabLst>
            </a:pP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Mo-Fr,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including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holidays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Currently</a:t>
            </a:r>
            <a:r>
              <a:rPr lang="de-A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8:10 – 18:00 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(in </a:t>
            </a:r>
            <a:r>
              <a:rPr lang="de-AT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fact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until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treatments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finished</a:t>
            </a:r>
            <a:r>
              <a:rPr lang="de-AT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07/2019	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8:10 – 19:00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727" y="2666883"/>
            <a:ext cx="2264317" cy="2264317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15144" y="360065"/>
            <a:ext cx="8229600" cy="1143000"/>
          </a:xfrm>
        </p:spPr>
        <p:txBody>
          <a:bodyPr>
            <a:normAutofit/>
          </a:bodyPr>
          <a:lstStyle/>
          <a:p>
            <a:r>
              <a:rPr lang="de-DE" dirty="0" err="1" smtClean="0"/>
              <a:t>Closing</a:t>
            </a:r>
            <a:r>
              <a:rPr lang="de-DE" dirty="0" smtClean="0"/>
              <a:t> </a:t>
            </a:r>
            <a:r>
              <a:rPr lang="de-DE" dirty="0" err="1" smtClean="0"/>
              <a:t>remark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669" y="1469872"/>
            <a:ext cx="4680000" cy="4680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54129" y="1651336"/>
            <a:ext cx="3390635" cy="347787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Interdisciplinary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cooperation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teams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precondition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optimization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cost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-efficiency</a:t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effectiveness</a:t>
            </a:r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A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A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safety</a:t>
            </a:r>
            <a:endParaRPr lang="de-A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9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04826" y="160867"/>
            <a:ext cx="5219700" cy="48165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5400" b="1" i="0" u="none" strike="noStrike" kern="1200" cap="all" spc="0" normalizeH="0" baseline="0" noProof="0" dirty="0" err="1" smtClean="0">
                <a:ln>
                  <a:noFill/>
                </a:ln>
                <a:solidFill>
                  <a:srgbClr val="14316C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Thank</a:t>
            </a:r>
            <a:r>
              <a:rPr kumimoji="0" lang="de-AT" sz="5400" b="1" i="0" u="none" strike="noStrike" kern="1200" cap="all" spc="0" normalizeH="0" baseline="0" noProof="0" dirty="0" smtClean="0">
                <a:ln>
                  <a:noFill/>
                </a:ln>
                <a:solidFill>
                  <a:srgbClr val="14316C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AT" sz="5400" b="1" i="0" u="none" strike="noStrike" kern="1200" cap="all" spc="0" normalizeH="0" baseline="0" noProof="0" dirty="0" err="1" smtClean="0">
                <a:ln>
                  <a:noFill/>
                </a:ln>
                <a:solidFill>
                  <a:srgbClr val="14316C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you</a:t>
            </a:r>
            <a:endParaRPr kumimoji="0" lang="de-AT" sz="5400" b="1" i="0" u="none" strike="noStrike" kern="1200" cap="all" spc="0" normalizeH="0" baseline="0" noProof="0" dirty="0" smtClean="0">
              <a:ln>
                <a:noFill/>
              </a:ln>
              <a:solidFill>
                <a:srgbClr val="14316C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sz="5400" b="1" cap="all" dirty="0">
              <a:solidFill>
                <a:srgbClr val="14316C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5400" b="1" i="0" u="none" strike="noStrike" kern="1200" cap="all" spc="0" normalizeH="0" baseline="0" noProof="0" dirty="0" smtClean="0">
              <a:ln>
                <a:noFill/>
              </a:ln>
              <a:solidFill>
                <a:srgbClr val="14316C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4800" b="1" i="0" u="none" strike="noStrike" kern="1200" cap="all" spc="0" normalizeH="0" baseline="0" noProof="0" dirty="0" err="1" smtClean="0">
                <a:ln>
                  <a:noFill/>
                </a:ln>
                <a:solidFill>
                  <a:srgbClr val="14316C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Questions</a:t>
            </a:r>
            <a:r>
              <a:rPr lang="de-AT" sz="4800" b="1" cap="all" dirty="0" smtClean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rPr>
              <a:t> ?</a:t>
            </a:r>
            <a:endParaRPr kumimoji="0" lang="de-AT" sz="4800" b="1" i="0" u="none" strike="noStrike" kern="1200" cap="all" spc="0" normalizeH="0" baseline="0" noProof="0" dirty="0">
              <a:ln>
                <a:noFill/>
              </a:ln>
              <a:solidFill>
                <a:srgbClr val="14316C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Fußzeilenplatzhalter 4"/>
          <p:cNvSpPr txBox="1">
            <a:spLocks/>
          </p:cNvSpPr>
          <p:nvPr/>
        </p:nvSpPr>
        <p:spPr>
          <a:xfrm>
            <a:off x="0" y="6497153"/>
            <a:ext cx="9143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55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charset="0"/>
                <a:ea typeface="+mn-ea"/>
                <a:cs typeface="+mn-cs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kumimoji="0" lang="de-DE" sz="55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liennummernplatzhalter 5"/>
          <p:cNvSpPr txBox="1">
            <a:spLocks/>
          </p:cNvSpPr>
          <p:nvPr/>
        </p:nvSpPr>
        <p:spPr>
          <a:xfrm>
            <a:off x="7986783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31551D-F3C2-3643-8B41-F655A96CD0F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aramond" charset="0"/>
                <a:ea typeface="Garamond" charset="0"/>
                <a:cs typeface="Garamond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aramond" charset="0"/>
              <a:ea typeface="Garamond" charset="0"/>
              <a:cs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336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kumimoji="0" lang="de-AT" sz="32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introduction</a:t>
            </a:r>
            <a:endParaRPr kumimoji="0" lang="de-AT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3670" y="508991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b. Medical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staff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groups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at MedAustron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50682" y="1363304"/>
            <a:ext cx="7582274" cy="5114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177800" algn="l"/>
              </a:tabLst>
            </a:pPr>
            <a:r>
              <a:rPr lang="en-US" sz="1800" cap="none" dirty="0">
                <a:latin typeface="+mn-lt"/>
              </a:rPr>
              <a:t>Radiation Oncologist</a:t>
            </a:r>
            <a:br>
              <a:rPr lang="en-US" sz="1800" cap="none" dirty="0">
                <a:latin typeface="+mn-lt"/>
              </a:rPr>
            </a:br>
            <a:endParaRPr lang="en-US" sz="1800" cap="none" dirty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>
                <a:latin typeface="+mn-lt"/>
              </a:rPr>
              <a:t>Case preparation, evaluation of eligibility for ion beam radiotherapy, evaluation and considerations of prior treatments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>
                <a:latin typeface="+mn-lt"/>
              </a:rPr>
              <a:t>Patient education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>
                <a:latin typeface="+mn-lt"/>
              </a:rPr>
              <a:t>Definition of target </a:t>
            </a:r>
            <a:r>
              <a:rPr lang="en-US" sz="1800" b="0" cap="none" dirty="0" smtClean="0">
                <a:latin typeface="+mn-lt"/>
              </a:rPr>
              <a:t>volumes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Evaluation of treatment </a:t>
            </a:r>
            <a:r>
              <a:rPr lang="en-US" sz="1800" b="0" cap="none" dirty="0">
                <a:latin typeface="+mn-lt"/>
              </a:rPr>
              <a:t>plan </a:t>
            </a:r>
            <a:r>
              <a:rPr lang="en-US" sz="1800" b="0" cap="none" dirty="0" smtClean="0">
                <a:latin typeface="+mn-lt"/>
              </a:rPr>
              <a:t>and approval</a:t>
            </a:r>
            <a:endParaRPr lang="en-US" sz="1800" b="0" cap="none" dirty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>
                <a:latin typeface="+mn-lt"/>
              </a:rPr>
              <a:t>Physical examinations during therapy and </a:t>
            </a:r>
            <a:r>
              <a:rPr lang="en-US" sz="1800" b="0" cap="none" dirty="0" smtClean="0">
                <a:latin typeface="+mn-lt"/>
              </a:rPr>
              <a:t>follow-up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Contact person for referring physicians</a:t>
            </a:r>
            <a:br>
              <a:rPr lang="en-US" sz="1800" b="0" cap="none" dirty="0" smtClean="0">
                <a:latin typeface="+mn-lt"/>
              </a:rPr>
            </a:br>
            <a:endParaRPr lang="de-AT" sz="1800" b="0" cap="none" dirty="0">
              <a:latin typeface="+mn-lt"/>
            </a:endParaRPr>
          </a:p>
          <a:p>
            <a:pPr>
              <a:tabLst>
                <a:tab pos="177800" algn="l"/>
              </a:tabLst>
            </a:pPr>
            <a:r>
              <a:rPr lang="en-US" sz="1800" cap="none" dirty="0" smtClean="0">
                <a:latin typeface="+mn-lt"/>
              </a:rPr>
              <a:t>Patient administration </a:t>
            </a:r>
            <a:r>
              <a:rPr lang="en-US" sz="1800" b="0" cap="none" dirty="0" smtClean="0">
                <a:latin typeface="+mn-lt"/>
              </a:rPr>
              <a:t>(Reception, Intake)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Administration of patient data, creation of medical record, import and export of imaging data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Point of contact for patients during their treatment session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Communication of appointments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Communication and exchange of data between MedAustron and referring institutions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114935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336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kumimoji="0" lang="de-AT" sz="32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introduction</a:t>
            </a:r>
            <a:endParaRPr kumimoji="0" lang="de-AT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3670" y="508991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b. Medical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staff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groups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at MedAustron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50682" y="1340998"/>
            <a:ext cx="7582274" cy="5114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177800" algn="l"/>
              </a:tabLst>
            </a:pPr>
            <a:r>
              <a:rPr lang="en-US" sz="1800" cap="none" dirty="0" smtClean="0">
                <a:latin typeface="+mn-lt"/>
              </a:rPr>
              <a:t>Clinical Studies</a:t>
            </a:r>
            <a:br>
              <a:rPr lang="en-US" sz="1800" cap="none" dirty="0" smtClean="0">
                <a:latin typeface="+mn-lt"/>
              </a:rPr>
            </a:br>
            <a:endParaRPr lang="en-US" sz="180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Every patient (who agrees) is included in a study protocol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Initial Check to acquire baseline data for comparison + interviews during and at end of therapy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Creation of valuable data for the assessment of ion beam treatment outcome</a:t>
            </a:r>
            <a:endParaRPr lang="en-US" sz="1800" b="0" cap="none" dirty="0">
              <a:latin typeface="+mn-lt"/>
            </a:endParaRPr>
          </a:p>
          <a:p>
            <a:pPr>
              <a:tabLst>
                <a:tab pos="177800" algn="l"/>
              </a:tabLst>
            </a:pPr>
            <a:endParaRPr lang="en-US" sz="1800" cap="none" dirty="0" smtClean="0">
              <a:latin typeface="+mn-lt"/>
            </a:endParaRPr>
          </a:p>
          <a:p>
            <a:pPr>
              <a:tabLst>
                <a:tab pos="177800" algn="l"/>
              </a:tabLst>
            </a:pPr>
            <a:r>
              <a:rPr lang="en-US" sz="1800" cap="none" dirty="0" smtClean="0">
                <a:latin typeface="+mn-lt"/>
              </a:rPr>
              <a:t>Patient care – </a:t>
            </a:r>
            <a:r>
              <a:rPr lang="en-US" sz="1800" b="0" cap="none" dirty="0" smtClean="0">
                <a:latin typeface="+mn-lt"/>
              </a:rPr>
              <a:t>Nurses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Patient education about skin care, nutritional support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Treatment of therapy related side effects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Blood sampling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Drug administration (e.g. anxiolytics)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Coordination of external anesthesia team</a:t>
            </a:r>
          </a:p>
          <a:p>
            <a:pPr>
              <a:tabLst>
                <a:tab pos="177800" algn="l"/>
              </a:tabLst>
            </a:pPr>
            <a:endParaRPr lang="en-US" sz="1800" b="0" cap="none" dirty="0">
              <a:latin typeface="+mn-lt"/>
            </a:endParaRPr>
          </a:p>
          <a:p>
            <a:pPr>
              <a:tabLst>
                <a:tab pos="177800" algn="l"/>
              </a:tabLst>
            </a:pPr>
            <a:r>
              <a:rPr lang="en-US" sz="1800" cap="none" dirty="0">
                <a:latin typeface="+mn-lt"/>
              </a:rPr>
              <a:t>Patient care - </a:t>
            </a:r>
            <a:r>
              <a:rPr lang="en-US" sz="1800" b="0" cap="none" dirty="0">
                <a:latin typeface="+mn-lt"/>
              </a:rPr>
              <a:t>Patient Care </a:t>
            </a:r>
            <a:r>
              <a:rPr lang="en-US" sz="1800" b="0" cap="none" dirty="0" smtClean="0">
                <a:latin typeface="+mn-lt"/>
              </a:rPr>
              <a:t>Coordinator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>
              <a:latin typeface="+mn-lt"/>
            </a:endParaRPr>
          </a:p>
          <a:p>
            <a:pPr>
              <a:tabLst>
                <a:tab pos="177800" algn="l"/>
              </a:tabLst>
            </a:pPr>
            <a:r>
              <a:rPr lang="en-US" sz="1800" b="0" cap="none" dirty="0">
                <a:latin typeface="+mn-lt"/>
              </a:rPr>
              <a:t>-	Supports patients prior to and during therapy (accommodation, </a:t>
            </a:r>
            <a:r>
              <a:rPr lang="en-US" sz="1800" b="0" cap="none" dirty="0" smtClean="0">
                <a:latin typeface="+mn-lt"/>
              </a:rPr>
              <a:t>transport, 	recreational activities, general counseling)</a:t>
            </a:r>
            <a:endParaRPr lang="en-US" sz="1800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722973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336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kumimoji="0" lang="de-AT" sz="32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introduction</a:t>
            </a:r>
            <a:endParaRPr kumimoji="0" lang="de-AT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3670" y="508991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b. Medical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staff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groups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at MedAustron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50682" y="1340998"/>
            <a:ext cx="7582274" cy="5114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177800" algn="l"/>
              </a:tabLst>
            </a:pPr>
            <a:r>
              <a:rPr lang="en-US" sz="1800" cap="none" dirty="0">
                <a:latin typeface="+mn-lt"/>
              </a:rPr>
              <a:t>Radiotherapy Technologists </a:t>
            </a:r>
            <a:r>
              <a:rPr lang="en-US" sz="1800" b="0" cap="none" dirty="0">
                <a:latin typeface="+mn-lt"/>
              </a:rPr>
              <a:t>(radiographer, radiology technologist, </a:t>
            </a:r>
            <a:r>
              <a:rPr lang="en-US" sz="1800" b="0" cap="none" dirty="0" smtClean="0">
                <a:latin typeface="+mn-lt"/>
              </a:rPr>
              <a:t>...)</a:t>
            </a:r>
          </a:p>
          <a:p>
            <a:pPr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Patient education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Creation of immobilization using positioning devices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Imaging (CT, MR, PET-CT)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Registration/Fusion of imaging data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Organ at risk delineation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Treatment planning together with MPE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Preparation of treatment sequence (Treatment Operation)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err="1" smtClean="0">
                <a:latin typeface="+mn-lt"/>
              </a:rPr>
              <a:t>DryRuns</a:t>
            </a:r>
            <a:r>
              <a:rPr lang="en-US" sz="1800" b="0" cap="none" dirty="0" smtClean="0">
                <a:latin typeface="+mn-lt"/>
              </a:rPr>
              <a:t> in the treatment room together with MPE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Scheduling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Patient-positioning and radiological positioning-verification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Patient and treatment surveillance during treatment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Support of the patient</a:t>
            </a: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 smtClean="0"/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/>
          </a:p>
        </p:txBody>
      </p:sp>
    </p:spTree>
    <p:extLst>
      <p:ext uri="{BB962C8B-B14F-4D97-AF65-F5344CB8AC3E}">
        <p14:creationId xmlns:p14="http://schemas.microsoft.com/office/powerpoint/2010/main" val="30311105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336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382137" y="54591"/>
            <a:ext cx="8393373" cy="79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kumimoji="0" lang="de-AT" sz="32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introduction</a:t>
            </a:r>
            <a:endParaRPr kumimoji="0" lang="de-AT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3670" y="508991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b. Medical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staff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altLang="en-US" sz="2400" b="1" dirty="0" err="1" smtClean="0">
                <a:latin typeface="Verdana" charset="0"/>
                <a:ea typeface="Verdana" charset="0"/>
                <a:cs typeface="Verdana" charset="0"/>
              </a:rPr>
              <a:t>groups</a:t>
            </a: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 at MedAustron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693825" y="1806268"/>
            <a:ext cx="4207991" cy="5114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tabLst>
                <a:tab pos="177800" algn="l"/>
              </a:tabLst>
            </a:pPr>
            <a:endParaRPr lang="en-US" sz="1800" b="0" cap="non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679163"/>
              </p:ext>
            </p:extLst>
          </p:nvPr>
        </p:nvGraphicFramePr>
        <p:xfrm>
          <a:off x="550682" y="1556105"/>
          <a:ext cx="4040368" cy="452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92593"/>
                <a:gridCol w="12477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Medical </a:t>
                      </a:r>
                      <a:r>
                        <a:rPr lang="de-D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staff</a:t>
                      </a:r>
                      <a:endParaRPr lang="de-D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de-DE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professions</a:t>
                      </a:r>
                      <a:endParaRPr lang="de-D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</a:t>
                      </a:r>
                      <a:r>
                        <a:rPr lang="de-D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de-D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of</a:t>
                      </a:r>
                      <a:r>
                        <a:rPr lang="de-D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algn="ctr"/>
                      <a:r>
                        <a:rPr lang="de-D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employees</a:t>
                      </a:r>
                      <a:endParaRPr lang="de-D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dirty="0" smtClean="0"/>
                        <a:t>Radiation</a:t>
                      </a:r>
                      <a:r>
                        <a:rPr lang="en-US" sz="1800" cap="none" baseline="0" dirty="0" smtClean="0"/>
                        <a:t> Oncologists</a:t>
                      </a:r>
                    </a:p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baseline="0" dirty="0" smtClean="0"/>
                        <a:t>(incl. Medical- and Clinical Directors)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Radiologist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dirty="0" smtClean="0"/>
                        <a:t>Medical Physicists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Medical </a:t>
                      </a:r>
                      <a:r>
                        <a:rPr lang="de-DE" dirty="0" err="1" smtClean="0"/>
                        <a:t>Technicians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dirty="0" smtClean="0"/>
                        <a:t>Radiotherapy Technologists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dirty="0" smtClean="0"/>
                        <a:t>Patient Care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77800" algn="l"/>
                        </a:tabLst>
                      </a:pPr>
                      <a:r>
                        <a:rPr lang="en-US" sz="1800" cap="none" dirty="0" smtClean="0"/>
                        <a:t>Clinical Studies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cap="none" dirty="0" smtClean="0"/>
                        <a:t>Patient Administration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i="0" dirty="0" err="1" smtClean="0"/>
                        <a:t>Sum</a:t>
                      </a:r>
                      <a:endParaRPr lang="de-D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i="0" dirty="0" smtClean="0"/>
                        <a:t>66</a:t>
                      </a:r>
                      <a:endParaRPr lang="de-DE" b="1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4102210638"/>
              </p:ext>
            </p:extLst>
          </p:nvPr>
        </p:nvGraphicFramePr>
        <p:xfrm>
          <a:off x="4591049" y="1556105"/>
          <a:ext cx="4282627" cy="452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326115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54591"/>
            <a:ext cx="8393373" cy="790814"/>
          </a:xfrm>
        </p:spPr>
        <p:txBody>
          <a:bodyPr/>
          <a:lstStyle/>
          <a:p>
            <a:r>
              <a:rPr lang="de-AT" dirty="0" smtClean="0"/>
              <a:t>2. </a:t>
            </a:r>
            <a:r>
              <a:rPr lang="de-AT" dirty="0" err="1" smtClean="0"/>
              <a:t>Referral</a:t>
            </a:r>
            <a:r>
              <a:rPr lang="de-AT" dirty="0" smtClean="0"/>
              <a:t> </a:t>
            </a:r>
            <a:r>
              <a:rPr lang="de-AT" dirty="0" err="1" smtClean="0"/>
              <a:t>procedure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550682" y="991591"/>
            <a:ext cx="7582274" cy="5114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Catalog with indications that are accepted by the main association of Austrian social insurances</a:t>
            </a:r>
            <a:br>
              <a:rPr lang="en-US" sz="1800" b="0" cap="none" dirty="0" smtClean="0">
                <a:latin typeface="+mn-lt"/>
              </a:rPr>
            </a:br>
            <a:r>
              <a:rPr lang="en-US" sz="1800" b="0" cap="none" dirty="0" smtClean="0">
                <a:latin typeface="+mn-lt"/>
              </a:rPr>
              <a:t/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Costs are covered if a </a:t>
            </a:r>
            <a:r>
              <a:rPr lang="en-US" sz="1800" b="0" cap="none" dirty="0" err="1" smtClean="0">
                <a:latin typeface="+mn-lt"/>
              </a:rPr>
              <a:t>Tumorboard</a:t>
            </a:r>
            <a:r>
              <a:rPr lang="en-US" sz="1800" b="0" cap="none" dirty="0" smtClean="0">
                <a:latin typeface="+mn-lt"/>
              </a:rPr>
              <a:t> </a:t>
            </a:r>
            <a:r>
              <a:rPr lang="en-US" sz="1800" b="0" cap="none" dirty="0" err="1" smtClean="0">
                <a:latin typeface="+mn-lt"/>
              </a:rPr>
              <a:t>recommendationis</a:t>
            </a:r>
            <a:r>
              <a:rPr lang="en-US" sz="1800" b="0" cap="none" dirty="0" smtClean="0">
                <a:latin typeface="+mn-lt"/>
              </a:rPr>
              <a:t> available (</a:t>
            </a:r>
            <a:r>
              <a:rPr lang="en-US" sz="1800" b="0" cap="none" dirty="0" err="1" smtClean="0">
                <a:latin typeface="+mn-lt"/>
              </a:rPr>
              <a:t>Tumorboard</a:t>
            </a:r>
            <a:r>
              <a:rPr lang="en-US" sz="1800" b="0" cap="none" dirty="0" smtClean="0">
                <a:latin typeface="+mn-lt"/>
              </a:rPr>
              <a:t> = committee of oncological specialists of the referring hospital)</a:t>
            </a:r>
            <a:br>
              <a:rPr lang="en-US" sz="1800" b="0" cap="none" dirty="0" smtClean="0">
                <a:latin typeface="+mn-lt"/>
              </a:rPr>
            </a:br>
            <a:r>
              <a:rPr lang="en-US" sz="1800" b="0" cap="none" dirty="0" smtClean="0">
                <a:latin typeface="+mn-lt"/>
              </a:rPr>
              <a:t/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If a case is not included in the catalog – Insurance may cover the costs</a:t>
            </a:r>
            <a:br>
              <a:rPr lang="en-US" sz="1800" b="0" cap="none" dirty="0" smtClean="0">
                <a:latin typeface="+mn-lt"/>
              </a:rPr>
            </a:br>
            <a:r>
              <a:rPr lang="en-US" sz="1800" b="0" cap="none" dirty="0" smtClean="0">
                <a:latin typeface="+mn-lt"/>
              </a:rPr>
              <a:t/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Administrative workflow of filing the case at the insurance is done by MedAustron</a:t>
            </a:r>
            <a:br>
              <a:rPr lang="en-US" sz="1800" b="0" cap="none" dirty="0" smtClean="0">
                <a:latin typeface="+mn-lt"/>
              </a:rPr>
            </a:br>
            <a:r>
              <a:rPr lang="en-US" sz="1800" b="0" cap="none" dirty="0" smtClean="0">
                <a:latin typeface="+mn-lt"/>
              </a:rPr>
              <a:t/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Contracts with some international health insurances are in place</a:t>
            </a:r>
            <a:br>
              <a:rPr lang="en-US" sz="1800" b="0" cap="none" dirty="0" smtClean="0">
                <a:latin typeface="+mn-lt"/>
              </a:rPr>
            </a:b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800" b="0" cap="none" dirty="0" smtClean="0">
                <a:latin typeface="+mn-lt"/>
              </a:rPr>
              <a:t>Alternatively, patients may cover the treatment costs by themselves</a:t>
            </a:r>
            <a:r>
              <a:rPr lang="en-US" sz="1800" cap="none" dirty="0" smtClean="0">
                <a:latin typeface="+mn-lt"/>
              </a:rPr>
              <a:t/>
            </a:r>
            <a:br>
              <a:rPr lang="en-US" sz="1800" cap="none" dirty="0" smtClean="0">
                <a:latin typeface="+mn-lt"/>
              </a:rPr>
            </a:br>
            <a:endParaRPr lang="en-US" sz="1800" cap="none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7800" algn="l"/>
              </a:tabLst>
            </a:pPr>
            <a:endParaRPr lang="en-US" sz="1800" cap="none" dirty="0" smtClean="0">
              <a:latin typeface="+mn-lt"/>
            </a:endParaRPr>
          </a:p>
          <a:p>
            <a:pPr>
              <a:tabLst>
                <a:tab pos="177800" algn="l"/>
              </a:tabLst>
            </a:pPr>
            <a:endParaRPr lang="en-US" sz="1800" b="0" cap="none" dirty="0">
              <a:latin typeface="+mn-lt"/>
            </a:endParaRPr>
          </a:p>
          <a:p>
            <a:pPr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 smtClean="0">
              <a:latin typeface="+mn-lt"/>
            </a:endParaRPr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 smtClean="0"/>
          </a:p>
          <a:p>
            <a:pPr marL="285750" indent="-285750">
              <a:buFontTx/>
              <a:buChar char="-"/>
              <a:tabLst>
                <a:tab pos="177800" algn="l"/>
              </a:tabLst>
            </a:pPr>
            <a:endParaRPr lang="en-US" sz="1800" b="0" cap="none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54591"/>
            <a:ext cx="8393373" cy="790814"/>
          </a:xfrm>
        </p:spPr>
        <p:txBody>
          <a:bodyPr>
            <a:normAutofit fontScale="90000"/>
          </a:bodyPr>
          <a:lstStyle/>
          <a:p>
            <a:pPr>
              <a:tabLst>
                <a:tab pos="534988" algn="l"/>
              </a:tabLst>
            </a:pPr>
            <a:r>
              <a:rPr lang="de-AT" dirty="0"/>
              <a:t>3</a:t>
            </a:r>
            <a:r>
              <a:rPr lang="de-AT" dirty="0" smtClean="0"/>
              <a:t>.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	beam </a:t>
            </a:r>
            <a:r>
              <a:rPr lang="de-DE" dirty="0" err="1"/>
              <a:t>radiotherapy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smtClean="0">
                <a:solidFill>
                  <a:schemeClr val="bg1"/>
                </a:solidFill>
                <a:latin typeface="Verdana" charset="0"/>
              </a:rPr>
              <a:t>&lt;DokKlasse: AAnnn&gt;&lt;Inhaltskennz.: xxxxx&gt;&lt;DokNo: xxxxxxxxxxxxxxxxx&gt;&lt;Datum: JJJJ-MM-DD&gt;&lt;Version: n.n&gt;&lt;Schutzklasse: nur intern&gt;&lt;Vertraulichkeit: offen&gt;&lt;Eigner: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="" xmlns:a16="http://schemas.microsoft.com/office/drawing/2014/main" id="{ED4344B5-24D9-3540-9716-6E343A72780A}"/>
              </a:ext>
            </a:extLst>
          </p:cNvPr>
          <p:cNvSpPr txBox="1">
            <a:spLocks/>
          </p:cNvSpPr>
          <p:nvPr/>
        </p:nvSpPr>
        <p:spPr>
          <a:xfrm>
            <a:off x="646555" y="698699"/>
            <a:ext cx="8230007" cy="586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en-US" sz="2400" b="1" dirty="0" smtClean="0">
                <a:latin typeface="Verdana" charset="0"/>
                <a:ea typeface="Verdana" charset="0"/>
                <a:cs typeface="Verdana" charset="0"/>
              </a:rPr>
              <a:t>a.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Beamgeneration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kumimoji="0" lang="de-DE" alt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 -</a:t>
            </a:r>
            <a:r>
              <a:rPr kumimoji="0" lang="de-DE" altLang="en-US" sz="2400" b="1" i="0" u="none" strike="noStrike" kern="1200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application</a:t>
            </a:r>
            <a:endParaRPr kumimoji="0" lang="en-GB" altLang="en-US" sz="2400" b="1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="" xmlns:a16="http://schemas.microsoft.com/office/drawing/2014/main" id="{C0E07461-B7E3-5143-B630-070F5124216F}"/>
              </a:ext>
            </a:extLst>
          </p:cNvPr>
          <p:cNvSpPr txBox="1">
            <a:spLocks/>
          </p:cNvSpPr>
          <p:nvPr/>
        </p:nvSpPr>
        <p:spPr>
          <a:xfrm>
            <a:off x="382136" y="1483424"/>
            <a:ext cx="8081977" cy="445960"/>
          </a:xfrm>
          <a:prstGeom prst="rect">
            <a:avLst/>
          </a:prstGeom>
        </p:spPr>
        <p:txBody>
          <a:bodyPr/>
          <a:lstStyle/>
          <a:p>
            <a:pPr marL="228600" indent="-498425">
              <a:lnSpc>
                <a:spcPct val="90000"/>
              </a:lnSpc>
              <a:spcBef>
                <a:spcPts val="1000"/>
              </a:spcBef>
              <a:buClr>
                <a:srgbClr val="F2D711"/>
              </a:buClr>
              <a:buSzPct val="100000"/>
              <a:defRPr/>
            </a:pPr>
            <a:r>
              <a:rPr kumimoji="0" lang="de-DE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Electron</a:t>
            </a:r>
            <a:r>
              <a:rPr kumimoji="0" lang="de-DE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/</a:t>
            </a:r>
            <a:r>
              <a:rPr kumimoji="0" lang="de-DE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photon</a:t>
            </a:r>
            <a:r>
              <a:rPr lang="de-DE" altLang="en-US" sz="1600" b="1" dirty="0" smtClean="0">
                <a:latin typeface="Verdana" charset="0"/>
                <a:ea typeface="Verdana" charset="0"/>
                <a:cs typeface="Verdana" charset="0"/>
              </a:rPr>
              <a:t>-LINAC		vs.                p, C Synchrotron</a:t>
            </a:r>
          </a:p>
          <a:p>
            <a:pPr marL="228600" marR="0" lvl="0" indent="-498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tabLst/>
              <a:defRPr/>
            </a:pPr>
            <a:r>
              <a:rPr kumimoji="0" lang="de-DE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	  </a:t>
            </a:r>
            <a:endParaRPr kumimoji="0" lang="en-GB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8C7073CD-1175-2D4B-BDD5-2B5FA32467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37" y="2480912"/>
            <a:ext cx="3364627" cy="283122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5" descr="StudioBaldauf_10.10.12_57426.jpg">
            <a:extLst>
              <a:ext uri="{FF2B5EF4-FFF2-40B4-BE49-F238E27FC236}">
                <a16:creationId xmlns="" xmlns:a16="http://schemas.microsoft.com/office/drawing/2014/main" id="{51BCE57E-1B93-C44A-B884-F7D3821F96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348" y="4166246"/>
            <a:ext cx="3631706" cy="224541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5">
            <a:extLst>
              <a:ext uri="{FF2B5EF4-FFF2-40B4-BE49-F238E27FC236}">
                <a16:creationId xmlns="" xmlns:a16="http://schemas.microsoft.com/office/drawing/2014/main" id="{88F8FEE8-01B7-8840-9EDF-412C7D123AA6}"/>
              </a:ext>
            </a:extLst>
          </p:cNvPr>
          <p:cNvCxnSpPr/>
          <p:nvPr/>
        </p:nvCxnSpPr>
        <p:spPr>
          <a:xfrm flipH="1">
            <a:off x="2656936" y="2892881"/>
            <a:ext cx="8626" cy="237226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">
            <a:extLst>
              <a:ext uri="{FF2B5EF4-FFF2-40B4-BE49-F238E27FC236}">
                <a16:creationId xmlns="" xmlns:a16="http://schemas.microsoft.com/office/drawing/2014/main" id="{D6D07E1B-0880-DB47-98D8-008DA7181058}"/>
              </a:ext>
            </a:extLst>
          </p:cNvPr>
          <p:cNvSpPr txBox="1"/>
          <p:nvPr/>
        </p:nvSpPr>
        <p:spPr>
          <a:xfrm>
            <a:off x="2674188" y="3263334"/>
            <a:ext cx="857927" cy="4408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65" b="1" dirty="0">
                <a:solidFill>
                  <a:srgbClr val="FF0000"/>
                </a:solidFill>
                <a:ea typeface="MS PGothic" charset="-128"/>
              </a:rPr>
              <a:t>2.5 m</a:t>
            </a:r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="" xmlns:a16="http://schemas.microsoft.com/office/drawing/2014/main" id="{7469E937-0270-6C4D-ABFF-865A190F7586}"/>
              </a:ext>
            </a:extLst>
          </p:cNvPr>
          <p:cNvCxnSpPr/>
          <p:nvPr/>
        </p:nvCxnSpPr>
        <p:spPr>
          <a:xfrm flipH="1">
            <a:off x="7255993" y="4428870"/>
            <a:ext cx="806990" cy="197961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9">
            <a:extLst>
              <a:ext uri="{FF2B5EF4-FFF2-40B4-BE49-F238E27FC236}">
                <a16:creationId xmlns="" xmlns:a16="http://schemas.microsoft.com/office/drawing/2014/main" id="{3C15DBDD-3847-C24B-AB38-DEB9C421933F}"/>
              </a:ext>
            </a:extLst>
          </p:cNvPr>
          <p:cNvSpPr txBox="1"/>
          <p:nvPr/>
        </p:nvSpPr>
        <p:spPr>
          <a:xfrm>
            <a:off x="6961971" y="4107353"/>
            <a:ext cx="944486" cy="440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65" dirty="0">
                <a:solidFill>
                  <a:srgbClr val="FF0000"/>
                </a:solidFill>
                <a:ea typeface="MS PGothic" charset="-128"/>
              </a:rPr>
              <a:t>100 m</a:t>
            </a:r>
          </a:p>
        </p:txBody>
      </p:sp>
      <p:pic>
        <p:nvPicPr>
          <p:cNvPr id="14" name="Bild 2" descr="IMG_2309 - 2013-09-25 at 11-38-4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687" y="1897410"/>
            <a:ext cx="2982337" cy="2036493"/>
          </a:xfrm>
          <a:prstGeom prst="rect">
            <a:avLst/>
          </a:prstGeom>
          <a:effectLst>
            <a:outerShdw blurRad="254000" dist="88900" dir="8100000" sx="101000" sy="101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Straight Arrow Connector 5">
            <a:extLst>
              <a:ext uri="{FF2B5EF4-FFF2-40B4-BE49-F238E27FC236}">
                <a16:creationId xmlns="" xmlns:a16="http://schemas.microsoft.com/office/drawing/2014/main" id="{88F8FEE8-01B7-8840-9EDF-412C7D123AA6}"/>
              </a:ext>
            </a:extLst>
          </p:cNvPr>
          <p:cNvCxnSpPr/>
          <p:nvPr/>
        </p:nvCxnSpPr>
        <p:spPr>
          <a:xfrm>
            <a:off x="5316114" y="1897410"/>
            <a:ext cx="0" cy="201952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>
            <a:extLst>
              <a:ext uri="{FF2B5EF4-FFF2-40B4-BE49-F238E27FC236}">
                <a16:creationId xmlns="" xmlns:a16="http://schemas.microsoft.com/office/drawing/2014/main" id="{D6D07E1B-0880-DB47-98D8-008DA7181058}"/>
              </a:ext>
            </a:extLst>
          </p:cNvPr>
          <p:cNvSpPr txBox="1"/>
          <p:nvPr/>
        </p:nvSpPr>
        <p:spPr>
          <a:xfrm>
            <a:off x="5323548" y="2598985"/>
            <a:ext cx="857927" cy="440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65" b="1" dirty="0">
                <a:solidFill>
                  <a:srgbClr val="FF0000"/>
                </a:solidFill>
                <a:ea typeface="MS PGothic" charset="-128"/>
              </a:rPr>
              <a:t>7</a:t>
            </a:r>
            <a:r>
              <a:rPr lang="en-US" sz="2265" b="1" dirty="0" smtClean="0">
                <a:solidFill>
                  <a:srgbClr val="FF0000"/>
                </a:solidFill>
                <a:ea typeface="MS PGothic" charset="-128"/>
              </a:rPr>
              <a:t>.5 </a:t>
            </a:r>
            <a:r>
              <a:rPr lang="en-US" sz="2265" b="1" dirty="0">
                <a:solidFill>
                  <a:srgbClr val="FF0000"/>
                </a:solidFill>
                <a:ea typeface="MS PGothic" charset="-128"/>
              </a:rPr>
              <a:t>m</a:t>
            </a: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D6D07E1B-0880-DB47-98D8-008DA7181058}"/>
              </a:ext>
            </a:extLst>
          </p:cNvPr>
          <p:cNvSpPr txBox="1"/>
          <p:nvPr/>
        </p:nvSpPr>
        <p:spPr>
          <a:xfrm>
            <a:off x="7245632" y="1897410"/>
            <a:ext cx="6182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ea typeface="MS PGothic" charset="-128"/>
              </a:rPr>
              <a:t>50t</a:t>
            </a:r>
            <a:endParaRPr lang="en-US" sz="2000" b="1" dirty="0">
              <a:solidFill>
                <a:srgbClr val="FF0000"/>
              </a:solidFill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846121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gleich Workflow Protonen - Photonen_2018-02-03_HHE">
  <a:themeElements>
    <a:clrScheme name="MedAustron">
      <a:dk1>
        <a:srgbClr val="112359"/>
      </a:dk1>
      <a:lt1>
        <a:srgbClr val="FFFFFF"/>
      </a:lt1>
      <a:dk2>
        <a:srgbClr val="7389A0"/>
      </a:dk2>
      <a:lt2>
        <a:srgbClr val="9BA9BA"/>
      </a:lt2>
      <a:accent1>
        <a:srgbClr val="EDD012"/>
      </a:accent1>
      <a:accent2>
        <a:srgbClr val="8297AC"/>
      </a:accent2>
      <a:accent3>
        <a:srgbClr val="034A90"/>
      </a:accent3>
      <a:accent4>
        <a:srgbClr val="BF9000"/>
      </a:accent4>
      <a:accent5>
        <a:srgbClr val="2E75B5"/>
      </a:accent5>
      <a:accent6>
        <a:srgbClr val="538135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CEA30953-4183-704E-87F5-B22DEF0D07CA}" vid="{8CD57F52-C325-C247-AEBC-EE034B07781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Vergleich Workflow Protonen - Photonen_2018-02-03_HHE</Template>
  <TotalTime>0</TotalTime>
  <Words>2464</Words>
  <Application>Microsoft Office PowerPoint</Application>
  <PresentationFormat>Bildschirmpräsentation (4:3)</PresentationFormat>
  <Paragraphs>521</Paragraphs>
  <Slides>39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51" baseType="lpstr">
      <vt:lpstr>ＭＳ Ｐゴシック</vt:lpstr>
      <vt:lpstr>ＭＳ Ｐゴシック</vt:lpstr>
      <vt:lpstr>Arial</vt:lpstr>
      <vt:lpstr>Calibri</vt:lpstr>
      <vt:lpstr>Calibri Light</vt:lpstr>
      <vt:lpstr>Garamond</vt:lpstr>
      <vt:lpstr>HiraMinProN-W3</vt:lpstr>
      <vt:lpstr>Times New Roman</vt:lpstr>
      <vt:lpstr>Verdana</vt:lpstr>
      <vt:lpstr>Wingdings</vt:lpstr>
      <vt:lpstr>Vergleich Workflow Protonen - Photonen_2018-02-03_HHE</vt:lpstr>
      <vt:lpstr>Bitmap-Bild</vt:lpstr>
      <vt:lpstr>Treatment workflow – hospital expert perspective</vt:lpstr>
      <vt:lpstr>topics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2. Referral procedure</vt:lpstr>
      <vt:lpstr>3. Comparison photon  and ion  beam radiotherapy</vt:lpstr>
      <vt:lpstr>3. Comparison photon  and ion  beam radiotherapy</vt:lpstr>
      <vt:lpstr>3. Comparison photon  and ion  beam radiotherapy</vt:lpstr>
      <vt:lpstr>PowerPoint-Präsentation</vt:lpstr>
      <vt:lpstr>PowerPoint-Präsentation</vt:lpstr>
      <vt:lpstr>PowerPoint-Präsentation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3. Comparison of photon and ion beam radiotherapy </vt:lpstr>
      <vt:lpstr>4. Challenges in (IB)RT</vt:lpstr>
      <vt:lpstr>4. Challenges in (IB)RT</vt:lpstr>
      <vt:lpstr>4. Challenges in (IB)RT</vt:lpstr>
      <vt:lpstr>5. Ramp up and improvements</vt:lpstr>
      <vt:lpstr>5. Ramp up and improvements</vt:lpstr>
      <vt:lpstr>5. Ramp up and improvements</vt:lpstr>
      <vt:lpstr>5. Ramp up and improvements</vt:lpstr>
      <vt:lpstr>6. Further development</vt:lpstr>
      <vt:lpstr>6. Further development</vt:lpstr>
      <vt:lpstr>6. Further development</vt:lpstr>
      <vt:lpstr>Closing remark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Harald Hentschel</dc:creator>
  <cp:lastModifiedBy>Hentschel Harald</cp:lastModifiedBy>
  <cp:revision>553</cp:revision>
  <dcterms:created xsi:type="dcterms:W3CDTF">2018-02-03T17:13:33Z</dcterms:created>
  <dcterms:modified xsi:type="dcterms:W3CDTF">2019-04-08T07:20:24Z</dcterms:modified>
</cp:coreProperties>
</file>