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78" r:id="rId2"/>
    <p:sldId id="279" r:id="rId3"/>
    <p:sldId id="281" r:id="rId4"/>
    <p:sldId id="286" r:id="rId5"/>
    <p:sldId id="282" r:id="rId6"/>
    <p:sldId id="283" r:id="rId7"/>
    <p:sldId id="284" r:id="rId8"/>
    <p:sldId id="285" r:id="rId9"/>
    <p:sldId id="287" r:id="rId10"/>
    <p:sldId id="280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cent Baglin" initials="VB" lastIdx="4" clrIdx="0">
    <p:extLst>
      <p:ext uri="{19B8F6BF-5375-455C-9EA6-DF929625EA0E}">
        <p15:presenceInfo xmlns:p15="http://schemas.microsoft.com/office/powerpoint/2012/main" userId="S-1-5-21-1526224874-1540688658-1361462980-196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9966"/>
    <a:srgbClr val="C0BC6C"/>
    <a:srgbClr val="FFCC66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464" autoAdjust="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84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82BCB-9D1F-4F6A-A514-4593D3570A6E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5D5C5-EE7C-4D0D-9BF1-DA5351E7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20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80400" cy="940443"/>
          </a:xfrm>
        </p:spPr>
        <p:txBody>
          <a:bodyPr>
            <a:normAutofit fontScale="90000"/>
          </a:bodyPr>
          <a:lstStyle/>
          <a:p>
            <a:r>
              <a:rPr lang="en-GB" sz="4400" dirty="0" smtClean="0"/>
              <a:t>VSC LS2 Overviews of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 smtClean="0"/>
              <a:t>LHC Experimental Areas</a:t>
            </a:r>
            <a:endParaRPr lang="en-GB" sz="3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INDICO 10814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639827"/>
            <a:ext cx="4536831" cy="493261"/>
          </a:xfrm>
        </p:spPr>
        <p:txBody>
          <a:bodyPr>
            <a:noAutofit/>
          </a:bodyPr>
          <a:lstStyle/>
          <a:p>
            <a:r>
              <a:rPr lang="en-GB" dirty="0" smtClean="0"/>
              <a:t>26</a:t>
            </a:r>
            <a:r>
              <a:rPr lang="en-GB" baseline="30000" dirty="0" smtClean="0"/>
              <a:t>th</a:t>
            </a:r>
            <a:r>
              <a:rPr lang="en-GB" dirty="0" smtClean="0"/>
              <a:t> of November 2018</a:t>
            </a:r>
          </a:p>
          <a:p>
            <a:r>
              <a:rPr lang="en-GB" dirty="0"/>
              <a:t>Josef </a:t>
            </a:r>
            <a:r>
              <a:rPr lang="en-GB" dirty="0" smtClean="0"/>
              <a:t>Sestak On behalf of TE-VSC-BVO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" y="124369"/>
            <a:ext cx="1258570" cy="85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08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Procedures for dismounting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590547" cy="466742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EDMS 2010405 – Removal of the vacuum layout</a:t>
            </a:r>
          </a:p>
          <a:p>
            <a:pPr lvl="1"/>
            <a:r>
              <a:rPr lang="en-GB" dirty="0" smtClean="0"/>
              <a:t>EDMS 2045933 – VT supporting system</a:t>
            </a:r>
          </a:p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EDMS 2010245 - </a:t>
            </a:r>
            <a:r>
              <a:rPr lang="en-GB" dirty="0"/>
              <a:t>Removal of </a:t>
            </a:r>
            <a:r>
              <a:rPr lang="en-GB" dirty="0" smtClean="0"/>
              <a:t>RB24 vacuum layout</a:t>
            </a:r>
          </a:p>
          <a:p>
            <a:pPr lvl="1"/>
            <a:r>
              <a:rPr lang="en-GB" dirty="0" smtClean="0"/>
              <a:t>EDMS 2010253 - </a:t>
            </a:r>
            <a:r>
              <a:rPr lang="en-GB" dirty="0"/>
              <a:t>Removal of </a:t>
            </a:r>
            <a:r>
              <a:rPr lang="en-GB" dirty="0" smtClean="0"/>
              <a:t>the central chamber</a:t>
            </a:r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EDMS 2010258 - </a:t>
            </a:r>
            <a:r>
              <a:rPr lang="en-GB" dirty="0"/>
              <a:t>Removal of the vacuum layout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EDMS 1887809 - </a:t>
            </a:r>
            <a:r>
              <a:rPr lang="en-GB" dirty="0"/>
              <a:t>Removal of the vacuum layout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Long Shutdown 2 in the experiments</a:t>
            </a:r>
            <a:br>
              <a:rPr lang="en-GB" sz="3600" dirty="0" smtClean="0"/>
            </a:br>
            <a:r>
              <a:rPr lang="en-GB" sz="2800" b="1" dirty="0" smtClean="0"/>
              <a:t>General activities</a:t>
            </a:r>
            <a:endParaRPr lang="en-GB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1325606"/>
            <a:ext cx="8462211" cy="4667421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ATLAS experiment</a:t>
            </a:r>
          </a:p>
          <a:p>
            <a:pPr lvl="1"/>
            <a:r>
              <a:rPr lang="en-GB" dirty="0" smtClean="0"/>
              <a:t>New small wheel</a:t>
            </a:r>
          </a:p>
          <a:p>
            <a:pPr lvl="1"/>
            <a:r>
              <a:rPr lang="en-GB" dirty="0" smtClean="0"/>
              <a:t>Liquid argon calorimeter upgrade</a:t>
            </a:r>
          </a:p>
          <a:p>
            <a:r>
              <a:rPr lang="en-GB" b="1" dirty="0" smtClean="0"/>
              <a:t>ALICE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Major upgrade of the detector (ITS, TPC, MFT…)</a:t>
            </a:r>
          </a:p>
          <a:p>
            <a:r>
              <a:rPr lang="en-GB" b="1" dirty="0" smtClean="0"/>
              <a:t>CMS </a:t>
            </a:r>
          </a:p>
          <a:p>
            <a:pPr lvl="1"/>
            <a:r>
              <a:rPr lang="en-GB" dirty="0" smtClean="0"/>
              <a:t>Hadron Barrel upgrade</a:t>
            </a:r>
          </a:p>
          <a:p>
            <a:pPr lvl="1"/>
            <a:r>
              <a:rPr lang="en-GB" dirty="0" smtClean="0"/>
              <a:t>Refurbishment of the pixel</a:t>
            </a:r>
          </a:p>
          <a:p>
            <a:r>
              <a:rPr lang="en-GB" b="1" dirty="0" err="1" smtClean="0"/>
              <a:t>LHCb</a:t>
            </a:r>
            <a:endParaRPr lang="en-GB" b="1" dirty="0" smtClean="0"/>
          </a:p>
          <a:p>
            <a:pPr lvl="1"/>
            <a:r>
              <a:rPr lang="en-GB" dirty="0" smtClean="0"/>
              <a:t>Major upgrade of the detector (VELO, RICH, …)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8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Long Shutdown 2 in the experiments </a:t>
            </a:r>
            <a:br>
              <a:rPr lang="en-GB" sz="3600" dirty="0" smtClean="0"/>
            </a:br>
            <a:r>
              <a:rPr lang="en-GB" sz="2800" b="1" dirty="0" smtClean="0"/>
              <a:t>Vacuum related activities</a:t>
            </a:r>
            <a:endParaRPr lang="en-GB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1325606"/>
            <a:ext cx="8462211" cy="4667421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/>
              <a:t>All experiments – </a:t>
            </a:r>
            <a:r>
              <a:rPr lang="en-GB" dirty="0" smtClean="0"/>
              <a:t>dismounting the vacuum layouts</a:t>
            </a:r>
          </a:p>
          <a:p>
            <a:r>
              <a:rPr lang="en-GB" b="1" dirty="0" smtClean="0"/>
              <a:t>ATLAS experiment</a:t>
            </a:r>
          </a:p>
          <a:p>
            <a:pPr lvl="1"/>
            <a:r>
              <a:rPr lang="en-GB" dirty="0" smtClean="0"/>
              <a:t>Exchange of the VC1AX chamber; VT supports;</a:t>
            </a:r>
          </a:p>
          <a:p>
            <a:r>
              <a:rPr lang="en-GB" b="1" dirty="0" smtClean="0"/>
              <a:t>ALICE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New central vacuum chamber; RB24 layout</a:t>
            </a:r>
          </a:p>
          <a:p>
            <a:r>
              <a:rPr lang="en-GB" b="1" dirty="0" smtClean="0"/>
              <a:t>CMS </a:t>
            </a:r>
          </a:p>
          <a:p>
            <a:pPr lvl="1"/>
            <a:r>
              <a:rPr lang="en-GB" dirty="0" smtClean="0"/>
              <a:t>New central vacuum chamber;</a:t>
            </a:r>
          </a:p>
          <a:p>
            <a:pPr lvl="1"/>
            <a:r>
              <a:rPr lang="en-GB" dirty="0" smtClean="0"/>
              <a:t>New forward layout;</a:t>
            </a:r>
          </a:p>
          <a:p>
            <a:r>
              <a:rPr lang="en-GB" b="1" dirty="0" err="1" smtClean="0"/>
              <a:t>LHCb</a:t>
            </a:r>
            <a:endParaRPr lang="en-GB" b="1" dirty="0" smtClean="0"/>
          </a:p>
          <a:p>
            <a:pPr lvl="1"/>
            <a:r>
              <a:rPr lang="en-GB" dirty="0" smtClean="0"/>
              <a:t>New VELO upstream sector;</a:t>
            </a:r>
          </a:p>
          <a:p>
            <a:pPr lvl="1"/>
            <a:r>
              <a:rPr lang="en-GB" dirty="0" smtClean="0"/>
              <a:t>VELO vacuum control system upgrade;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experiments in LS2 - ATLAS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35108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Exchange of the VC1AX - C chamber (damaged bellow);</a:t>
            </a:r>
          </a:p>
          <a:p>
            <a:r>
              <a:rPr lang="en-GB" sz="2400" dirty="0" smtClean="0"/>
              <a:t>Upgrade of the VT supporting system (both sides);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19" y="2407382"/>
            <a:ext cx="8836681" cy="279828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692442" y="3441032"/>
            <a:ext cx="1828800" cy="71387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188535" y="3441031"/>
            <a:ext cx="1828800" cy="713873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44620" y="5575014"/>
            <a:ext cx="378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C-side of the ATLAS experiment</a:t>
            </a:r>
            <a:endParaRPr lang="en-GB" dirty="0"/>
          </a:p>
        </p:txBody>
      </p:sp>
      <p:sp>
        <p:nvSpPr>
          <p:cNvPr id="12" name="Left Arrow 11"/>
          <p:cNvSpPr/>
          <p:nvPr/>
        </p:nvSpPr>
        <p:spPr>
          <a:xfrm>
            <a:off x="457200" y="5061284"/>
            <a:ext cx="8335108" cy="507703"/>
          </a:xfrm>
          <a:prstGeom prst="lef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78305" y="5130469"/>
            <a:ext cx="63366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IP1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57147" y="5130469"/>
            <a:ext cx="63366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25916" y="5638172"/>
            <a:ext cx="1966392" cy="52939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 chambers dismounted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15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experiments in LS2 - ALICE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35108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Upgrade of the central chamber and RB24 &amp; 26 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07" y="1755206"/>
            <a:ext cx="8183901" cy="460114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789966" y="6091655"/>
            <a:ext cx="1966392" cy="52939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 chambers dismounted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22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experiments in LS2 -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35108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Upgrade of the vacuum layout up to ±18 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86" y="1883938"/>
            <a:ext cx="7907082" cy="375616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111964" y="5692305"/>
            <a:ext cx="1966392" cy="52939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9 chambers dismounted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63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experiments in LS2 - </a:t>
            </a:r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7807"/>
          <a:stretch/>
        </p:blipFill>
        <p:spPr>
          <a:xfrm>
            <a:off x="69827" y="1611629"/>
            <a:ext cx="8994163" cy="4089325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131445" y="3749040"/>
            <a:ext cx="651510" cy="571500"/>
          </a:xfrm>
          <a:prstGeom prst="lef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6218984" y="5692305"/>
            <a:ext cx="1966392" cy="52939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 chambers dismounted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0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experiments in LS2 - </a:t>
            </a:r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52160"/>
          <a:stretch/>
        </p:blipFill>
        <p:spPr>
          <a:xfrm>
            <a:off x="18810" y="1454848"/>
            <a:ext cx="9125190" cy="380295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567816" y="3032578"/>
            <a:ext cx="750788" cy="59396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04800" y="1323100"/>
            <a:ext cx="82215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Upgrade of the VELO upstream sector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7032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as in EDMS 2010266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7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4246</TotalTime>
  <Words>308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CERNCorporate4-3</vt:lpstr>
      <vt:lpstr>VSC LS2 Overviews of activities LHC Experimental Areas</vt:lpstr>
      <vt:lpstr>Long Shutdown 2 in the experiments General activities</vt:lpstr>
      <vt:lpstr>Long Shutdown 2 in the experiments  Vacuum related activities</vt:lpstr>
      <vt:lpstr>LHC experiments in LS2 - ATLAS</vt:lpstr>
      <vt:lpstr>LHC experiments in LS2 - ALICE</vt:lpstr>
      <vt:lpstr>LHC experiments in LS2 - CMS</vt:lpstr>
      <vt:lpstr>LHC experiments in LS2 - LHCb</vt:lpstr>
      <vt:lpstr>LHC experiments in LS2 - LHCb</vt:lpstr>
      <vt:lpstr>Planning as in EDMS 2010266</vt:lpstr>
      <vt:lpstr>Procedures for dismounting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Josef Sestak</dc:creator>
  <cp:lastModifiedBy>Josef Sestak</cp:lastModifiedBy>
  <cp:revision>363</cp:revision>
  <cp:lastPrinted>2017-11-23T12:38:22Z</cp:lastPrinted>
  <dcterms:created xsi:type="dcterms:W3CDTF">2016-02-11T16:11:11Z</dcterms:created>
  <dcterms:modified xsi:type="dcterms:W3CDTF">2018-11-26T07:43:08Z</dcterms:modified>
</cp:coreProperties>
</file>