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66" r:id="rId2"/>
    <p:sldMasterId id="2147483681" r:id="rId3"/>
    <p:sldMasterId id="2147483687" r:id="rId4"/>
  </p:sldMasterIdLst>
  <p:notesMasterIdLst>
    <p:notesMasterId r:id="rId12"/>
  </p:notesMasterIdLst>
  <p:sldIdLst>
    <p:sldId id="256" r:id="rId5"/>
    <p:sldId id="257" r:id="rId6"/>
    <p:sldId id="258" r:id="rId7"/>
    <p:sldId id="259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8" autoAdjust="0"/>
    <p:restoredTop sz="96566" autoAdjust="0"/>
  </p:normalViewPr>
  <p:slideViewPr>
    <p:cSldViewPr snapToGrid="0">
      <p:cViewPr varScale="1">
        <p:scale>
          <a:sx n="122" d="100"/>
          <a:sy n="122" d="100"/>
        </p:scale>
        <p:origin x="132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76AF27-B665-4334-9601-9545EA8721A4}" type="datetimeFigureOut">
              <a:rPr lang="en-US" smtClean="0"/>
              <a:t>11/23/2018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8FC35E-9D96-4E79-9AA3-D1E314C29C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494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EAF6A09-7253-4375-8625-EDF8FC34F9E3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A0630AB4-A400-4731-9C81-0FF39C7D2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5928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CA5C4-E0F2-4842-AEA5-21762C7FE49C}" type="datetime1">
              <a:rPr lang="en-US" smtClean="0"/>
              <a:t>11/23/2018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8652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9389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9A0E3-3FB4-4F87-A967-4725BA2EED25}" type="datetime1">
              <a:rPr lang="en-US" smtClean="0"/>
              <a:t>11/23/2018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958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6E08A-DE81-49A7-B9A0-709BB85ACBEE}" type="datetime1">
              <a:rPr lang="en-US" smtClean="0"/>
              <a:t>11/23/2018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686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0625D-019C-4013-B305-0A06E66172FF}" type="datetime1">
              <a:rPr lang="en-US" smtClean="0"/>
              <a:t>11/23/2018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901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2D981-871B-423B-BB83-472521C984FE}" type="datetime1">
              <a:rPr lang="en-US" smtClean="0"/>
              <a:t>11/23/2018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505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922BA-D333-40E7-9D92-C2EFB05406EA}" type="datetime1">
              <a:rPr lang="en-US" smtClean="0"/>
              <a:t>11/23/2018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958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5D5EA-2E2E-4543-90A6-AB76FB31BF3F}" type="datetime1">
              <a:rPr lang="en-US" smtClean="0"/>
              <a:t>11/23/2018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83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4607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EAF6A09-7253-4375-8625-EDF8FC34F9E3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A0630AB4-A400-4731-9C81-0FF39C7D2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8057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46A53992-E9C6-4AE9-A685-DCF081FC3074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A0630AB4-A400-4731-9C81-0FF39C7D2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50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0EAF6A09-7253-4375-8625-EDF8FC34F9E3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A0630AB4-A400-4731-9C81-0FF39C7D2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958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FB43647-2C1E-4DC7-A299-CF2CE6799E50}" type="datetime1">
              <a:rPr lang="en-US" smtClean="0"/>
              <a:t>11/23/2018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61261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FB43647-2C1E-4DC7-A299-CF2CE6799E50}" type="datetime1">
              <a:rPr lang="en-US" smtClean="0"/>
              <a:t>11/23/2018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27325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FB43647-2C1E-4DC7-A299-CF2CE6799E50}" type="datetime1">
              <a:rPr lang="en-US" smtClean="0"/>
              <a:t>11/23/2018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50108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FB43647-2C1E-4DC7-A299-CF2CE6799E50}" type="datetime1">
              <a:rPr lang="en-US" smtClean="0"/>
              <a:t>11/23/2018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37274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3339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3644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6581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6365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11/23/2018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8720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FDE5840-F157-4AA9-84DB-24004A7BE092}" type="datetime1">
              <a:rPr lang="en-US" smtClean="0"/>
              <a:t>11/23/2018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A0630AB4-A400-4731-9C81-0FF39C7D2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946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00413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11/23/2018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18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748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11/23/2018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245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11/23/2018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543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195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33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2559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A21D593-7071-4921-B98E-32489FB5EE58}" type="datetime1">
              <a:rPr lang="en-US" smtClean="0"/>
              <a:t>11/23/2018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A0630AB4-A400-4731-9C81-0FF39C7D2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678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2203DCB0-13A1-4E99-9732-D2CEE049D19E}" type="datetime1">
              <a:rPr lang="en-US" smtClean="0"/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A0630AB4-A400-4731-9C81-0FF39C7D26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76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2510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622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2674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1621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" name="Image 4" descr="bande-01.eps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10215"/>
            <a:ext cx="12192000" cy="707202"/>
          </a:xfrm>
          <a:prstGeom prst="rect">
            <a:avLst/>
          </a:prstGeom>
        </p:spPr>
      </p:pic>
      <p:sp>
        <p:nvSpPr>
          <p:cNvPr id="16" name="Date Placeholder 6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1415D-D883-4699-8610-CE3FA49F761E}" type="datetime1">
              <a:rPr lang="en-US" smtClean="0"/>
              <a:t>11/23/2018</a:t>
            </a:fld>
            <a:endParaRPr lang="en-US"/>
          </a:p>
        </p:txBody>
      </p:sp>
      <p:sp>
        <p:nvSpPr>
          <p:cNvPr id="17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30AB4-A400-4731-9C81-0FF39C7D26D2}" type="slidenum">
              <a:rPr lang="en-US" smtClean="0"/>
              <a:t>‹#›</a:t>
            </a:fld>
            <a:endParaRPr lang="en-US"/>
          </a:p>
        </p:txBody>
      </p:sp>
      <p:pic>
        <p:nvPicPr>
          <p:cNvPr id="19" name="Picture 18" descr="Logo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448" y="6284937"/>
            <a:ext cx="1129169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07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43647-2C1E-4DC7-A299-CF2CE6799E50}" type="datetime1">
              <a:rPr lang="en-US" smtClean="0"/>
              <a:t>11/23/2018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" y="6150798"/>
            <a:ext cx="1261944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594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" name="Image 4" descr="bande-01.eps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10215"/>
            <a:ext cx="12192000" cy="707202"/>
          </a:xfrm>
          <a:prstGeom prst="rect">
            <a:avLst/>
          </a:prstGeom>
        </p:spPr>
      </p:pic>
      <p:sp>
        <p:nvSpPr>
          <p:cNvPr id="16" name="Date Placeholder 6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1415D-D883-4699-8610-CE3FA49F761E}" type="datetime1">
              <a:rPr lang="en-US" smtClean="0"/>
              <a:t>11/23/2018</a:t>
            </a:fld>
            <a:endParaRPr lang="en-US"/>
          </a:p>
        </p:txBody>
      </p:sp>
      <p:sp>
        <p:nvSpPr>
          <p:cNvPr id="17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30AB4-A400-4731-9C81-0FF39C7D26D2}" type="slidenum">
              <a:rPr lang="en-US" smtClean="0"/>
              <a:t>‹#›</a:t>
            </a:fld>
            <a:endParaRPr lang="en-US"/>
          </a:p>
        </p:txBody>
      </p:sp>
      <p:pic>
        <p:nvPicPr>
          <p:cNvPr id="19" name="Picture 18" descr="Logo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448" y="6284937"/>
            <a:ext cx="1129169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841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" y="6150798"/>
            <a:ext cx="1261944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047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4.png"/><Relationship Id="rId5" Type="http://schemas.openxmlformats.org/officeDocument/2006/relationships/image" Target="../media/image13.wmf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BVO Activities during 2018</a:t>
            </a:r>
            <a:br>
              <a:rPr lang="en-US" dirty="0" smtClean="0"/>
            </a:br>
            <a:r>
              <a:rPr lang="en-US" dirty="0" smtClean="0"/>
              <a:t>LS2 Preparation in the LHC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5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958" y="76802"/>
            <a:ext cx="10515600" cy="738743"/>
          </a:xfrm>
        </p:spPr>
        <p:txBody>
          <a:bodyPr>
            <a:normAutofit/>
          </a:bodyPr>
          <a:lstStyle/>
          <a:p>
            <a:r>
              <a:rPr lang="en-US" smtClean="0"/>
              <a:t>The LS2 in the LHC Tunnel at a Glance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A0630AB4-A400-4731-9C81-0FF39C7D26D2}" type="slidenum">
              <a:rPr lang="en-US" smtClean="0"/>
              <a:t>2</a:t>
            </a:fld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934094" y="4880135"/>
            <a:ext cx="6887327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Most of the ECRs are approved and final versions are published.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Layout documents are completed, final control ongoing.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Installation documents to be produced and procedures are being updated.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New components have been ordered and foreseen to arrive well within time.</a:t>
            </a: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6935" y="1238528"/>
            <a:ext cx="6545135" cy="32186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155" y="907632"/>
            <a:ext cx="3868470" cy="376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38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551" y="115331"/>
            <a:ext cx="10515600" cy="708453"/>
          </a:xfrm>
        </p:spPr>
        <p:txBody>
          <a:bodyPr>
            <a:normAutofit/>
          </a:bodyPr>
          <a:lstStyle/>
          <a:p>
            <a:r>
              <a:rPr lang="en-US" dirty="0" smtClean="0"/>
              <a:t>HL-LHC Activities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A0630AB4-A400-4731-9C81-0FF39C7D26D2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360734"/>
              </p:ext>
            </p:extLst>
          </p:nvPr>
        </p:nvGraphicFramePr>
        <p:xfrm>
          <a:off x="313002" y="823784"/>
          <a:ext cx="6044563" cy="5334000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758268">
                  <a:extLst>
                    <a:ext uri="{9D8B030D-6E8A-4147-A177-3AD203B41FA5}">
                      <a16:colId xmlns:a16="http://schemas.microsoft.com/office/drawing/2014/main" val="1950137206"/>
                    </a:ext>
                  </a:extLst>
                </a:gridCol>
                <a:gridCol w="4646931">
                  <a:extLst>
                    <a:ext uri="{9D8B030D-6E8A-4147-A177-3AD203B41FA5}">
                      <a16:colId xmlns:a16="http://schemas.microsoft.com/office/drawing/2014/main" val="2988739010"/>
                    </a:ext>
                  </a:extLst>
                </a:gridCol>
                <a:gridCol w="639364">
                  <a:extLst>
                    <a:ext uri="{9D8B030D-6E8A-4147-A177-3AD203B41FA5}">
                      <a16:colId xmlns:a16="http://schemas.microsoft.com/office/drawing/2014/main" val="3224848633"/>
                    </a:ext>
                  </a:extLst>
                </a:gridCol>
              </a:tblGrid>
              <a:tr h="255995">
                <a:tc gridSpan="3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Selected</a:t>
                      </a:r>
                      <a:r>
                        <a:rPr lang="en-US" sz="1100" baseline="0" dirty="0" smtClean="0"/>
                        <a:t> Activities</a:t>
                      </a:r>
                      <a:endParaRPr lang="en-US" sz="1100" dirty="0"/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5511780"/>
                  </a:ext>
                </a:extLst>
              </a:tr>
              <a:tr h="1099273">
                <a:tc rowSpan="2"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WP5</a:t>
                      </a:r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200" b="1" dirty="0" smtClean="0"/>
                        <a:t>TCLD</a:t>
                      </a:r>
                      <a:r>
                        <a:rPr lang="en-US" sz="1200" b="1" baseline="0" dirty="0" smtClean="0"/>
                        <a:t> Installation</a:t>
                      </a:r>
                    </a:p>
                    <a:p>
                      <a:pPr marL="742950" lvl="1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Bellow control mechanism developed with EN-MME and EN-STI for TCLD installation. Compact Sector valve design.</a:t>
                      </a:r>
                    </a:p>
                    <a:p>
                      <a:pPr marL="742950" lvl="1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Vacuum acceptance tests, tunnel installation, bake-out and sector commissioning.</a:t>
                      </a:r>
                    </a:p>
                    <a:p>
                      <a:pPr marL="742950" lvl="1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New pumping ports in the extremities of each of these arcs.</a:t>
                      </a:r>
                    </a:p>
                  </a:txBody>
                  <a:tcPr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ARCS</a:t>
                      </a:r>
                      <a:r>
                        <a:rPr lang="en-US" sz="1100" baseline="0" dirty="0" smtClean="0"/>
                        <a:t> 1-2, 2-3, 6-7 &amp; 7-8</a:t>
                      </a:r>
                      <a:endParaRPr lang="en-US" sz="1100" dirty="0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109793"/>
                  </a:ext>
                </a:extLst>
              </a:tr>
              <a:tr h="602342">
                <a:tc vMerge="1"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 Low</a:t>
                      </a:r>
                      <a:r>
                        <a:rPr lang="en-US" sz="1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Impedance Collimators Installation</a:t>
                      </a:r>
                      <a:endParaRPr lang="en-US" sz="12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Primary Collimators</a:t>
                      </a:r>
                    </a:p>
                    <a:p>
                      <a:pPr marL="628650" lvl="1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  Secondary Collimators 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LSS7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0119926"/>
                  </a:ext>
                </a:extLst>
              </a:tr>
              <a:tr h="933629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WP8</a:t>
                      </a:r>
                      <a:endParaRPr lang="en-US" sz="1600" dirty="0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1200" b="1" dirty="0" smtClean="0"/>
                        <a:t>TANB Installation</a:t>
                      </a:r>
                    </a:p>
                    <a:p>
                      <a:pPr marL="742950" lvl="1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Significant modification of the vacuum layout in the affected sectors.</a:t>
                      </a:r>
                    </a:p>
                    <a:p>
                      <a:pPr marL="742950" lvl="1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vacuum supports design for the installation.</a:t>
                      </a:r>
                    </a:p>
                    <a:p>
                      <a:pPr marL="742950" lvl="1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layout installation, bake-out and sector commissioning.</a:t>
                      </a:r>
                    </a:p>
                  </a:txBody>
                  <a:tcPr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 smtClean="0"/>
                        <a:t>C4R8</a:t>
                      </a:r>
                      <a:r>
                        <a:rPr lang="en-US" sz="1100" baseline="0" dirty="0" smtClean="0"/>
                        <a:t> &amp; C4L8</a:t>
                      </a:r>
                      <a:endParaRPr lang="en-US" sz="1100" dirty="0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2347840"/>
                  </a:ext>
                </a:extLst>
              </a:tr>
              <a:tr h="767985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WP13</a:t>
                      </a:r>
                      <a:endParaRPr lang="en-US" sz="1600" dirty="0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Beam</a:t>
                      </a:r>
                      <a:r>
                        <a:rPr lang="en-US" sz="12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Gas Curtain Installation</a:t>
                      </a:r>
                    </a:p>
                    <a:p>
                      <a:pPr marL="742950" lvl="1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New layout installation,  bake-out and sector commissioning.</a:t>
                      </a:r>
                    </a:p>
                    <a:p>
                      <a:pPr marL="742950" lvl="1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 smtClean="0"/>
                        <a:t>Studies are ongoing to define the BGC Stage 2 vacuum system with BE-BI.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C5L4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5014835"/>
                  </a:ext>
                </a:extLst>
              </a:tr>
              <a:tr h="421639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/>
                        <a:t>WP14</a:t>
                      </a:r>
                      <a:endParaRPr lang="en-US" sz="1600" dirty="0"/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TDIS Installation </a:t>
                      </a:r>
                    </a:p>
                    <a:p>
                      <a:pPr marL="742950" lvl="1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Vacuum Performance Simulations:</a:t>
                      </a:r>
                    </a:p>
                    <a:p>
                      <a:pPr marL="742950" lvl="1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Bake-out at surface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v</a:t>
                      </a: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acuum acceptance tests for all sub-assemblies.</a:t>
                      </a:r>
                    </a:p>
                    <a:p>
                      <a:pPr marL="742950" lvl="1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Development of Mechanism to compress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sector valve assembly modules.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42950" lvl="1" indent="-285750" algn="just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Tunnel installation support and commissioning of the adjacent sectors.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C4R2 &amp; C4R8</a:t>
                      </a:r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4633250"/>
                  </a:ext>
                </a:extLst>
              </a:tr>
            </a:tbl>
          </a:graphicData>
        </a:graphic>
      </p:graphicFrame>
      <p:grpSp>
        <p:nvGrpSpPr>
          <p:cNvPr id="19" name="Group 18"/>
          <p:cNvGrpSpPr/>
          <p:nvPr/>
        </p:nvGrpSpPr>
        <p:grpSpPr>
          <a:xfrm>
            <a:off x="7268116" y="1781720"/>
            <a:ext cx="3900313" cy="1848809"/>
            <a:chOff x="5922818" y="3980136"/>
            <a:chExt cx="5708886" cy="2490335"/>
          </a:xfrm>
        </p:grpSpPr>
        <p:pic>
          <p:nvPicPr>
            <p:cNvPr id="26" name="Picture 25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2818" y="3980136"/>
              <a:ext cx="5447226" cy="1772940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5922818" y="5753075"/>
              <a:ext cx="4422360" cy="3715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1F677F"/>
                  </a:solidFill>
                </a:rPr>
                <a:t>Differential Layout of C4R8</a:t>
              </a:r>
              <a:endParaRPr lang="en-GB" sz="1100" b="1" dirty="0">
                <a:solidFill>
                  <a:srgbClr val="1F677F"/>
                </a:solidFill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10005410" y="4801022"/>
              <a:ext cx="1626294" cy="1669449"/>
              <a:chOff x="10027226" y="4903035"/>
              <a:chExt cx="1626294" cy="1669449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10027226" y="4903035"/>
                <a:ext cx="436419" cy="506666"/>
              </a:xfrm>
              <a:prstGeom prst="ellipse">
                <a:avLst/>
              </a:prstGeom>
              <a:noFill/>
              <a:ln w="571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cxnSp>
            <p:nvCxnSpPr>
              <p:cNvPr id="24" name="Straight Arrow Connector 23"/>
              <p:cNvCxnSpPr/>
              <p:nvPr/>
            </p:nvCxnSpPr>
            <p:spPr>
              <a:xfrm flipH="1" flipV="1">
                <a:off x="10345178" y="5409701"/>
                <a:ext cx="441355" cy="681928"/>
              </a:xfrm>
              <a:prstGeom prst="straightConnector1">
                <a:avLst/>
              </a:prstGeom>
              <a:noFill/>
              <a:ln w="57150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10345178" y="6091628"/>
                <a:ext cx="1308342" cy="4808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chemeClr val="accent3">
                        <a:lumMod val="75000"/>
                      </a:schemeClr>
                    </a:solidFill>
                  </a:rPr>
                  <a:t>TANB</a:t>
                </a:r>
                <a:endParaRPr lang="en-GB" sz="1200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7164587" y="3572501"/>
            <a:ext cx="4003842" cy="1712867"/>
            <a:chOff x="8560803" y="2212205"/>
            <a:chExt cx="3063606" cy="1503240"/>
          </a:xfrm>
        </p:grpSpPr>
        <p:grpSp>
          <p:nvGrpSpPr>
            <p:cNvPr id="29" name="Group 28"/>
            <p:cNvGrpSpPr/>
            <p:nvPr/>
          </p:nvGrpSpPr>
          <p:grpSpPr>
            <a:xfrm>
              <a:off x="8640020" y="2212205"/>
              <a:ext cx="2984389" cy="1420106"/>
              <a:chOff x="909133" y="3572822"/>
              <a:chExt cx="4775532" cy="2448933"/>
            </a:xfrm>
          </p:grpSpPr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09133" y="3572822"/>
                <a:ext cx="4775532" cy="2141156"/>
              </a:xfrm>
              <a:prstGeom prst="rect">
                <a:avLst/>
              </a:prstGeom>
            </p:spPr>
          </p:pic>
          <p:sp>
            <p:nvSpPr>
              <p:cNvPr id="31" name="Rectangle 30"/>
              <p:cNvSpPr/>
              <p:nvPr/>
            </p:nvSpPr>
            <p:spPr>
              <a:xfrm>
                <a:off x="3770587" y="5713978"/>
                <a:ext cx="152638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dirty="0" smtClean="0"/>
                  <a:t>(ST1028569_01)</a:t>
                </a:r>
                <a:endParaRPr lang="en-GB" sz="1400" dirty="0"/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8560803" y="3453835"/>
              <a:ext cx="285405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1F677F"/>
                  </a:solidFill>
                </a:rPr>
                <a:t>BGC Stage 1 Layout</a:t>
              </a:r>
              <a:endParaRPr lang="en-GB" sz="1100" b="1" dirty="0">
                <a:solidFill>
                  <a:srgbClr val="1F677F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729950" y="5047313"/>
            <a:ext cx="5101323" cy="1391260"/>
            <a:chOff x="5586471" y="4566286"/>
            <a:chExt cx="5101323" cy="139126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30003">
              <a:off x="5633259" y="4566286"/>
              <a:ext cx="5054535" cy="1391260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5586471" y="5483554"/>
              <a:ext cx="285405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1F677F"/>
                  </a:solidFill>
                </a:rPr>
                <a:t>The New TDIS in P2</a:t>
              </a:r>
              <a:endParaRPr lang="en-GB" sz="1100" b="1" dirty="0">
                <a:solidFill>
                  <a:srgbClr val="1F677F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408773" y="115331"/>
            <a:ext cx="3684337" cy="1676256"/>
            <a:chOff x="5324724" y="2198629"/>
            <a:chExt cx="4278857" cy="2055212"/>
          </a:xfrm>
        </p:grpSpPr>
        <p:grpSp>
          <p:nvGrpSpPr>
            <p:cNvPr id="28" name="Group 27"/>
            <p:cNvGrpSpPr/>
            <p:nvPr/>
          </p:nvGrpSpPr>
          <p:grpSpPr>
            <a:xfrm>
              <a:off x="5324724" y="2198629"/>
              <a:ext cx="4278857" cy="1867379"/>
              <a:chOff x="7011606" y="2073897"/>
              <a:chExt cx="6442997" cy="3100441"/>
            </a:xfrm>
          </p:grpSpPr>
          <p:pic>
            <p:nvPicPr>
              <p:cNvPr id="18" name="Picture 17"/>
              <p:cNvPicPr/>
              <p:nvPr>
                <p:extLst>
                  <p:ext uri="{D42A27DB-BD31-4B8C-83A1-F6EECF244321}">
                    <p14:modId xmlns:p14="http://schemas.microsoft.com/office/powerpoint/2010/main" val="1981975592"/>
                  </p:ext>
                </p:extLst>
              </p:nvPr>
            </p:nvPicPr>
            <p:blipFill>
              <a:blip r:embed="rId5"/>
              <a:stretch>
                <a:fillRect/>
              </a:stretch>
            </p:blipFill>
            <p:spPr>
              <a:xfrm>
                <a:off x="7011606" y="2073897"/>
                <a:ext cx="3538979" cy="3100441"/>
              </a:xfrm>
              <a:prstGeom prst="rect">
                <a:avLst/>
              </a:prstGeom>
            </p:spPr>
          </p:pic>
          <p:grpSp>
            <p:nvGrpSpPr>
              <p:cNvPr id="10" name="Group 9"/>
              <p:cNvGrpSpPr/>
              <p:nvPr/>
            </p:nvGrpSpPr>
            <p:grpSpPr>
              <a:xfrm>
                <a:off x="8975078" y="2726254"/>
                <a:ext cx="4479525" cy="2151372"/>
                <a:chOff x="9630398" y="3432414"/>
                <a:chExt cx="4479525" cy="2151372"/>
              </a:xfrm>
            </p:grpSpPr>
            <p:pic>
              <p:nvPicPr>
                <p:cNvPr id="16" name="Picture 15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857114" y="3432414"/>
                  <a:ext cx="2252809" cy="2151372"/>
                </a:xfrm>
                <a:prstGeom prst="rect">
                  <a:avLst/>
                </a:prstGeom>
              </p:spPr>
            </p:pic>
            <p:grpSp>
              <p:nvGrpSpPr>
                <p:cNvPr id="12" name="Group 11"/>
                <p:cNvGrpSpPr/>
                <p:nvPr/>
              </p:nvGrpSpPr>
              <p:grpSpPr>
                <a:xfrm>
                  <a:off x="9630398" y="3704812"/>
                  <a:ext cx="2070826" cy="1250931"/>
                  <a:chOff x="9372033" y="3734303"/>
                  <a:chExt cx="2070826" cy="1250931"/>
                </a:xfrm>
              </p:grpSpPr>
              <p:cxnSp>
                <p:nvCxnSpPr>
                  <p:cNvPr id="13" name="Straight Arrow Connector 12"/>
                  <p:cNvCxnSpPr/>
                  <p:nvPr/>
                </p:nvCxnSpPr>
                <p:spPr>
                  <a:xfrm flipV="1">
                    <a:off x="9871392" y="4398578"/>
                    <a:ext cx="1571467" cy="42692"/>
                  </a:xfrm>
                  <a:prstGeom prst="straightConnector1">
                    <a:avLst/>
                  </a:prstGeom>
                  <a:ln>
                    <a:headEnd type="none" w="med" len="med"/>
                    <a:tailEnd type="triangle" w="med" len="med"/>
                  </a:ln>
                </p:spPr>
                <p:style>
                  <a:lnRef idx="2">
                    <a:schemeClr val="accent4"/>
                  </a:lnRef>
                  <a:fillRef idx="0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" name="Oval 13"/>
                  <p:cNvSpPr/>
                  <p:nvPr/>
                </p:nvSpPr>
                <p:spPr>
                  <a:xfrm>
                    <a:off x="9372033" y="3734303"/>
                    <a:ext cx="499358" cy="1250931"/>
                  </a:xfrm>
                  <a:prstGeom prst="ellipse">
                    <a:avLst/>
                  </a:prstGeom>
                  <a:ln>
                    <a:headEnd type="oval" w="med" len="med"/>
                    <a:tailEnd type="triangle" w="med" len="med"/>
                  </a:ln>
                </p:spPr>
                <p:style>
                  <a:lnRef idx="2">
                    <a:schemeClr val="accent4"/>
                  </a:lnRef>
                  <a:fillRef idx="0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sp>
          <p:nvSpPr>
            <p:cNvPr id="36" name="TextBox 35"/>
            <p:cNvSpPr txBox="1"/>
            <p:nvPr/>
          </p:nvSpPr>
          <p:spPr>
            <a:xfrm>
              <a:off x="5384441" y="3992231"/>
              <a:ext cx="285405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1F677F"/>
                  </a:solidFill>
                </a:rPr>
                <a:t>TCLD Collimator</a:t>
              </a:r>
              <a:endParaRPr lang="en-GB" sz="1100" b="1" dirty="0">
                <a:solidFill>
                  <a:srgbClr val="1F677F"/>
                </a:solidFill>
              </a:endParaRPr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1072820" y="1091211"/>
            <a:ext cx="5243370" cy="1073021"/>
          </a:xfrm>
          <a:prstGeom prst="roundRect">
            <a:avLst/>
          </a:prstGeom>
          <a:solidFill>
            <a:srgbClr val="FF0000">
              <a:alpha val="14118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ounded Rectangle 46"/>
          <p:cNvSpPr/>
          <p:nvPr/>
        </p:nvSpPr>
        <p:spPr>
          <a:xfrm>
            <a:off x="1073020" y="2174032"/>
            <a:ext cx="5263958" cy="593255"/>
          </a:xfrm>
          <a:prstGeom prst="roundRect">
            <a:avLst/>
          </a:prstGeom>
          <a:solidFill>
            <a:srgbClr val="FF0000">
              <a:alpha val="14118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ounded Rectangle 47"/>
          <p:cNvSpPr/>
          <p:nvPr/>
        </p:nvSpPr>
        <p:spPr>
          <a:xfrm>
            <a:off x="1073020" y="3769568"/>
            <a:ext cx="5243370" cy="782880"/>
          </a:xfrm>
          <a:prstGeom prst="roundRect">
            <a:avLst/>
          </a:prstGeom>
          <a:solidFill>
            <a:srgbClr val="FF0000">
              <a:alpha val="14118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/>
          <p:cNvSpPr/>
          <p:nvPr/>
        </p:nvSpPr>
        <p:spPr>
          <a:xfrm>
            <a:off x="1073020" y="4552447"/>
            <a:ext cx="5243370" cy="1605337"/>
          </a:xfrm>
          <a:prstGeom prst="roundRect">
            <a:avLst/>
          </a:prstGeom>
          <a:solidFill>
            <a:srgbClr val="FF0000">
              <a:alpha val="14118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/>
          <p:cNvSpPr/>
          <p:nvPr/>
        </p:nvSpPr>
        <p:spPr>
          <a:xfrm>
            <a:off x="1062726" y="2800927"/>
            <a:ext cx="5263958" cy="968640"/>
          </a:xfrm>
          <a:prstGeom prst="roundRect">
            <a:avLst/>
          </a:prstGeom>
          <a:solidFill>
            <a:srgbClr val="FF0000">
              <a:alpha val="14118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78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60" y="160020"/>
            <a:ext cx="10515600" cy="768670"/>
          </a:xfrm>
        </p:spPr>
        <p:txBody>
          <a:bodyPr>
            <a:normAutofit/>
          </a:bodyPr>
          <a:lstStyle/>
          <a:p>
            <a:r>
              <a:rPr lang="en-US" dirty="0" smtClean="0"/>
              <a:t>VSC Consolidation Activities in LHC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A0630AB4-A400-4731-9C81-0FF39C7D26D2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749175"/>
              </p:ext>
            </p:extLst>
          </p:nvPr>
        </p:nvGraphicFramePr>
        <p:xfrm>
          <a:off x="441960" y="928690"/>
          <a:ext cx="4887396" cy="5167309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878233">
                  <a:extLst>
                    <a:ext uri="{9D8B030D-6E8A-4147-A177-3AD203B41FA5}">
                      <a16:colId xmlns:a16="http://schemas.microsoft.com/office/drawing/2014/main" val="1950137206"/>
                    </a:ext>
                  </a:extLst>
                </a:gridCol>
                <a:gridCol w="4009163">
                  <a:extLst>
                    <a:ext uri="{9D8B030D-6E8A-4147-A177-3AD203B41FA5}">
                      <a16:colId xmlns:a16="http://schemas.microsoft.com/office/drawing/2014/main" val="2988739010"/>
                    </a:ext>
                  </a:extLst>
                </a:gridCol>
              </a:tblGrid>
              <a:tr h="469755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Most</a:t>
                      </a:r>
                      <a:r>
                        <a:rPr lang="en-US" baseline="0" dirty="0" smtClean="0"/>
                        <a:t> Significant Activities</a:t>
                      </a:r>
                      <a:endParaRPr lang="en-US" dirty="0"/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5511780"/>
                  </a:ext>
                </a:extLst>
              </a:tr>
              <a:tr h="352317">
                <a:tc row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LSS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pt-PT" sz="1200" dirty="0" smtClean="0"/>
                        <a:t>Sectorization of the BWS</a:t>
                      </a:r>
                    </a:p>
                  </a:txBody>
                  <a:tcPr anchor="ctr"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8109793"/>
                  </a:ext>
                </a:extLst>
              </a:tr>
              <a:tr h="822072">
                <a:tc vMerge="1"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Removal of Solenoids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Installation of a-C Coated inserts at IP1, IP2, IP5 and IP8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Endoscopy of the Inner Triplets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70119926"/>
                  </a:ext>
                </a:extLst>
              </a:tr>
              <a:tr h="587194">
                <a:tc vMerge="1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Pumping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Port Relocation in SAM’s and New Pumping Port Connections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493802897"/>
                  </a:ext>
                </a:extLst>
              </a:tr>
              <a:tr h="587194">
                <a:tc vMerge="1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PT" sz="1200" dirty="0" smtClean="0"/>
                        <a:t>Consolidation</a:t>
                      </a:r>
                      <a:r>
                        <a:rPr lang="pt-PT" sz="1200" baseline="0" dirty="0" smtClean="0"/>
                        <a:t> of Non-Conform Gauges and RF Fingers</a:t>
                      </a:r>
                      <a:endParaRPr lang="en-US" sz="1200" dirty="0" smtClean="0"/>
                    </a:p>
                    <a:p>
                      <a:pPr marL="285750" indent="-2857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Consolidation of Bake-Out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Equipment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4802012"/>
                  </a:ext>
                </a:extLst>
              </a:tr>
              <a:tr h="15267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ARC</a:t>
                      </a:r>
                      <a:endParaRPr lang="en-US" dirty="0"/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Pumping port upgrades and</a:t>
                      </a:r>
                      <a:r>
                        <a:rPr lang="en-US" sz="1200" baseline="0" dirty="0" smtClean="0"/>
                        <a:t> installation of protections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PT" sz="1200" dirty="0" smtClean="0"/>
                        <a:t>Consolidation</a:t>
                      </a:r>
                      <a:r>
                        <a:rPr lang="pt-PT" sz="1200" baseline="0" dirty="0" smtClean="0"/>
                        <a:t> of non-conform gauges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PT" sz="1200" baseline="0" dirty="0" smtClean="0"/>
                        <a:t>Helium base signal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PT" sz="1200" baseline="0" dirty="0" smtClean="0"/>
                        <a:t>RGA Analysis of 16L2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PT" sz="1200" baseline="0" dirty="0" smtClean="0"/>
                        <a:t>Leak detection of RDs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t-PT" sz="1200" baseline="0" dirty="0" smtClean="0"/>
                        <a:t>Endoscopy in C15R8 (ULO)</a:t>
                      </a:r>
                      <a:endParaRPr lang="en-US" sz="1200" baseline="0" dirty="0" smtClean="0"/>
                    </a:p>
                  </a:txBody>
                  <a:tcPr anchor="ctr"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2347840"/>
                  </a:ext>
                </a:extLst>
              </a:tr>
              <a:tr h="822072"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Dump</a:t>
                      </a:r>
                    </a:p>
                    <a:p>
                      <a:pPr algn="ctr"/>
                      <a:r>
                        <a:rPr lang="pt-PT" dirty="0" smtClean="0"/>
                        <a:t>Lines</a:t>
                      </a:r>
                      <a:endParaRPr lang="en-US" dirty="0"/>
                    </a:p>
                  </a:txBody>
                  <a:tcPr anchor="ctr">
                    <a:lnL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pt-PT" sz="1200" baseline="0" dirty="0" smtClean="0"/>
                        <a:t>Consolidation of pumping groups, gauges and ion pumps</a:t>
                      </a:r>
                    </a:p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/>
                        <a:t>Leak Detection</a:t>
                      </a:r>
                      <a:endParaRPr lang="pt-PT" sz="1200" baseline="0" dirty="0" smtClean="0"/>
                    </a:p>
                  </a:txBody>
                  <a:tcPr anchor="ctr">
                    <a:lnR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6913023"/>
                  </a:ext>
                </a:extLst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5363601" y="766446"/>
            <a:ext cx="3527081" cy="1830599"/>
            <a:chOff x="5806389" y="928690"/>
            <a:chExt cx="5505450" cy="367846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06389" y="928690"/>
              <a:ext cx="5505450" cy="3152775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914900" y="4081465"/>
              <a:ext cx="4934033" cy="525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1F677F"/>
                  </a:solidFill>
                </a:rPr>
                <a:t>New Sectorization in the BWS’s</a:t>
              </a:r>
              <a:endParaRPr lang="en-GB" sz="1100" b="1" dirty="0">
                <a:solidFill>
                  <a:srgbClr val="1F677F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07780" y="1395558"/>
            <a:ext cx="3072715" cy="2972912"/>
            <a:chOff x="9144713" y="171893"/>
            <a:chExt cx="3161001" cy="3188647"/>
          </a:xfrm>
        </p:grpSpPr>
        <p:sp>
          <p:nvSpPr>
            <p:cNvPr id="13" name="TextBox 12"/>
            <p:cNvSpPr txBox="1"/>
            <p:nvPr/>
          </p:nvSpPr>
          <p:spPr>
            <a:xfrm>
              <a:off x="9144713" y="3098930"/>
              <a:ext cx="316100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1F677F"/>
                  </a:solidFill>
                </a:rPr>
                <a:t>Pumping Port Upgrade and Protection in the Arcs</a:t>
              </a:r>
              <a:endParaRPr lang="en-GB" sz="1100" b="1" dirty="0">
                <a:solidFill>
                  <a:srgbClr val="1F677F"/>
                </a:solidFill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9448800" y="171893"/>
              <a:ext cx="2552829" cy="2959280"/>
              <a:chOff x="9448800" y="171893"/>
              <a:chExt cx="2552829" cy="2959280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448800" y="1590588"/>
                <a:ext cx="2552829" cy="1540585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974009" y="171893"/>
                <a:ext cx="1502410" cy="1318441"/>
              </a:xfrm>
              <a:prstGeom prst="rect">
                <a:avLst/>
              </a:prstGeom>
            </p:spPr>
          </p:pic>
        </p:grpSp>
      </p:grpSp>
      <p:grpSp>
        <p:nvGrpSpPr>
          <p:cNvPr id="22" name="Group 21"/>
          <p:cNvGrpSpPr/>
          <p:nvPr/>
        </p:nvGrpSpPr>
        <p:grpSpPr>
          <a:xfrm>
            <a:off x="7127142" y="4646246"/>
            <a:ext cx="3276256" cy="1592580"/>
            <a:chOff x="7213136" y="3918418"/>
            <a:chExt cx="3809090" cy="2082053"/>
          </a:xfrm>
        </p:grpSpPr>
        <p:sp>
          <p:nvSpPr>
            <p:cNvPr id="19" name="TextBox 18"/>
            <p:cNvSpPr txBox="1"/>
            <p:nvPr/>
          </p:nvSpPr>
          <p:spPr>
            <a:xfrm>
              <a:off x="7506504" y="5658456"/>
              <a:ext cx="3161002" cy="342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rgbClr val="1F677F"/>
                  </a:solidFill>
                </a:rPr>
                <a:t>Pumping Port Upgrade In SAM</a:t>
              </a:r>
              <a:endParaRPr lang="en-GB" sz="1100" b="1" dirty="0">
                <a:solidFill>
                  <a:srgbClr val="1F677F"/>
                </a:solidFill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213136" y="3918418"/>
              <a:ext cx="3809090" cy="1713903"/>
              <a:chOff x="7048831" y="3918418"/>
              <a:chExt cx="3809090" cy="1713903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765337" y="3918418"/>
                <a:ext cx="1092584" cy="1713903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48831" y="3939077"/>
                <a:ext cx="2581662" cy="1672584"/>
              </a:xfrm>
              <a:prstGeom prst="rect">
                <a:avLst/>
              </a:prstGeom>
            </p:spPr>
          </p:pic>
        </p:grpSp>
      </p:grpSp>
      <p:sp>
        <p:nvSpPr>
          <p:cNvPr id="18" name="Rounded Rectangle 17"/>
          <p:cNvSpPr/>
          <p:nvPr/>
        </p:nvSpPr>
        <p:spPr>
          <a:xfrm>
            <a:off x="1334278" y="1418253"/>
            <a:ext cx="3906347" cy="279107"/>
          </a:xfrm>
          <a:prstGeom prst="roundRect">
            <a:avLst/>
          </a:prstGeom>
          <a:solidFill>
            <a:srgbClr val="FF0000">
              <a:alpha val="14118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1352379" y="1813249"/>
            <a:ext cx="3815259" cy="684430"/>
          </a:xfrm>
          <a:prstGeom prst="roundRect">
            <a:avLst/>
          </a:prstGeom>
          <a:solidFill>
            <a:srgbClr val="FF0000">
              <a:alpha val="14118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1388873" y="2613568"/>
            <a:ext cx="3848283" cy="536892"/>
          </a:xfrm>
          <a:prstGeom prst="roundRect">
            <a:avLst/>
          </a:prstGeom>
          <a:solidFill>
            <a:srgbClr val="FF0000">
              <a:alpha val="14118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1388873" y="3181739"/>
            <a:ext cx="3851752" cy="498830"/>
          </a:xfrm>
          <a:prstGeom prst="roundRect">
            <a:avLst/>
          </a:prstGeom>
          <a:solidFill>
            <a:srgbClr val="FF0000">
              <a:alpha val="14118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1334278" y="3764809"/>
            <a:ext cx="3906347" cy="1410572"/>
          </a:xfrm>
          <a:prstGeom prst="roundRect">
            <a:avLst/>
          </a:prstGeom>
          <a:solidFill>
            <a:srgbClr val="FF0000">
              <a:alpha val="14118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1352379" y="5312119"/>
            <a:ext cx="3888246" cy="765110"/>
          </a:xfrm>
          <a:prstGeom prst="roundRect">
            <a:avLst/>
          </a:prstGeom>
          <a:solidFill>
            <a:srgbClr val="FF0000">
              <a:alpha val="14118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5681941" y="2644467"/>
            <a:ext cx="2890400" cy="1870777"/>
            <a:chOff x="5681941" y="2644467"/>
            <a:chExt cx="2890400" cy="187077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7421"/>
            <a:stretch/>
          </p:blipFill>
          <p:spPr>
            <a:xfrm>
              <a:off x="5681941" y="2644467"/>
              <a:ext cx="2890400" cy="1573373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28" name="TextBox 27"/>
            <p:cNvSpPr txBox="1"/>
            <p:nvPr/>
          </p:nvSpPr>
          <p:spPr>
            <a:xfrm>
              <a:off x="6129728" y="4253634"/>
              <a:ext cx="176778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solidFill>
                    <a:srgbClr val="1F677F"/>
                  </a:solidFill>
                </a:rPr>
                <a:t>New a-C Coated RF Inserts</a:t>
              </a:r>
              <a:endParaRPr lang="en-GB" sz="1100" b="1" dirty="0">
                <a:solidFill>
                  <a:srgbClr val="1F677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6963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148" y="72302"/>
            <a:ext cx="10515600" cy="1325563"/>
          </a:xfrm>
        </p:spPr>
        <p:txBody>
          <a:bodyPr/>
          <a:lstStyle/>
          <a:p>
            <a:r>
              <a:rPr lang="en-US" dirty="0" smtClean="0"/>
              <a:t>Follow up of activities during LS2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883" y="1104780"/>
            <a:ext cx="4952236" cy="27917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148" y="4232873"/>
            <a:ext cx="3907703" cy="15900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8387" y="1645921"/>
            <a:ext cx="6420437" cy="386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93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617"/>
            <a:ext cx="10515600" cy="1325563"/>
          </a:xfrm>
        </p:spPr>
        <p:txBody>
          <a:bodyPr>
            <a:normAutofit/>
          </a:bodyPr>
          <a:lstStyle/>
          <a:p>
            <a:r>
              <a:rPr lang="fr-CH" sz="4000" dirty="0" smtClean="0"/>
              <a:t>Intervention file, BWS sectorization 1/2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8521" y="2328984"/>
            <a:ext cx="4615333" cy="2730378"/>
          </a:xfrm>
        </p:spPr>
        <p:txBody>
          <a:bodyPr>
            <a:normAutofit/>
          </a:bodyPr>
          <a:lstStyle/>
          <a:p>
            <a:r>
              <a:rPr lang="fr-CH" sz="1600" dirty="0" smtClean="0"/>
              <a:t>The </a:t>
            </a:r>
            <a:r>
              <a:rPr lang="fr-CH" sz="1600" dirty="0" err="1" smtClean="0"/>
              <a:t>procedure</a:t>
            </a:r>
            <a:r>
              <a:rPr lang="fr-CH" sz="1600" dirty="0" smtClean="0"/>
              <a:t> </a:t>
            </a:r>
            <a:r>
              <a:rPr lang="fr-CH" sz="1600" dirty="0" err="1" smtClean="0"/>
              <a:t>is</a:t>
            </a:r>
            <a:r>
              <a:rPr lang="fr-CH" sz="1600" dirty="0" smtClean="0"/>
              <a:t> the </a:t>
            </a:r>
            <a:r>
              <a:rPr lang="fr-CH" sz="1600" dirty="0" err="1" smtClean="0"/>
              <a:t>general</a:t>
            </a:r>
            <a:r>
              <a:rPr lang="fr-CH" sz="1600" dirty="0" smtClean="0"/>
              <a:t> </a:t>
            </a:r>
            <a:r>
              <a:rPr lang="fr-CH" sz="1600" dirty="0" err="1" smtClean="0"/>
              <a:t>guide-line</a:t>
            </a:r>
            <a:r>
              <a:rPr lang="fr-CH" sz="1600" smtClean="0"/>
              <a:t> for the LSS</a:t>
            </a:r>
            <a:endParaRPr lang="fr-CH" sz="1600" dirty="0" smtClean="0"/>
          </a:p>
          <a:p>
            <a:r>
              <a:rPr lang="fr-CH" sz="1600" dirty="0" smtClean="0"/>
              <a:t>The check-list </a:t>
            </a:r>
            <a:r>
              <a:rPr lang="fr-CH" sz="1600" dirty="0" err="1" smtClean="0"/>
              <a:t>is</a:t>
            </a:r>
            <a:r>
              <a:rPr lang="fr-CH" sz="1600" dirty="0" smtClean="0"/>
              <a:t> the </a:t>
            </a:r>
            <a:r>
              <a:rPr lang="fr-CH" sz="1600" dirty="0" err="1" smtClean="0"/>
              <a:t>working</a:t>
            </a:r>
            <a:r>
              <a:rPr lang="fr-CH" sz="1600" dirty="0" smtClean="0"/>
              <a:t> document in the tunnel: the </a:t>
            </a:r>
            <a:r>
              <a:rPr lang="fr-CH" sz="1600" dirty="0" err="1" smtClean="0"/>
              <a:t>template</a:t>
            </a:r>
            <a:r>
              <a:rPr lang="fr-CH" sz="1600" dirty="0" smtClean="0"/>
              <a:t> </a:t>
            </a:r>
            <a:r>
              <a:rPr lang="fr-CH" sz="1600" dirty="0" err="1" smtClean="0"/>
              <a:t>is</a:t>
            </a:r>
            <a:r>
              <a:rPr lang="fr-CH" sz="1600" dirty="0" smtClean="0"/>
              <a:t> </a:t>
            </a:r>
            <a:r>
              <a:rPr lang="fr-CH" sz="1600" dirty="0" err="1" smtClean="0"/>
              <a:t>modified</a:t>
            </a:r>
            <a:r>
              <a:rPr lang="fr-CH" sz="1600" dirty="0" smtClean="0"/>
              <a:t> for </a:t>
            </a:r>
            <a:r>
              <a:rPr lang="fr-CH" sz="1600" dirty="0" err="1" smtClean="0"/>
              <a:t>each</a:t>
            </a:r>
            <a:r>
              <a:rPr lang="fr-CH" sz="1600" dirty="0" smtClean="0"/>
              <a:t> vacuum </a:t>
            </a:r>
            <a:r>
              <a:rPr lang="fr-CH" sz="1600" dirty="0" err="1" smtClean="0"/>
              <a:t>sector</a:t>
            </a:r>
            <a:r>
              <a:rPr lang="fr-CH" sz="1600" dirty="0" smtClean="0"/>
              <a:t> and </a:t>
            </a:r>
            <a:r>
              <a:rPr lang="fr-CH" sz="1600" dirty="0" err="1" smtClean="0"/>
              <a:t>used</a:t>
            </a:r>
            <a:r>
              <a:rPr lang="fr-CH" sz="1600" dirty="0" smtClean="0"/>
              <a:t> on-line </a:t>
            </a:r>
            <a:r>
              <a:rPr lang="fr-CH" sz="1600" dirty="0" err="1" smtClean="0"/>
              <a:t>through</a:t>
            </a:r>
            <a:r>
              <a:rPr lang="fr-CH" sz="1600" dirty="0" smtClean="0"/>
              <a:t> BVO sharepoint site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317" y="1297354"/>
            <a:ext cx="3273654" cy="28604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091" y="4286098"/>
            <a:ext cx="3948192" cy="15465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8225" y="948228"/>
            <a:ext cx="2997846" cy="29213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9774" y="3694173"/>
            <a:ext cx="3078255" cy="3027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27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128" y="1153499"/>
            <a:ext cx="11699180" cy="4351338"/>
          </a:xfrm>
        </p:spPr>
        <p:txBody>
          <a:bodyPr>
            <a:normAutofit/>
          </a:bodyPr>
          <a:lstStyle/>
          <a:p>
            <a:r>
              <a:rPr lang="fr-CH" sz="1600" dirty="0" err="1" smtClean="0"/>
              <a:t>Differential</a:t>
            </a:r>
            <a:r>
              <a:rPr lang="fr-CH" sz="1600" dirty="0" smtClean="0"/>
              <a:t> </a:t>
            </a:r>
            <a:r>
              <a:rPr lang="fr-CH" sz="1600" dirty="0" err="1" smtClean="0"/>
              <a:t>Layout</a:t>
            </a:r>
            <a:r>
              <a:rPr lang="fr-CH" sz="1600" dirty="0" smtClean="0"/>
              <a:t> </a:t>
            </a:r>
            <a:r>
              <a:rPr lang="fr-CH" sz="1600" dirty="0" err="1" smtClean="0"/>
              <a:t>coupled</a:t>
            </a:r>
            <a:r>
              <a:rPr lang="fr-CH" sz="1600" dirty="0" smtClean="0"/>
              <a:t> to the TE-VSC vacuum documentation and/or to the ECR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549137"/>
              </p:ext>
            </p:extLst>
          </p:nvPr>
        </p:nvGraphicFramePr>
        <p:xfrm>
          <a:off x="150344" y="3886853"/>
          <a:ext cx="1810824" cy="1078839"/>
        </p:xfrm>
        <a:graphic>
          <a:graphicData uri="http://schemas.openxmlformats.org/drawingml/2006/table">
            <a:tbl>
              <a:tblPr firstRow="1" firstCol="1" bandRow="1"/>
              <a:tblGrid>
                <a:gridCol w="341665">
                  <a:extLst>
                    <a:ext uri="{9D8B030D-6E8A-4147-A177-3AD203B41FA5}">
                      <a16:colId xmlns:a16="http://schemas.microsoft.com/office/drawing/2014/main" val="2046446472"/>
                    </a:ext>
                  </a:extLst>
                </a:gridCol>
                <a:gridCol w="1469159">
                  <a:extLst>
                    <a:ext uri="{9D8B030D-6E8A-4147-A177-3AD203B41FA5}">
                      <a16:colId xmlns:a16="http://schemas.microsoft.com/office/drawing/2014/main" val="3644240544"/>
                    </a:ext>
                  </a:extLst>
                </a:gridCol>
              </a:tblGrid>
              <a:tr h="191973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Vacuum Component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7060807"/>
                  </a:ext>
                </a:extLst>
              </a:tr>
              <a:tr h="191973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Sector Valve Assembly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2138611"/>
                  </a:ext>
                </a:extLst>
              </a:tr>
              <a:tr h="95986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Optical Component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0913171"/>
                  </a:ext>
                </a:extLst>
              </a:tr>
              <a:tr h="95986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New Component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893856"/>
                  </a:ext>
                </a:extLst>
              </a:tr>
              <a:tr h="95986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Moved Component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3794368"/>
                  </a:ext>
                </a:extLst>
              </a:tr>
              <a:tr h="191973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Removed Component</a:t>
                      </a: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8485722"/>
                  </a:ext>
                </a:extLst>
              </a:tr>
            </a:tbl>
          </a:graphicData>
        </a:graphic>
      </p:graphicFrame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142528" y="1780972"/>
            <a:ext cx="4850108" cy="846901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134713" y="2781224"/>
            <a:ext cx="4850108" cy="8400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4599" y="1672492"/>
            <a:ext cx="6167912" cy="5119657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8200" y="5617"/>
            <a:ext cx="10515600" cy="1325563"/>
          </a:xfrm>
        </p:spPr>
        <p:txBody>
          <a:bodyPr>
            <a:normAutofit/>
          </a:bodyPr>
          <a:lstStyle/>
          <a:p>
            <a:r>
              <a:rPr lang="fr-CH" sz="4000" dirty="0" smtClean="0"/>
              <a:t>Intervention file, BWS sectorization 2/2</a:t>
            </a:r>
            <a:endParaRPr lang="en-GB" sz="4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7020" y="3886853"/>
            <a:ext cx="3455591" cy="2115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798586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687BF2B9-EC26-40DD-9C80-CFA172BC9868}" vid="{B65F1EA7-2C9B-49A2-ACD5-CFD45D463C7A}"/>
    </a:ext>
  </a:extLst>
</a:theme>
</file>

<file path=ppt/theme/theme2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Theme1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687BF2B9-EC26-40DD-9C80-CFA172BC9868}" vid="{B65F1EA7-2C9B-49A2-ACD5-CFD45D463C7A}"/>
    </a:ext>
  </a:extLst>
</a:theme>
</file>

<file path=ppt/theme/theme4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1551</TotalTime>
  <Words>453</Words>
  <Application>Microsoft Office PowerPoint</Application>
  <PresentationFormat>Widescreen</PresentationFormat>
  <Paragraphs>90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Theme1</vt:lpstr>
      <vt:lpstr>CERNCorporate4-3</vt:lpstr>
      <vt:lpstr>1_Theme1</vt:lpstr>
      <vt:lpstr>1_CERNCorporate4-3</vt:lpstr>
      <vt:lpstr>BVO Activities during 2018 LS2 Preparation in the LHC</vt:lpstr>
      <vt:lpstr>The LS2 in the LHC Tunnel at a Glance</vt:lpstr>
      <vt:lpstr>HL-LHC Activities</vt:lpstr>
      <vt:lpstr>VSC Consolidation Activities in LHC</vt:lpstr>
      <vt:lpstr>Follow up of activities during LS2</vt:lpstr>
      <vt:lpstr>Intervention file, BWS sectorization 1/2</vt:lpstr>
      <vt:lpstr>Intervention file, BWS sectorization 2/2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BVO Activities during 2018 LS2 Preparation in the LHC</dc:title>
  <dc:creator>Orlando Santos</dc:creator>
  <cp:lastModifiedBy>Eric Page</cp:lastModifiedBy>
  <cp:revision>58</cp:revision>
  <dcterms:created xsi:type="dcterms:W3CDTF">2018-11-21T15:47:50Z</dcterms:created>
  <dcterms:modified xsi:type="dcterms:W3CDTF">2018-11-23T17:23:53Z</dcterms:modified>
</cp:coreProperties>
</file>