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1"/>
  </p:notesMasterIdLst>
  <p:sldIdLst>
    <p:sldId id="258" r:id="rId2"/>
    <p:sldId id="259" r:id="rId3"/>
    <p:sldId id="265" r:id="rId4"/>
    <p:sldId id="266" r:id="rId5"/>
    <p:sldId id="267" r:id="rId6"/>
    <p:sldId id="268" r:id="rId7"/>
    <p:sldId id="269" r:id="rId8"/>
    <p:sldId id="270" r:id="rId9"/>
    <p:sldId id="271" r:id="rId1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377B"/>
    <a:srgbClr val="104282"/>
    <a:srgbClr val="0B387C"/>
    <a:srgbClr val="005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8" autoAdjust="0"/>
    <p:restoredTop sz="94660"/>
  </p:normalViewPr>
  <p:slideViewPr>
    <p:cSldViewPr snapToGrid="0" snapToObjects="1">
      <p:cViewPr varScale="1">
        <p:scale>
          <a:sx n="155" d="100"/>
          <a:sy n="155" d="100"/>
        </p:scale>
        <p:origin x="162" y="114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DC2DE2-5D43-438D-87EA-4D1A2AE6C6EE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D65EFE-33FE-4C4F-90CF-E0FF75B3EA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1515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26/11/2018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26/11/2018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26/11/2018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26/11/2018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26/11/2018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26/11/2018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26/11/2018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26/11/2018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1089" y="2093"/>
            <a:ext cx="4396946" cy="578675"/>
          </a:xfrm>
        </p:spPr>
        <p:txBody>
          <a:bodyPr>
            <a:normAutofit/>
          </a:bodyPr>
          <a:lstStyle/>
          <a:p>
            <a:r>
              <a:rPr lang="en-GB" sz="2400" dirty="0"/>
              <a:t>SPS </a:t>
            </a:r>
            <a:r>
              <a:rPr lang="en-GB" sz="2400" dirty="0" smtClean="0"/>
              <a:t>– LS2</a:t>
            </a:r>
            <a:endParaRPr lang="en-GB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"/>
            <a:ext cx="1308066" cy="1270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26/11/2018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0077" y="315097"/>
            <a:ext cx="5823923" cy="4082585"/>
          </a:xfrm>
          <a:prstGeom prst="rect">
            <a:avLst/>
          </a:prstGeom>
        </p:spPr>
      </p:pic>
      <p:sp>
        <p:nvSpPr>
          <p:cNvPr id="17" name="Content Placeholder 2"/>
          <p:cNvSpPr txBox="1">
            <a:spLocks/>
          </p:cNvSpPr>
          <p:nvPr/>
        </p:nvSpPr>
        <p:spPr>
          <a:xfrm>
            <a:off x="0" y="1198605"/>
            <a:ext cx="3157055" cy="3144795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1800" dirty="0" smtClean="0"/>
              <a:t>Full SPS-ring activities</a:t>
            </a:r>
          </a:p>
          <a:p>
            <a:pPr>
              <a:buClr>
                <a:srgbClr val="00B050"/>
              </a:buClr>
            </a:pPr>
            <a:r>
              <a:rPr lang="en-GB" sz="1800" dirty="0" smtClean="0"/>
              <a:t>Magnet exchange (~15x)</a:t>
            </a:r>
          </a:p>
          <a:p>
            <a:pPr>
              <a:buClr>
                <a:srgbClr val="00B050"/>
              </a:buClr>
            </a:pPr>
            <a:r>
              <a:rPr lang="en-GB" sz="1800" dirty="0"/>
              <a:t>aC coating</a:t>
            </a:r>
          </a:p>
          <a:p>
            <a:pPr>
              <a:buClr>
                <a:srgbClr val="00B050"/>
              </a:buClr>
            </a:pPr>
            <a:r>
              <a:rPr lang="en-GB" sz="1800" dirty="0" smtClean="0"/>
              <a:t>Impedance reduction</a:t>
            </a:r>
          </a:p>
          <a:p>
            <a:pPr>
              <a:buClr>
                <a:srgbClr val="00B050"/>
              </a:buClr>
            </a:pPr>
            <a:r>
              <a:rPr lang="en-GB" sz="1800" dirty="0" smtClean="0"/>
              <a:t>General </a:t>
            </a:r>
            <a:r>
              <a:rPr lang="en-GB" sz="1800" dirty="0"/>
              <a:t>maintenance</a:t>
            </a:r>
          </a:p>
          <a:p>
            <a:pPr lvl="1">
              <a:buClr>
                <a:srgbClr val="00B050"/>
              </a:buClr>
            </a:pPr>
            <a:r>
              <a:rPr lang="en-GB" sz="1400" dirty="0"/>
              <a:t>Components purchased</a:t>
            </a:r>
          </a:p>
          <a:p>
            <a:pPr lvl="1">
              <a:buClr>
                <a:srgbClr val="00B050"/>
              </a:buClr>
            </a:pPr>
            <a:r>
              <a:rPr lang="en-GB" sz="1400" dirty="0" smtClean="0"/>
              <a:t>Non-conformities</a:t>
            </a:r>
          </a:p>
          <a:p>
            <a:pPr lvl="2">
              <a:buClr>
                <a:srgbClr val="00B050"/>
              </a:buClr>
            </a:pPr>
            <a:r>
              <a:rPr lang="en-GB" sz="1200" dirty="0" smtClean="0"/>
              <a:t>Ion pumps</a:t>
            </a:r>
          </a:p>
          <a:p>
            <a:pPr lvl="2">
              <a:buClr>
                <a:srgbClr val="00B050"/>
              </a:buClr>
            </a:pPr>
            <a:r>
              <a:rPr lang="en-GB" sz="1200" dirty="0" smtClean="0"/>
              <a:t>Gauges</a:t>
            </a:r>
          </a:p>
          <a:p>
            <a:pPr lvl="2">
              <a:buClr>
                <a:srgbClr val="00B050"/>
              </a:buClr>
            </a:pPr>
            <a:r>
              <a:rPr lang="en-GB" sz="1200" dirty="0" smtClean="0"/>
              <a:t>Vacuum chamber supports</a:t>
            </a:r>
            <a:endParaRPr lang="en-GB" sz="1200" dirty="0"/>
          </a:p>
          <a:p>
            <a:pPr>
              <a:buClr>
                <a:srgbClr val="FFC000"/>
              </a:buClr>
            </a:pPr>
            <a:r>
              <a:rPr lang="en-GB" sz="1800" dirty="0" smtClean="0"/>
              <a:t>QD aperture restriction</a:t>
            </a:r>
          </a:p>
          <a:p>
            <a:pPr lvl="1"/>
            <a:endParaRPr lang="en-GB" sz="1400" dirty="0"/>
          </a:p>
          <a:p>
            <a:endParaRPr lang="en-GB" sz="1800" dirty="0" smtClean="0"/>
          </a:p>
          <a:p>
            <a:endParaRPr lang="en-GB" sz="1800" dirty="0"/>
          </a:p>
        </p:txBody>
      </p:sp>
      <p:sp>
        <p:nvSpPr>
          <p:cNvPr id="5" name="TextBox 4"/>
          <p:cNvSpPr txBox="1"/>
          <p:nvPr/>
        </p:nvSpPr>
        <p:spPr>
          <a:xfrm>
            <a:off x="3577282" y="4029406"/>
            <a:ext cx="1309816" cy="40011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rgbClr val="00B050"/>
                </a:solidFill>
              </a:rPr>
              <a:t>QD aperture restriction upgrade</a:t>
            </a:r>
            <a:endParaRPr lang="en-GB" sz="1000" dirty="0">
              <a:solidFill>
                <a:srgbClr val="00B05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71821" y="3921948"/>
            <a:ext cx="380389" cy="21491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3489" y="1899970"/>
            <a:ext cx="380389" cy="21491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84572" y="2222884"/>
            <a:ext cx="380389" cy="214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095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1089" y="0"/>
            <a:ext cx="5473408" cy="578675"/>
          </a:xfrm>
        </p:spPr>
        <p:txBody>
          <a:bodyPr>
            <a:normAutofit/>
          </a:bodyPr>
          <a:lstStyle/>
          <a:p>
            <a:r>
              <a:rPr lang="en-GB" sz="2400" dirty="0" smtClean="0"/>
              <a:t>SPS LS2 – BA1</a:t>
            </a:r>
            <a:endParaRPr lang="en-GB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71089" cy="1428279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0" y="1258572"/>
            <a:ext cx="3798111" cy="2191795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B050"/>
              </a:buClr>
            </a:pPr>
            <a:r>
              <a:rPr lang="en-GB" sz="1800" dirty="0" smtClean="0"/>
              <a:t>Enlarged quadrupole reconfiguration</a:t>
            </a:r>
          </a:p>
          <a:p>
            <a:pPr>
              <a:buClr>
                <a:srgbClr val="FF0000"/>
              </a:buClr>
            </a:pPr>
            <a:r>
              <a:rPr lang="en-GB" sz="1800" dirty="0" smtClean="0"/>
              <a:t>LSS1 reconfiguration</a:t>
            </a:r>
          </a:p>
          <a:p>
            <a:pPr lvl="1">
              <a:buClr>
                <a:srgbClr val="00B050"/>
              </a:buClr>
            </a:pPr>
            <a:r>
              <a:rPr lang="en-GB" sz="1400" dirty="0" smtClean="0"/>
              <a:t>Component purchasing</a:t>
            </a:r>
          </a:p>
          <a:p>
            <a:pPr lvl="1">
              <a:buClr>
                <a:srgbClr val="00B050"/>
              </a:buClr>
            </a:pPr>
            <a:r>
              <a:rPr lang="en-GB" sz="1400" dirty="0" smtClean="0"/>
              <a:t>Design – fixed</a:t>
            </a:r>
          </a:p>
          <a:p>
            <a:pPr lvl="1">
              <a:buClr>
                <a:srgbClr val="00B050"/>
              </a:buClr>
            </a:pPr>
            <a:r>
              <a:rPr lang="en-GB" sz="1400" dirty="0" smtClean="0"/>
              <a:t>Pump consolidation</a:t>
            </a:r>
          </a:p>
          <a:p>
            <a:pPr lvl="1">
              <a:buClr>
                <a:srgbClr val="FF0000"/>
              </a:buClr>
            </a:pPr>
            <a:r>
              <a:rPr lang="en-GB" sz="1400" dirty="0" smtClean="0"/>
              <a:t>Chamber </a:t>
            </a:r>
            <a:r>
              <a:rPr lang="en-GB" sz="1400" dirty="0"/>
              <a:t>production</a:t>
            </a:r>
          </a:p>
          <a:p>
            <a:pPr>
              <a:buClr>
                <a:srgbClr val="FF0000"/>
              </a:buClr>
            </a:pPr>
            <a:r>
              <a:rPr lang="en-GB" sz="1800" dirty="0" smtClean="0"/>
              <a:t>BCTDC removal</a:t>
            </a:r>
            <a:endParaRPr lang="en-GB" sz="1800" dirty="0"/>
          </a:p>
          <a:p>
            <a:endParaRPr lang="en-GB" sz="1800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26/11/2018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8111" y="658163"/>
            <a:ext cx="5345889" cy="378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64303" y="1320821"/>
            <a:ext cx="380389" cy="21491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64302" y="1869356"/>
            <a:ext cx="380389" cy="214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8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1089" y="0"/>
            <a:ext cx="5473408" cy="578675"/>
          </a:xfrm>
        </p:spPr>
        <p:txBody>
          <a:bodyPr>
            <a:normAutofit/>
          </a:bodyPr>
          <a:lstStyle/>
          <a:p>
            <a:r>
              <a:rPr lang="en-GB" sz="2400" dirty="0" smtClean="0"/>
              <a:t>SPS LS2 – BA2</a:t>
            </a:r>
            <a:endParaRPr lang="en-GB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71089" cy="1428279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-1" y="1258572"/>
            <a:ext cx="3873843" cy="316005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B050"/>
              </a:buClr>
            </a:pPr>
            <a:r>
              <a:rPr lang="en-GB" sz="1800" dirty="0" smtClean="0"/>
              <a:t>Sectorisation (BA2-)</a:t>
            </a:r>
          </a:p>
          <a:p>
            <a:pPr>
              <a:buClr>
                <a:srgbClr val="00B050"/>
              </a:buClr>
            </a:pPr>
            <a:r>
              <a:rPr lang="en-GB" sz="1800" dirty="0" smtClean="0"/>
              <a:t>LOF symmetry</a:t>
            </a:r>
          </a:p>
          <a:p>
            <a:pPr>
              <a:buClr>
                <a:srgbClr val="00B050"/>
              </a:buClr>
            </a:pPr>
            <a:r>
              <a:rPr lang="en-GB" sz="1800" dirty="0" smtClean="0"/>
              <a:t>MSE </a:t>
            </a:r>
            <a:r>
              <a:rPr lang="en-GB" sz="1800" dirty="0"/>
              <a:t>exchange</a:t>
            </a:r>
          </a:p>
          <a:p>
            <a:pPr>
              <a:buClr>
                <a:srgbClr val="FFC000"/>
              </a:buClr>
            </a:pPr>
            <a:r>
              <a:rPr lang="en-GB" sz="1800" dirty="0" smtClean="0"/>
              <a:t>ZS upgrade</a:t>
            </a:r>
          </a:p>
          <a:p>
            <a:pPr lvl="1">
              <a:buClr>
                <a:srgbClr val="00B050"/>
              </a:buClr>
            </a:pPr>
            <a:r>
              <a:rPr lang="en-GB" sz="1400" dirty="0" smtClean="0"/>
              <a:t>Component purchasing</a:t>
            </a:r>
          </a:p>
          <a:p>
            <a:pPr lvl="1">
              <a:buClr>
                <a:srgbClr val="FFC000"/>
              </a:buClr>
            </a:pPr>
            <a:r>
              <a:rPr lang="en-GB" sz="1400" dirty="0" smtClean="0"/>
              <a:t>ZS testing</a:t>
            </a:r>
          </a:p>
          <a:p>
            <a:pPr lvl="1">
              <a:buClr>
                <a:srgbClr val="FF0000"/>
              </a:buClr>
            </a:pPr>
            <a:r>
              <a:rPr lang="en-GB" sz="1400" dirty="0" smtClean="0"/>
              <a:t>Interconnect testing</a:t>
            </a:r>
            <a:endParaRPr lang="en-GB" sz="1400" dirty="0"/>
          </a:p>
          <a:p>
            <a:pPr>
              <a:buClr>
                <a:srgbClr val="FFC000"/>
              </a:buClr>
            </a:pPr>
            <a:r>
              <a:rPr lang="en-GB" sz="1800" dirty="0" smtClean="0"/>
              <a:t>Impedance optimisation</a:t>
            </a:r>
          </a:p>
          <a:p>
            <a:endParaRPr lang="en-GB" sz="1800" dirty="0" smtClean="0"/>
          </a:p>
          <a:p>
            <a:endParaRPr lang="en-GB" sz="1800" dirty="0" smtClean="0"/>
          </a:p>
          <a:p>
            <a:endParaRPr lang="en-GB" sz="1800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26/11/2018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8111" y="638629"/>
            <a:ext cx="5345889" cy="378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23518" y="1370248"/>
            <a:ext cx="380389" cy="21491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2918" y="2313714"/>
            <a:ext cx="380389" cy="214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587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1089" y="0"/>
            <a:ext cx="5473408" cy="578675"/>
          </a:xfrm>
        </p:spPr>
        <p:txBody>
          <a:bodyPr>
            <a:normAutofit/>
          </a:bodyPr>
          <a:lstStyle/>
          <a:p>
            <a:r>
              <a:rPr lang="en-GB" sz="2400" dirty="0" smtClean="0"/>
              <a:t>SPS LS2 – BA3</a:t>
            </a:r>
            <a:endParaRPr lang="en-GB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71089" cy="1428279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0" y="1258572"/>
            <a:ext cx="3840000" cy="311572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FC000"/>
              </a:buClr>
            </a:pPr>
            <a:r>
              <a:rPr lang="en-GB" sz="1800" dirty="0" smtClean="0"/>
              <a:t>RF cavity refurbishment</a:t>
            </a:r>
          </a:p>
          <a:p>
            <a:pPr lvl="1">
              <a:buClr>
                <a:srgbClr val="00B050"/>
              </a:buClr>
            </a:pPr>
            <a:r>
              <a:rPr lang="en-GB" sz="1400" dirty="0" smtClean="0"/>
              <a:t>Design - fixed</a:t>
            </a:r>
          </a:p>
          <a:p>
            <a:pPr lvl="1">
              <a:buClr>
                <a:srgbClr val="00B050"/>
              </a:buClr>
            </a:pPr>
            <a:r>
              <a:rPr lang="en-GB" sz="1400" dirty="0"/>
              <a:t>Component </a:t>
            </a:r>
            <a:r>
              <a:rPr lang="en-GB" sz="1400" dirty="0" smtClean="0"/>
              <a:t>purchasing</a:t>
            </a:r>
          </a:p>
          <a:p>
            <a:pPr lvl="1">
              <a:buClr>
                <a:srgbClr val="00B050"/>
              </a:buClr>
            </a:pPr>
            <a:r>
              <a:rPr lang="en-GB" sz="1400" dirty="0" smtClean="0"/>
              <a:t>Ion pump consolidation</a:t>
            </a:r>
            <a:endParaRPr lang="en-GB" sz="1400" dirty="0"/>
          </a:p>
          <a:p>
            <a:pPr lvl="1">
              <a:buClr>
                <a:srgbClr val="FFC000"/>
              </a:buClr>
            </a:pPr>
            <a:r>
              <a:rPr lang="en-GB" sz="1400" dirty="0" smtClean="0"/>
              <a:t>Chamber production</a:t>
            </a:r>
          </a:p>
          <a:p>
            <a:pPr>
              <a:buClr>
                <a:srgbClr val="FF0000"/>
              </a:buClr>
            </a:pPr>
            <a:r>
              <a:rPr lang="en-GB" sz="1800" dirty="0" smtClean="0"/>
              <a:t>Chamber support consolidation</a:t>
            </a:r>
          </a:p>
          <a:p>
            <a:pPr>
              <a:buClr>
                <a:srgbClr val="FF0000"/>
              </a:buClr>
            </a:pPr>
            <a:r>
              <a:rPr lang="en-GB" sz="1800" dirty="0"/>
              <a:t>Wall-Current Transformer (BCTW)</a:t>
            </a:r>
          </a:p>
          <a:p>
            <a:pPr marL="36576" indent="0">
              <a:buNone/>
            </a:pPr>
            <a:endParaRPr lang="en-GB" sz="1800" dirty="0" smtClean="0"/>
          </a:p>
          <a:p>
            <a:endParaRPr lang="en-GB" sz="1800" dirty="0" smtClean="0"/>
          </a:p>
          <a:p>
            <a:endParaRPr lang="en-GB" sz="1800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26/11/2018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8174" y="651871"/>
            <a:ext cx="5345826" cy="378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68189" y="1352786"/>
            <a:ext cx="380389" cy="21491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1089" y="3574943"/>
            <a:ext cx="380389" cy="214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50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1089" y="0"/>
            <a:ext cx="5473408" cy="578675"/>
          </a:xfrm>
        </p:spPr>
        <p:txBody>
          <a:bodyPr>
            <a:normAutofit/>
          </a:bodyPr>
          <a:lstStyle/>
          <a:p>
            <a:r>
              <a:rPr lang="en-GB" sz="2400" dirty="0" smtClean="0"/>
              <a:t>SPS LS2 – BA4</a:t>
            </a:r>
            <a:endParaRPr lang="en-GB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71089" cy="1428279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0" y="1258572"/>
            <a:ext cx="3840000" cy="147227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B050"/>
              </a:buClr>
            </a:pPr>
            <a:r>
              <a:rPr lang="en-GB" sz="1800" dirty="0"/>
              <a:t>Sector valve exchange</a:t>
            </a:r>
          </a:p>
          <a:p>
            <a:pPr>
              <a:buClr>
                <a:srgbClr val="FFC000"/>
              </a:buClr>
            </a:pPr>
            <a:r>
              <a:rPr lang="en-GB" sz="1800" dirty="0"/>
              <a:t>Impedance optimisation</a:t>
            </a:r>
          </a:p>
          <a:p>
            <a:pPr>
              <a:buClr>
                <a:srgbClr val="FF0000"/>
              </a:buClr>
            </a:pPr>
            <a:r>
              <a:rPr lang="en-GB" sz="1800" dirty="0" smtClean="0"/>
              <a:t>TPSC4 installation</a:t>
            </a:r>
          </a:p>
          <a:p>
            <a:pPr>
              <a:buClr>
                <a:srgbClr val="FF0000"/>
              </a:buClr>
            </a:pPr>
            <a:r>
              <a:rPr lang="en-GB" sz="1800" dirty="0" smtClean="0"/>
              <a:t>Wire scanner installations</a:t>
            </a:r>
          </a:p>
          <a:p>
            <a:endParaRPr lang="en-GB" sz="1800" dirty="0" smtClean="0"/>
          </a:p>
          <a:p>
            <a:endParaRPr lang="en-GB" sz="1800" dirty="0" smtClean="0"/>
          </a:p>
          <a:p>
            <a:endParaRPr lang="en-GB" sz="1800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26/11/2018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8111" y="658164"/>
            <a:ext cx="5345889" cy="378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44692" y="2333249"/>
            <a:ext cx="380389" cy="21491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2119" y="2000868"/>
            <a:ext cx="380389" cy="214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446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1089" y="0"/>
            <a:ext cx="5473408" cy="578675"/>
          </a:xfrm>
        </p:spPr>
        <p:txBody>
          <a:bodyPr>
            <a:normAutofit/>
          </a:bodyPr>
          <a:lstStyle/>
          <a:p>
            <a:r>
              <a:rPr lang="en-GB" sz="2400" dirty="0" smtClean="0"/>
              <a:t>SPS LS2 – BA5</a:t>
            </a:r>
            <a:endParaRPr lang="en-GB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71089" cy="1428279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-1" y="1258572"/>
            <a:ext cx="3798111" cy="2531416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B050"/>
              </a:buClr>
            </a:pPr>
            <a:r>
              <a:rPr lang="en-GB" sz="1800" dirty="0"/>
              <a:t>Enlarged quadrupole</a:t>
            </a:r>
          </a:p>
          <a:p>
            <a:pPr>
              <a:buClr>
                <a:srgbClr val="00B050"/>
              </a:buClr>
            </a:pPr>
            <a:r>
              <a:rPr lang="en-GB" sz="1800" dirty="0" smtClean="0"/>
              <a:t>Ion </a:t>
            </a:r>
            <a:r>
              <a:rPr lang="en-GB" sz="1800" dirty="0"/>
              <a:t>pump consolidation </a:t>
            </a: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1800" dirty="0" smtClean="0"/>
              <a:t>(</a:t>
            </a:r>
            <a:r>
              <a:rPr lang="en-GB" sz="1800" dirty="0"/>
              <a:t>LSS &amp; arc</a:t>
            </a:r>
            <a:r>
              <a:rPr lang="en-GB" sz="1800" dirty="0" smtClean="0"/>
              <a:t>+)</a:t>
            </a:r>
            <a:r>
              <a:rPr lang="en-GB" sz="1800" dirty="0"/>
              <a:t> </a:t>
            </a:r>
            <a:endParaRPr lang="en-GB" sz="1800" dirty="0" smtClean="0"/>
          </a:p>
          <a:p>
            <a:pPr>
              <a:buClr>
                <a:srgbClr val="00B050"/>
              </a:buClr>
            </a:pPr>
            <a:r>
              <a:rPr lang="en-GB" sz="1800" dirty="0" smtClean="0"/>
              <a:t>Wire </a:t>
            </a:r>
            <a:r>
              <a:rPr lang="en-GB" sz="1800" dirty="0"/>
              <a:t>scanner installations</a:t>
            </a:r>
          </a:p>
          <a:p>
            <a:pPr>
              <a:buClr>
                <a:srgbClr val="FFC000"/>
              </a:buClr>
            </a:pPr>
            <a:r>
              <a:rPr lang="en-GB" sz="1800" dirty="0" smtClean="0"/>
              <a:t>LSS5 reconfiguration</a:t>
            </a:r>
          </a:p>
          <a:p>
            <a:pPr lvl="1">
              <a:buClr>
                <a:srgbClr val="00B050"/>
              </a:buClr>
            </a:pPr>
            <a:r>
              <a:rPr lang="en-GB" sz="1400" dirty="0"/>
              <a:t>Component purchasing</a:t>
            </a:r>
          </a:p>
          <a:p>
            <a:pPr lvl="1">
              <a:buClr>
                <a:srgbClr val="00B050"/>
              </a:buClr>
            </a:pPr>
            <a:r>
              <a:rPr lang="en-GB" sz="1400" dirty="0"/>
              <a:t>TIDVG design </a:t>
            </a:r>
            <a:r>
              <a:rPr lang="en-GB" sz="1400" dirty="0" smtClean="0"/>
              <a:t>review</a:t>
            </a:r>
          </a:p>
          <a:p>
            <a:pPr lvl="1">
              <a:buClr>
                <a:srgbClr val="00B050"/>
              </a:buClr>
            </a:pPr>
            <a:r>
              <a:rPr lang="en-GB" sz="1400" dirty="0" smtClean="0"/>
              <a:t>Layout design – fixed</a:t>
            </a:r>
          </a:p>
          <a:p>
            <a:pPr lvl="1">
              <a:buClr>
                <a:srgbClr val="FF0000"/>
              </a:buClr>
            </a:pPr>
            <a:r>
              <a:rPr lang="en-GB" sz="1400" dirty="0" smtClean="0"/>
              <a:t>Vacuum chamber production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26/11/2018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8111" y="650907"/>
            <a:ext cx="5345889" cy="378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7138" y="2460313"/>
            <a:ext cx="380389" cy="21491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9311" y="2182418"/>
            <a:ext cx="380389" cy="21491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9140" y="1320821"/>
            <a:ext cx="380389" cy="214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035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1089" y="0"/>
            <a:ext cx="5473408" cy="578675"/>
          </a:xfrm>
        </p:spPr>
        <p:txBody>
          <a:bodyPr>
            <a:normAutofit/>
          </a:bodyPr>
          <a:lstStyle/>
          <a:p>
            <a:r>
              <a:rPr lang="en-GB" sz="2400" dirty="0" smtClean="0"/>
              <a:t>SPS LS2 – BA6</a:t>
            </a:r>
            <a:endParaRPr lang="en-GB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71089" cy="1428279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0" y="1258572"/>
            <a:ext cx="3840000" cy="219179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B050"/>
              </a:buClr>
            </a:pPr>
            <a:r>
              <a:rPr lang="en-GB" sz="1800" dirty="0"/>
              <a:t>TPSG6 </a:t>
            </a:r>
            <a:r>
              <a:rPr lang="en-GB" sz="1800" dirty="0" smtClean="0"/>
              <a:t>installation</a:t>
            </a:r>
          </a:p>
          <a:p>
            <a:pPr>
              <a:buClr>
                <a:srgbClr val="00B050"/>
              </a:buClr>
            </a:pPr>
            <a:r>
              <a:rPr lang="en-GB" sz="1800" dirty="0"/>
              <a:t>MST exchange</a:t>
            </a:r>
          </a:p>
          <a:p>
            <a:pPr>
              <a:buClr>
                <a:srgbClr val="00B050"/>
              </a:buClr>
            </a:pPr>
            <a:r>
              <a:rPr lang="en-GB" sz="1800" dirty="0" smtClean="0"/>
              <a:t>Ion </a:t>
            </a:r>
            <a:r>
              <a:rPr lang="en-GB" sz="1800" dirty="0"/>
              <a:t>pump consolidation (arc-)</a:t>
            </a:r>
          </a:p>
          <a:p>
            <a:pPr>
              <a:buClr>
                <a:srgbClr val="FFC000"/>
              </a:buClr>
            </a:pPr>
            <a:r>
              <a:rPr lang="en-GB" sz="1800" dirty="0" smtClean="0"/>
              <a:t>Impedance </a:t>
            </a:r>
            <a:r>
              <a:rPr lang="en-GB" sz="1800" dirty="0"/>
              <a:t>optimisation</a:t>
            </a:r>
          </a:p>
          <a:p>
            <a:pPr>
              <a:buClr>
                <a:srgbClr val="FF0000"/>
              </a:buClr>
            </a:pPr>
            <a:r>
              <a:rPr lang="en-GB" sz="1800" dirty="0"/>
              <a:t>ZS removal </a:t>
            </a:r>
          </a:p>
          <a:p>
            <a:endParaRPr lang="en-GB" sz="1800" dirty="0" smtClean="0"/>
          </a:p>
          <a:p>
            <a:endParaRPr lang="en-GB" sz="1800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26/11/2018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8111" y="636391"/>
            <a:ext cx="5345889" cy="378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88945" y="1367257"/>
            <a:ext cx="380389" cy="214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34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1089" y="0"/>
            <a:ext cx="5473408" cy="578675"/>
          </a:xfrm>
        </p:spPr>
        <p:txBody>
          <a:bodyPr>
            <a:normAutofit/>
          </a:bodyPr>
          <a:lstStyle/>
          <a:p>
            <a:r>
              <a:rPr lang="en-GB" sz="2400" dirty="0" smtClean="0"/>
              <a:t>SPS LS2 – Planning</a:t>
            </a:r>
            <a:endParaRPr lang="en-GB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71089" cy="1428279"/>
          </a:xfrm>
          <a:prstGeom prst="rect">
            <a:avLst/>
          </a:prstGeom>
        </p:spPr>
      </p:pic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26/11/2018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631" y="1486656"/>
            <a:ext cx="8778240" cy="2850406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1167713" y="1053546"/>
            <a:ext cx="7469659" cy="376344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Clr>
                <a:srgbClr val="00B050"/>
              </a:buClr>
              <a:buNone/>
            </a:pPr>
            <a:r>
              <a:rPr lang="en-GB" sz="1800" dirty="0" smtClean="0"/>
              <a:t>Current planning has smoothed Q1 2019 peak but remains Q1/2 2020 peak</a:t>
            </a:r>
            <a:endParaRPr lang="en-GB" sz="1800" dirty="0"/>
          </a:p>
        </p:txBody>
      </p:sp>
      <p:cxnSp>
        <p:nvCxnSpPr>
          <p:cNvPr id="5" name="Straight Connector 4"/>
          <p:cNvCxnSpPr>
            <a:endCxn id="9" idx="3"/>
          </p:cNvCxnSpPr>
          <p:nvPr/>
        </p:nvCxnSpPr>
        <p:spPr>
          <a:xfrm>
            <a:off x="4207793" y="2911859"/>
            <a:ext cx="4710078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2"/>
          <p:cNvSpPr txBox="1">
            <a:spLocks/>
          </p:cNvSpPr>
          <p:nvPr/>
        </p:nvSpPr>
        <p:spPr>
          <a:xfrm>
            <a:off x="7716307" y="2586248"/>
            <a:ext cx="1439562" cy="333632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Clr>
                <a:srgbClr val="00B050"/>
              </a:buClr>
              <a:buNone/>
            </a:pPr>
            <a:r>
              <a:rPr lang="en-GB" sz="800" dirty="0" smtClean="0"/>
              <a:t>Man power limited to be updated from last meeting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3484167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1089" y="0"/>
            <a:ext cx="5473408" cy="578675"/>
          </a:xfrm>
        </p:spPr>
        <p:txBody>
          <a:bodyPr>
            <a:normAutofit/>
          </a:bodyPr>
          <a:lstStyle/>
          <a:p>
            <a:r>
              <a:rPr lang="en-GB" sz="2400" dirty="0" smtClean="0"/>
              <a:t>SPS LS2 – Ti2/Ti8</a:t>
            </a:r>
            <a:endParaRPr lang="en-GB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71089" cy="1428279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0" y="1258571"/>
            <a:ext cx="3840000" cy="309718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FC000"/>
              </a:buClr>
            </a:pPr>
            <a:r>
              <a:rPr lang="en-GB" sz="1800" dirty="0" smtClean="0"/>
              <a:t>New layout</a:t>
            </a:r>
          </a:p>
          <a:p>
            <a:pPr lvl="1">
              <a:buClr>
                <a:srgbClr val="FFC000"/>
              </a:buClr>
            </a:pPr>
            <a:r>
              <a:rPr lang="en-GB" sz="1400" dirty="0" smtClean="0"/>
              <a:t>Layout </a:t>
            </a:r>
            <a:r>
              <a:rPr lang="en-GB" sz="1400" dirty="0"/>
              <a:t>design – </a:t>
            </a:r>
            <a:r>
              <a:rPr lang="en-GB" sz="1400" dirty="0" smtClean="0"/>
              <a:t>fixed</a:t>
            </a:r>
          </a:p>
          <a:p>
            <a:pPr lvl="1">
              <a:buClr>
                <a:srgbClr val="FFC000"/>
              </a:buClr>
            </a:pPr>
            <a:r>
              <a:rPr lang="en-GB" sz="1400" dirty="0" smtClean="0"/>
              <a:t>Component </a:t>
            </a:r>
            <a:r>
              <a:rPr lang="en-GB" sz="1400" dirty="0" smtClean="0"/>
              <a:t>procurement</a:t>
            </a:r>
          </a:p>
          <a:p>
            <a:pPr lvl="1">
              <a:buClr>
                <a:srgbClr val="FFC000"/>
              </a:buClr>
            </a:pPr>
            <a:r>
              <a:rPr lang="en-GB" sz="1400" dirty="0" smtClean="0"/>
              <a:t>6x new TCDIL</a:t>
            </a:r>
          </a:p>
          <a:p>
            <a:pPr lvl="1">
              <a:buClr>
                <a:srgbClr val="FFC000"/>
              </a:buClr>
            </a:pPr>
            <a:r>
              <a:rPr lang="en-GB" sz="1400" smtClean="0"/>
              <a:t>Sectorisation </a:t>
            </a:r>
            <a:r>
              <a:rPr lang="en-GB" sz="1400" dirty="0" smtClean="0"/>
              <a:t>of </a:t>
            </a:r>
            <a:r>
              <a:rPr lang="en-GB" sz="1400" dirty="0" smtClean="0"/>
              <a:t>TED</a:t>
            </a:r>
          </a:p>
          <a:p>
            <a:pPr lvl="1">
              <a:buClr>
                <a:srgbClr val="FFC000"/>
              </a:buClr>
            </a:pPr>
            <a:endParaRPr lang="en-GB" sz="1400" dirty="0" smtClean="0"/>
          </a:p>
          <a:p>
            <a:pPr>
              <a:buClr>
                <a:srgbClr val="FFC000"/>
              </a:buClr>
            </a:pPr>
            <a:r>
              <a:rPr lang="en-GB" sz="1800" dirty="0"/>
              <a:t>General maintenance</a:t>
            </a:r>
          </a:p>
          <a:p>
            <a:pPr lvl="1">
              <a:buClr>
                <a:srgbClr val="00B050"/>
              </a:buClr>
            </a:pPr>
            <a:r>
              <a:rPr lang="en-GB" sz="1400" dirty="0"/>
              <a:t>Non-conformities </a:t>
            </a:r>
            <a:r>
              <a:rPr lang="en-GB" sz="1400" dirty="0" smtClean="0"/>
              <a:t>– planned</a:t>
            </a:r>
          </a:p>
          <a:p>
            <a:pPr lvl="1">
              <a:buClr>
                <a:srgbClr val="FFC000"/>
              </a:buClr>
            </a:pPr>
            <a:r>
              <a:rPr lang="en-GB" sz="1400" dirty="0" smtClean="0"/>
              <a:t>Sector valve pressure switch</a:t>
            </a:r>
            <a:endParaRPr lang="en-GB" sz="1400" dirty="0"/>
          </a:p>
          <a:p>
            <a:pPr lvl="1">
              <a:buClr>
                <a:srgbClr val="FFC000"/>
              </a:buClr>
            </a:pPr>
            <a:r>
              <a:rPr lang="en-GB" sz="1400" dirty="0"/>
              <a:t>Components purchased</a:t>
            </a:r>
          </a:p>
          <a:p>
            <a:pPr>
              <a:buClr>
                <a:srgbClr val="FFC000"/>
              </a:buClr>
            </a:pPr>
            <a:endParaRPr lang="en-GB" sz="1800" dirty="0" smtClean="0"/>
          </a:p>
          <a:p>
            <a:pPr>
              <a:buClr>
                <a:srgbClr val="00B050"/>
              </a:buClr>
            </a:pPr>
            <a:endParaRPr lang="en-GB" sz="1800" dirty="0"/>
          </a:p>
          <a:p>
            <a:endParaRPr lang="en-GB" sz="1800" dirty="0" smtClean="0"/>
          </a:p>
          <a:p>
            <a:endParaRPr lang="en-GB" sz="1800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26/11/2018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03177" y="483988"/>
            <a:ext cx="5661660" cy="383794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arto="http://schemas.microsoft.com/office/word/2006/arto" xmlns:lc="http://schemas.openxmlformats.org/drawingml/2006/lockedCanvas"/>
            </a:ext>
          </a:extLst>
        </p:spPr>
      </p:pic>
    </p:spTree>
    <p:extLst>
      <p:ext uri="{BB962C8B-B14F-4D97-AF65-F5344CB8AC3E}">
        <p14:creationId xmlns:p14="http://schemas.microsoft.com/office/powerpoint/2010/main" val="1085393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7311</TotalTime>
  <Words>213</Words>
  <Application>Microsoft Office PowerPoint</Application>
  <PresentationFormat>On-screen Show (16:9)</PresentationFormat>
  <Paragraphs>96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CERNCorporate16-9</vt:lpstr>
      <vt:lpstr>SPS – LS2</vt:lpstr>
      <vt:lpstr>SPS LS2 – BA1</vt:lpstr>
      <vt:lpstr>SPS LS2 – BA2</vt:lpstr>
      <vt:lpstr>SPS LS2 – BA3</vt:lpstr>
      <vt:lpstr>SPS LS2 – BA4</vt:lpstr>
      <vt:lpstr>SPS LS2 – BA5</vt:lpstr>
      <vt:lpstr>SPS LS2 – BA6</vt:lpstr>
      <vt:lpstr>SPS LS2 – Planning</vt:lpstr>
      <vt:lpstr>SPS LS2 – Ti2/Ti8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Anthony Harrison</dc:creator>
  <cp:lastModifiedBy>Anthony Harrison</cp:lastModifiedBy>
  <cp:revision>73</cp:revision>
  <dcterms:created xsi:type="dcterms:W3CDTF">2018-11-08T07:25:35Z</dcterms:created>
  <dcterms:modified xsi:type="dcterms:W3CDTF">2018-11-26T07:45:13Z</dcterms:modified>
</cp:coreProperties>
</file>