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309" r:id="rId4"/>
    <p:sldId id="310" r:id="rId5"/>
    <p:sldId id="299" r:id="rId6"/>
    <p:sldId id="311" r:id="rId7"/>
    <p:sldId id="335" r:id="rId8"/>
    <p:sldId id="312" r:id="rId9"/>
    <p:sldId id="315" r:id="rId10"/>
    <p:sldId id="317" r:id="rId11"/>
    <p:sldId id="305" r:id="rId12"/>
    <p:sldId id="316" r:id="rId13"/>
    <p:sldId id="338" r:id="rId14"/>
    <p:sldId id="326" r:id="rId15"/>
    <p:sldId id="339" r:id="rId16"/>
    <p:sldId id="327" r:id="rId17"/>
    <p:sldId id="333" r:id="rId18"/>
    <p:sldId id="322" r:id="rId19"/>
    <p:sldId id="334" r:id="rId20"/>
    <p:sldId id="337" r:id="rId21"/>
    <p:sldId id="325" r:id="rId22"/>
    <p:sldId id="329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2"/>
    <p:restoredTop sz="91122" autoAdjust="0"/>
  </p:normalViewPr>
  <p:slideViewPr>
    <p:cSldViewPr snapToGrid="0" snapToObjects="1">
      <p:cViewPr varScale="1">
        <p:scale>
          <a:sx n="115" d="100"/>
          <a:sy n="115" d="100"/>
        </p:scale>
        <p:origin x="165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88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750606-54E8-9940-A146-84A2B000489F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F84F4E-E5EB-EE45-B0E9-986DD256C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981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84F4E-E5EB-EE45-B0E9-986DD256C54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0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84F4E-E5EB-EE45-B0E9-986DD256C54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52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SPS EYES aC coating campaign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4855"/>
            <a:ext cx="8226854" cy="71584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19.10.2018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  <a:lvl2pPr>
              <a:defRPr sz="2400" baseline="0">
                <a:latin typeface="Corbel" panose="020B0503020204020204" pitchFamily="34" charset="0"/>
              </a:defRPr>
            </a:lvl2pPr>
            <a:lvl3pPr>
              <a:defRPr sz="2400">
                <a:latin typeface="Corbel" panose="020B0503020204020204" pitchFamily="34" charset="0"/>
              </a:defRPr>
            </a:lvl3pPr>
            <a:lvl4pPr>
              <a:defRPr sz="2000">
                <a:latin typeface="Corbel" panose="020B0503020204020204" pitchFamily="34" charset="0"/>
              </a:defRPr>
            </a:lvl4pPr>
            <a:lvl5pPr>
              <a:defRPr sz="2000">
                <a:latin typeface="Corbel" panose="020B0503020204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DFBE3B96-A1A3-2E40-AE5F-2D9F5652AA7A}"/>
              </a:ext>
            </a:extLst>
          </p:cNvPr>
          <p:cNvCxnSpPr/>
          <p:nvPr userDrawn="1"/>
        </p:nvCxnSpPr>
        <p:spPr>
          <a:xfrm>
            <a:off x="457200" y="949333"/>
            <a:ext cx="8226854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8101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SPS EYES aC coating campaign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SPS EYES aC coating campaign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SPS EYES aC coating campaign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SPS EYES aC coating campaign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SPS EYES aC coating campaign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edms.cern.ch/document/1963198/2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07543/0.1" TargetMode="External"/><Relationship Id="rId2" Type="http://schemas.openxmlformats.org/officeDocument/2006/relationships/hyperlink" Target="https://edms.cern.ch/document/1968345/1.0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mpact.cern.ch/impact/secure/?place=editWorkDosePlanning:1429:1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391"/>
            <a:ext cx="8226854" cy="940443"/>
          </a:xfrm>
        </p:spPr>
        <p:txBody>
          <a:bodyPr/>
          <a:lstStyle/>
          <a:p>
            <a:r>
              <a:rPr lang="en-GB" dirty="0" smtClean="0"/>
              <a:t>5- coating activities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SPS EYES aC coating campaign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54600" y="5502364"/>
            <a:ext cx="3632200" cy="38254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400" dirty="0" smtClean="0">
                <a:hlinkClick r:id="rId2"/>
              </a:rPr>
              <a:t>EDMS link: Detailed list of LS2 </a:t>
            </a:r>
            <a:r>
              <a:rPr lang="en-GB" sz="1400" dirty="0" err="1" smtClean="0">
                <a:hlinkClick r:id="rId2"/>
              </a:rPr>
              <a:t>aC</a:t>
            </a:r>
            <a:r>
              <a:rPr lang="en-GB" sz="1400" dirty="0" smtClean="0">
                <a:hlinkClick r:id="rId2"/>
              </a:rPr>
              <a:t> coating</a:t>
            </a:r>
            <a:endParaRPr lang="en-GB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3" y="1538416"/>
            <a:ext cx="8797575" cy="2171571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11150" y="1428750"/>
            <a:ext cx="908050" cy="24828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972299" y="1382776"/>
            <a:ext cx="690131" cy="2482850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21248" y="3873140"/>
            <a:ext cx="2937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QF’s to be coated in tunnel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01868" y="3941791"/>
            <a:ext cx="262764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SSS QF’s to be: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070C0"/>
                </a:solidFill>
              </a:rPr>
              <a:t>Dismounted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070C0"/>
                </a:solidFill>
              </a:rPr>
              <a:t>Transported to 867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070C0"/>
                </a:solidFill>
              </a:rPr>
              <a:t>Coated in 867 or 181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070C0"/>
                </a:solidFill>
              </a:rPr>
              <a:t>Reinstalled in SPS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4541" y="4236843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2 magnets on girder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841750" y="1506444"/>
            <a:ext cx="3771900" cy="37928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858780" y="3155583"/>
            <a:ext cx="3771900" cy="16316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3841750" y="2990756"/>
            <a:ext cx="3771900" cy="16316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841750" y="2086337"/>
            <a:ext cx="3771900" cy="16316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574541" y="4518340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magnets stand alone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840377" y="2621245"/>
            <a:ext cx="3771900" cy="16316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574541" y="4865449"/>
            <a:ext cx="210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magnets + QF drift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17102" y="2265417"/>
            <a:ext cx="3771900" cy="16316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39080" y="5178621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QF drift stand alone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6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01/11/2018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4980458" y="892400"/>
            <a:ext cx="1979827" cy="228086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/>
              <a:t>SSS QF elements</a:t>
            </a:r>
            <a:endParaRPr lang="en-GB" sz="1400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196856" y="1236736"/>
            <a:ext cx="472376" cy="228086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/>
              <a:t>name</a:t>
            </a:r>
            <a:endParaRPr lang="en-GB" sz="1400" dirty="0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6031233" y="1236828"/>
            <a:ext cx="472376" cy="228086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/>
              <a:t>weight</a:t>
            </a:r>
            <a:endParaRPr lang="en-GB" sz="1400" dirty="0"/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6631944" y="1222760"/>
            <a:ext cx="472376" cy="228086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/>
              <a:t>length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10883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  <p:bldP spid="15" grpId="0"/>
      <p:bldP spid="17" grpId="0" animBg="1"/>
      <p:bldP spid="18" grpId="0" animBg="1"/>
      <p:bldP spid="19" grpId="0" animBg="1"/>
      <p:bldP spid="20" grpId="0" animBg="1"/>
      <p:bldP spid="21" grpId="0"/>
      <p:bldP spid="22" grpId="0" animBg="1"/>
      <p:bldP spid="23" grpId="0"/>
      <p:bldP spid="24" grpId="0" animBg="1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4061460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EYETS 2016-2017</a:t>
            </a:r>
            <a:endParaRPr lang="en-US" sz="36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234" y="1325332"/>
            <a:ext cx="8226854" cy="4667421"/>
          </a:xfrm>
        </p:spPr>
        <p:txBody>
          <a:bodyPr>
            <a:normAutofit/>
          </a:bodyPr>
          <a:lstStyle/>
          <a:p>
            <a:pPr marL="448056" lvl="1" indent="0">
              <a:buNone/>
            </a:pPr>
            <a:r>
              <a:rPr lang="en-US" dirty="0" smtClean="0"/>
              <a:t>In parallel with a-C coating:</a:t>
            </a:r>
          </a:p>
          <a:p>
            <a:pPr marL="448056" lvl="1" indent="0">
              <a:buNone/>
            </a:pPr>
            <a:r>
              <a:rPr lang="en-US" b="1" dirty="0" smtClean="0"/>
              <a:t>Impedance reduction </a:t>
            </a:r>
            <a:r>
              <a:rPr lang="en-US" dirty="0" smtClean="0"/>
              <a:t>(I.R.) campaign for QF-SSS</a:t>
            </a:r>
          </a:p>
          <a:p>
            <a:pPr marL="448056" lvl="1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24505" t="7181" r="25613" b="18993"/>
          <a:stretch/>
        </p:blipFill>
        <p:spPr>
          <a:xfrm>
            <a:off x="775212" y="2599575"/>
            <a:ext cx="3671058" cy="32794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14960" r="14312"/>
          <a:stretch/>
        </p:blipFill>
        <p:spPr>
          <a:xfrm>
            <a:off x="5501640" y="2396583"/>
            <a:ext cx="2266398" cy="3482418"/>
          </a:xfrm>
          <a:prstGeom prst="rect">
            <a:avLst/>
          </a:prstGeom>
        </p:spPr>
      </p:pic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SPS LS2 </a:t>
            </a:r>
            <a:r>
              <a:rPr lang="en-US" dirty="0" err="1" smtClean="0"/>
              <a:t>aC</a:t>
            </a:r>
            <a:r>
              <a:rPr lang="en-US" dirty="0"/>
              <a:t> </a:t>
            </a:r>
            <a:r>
              <a:rPr lang="en-US" dirty="0" smtClean="0"/>
              <a:t>+ IR coating campaign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1701567">
            <a:off x="720186" y="2146436"/>
            <a:ext cx="763998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INCLUDED IN LS2</a:t>
            </a:r>
          </a:p>
          <a:p>
            <a:pPr algn="ctr"/>
            <a:r>
              <a:rPr lang="en-US" sz="6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project</a:t>
            </a:r>
            <a:r>
              <a:rPr lang="en-US" sz="6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US" sz="6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01/11/2018</a:t>
            </a:r>
          </a:p>
        </p:txBody>
      </p:sp>
    </p:spTree>
    <p:extLst>
      <p:ext uri="{BB962C8B-B14F-4D97-AF65-F5344CB8AC3E}">
        <p14:creationId xmlns:p14="http://schemas.microsoft.com/office/powerpoint/2010/main" val="46127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SPS EYES aC coating campaign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78" y="902172"/>
            <a:ext cx="8686800" cy="216217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46084" y="134419"/>
            <a:ext cx="2543106" cy="697215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Planning</a:t>
            </a:r>
            <a:endParaRPr lang="en-US" sz="36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3858" y="902172"/>
            <a:ext cx="2924553" cy="286831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969336" y="2044531"/>
            <a:ext cx="416416" cy="1796491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089680" y="2044531"/>
            <a:ext cx="160637" cy="179649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 flipH="1" flipV="1">
            <a:off x="450132" y="4016995"/>
            <a:ext cx="571763" cy="213284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263827" y="3932010"/>
            <a:ext cx="6437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Week 3-4: dismounting 5- 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 flipH="1">
            <a:off x="450131" y="5743094"/>
            <a:ext cx="571763" cy="19210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263827" y="5649061"/>
            <a:ext cx="6437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Week 8: re-mounting 5- and dismounting 4-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089190" y="587605"/>
            <a:ext cx="6437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Access SPS </a:t>
            </a:r>
            <a:r>
              <a:rPr lang="en-GB" strike="sngStrike" dirty="0" smtClean="0"/>
              <a:t>21 January </a:t>
            </a:r>
            <a:r>
              <a:rPr lang="en-GB" dirty="0" smtClean="0"/>
              <a:t>=&gt; </a:t>
            </a:r>
            <a:r>
              <a:rPr lang="en-GB" b="1" dirty="0" smtClean="0"/>
              <a:t>14 January = week 3</a:t>
            </a:r>
            <a:endParaRPr lang="en-GB" dirty="0"/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01/11/2018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6084" y="4688417"/>
            <a:ext cx="3287650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181 and 867; Coating + I.R.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59422" y="4688417"/>
            <a:ext cx="3409935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SPS; Coatings + I.R. at the end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257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2" grpId="0" animBg="1"/>
      <p:bldP spid="13" grpId="0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609" y="328635"/>
            <a:ext cx="4332947" cy="769961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Coating process</a:t>
            </a:r>
            <a:endParaRPr lang="en-US" sz="320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01/11/2018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SPS LS2 </a:t>
            </a:r>
            <a:r>
              <a:rPr lang="en-US" dirty="0" err="1" smtClean="0"/>
              <a:t>aC</a:t>
            </a:r>
            <a:r>
              <a:rPr lang="en-US" dirty="0"/>
              <a:t> </a:t>
            </a:r>
            <a:r>
              <a:rPr lang="en-US" dirty="0" smtClean="0"/>
              <a:t> coating campaign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5906" y="4036500"/>
            <a:ext cx="7331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Training sessions in the next few week, already started =&gt; end of year</a:t>
            </a:r>
          </a:p>
          <a:p>
            <a:r>
              <a:rPr lang="en-GB" dirty="0" smtClean="0"/>
              <a:t>Both for SSS QF (867 set-up) and QF (Tunnel set-up)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5906" y="1215597"/>
            <a:ext cx="8160893" cy="923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867; 2 coating systems: </a:t>
            </a:r>
          </a:p>
          <a:p>
            <a:r>
              <a:rPr lang="en-GB" dirty="0" smtClean="0"/>
              <a:t>Basis sequence: 1 coating/ week/system </a:t>
            </a:r>
            <a:r>
              <a:rPr lang="en-GB" i="1" dirty="0" smtClean="0"/>
              <a:t>(in EYETS: 1.5 /week/system) </a:t>
            </a:r>
          </a:p>
          <a:p>
            <a:r>
              <a:rPr lang="en-GB" dirty="0" smtClean="0"/>
              <a:t>Now: 5 coating runs in </a:t>
            </a:r>
            <a:r>
              <a:rPr lang="en-GB" dirty="0"/>
              <a:t>3</a:t>
            </a:r>
            <a:r>
              <a:rPr lang="en-GB" dirty="0" smtClean="0"/>
              <a:t> weeks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5906" y="2336313"/>
            <a:ext cx="8160892" cy="923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SPS; 2 coating systems</a:t>
            </a:r>
          </a:p>
          <a:p>
            <a:r>
              <a:rPr lang="en-GB" dirty="0" smtClean="0"/>
              <a:t>Basic </a:t>
            </a:r>
            <a:r>
              <a:rPr lang="en-GB" dirty="0" err="1" smtClean="0"/>
              <a:t>seq</a:t>
            </a:r>
            <a:r>
              <a:rPr lang="en-GB" dirty="0" smtClean="0"/>
              <a:t>: 1 coating/week/system </a:t>
            </a:r>
            <a:r>
              <a:rPr lang="en-GB" i="1" dirty="0"/>
              <a:t>(in EYETS: 1.5 /week/system)</a:t>
            </a:r>
            <a:r>
              <a:rPr lang="en-GB" dirty="0" smtClean="0"/>
              <a:t> </a:t>
            </a:r>
          </a:p>
          <a:p>
            <a:r>
              <a:rPr lang="en-GB" dirty="0" smtClean="0"/>
              <a:t>Now: 4 coating runs in 3 weeks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25906" y="3541858"/>
            <a:ext cx="533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Mounting and coating procedure is under progress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5905" y="4954253"/>
            <a:ext cx="50577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Database for project:  under construction ( Ole) </a:t>
            </a:r>
          </a:p>
          <a:p>
            <a:endParaRPr lang="en-GB" dirty="0"/>
          </a:p>
          <a:p>
            <a:r>
              <a:rPr lang="en-GB" dirty="0" smtClean="0"/>
              <a:t>SEY measurements:	Danilo …..</a:t>
            </a:r>
          </a:p>
        </p:txBody>
      </p:sp>
    </p:spTree>
    <p:extLst>
      <p:ext uri="{BB962C8B-B14F-4D97-AF65-F5344CB8AC3E}">
        <p14:creationId xmlns:p14="http://schemas.microsoft.com/office/powerpoint/2010/main" val="534911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8743" y="185511"/>
            <a:ext cx="1614783" cy="769961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Who</a:t>
            </a:r>
            <a:endParaRPr lang="en-US" sz="320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01/11/2018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SPS LS2 </a:t>
            </a:r>
            <a:r>
              <a:rPr lang="en-US" dirty="0" err="1" smtClean="0"/>
              <a:t>aC</a:t>
            </a:r>
            <a:r>
              <a:rPr lang="en-US" dirty="0"/>
              <a:t> </a:t>
            </a:r>
            <a:r>
              <a:rPr lang="en-US" dirty="0" smtClean="0"/>
              <a:t> coating campaign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10314"/>
              </p:ext>
            </p:extLst>
          </p:nvPr>
        </p:nvGraphicFramePr>
        <p:xfrm>
          <a:off x="523318" y="1619637"/>
          <a:ext cx="8473728" cy="2562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7572">
                  <a:extLst>
                    <a:ext uri="{9D8B030D-6E8A-4147-A177-3AD203B41FA5}">
                      <a16:colId xmlns:a16="http://schemas.microsoft.com/office/drawing/2014/main" val="3196988061"/>
                    </a:ext>
                  </a:extLst>
                </a:gridCol>
                <a:gridCol w="6072483">
                  <a:extLst>
                    <a:ext uri="{9D8B030D-6E8A-4147-A177-3AD203B41FA5}">
                      <a16:colId xmlns:a16="http://schemas.microsoft.com/office/drawing/2014/main" val="843770823"/>
                    </a:ext>
                  </a:extLst>
                </a:gridCol>
                <a:gridCol w="420821">
                  <a:extLst>
                    <a:ext uri="{9D8B030D-6E8A-4147-A177-3AD203B41FA5}">
                      <a16:colId xmlns:a16="http://schemas.microsoft.com/office/drawing/2014/main" val="2116770194"/>
                    </a:ext>
                  </a:extLst>
                </a:gridCol>
                <a:gridCol w="361754">
                  <a:extLst>
                    <a:ext uri="{9D8B030D-6E8A-4147-A177-3AD203B41FA5}">
                      <a16:colId xmlns:a16="http://schemas.microsoft.com/office/drawing/2014/main" val="2835815384"/>
                    </a:ext>
                  </a:extLst>
                </a:gridCol>
                <a:gridCol w="311098">
                  <a:extLst>
                    <a:ext uri="{9D8B030D-6E8A-4147-A177-3AD203B41FA5}">
                      <a16:colId xmlns:a16="http://schemas.microsoft.com/office/drawing/2014/main" val="3186496261"/>
                    </a:ext>
                  </a:extLst>
                </a:gridCol>
              </a:tblGrid>
              <a:tr h="640688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Location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Man</a:t>
                      </a:r>
                      <a:r>
                        <a:rPr lang="en-GB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power for coating activities</a:t>
                      </a:r>
                      <a:endParaRPr lang="en-GB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64265"/>
                  </a:ext>
                </a:extLst>
              </a:tr>
              <a:tr h="640688">
                <a:tc>
                  <a:txBody>
                    <a:bodyPr/>
                    <a:lstStyle/>
                    <a:p>
                      <a:r>
                        <a:rPr lang="en-GB" dirty="0" smtClean="0"/>
                        <a:t>181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Process engineer + 1 FSU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2409899"/>
                  </a:ext>
                </a:extLst>
              </a:tr>
              <a:tr h="640688">
                <a:tc>
                  <a:txBody>
                    <a:bodyPr/>
                    <a:lstStyle/>
                    <a:p>
                      <a:r>
                        <a:rPr lang="en-GB" dirty="0" smtClean="0"/>
                        <a:t>SPS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Process engineer +  1 </a:t>
                      </a:r>
                      <a:r>
                        <a:rPr lang="en-GB" dirty="0" err="1" smtClean="0"/>
                        <a:t>technicien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smtClean="0"/>
                        <a:t>+ 1 FSU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9940468"/>
                  </a:ext>
                </a:extLst>
              </a:tr>
              <a:tr h="640688">
                <a:tc>
                  <a:txBody>
                    <a:bodyPr/>
                    <a:lstStyle/>
                    <a:p>
                      <a:r>
                        <a:rPr lang="en-GB" dirty="0" smtClean="0"/>
                        <a:t>867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Process engineer +  1 </a:t>
                      </a:r>
                      <a:r>
                        <a:rPr lang="en-GB" dirty="0" err="1" smtClean="0"/>
                        <a:t>technicien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smtClean="0"/>
                        <a:t>+ 1 FSU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14644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30303" y="4897024"/>
            <a:ext cx="6885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Dismounting / re-installation: 	Tony </a:t>
            </a:r>
            <a:r>
              <a:rPr lang="en-GB" dirty="0" err="1" smtClean="0"/>
              <a:t>Mongelluzzo</a:t>
            </a:r>
            <a:r>
              <a:rPr lang="en-GB" dirty="0" smtClean="0"/>
              <a:t> + 1 person</a:t>
            </a:r>
          </a:p>
          <a:p>
            <a:r>
              <a:rPr lang="en-GB" dirty="0" smtClean="0"/>
              <a:t>SEY measurements:		Danilo Zanin …….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74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340129"/>
            <a:ext cx="8226854" cy="5038205"/>
          </a:xfrm>
        </p:spPr>
        <p:txBody>
          <a:bodyPr>
            <a:normAutofit/>
          </a:bodyPr>
          <a:lstStyle/>
          <a:p>
            <a:r>
              <a:rPr lang="en-US" b="1" dirty="0" smtClean="0"/>
              <a:t>          </a:t>
            </a:r>
            <a:r>
              <a:rPr lang="en-US" b="1" dirty="0" smtClean="0"/>
              <a:t>MERCI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Question? </a:t>
            </a:r>
            <a:br>
              <a:rPr lang="en-US" dirty="0" smtClean="0"/>
            </a:br>
            <a:r>
              <a:rPr lang="en-US" dirty="0" smtClean="0"/>
              <a:t>Remarks ?</a:t>
            </a:r>
            <a:endParaRPr lang="en-US" sz="360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01/11/2018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SPS LS2 </a:t>
            </a:r>
            <a:r>
              <a:rPr lang="en-US" dirty="0" err="1" smtClean="0"/>
              <a:t>aC</a:t>
            </a:r>
            <a:r>
              <a:rPr lang="en-US" dirty="0"/>
              <a:t> </a:t>
            </a:r>
            <a:r>
              <a:rPr lang="en-US" dirty="0" smtClean="0"/>
              <a:t>+ IR coating campaign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3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183" y="19427"/>
            <a:ext cx="1614783" cy="769961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Who</a:t>
            </a:r>
            <a:endParaRPr lang="en-US" sz="320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01/11/2018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SPS LS2 </a:t>
            </a:r>
            <a:r>
              <a:rPr lang="en-US" dirty="0" err="1" smtClean="0"/>
              <a:t>aC</a:t>
            </a:r>
            <a:r>
              <a:rPr lang="en-US" dirty="0"/>
              <a:t> </a:t>
            </a:r>
            <a:r>
              <a:rPr lang="en-US" dirty="0" smtClean="0"/>
              <a:t> coating campaign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62719"/>
              </p:ext>
            </p:extLst>
          </p:nvPr>
        </p:nvGraphicFramePr>
        <p:xfrm>
          <a:off x="237072" y="955472"/>
          <a:ext cx="3706775" cy="1969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4305">
                  <a:extLst>
                    <a:ext uri="{9D8B030D-6E8A-4147-A177-3AD203B41FA5}">
                      <a16:colId xmlns:a16="http://schemas.microsoft.com/office/drawing/2014/main" val="3196988061"/>
                    </a:ext>
                  </a:extLst>
                </a:gridCol>
                <a:gridCol w="2862470">
                  <a:extLst>
                    <a:ext uri="{9D8B030D-6E8A-4147-A177-3AD203B41FA5}">
                      <a16:colId xmlns:a16="http://schemas.microsoft.com/office/drawing/2014/main" val="843770823"/>
                    </a:ext>
                  </a:extLst>
                </a:gridCol>
              </a:tblGrid>
              <a:tr h="500745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Location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Man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power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64265"/>
                  </a:ext>
                </a:extLst>
              </a:tr>
              <a:tr h="42824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181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P.E. + 1 FSU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409899"/>
                  </a:ext>
                </a:extLst>
              </a:tr>
              <a:tr h="53966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SPS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P.E. +  1 mech. +</a:t>
                      </a:r>
                      <a:r>
                        <a:rPr lang="en-GB" sz="1200" baseline="0" dirty="0" smtClean="0"/>
                        <a:t> 1 FSU</a:t>
                      </a:r>
                      <a:endParaRPr lang="en-GB" sz="1200" dirty="0" smtClean="0"/>
                    </a:p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940468"/>
                  </a:ext>
                </a:extLst>
              </a:tr>
              <a:tr h="50074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867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P.E. +  1 mech. +</a:t>
                      </a:r>
                      <a:r>
                        <a:rPr lang="en-GB" sz="1200" baseline="0" dirty="0" smtClean="0"/>
                        <a:t> 1 FSU</a:t>
                      </a:r>
                      <a:endParaRPr lang="en-GB" sz="1200" dirty="0" smtClean="0"/>
                    </a:p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146442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622012"/>
              </p:ext>
            </p:extLst>
          </p:nvPr>
        </p:nvGraphicFramePr>
        <p:xfrm>
          <a:off x="237072" y="3874937"/>
          <a:ext cx="3706775" cy="1849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4305">
                  <a:extLst>
                    <a:ext uri="{9D8B030D-6E8A-4147-A177-3AD203B41FA5}">
                      <a16:colId xmlns:a16="http://schemas.microsoft.com/office/drawing/2014/main" val="3196988061"/>
                    </a:ext>
                  </a:extLst>
                </a:gridCol>
                <a:gridCol w="2862470">
                  <a:extLst>
                    <a:ext uri="{9D8B030D-6E8A-4147-A177-3AD203B41FA5}">
                      <a16:colId xmlns:a16="http://schemas.microsoft.com/office/drawing/2014/main" val="843770823"/>
                    </a:ext>
                  </a:extLst>
                </a:gridCol>
              </a:tblGrid>
              <a:tr h="466476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Location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Man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power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64265"/>
                  </a:ext>
                </a:extLst>
              </a:tr>
              <a:tr h="37371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181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Antonios Sapountzis</a:t>
                      </a:r>
                      <a:endParaRPr lang="en-GB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2409899"/>
                  </a:ext>
                </a:extLst>
              </a:tr>
              <a:tr h="504643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SPS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Wil / Harold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9940468"/>
                  </a:ext>
                </a:extLst>
              </a:tr>
              <a:tr h="504643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867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Wil / Harold</a:t>
                      </a:r>
                    </a:p>
                    <a:p>
                      <a:endParaRPr lang="en-GB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14644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7841" y="3353664"/>
            <a:ext cx="3905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Process engineer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(during first period *)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611" y="5724410"/>
            <a:ext cx="4177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*: more people trained during starting phase</a:t>
            </a:r>
            <a:endParaRPr lang="en-GB" sz="16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885756"/>
              </p:ext>
            </p:extLst>
          </p:nvPr>
        </p:nvGraphicFramePr>
        <p:xfrm>
          <a:off x="4971738" y="159928"/>
          <a:ext cx="371506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5062">
                  <a:extLst>
                    <a:ext uri="{9D8B030D-6E8A-4147-A177-3AD203B41FA5}">
                      <a16:colId xmlns:a16="http://schemas.microsoft.com/office/drawing/2014/main" val="21269093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B387C"/>
                          </a:solidFill>
                        </a:rPr>
                        <a:t>Mechanics</a:t>
                      </a:r>
                      <a:endParaRPr lang="en-GB" dirty="0">
                        <a:solidFill>
                          <a:srgbClr val="0B387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412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Spyros</a:t>
                      </a:r>
                      <a:r>
                        <a:rPr lang="en-GB" baseline="0" dirty="0" smtClean="0"/>
                        <a:t> Fiotakis</a:t>
                      </a:r>
                      <a:endParaRPr lang="en-GB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8087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Paul Garritty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763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Ludovic Mourier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8770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Giovanni Marinaro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4798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Tony </a:t>
                      </a:r>
                      <a:r>
                        <a:rPr lang="en-GB" dirty="0" err="1" smtClean="0"/>
                        <a:t>Mongelluzzo</a:t>
                      </a:r>
                      <a:r>
                        <a:rPr lang="en-GB" dirty="0" smtClean="0"/>
                        <a:t> </a:t>
                      </a:r>
                      <a:r>
                        <a:rPr lang="en-GB" sz="1200" dirty="0" smtClean="0"/>
                        <a:t>(</a:t>
                      </a:r>
                      <a:r>
                        <a:rPr lang="en-GB" sz="1400" dirty="0" smtClean="0"/>
                        <a:t>reduced act</a:t>
                      </a:r>
                      <a:r>
                        <a:rPr lang="en-GB" sz="1200" dirty="0" smtClean="0"/>
                        <a:t>.) </a:t>
                      </a:r>
                      <a:endParaRPr lang="en-GB" sz="12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2210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New TTE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sz="1400" baseline="0" dirty="0" smtClean="0"/>
                        <a:t>(03/04 2019, as G.M. =&gt; LHC)</a:t>
                      </a:r>
                      <a:endParaRPr lang="en-GB" sz="1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9926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Ole Gunnar Sveen *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06551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612864"/>
              </p:ext>
            </p:extLst>
          </p:nvPr>
        </p:nvGraphicFramePr>
        <p:xfrm>
          <a:off x="4971738" y="3276354"/>
          <a:ext cx="323088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0880">
                  <a:extLst>
                    <a:ext uri="{9D8B030D-6E8A-4147-A177-3AD203B41FA5}">
                      <a16:colId xmlns:a16="http://schemas.microsoft.com/office/drawing/2014/main" val="2088928601"/>
                    </a:ext>
                  </a:extLst>
                </a:gridCol>
              </a:tblGrid>
              <a:tr h="35846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104282"/>
                          </a:solidFill>
                        </a:rPr>
                        <a:t>FSU</a:t>
                      </a:r>
                      <a:endParaRPr lang="en-GB" dirty="0">
                        <a:solidFill>
                          <a:srgbClr val="10428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7374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Jerome</a:t>
                      </a:r>
                      <a:r>
                        <a:rPr lang="en-GB" baseline="0" dirty="0" smtClean="0"/>
                        <a:t> Gremion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964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Charles Erik </a:t>
                      </a:r>
                      <a:r>
                        <a:rPr lang="en-GB" dirty="0" err="1" smtClean="0"/>
                        <a:t>Moreillon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9621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r>
                        <a:rPr lang="en-GB" baseline="30000" dirty="0" smtClean="0"/>
                        <a:t>rd</a:t>
                      </a:r>
                      <a:r>
                        <a:rPr lang="en-GB" baseline="0" dirty="0" smtClean="0"/>
                        <a:t> FSU</a:t>
                      </a:r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195294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2060"/>
              </p:ext>
            </p:extLst>
          </p:nvPr>
        </p:nvGraphicFramePr>
        <p:xfrm>
          <a:off x="4971738" y="4996219"/>
          <a:ext cx="316727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7270">
                  <a:extLst>
                    <a:ext uri="{9D8B030D-6E8A-4147-A177-3AD203B41FA5}">
                      <a16:colId xmlns:a16="http://schemas.microsoft.com/office/drawing/2014/main" val="1984908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55A0"/>
                          </a:solidFill>
                        </a:rPr>
                        <a:t>Joker *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789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Pedro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428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Alban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16607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7377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340130"/>
            <a:ext cx="8226854" cy="213834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         SPS LS2 2019-2020 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- </a:t>
            </a:r>
            <a:r>
              <a:rPr lang="en-US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aC</a:t>
            </a:r>
            <a:r>
              <a:rPr lang="en-US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coating </a:t>
            </a:r>
            <a:r>
              <a:rPr lang="en-US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campaign</a:t>
            </a:r>
            <a:br>
              <a:rPr lang="en-US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- </a:t>
            </a:r>
            <a:r>
              <a:rPr lang="en-US" sz="3600" i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flange </a:t>
            </a:r>
            <a:r>
              <a:rPr lang="en-US" sz="3600" i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impedance reduction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01/11/2018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SPS LS2 </a:t>
            </a:r>
            <a:r>
              <a:rPr lang="en-US" dirty="0" err="1" smtClean="0"/>
              <a:t>aC</a:t>
            </a:r>
            <a:r>
              <a:rPr lang="en-US" dirty="0"/>
              <a:t> </a:t>
            </a:r>
            <a:r>
              <a:rPr lang="en-US" dirty="0" smtClean="0"/>
              <a:t>+ IR coating campaign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004457"/>
            <a:ext cx="5458570" cy="2282158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What are we going to coat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Where are we coating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When =&gt; planning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Who  =&gt; planning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How	=&gt; Training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sz="3200" b="1" dirty="0" smtClean="0"/>
              <a:t>Safety and Access issues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565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-25071"/>
            <a:ext cx="8226854" cy="715840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General Access Injectors </a:t>
            </a:r>
            <a:endParaRPr lang="en-GB" sz="36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t>19.10.2018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138A57-1529-9048-92AF-6BF03C10D7A3}"/>
              </a:ext>
            </a:extLst>
          </p:cNvPr>
          <p:cNvSpPr txBox="1"/>
          <p:nvPr/>
        </p:nvSpPr>
        <p:spPr>
          <a:xfrm>
            <a:off x="6324459" y="633190"/>
            <a:ext cx="2660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Acknowledgements: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T.Otto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M.Tavlet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805F10-A37D-9943-A9C1-3B6C21EBE1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190"/>
            <a:ext cx="9144000" cy="3522745"/>
          </a:xfrm>
          <a:prstGeom prst="rect">
            <a:avLst/>
          </a:prstGeom>
          <a:effectLst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57AA74F-4FFC-BD4C-ACEE-F89BF9AC21AD}"/>
              </a:ext>
            </a:extLst>
          </p:cNvPr>
          <p:cNvSpPr txBox="1"/>
          <p:nvPr/>
        </p:nvSpPr>
        <p:spPr>
          <a:xfrm>
            <a:off x="7135676" y="690769"/>
            <a:ext cx="942680" cy="32060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7AA74F-4FFC-BD4C-ACEE-F89BF9AC21AD}"/>
              </a:ext>
            </a:extLst>
          </p:cNvPr>
          <p:cNvSpPr txBox="1"/>
          <p:nvPr/>
        </p:nvSpPr>
        <p:spPr>
          <a:xfrm>
            <a:off x="97266" y="1461186"/>
            <a:ext cx="279252" cy="10843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7AA74F-4FFC-BD4C-ACEE-F89BF9AC21AD}"/>
              </a:ext>
            </a:extLst>
          </p:cNvPr>
          <p:cNvSpPr txBox="1"/>
          <p:nvPr/>
        </p:nvSpPr>
        <p:spPr>
          <a:xfrm>
            <a:off x="95986" y="2846813"/>
            <a:ext cx="279252" cy="10843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138A57-1529-9048-92AF-6BF03C10D7A3}"/>
              </a:ext>
            </a:extLst>
          </p:cNvPr>
          <p:cNvSpPr txBox="1"/>
          <p:nvPr/>
        </p:nvSpPr>
        <p:spPr>
          <a:xfrm>
            <a:off x="2522544" y="5072136"/>
            <a:ext cx="3902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Please CHECK in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ADaMS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!!!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21496" y="4540195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See next slide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593451" y="123697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</a:t>
            </a:r>
            <a:endParaRPr lang="en-GB" dirty="0"/>
          </a:p>
        </p:txBody>
      </p:sp>
      <p:sp>
        <p:nvSpPr>
          <p:cNvPr id="18" name="Date Placeholder 2"/>
          <p:cNvSpPr txBox="1">
            <a:spLocks/>
          </p:cNvSpPr>
          <p:nvPr/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solidFill>
                  <a:schemeClr val="bg1"/>
                </a:solidFill>
              </a:rPr>
              <a:t>01/11/2018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261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45493"/>
            <a:ext cx="8226854" cy="715840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Safety		</a:t>
            </a:r>
            <a:r>
              <a:rPr lang="en-GB" sz="2400" b="1" dirty="0" smtClean="0"/>
              <a:t>electrical safety requirements</a:t>
            </a:r>
            <a:endParaRPr lang="en-GB" sz="36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t>19.10.2018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138A57-1529-9048-92AF-6BF03C10D7A3}"/>
              </a:ext>
            </a:extLst>
          </p:cNvPr>
          <p:cNvSpPr txBox="1"/>
          <p:nvPr/>
        </p:nvSpPr>
        <p:spPr>
          <a:xfrm>
            <a:off x="256595" y="1299804"/>
            <a:ext cx="8887405" cy="240065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Additional requirement according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 WPA: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en-GB" sz="1600" dirty="0" err="1"/>
              <a:t>Habilitation</a:t>
            </a:r>
            <a:r>
              <a:rPr lang="en-GB" sz="1600" dirty="0"/>
              <a:t> Electric-Person making Test in Labs or on Test Bench- Initial </a:t>
            </a:r>
            <a:r>
              <a:rPr lang="en-GB" sz="1600" dirty="0" smtClean="0"/>
              <a:t> (10250)</a:t>
            </a:r>
            <a:r>
              <a:rPr lang="en-GB" sz="1600" baseline="30000" dirty="0"/>
              <a:t> 1</a:t>
            </a:r>
            <a:r>
              <a:rPr lang="en-GB" sz="1600" dirty="0" smtClean="0"/>
              <a:t> OR</a:t>
            </a:r>
          </a:p>
          <a:p>
            <a:pPr lvl="0">
              <a:defRPr/>
            </a:pPr>
            <a:r>
              <a:rPr lang="en-GB" sz="1600" dirty="0" err="1"/>
              <a:t>Habilitation</a:t>
            </a:r>
            <a:r>
              <a:rPr lang="en-GB" sz="1600" dirty="0"/>
              <a:t>  Electric  Electrician low </a:t>
            </a:r>
            <a:r>
              <a:rPr lang="en-GB" sz="1600" dirty="0" smtClean="0"/>
              <a:t>Voltage</a:t>
            </a:r>
            <a:r>
              <a:rPr lang="en-GB" sz="1600" baseline="30000" dirty="0"/>
              <a:t> </a:t>
            </a:r>
            <a:r>
              <a:rPr lang="en-GB" sz="1600" baseline="30000" dirty="0" smtClean="0"/>
              <a:t>1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>
              <a:defRPr/>
            </a:pPr>
            <a:r>
              <a:rPr lang="en-GB" sz="1600" dirty="0" err="1"/>
              <a:t>Habilitation</a:t>
            </a:r>
            <a:r>
              <a:rPr lang="en-GB" sz="1600" dirty="0"/>
              <a:t> Electric for non Electrician </a:t>
            </a:r>
            <a:r>
              <a:rPr lang="en-GB" sz="1600" baseline="30000" dirty="0" smtClean="0"/>
              <a:t>2</a:t>
            </a:r>
          </a:p>
          <a:p>
            <a:pPr lvl="0"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</a:endParaRPr>
          </a:p>
          <a:p>
            <a:pPr>
              <a:defRPr/>
            </a:pPr>
            <a:r>
              <a:rPr lang="en-GB" sz="1600" baseline="30000" dirty="0"/>
              <a:t>1</a:t>
            </a:r>
            <a:r>
              <a:rPr lang="en-GB" sz="1600" dirty="0"/>
              <a:t>: for persons cabling power supply to cathode assembly and start coating process.</a:t>
            </a:r>
          </a:p>
          <a:p>
            <a:pPr>
              <a:defRPr/>
            </a:pPr>
            <a:r>
              <a:rPr lang="en-GB" sz="1600" baseline="30000" dirty="0"/>
              <a:t>2</a:t>
            </a:r>
            <a:r>
              <a:rPr lang="en-GB" sz="1600" dirty="0"/>
              <a:t>: for persons making mechanical assembly of coating set-up.</a:t>
            </a:r>
          </a:p>
          <a:p>
            <a:pPr lvl="0"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Date Placeholder 2"/>
          <p:cNvSpPr txBox="1">
            <a:spLocks/>
          </p:cNvSpPr>
          <p:nvPr/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solidFill>
                  <a:schemeClr val="bg1"/>
                </a:solidFill>
              </a:rPr>
              <a:t>01/11/2018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324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340130"/>
            <a:ext cx="8226854" cy="213834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         SPS LS2 2019-2020 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b="1" dirty="0" err="1" smtClean="0"/>
              <a:t>aC</a:t>
            </a:r>
            <a:r>
              <a:rPr lang="en-US" b="1" dirty="0" smtClean="0"/>
              <a:t> </a:t>
            </a:r>
            <a:r>
              <a:rPr lang="en-US" b="1" dirty="0"/>
              <a:t>coating </a:t>
            </a:r>
            <a:r>
              <a:rPr lang="en-US" b="1" dirty="0" smtClean="0"/>
              <a:t>campaign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sz="3600" i="1" dirty="0" smtClean="0"/>
              <a:t>flange </a:t>
            </a:r>
            <a:r>
              <a:rPr lang="en-US" sz="3600" i="1" dirty="0"/>
              <a:t>impedance reduction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01/11/2018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SPS LS2 </a:t>
            </a:r>
            <a:r>
              <a:rPr lang="en-US" dirty="0" err="1" smtClean="0"/>
              <a:t>aC</a:t>
            </a:r>
            <a:r>
              <a:rPr lang="en-US" dirty="0"/>
              <a:t> </a:t>
            </a:r>
            <a:r>
              <a:rPr lang="en-US" dirty="0" smtClean="0"/>
              <a:t>+ IR coating campaign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238597" y="3258590"/>
            <a:ext cx="4404360" cy="1437822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What are we going to coat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Where are we coating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When =&gt; planning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2659380" y="5708157"/>
            <a:ext cx="6576060" cy="598275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Some Slides from:  	P. Cruikshank LIU </a:t>
            </a:r>
            <a:r>
              <a:rPr lang="en-US" sz="1200" dirty="0"/>
              <a:t>&amp; TE/VSC activities, </a:t>
            </a:r>
            <a:r>
              <a:rPr lang="en-US" sz="1200" dirty="0" smtClean="0"/>
              <a:t>23/6/2016</a:t>
            </a:r>
            <a:r>
              <a:rPr lang="en-US" dirty="0"/>
              <a:t>	</a:t>
            </a:r>
            <a:r>
              <a:rPr lang="en-US" dirty="0" smtClean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89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45493"/>
            <a:ext cx="8226854" cy="715840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General safety/ RP remarks:		</a:t>
            </a:r>
            <a:endParaRPr lang="en-GB" sz="36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t>19.10.2018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12" name="Date Placeholder 2"/>
          <p:cNvSpPr txBox="1">
            <a:spLocks/>
          </p:cNvSpPr>
          <p:nvPr/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solidFill>
                  <a:schemeClr val="bg1"/>
                </a:solidFill>
              </a:rPr>
              <a:t>01/11/2018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138A57-1529-9048-92AF-6BF03C10D7A3}"/>
              </a:ext>
            </a:extLst>
          </p:cNvPr>
          <p:cNvSpPr txBox="1"/>
          <p:nvPr/>
        </p:nvSpPr>
        <p:spPr>
          <a:xfrm>
            <a:off x="273871" y="1085807"/>
            <a:ext cx="8887405" cy="28007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Several other equipment in environment where we are working:</a:t>
            </a:r>
          </a:p>
          <a:p>
            <a:pPr marL="742950" lvl="1" indent="-285750">
              <a:buFontTx/>
              <a:buChar char="-"/>
              <a:defRPr/>
            </a:pPr>
            <a:r>
              <a:rPr lang="en-GB" sz="1600" dirty="0">
                <a:solidFill>
                  <a:srgbClr val="0C377B"/>
                </a:solidFill>
              </a:rPr>
              <a:t>We don’t touch equipment that we don’t </a:t>
            </a:r>
            <a:r>
              <a:rPr lang="en-GB" sz="1600" dirty="0" smtClean="0">
                <a:solidFill>
                  <a:srgbClr val="0C377B"/>
                </a:solidFill>
              </a:rPr>
              <a:t>know</a:t>
            </a:r>
          </a:p>
          <a:p>
            <a:pPr lvl="1">
              <a:defRPr/>
            </a:pPr>
            <a:endParaRPr lang="en-GB" sz="1600" dirty="0" smtClean="0">
              <a:solidFill>
                <a:srgbClr val="0C377B"/>
              </a:solidFill>
              <a:latin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In SPS: red/white band + flash light around magnet + coating set-up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	Info attached to system who is responsible for the coating + tel. </a:t>
            </a:r>
            <a:r>
              <a:rPr lang="en-GB" sz="1600" dirty="0" err="1" smtClean="0">
                <a:solidFill>
                  <a:srgbClr val="0C377B"/>
                </a:solidFill>
                <a:latin typeface="Arial"/>
              </a:rPr>
              <a:t>nr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.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-    In 867: stay in our “zone” + info above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sz="1600" dirty="0">
              <a:solidFill>
                <a:srgbClr val="0C377B"/>
              </a:solidFill>
              <a:latin typeface="Arial"/>
            </a:endParaRPr>
          </a:p>
          <a:p>
            <a:pPr marL="285750" lvl="0" indent="-285750">
              <a:buFontTx/>
              <a:buChar char="-"/>
              <a:defRPr/>
            </a:pP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 </a:t>
            </a:r>
            <a:r>
              <a:rPr lang="en-GB" sz="1600" dirty="0">
                <a:solidFill>
                  <a:srgbClr val="0C377B"/>
                </a:solidFill>
              </a:rPr>
              <a:t>Lots of </a:t>
            </a:r>
            <a:r>
              <a:rPr lang="en-GB" sz="1600" dirty="0" smtClean="0">
                <a:solidFill>
                  <a:srgbClr val="0C377B"/>
                </a:solidFill>
              </a:rPr>
              <a:t>co-activity:</a:t>
            </a:r>
            <a:endParaRPr lang="en-GB" sz="1600" dirty="0" smtClean="0">
              <a:solidFill>
                <a:srgbClr val="0C377B"/>
              </a:solidFill>
              <a:latin typeface="Arial"/>
            </a:endParaRPr>
          </a:p>
          <a:p>
            <a:pPr marL="742950" lvl="1" indent="-285750">
              <a:buFontTx/>
              <a:buChar char="-"/>
              <a:defRPr/>
            </a:pP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Keep working place clean *</a:t>
            </a:r>
          </a:p>
          <a:p>
            <a:pPr marL="742950" lvl="1" indent="-285750">
              <a:buFontTx/>
              <a:buChar char="-"/>
              <a:defRPr/>
            </a:pP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Keep an eye on other activities: can they have an impact on our work?</a:t>
            </a:r>
          </a:p>
          <a:p>
            <a:pPr marL="742950" lvl="1" indent="-285750">
              <a:buFontTx/>
              <a:buChar char="-"/>
              <a:defRPr/>
            </a:pP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Please react if co-activities don’t go together 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138A57-1529-9048-92AF-6BF03C10D7A3}"/>
              </a:ext>
            </a:extLst>
          </p:cNvPr>
          <p:cNvSpPr txBox="1"/>
          <p:nvPr/>
        </p:nvSpPr>
        <p:spPr>
          <a:xfrm>
            <a:off x="237700" y="4489431"/>
            <a:ext cx="8671346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noProof="0" dirty="0" smtClean="0">
                <a:solidFill>
                  <a:srgbClr val="0C377B"/>
                </a:solidFill>
                <a:latin typeface="Arial"/>
              </a:rPr>
              <a:t>* Cleaning working place: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600" b="0" i="0" u="none" strike="noStrike" kern="1200" cap="none" spc="0" normalizeH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When dismounting gaskets that have seen the beam:	radioactive waste !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	collect together in one bag =&gt; TREC </a:t>
            </a:r>
            <a:endParaRPr lang="en-GB" sz="1600" dirty="0">
              <a:solidFill>
                <a:srgbClr val="0C377B"/>
              </a:solidFill>
              <a:latin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All other waste:	select / separate and take away  =&gt; No TREC.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sz="1600" dirty="0">
              <a:solidFill>
                <a:srgbClr val="0C377B"/>
              </a:solidFill>
              <a:latin typeface="Arial"/>
            </a:endParaRPr>
          </a:p>
          <a:p>
            <a:pPr lvl="1">
              <a:defRPr/>
            </a:pP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BE SURE NOT TO MIX UP !!!!!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4740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645"/>
            <a:ext cx="8229600" cy="803075"/>
          </a:xfrm>
        </p:spPr>
        <p:txBody>
          <a:bodyPr>
            <a:normAutofit/>
          </a:bodyPr>
          <a:lstStyle/>
          <a:p>
            <a:r>
              <a:rPr lang="en-GB" sz="4000" dirty="0" smtClean="0"/>
              <a:t>Access rights and safety equipment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1"/>
            <a:ext cx="8856984" cy="55196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200" b="1" dirty="0" smtClean="0">
                <a:solidFill>
                  <a:srgbClr val="FF0000"/>
                </a:solidFill>
              </a:rPr>
              <a:t>EVERYONE</a:t>
            </a:r>
            <a:r>
              <a:rPr lang="en-GB" sz="1200" b="1" dirty="0" smtClean="0"/>
              <a:t> who enters the SPS </a:t>
            </a:r>
            <a:r>
              <a:rPr lang="en-GB" sz="1200" b="1" dirty="0" smtClean="0">
                <a:solidFill>
                  <a:srgbClr val="FF0000"/>
                </a:solidFill>
              </a:rPr>
              <a:t>MUST</a:t>
            </a:r>
            <a:r>
              <a:rPr lang="en-GB" sz="1200" b="1" dirty="0" smtClean="0"/>
              <a:t> have the following:</a:t>
            </a:r>
          </a:p>
          <a:p>
            <a:pPr marL="0" indent="0">
              <a:buNone/>
            </a:pPr>
            <a:endParaRPr lang="en-GB" sz="1200" b="1" dirty="0" smtClean="0"/>
          </a:p>
          <a:p>
            <a:r>
              <a:rPr lang="en-GB" sz="1200" dirty="0" smtClean="0"/>
              <a:t>Completed </a:t>
            </a:r>
            <a:r>
              <a:rPr lang="en-GB" sz="1200" dirty="0"/>
              <a:t>the correct courses</a:t>
            </a:r>
            <a:r>
              <a:rPr lang="en-GB" sz="1200" dirty="0" smtClean="0"/>
              <a:t>.</a:t>
            </a:r>
            <a:r>
              <a:rPr lang="en-GB" sz="1200" dirty="0">
                <a:solidFill>
                  <a:srgbClr val="FF0000"/>
                </a:solidFill>
              </a:rPr>
              <a:t> </a:t>
            </a:r>
            <a:r>
              <a:rPr lang="en-GB" sz="1200" dirty="0" smtClean="0">
                <a:solidFill>
                  <a:srgbClr val="FF0000"/>
                </a:solidFill>
              </a:rPr>
              <a:t>See previous slides</a:t>
            </a:r>
            <a:endParaRPr lang="en-GB" sz="1200" dirty="0">
              <a:solidFill>
                <a:srgbClr val="FF0000"/>
              </a:solidFill>
            </a:endParaRPr>
          </a:p>
          <a:p>
            <a:endParaRPr lang="en-GB" sz="1200" dirty="0" smtClean="0"/>
          </a:p>
          <a:p>
            <a:r>
              <a:rPr lang="en-GB" sz="1200" dirty="0" smtClean="0"/>
              <a:t>The </a:t>
            </a:r>
            <a:r>
              <a:rPr lang="en-GB" sz="1200" dirty="0"/>
              <a:t>correct access </a:t>
            </a:r>
            <a:r>
              <a:rPr lang="en-GB" sz="1200" dirty="0" smtClean="0"/>
              <a:t>authorisation </a:t>
            </a:r>
            <a:r>
              <a:rPr lang="en-GB" sz="1200" dirty="0"/>
              <a:t>(via EDH</a:t>
            </a:r>
            <a:r>
              <a:rPr lang="en-GB" sz="1200" dirty="0" smtClean="0"/>
              <a:t>).</a:t>
            </a:r>
            <a:r>
              <a:rPr lang="en-GB" sz="1200" b="1" dirty="0">
                <a:solidFill>
                  <a:srgbClr val="FF0000"/>
                </a:solidFill>
              </a:rPr>
              <a:t> </a:t>
            </a:r>
            <a:r>
              <a:rPr lang="en-GB" sz="1200" b="1" dirty="0" smtClean="0">
                <a:solidFill>
                  <a:srgbClr val="FF0000"/>
                </a:solidFill>
              </a:rPr>
              <a:t>CHECK </a:t>
            </a:r>
            <a:r>
              <a:rPr lang="en-GB" sz="1200" b="1" dirty="0">
                <a:solidFill>
                  <a:srgbClr val="FF0000"/>
                </a:solidFill>
              </a:rPr>
              <a:t>YOUR ACCESS RIGHTS HAVE NOT EXPIRED</a:t>
            </a:r>
            <a:r>
              <a:rPr lang="en-GB" sz="1200" b="1" dirty="0" smtClean="0">
                <a:solidFill>
                  <a:srgbClr val="FF0000"/>
                </a:solidFill>
              </a:rPr>
              <a:t>!!!!</a:t>
            </a:r>
            <a:endParaRPr lang="en-GB" sz="1200" dirty="0" smtClean="0"/>
          </a:p>
          <a:p>
            <a:pPr lvl="1"/>
            <a:r>
              <a:rPr lang="en-GB" sz="1200" dirty="0" smtClean="0"/>
              <a:t>Zone Code “SPS” for access into the SPS</a:t>
            </a:r>
          </a:p>
          <a:p>
            <a:pPr lvl="1"/>
            <a:r>
              <a:rPr lang="en-GB" sz="1200" dirty="0" smtClean="0"/>
              <a:t>Zone Code “SPS-KN-000” for “</a:t>
            </a:r>
            <a:r>
              <a:rPr lang="en-GB" sz="1200" dirty="0" err="1"/>
              <a:t>Autorisation</a:t>
            </a:r>
            <a:r>
              <a:rPr lang="en-GB" sz="1200" dirty="0"/>
              <a:t> </a:t>
            </a:r>
            <a:r>
              <a:rPr lang="en-GB" sz="1200" dirty="0" err="1"/>
              <a:t>conduite</a:t>
            </a:r>
            <a:r>
              <a:rPr lang="en-GB" sz="1200" dirty="0"/>
              <a:t> </a:t>
            </a:r>
            <a:r>
              <a:rPr lang="en-GB" sz="1200" dirty="0" smtClean="0"/>
              <a:t>RTL” </a:t>
            </a:r>
          </a:p>
          <a:p>
            <a:pPr lvl="1"/>
            <a:r>
              <a:rPr lang="en-GB" sz="1200" dirty="0" smtClean="0"/>
              <a:t>Zone Code “SPS-KN-001” for “SPS Shutdown Padlock” (only used during Long Shutdowns)</a:t>
            </a:r>
          </a:p>
          <a:p>
            <a:pPr lvl="1"/>
            <a:endParaRPr lang="en-GB" sz="1200" dirty="0"/>
          </a:p>
          <a:p>
            <a:pPr marL="448056" lvl="1" indent="0">
              <a:buNone/>
            </a:pPr>
            <a:r>
              <a:rPr lang="en-GB" sz="1200" dirty="0" smtClean="0"/>
              <a:t>P.P.E. </a:t>
            </a:r>
          </a:p>
          <a:p>
            <a:r>
              <a:rPr lang="en-GB" sz="1200" dirty="0" smtClean="0"/>
              <a:t>Safety shoes.</a:t>
            </a:r>
          </a:p>
          <a:p>
            <a:r>
              <a:rPr lang="en-GB" sz="1200" dirty="0" err="1" smtClean="0"/>
              <a:t>Biocell</a:t>
            </a:r>
            <a:r>
              <a:rPr lang="en-GB" sz="1200" dirty="0" smtClean="0"/>
              <a:t>. (next slide)</a:t>
            </a:r>
          </a:p>
          <a:p>
            <a:r>
              <a:rPr lang="en-GB" sz="1200" dirty="0" smtClean="0"/>
              <a:t>Electronic </a:t>
            </a:r>
            <a:r>
              <a:rPr lang="en-GB" sz="1200" dirty="0" err="1" smtClean="0"/>
              <a:t>dosimetre</a:t>
            </a:r>
            <a:r>
              <a:rPr lang="en-GB" sz="1200" dirty="0" smtClean="0"/>
              <a:t>.</a:t>
            </a:r>
          </a:p>
          <a:p>
            <a:r>
              <a:rPr lang="en-GB" sz="1200" dirty="0" smtClean="0"/>
              <a:t>Passive </a:t>
            </a:r>
            <a:r>
              <a:rPr lang="en-GB" sz="1200" dirty="0" err="1" smtClean="0"/>
              <a:t>dosimetre</a:t>
            </a:r>
            <a:r>
              <a:rPr lang="en-GB" sz="1200" dirty="0" smtClean="0"/>
              <a:t>. </a:t>
            </a:r>
            <a:r>
              <a:rPr lang="en-GB" sz="1200" dirty="0" smtClean="0">
                <a:solidFill>
                  <a:srgbClr val="FF0000"/>
                </a:solidFill>
              </a:rPr>
              <a:t>(All contractors must have an additional company passive </a:t>
            </a:r>
            <a:r>
              <a:rPr lang="en-GB" sz="1200" dirty="0" err="1" smtClean="0">
                <a:solidFill>
                  <a:srgbClr val="FF0000"/>
                </a:solidFill>
              </a:rPr>
              <a:t>dosimetre</a:t>
            </a:r>
            <a:r>
              <a:rPr lang="en-GB" sz="1200" dirty="0" smtClean="0">
                <a:solidFill>
                  <a:srgbClr val="FF0000"/>
                </a:solidFill>
              </a:rPr>
              <a:t>!!)</a:t>
            </a:r>
          </a:p>
          <a:p>
            <a:r>
              <a:rPr lang="en-GB" sz="1200" dirty="0" smtClean="0"/>
              <a:t>Helmet plus Light.</a:t>
            </a:r>
          </a:p>
          <a:p>
            <a:r>
              <a:rPr lang="en-GB" sz="1200" dirty="0" smtClean="0"/>
              <a:t>A </a:t>
            </a:r>
            <a:r>
              <a:rPr lang="en-GB" sz="1200" dirty="0"/>
              <a:t>valid approved IMPACT. (with their name included on this IMPACT)</a:t>
            </a:r>
          </a:p>
          <a:p>
            <a:r>
              <a:rPr lang="en-GB" sz="1200" dirty="0"/>
              <a:t>They must know the number of this IMPACT</a:t>
            </a:r>
            <a:r>
              <a:rPr lang="en-GB" sz="1200" dirty="0" smtClean="0"/>
              <a:t>.</a:t>
            </a:r>
          </a:p>
          <a:p>
            <a:endParaRPr lang="en-GB" sz="1200" dirty="0"/>
          </a:p>
          <a:p>
            <a:pPr marL="36576" indent="0">
              <a:buNone/>
            </a:pPr>
            <a:endParaRPr lang="en-GB" sz="1200" dirty="0" smtClean="0"/>
          </a:p>
          <a:p>
            <a:pPr marL="0" indent="0"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Please note that personnel are not allowed to work in the tunnel alone!!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SPS LS2 </a:t>
            </a:r>
            <a:r>
              <a:rPr lang="en-US" dirty="0" err="1" smtClean="0"/>
              <a:t>aC</a:t>
            </a:r>
            <a:r>
              <a:rPr lang="en-US" dirty="0"/>
              <a:t> </a:t>
            </a:r>
            <a:r>
              <a:rPr lang="en-US" dirty="0" smtClean="0"/>
              <a:t> coating campaign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10144" y="5570292"/>
            <a:ext cx="59901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RTL training not longer required for staff, for driving without lorry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11" name="Date Placeholder 2"/>
          <p:cNvSpPr txBox="1">
            <a:spLocks/>
          </p:cNvSpPr>
          <p:nvPr/>
        </p:nvSpPr>
        <p:spPr>
          <a:xfrm>
            <a:off x="3121735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01/11/2018</a:t>
            </a:r>
          </a:p>
        </p:txBody>
      </p:sp>
    </p:spTree>
    <p:extLst>
      <p:ext uri="{BB962C8B-B14F-4D97-AF65-F5344CB8AC3E}">
        <p14:creationId xmlns:p14="http://schemas.microsoft.com/office/powerpoint/2010/main" val="3183782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645"/>
            <a:ext cx="8229600" cy="803075"/>
          </a:xfrm>
        </p:spPr>
        <p:txBody>
          <a:bodyPr>
            <a:normAutofit/>
          </a:bodyPr>
          <a:lstStyle/>
          <a:p>
            <a:r>
              <a:rPr lang="en-GB" sz="4000" dirty="0" smtClean="0"/>
              <a:t>Access rights and safety equipment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1"/>
            <a:ext cx="8856984" cy="55196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200" b="1" dirty="0" smtClean="0">
                <a:solidFill>
                  <a:srgbClr val="FF0000"/>
                </a:solidFill>
              </a:rPr>
              <a:t>EVERYONE</a:t>
            </a:r>
            <a:r>
              <a:rPr lang="en-GB" sz="1200" b="1" dirty="0" smtClean="0"/>
              <a:t> who enters Building 867 </a:t>
            </a:r>
            <a:r>
              <a:rPr lang="en-GB" sz="1200" b="1" dirty="0" smtClean="0">
                <a:solidFill>
                  <a:srgbClr val="FF0000"/>
                </a:solidFill>
              </a:rPr>
              <a:t>MUST</a:t>
            </a:r>
            <a:r>
              <a:rPr lang="en-GB" sz="1200" b="1" dirty="0" smtClean="0"/>
              <a:t> have the following:</a:t>
            </a:r>
          </a:p>
          <a:p>
            <a:pPr marL="0" indent="0">
              <a:buNone/>
            </a:pPr>
            <a:endParaRPr lang="en-GB" sz="1200" b="1" dirty="0" smtClean="0"/>
          </a:p>
          <a:p>
            <a:r>
              <a:rPr lang="en-GB" sz="1200" dirty="0" smtClean="0"/>
              <a:t>Completed </a:t>
            </a:r>
            <a:r>
              <a:rPr lang="en-GB" sz="1200" dirty="0"/>
              <a:t>the correct </a:t>
            </a:r>
            <a:r>
              <a:rPr lang="en-GB" sz="1200" dirty="0" smtClean="0"/>
              <a:t>courses: electrical courses / radiation protection course</a:t>
            </a:r>
            <a:endParaRPr lang="en-GB" sz="1200" dirty="0">
              <a:solidFill>
                <a:srgbClr val="FF0000"/>
              </a:solidFill>
            </a:endParaRPr>
          </a:p>
          <a:p>
            <a:endParaRPr lang="en-GB" sz="1200" dirty="0" smtClean="0"/>
          </a:p>
          <a:p>
            <a:r>
              <a:rPr lang="en-GB" sz="1200" dirty="0" smtClean="0"/>
              <a:t>The </a:t>
            </a:r>
            <a:r>
              <a:rPr lang="en-GB" sz="1200" dirty="0"/>
              <a:t>correct access </a:t>
            </a:r>
            <a:r>
              <a:rPr lang="en-GB" sz="1200" dirty="0" smtClean="0"/>
              <a:t>authorisation </a:t>
            </a:r>
            <a:r>
              <a:rPr lang="en-GB" sz="1200" dirty="0"/>
              <a:t>(via EDH</a:t>
            </a:r>
            <a:r>
              <a:rPr lang="en-GB" sz="1200" dirty="0" smtClean="0"/>
              <a:t>).</a:t>
            </a:r>
            <a:r>
              <a:rPr lang="en-GB" sz="1200" b="1" dirty="0">
                <a:solidFill>
                  <a:srgbClr val="FF0000"/>
                </a:solidFill>
              </a:rPr>
              <a:t> </a:t>
            </a:r>
            <a:r>
              <a:rPr lang="en-GB" sz="1200" b="1" dirty="0" smtClean="0">
                <a:solidFill>
                  <a:srgbClr val="FF0000"/>
                </a:solidFill>
              </a:rPr>
              <a:t>CHECK </a:t>
            </a:r>
            <a:r>
              <a:rPr lang="en-GB" sz="1200" b="1" dirty="0">
                <a:solidFill>
                  <a:srgbClr val="FF0000"/>
                </a:solidFill>
              </a:rPr>
              <a:t>YOUR ACCESS RIGHTS HAVE NOT EXPIRED</a:t>
            </a:r>
            <a:r>
              <a:rPr lang="en-GB" sz="1200" b="1" dirty="0" smtClean="0">
                <a:solidFill>
                  <a:srgbClr val="FF0000"/>
                </a:solidFill>
              </a:rPr>
              <a:t>!!!!</a:t>
            </a:r>
          </a:p>
          <a:p>
            <a:pPr lvl="1"/>
            <a:r>
              <a:rPr lang="en-GB" sz="1200" dirty="0" smtClean="0"/>
              <a:t>0867	</a:t>
            </a:r>
          </a:p>
          <a:p>
            <a:pPr lvl="1"/>
            <a:r>
              <a:rPr lang="en-GB" sz="1200" dirty="0" smtClean="0"/>
              <a:t>0867-R ALL</a:t>
            </a:r>
          </a:p>
          <a:p>
            <a:pPr lvl="1"/>
            <a:r>
              <a:rPr lang="en-GB" sz="1200" dirty="0" smtClean="0"/>
              <a:t>0867-R-W25</a:t>
            </a:r>
          </a:p>
          <a:p>
            <a:pPr marL="448056" lvl="1" indent="0">
              <a:buNone/>
            </a:pPr>
            <a:endParaRPr lang="en-GB" sz="1200" dirty="0"/>
          </a:p>
          <a:p>
            <a:pPr marL="448056" lvl="1" indent="0">
              <a:buNone/>
            </a:pPr>
            <a:r>
              <a:rPr lang="en-GB" sz="1200" dirty="0" smtClean="0"/>
              <a:t>P.P.E. </a:t>
            </a:r>
          </a:p>
          <a:p>
            <a:r>
              <a:rPr lang="en-GB" sz="1200" dirty="0" smtClean="0"/>
              <a:t>Safety shoes.</a:t>
            </a:r>
          </a:p>
          <a:p>
            <a:r>
              <a:rPr lang="en-GB" sz="1200" dirty="0" smtClean="0"/>
              <a:t>Electronic </a:t>
            </a:r>
            <a:r>
              <a:rPr lang="en-GB" sz="1200" dirty="0" err="1" smtClean="0"/>
              <a:t>dosimetre</a:t>
            </a:r>
            <a:r>
              <a:rPr lang="en-GB" sz="1200" dirty="0" smtClean="0"/>
              <a:t>.</a:t>
            </a:r>
          </a:p>
          <a:p>
            <a:r>
              <a:rPr lang="en-GB" sz="1200" dirty="0" smtClean="0"/>
              <a:t>Passive </a:t>
            </a:r>
            <a:r>
              <a:rPr lang="en-GB" sz="1200" dirty="0" err="1" smtClean="0"/>
              <a:t>dosimetre</a:t>
            </a:r>
            <a:r>
              <a:rPr lang="en-GB" sz="1200" dirty="0" smtClean="0"/>
              <a:t>. </a:t>
            </a:r>
            <a:r>
              <a:rPr lang="en-GB" sz="1200" dirty="0" smtClean="0">
                <a:solidFill>
                  <a:srgbClr val="FF0000"/>
                </a:solidFill>
              </a:rPr>
              <a:t>(All contractors must have an additional company passive </a:t>
            </a:r>
            <a:r>
              <a:rPr lang="en-GB" sz="1200" dirty="0" err="1" smtClean="0">
                <a:solidFill>
                  <a:srgbClr val="FF0000"/>
                </a:solidFill>
              </a:rPr>
              <a:t>dosimetre</a:t>
            </a:r>
            <a:r>
              <a:rPr lang="en-GB" sz="1200" dirty="0" smtClean="0">
                <a:solidFill>
                  <a:srgbClr val="FF0000"/>
                </a:solidFill>
              </a:rPr>
              <a:t>!!)</a:t>
            </a:r>
          </a:p>
          <a:p>
            <a:r>
              <a:rPr lang="en-GB" sz="1200" dirty="0" smtClean="0"/>
              <a:t>A </a:t>
            </a:r>
            <a:r>
              <a:rPr lang="en-GB" sz="1200" dirty="0"/>
              <a:t>valid approved IMPACT. (with their name included on this IMPACT)</a:t>
            </a:r>
          </a:p>
          <a:p>
            <a:r>
              <a:rPr lang="en-GB" sz="1200" dirty="0"/>
              <a:t>They must know the number of this IMPACT</a:t>
            </a:r>
            <a:r>
              <a:rPr lang="en-GB" sz="1200" dirty="0" smtClean="0"/>
              <a:t>.</a:t>
            </a:r>
          </a:p>
          <a:p>
            <a:pPr marL="36576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>
                <a:solidFill>
                  <a:srgbClr val="FF0000"/>
                </a:solidFill>
              </a:rPr>
              <a:t>Please note that personnel are not allowed to work in building 867 alone!:</a:t>
            </a:r>
          </a:p>
          <a:p>
            <a:pPr marL="0" indent="0">
              <a:buNone/>
            </a:pPr>
            <a:endParaRPr lang="en-GB" sz="1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1200" dirty="0" smtClean="0">
                <a:solidFill>
                  <a:srgbClr val="FF0000"/>
                </a:solidFill>
              </a:rPr>
              <a:t>For </a:t>
            </a:r>
            <a:r>
              <a:rPr lang="en-GB" sz="1200" dirty="0" err="1" smtClean="0">
                <a:solidFill>
                  <a:srgbClr val="FF0000"/>
                </a:solidFill>
              </a:rPr>
              <a:t>aC</a:t>
            </a:r>
            <a:r>
              <a:rPr lang="en-GB" sz="1200" dirty="0" smtClean="0">
                <a:solidFill>
                  <a:srgbClr val="FF0000"/>
                </a:solidFill>
              </a:rPr>
              <a:t> coating process:	process regulation/ check during day-time:	OK</a:t>
            </a:r>
          </a:p>
          <a:p>
            <a:pPr marL="0" indent="0">
              <a:buNone/>
            </a:pPr>
            <a:r>
              <a:rPr lang="en-GB" sz="1200" dirty="0">
                <a:solidFill>
                  <a:srgbClr val="FF0000"/>
                </a:solidFill>
              </a:rPr>
              <a:t>	</a:t>
            </a:r>
            <a:r>
              <a:rPr lang="en-GB" sz="1200" dirty="0" smtClean="0">
                <a:solidFill>
                  <a:srgbClr val="FF0000"/>
                </a:solidFill>
              </a:rPr>
              <a:t>	mounting / dismounting:			always be two</a:t>
            </a:r>
          </a:p>
          <a:p>
            <a:pPr marL="0" indent="0">
              <a:buNone/>
            </a:pPr>
            <a:r>
              <a:rPr lang="en-GB" sz="1200" dirty="0">
                <a:solidFill>
                  <a:srgbClr val="FF0000"/>
                </a:solidFill>
              </a:rPr>
              <a:t>	</a:t>
            </a:r>
            <a:endParaRPr lang="en-GB" sz="1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1200" dirty="0">
                <a:solidFill>
                  <a:srgbClr val="FF0000"/>
                </a:solidFill>
              </a:rPr>
              <a:t>	</a:t>
            </a:r>
            <a:r>
              <a:rPr lang="en-GB" sz="1200" dirty="0" smtClean="0">
                <a:solidFill>
                  <a:srgbClr val="FF0000"/>
                </a:solidFill>
              </a:rPr>
              <a:t>	Weekend:	no Access !! (in case of “urgent issues”: two people to come during W,E.)</a:t>
            </a:r>
          </a:p>
          <a:p>
            <a:pPr marL="0" indent="0">
              <a:buNone/>
            </a:pPr>
            <a:endParaRPr lang="en-GB" sz="12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2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200" dirty="0" smtClean="0">
              <a:solidFill>
                <a:srgbClr val="FF000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SPS LS2 </a:t>
            </a:r>
            <a:r>
              <a:rPr lang="en-US" dirty="0" err="1" smtClean="0"/>
              <a:t>aC</a:t>
            </a:r>
            <a:r>
              <a:rPr lang="en-US" dirty="0"/>
              <a:t> </a:t>
            </a:r>
            <a:r>
              <a:rPr lang="en-US" dirty="0" smtClean="0"/>
              <a:t> coating campaign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01/11/2018</a:t>
            </a:r>
          </a:p>
        </p:txBody>
      </p:sp>
    </p:spTree>
    <p:extLst>
      <p:ext uri="{BB962C8B-B14F-4D97-AF65-F5344CB8AC3E}">
        <p14:creationId xmlns:p14="http://schemas.microsoft.com/office/powerpoint/2010/main" val="4160766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794"/>
            <a:ext cx="8226854" cy="940443"/>
          </a:xfrm>
        </p:spPr>
        <p:txBody>
          <a:bodyPr/>
          <a:lstStyle/>
          <a:p>
            <a:r>
              <a:rPr lang="en-US" dirty="0" smtClean="0"/>
              <a:t>Not possible without….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596" y="1058105"/>
            <a:ext cx="8366760" cy="4496074"/>
          </a:xfrm>
        </p:spPr>
        <p:txBody>
          <a:bodyPr>
            <a:normAutofit fontScale="85000" lnSpcReduction="20000"/>
          </a:bodyPr>
          <a:lstStyle/>
          <a:p>
            <a:r>
              <a:rPr lang="en-US" sz="2600" dirty="0" smtClean="0"/>
              <a:t>TE-MSC</a:t>
            </a:r>
          </a:p>
          <a:p>
            <a:pPr lvl="1"/>
            <a:r>
              <a:rPr lang="en-US" sz="2300" dirty="0" smtClean="0"/>
              <a:t>SSS &amp; QD electrical &amp; hydraulic disconnection/reconnection</a:t>
            </a:r>
          </a:p>
          <a:p>
            <a:pPr lvl="1"/>
            <a:r>
              <a:rPr lang="en-US" sz="2300" dirty="0" smtClean="0"/>
              <a:t>SSS dismantling and reinstallation</a:t>
            </a:r>
          </a:p>
          <a:p>
            <a:r>
              <a:rPr lang="en-US" sz="2600" dirty="0" smtClean="0"/>
              <a:t>EN-HE</a:t>
            </a:r>
          </a:p>
          <a:p>
            <a:pPr lvl="1"/>
            <a:r>
              <a:rPr lang="en-US" sz="2300" dirty="0" smtClean="0"/>
              <a:t>SSS dismantling, tunnel &amp; surface transport, reinstallation</a:t>
            </a:r>
            <a:r>
              <a:rPr lang="en-US" dirty="0" smtClean="0"/>
              <a:t> </a:t>
            </a:r>
          </a:p>
          <a:p>
            <a:r>
              <a:rPr lang="en-US" sz="2600" dirty="0" smtClean="0"/>
              <a:t>BE-BI</a:t>
            </a:r>
          </a:p>
          <a:p>
            <a:pPr lvl="1"/>
            <a:r>
              <a:rPr lang="en-US" sz="2300" dirty="0" smtClean="0"/>
              <a:t>Instrumentation cabling disconnection/reconnection</a:t>
            </a:r>
          </a:p>
          <a:p>
            <a:r>
              <a:rPr lang="en-US" sz="2600" dirty="0" smtClean="0"/>
              <a:t>EN-ACE</a:t>
            </a:r>
          </a:p>
          <a:p>
            <a:pPr lvl="1"/>
            <a:r>
              <a:rPr lang="en-US" sz="2300" dirty="0" smtClean="0"/>
              <a:t>Planning framework and advice </a:t>
            </a:r>
          </a:p>
          <a:p>
            <a:pPr lvl="1"/>
            <a:r>
              <a:rPr lang="en-US" sz="2300" dirty="0" smtClean="0"/>
              <a:t>Realignment of displaced magnets &amp; BPH/BPV</a:t>
            </a:r>
          </a:p>
          <a:p>
            <a:r>
              <a:rPr lang="en-US" sz="2600" dirty="0" smtClean="0"/>
              <a:t>HSE</a:t>
            </a:r>
          </a:p>
          <a:p>
            <a:pPr lvl="1"/>
            <a:r>
              <a:rPr lang="en-US" sz="2300" dirty="0" smtClean="0"/>
              <a:t>Guidance &amp; preparation of the safety file </a:t>
            </a:r>
            <a:endParaRPr lang="en-US" sz="2600" dirty="0" smtClean="0"/>
          </a:p>
          <a:p>
            <a:pPr lvl="1"/>
            <a:r>
              <a:rPr lang="en-US" sz="2300" dirty="0" smtClean="0"/>
              <a:t>Radiation surveys &amp; Work &amp; Dose </a:t>
            </a:r>
            <a:r>
              <a:rPr lang="en-US" sz="2300" dirty="0"/>
              <a:t>P</a:t>
            </a:r>
            <a:r>
              <a:rPr lang="en-US" sz="2300" dirty="0" smtClean="0"/>
              <a:t>lanning advice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SPS LS2 </a:t>
            </a:r>
            <a:r>
              <a:rPr lang="en-US" dirty="0" err="1" smtClean="0"/>
              <a:t>aC</a:t>
            </a:r>
            <a:r>
              <a:rPr lang="en-US" dirty="0"/>
              <a:t> </a:t>
            </a:r>
            <a:r>
              <a:rPr lang="en-US" dirty="0" smtClean="0"/>
              <a:t>+ IR coating campaign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01/11/2018</a:t>
            </a:r>
          </a:p>
        </p:txBody>
      </p:sp>
    </p:spTree>
    <p:extLst>
      <p:ext uri="{BB962C8B-B14F-4D97-AF65-F5344CB8AC3E}">
        <p14:creationId xmlns:p14="http://schemas.microsoft.com/office/powerpoint/2010/main" val="2408800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410" y="335270"/>
            <a:ext cx="8114340" cy="3737267"/>
          </a:xfrm>
        </p:spPr>
        <p:txBody>
          <a:bodyPr>
            <a:normAutofit/>
          </a:bodyPr>
          <a:lstStyle/>
          <a:p>
            <a:r>
              <a:rPr lang="en-US" b="1" dirty="0" smtClean="0"/>
              <a:t> What are we going to coat: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200" b="1" dirty="0" smtClean="0"/>
              <a:t>- QF</a:t>
            </a:r>
            <a:br>
              <a:rPr lang="en-US" sz="3200" b="1" dirty="0" smtClean="0"/>
            </a:br>
            <a:r>
              <a:rPr lang="en-US" sz="3200" b="1" dirty="0" smtClean="0"/>
              <a:t>- SSS QF</a:t>
            </a:r>
            <a:br>
              <a:rPr lang="en-US" sz="3200" b="1" dirty="0" smtClean="0"/>
            </a:br>
            <a:r>
              <a:rPr lang="en-US" sz="3200" b="1" dirty="0" smtClean="0"/>
              <a:t>- LSS Drifts tubes</a:t>
            </a:r>
            <a:endParaRPr lang="en-US" sz="360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01/11/2018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SPS LS2 </a:t>
            </a:r>
            <a:r>
              <a:rPr lang="en-US" dirty="0" err="1" smtClean="0"/>
              <a:t>aC</a:t>
            </a:r>
            <a:r>
              <a:rPr lang="en-US" dirty="0"/>
              <a:t> </a:t>
            </a:r>
            <a:r>
              <a:rPr lang="en-US" dirty="0" smtClean="0"/>
              <a:t> coating campaign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58783" y="4479792"/>
            <a:ext cx="5009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NO MBB and QD 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239352" y="4439579"/>
            <a:ext cx="4625788" cy="8452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516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98322" y="2234498"/>
            <a:ext cx="464821" cy="1008981"/>
            <a:chOff x="798322" y="2234498"/>
            <a:chExt cx="464821" cy="1008981"/>
          </a:xfrm>
        </p:grpSpPr>
        <p:sp>
          <p:nvSpPr>
            <p:cNvPr id="19" name="Rectangle 18"/>
            <p:cNvSpPr/>
            <p:nvPr/>
          </p:nvSpPr>
          <p:spPr>
            <a:xfrm>
              <a:off x="866903" y="2523025"/>
              <a:ext cx="327660" cy="128590"/>
            </a:xfrm>
            <a:prstGeom prst="rect">
              <a:avLst/>
            </a:prstGeom>
            <a:solidFill>
              <a:srgbClr val="FDDF0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98322" y="2234498"/>
              <a:ext cx="46482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SSS</a:t>
              </a:r>
              <a:endParaRPr lang="en-GB" sz="900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811521" y="2884421"/>
              <a:ext cx="381960" cy="105856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811521" y="3137623"/>
              <a:ext cx="378858" cy="105856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272973" y="1600985"/>
            <a:ext cx="7156676" cy="369332"/>
            <a:chOff x="1454235" y="1600985"/>
            <a:chExt cx="7156676" cy="369332"/>
          </a:xfrm>
        </p:grpSpPr>
        <p:cxnSp>
          <p:nvCxnSpPr>
            <p:cNvPr id="54" name="Straight Arrow Connector 53"/>
            <p:cNvCxnSpPr/>
            <p:nvPr/>
          </p:nvCxnSpPr>
          <p:spPr>
            <a:xfrm>
              <a:off x="1454235" y="1962041"/>
              <a:ext cx="7156676" cy="0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3848003" y="1600985"/>
              <a:ext cx="1947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 cell = 63.995 m</a:t>
              </a:r>
              <a:endParaRPr lang="en-GB" dirty="0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383572" y="3399530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Coating lab in surface building</a:t>
            </a:r>
            <a:endParaRPr lang="en-GB" dirty="0"/>
          </a:p>
        </p:txBody>
      </p:sp>
      <p:sp>
        <p:nvSpPr>
          <p:cNvPr id="75" name="Slide Number Placeholder 7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>
            <a:off x="1717876" y="2523025"/>
            <a:ext cx="612067" cy="12859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184912" y="2523025"/>
            <a:ext cx="575311" cy="12859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2403676" y="2523025"/>
            <a:ext cx="612067" cy="12859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3097097" y="2523025"/>
            <a:ext cx="612067" cy="128590"/>
          </a:xfrm>
          <a:prstGeom prst="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3782897" y="2523025"/>
            <a:ext cx="612067" cy="128590"/>
          </a:xfrm>
          <a:prstGeom prst="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5301464" y="2523025"/>
            <a:ext cx="612067" cy="128590"/>
          </a:xfrm>
          <a:prstGeom prst="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5987264" y="2523025"/>
            <a:ext cx="612067" cy="128590"/>
          </a:xfrm>
          <a:prstGeom prst="rect">
            <a:avLst/>
          </a:prstGeom>
          <a:solidFill>
            <a:srgbClr val="FF99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6680685" y="2523025"/>
            <a:ext cx="612067" cy="12859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7366485" y="2523025"/>
            <a:ext cx="612067" cy="12859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/>
          <p:cNvSpPr txBox="1"/>
          <p:nvPr/>
        </p:nvSpPr>
        <p:spPr>
          <a:xfrm>
            <a:off x="3856519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MBB</a:t>
            </a:r>
            <a:endParaRPr lang="en-GB" sz="900" dirty="0"/>
          </a:p>
        </p:txBody>
      </p:sp>
      <p:sp>
        <p:nvSpPr>
          <p:cNvPr id="81" name="TextBox 80"/>
          <p:cNvSpPr txBox="1"/>
          <p:nvPr/>
        </p:nvSpPr>
        <p:spPr>
          <a:xfrm>
            <a:off x="3170719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MBB</a:t>
            </a:r>
            <a:endParaRPr lang="en-GB" sz="900" dirty="0"/>
          </a:p>
        </p:txBody>
      </p:sp>
      <p:sp>
        <p:nvSpPr>
          <p:cNvPr id="82" name="TextBox 81"/>
          <p:cNvSpPr txBox="1"/>
          <p:nvPr/>
        </p:nvSpPr>
        <p:spPr>
          <a:xfrm>
            <a:off x="2477298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MBA</a:t>
            </a:r>
            <a:endParaRPr lang="en-GB" sz="900" dirty="0"/>
          </a:p>
        </p:txBody>
      </p:sp>
      <p:sp>
        <p:nvSpPr>
          <p:cNvPr id="83" name="TextBox 82"/>
          <p:cNvSpPr txBox="1"/>
          <p:nvPr/>
        </p:nvSpPr>
        <p:spPr>
          <a:xfrm>
            <a:off x="1791498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MBA</a:t>
            </a:r>
            <a:endParaRPr lang="en-GB" sz="900" dirty="0"/>
          </a:p>
        </p:txBody>
      </p:sp>
      <p:sp>
        <p:nvSpPr>
          <p:cNvPr id="84" name="TextBox 83"/>
          <p:cNvSpPr txBox="1"/>
          <p:nvPr/>
        </p:nvSpPr>
        <p:spPr>
          <a:xfrm>
            <a:off x="240156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MBA</a:t>
            </a:r>
            <a:endParaRPr lang="en-GB" sz="900" dirty="0"/>
          </a:p>
        </p:txBody>
      </p:sp>
      <p:sp>
        <p:nvSpPr>
          <p:cNvPr id="85" name="TextBox 84"/>
          <p:cNvSpPr txBox="1"/>
          <p:nvPr/>
        </p:nvSpPr>
        <p:spPr>
          <a:xfrm>
            <a:off x="5375086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MBB</a:t>
            </a:r>
            <a:endParaRPr lang="en-GB" sz="900" dirty="0"/>
          </a:p>
        </p:txBody>
      </p:sp>
      <p:sp>
        <p:nvSpPr>
          <p:cNvPr id="86" name="TextBox 85"/>
          <p:cNvSpPr txBox="1"/>
          <p:nvPr/>
        </p:nvSpPr>
        <p:spPr>
          <a:xfrm>
            <a:off x="6060886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MBB</a:t>
            </a:r>
            <a:endParaRPr lang="en-GB" sz="900" dirty="0"/>
          </a:p>
        </p:txBody>
      </p:sp>
      <p:sp>
        <p:nvSpPr>
          <p:cNvPr id="87" name="TextBox 86"/>
          <p:cNvSpPr txBox="1"/>
          <p:nvPr/>
        </p:nvSpPr>
        <p:spPr>
          <a:xfrm>
            <a:off x="6754307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MBA</a:t>
            </a:r>
            <a:endParaRPr lang="en-GB" sz="900" dirty="0"/>
          </a:p>
        </p:txBody>
      </p:sp>
      <p:sp>
        <p:nvSpPr>
          <p:cNvPr id="88" name="TextBox 87"/>
          <p:cNvSpPr txBox="1"/>
          <p:nvPr/>
        </p:nvSpPr>
        <p:spPr>
          <a:xfrm>
            <a:off x="7440107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MBA</a:t>
            </a:r>
            <a:endParaRPr lang="en-GB" sz="900" dirty="0"/>
          </a:p>
        </p:txBody>
      </p:sp>
      <p:sp>
        <p:nvSpPr>
          <p:cNvPr id="89" name="TextBox 88"/>
          <p:cNvSpPr txBox="1"/>
          <p:nvPr/>
        </p:nvSpPr>
        <p:spPr>
          <a:xfrm>
            <a:off x="8349742" y="2234498"/>
            <a:ext cx="4648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QF</a:t>
            </a:r>
            <a:endParaRPr lang="en-GB" sz="900" dirty="0"/>
          </a:p>
        </p:txBody>
      </p:sp>
      <p:sp>
        <p:nvSpPr>
          <p:cNvPr id="90" name="Rounded Rectangle 89"/>
          <p:cNvSpPr/>
          <p:nvPr/>
        </p:nvSpPr>
        <p:spPr>
          <a:xfrm>
            <a:off x="3951526" y="2866349"/>
            <a:ext cx="292894" cy="149668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ounded Rectangle 90"/>
          <p:cNvSpPr/>
          <p:nvPr/>
        </p:nvSpPr>
        <p:spPr>
          <a:xfrm>
            <a:off x="3252386" y="2866488"/>
            <a:ext cx="292894" cy="149668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ounded Rectangle 91"/>
          <p:cNvSpPr/>
          <p:nvPr/>
        </p:nvSpPr>
        <p:spPr>
          <a:xfrm>
            <a:off x="2520279" y="2884421"/>
            <a:ext cx="378858" cy="10585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ounded Rectangle 92"/>
          <p:cNvSpPr/>
          <p:nvPr/>
        </p:nvSpPr>
        <p:spPr>
          <a:xfrm>
            <a:off x="1834479" y="2884421"/>
            <a:ext cx="378858" cy="10585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ounded Rectangle 93"/>
          <p:cNvSpPr/>
          <p:nvPr/>
        </p:nvSpPr>
        <p:spPr>
          <a:xfrm>
            <a:off x="283137" y="2884421"/>
            <a:ext cx="378858" cy="10585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ounded Rectangle 94"/>
          <p:cNvSpPr/>
          <p:nvPr/>
        </p:nvSpPr>
        <p:spPr>
          <a:xfrm>
            <a:off x="6180550" y="2866349"/>
            <a:ext cx="292894" cy="149668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ounded Rectangle 95"/>
          <p:cNvSpPr/>
          <p:nvPr/>
        </p:nvSpPr>
        <p:spPr>
          <a:xfrm>
            <a:off x="5481410" y="2866488"/>
            <a:ext cx="292894" cy="149668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ounded Rectangle 96"/>
          <p:cNvSpPr/>
          <p:nvPr/>
        </p:nvSpPr>
        <p:spPr>
          <a:xfrm>
            <a:off x="7521005" y="2884421"/>
            <a:ext cx="378858" cy="10585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ounded Rectangle 97"/>
          <p:cNvSpPr/>
          <p:nvPr/>
        </p:nvSpPr>
        <p:spPr>
          <a:xfrm>
            <a:off x="6835205" y="2884421"/>
            <a:ext cx="378858" cy="10585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9" name="Group 98"/>
          <p:cNvGrpSpPr/>
          <p:nvPr/>
        </p:nvGrpSpPr>
        <p:grpSpPr>
          <a:xfrm>
            <a:off x="4410872" y="2234498"/>
            <a:ext cx="464821" cy="829701"/>
            <a:chOff x="4410872" y="2234498"/>
            <a:chExt cx="464821" cy="829701"/>
          </a:xfrm>
        </p:grpSpPr>
        <p:sp>
          <p:nvSpPr>
            <p:cNvPr id="100" name="Rectangle 99"/>
            <p:cNvSpPr/>
            <p:nvPr/>
          </p:nvSpPr>
          <p:spPr>
            <a:xfrm>
              <a:off x="4479453" y="2523025"/>
              <a:ext cx="327660" cy="128590"/>
            </a:xfrm>
            <a:prstGeom prst="rect">
              <a:avLst/>
            </a:prstGeom>
            <a:solidFill>
              <a:srgbClr val="FDDF0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4410872" y="2234498"/>
              <a:ext cx="46482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SSS</a:t>
              </a:r>
              <a:endParaRPr lang="en-GB" sz="900" dirty="0"/>
            </a:p>
          </p:txBody>
        </p:sp>
        <p:sp>
          <p:nvSpPr>
            <p:cNvPr id="102" name="Oval 101"/>
            <p:cNvSpPr/>
            <p:nvPr/>
          </p:nvSpPr>
          <p:spPr>
            <a:xfrm>
              <a:off x="4525894" y="2826489"/>
              <a:ext cx="249544" cy="23771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3" name="Oval 102"/>
          <p:cNvSpPr/>
          <p:nvPr/>
        </p:nvSpPr>
        <p:spPr>
          <a:xfrm>
            <a:off x="8387147" y="2884421"/>
            <a:ext cx="381960" cy="10585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4" name="Group 103"/>
          <p:cNvGrpSpPr/>
          <p:nvPr/>
        </p:nvGrpSpPr>
        <p:grpSpPr>
          <a:xfrm>
            <a:off x="7947378" y="2234498"/>
            <a:ext cx="464821" cy="755779"/>
            <a:chOff x="7947378" y="2234498"/>
            <a:chExt cx="464821" cy="755779"/>
          </a:xfrm>
        </p:grpSpPr>
        <p:sp>
          <p:nvSpPr>
            <p:cNvPr id="105" name="Rectangle 104"/>
            <p:cNvSpPr/>
            <p:nvPr/>
          </p:nvSpPr>
          <p:spPr>
            <a:xfrm>
              <a:off x="8015959" y="2523025"/>
              <a:ext cx="327660" cy="128590"/>
            </a:xfrm>
            <a:prstGeom prst="rect">
              <a:avLst/>
            </a:prstGeom>
            <a:solidFill>
              <a:srgbClr val="FDDF0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947378" y="2234498"/>
              <a:ext cx="46482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SSS</a:t>
              </a:r>
              <a:endParaRPr lang="en-GB" sz="900" dirty="0"/>
            </a:p>
          </p:txBody>
        </p:sp>
        <p:sp>
          <p:nvSpPr>
            <p:cNvPr id="107" name="Oval 106"/>
            <p:cNvSpPr/>
            <p:nvPr/>
          </p:nvSpPr>
          <p:spPr>
            <a:xfrm>
              <a:off x="7967782" y="2884421"/>
              <a:ext cx="381960" cy="105856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4823696" y="2234498"/>
            <a:ext cx="464821" cy="829701"/>
            <a:chOff x="4823696" y="2234498"/>
            <a:chExt cx="464821" cy="829701"/>
          </a:xfrm>
        </p:grpSpPr>
        <p:sp>
          <p:nvSpPr>
            <p:cNvPr id="109" name="TextBox 108"/>
            <p:cNvSpPr txBox="1"/>
            <p:nvPr/>
          </p:nvSpPr>
          <p:spPr>
            <a:xfrm>
              <a:off x="4823696" y="2234498"/>
              <a:ext cx="46482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QD</a:t>
              </a:r>
              <a:endParaRPr lang="en-GB" sz="900" dirty="0"/>
            </a:p>
          </p:txBody>
        </p:sp>
        <p:sp>
          <p:nvSpPr>
            <p:cNvPr id="110" name="Oval 109"/>
            <p:cNvSpPr/>
            <p:nvPr/>
          </p:nvSpPr>
          <p:spPr>
            <a:xfrm>
              <a:off x="4942840" y="2826489"/>
              <a:ext cx="249544" cy="23771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4888467" y="2475545"/>
              <a:ext cx="335280" cy="236220"/>
            </a:xfrm>
            <a:prstGeom prst="rect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1220109" y="2234498"/>
            <a:ext cx="464821" cy="759613"/>
            <a:chOff x="1220109" y="2234498"/>
            <a:chExt cx="464821" cy="759613"/>
          </a:xfrm>
        </p:grpSpPr>
        <p:sp>
          <p:nvSpPr>
            <p:cNvPr id="113" name="TextBox 112"/>
            <p:cNvSpPr txBox="1"/>
            <p:nvPr/>
          </p:nvSpPr>
          <p:spPr>
            <a:xfrm>
              <a:off x="1220109" y="2234498"/>
              <a:ext cx="46482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QF</a:t>
              </a:r>
              <a:endParaRPr lang="en-GB" sz="900" dirty="0"/>
            </a:p>
          </p:txBody>
        </p:sp>
        <p:sp>
          <p:nvSpPr>
            <p:cNvPr id="114" name="Oval 113"/>
            <p:cNvSpPr/>
            <p:nvPr/>
          </p:nvSpPr>
          <p:spPr>
            <a:xfrm>
              <a:off x="1260649" y="2888255"/>
              <a:ext cx="381960" cy="105856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1284880" y="2465330"/>
              <a:ext cx="335280" cy="236220"/>
            </a:xfrm>
            <a:prstGeom prst="rect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6" name="Rectangle 115"/>
          <p:cNvSpPr/>
          <p:nvPr/>
        </p:nvSpPr>
        <p:spPr>
          <a:xfrm>
            <a:off x="8410487" y="2475545"/>
            <a:ext cx="335280" cy="236220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Bent Arrow 77"/>
          <p:cNvSpPr/>
          <p:nvPr/>
        </p:nvSpPr>
        <p:spPr>
          <a:xfrm>
            <a:off x="1121267" y="2523025"/>
            <a:ext cx="495157" cy="651594"/>
          </a:xfrm>
          <a:prstGeom prst="bentArrow">
            <a:avLst>
              <a:gd name="adj1" fmla="val 6847"/>
              <a:gd name="adj2" fmla="val 12443"/>
              <a:gd name="adj3" fmla="val 32984"/>
              <a:gd name="adj4" fmla="val 4375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7" name="Bent Arrow 76"/>
          <p:cNvSpPr/>
          <p:nvPr/>
        </p:nvSpPr>
        <p:spPr>
          <a:xfrm>
            <a:off x="8218863" y="2553450"/>
            <a:ext cx="495157" cy="651594"/>
          </a:xfrm>
          <a:prstGeom prst="bentArrow">
            <a:avLst>
              <a:gd name="adj1" fmla="val 6847"/>
              <a:gd name="adj2" fmla="val 12443"/>
              <a:gd name="adj3" fmla="val 32984"/>
              <a:gd name="adj4" fmla="val 4375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7" name="Title 1"/>
          <p:cNvSpPr txBox="1">
            <a:spLocks/>
          </p:cNvSpPr>
          <p:nvPr/>
        </p:nvSpPr>
        <p:spPr>
          <a:xfrm>
            <a:off x="365759" y="340130"/>
            <a:ext cx="8478563" cy="697215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/>
              <a:t>          What are we going to coat</a:t>
            </a:r>
            <a:endParaRPr lang="en-US" sz="36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393" y="3759620"/>
            <a:ext cx="2475564" cy="1856673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3695" y="3624135"/>
            <a:ext cx="3283019" cy="2216796"/>
          </a:xfrm>
          <a:prstGeom prst="rect">
            <a:avLst/>
          </a:prstGeom>
        </p:spPr>
      </p:pic>
      <p:sp>
        <p:nvSpPr>
          <p:cNvPr id="11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SPS LS2 </a:t>
            </a:r>
            <a:r>
              <a:rPr lang="en-US" dirty="0" err="1" smtClean="0"/>
              <a:t>aC</a:t>
            </a:r>
            <a:r>
              <a:rPr lang="en-US" dirty="0"/>
              <a:t> </a:t>
            </a:r>
            <a:r>
              <a:rPr lang="en-US" dirty="0" smtClean="0"/>
              <a:t> coating campaign</a:t>
            </a:r>
            <a:endParaRPr lang="en-US" dirty="0"/>
          </a:p>
        </p:txBody>
      </p:sp>
      <p:sp>
        <p:nvSpPr>
          <p:cNvPr id="12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01/11/2018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39670" y="5739025"/>
            <a:ext cx="158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 drifts to 181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53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4444E-6 L 0.19879 0.2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31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00278 L -0.51736 0.249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72" y="1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8" grpId="0" animBg="1"/>
      <p:bldP spid="77" grpId="0" animBg="1"/>
      <p:bldP spid="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946685" y="1708949"/>
            <a:ext cx="2893219" cy="284321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368747" y="1586801"/>
            <a:ext cx="0" cy="200025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368747" y="4431729"/>
            <a:ext cx="0" cy="20002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526315" y="2315464"/>
            <a:ext cx="150019" cy="928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495813" y="2315464"/>
            <a:ext cx="150019" cy="9286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121176" y="3889410"/>
            <a:ext cx="150019" cy="9286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128158" y="2258315"/>
            <a:ext cx="118587" cy="9644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489757" y="3848870"/>
            <a:ext cx="186577" cy="15523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786521" y="3963318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BA1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820157" y="1993667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BA2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119525" y="1317281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BA3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5455309" y="2014523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BA4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5436533" y="3988627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BA5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4096497" y="4623544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BA6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3827778" y="5038453"/>
            <a:ext cx="1130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Meyrin, P1 LHC</a:t>
            </a:r>
          </a:p>
          <a:p>
            <a:pPr algn="ctr"/>
            <a:r>
              <a:rPr lang="en-US" sz="1000" dirty="0" smtClean="0"/>
              <a:t>(magnet lift)</a:t>
            </a:r>
            <a:endParaRPr lang="en-GB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3882802" y="843116"/>
            <a:ext cx="979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Prevessin site</a:t>
            </a:r>
          </a:p>
          <a:p>
            <a:pPr algn="ctr"/>
            <a:r>
              <a:rPr lang="en-US" sz="1000" dirty="0" smtClean="0"/>
              <a:t>(magnet lift)</a:t>
            </a:r>
            <a:endParaRPr lang="en-GB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4203682" y="1804834"/>
            <a:ext cx="3561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RF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845333" y="2322300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TT40 </a:t>
            </a:r>
            <a:r>
              <a:rPr lang="en-US" sz="1000" dirty="0" err="1" smtClean="0"/>
              <a:t>ext</a:t>
            </a:r>
            <a:endParaRPr lang="en-GB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3241626" y="2305752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TT20 </a:t>
            </a:r>
            <a:r>
              <a:rPr lang="en-US" sz="1000" dirty="0" err="1" smtClean="0"/>
              <a:t>ext</a:t>
            </a:r>
            <a:endParaRPr lang="en-GB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5014214" y="3518116"/>
            <a:ext cx="553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Future</a:t>
            </a:r>
          </a:p>
          <a:p>
            <a:pPr algn="ctr"/>
            <a:r>
              <a:rPr lang="en-US" sz="1000" dirty="0" smtClean="0"/>
              <a:t>dump</a:t>
            </a:r>
            <a:endParaRPr lang="en-GB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3228317" y="3526254"/>
            <a:ext cx="659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Injection</a:t>
            </a:r>
          </a:p>
          <a:p>
            <a:pPr algn="ctr"/>
            <a:r>
              <a:rPr lang="en-US" sz="1000" dirty="0" smtClean="0"/>
              <a:t>&amp; Dump</a:t>
            </a:r>
            <a:endParaRPr lang="en-GB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4037773" y="4176066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TT60 </a:t>
            </a:r>
            <a:r>
              <a:rPr lang="en-US" sz="1000" dirty="0" err="1" smtClean="0"/>
              <a:t>ext</a:t>
            </a:r>
            <a:endParaRPr lang="en-GB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5901382" y="4313820"/>
            <a:ext cx="518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ECX5</a:t>
            </a:r>
          </a:p>
          <a:p>
            <a:r>
              <a:rPr lang="en-US" sz="1000" dirty="0" smtClean="0"/>
              <a:t>BHA5</a:t>
            </a:r>
            <a:endParaRPr lang="en-GB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1826160" y="1744709"/>
            <a:ext cx="8595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(magnet lift)</a:t>
            </a:r>
            <a:endParaRPr lang="en-GB" sz="1000" dirty="0"/>
          </a:p>
        </p:txBody>
      </p:sp>
      <p:grpSp>
        <p:nvGrpSpPr>
          <p:cNvPr id="91" name="Group 90"/>
          <p:cNvGrpSpPr/>
          <p:nvPr/>
        </p:nvGrpSpPr>
        <p:grpSpPr>
          <a:xfrm>
            <a:off x="2492205" y="1313963"/>
            <a:ext cx="5073545" cy="3679127"/>
            <a:chOff x="2492205" y="1313963"/>
            <a:chExt cx="5073545" cy="3679127"/>
          </a:xfrm>
        </p:grpSpPr>
        <p:sp>
          <p:nvSpPr>
            <p:cNvPr id="83" name="TextBox 82"/>
            <p:cNvSpPr txBox="1"/>
            <p:nvPr/>
          </p:nvSpPr>
          <p:spPr>
            <a:xfrm>
              <a:off x="6239745" y="2537990"/>
              <a:ext cx="13260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B050"/>
                  </a:solidFill>
                </a:rPr>
                <a:t>9</a:t>
              </a:r>
              <a:r>
                <a:rPr lang="en-US" sz="1000" dirty="0" smtClean="0">
                  <a:solidFill>
                    <a:srgbClr val="00B050"/>
                  </a:solidFill>
                </a:rPr>
                <a:t> QF (EYETS 2016)</a:t>
              </a:r>
            </a:p>
          </p:txBody>
        </p:sp>
        <p:sp>
          <p:nvSpPr>
            <p:cNvPr id="74" name="Arc 73"/>
            <p:cNvSpPr/>
            <p:nvPr/>
          </p:nvSpPr>
          <p:spPr>
            <a:xfrm>
              <a:off x="2492205" y="1313963"/>
              <a:ext cx="3810966" cy="3679127"/>
            </a:xfrm>
            <a:prstGeom prst="arc">
              <a:avLst>
                <a:gd name="adj1" fmla="val 19896676"/>
                <a:gd name="adj2" fmla="val 121736"/>
              </a:avLst>
            </a:prstGeom>
            <a:ln w="3810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5" name="Arc 74"/>
          <p:cNvSpPr/>
          <p:nvPr/>
        </p:nvSpPr>
        <p:spPr>
          <a:xfrm>
            <a:off x="2492205" y="1284243"/>
            <a:ext cx="3810966" cy="3679127"/>
          </a:xfrm>
          <a:prstGeom prst="arc">
            <a:avLst>
              <a:gd name="adj1" fmla="val 1489198"/>
              <a:gd name="adj2" fmla="val 1760900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TextBox 100"/>
          <p:cNvSpPr txBox="1"/>
          <p:nvPr/>
        </p:nvSpPr>
        <p:spPr>
          <a:xfrm>
            <a:off x="394553" y="5522543"/>
            <a:ext cx="7726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QF activity includes QF &amp; SSS QF treatment (</a:t>
            </a:r>
            <a:r>
              <a:rPr lang="en-US" sz="1400" dirty="0" err="1" smtClean="0"/>
              <a:t>aC</a:t>
            </a:r>
            <a:r>
              <a:rPr lang="en-US" sz="1400" dirty="0" smtClean="0"/>
              <a:t> &amp; IR)     </a:t>
            </a:r>
            <a:r>
              <a:rPr lang="en-US" sz="1400" dirty="0" smtClean="0">
                <a:solidFill>
                  <a:srgbClr val="FF0000"/>
                </a:solidFill>
              </a:rPr>
              <a:t>LS2: 87 QF to be coated  in SPS !</a:t>
            </a:r>
          </a:p>
          <a:p>
            <a:r>
              <a:rPr lang="en-US" sz="1400" dirty="0">
                <a:solidFill>
                  <a:srgbClr val="FF0000"/>
                </a:solidFill>
              </a:rPr>
              <a:t>	</a:t>
            </a:r>
            <a:r>
              <a:rPr lang="en-US" sz="1400" dirty="0" smtClean="0">
                <a:solidFill>
                  <a:srgbClr val="FF0000"/>
                </a:solidFill>
              </a:rPr>
              <a:t>				        87 SSS QF to be coated in 867</a:t>
            </a:r>
            <a:endParaRPr lang="en-GB" sz="1400" dirty="0">
              <a:solidFill>
                <a:srgbClr val="FF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977105" y="1254069"/>
            <a:ext cx="4333141" cy="3763535"/>
            <a:chOff x="1977105" y="1254069"/>
            <a:chExt cx="4333141" cy="3763535"/>
          </a:xfrm>
        </p:grpSpPr>
        <p:sp>
          <p:nvSpPr>
            <p:cNvPr id="86" name="TextBox 85"/>
            <p:cNvSpPr txBox="1"/>
            <p:nvPr/>
          </p:nvSpPr>
          <p:spPr>
            <a:xfrm>
              <a:off x="3058050" y="4771383"/>
              <a:ext cx="49725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FF0000"/>
                  </a:solidFill>
                </a:rPr>
                <a:t>(LS2)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977105" y="3023149"/>
              <a:ext cx="49725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FF0000"/>
                  </a:solidFill>
                </a:rPr>
                <a:t>(LS2)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076915" y="1254069"/>
              <a:ext cx="49725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FF0000"/>
                  </a:solidFill>
                </a:rPr>
                <a:t>(LS2)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187907" y="1254069"/>
              <a:ext cx="49725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FF0000"/>
                  </a:solidFill>
                </a:rPr>
                <a:t>(LS2)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277689" y="4771383"/>
              <a:ext cx="49725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FF0000"/>
                  </a:solidFill>
                </a:rPr>
                <a:t>(LS2)</a:t>
              </a:r>
            </a:p>
          </p:txBody>
        </p:sp>
        <p:sp>
          <p:nvSpPr>
            <p:cNvPr id="77" name="Arc 76"/>
            <p:cNvSpPr/>
            <p:nvPr/>
          </p:nvSpPr>
          <p:spPr>
            <a:xfrm>
              <a:off x="2499280" y="1299432"/>
              <a:ext cx="3810966" cy="3679127"/>
            </a:xfrm>
            <a:prstGeom prst="arc">
              <a:avLst>
                <a:gd name="adj1" fmla="val 5736833"/>
                <a:gd name="adj2" fmla="val 8411790"/>
              </a:avLst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Arc 77"/>
            <p:cNvSpPr/>
            <p:nvPr/>
          </p:nvSpPr>
          <p:spPr>
            <a:xfrm>
              <a:off x="2485930" y="1299432"/>
              <a:ext cx="3810966" cy="3679127"/>
            </a:xfrm>
            <a:prstGeom prst="arc">
              <a:avLst>
                <a:gd name="adj1" fmla="val 9046309"/>
                <a:gd name="adj2" fmla="val 12652350"/>
              </a:avLst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Arc 78"/>
            <p:cNvSpPr/>
            <p:nvPr/>
          </p:nvSpPr>
          <p:spPr>
            <a:xfrm>
              <a:off x="2492205" y="1306697"/>
              <a:ext cx="3810966" cy="3679127"/>
            </a:xfrm>
            <a:prstGeom prst="arc">
              <a:avLst>
                <a:gd name="adj1" fmla="val 13304187"/>
                <a:gd name="adj2" fmla="val 15769194"/>
              </a:avLst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Arc 79"/>
            <p:cNvSpPr/>
            <p:nvPr/>
          </p:nvSpPr>
          <p:spPr>
            <a:xfrm>
              <a:off x="2485930" y="1291508"/>
              <a:ext cx="3810966" cy="3679127"/>
            </a:xfrm>
            <a:prstGeom prst="arc">
              <a:avLst>
                <a:gd name="adj1" fmla="val 16514705"/>
                <a:gd name="adj2" fmla="val 19282783"/>
              </a:avLst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Arc 57"/>
            <p:cNvSpPr/>
            <p:nvPr/>
          </p:nvSpPr>
          <p:spPr>
            <a:xfrm>
              <a:off x="2499280" y="1299432"/>
              <a:ext cx="3810966" cy="3679127"/>
            </a:xfrm>
            <a:prstGeom prst="arc">
              <a:avLst>
                <a:gd name="adj1" fmla="val 2497738"/>
                <a:gd name="adj2" fmla="val 5202840"/>
              </a:avLst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6000068" y="1221489"/>
            <a:ext cx="3248707" cy="5232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Mandate QF and SSS QF </a:t>
            </a:r>
            <a:r>
              <a:rPr lang="en-US" sz="1400" dirty="0" err="1" smtClean="0"/>
              <a:t>aC</a:t>
            </a:r>
            <a:r>
              <a:rPr lang="en-US" sz="1400" dirty="0" smtClean="0"/>
              <a:t> coated:</a:t>
            </a:r>
          </a:p>
          <a:p>
            <a:r>
              <a:rPr lang="en-US" sz="1400" dirty="0" smtClean="0"/>
              <a:t>EYETS/YETS  – up to 1 ARC</a:t>
            </a:r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-42475" y="117661"/>
            <a:ext cx="8478563" cy="69721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         What are we going to coat</a:t>
            </a:r>
            <a:endParaRPr lang="en-US" sz="3600" i="1" dirty="0"/>
          </a:p>
        </p:txBody>
      </p:sp>
      <p:sp>
        <p:nvSpPr>
          <p:cNvPr id="5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SPS LS2 </a:t>
            </a:r>
            <a:r>
              <a:rPr lang="en-US" dirty="0" err="1" smtClean="0"/>
              <a:t>aC</a:t>
            </a:r>
            <a:r>
              <a:rPr lang="en-US" dirty="0"/>
              <a:t> </a:t>
            </a:r>
            <a:r>
              <a:rPr lang="en-US" dirty="0" smtClean="0"/>
              <a:t> coating campaign</a:t>
            </a:r>
            <a:endParaRPr lang="en-US" dirty="0"/>
          </a:p>
        </p:txBody>
      </p:sp>
      <p:sp>
        <p:nvSpPr>
          <p:cNvPr id="54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01/11/2018</a:t>
            </a:r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3877224" y="2726524"/>
            <a:ext cx="1270245" cy="697215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SPS</a:t>
            </a:r>
            <a:endParaRPr lang="en-US" sz="3600" i="1" dirty="0"/>
          </a:p>
        </p:txBody>
      </p:sp>
      <p:sp>
        <p:nvSpPr>
          <p:cNvPr id="48" name="TextBox 47"/>
          <p:cNvSpPr txBox="1"/>
          <p:nvPr/>
        </p:nvSpPr>
        <p:spPr>
          <a:xfrm>
            <a:off x="6279859" y="1840117"/>
            <a:ext cx="2810853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LS2 – complete 6 arcs</a:t>
            </a:r>
          </a:p>
        </p:txBody>
      </p:sp>
    </p:spTree>
    <p:extLst>
      <p:ext uri="{BB962C8B-B14F-4D97-AF65-F5344CB8AC3E}">
        <p14:creationId xmlns:p14="http://schemas.microsoft.com/office/powerpoint/2010/main" val="223563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101" grpId="0"/>
      <p:bldP spid="49" grpId="0" animBg="1"/>
      <p:bldP spid="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410" y="335269"/>
            <a:ext cx="8114340" cy="5842694"/>
          </a:xfrm>
        </p:spPr>
        <p:txBody>
          <a:bodyPr>
            <a:normAutofit/>
          </a:bodyPr>
          <a:lstStyle/>
          <a:p>
            <a:r>
              <a:rPr lang="en-US" b="1" dirty="0" smtClean="0"/>
              <a:t>What are we going to coat:</a:t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sz="3200" dirty="0" smtClean="0"/>
              <a:t>ECR: </a:t>
            </a:r>
            <a:r>
              <a:rPr lang="en-GB" sz="2000" dirty="0" smtClean="0">
                <a:hlinkClick r:id="rId2"/>
              </a:rPr>
              <a:t>SPS amorphous carbon coating in LS2 2019-2020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 smtClean="0"/>
              <a:t>WPA: </a:t>
            </a:r>
            <a:r>
              <a:rPr lang="en-GB" sz="2000" dirty="0" smtClean="0">
                <a:hlinkClick r:id="rId3"/>
              </a:rPr>
              <a:t>Amorphous carbon coating and vacuum flange impedance reduction in SPS during the long shutdown 2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3200" dirty="0" smtClean="0"/>
              <a:t>WDP: </a:t>
            </a:r>
            <a:r>
              <a:rPr lang="en-GB" sz="3200" dirty="0" smtClean="0">
                <a:hlinkClick r:id="rId4"/>
              </a:rPr>
              <a:t>1429</a:t>
            </a:r>
            <a:r>
              <a:rPr lang="en-GB" sz="3200" dirty="0" smtClean="0"/>
              <a:t>     			in work</a:t>
            </a:r>
            <a:br>
              <a:rPr lang="en-GB" sz="3200" dirty="0" smtClean="0"/>
            </a:b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 smtClean="0"/>
              <a:t>Impact (once WDP finished)</a:t>
            </a:r>
            <a:endParaRPr lang="en-US" sz="320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01/11/2018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SPS LS2 </a:t>
            </a:r>
            <a:r>
              <a:rPr lang="en-US" dirty="0" err="1" smtClean="0"/>
              <a:t>aC</a:t>
            </a:r>
            <a:r>
              <a:rPr lang="en-US" dirty="0"/>
              <a:t> </a:t>
            </a:r>
            <a:r>
              <a:rPr lang="en-US" dirty="0" smtClean="0"/>
              <a:t> coating campaign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76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004" y="293579"/>
            <a:ext cx="8375050" cy="812088"/>
          </a:xfrm>
        </p:spPr>
        <p:txBody>
          <a:bodyPr>
            <a:normAutofit/>
          </a:bodyPr>
          <a:lstStyle/>
          <a:p>
            <a:r>
              <a:rPr lang="en-US" sz="3200" dirty="0"/>
              <a:t>Dose Analysis </a:t>
            </a:r>
            <a:r>
              <a:rPr lang="en-US" sz="3200" dirty="0" smtClean="0"/>
              <a:t>based on EYETS “Real doses”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49033" y="6365317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06" y="1560668"/>
            <a:ext cx="7104710" cy="3774084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7002305" y="2444768"/>
            <a:ext cx="1429800" cy="589215"/>
          </a:xfrm>
          <a:prstGeom prst="ellipse">
            <a:avLst/>
          </a:prstGeom>
          <a:noFill/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126857" y="2565841"/>
            <a:ext cx="1233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/>
            <a:r>
              <a:rPr lang="en-US" dirty="0" smtClean="0"/>
              <a:t>0.43 </a:t>
            </a:r>
            <a:r>
              <a:rPr lang="en-US" dirty="0" err="1" smtClean="0"/>
              <a:t>mSv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7039465" y="3261610"/>
            <a:ext cx="1321078" cy="589215"/>
          </a:xfrm>
          <a:prstGeom prst="ellipse">
            <a:avLst/>
          </a:prstGeom>
          <a:noFill/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126857" y="3371551"/>
            <a:ext cx="1068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/>
            <a:r>
              <a:rPr lang="en-US" dirty="0" smtClean="0"/>
              <a:t>4.7 </a:t>
            </a:r>
            <a:r>
              <a:rPr lang="en-US" dirty="0" err="1" smtClean="0"/>
              <a:t>mSv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6534151" y="957140"/>
            <a:ext cx="2073162" cy="1377686"/>
          </a:xfrm>
          <a:prstGeom prst="ellipse">
            <a:avLst/>
          </a:prstGeom>
          <a:noFill/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783163" y="1075341"/>
            <a:ext cx="20655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/>
            <a:r>
              <a:rPr lang="en-US" dirty="0"/>
              <a:t>From </a:t>
            </a:r>
            <a:r>
              <a:rPr lang="en-US" dirty="0" smtClean="0"/>
              <a:t>analysis:</a:t>
            </a:r>
          </a:p>
          <a:p>
            <a:pPr marL="36576"/>
            <a:r>
              <a:rPr lang="en-US" dirty="0" smtClean="0"/>
              <a:t>With some assumptions for higher dose </a:t>
            </a:r>
            <a:endParaRPr lang="en-US" dirty="0"/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01/11/2018</a:t>
            </a: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SPS LS2 </a:t>
            </a:r>
            <a:r>
              <a:rPr lang="en-US" dirty="0" err="1" smtClean="0"/>
              <a:t>aC</a:t>
            </a:r>
            <a:r>
              <a:rPr lang="en-US" dirty="0"/>
              <a:t> </a:t>
            </a:r>
            <a:r>
              <a:rPr lang="en-US" dirty="0" smtClean="0"/>
              <a:t> coating campaign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674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410" y="335269"/>
            <a:ext cx="8114340" cy="70976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Planning</a:t>
            </a:r>
            <a:endParaRPr lang="en-US" sz="320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01/11/2018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SPS LS2 </a:t>
            </a:r>
            <a:r>
              <a:rPr lang="en-US" dirty="0" err="1" smtClean="0"/>
              <a:t>aC</a:t>
            </a:r>
            <a:r>
              <a:rPr lang="en-US" dirty="0"/>
              <a:t> </a:t>
            </a:r>
            <a:r>
              <a:rPr lang="en-US" dirty="0" smtClean="0"/>
              <a:t> coating campaign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617386"/>
              </p:ext>
            </p:extLst>
          </p:nvPr>
        </p:nvGraphicFramePr>
        <p:xfrm>
          <a:off x="1990165" y="2251012"/>
          <a:ext cx="5312409" cy="28163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3875">
                  <a:extLst>
                    <a:ext uri="{9D8B030D-6E8A-4147-A177-3AD203B41FA5}">
                      <a16:colId xmlns:a16="http://schemas.microsoft.com/office/drawing/2014/main" val="620039143"/>
                    </a:ext>
                  </a:extLst>
                </a:gridCol>
                <a:gridCol w="1074936">
                  <a:extLst>
                    <a:ext uri="{9D8B030D-6E8A-4147-A177-3AD203B41FA5}">
                      <a16:colId xmlns:a16="http://schemas.microsoft.com/office/drawing/2014/main" val="3667485326"/>
                    </a:ext>
                  </a:extLst>
                </a:gridCol>
                <a:gridCol w="407277">
                  <a:extLst>
                    <a:ext uri="{9D8B030D-6E8A-4147-A177-3AD203B41FA5}">
                      <a16:colId xmlns:a16="http://schemas.microsoft.com/office/drawing/2014/main" val="205139551"/>
                    </a:ext>
                  </a:extLst>
                </a:gridCol>
                <a:gridCol w="413199">
                  <a:extLst>
                    <a:ext uri="{9D8B030D-6E8A-4147-A177-3AD203B41FA5}">
                      <a16:colId xmlns:a16="http://schemas.microsoft.com/office/drawing/2014/main" val="3631988287"/>
                    </a:ext>
                  </a:extLst>
                </a:gridCol>
                <a:gridCol w="405648">
                  <a:extLst>
                    <a:ext uri="{9D8B030D-6E8A-4147-A177-3AD203B41FA5}">
                      <a16:colId xmlns:a16="http://schemas.microsoft.com/office/drawing/2014/main" val="1080838749"/>
                    </a:ext>
                  </a:extLst>
                </a:gridCol>
                <a:gridCol w="507682">
                  <a:extLst>
                    <a:ext uri="{9D8B030D-6E8A-4147-A177-3AD203B41FA5}">
                      <a16:colId xmlns:a16="http://schemas.microsoft.com/office/drawing/2014/main" val="3350700718"/>
                    </a:ext>
                  </a:extLst>
                </a:gridCol>
                <a:gridCol w="372110">
                  <a:extLst>
                    <a:ext uri="{9D8B030D-6E8A-4147-A177-3AD203B41FA5}">
                      <a16:colId xmlns:a16="http://schemas.microsoft.com/office/drawing/2014/main" val="4100956209"/>
                    </a:ext>
                  </a:extLst>
                </a:gridCol>
                <a:gridCol w="507682">
                  <a:extLst>
                    <a:ext uri="{9D8B030D-6E8A-4147-A177-3AD203B41FA5}">
                      <a16:colId xmlns:a16="http://schemas.microsoft.com/office/drawing/2014/main" val="1043692347"/>
                    </a:ext>
                  </a:extLst>
                </a:gridCol>
              </a:tblGrid>
              <a:tr h="190500">
                <a:tc row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Treatment zone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Transport via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2019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2020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46077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Q1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Q2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Q4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Q1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Q2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695496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arc 5-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BA3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X</a:t>
                      </a: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3347306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arc 4-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BA3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622827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arc 3+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BA3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X</a:t>
                      </a: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130943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arc 3-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BA3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X</a:t>
                      </a: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498522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arc 2+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BA3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r>
                        <a:rPr lang="en-GB" sz="1100" dirty="0" smtClean="0">
                          <a:effectLst/>
                        </a:rPr>
                        <a:t>X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872026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arc 5+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BA6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r>
                        <a:rPr lang="en-GB" sz="1100" dirty="0" smtClean="0">
                          <a:effectLst/>
                        </a:rPr>
                        <a:t>X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6923004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arc 6-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BA6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r>
                        <a:rPr lang="en-GB" sz="1100" dirty="0" smtClean="0">
                          <a:effectLst/>
                        </a:rPr>
                        <a:t>X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194144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arc 6+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BA6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r>
                        <a:rPr lang="en-GB" sz="1100" dirty="0" smtClean="0">
                          <a:effectLst/>
                        </a:rPr>
                        <a:t>X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9611658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arc 1-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BA6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 dirty="0" smtClean="0">
                          <a:effectLst/>
                          <a:latin typeface="Cambria" panose="02040503050406030204" pitchFamily="18" charset="0"/>
                        </a:rPr>
                        <a:t>X</a:t>
                      </a:r>
                      <a:endParaRPr lang="en-GB" sz="10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659478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arc 1+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BA6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r>
                        <a:rPr lang="en-GB" sz="1100" dirty="0" smtClean="0">
                          <a:effectLst/>
                        </a:rPr>
                        <a:t>X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593145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arc 2-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BA6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X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918262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closure</a:t>
                      </a:r>
                      <a:endParaRPr lang="en-GB" sz="1000" dirty="0">
                        <a:solidFill>
                          <a:schemeClr val="accent6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 - 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0611797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611927" y="1349858"/>
            <a:ext cx="3952996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Planning sequence for </a:t>
            </a:r>
            <a:r>
              <a:rPr kumimoji="0" lang="en-GB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</a:t>
            </a:r>
            <a:r>
              <a:rPr kumimoji="0" lang="en-GB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coating and flange impedance reduction during LS2</a:t>
            </a:r>
            <a:endParaRPr kumimoji="0" lang="en-GB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65176" y="352224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Acces</a:t>
            </a:r>
            <a:r>
              <a:rPr lang="en-GB" dirty="0" smtClean="0"/>
              <a:t> BA6 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612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SPS EYES aC coating campaign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78" y="902172"/>
            <a:ext cx="8686800" cy="216217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46084" y="134419"/>
            <a:ext cx="2543106" cy="697215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Planning</a:t>
            </a:r>
            <a:endParaRPr lang="en-US" sz="36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3858" y="902172"/>
            <a:ext cx="2924553" cy="286831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969336" y="2044531"/>
            <a:ext cx="416416" cy="1796491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 flipH="1" flipV="1">
            <a:off x="540345" y="4390422"/>
            <a:ext cx="571763" cy="213284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421027" y="4390422"/>
            <a:ext cx="7015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Week 3-4: dismounting 5- + transport to 867 + equipment to TNL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089190" y="587605"/>
            <a:ext cx="6437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Access SPS </a:t>
            </a:r>
            <a:r>
              <a:rPr lang="en-GB" strike="sngStrike" dirty="0" smtClean="0"/>
              <a:t>21 January </a:t>
            </a:r>
            <a:r>
              <a:rPr lang="en-GB" dirty="0" smtClean="0"/>
              <a:t>=&gt; </a:t>
            </a:r>
            <a:r>
              <a:rPr lang="en-GB" b="1" dirty="0" smtClean="0"/>
              <a:t>14 January = week 3</a:t>
            </a:r>
            <a:endParaRPr lang="en-GB" dirty="0"/>
          </a:p>
        </p:txBody>
      </p:sp>
      <p:sp>
        <p:nvSpPr>
          <p:cNvPr id="12" name="Date Placeholder 2"/>
          <p:cNvSpPr txBox="1">
            <a:spLocks/>
          </p:cNvSpPr>
          <p:nvPr/>
        </p:nvSpPr>
        <p:spPr>
          <a:xfrm>
            <a:off x="3049156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01/11/2018</a:t>
            </a:r>
          </a:p>
        </p:txBody>
      </p:sp>
    </p:spTree>
    <p:extLst>
      <p:ext uri="{BB962C8B-B14F-4D97-AF65-F5344CB8AC3E}">
        <p14:creationId xmlns:p14="http://schemas.microsoft.com/office/powerpoint/2010/main" val="302793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11580</TotalTime>
  <Words>1228</Words>
  <Application>Microsoft Office PowerPoint</Application>
  <PresentationFormat>On-screen Show (4:3)</PresentationFormat>
  <Paragraphs>416</Paragraphs>
  <Slides>23</Slides>
  <Notes>2</Notes>
  <HiddenSlides>10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Cambria</vt:lpstr>
      <vt:lpstr>Corbel</vt:lpstr>
      <vt:lpstr>Optima</vt:lpstr>
      <vt:lpstr>Times New Roman</vt:lpstr>
      <vt:lpstr>Verdana</vt:lpstr>
      <vt:lpstr>CERNCorporate4-3</vt:lpstr>
      <vt:lpstr>PowerPoint Presentation</vt:lpstr>
      <vt:lpstr>          SPS LS2 2019-2020   - aC coating campaign - flange impedance reduction</vt:lpstr>
      <vt:lpstr> What are we going to coat:  - QF - SSS QF - LSS Drifts tubes</vt:lpstr>
      <vt:lpstr>PowerPoint Presentation</vt:lpstr>
      <vt:lpstr>          What are we going to coat</vt:lpstr>
      <vt:lpstr>What are we going to coat:  ECR: SPS amorphous carbon coating in LS2 2019-2020  WPA: Amorphous carbon coating and vacuum flange impedance reduction in SPS during the long shutdown 2  WDP: 1429        in work  Impact (once WDP finished)</vt:lpstr>
      <vt:lpstr>Dose Analysis based on EYETS “Real doses”</vt:lpstr>
      <vt:lpstr>Planning</vt:lpstr>
      <vt:lpstr>PowerPoint Presentation</vt:lpstr>
      <vt:lpstr>5- coating activities</vt:lpstr>
      <vt:lpstr>EYETS 2016-2017</vt:lpstr>
      <vt:lpstr>PowerPoint Presentation</vt:lpstr>
      <vt:lpstr>Coating process</vt:lpstr>
      <vt:lpstr>Who</vt:lpstr>
      <vt:lpstr>          MERCI  Question?  Remarks ?</vt:lpstr>
      <vt:lpstr>Who</vt:lpstr>
      <vt:lpstr>          SPS LS2 2019-2020   - aC coating campaign - flange impedance reduction</vt:lpstr>
      <vt:lpstr>General Access Injectors </vt:lpstr>
      <vt:lpstr>Safety  electrical safety requirements</vt:lpstr>
      <vt:lpstr>General safety/ RP remarks:  </vt:lpstr>
      <vt:lpstr>Access rights and safety equipment</vt:lpstr>
      <vt:lpstr>Access rights and safety equipment</vt:lpstr>
      <vt:lpstr>Not possible without….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Wilhelmus Vollenberg</cp:lastModifiedBy>
  <cp:revision>295</cp:revision>
  <dcterms:created xsi:type="dcterms:W3CDTF">2012-11-30T11:04:26Z</dcterms:created>
  <dcterms:modified xsi:type="dcterms:W3CDTF">2018-11-23T17:00:53Z</dcterms:modified>
</cp:coreProperties>
</file>