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70" r:id="rId6"/>
    <p:sldId id="264" r:id="rId7"/>
    <p:sldId id="275" r:id="rId8"/>
    <p:sldId id="283" r:id="rId9"/>
    <p:sldId id="266" r:id="rId10"/>
    <p:sldId id="274" r:id="rId11"/>
    <p:sldId id="276" r:id="rId12"/>
    <p:sldId id="277" r:id="rId13"/>
    <p:sldId id="278" r:id="rId14"/>
    <p:sldId id="269" r:id="rId15"/>
    <p:sldId id="284" r:id="rId16"/>
    <p:sldId id="285" r:id="rId17"/>
    <p:sldId id="286" r:id="rId18"/>
    <p:sldId id="287" r:id="rId19"/>
    <p:sldId id="289" r:id="rId20"/>
    <p:sldId id="288" r:id="rId21"/>
    <p:sldId id="273" r:id="rId22"/>
    <p:sldId id="290" r:id="rId23"/>
    <p:sldId id="291" r:id="rId24"/>
    <p:sldId id="292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0055A0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411" autoAdjust="0"/>
  </p:normalViewPr>
  <p:slideViewPr>
    <p:cSldViewPr snapToGrid="0" snapToObjects="1">
      <p:cViewPr varScale="1">
        <p:scale>
          <a:sx n="71" d="100"/>
          <a:sy n="71" d="100"/>
        </p:scale>
        <p:origin x="9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BB31-0F28-460D-B7B4-3DA64289D1AE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43161-4575-483D-8F97-C7A83B3AB5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981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3161-4575-483D-8F97-C7A83B3AB5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03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space.cern.ch/VSC-BVO-injectors/actions/Lists/LS2_test3/AllItems.asp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espace.cern.ch/VSC-BVO-injectors/actions/Lists/LS2_test3/AllItems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VSC-BVO-injectors/actions/Lists/LS2_test3/AllItems.aspx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LS2 in PS complex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Jose A. Ferreira Somoza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7620" b="20417"/>
          <a:stretch/>
        </p:blipFill>
        <p:spPr>
          <a:xfrm>
            <a:off x="-13480" y="105451"/>
            <a:ext cx="9157480" cy="46609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5441" y="899410"/>
            <a:ext cx="2105712" cy="194539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882622" y="2844800"/>
            <a:ext cx="712032" cy="1592288"/>
          </a:xfrm>
          <a:prstGeom prst="downArrow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5" y="4633378"/>
            <a:ext cx="9039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Heavy EN-EL activities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Access to TE-VSC racks (January – April 2019)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Power on racks and tunnel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commissioning of vacuum control system </a:t>
            </a:r>
            <a:r>
              <a:rPr lang="en-US" dirty="0" smtClean="0">
                <a:sym typeface="Wingdings" panose="05000000000000000000" pitchFamily="2" charset="2"/>
              </a:rPr>
              <a:t>also Technical network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Commissioning beginning 2020  users shall check vacuum alarms!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383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25452" y="573000"/>
            <a:ext cx="5874565" cy="5683061"/>
            <a:chOff x="2592060" y="548482"/>
            <a:chExt cx="5874565" cy="568306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tretch>
              <a:fillRect/>
            </a:stretch>
          </p:blipFill>
          <p:spPr>
            <a:xfrm>
              <a:off x="3067064" y="1069590"/>
              <a:ext cx="4725015" cy="482806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tretch>
              <a:fillRect/>
            </a:stretch>
          </p:blipFill>
          <p:spPr>
            <a:xfrm>
              <a:off x="2592060" y="548482"/>
              <a:ext cx="5874565" cy="5683061"/>
            </a:xfrm>
            <a:prstGeom prst="rect">
              <a:avLst/>
            </a:prstGeom>
          </p:spPr>
        </p:pic>
      </p:grpSp>
      <p:sp>
        <p:nvSpPr>
          <p:cNvPr id="11" name="Arc 10"/>
          <p:cNvSpPr/>
          <p:nvPr/>
        </p:nvSpPr>
        <p:spPr>
          <a:xfrm rot="9998112">
            <a:off x="1941061" y="1294115"/>
            <a:ext cx="4231118" cy="4232884"/>
          </a:xfrm>
          <a:prstGeom prst="arc">
            <a:avLst>
              <a:gd name="adj1" fmla="val 16074151"/>
              <a:gd name="adj2" fmla="val 16041406"/>
            </a:avLst>
          </a:prstGeom>
          <a:noFill/>
          <a:ln w="76200" cap="flat" cmpd="sng" algn="ctr">
            <a:solidFill>
              <a:srgbClr val="99CC00">
                <a:alpha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1217478" y="4295768"/>
            <a:ext cx="1731787" cy="942010"/>
          </a:xfrm>
          <a:prstGeom prst="line">
            <a:avLst/>
          </a:prstGeom>
          <a:noFill/>
          <a:ln w="76200" cap="flat" cmpd="sng" algn="ctr">
            <a:solidFill>
              <a:srgbClr val="99CC0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13" name="Text Box 72"/>
          <p:cNvSpPr txBox="1">
            <a:spLocks noChangeArrowheads="1"/>
          </p:cNvSpPr>
          <p:nvPr/>
        </p:nvSpPr>
        <p:spPr bwMode="auto">
          <a:xfrm>
            <a:off x="7479" y="1662918"/>
            <a:ext cx="155709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Replace injection extra kicker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(KFA45)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 rot="1895309">
            <a:off x="2088644" y="1815220"/>
            <a:ext cx="539894" cy="782185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Text Box 72"/>
          <p:cNvSpPr txBox="1">
            <a:spLocks noChangeArrowheads="1"/>
          </p:cNvSpPr>
          <p:nvPr/>
        </p:nvSpPr>
        <p:spPr bwMode="auto">
          <a:xfrm>
            <a:off x="12929" y="2063028"/>
            <a:ext cx="175721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injection bumpers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(40, 41, 43, 44)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Elbow Connector 11"/>
          <p:cNvCxnSpPr>
            <a:stCxn id="14" idx="2"/>
            <a:endCxn id="15" idx="3"/>
          </p:cNvCxnSpPr>
          <p:nvPr/>
        </p:nvCxnSpPr>
        <p:spPr>
          <a:xfrm flipH="1">
            <a:off x="1770141" y="2064911"/>
            <a:ext cx="358500" cy="18278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/>
          <p:cNvSpPr/>
          <p:nvPr/>
        </p:nvSpPr>
        <p:spPr>
          <a:xfrm rot="19966197">
            <a:off x="2637573" y="1532718"/>
            <a:ext cx="405153" cy="28448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 flipH="1" flipV="1">
            <a:off x="4753685" y="1373626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 flipH="1" flipV="1">
            <a:off x="4872086" y="1423077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 flipH="1" flipV="1">
            <a:off x="5229586" y="1640783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2" name="Elbow Connector 11"/>
          <p:cNvCxnSpPr>
            <a:stCxn id="18" idx="3"/>
            <a:endCxn id="36" idx="1"/>
          </p:cNvCxnSpPr>
          <p:nvPr/>
        </p:nvCxnSpPr>
        <p:spPr>
          <a:xfrm>
            <a:off x="4907325" y="1399986"/>
            <a:ext cx="1421777" cy="4692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23" name="Elbow Connector 11"/>
          <p:cNvCxnSpPr>
            <a:stCxn id="19" idx="2"/>
            <a:endCxn id="36" idx="1"/>
          </p:cNvCxnSpPr>
          <p:nvPr/>
        </p:nvCxnSpPr>
        <p:spPr>
          <a:xfrm flipV="1">
            <a:off x="5052086" y="1446915"/>
            <a:ext cx="1277016" cy="6616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24" name="Elbow Connector 11"/>
          <p:cNvCxnSpPr>
            <a:stCxn id="20" idx="3"/>
            <a:endCxn id="36" idx="1"/>
          </p:cNvCxnSpPr>
          <p:nvPr/>
        </p:nvCxnSpPr>
        <p:spPr>
          <a:xfrm flipV="1">
            <a:off x="5383226" y="1446915"/>
            <a:ext cx="945876" cy="220228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25" name="Elbow Connector 11"/>
          <p:cNvCxnSpPr>
            <a:endCxn id="36" idx="1"/>
          </p:cNvCxnSpPr>
          <p:nvPr/>
        </p:nvCxnSpPr>
        <p:spPr>
          <a:xfrm flipV="1">
            <a:off x="6152277" y="1446915"/>
            <a:ext cx="176825" cy="216535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6" name="Text Box 72"/>
          <p:cNvSpPr txBox="1">
            <a:spLocks noChangeArrowheads="1"/>
          </p:cNvSpPr>
          <p:nvPr/>
        </p:nvSpPr>
        <p:spPr bwMode="auto">
          <a:xfrm>
            <a:off x="12929" y="1090358"/>
            <a:ext cx="2604836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injection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septum + bumper SMH42: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SEMGrid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(MU42)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bumper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(SS42)</a:t>
            </a:r>
          </a:p>
        </p:txBody>
      </p:sp>
      <p:cxnSp>
        <p:nvCxnSpPr>
          <p:cNvPr id="27" name="Elbow Connector 11"/>
          <p:cNvCxnSpPr>
            <a:stCxn id="26" idx="2"/>
            <a:endCxn id="14" idx="2"/>
          </p:cNvCxnSpPr>
          <p:nvPr/>
        </p:nvCxnSpPr>
        <p:spPr>
          <a:xfrm>
            <a:off x="1315347" y="1644356"/>
            <a:ext cx="813294" cy="420555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28" name="Elbow Connector 11"/>
          <p:cNvCxnSpPr>
            <a:stCxn id="14" idx="2"/>
            <a:endCxn id="13" idx="3"/>
          </p:cNvCxnSpPr>
          <p:nvPr/>
        </p:nvCxnSpPr>
        <p:spPr>
          <a:xfrm flipH="1" flipV="1">
            <a:off x="1564572" y="1862973"/>
            <a:ext cx="564069" cy="201938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9" name="Text Box 72"/>
          <p:cNvSpPr txBox="1">
            <a:spLocks noChangeArrowheads="1"/>
          </p:cNvSpPr>
          <p:nvPr/>
        </p:nvSpPr>
        <p:spPr bwMode="auto">
          <a:xfrm>
            <a:off x="5646873" y="5660843"/>
            <a:ext cx="1378904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ralentisseur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(SS12)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Elbow Connector 14"/>
          <p:cNvCxnSpPr>
            <a:stCxn id="17" idx="7"/>
            <a:endCxn id="39" idx="1"/>
          </p:cNvCxnSpPr>
          <p:nvPr/>
        </p:nvCxnSpPr>
        <p:spPr>
          <a:xfrm flipV="1">
            <a:off x="2921496" y="365481"/>
            <a:ext cx="676527" cy="115450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6748674" y="3992489"/>
            <a:ext cx="1715534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80 MHz fast tuner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(SS88 and SS89)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 rot="777097" flipH="1" flipV="1">
            <a:off x="5902234" y="4017921"/>
            <a:ext cx="249234" cy="308316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5" name="Elbow Connector 11"/>
          <p:cNvCxnSpPr>
            <a:stCxn id="34" idx="2"/>
            <a:endCxn id="33" idx="1"/>
          </p:cNvCxnSpPr>
          <p:nvPr/>
        </p:nvCxnSpPr>
        <p:spPr>
          <a:xfrm flipV="1">
            <a:off x="6148298" y="4177155"/>
            <a:ext cx="600376" cy="2285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6" name="Text Box 72"/>
          <p:cNvSpPr txBox="1">
            <a:spLocks noChangeArrowheads="1"/>
          </p:cNvSpPr>
          <p:nvPr/>
        </p:nvSpPr>
        <p:spPr bwMode="auto">
          <a:xfrm>
            <a:off x="6329102" y="1262249"/>
            <a:ext cx="18742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beam wire scanners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(SS64, SS65, SS68, SS85)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3382023" y="5325712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8" name="Elbow Connector 119"/>
          <p:cNvCxnSpPr>
            <a:stCxn id="37" idx="5"/>
            <a:endCxn id="29" idx="1"/>
          </p:cNvCxnSpPr>
          <p:nvPr/>
        </p:nvCxnSpPr>
        <p:spPr>
          <a:xfrm>
            <a:off x="3566391" y="5510080"/>
            <a:ext cx="2080482" cy="33542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9" name="Text Box 72"/>
          <p:cNvSpPr txBox="1">
            <a:spLocks noChangeArrowheads="1"/>
          </p:cNvSpPr>
          <p:nvPr/>
        </p:nvSpPr>
        <p:spPr bwMode="auto">
          <a:xfrm>
            <a:off x="3598023" y="176968"/>
            <a:ext cx="2221024" cy="377026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internal beam dumps</a:t>
            </a: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(SS47 and SS48)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360707" y="4693430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3" name="Elbow Connector 36"/>
          <p:cNvCxnSpPr>
            <a:stCxn id="46" idx="1"/>
            <a:endCxn id="44" idx="2"/>
          </p:cNvCxnSpPr>
          <p:nvPr/>
        </p:nvCxnSpPr>
        <p:spPr>
          <a:xfrm flipH="1" flipV="1">
            <a:off x="6255417" y="3546711"/>
            <a:ext cx="493257" cy="7064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44" name="Oval 43"/>
          <p:cNvSpPr>
            <a:spLocks noChangeAspect="1"/>
          </p:cNvSpPr>
          <p:nvPr/>
        </p:nvSpPr>
        <p:spPr>
          <a:xfrm flipH="1" flipV="1">
            <a:off x="6039417" y="343871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Text Box 91"/>
          <p:cNvSpPr txBox="1">
            <a:spLocks noChangeArrowheads="1"/>
          </p:cNvSpPr>
          <p:nvPr/>
        </p:nvSpPr>
        <p:spPr bwMode="auto">
          <a:xfrm>
            <a:off x="6411313" y="2288423"/>
            <a:ext cx="2662789" cy="400110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Remove the obsolete beam current transformers BCT</a:t>
            </a:r>
          </a:p>
        </p:txBody>
      </p:sp>
      <p:sp>
        <p:nvSpPr>
          <p:cNvPr id="46" name="Text Box 72"/>
          <p:cNvSpPr txBox="1">
            <a:spLocks noChangeArrowheads="1"/>
          </p:cNvSpPr>
          <p:nvPr/>
        </p:nvSpPr>
        <p:spPr bwMode="auto">
          <a:xfrm>
            <a:off x="6748674" y="3355741"/>
            <a:ext cx="2356077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vertical beam gas ionization profile monitor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(SS84)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0217" y="5875850"/>
            <a:ext cx="3360215" cy="246221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Replace 2 magnets in extraction line to SPS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(TT2)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466174" y="438986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236378" y="450757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/>
          <p:cNvSpPr/>
          <p:nvPr/>
        </p:nvSpPr>
        <p:spPr>
          <a:xfrm rot="2142302">
            <a:off x="1888789" y="2240696"/>
            <a:ext cx="442092" cy="75789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1843790" y="2473377"/>
            <a:ext cx="284813" cy="359765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54" name="Straight Connector 53"/>
          <p:cNvCxnSpPr/>
          <p:nvPr/>
        </p:nvCxnSpPr>
        <p:spPr>
          <a:xfrm flipV="1">
            <a:off x="2261559" y="4712341"/>
            <a:ext cx="25148" cy="601413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55" name="Straight Connector 54"/>
          <p:cNvCxnSpPr/>
          <p:nvPr/>
        </p:nvCxnSpPr>
        <p:spPr>
          <a:xfrm flipH="1" flipV="1">
            <a:off x="1790664" y="3792271"/>
            <a:ext cx="484252" cy="942009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56" name="Text Box 91"/>
          <p:cNvSpPr txBox="1">
            <a:spLocks noChangeArrowheads="1"/>
          </p:cNvSpPr>
          <p:nvPr/>
        </p:nvSpPr>
        <p:spPr bwMode="auto">
          <a:xfrm>
            <a:off x="7845592" y="54451"/>
            <a:ext cx="8242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LIU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57" name="Text Box 91"/>
          <p:cNvSpPr txBox="1">
            <a:spLocks noChangeArrowheads="1"/>
          </p:cNvSpPr>
          <p:nvPr/>
        </p:nvSpPr>
        <p:spPr bwMode="auto">
          <a:xfrm>
            <a:off x="7845592" y="296001"/>
            <a:ext cx="11095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Consolidations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Upgrade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09107" y="3502216"/>
            <a:ext cx="1386891" cy="40011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>Consolidation of the magnets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99CC00"/>
              </a:solidFill>
              <a:effectLst/>
              <a:uLnTx/>
              <a:uFillTx/>
            </a:endParaRPr>
          </a:p>
        </p:txBody>
      </p:sp>
      <p:cxnSp>
        <p:nvCxnSpPr>
          <p:cNvPr id="60" name="Elbow Connector 38"/>
          <p:cNvCxnSpPr>
            <a:stCxn id="59" idx="3"/>
          </p:cNvCxnSpPr>
          <p:nvPr/>
        </p:nvCxnSpPr>
        <p:spPr>
          <a:xfrm flipV="1">
            <a:off x="1495998" y="3604142"/>
            <a:ext cx="427783" cy="98129"/>
          </a:xfrm>
          <a:prstGeom prst="straightConnector1">
            <a:avLst/>
          </a:prstGeom>
          <a:noFill/>
          <a:ln w="12700" cap="flat" cmpd="sng" algn="ctr">
            <a:solidFill>
              <a:srgbClr val="99CC0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61" name="Elbow Connector 38"/>
          <p:cNvCxnSpPr>
            <a:stCxn id="59" idx="3"/>
          </p:cNvCxnSpPr>
          <p:nvPr/>
        </p:nvCxnSpPr>
        <p:spPr>
          <a:xfrm flipH="1">
            <a:off x="1315348" y="3702271"/>
            <a:ext cx="180650" cy="659550"/>
          </a:xfrm>
          <a:prstGeom prst="straightConnector1">
            <a:avLst/>
          </a:prstGeom>
          <a:noFill/>
          <a:ln w="12700" cap="flat" cmpd="sng" algn="ctr">
            <a:solidFill>
              <a:srgbClr val="99CC0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2" name="Rectangle 61"/>
          <p:cNvSpPr/>
          <p:nvPr/>
        </p:nvSpPr>
        <p:spPr>
          <a:xfrm>
            <a:off x="44045" y="4755263"/>
            <a:ext cx="1676280" cy="677108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>Consolidation </a:t>
            </a:r>
            <a:r>
              <a: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>of the beam </a:t>
            </a: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>stoppers</a:t>
            </a: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/>
            </a:r>
            <a:b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</a:b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</a:rPr>
              <a:t>(F16.STP512, F16.STP176)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99CC00"/>
              </a:solidFill>
              <a:effectLst/>
              <a:uLnTx/>
              <a:uFillTx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99CC00"/>
              </a:solidFill>
              <a:effectLst/>
              <a:uLnTx/>
              <a:uFillTx/>
            </a:endParaRPr>
          </a:p>
        </p:txBody>
      </p:sp>
      <p:cxnSp>
        <p:nvCxnSpPr>
          <p:cNvPr id="63" name="Elbow Connector 38"/>
          <p:cNvCxnSpPr>
            <a:endCxn id="62" idx="0"/>
          </p:cNvCxnSpPr>
          <p:nvPr/>
        </p:nvCxnSpPr>
        <p:spPr>
          <a:xfrm flipH="1">
            <a:off x="882185" y="4326237"/>
            <a:ext cx="424636" cy="429026"/>
          </a:xfrm>
          <a:prstGeom prst="straightConnector1">
            <a:avLst/>
          </a:prstGeom>
          <a:noFill/>
          <a:ln w="12700" cap="flat" cmpd="sng" algn="ctr">
            <a:solidFill>
              <a:srgbClr val="99CC0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64" name="Elbow Connector 11"/>
          <p:cNvCxnSpPr>
            <a:stCxn id="49" idx="4"/>
            <a:endCxn id="48" idx="0"/>
          </p:cNvCxnSpPr>
          <p:nvPr/>
        </p:nvCxnSpPr>
        <p:spPr>
          <a:xfrm>
            <a:off x="1574174" y="4605867"/>
            <a:ext cx="146151" cy="126998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6" name="Oval 65"/>
          <p:cNvSpPr>
            <a:spLocks noChangeAspect="1"/>
          </p:cNvSpPr>
          <p:nvPr/>
        </p:nvSpPr>
        <p:spPr>
          <a:xfrm flipH="1" flipV="1">
            <a:off x="1869401" y="3518114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 flipH="1" flipV="1">
            <a:off x="4801339" y="5252371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209441" y="7673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PS</a:t>
            </a:r>
            <a:endParaRPr lang="en-GB" dirty="0"/>
          </a:p>
        </p:txBody>
      </p:sp>
      <p:sp>
        <p:nvSpPr>
          <p:cNvPr id="74" name="Text Box 72"/>
          <p:cNvSpPr txBox="1">
            <a:spLocks noChangeArrowheads="1"/>
          </p:cNvSpPr>
          <p:nvPr/>
        </p:nvSpPr>
        <p:spPr bwMode="auto">
          <a:xfrm>
            <a:off x="3007956" y="1747752"/>
            <a:ext cx="164019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BTP transfer line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Elbow Connector 11"/>
          <p:cNvCxnSpPr>
            <a:stCxn id="52" idx="3"/>
            <a:endCxn id="74" idx="1"/>
          </p:cNvCxnSpPr>
          <p:nvPr/>
        </p:nvCxnSpPr>
        <p:spPr>
          <a:xfrm flipV="1">
            <a:off x="2289331" y="1878557"/>
            <a:ext cx="718625" cy="870091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80" name="Text Box 72"/>
          <p:cNvSpPr txBox="1">
            <a:spLocks noChangeArrowheads="1"/>
          </p:cNvSpPr>
          <p:nvPr/>
        </p:nvSpPr>
        <p:spPr bwMode="auto">
          <a:xfrm>
            <a:off x="5606831" y="5048813"/>
            <a:ext cx="1654620" cy="246221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Open passage SS01?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Elbow Connector 119"/>
          <p:cNvCxnSpPr>
            <a:stCxn id="70" idx="2"/>
            <a:endCxn id="80" idx="1"/>
          </p:cNvCxnSpPr>
          <p:nvPr/>
        </p:nvCxnSpPr>
        <p:spPr>
          <a:xfrm flipV="1">
            <a:off x="4981339" y="5171924"/>
            <a:ext cx="625492" cy="17044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85" name="Text Box 72"/>
          <p:cNvSpPr txBox="1">
            <a:spLocks noChangeArrowheads="1"/>
          </p:cNvSpPr>
          <p:nvPr/>
        </p:nvSpPr>
        <p:spPr bwMode="auto">
          <a:xfrm>
            <a:off x="4063921" y="4688853"/>
            <a:ext cx="1835759" cy="246221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Remove dummy septum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3035023" y="519438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7" name="Elbow Connector 119"/>
          <p:cNvCxnSpPr>
            <a:stCxn id="86" idx="0"/>
            <a:endCxn id="85" idx="2"/>
          </p:cNvCxnSpPr>
          <p:nvPr/>
        </p:nvCxnSpPr>
        <p:spPr>
          <a:xfrm flipV="1">
            <a:off x="3143023" y="4935074"/>
            <a:ext cx="1838778" cy="25931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89" name="Text Box 72"/>
          <p:cNvSpPr txBox="1">
            <a:spLocks noChangeArrowheads="1"/>
          </p:cNvSpPr>
          <p:nvPr/>
        </p:nvSpPr>
        <p:spPr bwMode="auto">
          <a:xfrm>
            <a:off x="3341953" y="4021687"/>
            <a:ext cx="2507418" cy="246221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Replace SMH16,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SEH23 and SMH57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2867588" y="511083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91" name="Elbow Connector 119"/>
          <p:cNvCxnSpPr>
            <a:stCxn id="90" idx="0"/>
            <a:endCxn id="89" idx="2"/>
          </p:cNvCxnSpPr>
          <p:nvPr/>
        </p:nvCxnSpPr>
        <p:spPr>
          <a:xfrm flipV="1">
            <a:off x="2975588" y="4267908"/>
            <a:ext cx="1620074" cy="84292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06" name="Elbow Connector 119"/>
          <p:cNvCxnSpPr>
            <a:stCxn id="50" idx="7"/>
            <a:endCxn id="89" idx="2"/>
          </p:cNvCxnSpPr>
          <p:nvPr/>
        </p:nvCxnSpPr>
        <p:spPr>
          <a:xfrm flipV="1">
            <a:off x="2420746" y="4267908"/>
            <a:ext cx="2174916" cy="271301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09" name="Oval 108"/>
          <p:cNvSpPr/>
          <p:nvPr/>
        </p:nvSpPr>
        <p:spPr>
          <a:xfrm>
            <a:off x="3842792" y="1219078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10" name="Elbow Connector 119"/>
          <p:cNvCxnSpPr>
            <a:stCxn id="89" idx="0"/>
            <a:endCxn id="109" idx="4"/>
          </p:cNvCxnSpPr>
          <p:nvPr/>
        </p:nvCxnSpPr>
        <p:spPr>
          <a:xfrm flipH="1" flipV="1">
            <a:off x="3950792" y="1435078"/>
            <a:ext cx="644870" cy="258660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20" name="Text Box 72"/>
          <p:cNvSpPr txBox="1">
            <a:spLocks noChangeArrowheads="1"/>
          </p:cNvSpPr>
          <p:nvPr/>
        </p:nvSpPr>
        <p:spPr bwMode="auto">
          <a:xfrm>
            <a:off x="2184780" y="3237043"/>
            <a:ext cx="1997663" cy="246221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Remove SEH31 and BFA21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1" name="Elbow Connector 119"/>
          <p:cNvCxnSpPr>
            <a:stCxn id="66" idx="2"/>
            <a:endCxn id="120" idx="2"/>
          </p:cNvCxnSpPr>
          <p:nvPr/>
        </p:nvCxnSpPr>
        <p:spPr>
          <a:xfrm flipV="1">
            <a:off x="2049401" y="3483264"/>
            <a:ext cx="1134211" cy="12485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24" name="Elbow Connector 119"/>
          <p:cNvCxnSpPr>
            <a:stCxn id="41" idx="7"/>
            <a:endCxn id="120" idx="2"/>
          </p:cNvCxnSpPr>
          <p:nvPr/>
        </p:nvCxnSpPr>
        <p:spPr>
          <a:xfrm flipV="1">
            <a:off x="2545075" y="3483264"/>
            <a:ext cx="638537" cy="1241798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0" name="Oval 129"/>
          <p:cNvSpPr>
            <a:spLocks noChangeAspect="1"/>
          </p:cNvSpPr>
          <p:nvPr/>
        </p:nvSpPr>
        <p:spPr>
          <a:xfrm flipH="1" flipV="1">
            <a:off x="4402251" y="1246368"/>
            <a:ext cx="180000" cy="180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1" name="Elbow Connector 11"/>
          <p:cNvCxnSpPr>
            <a:stCxn id="130" idx="3"/>
            <a:endCxn id="132" idx="1"/>
          </p:cNvCxnSpPr>
          <p:nvPr/>
        </p:nvCxnSpPr>
        <p:spPr>
          <a:xfrm flipV="1">
            <a:off x="4555891" y="909232"/>
            <a:ext cx="861555" cy="36349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2" name="Text Box 72"/>
          <p:cNvSpPr txBox="1">
            <a:spLocks noChangeArrowheads="1"/>
          </p:cNvSpPr>
          <p:nvPr/>
        </p:nvSpPr>
        <p:spPr bwMode="auto">
          <a:xfrm>
            <a:off x="5417446" y="786121"/>
            <a:ext cx="2018501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Replacement of F61.QFO01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7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4" y="479714"/>
            <a:ext cx="9144000" cy="4313681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-22489" y="1096202"/>
            <a:ext cx="9144007" cy="3545456"/>
            <a:chOff x="-4" y="1854680"/>
            <a:chExt cx="9144007" cy="3968149"/>
          </a:xfrm>
        </p:grpSpPr>
        <p:sp>
          <p:nvSpPr>
            <p:cNvPr id="22" name="TextBox 21"/>
            <p:cNvSpPr txBox="1"/>
            <p:nvPr/>
          </p:nvSpPr>
          <p:spPr>
            <a:xfrm rot="16200000">
              <a:off x="-1874363" y="3752579"/>
              <a:ext cx="3944609" cy="19589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3579966" y="-1725284"/>
              <a:ext cx="1984074" cy="914400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2019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3579964" y="258791"/>
              <a:ext cx="1984073" cy="9144002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none" lIns="0" tIns="0" rIns="0" bIns="0" rtlCol="0">
              <a:no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rgbClr val="000000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2020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13190" y="417361"/>
            <a:ext cx="1309654" cy="184666"/>
          </a:xfrm>
          <a:prstGeom prst="rect">
            <a:avLst/>
          </a:prstGeom>
          <a:solidFill>
            <a:srgbClr val="EAEA00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Surface Buildings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00321" y="417450"/>
            <a:ext cx="274114" cy="184666"/>
          </a:xfrm>
          <a:prstGeom prst="rect">
            <a:avLst/>
          </a:prstGeom>
          <a:solidFill>
            <a:srgbClr val="EAEA00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TT2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7399" y="417539"/>
            <a:ext cx="343043" cy="184666"/>
          </a:xfrm>
          <a:prstGeom prst="rect">
            <a:avLst/>
          </a:prstGeom>
          <a:solidFill>
            <a:srgbClr val="EAEA00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32032" y="417628"/>
            <a:ext cx="623569" cy="184666"/>
          </a:xfrm>
          <a:prstGeom prst="rect">
            <a:avLst/>
          </a:prstGeom>
          <a:solidFill>
            <a:srgbClr val="EAEA00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galleries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82657" y="553904"/>
            <a:ext cx="730969" cy="153888"/>
          </a:xfrm>
          <a:prstGeom prst="rect">
            <a:avLst/>
          </a:prstGeom>
          <a:solidFill>
            <a:srgbClr val="FFE699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Switch Yard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67478" y="3723922"/>
            <a:ext cx="1146148" cy="153888"/>
          </a:xfrm>
          <a:prstGeom prst="rect">
            <a:avLst/>
          </a:prstGeom>
          <a:solidFill>
            <a:srgbClr val="FFF539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Linac4 beam to LBE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548141" y="1982565"/>
            <a:ext cx="0" cy="337386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32" name="TextBox 31"/>
          <p:cNvSpPr txBox="1"/>
          <p:nvPr/>
        </p:nvSpPr>
        <p:spPr>
          <a:xfrm rot="16200000">
            <a:off x="4312507" y="1141274"/>
            <a:ext cx="491275" cy="2173853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4312507" y="1482131"/>
            <a:ext cx="491275" cy="2173853"/>
          </a:xfrm>
          <a:prstGeom prst="rect">
            <a:avLst/>
          </a:prstGeom>
          <a:noFill/>
          <a:ln w="19050">
            <a:solidFill>
              <a:srgbClr val="000000"/>
            </a:solidFill>
            <a:prstDash val="dash"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67478" y="2319951"/>
            <a:ext cx="1146148" cy="153888"/>
          </a:xfrm>
          <a:prstGeom prst="rect">
            <a:avLst/>
          </a:prstGeom>
          <a:solidFill>
            <a:srgbClr val="FFF539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Linac4 beam to LBE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2279" y="4869475"/>
            <a:ext cx="8663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Waiting new planning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Planning dominated by magnet consolidation campaign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90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TE-VSC works to be included in the planning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Septum pressurization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PSB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BE.SMH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BI.SMV, BT.SMV10 and BT.SMV20 </a:t>
            </a:r>
            <a:r>
              <a:rPr lang="en-US" dirty="0"/>
              <a:t> 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PS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SMH26, SMH16, SMH42 and SMH57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Bake-outs: BE.SMH, BT.SMV10, BT.SMV20, SMH16, SMH26, SMH42 and SMH57</a:t>
            </a:r>
            <a:endParaRPr lang="en-US" dirty="0"/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  <a:p>
            <a:pPr lvl="1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97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TE-VSC consolidation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Fix pumping groups (one week/group)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PSB: 10 pumping groups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PS: 16 pumping groups</a:t>
            </a:r>
          </a:p>
          <a:p>
            <a:pPr marL="36576" indent="0">
              <a:buNone/>
            </a:pPr>
            <a:r>
              <a:rPr lang="en-US" dirty="0" smtClean="0"/>
              <a:t>Ion pumps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PS ring (synergy with main magnet consolidation)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TLs (synergy with LIU)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5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AD/ELENA</a:t>
            </a:r>
            <a:endParaRPr lang="en-GB" dirty="0"/>
          </a:p>
        </p:txBody>
      </p:sp>
      <p:pic>
        <p:nvPicPr>
          <p:cNvPr id="32" name="Content Placeholder 3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9335" y="1173935"/>
            <a:ext cx="5813173" cy="4667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70329" y="1799400"/>
            <a:ext cx="26983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Line 6000: Removal of 2 slits and beam stopper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e-cooler: Installation of new collector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Disassembly of target area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New ELENA transfer lines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Repair </a:t>
            </a:r>
            <a:r>
              <a:rPr lang="en-US" dirty="0" err="1"/>
              <a:t>S</a:t>
            </a:r>
            <a:r>
              <a:rPr lang="en-US" dirty="0" err="1" smtClean="0"/>
              <a:t>tripline</a:t>
            </a:r>
            <a:r>
              <a:rPr lang="en-US" dirty="0" smtClean="0"/>
              <a:t> in ELENA ring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Commissioning with beam 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66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ISOLDE/REX/HIE-ISOLDE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Support repair CM4 in clean room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New HRS and GPS frontends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New tape station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3 new D-boxes in REX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Oil exchange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Maintenance of </a:t>
            </a:r>
            <a:r>
              <a:rPr lang="en-US" dirty="0" err="1" smtClean="0"/>
              <a:t>turbopumps</a:t>
            </a:r>
            <a:r>
              <a:rPr lang="en-US" dirty="0" smtClean="0"/>
              <a:t> + consolidation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Replacement of full range gauges in experiments (remove </a:t>
            </a:r>
            <a:r>
              <a:rPr lang="en-US" dirty="0" err="1" smtClean="0"/>
              <a:t>profibus</a:t>
            </a:r>
            <a:r>
              <a:rPr lang="en-US" dirty="0" smtClean="0"/>
              <a:t> gauges)</a:t>
            </a:r>
          </a:p>
          <a:p>
            <a:pPr marL="36576" indent="0">
              <a:buNone/>
            </a:pPr>
            <a:r>
              <a:rPr lang="en-US" dirty="0" smtClean="0"/>
              <a:t>NO PLANNING YET </a:t>
            </a:r>
            <a:r>
              <a:rPr lang="en-US" dirty="0" smtClean="0">
                <a:sym typeface="Wingdings" panose="05000000000000000000" pitchFamily="2" charset="2"/>
              </a:rPr>
              <a:t> Delay activities to May-June 2020 if possible</a:t>
            </a:r>
          </a:p>
          <a:p>
            <a:pPr marL="36576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MEDICIS: Operation during LS2, request of upgrade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3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Consolidation of 4 magnets in FTN line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Disconnection for target exchange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New sweeping magnet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New movable collimator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4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Planning available </a:t>
            </a:r>
            <a:r>
              <a:rPr lang="en-US" dirty="0" smtClean="0">
                <a:hlinkClick r:id="rId2"/>
              </a:rPr>
              <a:t>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888" y="2233994"/>
            <a:ext cx="7243357" cy="27763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034" y="339555"/>
            <a:ext cx="2928507" cy="15984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472" y="3549559"/>
            <a:ext cx="4236325" cy="237296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145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Planning available </a:t>
            </a:r>
            <a:r>
              <a:rPr lang="en-US" dirty="0" smtClean="0">
                <a:hlinkClick r:id="rId2"/>
              </a:rPr>
              <a:t>here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Synoptic detailing all modifications in EDMS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22" y="2707340"/>
            <a:ext cx="4096588" cy="2895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3399" y="2707340"/>
            <a:ext cx="4096588" cy="2895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59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Outlook of the work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Preparation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Teams / Resources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Budget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Critical activities and main risks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27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08" y="3766175"/>
            <a:ext cx="4342353" cy="243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Planning available </a:t>
            </a:r>
            <a:r>
              <a:rPr lang="en-US" dirty="0" smtClean="0">
                <a:hlinkClick r:id="rId3"/>
              </a:rPr>
              <a:t>here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Synoptic detailing all modifications in EDMS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Procedures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5" y="3083858"/>
            <a:ext cx="4347843" cy="2433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287" y="4007589"/>
            <a:ext cx="4598272" cy="2245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"/>
          <a:stretch/>
        </p:blipFill>
        <p:spPr>
          <a:xfrm>
            <a:off x="4038541" y="2527365"/>
            <a:ext cx="4482695" cy="240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425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9653" y="1173935"/>
            <a:ext cx="8461948" cy="4308872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1 team LINAC2/3/4 </a:t>
            </a:r>
            <a:r>
              <a:rPr lang="en-US" sz="2800" u="sng" dirty="0" smtClean="0"/>
              <a:t>and acceptance tests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1 team PSB/PS with coordination of: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1 Russian team for LIU works (new team every 2 months)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1 team 40/30 for support magnet consolidation (&gt;100 magnets)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1 team AD/ELENA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800" dirty="0" smtClean="0"/>
              <a:t>½ team ISOLDE, HIE-ISOLDE, </a:t>
            </a:r>
            <a:r>
              <a:rPr lang="en-US" sz="2800" dirty="0" err="1" smtClean="0"/>
              <a:t>nTOF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TE-VSC resources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59413" y="5628055"/>
            <a:ext cx="5822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 too much margin </a:t>
            </a:r>
            <a:r>
              <a:rPr lang="en-US" sz="2000" smtClean="0"/>
              <a:t>for holidays, sick </a:t>
            </a:r>
            <a:r>
              <a:rPr lang="en-US" sz="2000" dirty="0" smtClean="0"/>
              <a:t>leaves, etc.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2738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81778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LIU-PS: 80 </a:t>
            </a:r>
            <a:r>
              <a:rPr lang="en-US" dirty="0" err="1" smtClean="0"/>
              <a:t>kCHF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LIU-PSB: 477 </a:t>
            </a:r>
            <a:r>
              <a:rPr lang="en-US" dirty="0" err="1" smtClean="0"/>
              <a:t>kCHF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ISOLDE-cons: 60 </a:t>
            </a:r>
            <a:r>
              <a:rPr lang="en-US" dirty="0" err="1" smtClean="0"/>
              <a:t>kCHF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PS fixed pumping groups: 105 </a:t>
            </a:r>
            <a:r>
              <a:rPr lang="en-US" dirty="0" err="1" smtClean="0"/>
              <a:t>kCHF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PS magnet consolidation: 105 </a:t>
            </a:r>
            <a:r>
              <a:rPr lang="en-US" dirty="0" err="1" smtClean="0"/>
              <a:t>kCHF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14051"/>
              </p:ext>
            </p:extLst>
          </p:nvPr>
        </p:nvGraphicFramePr>
        <p:xfrm>
          <a:off x="681318" y="3359808"/>
          <a:ext cx="5242256" cy="2423160"/>
        </p:xfrm>
        <a:graphic>
          <a:graphicData uri="http://schemas.openxmlformats.org/drawingml/2006/table">
            <a:tbl>
              <a:tblPr/>
              <a:tblGrid>
                <a:gridCol w="872338">
                  <a:extLst>
                    <a:ext uri="{9D8B030D-6E8A-4147-A177-3AD203B41FA5}">
                      <a16:colId xmlns:a16="http://schemas.microsoft.com/office/drawing/2014/main" val="855393696"/>
                    </a:ext>
                  </a:extLst>
                </a:gridCol>
                <a:gridCol w="677570">
                  <a:extLst>
                    <a:ext uri="{9D8B030D-6E8A-4147-A177-3AD203B41FA5}">
                      <a16:colId xmlns:a16="http://schemas.microsoft.com/office/drawing/2014/main" val="3514502917"/>
                    </a:ext>
                  </a:extLst>
                </a:gridCol>
                <a:gridCol w="876910">
                  <a:extLst>
                    <a:ext uri="{9D8B030D-6E8A-4147-A177-3AD203B41FA5}">
                      <a16:colId xmlns:a16="http://schemas.microsoft.com/office/drawing/2014/main" val="2036214913"/>
                    </a:ext>
                  </a:extLst>
                </a:gridCol>
                <a:gridCol w="1379830">
                  <a:extLst>
                    <a:ext uri="{9D8B030D-6E8A-4147-A177-3AD203B41FA5}">
                      <a16:colId xmlns:a16="http://schemas.microsoft.com/office/drawing/2014/main" val="2608404050"/>
                    </a:ext>
                  </a:extLst>
                </a:gridCol>
                <a:gridCol w="1435608">
                  <a:extLst>
                    <a:ext uri="{9D8B030D-6E8A-4147-A177-3AD203B41FA5}">
                      <a16:colId xmlns:a16="http://schemas.microsoft.com/office/drawing/2014/main" val="14634631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lang="en-GB" sz="11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 (CHF)</a:t>
                      </a:r>
                      <a:endParaRPr lang="en-GB" sz="11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Cost/magnet (CHF)</a:t>
                      </a:r>
                      <a:endParaRPr lang="en-GB" sz="11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Job number</a:t>
                      </a:r>
                      <a:endParaRPr lang="en-GB" sz="11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725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ring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80671.50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1920.75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J3049294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228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35911.06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1282.54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J3048428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78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nTOF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5130.15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1282.54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Extrapolation from TT2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71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LT-LTB-BI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21803.14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1282.54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Extrapolation from TT2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527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TT10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7695.23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1282.54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Extrapolation from TT2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6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AD-quads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2047.50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204.75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J3052729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712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AD-bending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3276.00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364.00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J3052736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384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156534.6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248851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48400" y="3732257"/>
            <a:ext cx="2644589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TE-MSC consolidation work package doesn’t include all linked costs. EN-MME budget needs to be secured to start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23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activities and main 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Magnet consolidation: Number and cost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Injection area and transfer lines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Civil engineering works (dust production)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ELENA </a:t>
            </a:r>
            <a:r>
              <a:rPr lang="en-US" dirty="0" err="1" smtClean="0"/>
              <a:t>bakeout</a:t>
            </a:r>
            <a:r>
              <a:rPr lang="en-US" dirty="0"/>
              <a:t> </a:t>
            </a:r>
            <a:r>
              <a:rPr lang="en-US" dirty="0" smtClean="0"/>
              <a:t>of transfer lines. Availability of resources (LHC priority)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Planning and leveling of resources LINACs/PSB/PS/AD/ELENA/LEIR/ISOLDE/HIE-ISOLDE/</a:t>
            </a:r>
            <a:r>
              <a:rPr lang="en-US" dirty="0" err="1" smtClean="0"/>
              <a:t>nTOF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ISOLDE activities, no planning, not enough resources </a:t>
            </a:r>
            <a:r>
              <a:rPr lang="en-US" dirty="0" smtClean="0">
                <a:sym typeface="Wingdings" panose="05000000000000000000" pitchFamily="2" charset="2"/>
              </a:rPr>
              <a:t> Advance as much as possible when resources available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4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before Xmas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Full </a:t>
            </a:r>
            <a:r>
              <a:rPr lang="en-US" b="1" u="sng" dirty="0" smtClean="0"/>
              <a:t>power cut the 19</a:t>
            </a:r>
            <a:r>
              <a:rPr lang="en-US" b="1" u="sng" baseline="30000" dirty="0" smtClean="0"/>
              <a:t>th</a:t>
            </a:r>
            <a:r>
              <a:rPr lang="en-US" b="1" u="sng" dirty="0" smtClean="0"/>
              <a:t> of December!</a:t>
            </a:r>
            <a:endParaRPr lang="en-US" b="1" u="sng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LINAC4 </a:t>
            </a:r>
            <a:r>
              <a:rPr lang="en-US" dirty="0" smtClean="0"/>
              <a:t>removal of reliability run configuration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AD transfer lines removal (ongoing)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AD removal of first 3 magnets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nTOF</a:t>
            </a:r>
            <a:r>
              <a:rPr lang="en-US" dirty="0" smtClean="0"/>
              <a:t> disconnection of FTN line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nTOF</a:t>
            </a:r>
            <a:r>
              <a:rPr lang="en-US" dirty="0" smtClean="0"/>
              <a:t> disconnection of sweeping magnet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Peak of activities during first weeks of January: Detailed planning under preparation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8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050" name="Picture 2" descr="Resultado de imagen de work in prog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82" y="1007401"/>
            <a:ext cx="6104964" cy="460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11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99" y="1604682"/>
            <a:ext cx="9074855" cy="40879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9" y="1604682"/>
            <a:ext cx="9074855" cy="38580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326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140167"/>
            <a:ext cx="9144000" cy="50362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Line Callout 1 (Accent Bar) 7"/>
          <p:cNvSpPr/>
          <p:nvPr/>
        </p:nvSpPr>
        <p:spPr>
          <a:xfrm>
            <a:off x="3714750" y="1245875"/>
            <a:ext cx="1778000" cy="449575"/>
          </a:xfrm>
          <a:prstGeom prst="accentCallout1">
            <a:avLst>
              <a:gd name="adj1" fmla="val 29185"/>
              <a:gd name="adj2" fmla="val -3690"/>
              <a:gd name="adj3" fmla="val 366462"/>
              <a:gd name="adj4" fmla="val -4763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050" dirty="0" smtClean="0">
                <a:solidFill>
                  <a:srgbClr val="0055A0"/>
                </a:solidFill>
              </a:rPr>
              <a:t>Some operation with stable beam or RF tests to be defined</a:t>
            </a:r>
            <a:endParaRPr lang="en-GB" sz="105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3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LINAC3&amp;LEIR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57716" y="1542342"/>
            <a:ext cx="5667629" cy="3277494"/>
            <a:chOff x="777034" y="1294081"/>
            <a:chExt cx="7383645" cy="42698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tint val="45000"/>
                  <a:satMod val="400000"/>
                </a:srgbClr>
              </a:duotone>
            </a:blip>
            <a:srcRect r="11594"/>
            <a:stretch/>
          </p:blipFill>
          <p:spPr>
            <a:xfrm>
              <a:off x="777034" y="1294081"/>
              <a:ext cx="7383645" cy="426983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44546A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10800000">
              <a:off x="1434538" y="2903510"/>
              <a:ext cx="4029075" cy="1571625"/>
            </a:xfrm>
            <a:prstGeom prst="rect">
              <a:avLst/>
            </a:prstGeom>
          </p:spPr>
        </p:pic>
      </p:grpSp>
      <p:sp>
        <p:nvSpPr>
          <p:cNvPr id="13" name="Text Box 91"/>
          <p:cNvSpPr txBox="1">
            <a:spLocks noChangeArrowheads="1"/>
          </p:cNvSpPr>
          <p:nvPr/>
        </p:nvSpPr>
        <p:spPr bwMode="auto">
          <a:xfrm>
            <a:off x="3498727" y="2024907"/>
            <a:ext cx="165547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fr-FR" sz="900" kern="0" dirty="0">
                <a:solidFill>
                  <a:srgbClr val="0070C0"/>
                </a:solidFill>
              </a:rPr>
              <a:t>Linac3 source </a:t>
            </a:r>
            <a:r>
              <a:rPr lang="fr-FR" sz="900" kern="0" dirty="0" err="1">
                <a:solidFill>
                  <a:srgbClr val="0070C0"/>
                </a:solidFill>
              </a:rPr>
              <a:t>moveable</a:t>
            </a:r>
            <a:r>
              <a:rPr lang="fr-FR" sz="900" kern="0" dirty="0">
                <a:solidFill>
                  <a:srgbClr val="0070C0"/>
                </a:solidFill>
              </a:rPr>
              <a:t> extraction </a:t>
            </a:r>
            <a:r>
              <a:rPr lang="fr-FR" sz="900" kern="0" dirty="0" err="1">
                <a:solidFill>
                  <a:srgbClr val="0070C0"/>
                </a:solidFill>
              </a:rPr>
              <a:t>electrode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 flipH="1" flipV="1">
            <a:off x="3862410" y="3490485"/>
            <a:ext cx="1132899" cy="357184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Elbow Connector 38"/>
          <p:cNvCxnSpPr>
            <a:stCxn id="14" idx="4"/>
            <a:endCxn id="13" idx="2"/>
          </p:cNvCxnSpPr>
          <p:nvPr/>
        </p:nvCxnSpPr>
        <p:spPr>
          <a:xfrm flipH="1" flipV="1">
            <a:off x="4326466" y="2394239"/>
            <a:ext cx="102393" cy="109624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2" name="Rectangle 21"/>
          <p:cNvSpPr/>
          <p:nvPr/>
        </p:nvSpPr>
        <p:spPr>
          <a:xfrm>
            <a:off x="109100" y="1815855"/>
            <a:ext cx="32486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Linac3 IH drift </a:t>
            </a:r>
            <a:r>
              <a:rPr lang="en-GB" dirty="0" smtClean="0"/>
              <a:t>tubes - PLAN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Maintenance </a:t>
            </a:r>
            <a:r>
              <a:rPr lang="en-US" dirty="0" err="1" smtClean="0"/>
              <a:t>turbopumps</a:t>
            </a:r>
            <a:r>
              <a:rPr lang="en-US" dirty="0" smtClean="0"/>
              <a:t> and primary pumps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L3 NO ACCESS asbestos removal: May-June 2019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Equipment off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Racks off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Equipment protected from dust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9929165">
            <a:off x="3459572" y="2814058"/>
            <a:ext cx="5463915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No planning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816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connection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9900" r="66973"/>
          <a:stretch/>
        </p:blipFill>
        <p:spPr>
          <a:xfrm>
            <a:off x="4780701" y="1201779"/>
            <a:ext cx="2581665" cy="3786242"/>
          </a:xfrm>
          <a:prstGeom prst="rect">
            <a:avLst/>
          </a:prstGeom>
        </p:spPr>
      </p:pic>
      <p:sp>
        <p:nvSpPr>
          <p:cNvPr id="8" name="Text Box 91"/>
          <p:cNvSpPr txBox="1">
            <a:spLocks noChangeArrowheads="1"/>
          </p:cNvSpPr>
          <p:nvPr/>
        </p:nvSpPr>
        <p:spPr bwMode="auto">
          <a:xfrm>
            <a:off x="2693487" y="3690104"/>
            <a:ext cx="2548493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GB" sz="1000" b="1" kern="0" dirty="0" smtClean="0">
                <a:solidFill>
                  <a:srgbClr val="0070C0"/>
                </a:solidFill>
              </a:rPr>
              <a:t>Connection of the Linac4 transfer line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9" name="Elbow Connector 38"/>
          <p:cNvCxnSpPr>
            <a:stCxn id="10" idx="6"/>
            <a:endCxn id="8" idx="3"/>
          </p:cNvCxnSpPr>
          <p:nvPr/>
        </p:nvCxnSpPr>
        <p:spPr>
          <a:xfrm flipH="1" flipV="1">
            <a:off x="5241980" y="3813215"/>
            <a:ext cx="855950" cy="98925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0" name="Oval 9"/>
          <p:cNvSpPr>
            <a:spLocks noChangeAspect="1"/>
          </p:cNvSpPr>
          <p:nvPr/>
        </p:nvSpPr>
        <p:spPr>
          <a:xfrm rot="20792589" flipH="1" flipV="1">
            <a:off x="6091342" y="3423619"/>
            <a:ext cx="479946" cy="865353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Box 91"/>
          <p:cNvSpPr txBox="1">
            <a:spLocks noChangeArrowheads="1"/>
          </p:cNvSpPr>
          <p:nvPr/>
        </p:nvSpPr>
        <p:spPr bwMode="auto">
          <a:xfrm>
            <a:off x="2693488" y="4435670"/>
            <a:ext cx="2548493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GB" sz="1000" b="1" kern="0" dirty="0" smtClean="0">
                <a:solidFill>
                  <a:srgbClr val="0070C0"/>
                </a:solidFill>
              </a:rPr>
              <a:t>Partial dismantling of the Linac2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12" name="Elbow Connector 38"/>
          <p:cNvCxnSpPr>
            <a:stCxn id="10" idx="7"/>
            <a:endCxn id="11" idx="3"/>
          </p:cNvCxnSpPr>
          <p:nvPr/>
        </p:nvCxnSpPr>
        <p:spPr>
          <a:xfrm flipH="1">
            <a:off x="5241981" y="4193333"/>
            <a:ext cx="995504" cy="365448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" name="Text Box 91"/>
          <p:cNvSpPr txBox="1">
            <a:spLocks noChangeArrowheads="1"/>
          </p:cNvSpPr>
          <p:nvPr/>
        </p:nvSpPr>
        <p:spPr bwMode="auto">
          <a:xfrm>
            <a:off x="1490558" y="1859840"/>
            <a:ext cx="25438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GB" sz="1000" b="1" kern="0" dirty="0" smtClean="0">
                <a:solidFill>
                  <a:srgbClr val="0070C0"/>
                </a:solidFill>
              </a:rPr>
              <a:t>New emittance measurement line LBE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14" name="Elbow Connector 38"/>
          <p:cNvCxnSpPr>
            <a:stCxn id="15" idx="6"/>
            <a:endCxn id="13" idx="3"/>
          </p:cNvCxnSpPr>
          <p:nvPr/>
        </p:nvCxnSpPr>
        <p:spPr>
          <a:xfrm flipH="1">
            <a:off x="4034433" y="1970399"/>
            <a:ext cx="1606330" cy="1255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5" name="Oval 14"/>
          <p:cNvSpPr>
            <a:spLocks noChangeAspect="1"/>
          </p:cNvSpPr>
          <p:nvPr/>
        </p:nvSpPr>
        <p:spPr>
          <a:xfrm rot="20792589" flipH="1" flipV="1">
            <a:off x="5637087" y="1601655"/>
            <a:ext cx="267791" cy="67517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Box 91"/>
          <p:cNvSpPr txBox="1">
            <a:spLocks noChangeArrowheads="1"/>
          </p:cNvSpPr>
          <p:nvPr/>
        </p:nvSpPr>
        <p:spPr bwMode="auto">
          <a:xfrm>
            <a:off x="1490558" y="2148995"/>
            <a:ext cx="25438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lvl="0">
              <a:defRPr sz="10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Removal of the beam stoppers</a:t>
            </a:r>
          </a:p>
        </p:txBody>
      </p:sp>
      <p:cxnSp>
        <p:nvCxnSpPr>
          <p:cNvPr id="17" name="Elbow Connector 38"/>
          <p:cNvCxnSpPr>
            <a:stCxn id="15" idx="6"/>
            <a:endCxn id="16" idx="3"/>
          </p:cNvCxnSpPr>
          <p:nvPr/>
        </p:nvCxnSpPr>
        <p:spPr>
          <a:xfrm flipH="1">
            <a:off x="4034433" y="1970399"/>
            <a:ext cx="1606330" cy="30170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8" name="Elbow Connector 38"/>
          <p:cNvCxnSpPr>
            <a:stCxn id="15" idx="6"/>
          </p:cNvCxnSpPr>
          <p:nvPr/>
        </p:nvCxnSpPr>
        <p:spPr>
          <a:xfrm flipH="1">
            <a:off x="4034433" y="1970399"/>
            <a:ext cx="1606330" cy="56922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9" name="Text Box 91"/>
          <p:cNvSpPr txBox="1">
            <a:spLocks noChangeArrowheads="1"/>
          </p:cNvSpPr>
          <p:nvPr/>
        </p:nvSpPr>
        <p:spPr bwMode="auto">
          <a:xfrm>
            <a:off x="1490558" y="2438150"/>
            <a:ext cx="2105441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lvl="0">
              <a:defRPr sz="10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LBS Magnet </a:t>
            </a:r>
            <a:r>
              <a:rPr lang="en-GB" dirty="0" smtClean="0"/>
              <a:t>exchange and removal of kicker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033"/>
          <a:stretch/>
        </p:blipFill>
        <p:spPr>
          <a:xfrm>
            <a:off x="4442129" y="5010915"/>
            <a:ext cx="4910042" cy="1746955"/>
          </a:xfrm>
          <a:prstGeom prst="rect">
            <a:avLst/>
          </a:prstGeom>
        </p:spPr>
      </p:pic>
      <p:sp>
        <p:nvSpPr>
          <p:cNvPr id="23" name="Oval 22"/>
          <p:cNvSpPr>
            <a:spLocks noChangeAspect="1"/>
          </p:cNvSpPr>
          <p:nvPr/>
        </p:nvSpPr>
        <p:spPr>
          <a:xfrm rot="20092553" flipH="1" flipV="1">
            <a:off x="5998367" y="2016530"/>
            <a:ext cx="267791" cy="1347244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 Box 91"/>
          <p:cNvSpPr txBox="1">
            <a:spLocks noChangeArrowheads="1"/>
          </p:cNvSpPr>
          <p:nvPr/>
        </p:nvSpPr>
        <p:spPr bwMode="auto">
          <a:xfrm>
            <a:off x="1413957" y="3037233"/>
            <a:ext cx="2543875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lvl="0">
              <a:defRPr sz="10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Replacement of magnets in LT, LTB and BI lines</a:t>
            </a:r>
          </a:p>
          <a:p>
            <a:r>
              <a:rPr lang="en-US" dirty="0" smtClean="0"/>
              <a:t>Remove LTB.STP10</a:t>
            </a:r>
            <a:endParaRPr lang="en-US" dirty="0"/>
          </a:p>
        </p:txBody>
      </p:sp>
      <p:cxnSp>
        <p:nvCxnSpPr>
          <p:cNvPr id="25" name="Elbow Connector 38"/>
          <p:cNvCxnSpPr>
            <a:stCxn id="23" idx="6"/>
            <a:endCxn id="24" idx="3"/>
          </p:cNvCxnSpPr>
          <p:nvPr/>
        </p:nvCxnSpPr>
        <p:spPr>
          <a:xfrm flipH="1">
            <a:off x="3957832" y="2747001"/>
            <a:ext cx="2053203" cy="567231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5522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8100" b="10517"/>
          <a:stretch/>
        </p:blipFill>
        <p:spPr>
          <a:xfrm>
            <a:off x="0" y="520995"/>
            <a:ext cx="9143999" cy="526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2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53" b="10967"/>
          <a:stretch/>
        </p:blipFill>
        <p:spPr>
          <a:xfrm>
            <a:off x="-19050" y="708211"/>
            <a:ext cx="9143999" cy="505609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Left-Right Arrow 2"/>
          <p:cNvSpPr/>
          <p:nvPr/>
        </p:nvSpPr>
        <p:spPr>
          <a:xfrm>
            <a:off x="534471" y="5735156"/>
            <a:ext cx="8267075" cy="535425"/>
          </a:xfrm>
          <a:prstGeom prst="left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 yet finished!!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64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4" y="-36103"/>
            <a:ext cx="8226854" cy="940443"/>
          </a:xfrm>
        </p:spPr>
        <p:txBody>
          <a:bodyPr/>
          <a:lstStyle/>
          <a:p>
            <a:r>
              <a:rPr lang="en-US" dirty="0" smtClean="0"/>
              <a:t>PSB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26-Nov-18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1" name="Group 120"/>
          <p:cNvGrpSpPr/>
          <p:nvPr/>
        </p:nvGrpSpPr>
        <p:grpSpPr>
          <a:xfrm>
            <a:off x="703770" y="643439"/>
            <a:ext cx="8498460" cy="5603496"/>
            <a:chOff x="703770" y="829801"/>
            <a:chExt cx="8498460" cy="5603496"/>
          </a:xfrm>
        </p:grpSpPr>
        <p:grpSp>
          <p:nvGrpSpPr>
            <p:cNvPr id="122" name="Group 121"/>
            <p:cNvGrpSpPr/>
            <p:nvPr/>
          </p:nvGrpSpPr>
          <p:grpSpPr>
            <a:xfrm>
              <a:off x="703770" y="892702"/>
              <a:ext cx="8498460" cy="5540595"/>
              <a:chOff x="703770" y="892702"/>
              <a:chExt cx="8498460" cy="5540595"/>
            </a:xfrm>
          </p:grpSpPr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A5A5A5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703770" y="892702"/>
                <a:ext cx="8498460" cy="5531746"/>
              </a:xfrm>
              <a:prstGeom prst="rect">
                <a:avLst/>
              </a:prstGeom>
            </p:spPr>
          </p:pic>
          <p:cxnSp>
            <p:nvCxnSpPr>
              <p:cNvPr id="125" name="Straight Connector 124"/>
              <p:cNvCxnSpPr/>
              <p:nvPr/>
            </p:nvCxnSpPr>
            <p:spPr>
              <a:xfrm>
                <a:off x="4572000" y="5346915"/>
                <a:ext cx="1263112" cy="929899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26" name="TextBox 125"/>
              <p:cNvSpPr txBox="1"/>
              <p:nvPr/>
            </p:nvSpPr>
            <p:spPr>
              <a:xfrm>
                <a:off x="5705986" y="6279409"/>
                <a:ext cx="384721" cy="153888"/>
              </a:xfrm>
              <a:prstGeom prst="rect">
                <a:avLst/>
              </a:prstGeom>
              <a:noFill/>
              <a:ln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1000" kern="0" dirty="0" err="1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 panose="020F0502020204030204"/>
                  </a:rPr>
                  <a:t>Vers</a:t>
                </a:r>
                <a:r>
                  <a:rPr lang="en-US" sz="1000" kern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 panose="020F0502020204030204"/>
                  </a:rPr>
                  <a:t> PS</a:t>
                </a:r>
                <a:endParaRPr lang="en-GB" sz="1000" kern="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123" name="Picture 12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464382">
              <a:off x="2076773" y="829801"/>
              <a:ext cx="4110654" cy="4099406"/>
            </a:xfrm>
            <a:prstGeom prst="rect">
              <a:avLst/>
            </a:prstGeom>
          </p:spPr>
        </p:pic>
      </p:grpSp>
      <p:sp>
        <p:nvSpPr>
          <p:cNvPr id="127" name="Oval 126"/>
          <p:cNvSpPr/>
          <p:nvPr/>
        </p:nvSpPr>
        <p:spPr>
          <a:xfrm>
            <a:off x="2421725" y="1007576"/>
            <a:ext cx="3428377" cy="3413381"/>
          </a:xfrm>
          <a:prstGeom prst="ellips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3421172" y="4292129"/>
            <a:ext cx="1707952" cy="1272022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130" name="Text Box 91"/>
          <p:cNvSpPr txBox="1">
            <a:spLocks noChangeArrowheads="1"/>
          </p:cNvSpPr>
          <p:nvPr/>
        </p:nvSpPr>
        <p:spPr bwMode="auto">
          <a:xfrm>
            <a:off x="0" y="4143787"/>
            <a:ext cx="2650191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Injection line BI: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Injection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(BHZ INJ)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Distributor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(BI.DIS10)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Septa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(BI.SMV10)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Relocate beam instrumentation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(BI.BTV30)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 of the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(BVTs, correctors)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BPMs</a:t>
            </a:r>
            <a:endParaRPr kumimoji="0" lang="fr-CH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monitors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RF bypasses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Elbow Connector 25"/>
          <p:cNvCxnSpPr>
            <a:stCxn id="130" idx="3"/>
          </p:cNvCxnSpPr>
          <p:nvPr/>
        </p:nvCxnSpPr>
        <p:spPr>
          <a:xfrm flipV="1">
            <a:off x="2650191" y="4808357"/>
            <a:ext cx="250889" cy="7409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2" name="Text Box 91"/>
          <p:cNvSpPr txBox="1">
            <a:spLocks noChangeArrowheads="1"/>
          </p:cNvSpPr>
          <p:nvPr/>
        </p:nvSpPr>
        <p:spPr bwMode="auto">
          <a:xfrm>
            <a:off x="6226501" y="4085914"/>
            <a:ext cx="2796084" cy="11387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Extraction line BT: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extraction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(BHZ EXT)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septum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(BT.SMV10 and BT.SMV20)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Relocate beam instrumentations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(BT.BTV10)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kicker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BT.KFA10, BT.KFA20)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 the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(BT.BVT10, BT.BVT20, BT.DVT10, quadrupoles)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3" name="Straight Connector 132"/>
          <p:cNvCxnSpPr>
            <a:stCxn id="132" idx="1"/>
          </p:cNvCxnSpPr>
          <p:nvPr/>
        </p:nvCxnSpPr>
        <p:spPr>
          <a:xfrm flipH="1">
            <a:off x="4730071" y="4655301"/>
            <a:ext cx="1496430" cy="572417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4" name="Text Box 91"/>
          <p:cNvSpPr txBox="1">
            <a:spLocks noChangeArrowheads="1"/>
          </p:cNvSpPr>
          <p:nvPr/>
        </p:nvSpPr>
        <p:spPr bwMode="auto">
          <a:xfrm>
            <a:off x="2398" y="818011"/>
            <a:ext cx="1734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Absorber/Scraper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(8L4)</a:t>
            </a: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Straight Connector 134"/>
          <p:cNvCxnSpPr>
            <a:stCxn id="134" idx="3"/>
            <a:endCxn id="156" idx="6"/>
          </p:cNvCxnSpPr>
          <p:nvPr/>
        </p:nvCxnSpPr>
        <p:spPr>
          <a:xfrm>
            <a:off x="1737168" y="1002677"/>
            <a:ext cx="2098982" cy="0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6" name="Text Box 91"/>
          <p:cNvSpPr txBox="1">
            <a:spLocks noChangeArrowheads="1"/>
          </p:cNvSpPr>
          <p:nvPr/>
        </p:nvSpPr>
        <p:spPr bwMode="auto">
          <a:xfrm>
            <a:off x="6226501" y="3547305"/>
            <a:ext cx="28055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PSB Injection Region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Remove the current sector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(1L1)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H- charge exchange injection systems</a:t>
            </a:r>
          </a:p>
        </p:txBody>
      </p:sp>
      <p:cxnSp>
        <p:nvCxnSpPr>
          <p:cNvPr id="137" name="Elbow Connector 26"/>
          <p:cNvCxnSpPr>
            <a:stCxn id="136" idx="1"/>
            <a:endCxn id="169" idx="2"/>
          </p:cNvCxnSpPr>
          <p:nvPr/>
        </p:nvCxnSpPr>
        <p:spPr>
          <a:xfrm flipH="1">
            <a:off x="4672470" y="3824304"/>
            <a:ext cx="1554031" cy="53615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8" name="Text Box 91"/>
          <p:cNvSpPr txBox="1">
            <a:spLocks noChangeArrowheads="1"/>
          </p:cNvSpPr>
          <p:nvPr/>
        </p:nvSpPr>
        <p:spPr bwMode="auto">
          <a:xfrm>
            <a:off x="-10291" y="3246438"/>
            <a:ext cx="18950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Replace extraction kicker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(BEr.KFA14L1)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 flipH="1" flipV="1">
            <a:off x="2673840" y="3634244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0" name="Elbow Connector 38"/>
          <p:cNvCxnSpPr>
            <a:stCxn id="138" idx="3"/>
            <a:endCxn id="139" idx="6"/>
          </p:cNvCxnSpPr>
          <p:nvPr/>
        </p:nvCxnSpPr>
        <p:spPr>
          <a:xfrm>
            <a:off x="1884780" y="3431104"/>
            <a:ext cx="789060" cy="31114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41" name="Oval 140"/>
          <p:cNvSpPr>
            <a:spLocks noChangeAspect="1"/>
          </p:cNvSpPr>
          <p:nvPr/>
        </p:nvSpPr>
        <p:spPr>
          <a:xfrm flipH="1" flipV="1">
            <a:off x="2540326" y="173814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2" name="Elbow Connector 26"/>
          <p:cNvCxnSpPr>
            <a:stCxn id="143" idx="3"/>
            <a:endCxn id="141" idx="6"/>
          </p:cNvCxnSpPr>
          <p:nvPr/>
        </p:nvCxnSpPr>
        <p:spPr>
          <a:xfrm>
            <a:off x="2026784" y="1711486"/>
            <a:ext cx="513542" cy="13465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43" name="Text Box 91"/>
          <p:cNvSpPr txBox="1">
            <a:spLocks noChangeArrowheads="1"/>
          </p:cNvSpPr>
          <p:nvPr/>
        </p:nvSpPr>
        <p:spPr bwMode="auto">
          <a:xfrm>
            <a:off x="2264" y="1588375"/>
            <a:ext cx="2024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Wire Scanner x4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(11L1)</a:t>
            </a:r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 flipH="1" flipV="1">
            <a:off x="2373583" y="3050494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5" name="Elbow Connector 26"/>
          <p:cNvCxnSpPr>
            <a:stCxn id="151" idx="0"/>
            <a:endCxn id="144" idx="2"/>
          </p:cNvCxnSpPr>
          <p:nvPr/>
        </p:nvCxnSpPr>
        <p:spPr>
          <a:xfrm flipH="1">
            <a:off x="2589583" y="2239814"/>
            <a:ext cx="1573944" cy="91868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46" name="Oval 145"/>
          <p:cNvSpPr>
            <a:spLocks noChangeAspect="1"/>
          </p:cNvSpPr>
          <p:nvPr/>
        </p:nvSpPr>
        <p:spPr>
          <a:xfrm flipH="1" flipV="1">
            <a:off x="4869303" y="109468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7" name="Elbow Connector 26"/>
          <p:cNvCxnSpPr>
            <a:stCxn id="146" idx="7"/>
            <a:endCxn id="151" idx="0"/>
          </p:cNvCxnSpPr>
          <p:nvPr/>
        </p:nvCxnSpPr>
        <p:spPr>
          <a:xfrm flipH="1">
            <a:off x="4163527" y="1279057"/>
            <a:ext cx="737408" cy="96075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48" name="Text Box 91"/>
          <p:cNvSpPr txBox="1">
            <a:spLocks noChangeArrowheads="1"/>
          </p:cNvSpPr>
          <p:nvPr/>
        </p:nvSpPr>
        <p:spPr bwMode="auto">
          <a:xfrm>
            <a:off x="6220620" y="5690342"/>
            <a:ext cx="2875335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vacuum window on BTM line before the PSB Dump</a:t>
            </a:r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 flipH="1" flipV="1">
            <a:off x="5673794" y="210513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50" name="Elbow Connector 26"/>
          <p:cNvCxnSpPr>
            <a:stCxn id="149" idx="6"/>
            <a:endCxn id="151" idx="0"/>
          </p:cNvCxnSpPr>
          <p:nvPr/>
        </p:nvCxnSpPr>
        <p:spPr>
          <a:xfrm flipH="1">
            <a:off x="4163527" y="2213131"/>
            <a:ext cx="1510267" cy="2668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51" name="Text Box 91"/>
          <p:cNvSpPr txBox="1">
            <a:spLocks noChangeArrowheads="1"/>
          </p:cNvSpPr>
          <p:nvPr/>
        </p:nvSpPr>
        <p:spPr bwMode="auto">
          <a:xfrm>
            <a:off x="3180082" y="2239814"/>
            <a:ext cx="1966889" cy="7694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RF cavities with new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finemet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BRr.C16 5L1, BR2.C02 7L1 &amp; BR4.C02 7L1, BRr.C04 13L1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cxnSp>
        <p:nvCxnSpPr>
          <p:cNvPr id="152" name="Straight Connector 151"/>
          <p:cNvCxnSpPr/>
          <p:nvPr/>
        </p:nvCxnSpPr>
        <p:spPr>
          <a:xfrm flipV="1">
            <a:off x="1432778" y="4432775"/>
            <a:ext cx="2890434" cy="867907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153" name="Oval 152"/>
          <p:cNvSpPr>
            <a:spLocks noChangeAspect="1"/>
          </p:cNvSpPr>
          <p:nvPr/>
        </p:nvSpPr>
        <p:spPr>
          <a:xfrm flipH="1" flipV="1">
            <a:off x="5705986" y="281926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54" name="Straight Connector 153"/>
          <p:cNvCxnSpPr>
            <a:stCxn id="155" idx="1"/>
            <a:endCxn id="148" idx="1"/>
          </p:cNvCxnSpPr>
          <p:nvPr/>
        </p:nvCxnSpPr>
        <p:spPr>
          <a:xfrm>
            <a:off x="6082714" y="5771449"/>
            <a:ext cx="137906" cy="118948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55" name="Oval 154"/>
          <p:cNvSpPr>
            <a:spLocks noChangeAspect="1"/>
          </p:cNvSpPr>
          <p:nvPr/>
        </p:nvSpPr>
        <p:spPr>
          <a:xfrm flipH="1" flipV="1">
            <a:off x="5898346" y="558708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6" name="Oval 155"/>
          <p:cNvSpPr>
            <a:spLocks noChangeAspect="1"/>
          </p:cNvSpPr>
          <p:nvPr/>
        </p:nvSpPr>
        <p:spPr>
          <a:xfrm flipH="1" flipV="1">
            <a:off x="3836150" y="89467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7" name="Text Box 91"/>
          <p:cNvSpPr txBox="1">
            <a:spLocks noChangeArrowheads="1"/>
          </p:cNvSpPr>
          <p:nvPr/>
        </p:nvSpPr>
        <p:spPr bwMode="auto">
          <a:xfrm>
            <a:off x="-763" y="1169706"/>
            <a:ext cx="196688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Remove RF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BR1.C02 10L1 &amp; BR3.C02 10L1)</a:t>
            </a:r>
          </a:p>
        </p:txBody>
      </p:sp>
      <p:sp>
        <p:nvSpPr>
          <p:cNvPr id="158" name="Text Box 91"/>
          <p:cNvSpPr txBox="1">
            <a:spLocks noChangeArrowheads="1"/>
          </p:cNvSpPr>
          <p:nvPr/>
        </p:nvSpPr>
        <p:spPr bwMode="auto">
          <a:xfrm>
            <a:off x="6226501" y="1422627"/>
            <a:ext cx="245755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Remove prototype </a:t>
            </a:r>
            <a:r>
              <a:rPr lang="en-US" sz="1000" b="1" kern="0" dirty="0" err="1">
                <a:solidFill>
                  <a:srgbClr val="0070C0"/>
                </a:solidFill>
                <a:latin typeface="Arial"/>
              </a:rPr>
              <a:t>F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BR4.ACWF 6L1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9" name="Oval 158"/>
          <p:cNvSpPr>
            <a:spLocks noChangeAspect="1"/>
          </p:cNvSpPr>
          <p:nvPr/>
        </p:nvSpPr>
        <p:spPr>
          <a:xfrm flipH="1" flipV="1">
            <a:off x="2960556" y="124708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60" name="Elbow Connector 26"/>
          <p:cNvCxnSpPr>
            <a:stCxn id="159" idx="6"/>
            <a:endCxn id="157" idx="3"/>
          </p:cNvCxnSpPr>
          <p:nvPr/>
        </p:nvCxnSpPr>
        <p:spPr>
          <a:xfrm flipH="1" flipV="1">
            <a:off x="1966126" y="1354372"/>
            <a:ext cx="994430" cy="71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61" name="Oval 160"/>
          <p:cNvSpPr>
            <a:spLocks noChangeAspect="1"/>
          </p:cNvSpPr>
          <p:nvPr/>
        </p:nvSpPr>
        <p:spPr>
          <a:xfrm flipH="1" flipV="1">
            <a:off x="5343700" y="1520356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62" name="Elbow Connector 26"/>
          <p:cNvCxnSpPr>
            <a:stCxn id="158" idx="1"/>
            <a:endCxn id="161" idx="2"/>
          </p:cNvCxnSpPr>
          <p:nvPr/>
        </p:nvCxnSpPr>
        <p:spPr>
          <a:xfrm flipH="1">
            <a:off x="5559700" y="1622682"/>
            <a:ext cx="666801" cy="567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63" name="Text Box 91"/>
          <p:cNvSpPr txBox="1">
            <a:spLocks noChangeArrowheads="1"/>
          </p:cNvSpPr>
          <p:nvPr/>
        </p:nvSpPr>
        <p:spPr bwMode="auto">
          <a:xfrm>
            <a:off x="6226501" y="3148388"/>
            <a:ext cx="2024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Wire Scanner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x3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L1)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4" name="Elbow Connector 26"/>
          <p:cNvCxnSpPr>
            <a:stCxn id="163" idx="1"/>
            <a:endCxn id="153" idx="1"/>
          </p:cNvCxnSpPr>
          <p:nvPr/>
        </p:nvCxnSpPr>
        <p:spPr>
          <a:xfrm flipH="1" flipV="1">
            <a:off x="5890354" y="3003635"/>
            <a:ext cx="336147" cy="26786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65" name="Text Box 91"/>
          <p:cNvSpPr txBox="1">
            <a:spLocks noChangeArrowheads="1"/>
          </p:cNvSpPr>
          <p:nvPr/>
        </p:nvSpPr>
        <p:spPr bwMode="auto">
          <a:xfrm>
            <a:off x="2840" y="2014315"/>
            <a:ext cx="2861842" cy="400110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Replacement of ion pumps and pumping groups</a:t>
            </a:r>
          </a:p>
        </p:txBody>
      </p:sp>
      <p:sp>
        <p:nvSpPr>
          <p:cNvPr id="166" name="Oval 165"/>
          <p:cNvSpPr>
            <a:spLocks noChangeAspect="1"/>
          </p:cNvSpPr>
          <p:nvPr/>
        </p:nvSpPr>
        <p:spPr>
          <a:xfrm flipH="1" flipV="1">
            <a:off x="5207178" y="561155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67" name="Elbow Connector 38"/>
          <p:cNvCxnSpPr>
            <a:stCxn id="168" idx="3"/>
            <a:endCxn id="166" idx="6"/>
          </p:cNvCxnSpPr>
          <p:nvPr/>
        </p:nvCxnSpPr>
        <p:spPr>
          <a:xfrm flipV="1">
            <a:off x="4532231" y="5719555"/>
            <a:ext cx="674947" cy="26452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68" name="Text Box 91"/>
          <p:cNvSpPr txBox="1">
            <a:spLocks noChangeArrowheads="1"/>
          </p:cNvSpPr>
          <p:nvPr/>
        </p:nvSpPr>
        <p:spPr bwMode="auto">
          <a:xfrm>
            <a:off x="461886" y="5784022"/>
            <a:ext cx="40703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 the beam stopper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(BTP.STP10)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Upgrade magnets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(quadrupoles)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and add new corrector magnets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sp>
        <p:nvSpPr>
          <p:cNvPr id="169" name="Oval 168"/>
          <p:cNvSpPr>
            <a:spLocks noChangeAspect="1"/>
          </p:cNvSpPr>
          <p:nvPr/>
        </p:nvSpPr>
        <p:spPr>
          <a:xfrm flipH="1" flipV="1">
            <a:off x="4456470" y="4252456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0" name="Text Box 91"/>
          <p:cNvSpPr txBox="1">
            <a:spLocks noChangeArrowheads="1"/>
          </p:cNvSpPr>
          <p:nvPr/>
        </p:nvSpPr>
        <p:spPr bwMode="auto">
          <a:xfrm>
            <a:off x="3176556" y="3359781"/>
            <a:ext cx="196688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kicker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(16L4, 2L1)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sp>
        <p:nvSpPr>
          <p:cNvPr id="171" name="Oval 170"/>
          <p:cNvSpPr>
            <a:spLocks noChangeAspect="1"/>
          </p:cNvSpPr>
          <p:nvPr/>
        </p:nvSpPr>
        <p:spPr>
          <a:xfrm flipH="1" flipV="1">
            <a:off x="4147248" y="432477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2" name="Oval 171"/>
          <p:cNvSpPr>
            <a:spLocks noChangeAspect="1"/>
          </p:cNvSpPr>
          <p:nvPr/>
        </p:nvSpPr>
        <p:spPr>
          <a:xfrm flipH="1" flipV="1">
            <a:off x="5099178" y="392778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73" name="Elbow Connector 26"/>
          <p:cNvCxnSpPr>
            <a:stCxn id="170" idx="2"/>
            <a:endCxn id="171" idx="4"/>
          </p:cNvCxnSpPr>
          <p:nvPr/>
        </p:nvCxnSpPr>
        <p:spPr>
          <a:xfrm>
            <a:off x="4160001" y="3729113"/>
            <a:ext cx="95247" cy="59566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74" name="Elbow Connector 26"/>
          <p:cNvCxnSpPr>
            <a:stCxn id="170" idx="2"/>
            <a:endCxn id="172" idx="5"/>
          </p:cNvCxnSpPr>
          <p:nvPr/>
        </p:nvCxnSpPr>
        <p:spPr>
          <a:xfrm>
            <a:off x="4160001" y="3729113"/>
            <a:ext cx="970809" cy="23030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75" name="Oval 174"/>
          <p:cNvSpPr>
            <a:spLocks noChangeAspect="1"/>
          </p:cNvSpPr>
          <p:nvPr/>
        </p:nvSpPr>
        <p:spPr>
          <a:xfrm rot="1399385" flipH="1" flipV="1">
            <a:off x="4917870" y="5397980"/>
            <a:ext cx="397308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6" name="Text Box 91"/>
          <p:cNvSpPr txBox="1">
            <a:spLocks noChangeArrowheads="1"/>
          </p:cNvSpPr>
          <p:nvPr/>
        </p:nvSpPr>
        <p:spPr bwMode="auto">
          <a:xfrm>
            <a:off x="937244" y="5560695"/>
            <a:ext cx="337624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 the bending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(BT.BHZ10, BTM.BHZ10)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7" name="Elbow Connector 38"/>
          <p:cNvCxnSpPr>
            <a:stCxn id="176" idx="3"/>
            <a:endCxn id="175" idx="7"/>
          </p:cNvCxnSpPr>
          <p:nvPr/>
        </p:nvCxnSpPr>
        <p:spPr>
          <a:xfrm flipV="1">
            <a:off x="4313489" y="5520493"/>
            <a:ext cx="643808" cy="16331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78" name="Oval 177"/>
          <p:cNvSpPr>
            <a:spLocks noChangeAspect="1"/>
          </p:cNvSpPr>
          <p:nvPr/>
        </p:nvSpPr>
        <p:spPr>
          <a:xfrm flipH="1" flipV="1">
            <a:off x="3971261" y="431513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9" name="Oval 178"/>
          <p:cNvSpPr>
            <a:spLocks noChangeAspect="1"/>
          </p:cNvSpPr>
          <p:nvPr/>
        </p:nvSpPr>
        <p:spPr>
          <a:xfrm flipH="1" flipV="1">
            <a:off x="3366994" y="418412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0" name="Text Box 91"/>
          <p:cNvSpPr txBox="1">
            <a:spLocks noChangeArrowheads="1"/>
          </p:cNvSpPr>
          <p:nvPr/>
        </p:nvSpPr>
        <p:spPr bwMode="auto">
          <a:xfrm>
            <a:off x="1" y="3712617"/>
            <a:ext cx="1966889" cy="4924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bending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(INJ BHZ162, EXT BHZ151)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0" dirty="0" smtClean="0">
                <a:solidFill>
                  <a:srgbClr val="FF0000"/>
                </a:solidFill>
                <a:latin typeface="Arial"/>
              </a:rPr>
              <a:t>Remove BHZ152 and BHZ161)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181" name="Elbow Connector 26"/>
          <p:cNvCxnSpPr>
            <a:stCxn id="180" idx="3"/>
            <a:endCxn id="178" idx="5"/>
          </p:cNvCxnSpPr>
          <p:nvPr/>
        </p:nvCxnSpPr>
        <p:spPr>
          <a:xfrm>
            <a:off x="1966890" y="3958839"/>
            <a:ext cx="2036003" cy="38793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82" name="Elbow Connector 26"/>
          <p:cNvCxnSpPr>
            <a:stCxn id="180" idx="3"/>
            <a:endCxn id="179" idx="6"/>
          </p:cNvCxnSpPr>
          <p:nvPr/>
        </p:nvCxnSpPr>
        <p:spPr>
          <a:xfrm>
            <a:off x="1966890" y="3958839"/>
            <a:ext cx="1400104" cy="33329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85" name="Text Box 91"/>
          <p:cNvSpPr txBox="1">
            <a:spLocks noChangeArrowheads="1"/>
          </p:cNvSpPr>
          <p:nvPr/>
        </p:nvSpPr>
        <p:spPr bwMode="auto">
          <a:xfrm>
            <a:off x="7845592" y="54451"/>
            <a:ext cx="8242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LIU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186" name="Text Box 91"/>
          <p:cNvSpPr txBox="1">
            <a:spLocks noChangeArrowheads="1"/>
          </p:cNvSpPr>
          <p:nvPr/>
        </p:nvSpPr>
        <p:spPr bwMode="auto">
          <a:xfrm>
            <a:off x="7845592" y="210029"/>
            <a:ext cx="1132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EF292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HL-LHC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EF292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187" name="Text Box 91"/>
          <p:cNvSpPr txBox="1">
            <a:spLocks noChangeArrowheads="1"/>
          </p:cNvSpPr>
          <p:nvPr/>
        </p:nvSpPr>
        <p:spPr bwMode="auto">
          <a:xfrm>
            <a:off x="7845592" y="718276"/>
            <a:ext cx="11095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Consolidations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Upgrade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 Box 91"/>
          <p:cNvSpPr txBox="1">
            <a:spLocks noChangeArrowheads="1"/>
          </p:cNvSpPr>
          <p:nvPr/>
        </p:nvSpPr>
        <p:spPr bwMode="auto">
          <a:xfrm>
            <a:off x="7845592" y="369377"/>
            <a:ext cx="13051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R="0" lvl="0" indent="0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kern="0" cap="none" spc="0" normalizeH="0" baseline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Fire Safety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189" name="Text Box 91"/>
          <p:cNvSpPr txBox="1">
            <a:spLocks noChangeArrowheads="1"/>
          </p:cNvSpPr>
          <p:nvPr/>
        </p:nvSpPr>
        <p:spPr bwMode="auto">
          <a:xfrm>
            <a:off x="7845592" y="544903"/>
            <a:ext cx="12057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PPS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14318" y="4594023"/>
            <a:ext cx="6040223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Significant preparation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BHZ151, BHZ162 and BHZ11 ( min 2 weeks of work/magnet)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Preparation of quads in BI and BT line: cut, weld and leak detection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11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1938</TotalTime>
  <Words>1148</Words>
  <Application>Microsoft Office PowerPoint</Application>
  <PresentationFormat>On-screen Show (4:3)</PresentationFormat>
  <Paragraphs>310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CERNCorporate4-3</vt:lpstr>
      <vt:lpstr>LS2 in PS complex</vt:lpstr>
      <vt:lpstr>Summary</vt:lpstr>
      <vt:lpstr>Master schedule</vt:lpstr>
      <vt:lpstr>Master schedule</vt:lpstr>
      <vt:lpstr>LINAC3&amp;LEIR</vt:lpstr>
      <vt:lpstr>LINAC4 connection</vt:lpstr>
      <vt:lpstr>PowerPoint Presentation</vt:lpstr>
      <vt:lpstr>PowerPoint Presentation</vt:lpstr>
      <vt:lpstr>PSB</vt:lpstr>
      <vt:lpstr>PowerPoint Presentation</vt:lpstr>
      <vt:lpstr>PowerPoint Presentation</vt:lpstr>
      <vt:lpstr>PowerPoint Presentation</vt:lpstr>
      <vt:lpstr>TE-VSC works to be included in the planning</vt:lpstr>
      <vt:lpstr>TE-VSC consolidation</vt:lpstr>
      <vt:lpstr>AD/ELENA</vt:lpstr>
      <vt:lpstr>ISOLDE/REX/HIE-ISOLDE</vt:lpstr>
      <vt:lpstr>nTOF</vt:lpstr>
      <vt:lpstr>Preparation</vt:lpstr>
      <vt:lpstr>Preparation</vt:lpstr>
      <vt:lpstr>Preparation</vt:lpstr>
      <vt:lpstr>TE-VSC resources</vt:lpstr>
      <vt:lpstr>Budget 2019</vt:lpstr>
      <vt:lpstr>Critical activities and main risks</vt:lpstr>
      <vt:lpstr>Work before Xmas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TE-VSC Activities for YETS 2017-2018 &amp; LS2</dc:title>
  <dc:creator>Jose Antonio Ferreira Somoza</dc:creator>
  <cp:lastModifiedBy>Jose Antonio Ferreira Somoza</cp:lastModifiedBy>
  <cp:revision>70</cp:revision>
  <dcterms:created xsi:type="dcterms:W3CDTF">2017-10-31T15:28:10Z</dcterms:created>
  <dcterms:modified xsi:type="dcterms:W3CDTF">2018-11-26T07:51:11Z</dcterms:modified>
</cp:coreProperties>
</file>