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sldIdLst>
    <p:sldId id="256" r:id="rId2"/>
    <p:sldId id="257" r:id="rId3"/>
    <p:sldId id="258" r:id="rId4"/>
    <p:sldId id="259" r:id="rId5"/>
    <p:sldId id="262" r:id="rId6"/>
    <p:sldId id="260" r:id="rId7"/>
    <p:sldId id="261" r:id="rId8"/>
    <p:sldId id="263" r:id="rId9"/>
    <p:sldId id="264" r:id="rId10"/>
    <p:sldId id="265" r:id="rId11"/>
    <p:sldId id="269" r:id="rId12"/>
    <p:sldId id="268" r:id="rId13"/>
    <p:sldId id="267" r:id="rId14"/>
    <p:sldId id="266" r:id="rId1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68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smtClean="0"/>
              <a:t>Fare clic per modificare stile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21/11/19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Vertical Text Placeholder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58FB4290-6522-4139-852E-05BD9E7F0D2E}" type="datetime1">
              <a:rPr lang="en-US" smtClean="0"/>
              <a:pPr/>
              <a:t>21/11/19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smtClean="0"/>
              <a:t>Fare clic per modificare stile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AAB955F9-81EA-47C5-8059-9E5C2B437C70}" type="datetime1">
              <a:rPr lang="en-US" smtClean="0"/>
              <a:pPr/>
              <a:t>21/11/19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Date Placeholder 3"/>
          <p:cNvSpPr>
            <a:spLocks noGrp="1"/>
          </p:cNvSpPr>
          <p:nvPr>
            <p:ph type="dt" sz="half" idx="10"/>
          </p:nvPr>
        </p:nvSpPr>
        <p:spPr/>
        <p:txBody>
          <a:bodyPr/>
          <a:lstStyle/>
          <a:p>
            <a:fld id="{1CEF607B-A47E-422C-9BEF-122CCDB7C526}" type="datetime1">
              <a:rPr lang="en-US" smtClean="0"/>
              <a:pPr/>
              <a:t>21/11/19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smtClean="0"/>
              <a:t>Fare clic per modificare stile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Date Placeholder 3"/>
          <p:cNvSpPr>
            <a:spLocks noGrp="1"/>
          </p:cNvSpPr>
          <p:nvPr>
            <p:ph type="dt" sz="half" idx="10"/>
          </p:nvPr>
        </p:nvSpPr>
        <p:spPr/>
        <p:txBody>
          <a:bodyPr/>
          <a:lstStyle/>
          <a:p>
            <a:fld id="{63A9A7CB-BEE6-4F99-898E-913F06E8E125}" type="datetime1">
              <a:rPr lang="en-US" smtClean="0"/>
              <a:pPr/>
              <a:t>21/11/19</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21/11/19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stile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Date Placeholder 6"/>
          <p:cNvSpPr>
            <a:spLocks noGrp="1"/>
          </p:cNvSpPr>
          <p:nvPr>
            <p:ph type="dt" sz="half" idx="10"/>
          </p:nvPr>
        </p:nvSpPr>
        <p:spPr/>
        <p:txBody>
          <a:bodyPr/>
          <a:lstStyle/>
          <a:p>
            <a:fld id="{F50D295D-4A77-4DEB-B04C-9F4282A8BC04}" type="datetime1">
              <a:rPr lang="en-US" smtClean="0"/>
              <a:pPr/>
              <a:t>21/11/19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stile</a:t>
            </a:r>
            <a:endParaRPr lang="en-US"/>
          </a:p>
        </p:txBody>
      </p:sp>
      <p:sp>
        <p:nvSpPr>
          <p:cNvPr id="3" name="Date Placeholder 2"/>
          <p:cNvSpPr>
            <a:spLocks noGrp="1"/>
          </p:cNvSpPr>
          <p:nvPr>
            <p:ph type="dt" sz="half" idx="10"/>
          </p:nvPr>
        </p:nvSpPr>
        <p:spPr/>
        <p:txBody>
          <a:bodyPr/>
          <a:lstStyle/>
          <a:p>
            <a:fld id="{02B28685-4D0C-42D5-8013-B5904CD1FCBC}" type="datetime1">
              <a:rPr lang="en-US" smtClean="0"/>
              <a:pPr/>
              <a:t>21/11/19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21/11/19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smtClean="0"/>
              <a:t>Fare clic per modificare stile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Date Placeholder 4"/>
          <p:cNvSpPr>
            <a:spLocks noGrp="1"/>
          </p:cNvSpPr>
          <p:nvPr>
            <p:ph type="dt" sz="half" idx="10"/>
          </p:nvPr>
        </p:nvSpPr>
        <p:spPr/>
        <p:txBody>
          <a:bodyPr/>
          <a:lstStyle/>
          <a:p>
            <a:fld id="{EBEE1B38-C5EB-4D66-9137-0AFE9CDEDE8F}" type="datetime1">
              <a:rPr lang="en-US" smtClean="0"/>
              <a:pPr/>
              <a:t>21/11/19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‹n.›</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smtClean="0"/>
              <a:t>Fare clic per modificare stile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Trascinare l'immagine su un segnaposto o fare clic sull'icona per aggiungerla</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8" name="Date Placeholder 7"/>
          <p:cNvSpPr>
            <a:spLocks noGrp="1"/>
          </p:cNvSpPr>
          <p:nvPr>
            <p:ph type="dt" sz="half" idx="10"/>
          </p:nvPr>
        </p:nvSpPr>
        <p:spPr/>
        <p:txBody>
          <a:bodyPr/>
          <a:lstStyle/>
          <a:p>
            <a:fld id="{327B613C-1AD7-49D3-885D-F654C5CDBAA6}" type="datetime1">
              <a:rPr lang="en-US" smtClean="0"/>
              <a:pPr/>
              <a:t>21/11/19</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‹n.›</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smtClean="0"/>
              <a:t>Fare clic per modificare stile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‹n.›</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21/11/19</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11187" y="704843"/>
            <a:ext cx="7543800" cy="1732737"/>
          </a:xfrm>
        </p:spPr>
        <p:txBody>
          <a:bodyPr/>
          <a:lstStyle/>
          <a:p>
            <a:pPr algn="r"/>
            <a:r>
              <a:rPr lang="it-IT" sz="4000" dirty="0" smtClean="0"/>
              <a:t/>
            </a:r>
            <a:br>
              <a:rPr lang="it-IT" sz="4000" dirty="0" smtClean="0"/>
            </a:br>
            <a:r>
              <a:rPr lang="it-IT" sz="4000" i="1" dirty="0" smtClean="0"/>
              <a:t>La mia sfida contro… </a:t>
            </a:r>
            <a:r>
              <a:rPr lang="it-IT" sz="4000" b="1" i="1" dirty="0" smtClean="0">
                <a:solidFill>
                  <a:srgbClr val="FF0000"/>
                </a:solidFill>
              </a:rPr>
              <a:t>PYTHON</a:t>
            </a:r>
            <a:endParaRPr lang="it-IT" sz="4000" b="1" i="1" dirty="0">
              <a:solidFill>
                <a:srgbClr val="FF0000"/>
              </a:solidFill>
            </a:endParaRPr>
          </a:p>
        </p:txBody>
      </p:sp>
      <p:sp>
        <p:nvSpPr>
          <p:cNvPr id="3" name="Sottotitolo 2"/>
          <p:cNvSpPr>
            <a:spLocks noGrp="1"/>
          </p:cNvSpPr>
          <p:nvPr>
            <p:ph type="subTitle" idx="1"/>
          </p:nvPr>
        </p:nvSpPr>
        <p:spPr>
          <a:xfrm>
            <a:off x="1405027" y="446528"/>
            <a:ext cx="6461760" cy="1066800"/>
          </a:xfrm>
        </p:spPr>
        <p:txBody>
          <a:bodyPr>
            <a:normAutofit fontScale="92500" lnSpcReduction="20000"/>
          </a:bodyPr>
          <a:lstStyle/>
          <a:p>
            <a:pPr algn="r"/>
            <a:r>
              <a:rPr lang="it-IT" sz="2800" b="1" dirty="0" smtClean="0"/>
              <a:t>Giacomo di Staso</a:t>
            </a:r>
          </a:p>
          <a:p>
            <a:pPr algn="r"/>
            <a:r>
              <a:rPr lang="it-IT" dirty="0" smtClean="0"/>
              <a:t>Liceo Classico “Dell’Aquila - Staffa” </a:t>
            </a:r>
          </a:p>
          <a:p>
            <a:pPr algn="r"/>
            <a:r>
              <a:rPr lang="it-IT" dirty="0" smtClean="0"/>
              <a:t>TRINITAPOLI</a:t>
            </a:r>
            <a:endParaRPr lang="it-IT" dirty="0"/>
          </a:p>
        </p:txBody>
      </p:sp>
      <p:pic>
        <p:nvPicPr>
          <p:cNvPr id="5" name="Immagine 4" descr="Schermata 2019-11-20 alle 20.29.2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8640" y="2984452"/>
            <a:ext cx="5585449" cy="3715208"/>
          </a:xfrm>
          <a:prstGeom prst="rect">
            <a:avLst/>
          </a:prstGeom>
        </p:spPr>
      </p:pic>
      <p:pic>
        <p:nvPicPr>
          <p:cNvPr id="6" name="Immagine 5" descr="Schermata 2019-11-21 alle 09.43.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476"/>
            <a:ext cx="2857638" cy="1789131"/>
          </a:xfrm>
          <a:prstGeom prst="rect">
            <a:avLst/>
          </a:prstGeom>
        </p:spPr>
      </p:pic>
    </p:spTree>
    <p:extLst>
      <p:ext uri="{BB962C8B-B14F-4D97-AF65-F5344CB8AC3E}">
        <p14:creationId xmlns:p14="http://schemas.microsoft.com/office/powerpoint/2010/main" val="10167033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519205" y="212078"/>
            <a:ext cx="76200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r"/>
            <a:r>
              <a:rPr lang="it-IT" sz="3200" dirty="0" smtClean="0"/>
              <a:t>Plottaggio con PYTHON angolo </a:t>
            </a:r>
            <a:r>
              <a:rPr lang="it-IT" sz="3200" dirty="0" err="1" smtClean="0"/>
              <a:t>Φ</a:t>
            </a:r>
            <a:r>
              <a:rPr lang="it-IT" sz="3200" dirty="0" smtClean="0"/>
              <a:t> </a:t>
            </a:r>
            <a:endParaRPr lang="it-IT" sz="3200" dirty="0"/>
          </a:p>
        </p:txBody>
      </p:sp>
      <p:pic>
        <p:nvPicPr>
          <p:cNvPr id="5" name="Immagine 4" descr="Schermata 2019-11-20 alle 21.41.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6605" y="1182067"/>
            <a:ext cx="5562600" cy="1752600"/>
          </a:xfrm>
          <a:prstGeom prst="rect">
            <a:avLst/>
          </a:prstGeom>
        </p:spPr>
      </p:pic>
      <p:pic>
        <p:nvPicPr>
          <p:cNvPr id="6" name="Immagine 5" descr="Schermata 2019-11-20 alle 21.40.4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7724" y="2950984"/>
            <a:ext cx="7442200" cy="3609788"/>
          </a:xfrm>
          <a:prstGeom prst="rect">
            <a:avLst/>
          </a:prstGeom>
        </p:spPr>
      </p:pic>
      <p:pic>
        <p:nvPicPr>
          <p:cNvPr id="7" name="Immagine 6" descr="Schermata 2019-11-21 alle 09.43.4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389856816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hermata 2019-11-21 alle 09.43.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pic>
        <p:nvPicPr>
          <p:cNvPr id="5" name="Immagine 4"/>
          <p:cNvPicPr>
            <a:picLocks noChangeAspect="1"/>
          </p:cNvPicPr>
          <p:nvPr/>
        </p:nvPicPr>
        <p:blipFill>
          <a:blip r:embed="rId3"/>
          <a:stretch>
            <a:fillRect/>
          </a:stretch>
        </p:blipFill>
        <p:spPr>
          <a:xfrm>
            <a:off x="0" y="1714500"/>
            <a:ext cx="9144000" cy="5143500"/>
          </a:xfrm>
          <a:prstGeom prst="rect">
            <a:avLst/>
          </a:prstGeom>
        </p:spPr>
      </p:pic>
    </p:spTree>
    <p:extLst>
      <p:ext uri="{BB962C8B-B14F-4D97-AF65-F5344CB8AC3E}">
        <p14:creationId xmlns:p14="http://schemas.microsoft.com/office/powerpoint/2010/main" val="33386886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2930" y="3612243"/>
            <a:ext cx="8025737" cy="3374592"/>
          </a:xfrm>
        </p:spPr>
        <p:txBody>
          <a:bodyPr/>
          <a:lstStyle/>
          <a:p>
            <a:r>
              <a:rPr lang="it-IT" sz="2800" dirty="0" smtClean="0"/>
              <a:t>Altra analisi: </a:t>
            </a:r>
            <a:r>
              <a:rPr lang="it-IT" sz="2800" b="1" dirty="0" smtClean="0">
                <a:solidFill>
                  <a:srgbClr val="FF0000"/>
                </a:solidFill>
              </a:rPr>
              <a:t>effetto </a:t>
            </a:r>
            <a:r>
              <a:rPr lang="it-IT" sz="2800" b="1" dirty="0" err="1" smtClean="0">
                <a:solidFill>
                  <a:srgbClr val="FF0000"/>
                </a:solidFill>
              </a:rPr>
              <a:t>forbush</a:t>
            </a:r>
            <a:r>
              <a:rPr lang="it-IT" sz="2800" dirty="0" smtClean="0"/>
              <a:t/>
            </a:r>
            <a:br>
              <a:rPr lang="it-IT" sz="2800" dirty="0" smtClean="0"/>
            </a:br>
            <a:r>
              <a:rPr lang="it-IT" sz="2200" dirty="0" smtClean="0"/>
              <a:t>Per scoprire il </a:t>
            </a:r>
            <a:r>
              <a:rPr lang="it-IT" sz="2200" dirty="0" err="1" smtClean="0"/>
              <a:t>forbush</a:t>
            </a:r>
            <a:r>
              <a:rPr lang="it-IT" sz="2200" dirty="0" smtClean="0"/>
              <a:t> con i telescopi EEE è necessario processare  dati di più giorni consecutivi. Oggi questa analisi viene effettuata a Bologna dal CNAF. In locale possiamo controllare la variazione della frequenza  </a:t>
            </a:r>
            <a:r>
              <a:rPr lang="it-IT" sz="2200" dirty="0" smtClean="0"/>
              <a:t>degli eventi in </a:t>
            </a:r>
            <a:r>
              <a:rPr lang="it-IT" sz="2200" dirty="0" smtClean="0"/>
              <a:t>funzione del tempo per intervalli brevi dell’ordine di 10 ore. L’uso del </a:t>
            </a:r>
            <a:r>
              <a:rPr lang="it-IT" sz="2200" dirty="0" err="1" smtClean="0"/>
              <a:t>Python</a:t>
            </a:r>
            <a:r>
              <a:rPr lang="it-IT" sz="2200" dirty="0" smtClean="0"/>
              <a:t> ci consentirà senz’altro analisi più spinte con </a:t>
            </a:r>
            <a:r>
              <a:rPr lang="it-IT" sz="2200" dirty="0" smtClean="0"/>
              <a:t>dati </a:t>
            </a:r>
            <a:r>
              <a:rPr lang="it-IT" sz="2200" dirty="0" smtClean="0"/>
              <a:t>di più giorni consecutivi.</a:t>
            </a:r>
            <a:endParaRPr lang="it-IT" sz="2200" dirty="0"/>
          </a:p>
        </p:txBody>
      </p:sp>
      <p:pic>
        <p:nvPicPr>
          <p:cNvPr id="4" name="Immagine 3" descr="Schermata 2019-11-21 alle 09.43.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pic>
        <p:nvPicPr>
          <p:cNvPr id="5" name="Immagine 4"/>
          <p:cNvPicPr>
            <a:picLocks noChangeAspect="1"/>
          </p:cNvPicPr>
          <p:nvPr/>
        </p:nvPicPr>
        <p:blipFill>
          <a:blip r:embed="rId3"/>
          <a:stretch>
            <a:fillRect/>
          </a:stretch>
        </p:blipFill>
        <p:spPr>
          <a:xfrm>
            <a:off x="2600328" y="-267064"/>
            <a:ext cx="5893145" cy="4187235"/>
          </a:xfrm>
          <a:prstGeom prst="rect">
            <a:avLst/>
          </a:prstGeom>
        </p:spPr>
      </p:pic>
    </p:spTree>
    <p:extLst>
      <p:ext uri="{BB962C8B-B14F-4D97-AF65-F5344CB8AC3E}">
        <p14:creationId xmlns:p14="http://schemas.microsoft.com/office/powerpoint/2010/main" val="269803029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620404"/>
            <a:ext cx="7620000" cy="1143000"/>
          </a:xfrm>
        </p:spPr>
        <p:txBody>
          <a:bodyPr/>
          <a:lstStyle/>
          <a:p>
            <a:pPr algn="ctr"/>
            <a:r>
              <a:rPr lang="it-IT" sz="3600" dirty="0" smtClean="0"/>
              <a:t>…grazie </a:t>
            </a:r>
            <a:br>
              <a:rPr lang="it-IT" sz="3600" dirty="0" smtClean="0"/>
            </a:br>
            <a:r>
              <a:rPr lang="it-IT" sz="3600" dirty="0" smtClean="0"/>
              <a:t>a</a:t>
            </a:r>
            <a:r>
              <a:rPr lang="it-IT" sz="3600" dirty="0" smtClean="0"/>
              <a:t/>
            </a:r>
            <a:br>
              <a:rPr lang="it-IT" sz="3600" dirty="0" smtClean="0"/>
            </a:br>
            <a:r>
              <a:rPr lang="it-IT" b="1" dirty="0" smtClean="0"/>
              <a:t>Giuseppe</a:t>
            </a:r>
            <a:r>
              <a:rPr lang="it-IT" dirty="0" smtClean="0"/>
              <a:t> e </a:t>
            </a:r>
            <a:r>
              <a:rPr lang="it-IT" b="1" dirty="0" smtClean="0"/>
              <a:t>Riccardo</a:t>
            </a:r>
            <a:br>
              <a:rPr lang="it-IT" b="1" dirty="0" smtClean="0"/>
            </a:br>
            <a:r>
              <a:rPr lang="it-IT" sz="3600" dirty="0"/>
              <a:t>per la loro </a:t>
            </a:r>
            <a:r>
              <a:rPr lang="it-IT" sz="3600" dirty="0"/>
              <a:t>cortesia e disponibilità </a:t>
            </a:r>
          </a:p>
        </p:txBody>
      </p:sp>
      <p:pic>
        <p:nvPicPr>
          <p:cNvPr id="3" name="Immagine 2" descr="Schermata 2019-11-21 alle 09.43.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366628774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5241" y="2669783"/>
            <a:ext cx="7620000" cy="1143000"/>
          </a:xfrm>
        </p:spPr>
        <p:txBody>
          <a:bodyPr/>
          <a:lstStyle/>
          <a:p>
            <a:r>
              <a:rPr lang="nb-NO" sz="4000" dirty="0" err="1"/>
              <a:t>challenge</a:t>
            </a:r>
            <a:r>
              <a:rPr lang="it-IT" sz="4000" dirty="0" smtClean="0"/>
              <a:t>… </a:t>
            </a:r>
            <a:br>
              <a:rPr lang="it-IT" sz="4000" dirty="0" smtClean="0"/>
            </a:br>
            <a:r>
              <a:rPr lang="it-IT" sz="6000" b="1" dirty="0" smtClean="0">
                <a:solidFill>
                  <a:srgbClr val="FF0000"/>
                </a:solidFill>
              </a:rPr>
              <a:t>vinta</a:t>
            </a:r>
            <a:r>
              <a:rPr lang="it-IT" sz="4000" dirty="0" smtClean="0"/>
              <a:t/>
            </a:r>
            <a:br>
              <a:rPr lang="it-IT" sz="4000" dirty="0" smtClean="0"/>
            </a:br>
            <a:r>
              <a:rPr lang="it-IT" sz="4000" dirty="0" smtClean="0"/>
              <a:t>il </a:t>
            </a:r>
            <a:r>
              <a:rPr lang="it-IT" sz="4000" i="1" dirty="0" err="1" smtClean="0"/>
              <a:t>python</a:t>
            </a:r>
            <a:r>
              <a:rPr lang="it-IT" sz="4000" dirty="0" smtClean="0"/>
              <a:t> ucciso</a:t>
            </a:r>
            <a:endParaRPr lang="it-IT" sz="4000" dirty="0"/>
          </a:p>
        </p:txBody>
      </p:sp>
      <p:pic>
        <p:nvPicPr>
          <p:cNvPr id="4" name="Immagine 3"/>
          <p:cNvPicPr>
            <a:picLocks noChangeAspect="1"/>
          </p:cNvPicPr>
          <p:nvPr/>
        </p:nvPicPr>
        <p:blipFill rotWithShape="1">
          <a:blip r:embed="rId2"/>
          <a:srcRect l="3418" t="2615" r="4349" b="3921"/>
          <a:stretch/>
        </p:blipFill>
        <p:spPr>
          <a:xfrm>
            <a:off x="4153647" y="209176"/>
            <a:ext cx="4153647" cy="6409765"/>
          </a:xfrm>
          <a:prstGeom prst="rect">
            <a:avLst/>
          </a:prstGeom>
        </p:spPr>
      </p:pic>
      <p:sp>
        <p:nvSpPr>
          <p:cNvPr id="5" name="CasellaDiTesto 4"/>
          <p:cNvSpPr txBox="1"/>
          <p:nvPr/>
        </p:nvSpPr>
        <p:spPr>
          <a:xfrm>
            <a:off x="395160" y="5777686"/>
            <a:ext cx="3691334" cy="523220"/>
          </a:xfrm>
          <a:prstGeom prst="rect">
            <a:avLst/>
          </a:prstGeom>
          <a:noFill/>
        </p:spPr>
        <p:txBody>
          <a:bodyPr wrap="square" rtlCol="0">
            <a:spAutoFit/>
          </a:bodyPr>
          <a:lstStyle/>
          <a:p>
            <a:r>
              <a:rPr lang="it-IT" sz="2800" b="1" dirty="0" smtClean="0">
                <a:solidFill>
                  <a:srgbClr val="FF0000"/>
                </a:solidFill>
              </a:rPr>
              <a:t>Grazie per l’attenzione</a:t>
            </a:r>
            <a:endParaRPr lang="it-IT" sz="2800" b="1" dirty="0">
              <a:solidFill>
                <a:srgbClr val="FF0000"/>
              </a:solidFill>
            </a:endParaRPr>
          </a:p>
        </p:txBody>
      </p:sp>
      <p:pic>
        <p:nvPicPr>
          <p:cNvPr id="6" name="Immagine 5" descr="Schermata 2019-11-21 alle 09.43.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23013801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5378625"/>
            <a:ext cx="7620000" cy="1143000"/>
          </a:xfrm>
        </p:spPr>
        <p:txBody>
          <a:bodyPr/>
          <a:lstStyle/>
          <a:p>
            <a:pPr algn="r"/>
            <a:r>
              <a:rPr lang="it-IT" sz="3200" i="1" dirty="0" smtClean="0"/>
              <a:t>L’avventura archeologica tra realtà e </a:t>
            </a:r>
            <a:r>
              <a:rPr lang="it-IT" sz="3200" i="1" dirty="0" smtClean="0"/>
              <a:t>leggenda</a:t>
            </a:r>
            <a:r>
              <a:rPr lang="it-IT" sz="3200" i="1" dirty="0" smtClean="0"/>
              <a:t/>
            </a:r>
            <a:br>
              <a:rPr lang="it-IT" sz="3200" i="1" dirty="0" smtClean="0"/>
            </a:br>
            <a:r>
              <a:rPr lang="it-IT" sz="2400" dirty="0" smtClean="0"/>
              <a:t>Giacomo di Staso</a:t>
            </a:r>
            <a:endParaRPr lang="it-IT" sz="2400" i="1" dirty="0"/>
          </a:p>
        </p:txBody>
      </p:sp>
      <p:pic>
        <p:nvPicPr>
          <p:cNvPr id="4" name="Immagine 3" descr="Schermata 2019-11-20 alle 20.31.00.png"/>
          <p:cNvPicPr>
            <a:picLocks noChangeAspect="1"/>
          </p:cNvPicPr>
          <p:nvPr/>
        </p:nvPicPr>
        <p:blipFill>
          <a:blip r:embed="rId2">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933700" y="298625"/>
            <a:ext cx="5143500" cy="5080000"/>
          </a:xfrm>
          <a:prstGeom prst="rect">
            <a:avLst/>
          </a:prstGeom>
        </p:spPr>
      </p:pic>
      <p:pic>
        <p:nvPicPr>
          <p:cNvPr id="5" name="Immagine 4" descr="Schermata 2019-11-21 alle 09.43.4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25281311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6760" y="1825757"/>
            <a:ext cx="7620000" cy="2855264"/>
          </a:xfrm>
        </p:spPr>
        <p:txBody>
          <a:bodyPr/>
          <a:lstStyle/>
          <a:p>
            <a:pPr algn="r"/>
            <a:r>
              <a:rPr lang="it-IT" sz="5400" b="1" dirty="0" smtClean="0">
                <a:solidFill>
                  <a:srgbClr val="FF0000"/>
                </a:solidFill>
              </a:rPr>
              <a:t>La scelta:</a:t>
            </a:r>
            <a:r>
              <a:rPr lang="it-IT" dirty="0" smtClean="0"/>
              <a:t/>
            </a:r>
            <a:br>
              <a:rPr lang="it-IT" dirty="0" smtClean="0"/>
            </a:br>
            <a:r>
              <a:rPr lang="it-IT" dirty="0" smtClean="0"/>
              <a:t/>
            </a:r>
            <a:br>
              <a:rPr lang="it-IT" dirty="0" smtClean="0"/>
            </a:br>
            <a:r>
              <a:rPr lang="it-IT" dirty="0" smtClean="0"/>
              <a:t>il mio desiderio </a:t>
            </a:r>
            <a:br>
              <a:rPr lang="it-IT" dirty="0" smtClean="0"/>
            </a:br>
            <a:r>
              <a:rPr lang="it-IT" b="1" dirty="0" smtClean="0">
                <a:solidFill>
                  <a:srgbClr val="FF0000"/>
                </a:solidFill>
              </a:rPr>
              <a:t>“LA MATERIA OSCURA”</a:t>
            </a:r>
            <a:r>
              <a:rPr lang="it-IT" dirty="0" smtClean="0"/>
              <a:t/>
            </a:r>
            <a:br>
              <a:rPr lang="it-IT" dirty="0" smtClean="0"/>
            </a:br>
            <a:r>
              <a:rPr lang="it-IT" dirty="0" smtClean="0"/>
              <a:t>ma… tutto esaurito</a:t>
            </a:r>
            <a:br>
              <a:rPr lang="it-IT" dirty="0" smtClean="0"/>
            </a:br>
            <a:r>
              <a:rPr lang="it-IT" dirty="0" smtClean="0"/>
              <a:t/>
            </a:r>
            <a:br>
              <a:rPr lang="it-IT" dirty="0" smtClean="0"/>
            </a:br>
            <a:r>
              <a:rPr lang="it-IT" dirty="0" smtClean="0"/>
              <a:t>scelta obbligata</a:t>
            </a:r>
            <a:br>
              <a:rPr lang="it-IT" dirty="0" smtClean="0"/>
            </a:br>
            <a:r>
              <a:rPr lang="it-IT" sz="6000" b="1" dirty="0" smtClean="0">
                <a:solidFill>
                  <a:srgbClr val="FF0000"/>
                </a:solidFill>
              </a:rPr>
              <a:t>“BIG DATA”</a:t>
            </a:r>
            <a:endParaRPr lang="it-IT" sz="6000" b="1" dirty="0">
              <a:solidFill>
                <a:srgbClr val="FF0000"/>
              </a:solidFill>
            </a:endParaRPr>
          </a:p>
        </p:txBody>
      </p:sp>
      <p:pic>
        <p:nvPicPr>
          <p:cNvPr id="3" name="Immagine 2" descr="Schermata 2019-11-21 alle 09.43.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100933985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34763"/>
            <a:ext cx="7620000" cy="3399594"/>
          </a:xfrm>
        </p:spPr>
        <p:txBody>
          <a:bodyPr/>
          <a:lstStyle/>
          <a:p>
            <a:pPr algn="r"/>
            <a:r>
              <a:rPr lang="it-IT" dirty="0" smtClean="0"/>
              <a:t>…le difficoltà </a:t>
            </a:r>
            <a:br>
              <a:rPr lang="it-IT" dirty="0" smtClean="0"/>
            </a:br>
            <a:r>
              <a:rPr lang="it-IT" dirty="0" smtClean="0">
                <a:solidFill>
                  <a:srgbClr val="FF0000"/>
                </a:solidFill>
              </a:rPr>
              <a:t>non conoscenza del linguaggio informatico</a:t>
            </a:r>
            <a:r>
              <a:rPr lang="it-IT" dirty="0" smtClean="0"/>
              <a:t/>
            </a:r>
            <a:br>
              <a:rPr lang="it-IT" dirty="0" smtClean="0"/>
            </a:br>
            <a:r>
              <a:rPr lang="it-IT" dirty="0" smtClean="0"/>
              <a:t>e… le opportunità</a:t>
            </a:r>
            <a:endParaRPr lang="it-IT" dirty="0"/>
          </a:p>
        </p:txBody>
      </p:sp>
      <p:sp>
        <p:nvSpPr>
          <p:cNvPr id="4" name="Freccia curva 3"/>
          <p:cNvSpPr/>
          <p:nvPr/>
        </p:nvSpPr>
        <p:spPr>
          <a:xfrm rot="5400000" flipV="1">
            <a:off x="1784170" y="3494617"/>
            <a:ext cx="1772307" cy="1706862"/>
          </a:xfrm>
          <a:prstGeom prst="bentArrow">
            <a:avLst>
              <a:gd name="adj1" fmla="val 25000"/>
              <a:gd name="adj2" fmla="val 24360"/>
              <a:gd name="adj3" fmla="val 25000"/>
              <a:gd name="adj4" fmla="val 46505"/>
            </a:avLst>
          </a:prstGeom>
          <a:ln/>
        </p:spPr>
        <p:style>
          <a:lnRef idx="1">
            <a:schemeClr val="accent1"/>
          </a:lnRef>
          <a:fillRef idx="3">
            <a:schemeClr val="accent1"/>
          </a:fillRef>
          <a:effectRef idx="2">
            <a:schemeClr val="accent1"/>
          </a:effectRef>
          <a:fontRef idx="minor">
            <a:schemeClr val="lt1"/>
          </a:fontRef>
        </p:style>
        <p:txBody>
          <a:bodyPr/>
          <a:lstStyle/>
          <a:p>
            <a:endParaRPr lang="it-IT"/>
          </a:p>
        </p:txBody>
      </p:sp>
      <p:sp>
        <p:nvSpPr>
          <p:cNvPr id="6" name="CasellaDiTesto 5"/>
          <p:cNvSpPr txBox="1"/>
          <p:nvPr/>
        </p:nvSpPr>
        <p:spPr>
          <a:xfrm>
            <a:off x="457200" y="5187400"/>
            <a:ext cx="6557924" cy="861774"/>
          </a:xfrm>
          <a:prstGeom prst="rect">
            <a:avLst/>
          </a:prstGeom>
          <a:noFill/>
        </p:spPr>
        <p:txBody>
          <a:bodyPr wrap="square" rtlCol="0">
            <a:spAutoFit/>
          </a:bodyPr>
          <a:lstStyle/>
          <a:p>
            <a:r>
              <a:rPr lang="it-IT" sz="3200" b="1" dirty="0" smtClean="0"/>
              <a:t>EXTREME ENERGY EVENTS</a:t>
            </a:r>
          </a:p>
          <a:p>
            <a:r>
              <a:rPr lang="it-IT" dirty="0" smtClean="0"/>
              <a:t>Esperimento del CENTRO FERMI “STUDIO DEI RAGGI COSMICI”</a:t>
            </a:r>
            <a:endParaRPr lang="it-IT" dirty="0"/>
          </a:p>
        </p:txBody>
      </p:sp>
      <p:pic>
        <p:nvPicPr>
          <p:cNvPr id="5" name="Immagine 4" descr="Schermata 2019-11-21 alle 09.43.4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40247192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47900" y="5196295"/>
            <a:ext cx="7620000" cy="1143000"/>
          </a:xfrm>
        </p:spPr>
        <p:txBody>
          <a:bodyPr/>
          <a:lstStyle/>
          <a:p>
            <a:r>
              <a:rPr lang="it-IT" sz="2400" dirty="0" smtClean="0"/>
              <a:t>In rosso i telescopi </a:t>
            </a:r>
            <a:br>
              <a:rPr lang="it-IT" sz="2400" dirty="0" smtClean="0"/>
            </a:br>
            <a:r>
              <a:rPr lang="it-IT" sz="2400" dirty="0" smtClean="0"/>
              <a:t>presenti in ITALIA</a:t>
            </a:r>
            <a:endParaRPr lang="it-IT" sz="2400" dirty="0"/>
          </a:p>
        </p:txBody>
      </p:sp>
      <p:pic>
        <p:nvPicPr>
          <p:cNvPr id="4" name="Immagine 3" descr="Schermata 2019-11-20 alle 21.16.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5861" y="-67240"/>
            <a:ext cx="5628139" cy="7062981"/>
          </a:xfrm>
          <a:prstGeom prst="rect">
            <a:avLst/>
          </a:prstGeom>
        </p:spPr>
      </p:pic>
      <p:pic>
        <p:nvPicPr>
          <p:cNvPr id="5" name="Immagine 4" descr="Schermata 2019-11-20 alle 21.15.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898" y="1840324"/>
            <a:ext cx="2772131" cy="3408535"/>
          </a:xfrm>
          <a:prstGeom prst="rect">
            <a:avLst/>
          </a:prstGeom>
        </p:spPr>
      </p:pic>
      <p:sp>
        <p:nvSpPr>
          <p:cNvPr id="6" name="CasellaDiTesto 5"/>
          <p:cNvSpPr txBox="1"/>
          <p:nvPr/>
        </p:nvSpPr>
        <p:spPr>
          <a:xfrm>
            <a:off x="7465664" y="3175260"/>
            <a:ext cx="1404471" cy="369332"/>
          </a:xfrm>
          <a:prstGeom prst="rect">
            <a:avLst/>
          </a:prstGeom>
          <a:noFill/>
        </p:spPr>
        <p:txBody>
          <a:bodyPr wrap="square" rtlCol="0">
            <a:spAutoFit/>
          </a:bodyPr>
          <a:lstStyle/>
          <a:p>
            <a:r>
              <a:rPr lang="it-IT" b="1" dirty="0" smtClean="0">
                <a:solidFill>
                  <a:schemeClr val="bg1"/>
                </a:solidFill>
              </a:rPr>
              <a:t>TRINITAPOLI</a:t>
            </a:r>
            <a:endParaRPr lang="it-IT" b="1" dirty="0">
              <a:solidFill>
                <a:schemeClr val="bg1"/>
              </a:solidFill>
            </a:endParaRPr>
          </a:p>
        </p:txBody>
      </p:sp>
      <p:pic>
        <p:nvPicPr>
          <p:cNvPr id="7" name="Immagine 6" descr="Schermata 2019-11-21 alle 09.43.4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
        <p:nvSpPr>
          <p:cNvPr id="3" name="Ovale 2"/>
          <p:cNvSpPr/>
          <p:nvPr/>
        </p:nvSpPr>
        <p:spPr>
          <a:xfrm>
            <a:off x="6129747" y="6607238"/>
            <a:ext cx="182153" cy="176801"/>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2215265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hermata 2019-11-20 alle 21.04.48.png"/>
          <p:cNvPicPr>
            <a:picLocks noChangeAspect="1"/>
          </p:cNvPicPr>
          <p:nvPr/>
        </p:nvPicPr>
        <p:blipFill rotWithShape="1">
          <a:blip r:embed="rId2">
            <a:extLst>
              <a:ext uri="{28A0092B-C50C-407E-A947-70E740481C1C}">
                <a14:useLocalDpi xmlns:a14="http://schemas.microsoft.com/office/drawing/2010/main" val="0"/>
              </a:ext>
            </a:extLst>
          </a:blip>
          <a:srcRect t="20458"/>
          <a:stretch/>
        </p:blipFill>
        <p:spPr>
          <a:xfrm>
            <a:off x="165666" y="1292593"/>
            <a:ext cx="7986889" cy="5454977"/>
          </a:xfrm>
          <a:prstGeom prst="rect">
            <a:avLst/>
          </a:prstGeom>
        </p:spPr>
      </p:pic>
      <p:pic>
        <p:nvPicPr>
          <p:cNvPr id="3" name="Immagine 2" descr="Schermata 2019-11-21 alle 09.43.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3682398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Schermata 2019-11-19 alle 16.04.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76" y="3654080"/>
            <a:ext cx="4761909" cy="3246756"/>
          </a:xfrm>
          <a:prstGeom prst="rect">
            <a:avLst/>
          </a:prstGeom>
        </p:spPr>
      </p:pic>
      <p:pic>
        <p:nvPicPr>
          <p:cNvPr id="6" name="Immagine 5" descr="Schermata 2019-11-19 alle 16.04.5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2401" y="3654080"/>
            <a:ext cx="4688730" cy="3193283"/>
          </a:xfrm>
          <a:prstGeom prst="rect">
            <a:avLst/>
          </a:prstGeom>
        </p:spPr>
      </p:pic>
      <p:pic>
        <p:nvPicPr>
          <p:cNvPr id="7" name="Immagine 6" descr="Schermata 2019-11-20 alle 21.15.4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56100" y="0"/>
            <a:ext cx="3089632" cy="3747326"/>
          </a:xfrm>
          <a:prstGeom prst="rect">
            <a:avLst/>
          </a:prstGeom>
        </p:spPr>
      </p:pic>
      <p:sp>
        <p:nvSpPr>
          <p:cNvPr id="2" name="Titolo 1"/>
          <p:cNvSpPr>
            <a:spLocks noGrp="1"/>
          </p:cNvSpPr>
          <p:nvPr>
            <p:ph type="title"/>
          </p:nvPr>
        </p:nvSpPr>
        <p:spPr>
          <a:xfrm>
            <a:off x="-1770168" y="593103"/>
            <a:ext cx="7620000" cy="3082068"/>
          </a:xfrm>
        </p:spPr>
        <p:txBody>
          <a:bodyPr/>
          <a:lstStyle/>
          <a:p>
            <a:pPr algn="r"/>
            <a:r>
              <a:rPr lang="it-IT" sz="2400" b="1" dirty="0" smtClean="0"/>
              <a:t>Analisi dati :</a:t>
            </a:r>
            <a:br>
              <a:rPr lang="it-IT" sz="2400" b="1" dirty="0" smtClean="0"/>
            </a:br>
            <a:r>
              <a:rPr lang="it-IT" sz="2400" dirty="0" smtClean="0"/>
              <a:t>Distribuzione angolare degli eventi </a:t>
            </a:r>
            <a:br>
              <a:rPr lang="it-IT" sz="2400" dirty="0" smtClean="0"/>
            </a:br>
            <a:r>
              <a:rPr lang="it-IT" sz="2400" dirty="0" smtClean="0"/>
              <a:t>in funzione degli angoli </a:t>
            </a:r>
            <a:br>
              <a:rPr lang="it-IT" sz="2400" dirty="0" smtClean="0"/>
            </a:br>
            <a:r>
              <a:rPr lang="it-IT" sz="2400" dirty="0" err="1" smtClean="0"/>
              <a:t>θ</a:t>
            </a:r>
            <a:r>
              <a:rPr lang="it-IT" sz="2400" dirty="0" smtClean="0"/>
              <a:t> (zenitale) e </a:t>
            </a:r>
            <a:r>
              <a:rPr lang="it-IT" sz="2400" dirty="0" err="1" smtClean="0"/>
              <a:t>Φ</a:t>
            </a:r>
            <a:r>
              <a:rPr lang="it-IT" sz="2400" dirty="0" smtClean="0"/>
              <a:t> (azimutale)</a:t>
            </a:r>
            <a:br>
              <a:rPr lang="it-IT" sz="2400" dirty="0" smtClean="0"/>
            </a:br>
            <a:r>
              <a:rPr lang="it-IT" sz="2400" dirty="0" smtClean="0"/>
              <a:t>con</a:t>
            </a:r>
            <a:r>
              <a:rPr lang="it-IT" sz="2400" b="1" dirty="0" smtClean="0"/>
              <a:t> </a:t>
            </a:r>
            <a:r>
              <a:rPr lang="it-IT" sz="2400" b="1" dirty="0"/>
              <a:t>EXCEL </a:t>
            </a:r>
            <a:r>
              <a:rPr lang="it-IT" sz="2400" dirty="0"/>
              <a:t>e </a:t>
            </a:r>
            <a:r>
              <a:rPr lang="it-IT" sz="2400" b="1" dirty="0" smtClean="0"/>
              <a:t>ROOT</a:t>
            </a:r>
            <a:r>
              <a:rPr lang="it-IT" sz="2400" dirty="0" smtClean="0"/>
              <a:t/>
            </a:r>
            <a:br>
              <a:rPr lang="it-IT" sz="2400" dirty="0" smtClean="0"/>
            </a:br>
            <a:r>
              <a:rPr lang="it-IT" sz="2400" b="1" i="1" dirty="0" smtClean="0">
                <a:solidFill>
                  <a:srgbClr val="FF0000"/>
                </a:solidFill>
              </a:rPr>
              <a:t>con quantità limitata di dati iniziali</a:t>
            </a:r>
            <a:endParaRPr lang="it-IT" sz="2400" b="1" i="1" dirty="0">
              <a:solidFill>
                <a:srgbClr val="FF0000"/>
              </a:solidFill>
            </a:endParaRPr>
          </a:p>
        </p:txBody>
      </p:sp>
      <p:pic>
        <p:nvPicPr>
          <p:cNvPr id="8" name="Immagine 7" descr="Schermata 2019-11-21 alle 09.43.4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26766437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111522" y="1327108"/>
            <a:ext cx="7620000" cy="1143000"/>
          </a:xfrm>
        </p:spPr>
        <p:txBody>
          <a:bodyPr/>
          <a:lstStyle/>
          <a:p>
            <a:r>
              <a:rPr lang="it-IT" dirty="0" smtClean="0"/>
              <a:t>…e ora PYTHON</a:t>
            </a:r>
            <a:endParaRPr lang="it-IT" dirty="0"/>
          </a:p>
        </p:txBody>
      </p:sp>
      <p:pic>
        <p:nvPicPr>
          <p:cNvPr id="4" name="Immagine 3" descr="Schermata 2019-11-20 alle 21.37.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44997"/>
            <a:ext cx="9387764" cy="4213003"/>
          </a:xfrm>
          <a:prstGeom prst="rect">
            <a:avLst/>
          </a:prstGeom>
        </p:spPr>
      </p:pic>
      <p:pic>
        <p:nvPicPr>
          <p:cNvPr id="5" name="Immagine 4" descr="Schermata 2019-11-21 alle 09.43.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40220762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849553" y="76487"/>
            <a:ext cx="7620000" cy="1143000"/>
          </a:xfrm>
        </p:spPr>
        <p:txBody>
          <a:bodyPr/>
          <a:lstStyle/>
          <a:p>
            <a:r>
              <a:rPr lang="it-IT" sz="3200" dirty="0" smtClean="0"/>
              <a:t>Plottaggio con PYTHON angolo </a:t>
            </a:r>
            <a:r>
              <a:rPr lang="it-IT" sz="3200" dirty="0" err="1" smtClean="0"/>
              <a:t>θ</a:t>
            </a:r>
            <a:r>
              <a:rPr lang="it-IT" sz="3200" dirty="0" smtClean="0"/>
              <a:t> </a:t>
            </a:r>
            <a:endParaRPr lang="it-IT" sz="3200" dirty="0"/>
          </a:p>
        </p:txBody>
      </p:sp>
      <p:pic>
        <p:nvPicPr>
          <p:cNvPr id="4" name="Immagine 3" descr="Schermata 2019-11-20 alle 21.41.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5676" y="1105682"/>
            <a:ext cx="5562600" cy="1752600"/>
          </a:xfrm>
          <a:prstGeom prst="rect">
            <a:avLst/>
          </a:prstGeom>
        </p:spPr>
      </p:pic>
      <p:pic>
        <p:nvPicPr>
          <p:cNvPr id="5" name="Immagine 4" descr="Schermata 2019-11-20 alle 21.40.2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229" y="2882240"/>
            <a:ext cx="6098241" cy="3826347"/>
          </a:xfrm>
          <a:prstGeom prst="rect">
            <a:avLst/>
          </a:prstGeom>
        </p:spPr>
      </p:pic>
      <p:pic>
        <p:nvPicPr>
          <p:cNvPr id="6" name="Immagine 5" descr="Schermata 2019-11-21 alle 09.43.4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4477"/>
            <a:ext cx="2363725" cy="1479898"/>
          </a:xfrm>
          <a:prstGeom prst="rect">
            <a:avLst/>
          </a:prstGeom>
        </p:spPr>
      </p:pic>
    </p:spTree>
    <p:extLst>
      <p:ext uri="{BB962C8B-B14F-4D97-AF65-F5344CB8AC3E}">
        <p14:creationId xmlns:p14="http://schemas.microsoft.com/office/powerpoint/2010/main" val="355406448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iacenza">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Adiacenza.thmx</Template>
  <TotalTime>156</TotalTime>
  <Words>70</Words>
  <Application>Microsoft Macintosh PowerPoint</Application>
  <PresentationFormat>Presentazione su schermo (4:3)</PresentationFormat>
  <Paragraphs>19</Paragraphs>
  <Slides>14</Slides>
  <Notes>0</Notes>
  <HiddenSlides>0</HiddenSlides>
  <MMClips>0</MMClips>
  <ScaleCrop>false</ScaleCrop>
  <HeadingPairs>
    <vt:vector size="4" baseType="variant">
      <vt:variant>
        <vt:lpstr>Tema</vt:lpstr>
      </vt:variant>
      <vt:variant>
        <vt:i4>1</vt:i4>
      </vt:variant>
      <vt:variant>
        <vt:lpstr>Titoli diapositive</vt:lpstr>
      </vt:variant>
      <vt:variant>
        <vt:i4>14</vt:i4>
      </vt:variant>
    </vt:vector>
  </HeadingPairs>
  <TitlesOfParts>
    <vt:vector size="15" baseType="lpstr">
      <vt:lpstr>Adiacenza</vt:lpstr>
      <vt:lpstr> La mia sfida contro… PYTHON</vt:lpstr>
      <vt:lpstr>L’avventura archeologica tra realtà e leggenda Giacomo di Staso</vt:lpstr>
      <vt:lpstr>La scelta:  il mio desiderio  “LA MATERIA OSCURA” ma… tutto esaurito  scelta obbligata “BIG DATA”</vt:lpstr>
      <vt:lpstr>…le difficoltà  non conoscenza del linguaggio informatico e… le opportunità</vt:lpstr>
      <vt:lpstr>In rosso i telescopi  presenti in ITALIA</vt:lpstr>
      <vt:lpstr>Presentazione di PowerPoint</vt:lpstr>
      <vt:lpstr>Analisi dati : Distribuzione angolare degli eventi  in funzione degli angoli  θ (zenitale) e Φ (azimutale) con EXCEL e ROOT con quantità limitata di dati iniziali</vt:lpstr>
      <vt:lpstr>…e ora PYTHON</vt:lpstr>
      <vt:lpstr>Plottaggio con PYTHON angolo θ </vt:lpstr>
      <vt:lpstr>Presentazione di PowerPoint</vt:lpstr>
      <vt:lpstr>Presentazione di PowerPoint</vt:lpstr>
      <vt:lpstr>Altra analisi: effetto forbush Per scoprire il forbush con i telescopi EEE è necessario processare  dati di più giorni consecutivi. Oggi questa analisi viene effettuata a Bologna dal CNAF. In locale possiamo controllare la variazione della frequenza  degli eventi in funzione del tempo per intervalli brevi dell’ordine di 10 ore. L’uso del Python ci consentirà senz’altro analisi più spinte con dati di più giorni consecutivi.</vt:lpstr>
      <vt:lpstr>…grazie  a Giuseppe e Riccardo per la loro cortesia e disponibilità </vt:lpstr>
      <vt:lpstr>challenge…  vinta il python ucciso</vt:lpstr>
    </vt:vector>
  </TitlesOfParts>
  <Company>scuola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Era scritto La mia sfida contro… PYTHON</dc:title>
  <dc:creator>liceo  staffa</dc:creator>
  <cp:lastModifiedBy>liceo  staffa</cp:lastModifiedBy>
  <cp:revision>20</cp:revision>
  <dcterms:created xsi:type="dcterms:W3CDTF">2019-11-20T19:26:53Z</dcterms:created>
  <dcterms:modified xsi:type="dcterms:W3CDTF">2019-11-21T12:37:10Z</dcterms:modified>
</cp:coreProperties>
</file>