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2" r:id="rId6"/>
    <p:sldId id="264" r:id="rId7"/>
    <p:sldId id="270" r:id="rId8"/>
    <p:sldId id="269" r:id="rId9"/>
    <p:sldId id="265" r:id="rId10"/>
    <p:sldId id="266" r:id="rId11"/>
    <p:sldId id="267" r:id="rId12"/>
    <p:sldId id="263" r:id="rId13"/>
    <p:sldId id="268" r:id="rId14"/>
    <p:sldId id="272" r:id="rId15"/>
    <p:sldId id="260" r:id="rId16"/>
    <p:sldId id="261" r:id="rId17"/>
    <p:sldId id="271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4"/>
    <p:restoredTop sz="94701"/>
  </p:normalViewPr>
  <p:slideViewPr>
    <p:cSldViewPr snapToGrid="0" snapToObjects="1">
      <p:cViewPr varScale="1">
        <p:scale>
          <a:sx n="80" d="100"/>
          <a:sy n="80" d="100"/>
        </p:scale>
        <p:origin x="22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2FCC3-C681-EF47-89F3-F57B819E26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1F25B0-F0FE-A441-BC33-0AFF62A93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11B2F-3F78-3840-80F6-397C2E95B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97CBD-873E-9741-BF33-F36174D2F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5BEA0-A036-CD45-BC06-33F240302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6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67AD6-F7FA-714F-8456-B3A364DD5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420203-DEBA-B549-98A2-B9F0BD6B06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5D091-2DD1-5F44-9F80-B59712215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C298FA-4DA8-1947-AC95-56E29F6D2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A4538-DD16-DA4C-837E-16B11090C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64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8EA283-3FAA-AD4E-ACEC-32A4316AC9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B5A695-5782-9F4C-ABC0-95AC6D9802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39F15-EFD0-6A40-A8CA-995A41054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749E7-1979-014A-A54C-71B51716C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30E4A-25AA-6D4A-AB9C-EE8406DB9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6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E58FE-80C0-3440-8C46-BA6FB7153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949B1-F991-BA40-83B6-D4EFB9867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84D8A-DD57-894A-AFA1-D02ACC382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2254A-0419-E149-9115-7C3D6435C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65A60-7B74-BE4B-9ADF-8441A5603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042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E407-D62A-AC4F-A733-C9E7B681C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82F65-84F9-574D-A7C1-D39879BF2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DEA47-AE8E-3745-A175-C55D3A41D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C4F83-CEBA-D144-82BB-1858133FD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701CE-D39C-8B41-99A2-487D871A3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83B3A-F5A2-DF4A-BDDE-C9BC18B5D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D4930-E3D8-7445-96FF-9B0DC51B90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D57D35-E451-2049-9DA5-29E8AD73DE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C5E0B-F7E4-3C4D-A875-113B95CC3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F56A43-3924-324B-A12D-FA6CAA85A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1A5D17-77FC-AF4A-9683-AD681BECC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27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DEA64-9008-164F-A89D-E2AB61711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A06DD7-152A-1C49-A05E-F46B68B4A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4EEF14-2B71-0E48-8BAA-DD921248F7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34B37B-71E5-0742-825C-FC0DEC4D22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A06908-743A-344A-9733-E246275C8B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2F3B50-8989-AC41-9CEF-2C1E578DA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1E03E5-5F68-574A-827C-83A33BF27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CF1ECB-26BA-414E-941A-1866D2AF0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01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495D4-52B2-944B-A77A-00FBEB08C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0FB617-929D-9F43-844F-6AB4FD42F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A995E4-2166-6143-A4C6-701C0508E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7BA9E0-C593-F244-A776-EBF4950C7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52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7B5C11-EE09-6849-8938-1B9505AAB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548037-8640-7148-857F-00E8EF188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D5305-6BB7-8B41-BFF7-3814C8CDA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68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B54DF-AA9A-D841-BFB5-62356F905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43C03-6B08-CB4F-B80B-AADB8AF7F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67D3F1-4982-F84B-A58D-770193A90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3AD274-BD74-3B44-9EC7-0FE464EC4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23685-B7DF-9C48-9F29-448F96D7C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A2C76D-1460-3644-B8B1-D7B0D5389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43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79CA0-51F1-5C48-96CD-E01DEAA48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2ED75A-FC0B-BA45-B88C-3E4B5E018B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E18FAC-F599-6F42-A678-F92D1D720F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521DB9-5375-9C40-A625-58BE8E85C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D804A-AB45-D54B-A9F4-8A9B34281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D92940-7609-2F42-8704-20DA467D4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3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1B70A2-B443-6B4D-B231-AEE67A72B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F2F41-C705-3B4F-B942-968E44BC5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198BC-8563-184C-B8DF-D547DD7078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A56C7-290F-E442-91F8-6CCE793C6752}" type="datetimeFigureOut">
              <a:rPr lang="en-US" smtClean="0"/>
              <a:t>1/24/19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4C0967-5E03-5049-AB03-6376A55978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284DC-799E-B842-9F1D-0CEE58E2B5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8A1ED-79EB-F44D-ABB9-CDC145B13F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5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04DF4-90F7-8845-AB97-433CA329E1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Installation Infrastructure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A8C616-ACBE-4141-95A8-39DF8E203F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Jim Stewart</a:t>
            </a:r>
          </a:p>
          <a:p>
            <a:r>
              <a:rPr lang="en-US" dirty="0"/>
              <a:t>January 25 2018</a:t>
            </a:r>
          </a:p>
        </p:txBody>
      </p:sp>
    </p:spTree>
    <p:extLst>
      <p:ext uri="{BB962C8B-B14F-4D97-AF65-F5344CB8AC3E}">
        <p14:creationId xmlns:p14="http://schemas.microsoft.com/office/powerpoint/2010/main" val="444399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C51B-82E1-FC4B-8054-A626DF84F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 Boxes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63B34-BC16-864E-B141-1F6E546A5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0" y="1524000"/>
            <a:ext cx="4889500" cy="46656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Construction similar to </a:t>
            </a:r>
            <a:r>
              <a:rPr lang="en-US" dirty="0" err="1"/>
              <a:t>ProtoDUNE</a:t>
            </a:r>
            <a:r>
              <a:rPr lang="en-US" dirty="0"/>
              <a:t>-SP cold box but twice as tall.</a:t>
            </a:r>
          </a:p>
          <a:p>
            <a:r>
              <a:rPr lang="en-US" dirty="0"/>
              <a:t>3 cold boxes are needed</a:t>
            </a:r>
          </a:p>
          <a:p>
            <a:r>
              <a:rPr lang="en-US" dirty="0"/>
              <a:t>Doors will be hinged so they can be easily opened</a:t>
            </a:r>
          </a:p>
          <a:p>
            <a:r>
              <a:rPr lang="en-US" dirty="0"/>
              <a:t>Doors are split in 3 panels</a:t>
            </a:r>
          </a:p>
          <a:p>
            <a:r>
              <a:rPr lang="en-US" dirty="0"/>
              <a:t>Space inside will allow for a fixed patch panel for the CE</a:t>
            </a:r>
          </a:p>
          <a:p>
            <a:r>
              <a:rPr lang="en-US" dirty="0"/>
              <a:t>Will seek to design the system so the WEC is above the cleanroom roof and accessible from a platform on the cryostat.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7FC1D9-552C-CA40-A8FD-25CCC8C47D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8" t="4722" r="50000" b="8985"/>
          <a:stretch/>
        </p:blipFill>
        <p:spPr>
          <a:xfrm>
            <a:off x="6845300" y="681037"/>
            <a:ext cx="4394200" cy="52371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D296CF-7D0E-7648-B5D3-832D362B74B6}"/>
              </a:ext>
            </a:extLst>
          </p:cNvPr>
          <p:cNvSpPr txBox="1"/>
          <p:nvPr/>
        </p:nvSpPr>
        <p:spPr>
          <a:xfrm>
            <a:off x="838200" y="6004997"/>
            <a:ext cx="4439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information in </a:t>
            </a:r>
            <a:r>
              <a:rPr lang="en-US" dirty="0" err="1"/>
              <a:t>Dimitar’s</a:t>
            </a:r>
            <a:r>
              <a:rPr lang="en-US" dirty="0"/>
              <a:t> talk later today</a:t>
            </a:r>
          </a:p>
        </p:txBody>
      </p:sp>
    </p:spTree>
    <p:extLst>
      <p:ext uri="{BB962C8B-B14F-4D97-AF65-F5344CB8AC3E}">
        <p14:creationId xmlns:p14="http://schemas.microsoft.com/office/powerpoint/2010/main" val="640084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ED350-C71F-9E47-BB6D-2CFF6B74F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Cryogenics System for the cold boxes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6DA42-4D67-D043-9335-4CA571431D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Will be presented by David later today.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431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7EE0E-2EDB-C644-9A75-3CF1FE00B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Cryostat scissor lifts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302C0-DCCF-7448-AFE6-3925AE6D8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577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Several companies exist that make battery operated scissor lifts. </a:t>
            </a:r>
          </a:p>
          <a:p>
            <a:r>
              <a:rPr lang="en-US" dirty="0"/>
              <a:t>All have max height of around 13.7 m</a:t>
            </a:r>
          </a:p>
          <a:p>
            <a:r>
              <a:rPr lang="en-US" dirty="0"/>
              <a:t>Inserting the lifts into the cryostat will be a challenge as they are wider than the gap between the post and TCO wall.</a:t>
            </a:r>
          </a:p>
          <a:p>
            <a:pPr lvl="1"/>
            <a:r>
              <a:rPr lang="en-US" dirty="0"/>
              <a:t>Even more difficult to remove at the end.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DC22F6-75A1-2642-904F-BB9DA1B2B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3672" y="2447926"/>
            <a:ext cx="5700128" cy="40703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F664A0-5062-2B45-80D4-396CB2EEA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2142" y="0"/>
            <a:ext cx="2358708" cy="23749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73E9562-1659-5148-8E46-00E68D3330A7}"/>
              </a:ext>
            </a:extLst>
          </p:cNvPr>
          <p:cNvSpPr/>
          <p:nvPr/>
        </p:nvSpPr>
        <p:spPr>
          <a:xfrm>
            <a:off x="10608585" y="1640013"/>
            <a:ext cx="380257" cy="670719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6BAABE9-B08B-E441-BE79-2A2D0F44A62F}"/>
              </a:ext>
            </a:extLst>
          </p:cNvPr>
          <p:cNvCxnSpPr/>
          <p:nvPr/>
        </p:nvCxnSpPr>
        <p:spPr>
          <a:xfrm>
            <a:off x="9111916" y="2055813"/>
            <a:ext cx="137962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22780CD-26E3-D24C-B3A3-B57DFCCB90ED}"/>
              </a:ext>
            </a:extLst>
          </p:cNvPr>
          <p:cNvSpPr txBox="1"/>
          <p:nvPr/>
        </p:nvSpPr>
        <p:spPr>
          <a:xfrm>
            <a:off x="8682686" y="1661359"/>
            <a:ext cx="592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post</a:t>
            </a:r>
          </a:p>
        </p:txBody>
      </p:sp>
    </p:spTree>
    <p:extLst>
      <p:ext uri="{BB962C8B-B14F-4D97-AF65-F5344CB8AC3E}">
        <p14:creationId xmlns:p14="http://schemas.microsoft.com/office/powerpoint/2010/main" val="3300738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52FCE-54BA-B140-BDE8-46B9B9A9D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Cryostat internal infrastructure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0FB46-E268-A441-B4A6-18B738B24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Air handling units to purify air for the cryostat and cleanroom</a:t>
            </a:r>
          </a:p>
          <a:p>
            <a:r>
              <a:rPr lang="en-US" dirty="0"/>
              <a:t>Lighting inside the cryostat</a:t>
            </a:r>
          </a:p>
          <a:p>
            <a:r>
              <a:rPr lang="en-US" dirty="0"/>
              <a:t>False floor inside the cryostat</a:t>
            </a:r>
          </a:p>
          <a:p>
            <a:r>
              <a:rPr lang="en-US" dirty="0"/>
              <a:t>Internal cryogenic piping</a:t>
            </a:r>
          </a:p>
        </p:txBody>
      </p:sp>
    </p:spTree>
    <p:extLst>
      <p:ext uri="{BB962C8B-B14F-4D97-AF65-F5344CB8AC3E}">
        <p14:creationId xmlns:p14="http://schemas.microsoft.com/office/powerpoint/2010/main" val="3693616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BC93C-616B-5B47-B8D7-60D6109C4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1455"/>
          </a:xfrm>
        </p:spPr>
        <p:txBody>
          <a:bodyPr/>
          <a:lstStyle/>
          <a:p>
            <a:r>
              <a:rPr lang="en-US" dirty="0"/>
              <a:t>Detector Support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A0DEA-4030-AF43-90E7-BD145AD6D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47100" y="1316580"/>
            <a:ext cx="3103813" cy="4907757"/>
          </a:xfrm>
        </p:spPr>
        <p:txBody>
          <a:bodyPr/>
          <a:lstStyle/>
          <a:p>
            <a:r>
              <a:rPr lang="en-US" dirty="0"/>
              <a:t>Support rails for the detector. </a:t>
            </a:r>
          </a:p>
          <a:p>
            <a:r>
              <a:rPr lang="en-US" dirty="0"/>
              <a:t>Installation switchyard inside the cryostat.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E4822E-B118-8549-8AD4-D47BEBCBA1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87" y="1181100"/>
            <a:ext cx="7708900" cy="2247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9DE5BE-73B1-A644-AF0F-FCB03F881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87" y="3429000"/>
            <a:ext cx="7315200" cy="31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999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4101E-4DBC-1946-8D04-905973F69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400" y="229585"/>
            <a:ext cx="4191000" cy="1461103"/>
          </a:xfrm>
        </p:spPr>
        <p:txBody>
          <a:bodyPr/>
          <a:lstStyle/>
          <a:p>
            <a:r>
              <a:rPr lang="en-US" dirty="0"/>
              <a:t>Mezzanine and Racks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DAA4936-2454-A04C-8366-1EEA3812425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181600" y="571500"/>
            <a:ext cx="7014330" cy="5741606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88A4A6-89DC-0C4F-BEBE-0ED3F4DC6C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6400" y="1826228"/>
            <a:ext cx="46863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16 groups of 4 racks</a:t>
            </a:r>
          </a:p>
          <a:p>
            <a:pPr lvl="1"/>
            <a:r>
              <a:rPr lang="en-US" dirty="0"/>
              <a:t>25-CE 25-PD 14-CISC+Calib.</a:t>
            </a:r>
          </a:p>
          <a:p>
            <a:pPr lvl="1"/>
            <a:r>
              <a:rPr lang="en-US" dirty="0"/>
              <a:t>Possible to add a few more</a:t>
            </a:r>
          </a:p>
          <a:p>
            <a:r>
              <a:rPr lang="en-US" dirty="0"/>
              <a:t>Mezzanine is on detector ground</a:t>
            </a:r>
          </a:p>
          <a:p>
            <a:r>
              <a:rPr lang="en-US" dirty="0"/>
              <a:t>Cable trays to CUC run under floor along West edge.</a:t>
            </a:r>
          </a:p>
          <a:p>
            <a:r>
              <a:rPr lang="en-US" dirty="0"/>
              <a:t>North-South cable trays run near I-beams under the floor.</a:t>
            </a:r>
          </a:p>
          <a:p>
            <a:r>
              <a:rPr lang="en-US" dirty="0"/>
              <a:t>Rack cooling is not designed</a:t>
            </a:r>
          </a:p>
        </p:txBody>
      </p:sp>
    </p:spTree>
    <p:extLst>
      <p:ext uri="{BB962C8B-B14F-4D97-AF65-F5344CB8AC3E}">
        <p14:creationId xmlns:p14="http://schemas.microsoft.com/office/powerpoint/2010/main" val="2429499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61C20-CF08-104B-8C63-958590B41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Cryostat Crossing tubes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11351D-5724-D045-82A6-B964D046A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905" y="1690688"/>
            <a:ext cx="9669379" cy="4351338"/>
          </a:xfrm>
        </p:spPr>
        <p:txBody>
          <a:bodyPr/>
          <a:lstStyle/>
          <a:p>
            <a:r>
              <a:rPr lang="en-US" dirty="0"/>
              <a:t>Custom vacuum assembly. Welded to the cryostat roof and the thin cryostat membrane. Supported off the cryostat I-beams.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EB71B5-F9C4-0642-9DEF-ACF96714A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852" y="2705100"/>
            <a:ext cx="8026400" cy="39116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9413801-82CE-6C49-94D2-EB3CEAE03AC5}"/>
              </a:ext>
            </a:extLst>
          </p:cNvPr>
          <p:cNvSpPr txBox="1">
            <a:spLocks/>
          </p:cNvSpPr>
          <p:nvPr/>
        </p:nvSpPr>
        <p:spPr>
          <a:xfrm>
            <a:off x="878305" y="3016251"/>
            <a:ext cx="3129547" cy="2921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243 penetration in the SP cryostat roof</a:t>
            </a:r>
          </a:p>
          <a:p>
            <a:r>
              <a:rPr lang="en-US" dirty="0"/>
              <a:t>Must be assembled with care.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453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E0B3D-39D2-494D-80BF-6B7796C4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Infrastructure items that will add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7A67E3-DF9F-5649-AAB3-D8F6D3BE3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Diagnostic equipment</a:t>
            </a:r>
          </a:p>
          <a:p>
            <a:r>
              <a:rPr lang="en-US" dirty="0"/>
              <a:t>Ground monitoring</a:t>
            </a:r>
          </a:p>
          <a:p>
            <a:r>
              <a:rPr lang="en-US" dirty="0"/>
              <a:t>Cable trays</a:t>
            </a:r>
          </a:p>
          <a:p>
            <a:r>
              <a:rPr lang="en-US" dirty="0"/>
              <a:t>Power distribution, lighting and ventilation</a:t>
            </a:r>
          </a:p>
          <a:p>
            <a:pPr lvl="1"/>
            <a:r>
              <a:rPr lang="en-US" dirty="0"/>
              <a:t>We will clearly have to add and change things at the end.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398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BD0F0-CB05-694D-B0C3-D7EA86B81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Missing?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7CFCE-D61A-CE41-9363-EB6C95835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68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9BBB9-3C80-CD40-B50C-A58F10252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Cavern infrastructure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F2377-1FE0-B642-BCF5-2FB7F7124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North-South Bridge (Now DUNE Scope)</a:t>
            </a:r>
          </a:p>
          <a:p>
            <a:r>
              <a:rPr lang="en-US" dirty="0"/>
              <a:t>Bridge crane in cavern</a:t>
            </a:r>
          </a:p>
          <a:p>
            <a:r>
              <a:rPr lang="en-US" dirty="0"/>
              <a:t>Fixed stair tower near the North drift </a:t>
            </a:r>
          </a:p>
          <a:p>
            <a:r>
              <a:rPr lang="en-US" dirty="0" err="1"/>
              <a:t>Alimak</a:t>
            </a:r>
            <a:r>
              <a:rPr lang="en-US" dirty="0"/>
              <a:t> lift on West end of the cavern</a:t>
            </a:r>
          </a:p>
          <a:p>
            <a:pPr lvl="1"/>
            <a:r>
              <a:rPr lang="en-US" dirty="0"/>
              <a:t>Materials and People</a:t>
            </a:r>
          </a:p>
          <a:p>
            <a:r>
              <a:rPr lang="en-US" dirty="0"/>
              <a:t>Small machine shop and storage area on the cavern floor</a:t>
            </a:r>
          </a:p>
          <a:p>
            <a:r>
              <a:rPr lang="en-US" dirty="0"/>
              <a:t>Battery operated fork lift for work in the cavern</a:t>
            </a:r>
          </a:p>
          <a:p>
            <a:r>
              <a:rPr lang="en-US" dirty="0"/>
              <a:t>Pallet jacks and rigging equipment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891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A7738-B201-3640-BB1C-0A74C0EE4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0994"/>
            <a:ext cx="10515600" cy="777944"/>
          </a:xfrm>
        </p:spPr>
        <p:txBody>
          <a:bodyPr/>
          <a:lstStyle/>
          <a:p>
            <a:r>
              <a:rPr lang="en-US" dirty="0"/>
              <a:t>Installation cleanroom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3F7C2CD-E4A6-FE43-834C-4434CD125A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8899" y="938938"/>
            <a:ext cx="9144001" cy="4687162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33B8E9-30EC-6C49-B37E-9E3372C77D0C}"/>
              </a:ext>
            </a:extLst>
          </p:cNvPr>
          <p:cNvSpPr txBox="1"/>
          <p:nvPr/>
        </p:nvSpPr>
        <p:spPr>
          <a:xfrm>
            <a:off x="1358899" y="5867400"/>
            <a:ext cx="34109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Cleanroom: 16m W 17m T 10m D</a:t>
            </a:r>
          </a:p>
          <a:p>
            <a:r>
              <a:rPr lang="en-US" dirty="0"/>
              <a:t>SAS/airlock: 13m W 17m T 10m D</a:t>
            </a:r>
          </a:p>
          <a:p>
            <a:r>
              <a:rPr lang="en-US" dirty="0"/>
              <a:t>Changing room 3m W 3m T 10m 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0644DE-A80D-BC45-8E22-DA541F9E4C44}"/>
              </a:ext>
            </a:extLst>
          </p:cNvPr>
          <p:cNvSpPr txBox="1"/>
          <p:nvPr/>
        </p:nvSpPr>
        <p:spPr>
          <a:xfrm>
            <a:off x="5930899" y="5919062"/>
            <a:ext cx="5592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Roll up doors for material entry to the SAS and cleanroom</a:t>
            </a:r>
          </a:p>
          <a:p>
            <a:r>
              <a:rPr lang="en-US" dirty="0"/>
              <a:t>Roof access for the bridge crane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5FFA2E-EE52-6F44-B451-3D7F5C384E92}"/>
              </a:ext>
            </a:extLst>
          </p:cNvPr>
          <p:cNvSpPr txBox="1"/>
          <p:nvPr/>
        </p:nvSpPr>
        <p:spPr>
          <a:xfrm>
            <a:off x="6578600" y="238459"/>
            <a:ext cx="458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(Image needs revised after mirroring detector )</a:t>
            </a:r>
          </a:p>
        </p:txBody>
      </p:sp>
    </p:spTree>
    <p:extLst>
      <p:ext uri="{BB962C8B-B14F-4D97-AF65-F5344CB8AC3E}">
        <p14:creationId xmlns:p14="http://schemas.microsoft.com/office/powerpoint/2010/main" val="2952983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91C13-4BB6-B140-A14D-4F1D08095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980692" cy="1325563"/>
          </a:xfrm>
        </p:spPr>
        <p:txBody>
          <a:bodyPr/>
          <a:lstStyle/>
          <a:p>
            <a:r>
              <a:rPr lang="en-US" dirty="0"/>
              <a:t>Installation Monorails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6DB00-3A52-EB40-8FA6-9D4EB103F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980692" cy="4351338"/>
          </a:xfrm>
        </p:spPr>
        <p:txBody>
          <a:bodyPr/>
          <a:lstStyle/>
          <a:p>
            <a:r>
              <a:rPr lang="en-US" dirty="0"/>
              <a:t>A bridge crane is needed under the bridge.</a:t>
            </a:r>
          </a:p>
          <a:p>
            <a:r>
              <a:rPr lang="en-US" dirty="0"/>
              <a:t>8 Fixed rails segments on the East side</a:t>
            </a:r>
          </a:p>
          <a:p>
            <a:pPr lvl="1"/>
            <a:r>
              <a:rPr lang="en-US" dirty="0"/>
              <a:t>3 cold box </a:t>
            </a:r>
          </a:p>
          <a:p>
            <a:pPr lvl="1"/>
            <a:r>
              <a:rPr lang="en-US" dirty="0"/>
              <a:t>2 TCO</a:t>
            </a:r>
          </a:p>
          <a:p>
            <a:pPr lvl="1"/>
            <a:r>
              <a:rPr lang="en-US" dirty="0"/>
              <a:t>2 APA cabling</a:t>
            </a:r>
          </a:p>
          <a:p>
            <a:pPr lvl="1"/>
            <a:r>
              <a:rPr lang="en-US" dirty="0"/>
              <a:t>1 Cable equipment </a:t>
            </a:r>
          </a:p>
          <a:p>
            <a:r>
              <a:rPr lang="en-US" dirty="0"/>
              <a:t>1 fixed rail to the APA assembly tower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87B196-A363-E14A-BD87-EE426ECC8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8892" y="0"/>
            <a:ext cx="7373108" cy="68580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0EB2A33-ED2A-E745-9923-6D5C718DD4F4}"/>
              </a:ext>
            </a:extLst>
          </p:cNvPr>
          <p:cNvCxnSpPr/>
          <p:nvPr/>
        </p:nvCxnSpPr>
        <p:spPr>
          <a:xfrm>
            <a:off x="9867900" y="4953000"/>
            <a:ext cx="241300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754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8E60BC-0C19-6E42-ABFA-C19792E67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467100" cy="1325563"/>
          </a:xfrm>
        </p:spPr>
        <p:txBody>
          <a:bodyPr/>
          <a:lstStyle/>
          <a:p>
            <a:r>
              <a:rPr lang="en-US" dirty="0"/>
              <a:t>APA Assembly Tower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37C8E6-AFAA-FD43-91C5-60A28558035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Stair tower used to support the APA assembly fixture.</a:t>
            </a:r>
          </a:p>
          <a:p>
            <a:pPr lvl="1"/>
            <a:r>
              <a:rPr lang="en-US" dirty="0"/>
              <a:t>APA assembly fixture provided by consortia</a:t>
            </a:r>
          </a:p>
          <a:p>
            <a:r>
              <a:rPr lang="en-US" dirty="0"/>
              <a:t>Good access is needed at the bottom, the mid plane where the linkage is attached and the top.</a:t>
            </a:r>
          </a:p>
          <a:p>
            <a:r>
              <a:rPr lang="en-US" dirty="0"/>
              <a:t>A commercial stationary scissor lift can be used is needed to access the top. This is too high for a mobile scissor lift.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2142663-B539-264D-963D-F214DC8D8A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75501" y="365125"/>
            <a:ext cx="4926414" cy="6164466"/>
          </a:xfrm>
        </p:spPr>
      </p:pic>
    </p:spTree>
    <p:extLst>
      <p:ext uri="{BB962C8B-B14F-4D97-AF65-F5344CB8AC3E}">
        <p14:creationId xmlns:p14="http://schemas.microsoft.com/office/powerpoint/2010/main" val="3954874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CD8EDF7-A690-E74D-A770-7E801121E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994400" cy="1325563"/>
          </a:xfrm>
        </p:spPr>
        <p:txBody>
          <a:bodyPr/>
          <a:lstStyle/>
          <a:p>
            <a:r>
              <a:rPr lang="en-US" dirty="0"/>
              <a:t>APA cabling tower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D5A635A-0BBE-F842-ADA8-F527DCF8B5A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321748" y="182165"/>
            <a:ext cx="4870252" cy="6493670"/>
          </a:xfr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0724E7F-69EA-B54C-BC5C-9CA6DC27E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3600" y="1825625"/>
            <a:ext cx="5969000" cy="4351338"/>
          </a:xfrm>
        </p:spPr>
        <p:txBody>
          <a:bodyPr/>
          <a:lstStyle/>
          <a:p>
            <a:r>
              <a:rPr lang="en-US" dirty="0"/>
              <a:t>Need to work on two APA at the same time.</a:t>
            </a:r>
          </a:p>
          <a:p>
            <a:pPr lvl="1"/>
            <a:r>
              <a:rPr lang="en-US" dirty="0"/>
              <a:t>Time for cabling and testing is taken from </a:t>
            </a:r>
            <a:r>
              <a:rPr lang="en-US" dirty="0" err="1"/>
              <a:t>ProtoDUNE</a:t>
            </a:r>
            <a:r>
              <a:rPr lang="en-US" dirty="0"/>
              <a:t> (See Bill’s talk)</a:t>
            </a:r>
          </a:p>
          <a:p>
            <a:r>
              <a:rPr lang="en-US" dirty="0"/>
              <a:t>Experience at Ash River shows that someone must look at the mid-point between the APA as the cable is fed thru</a:t>
            </a:r>
          </a:p>
          <a:p>
            <a:r>
              <a:rPr lang="en-US" dirty="0"/>
              <a:t>A fixed lift is needed for full height.</a:t>
            </a:r>
          </a:p>
          <a:p>
            <a:pPr lvl="1"/>
            <a:r>
              <a:rPr lang="en-US" dirty="0"/>
              <a:t>This may be be more stable in any event.</a:t>
            </a:r>
          </a:p>
        </p:txBody>
      </p:sp>
    </p:spTree>
    <p:extLst>
      <p:ext uri="{BB962C8B-B14F-4D97-AF65-F5344CB8AC3E}">
        <p14:creationId xmlns:p14="http://schemas.microsoft.com/office/powerpoint/2010/main" val="4109446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DEE033-E92D-474F-A5A4-068DAD90E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900" y="199505"/>
            <a:ext cx="4394200" cy="6400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7778" t="22908" r="39267" b="17213"/>
          <a:stretch/>
        </p:blipFill>
        <p:spPr>
          <a:xfrm>
            <a:off x="1609897" y="324195"/>
            <a:ext cx="3849515" cy="62761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423753-C945-9D48-8A06-3B4E24E04A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00" y="713515"/>
            <a:ext cx="1670050" cy="11877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59ECD4-2010-0E4A-9B3E-85820110D9D0}"/>
              </a:ext>
            </a:extLst>
          </p:cNvPr>
          <p:cNvSpPr txBox="1"/>
          <p:nvPr/>
        </p:nvSpPr>
        <p:spPr>
          <a:xfrm>
            <a:off x="196850" y="1967459"/>
            <a:ext cx="157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Ordering a motorized reel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3F3DD5-A6E1-5745-88C8-D6A52DE53B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00" y="3429000"/>
            <a:ext cx="1365250" cy="11205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92FAC2E-F71F-564A-A3F2-8753C7A6949A}"/>
              </a:ext>
            </a:extLst>
          </p:cNvPr>
          <p:cNvSpPr txBox="1"/>
          <p:nvPr/>
        </p:nvSpPr>
        <p:spPr>
          <a:xfrm>
            <a:off x="273536" y="4702696"/>
            <a:ext cx="9959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Possible </a:t>
            </a:r>
          </a:p>
          <a:p>
            <a:r>
              <a:rPr lang="en-US" dirty="0"/>
              <a:t>Storage</a:t>
            </a:r>
          </a:p>
          <a:p>
            <a:r>
              <a:rPr lang="en-US" dirty="0"/>
              <a:t>Reel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A26F5E-20E1-3B45-B0D4-C284EC90F315}"/>
              </a:ext>
            </a:extLst>
          </p:cNvPr>
          <p:cNvSpPr/>
          <p:nvPr/>
        </p:nvSpPr>
        <p:spPr>
          <a:xfrm>
            <a:off x="88900" y="5682820"/>
            <a:ext cx="11806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333333"/>
                </a:solidFill>
                <a:latin typeface="Helvetica neue" panose="02000503000000020004" pitchFamily="2" charset="0"/>
              </a:rPr>
              <a:t>30" Sonoco plastic reels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92658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4531" t="21665" r="13671" b="22640"/>
          <a:stretch/>
        </p:blipFill>
        <p:spPr>
          <a:xfrm>
            <a:off x="923925" y="1323975"/>
            <a:ext cx="10543462" cy="4600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0525" y="228600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View of level 7</a:t>
            </a:r>
          </a:p>
          <a:p>
            <a:r>
              <a:rPr lang="en-US" dirty="0"/>
              <a:t>Level 7 deck at lowest level  - 46’ 2-3/4”.  Includes 1.5” pad and 4” jack.  Top of APA head tube at 14804mm  </a:t>
            </a:r>
          </a:p>
        </p:txBody>
      </p:sp>
    </p:spTree>
    <p:extLst>
      <p:ext uri="{BB962C8B-B14F-4D97-AF65-F5344CB8AC3E}">
        <p14:creationId xmlns:p14="http://schemas.microsoft.com/office/powerpoint/2010/main" val="3840329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66FBD-90CC-484D-9165-ACD22C570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Ash River Test Frame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47C2C0-A6F7-4249-A664-2F1F2BDCD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782" y="1690688"/>
            <a:ext cx="5257800" cy="4351338"/>
          </a:xfrm>
        </p:spPr>
        <p:txBody>
          <a:bodyPr/>
          <a:lstStyle/>
          <a:p>
            <a:r>
              <a:rPr lang="en-US" dirty="0"/>
              <a:t>Design of a steel frame that holds the APA cabling and assembly fixtures is nearly complete.</a:t>
            </a:r>
          </a:p>
          <a:p>
            <a:r>
              <a:rPr lang="en-US" dirty="0"/>
              <a:t>Concept calls for a commercial scaffolding inside the frame for access.</a:t>
            </a:r>
          </a:p>
          <a:p>
            <a:r>
              <a:rPr lang="en-US" dirty="0"/>
              <a:t>Hope to have available for Spring test with APA frames.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4D7C5D-65A3-1140-A629-CDAB02A567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582" y="1220788"/>
            <a:ext cx="6431418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81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</TotalTime>
  <Words>683</Words>
  <Application>Microsoft Macintosh PowerPoint</Application>
  <PresentationFormat>Widescreen</PresentationFormat>
  <Paragraphs>92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Helvetica neue</vt:lpstr>
      <vt:lpstr>Office Theme</vt:lpstr>
      <vt:lpstr>Installation Infrastructure</vt:lpstr>
      <vt:lpstr>General Cavern infrastructure</vt:lpstr>
      <vt:lpstr>Installation cleanroom</vt:lpstr>
      <vt:lpstr>Installation Monorails</vt:lpstr>
      <vt:lpstr>APA Assembly Tower</vt:lpstr>
      <vt:lpstr>APA cabling tower</vt:lpstr>
      <vt:lpstr>PowerPoint Presentation</vt:lpstr>
      <vt:lpstr>PowerPoint Presentation</vt:lpstr>
      <vt:lpstr>Ash River Test Frame</vt:lpstr>
      <vt:lpstr>Cold Boxes</vt:lpstr>
      <vt:lpstr>Cryogenics System for the cold boxes</vt:lpstr>
      <vt:lpstr>Cryostat scissor lifts</vt:lpstr>
      <vt:lpstr>Cryostat internal infrastructure</vt:lpstr>
      <vt:lpstr>Detector Support System</vt:lpstr>
      <vt:lpstr>Mezzanine and Racks</vt:lpstr>
      <vt:lpstr>Cryostat Crossing tubes</vt:lpstr>
      <vt:lpstr>Additional Infrastructure items that will add up</vt:lpstr>
      <vt:lpstr>What is Missing?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Installation Infrastructure</dc:title>
  <dc:creator>Stewart, James</dc:creator>
  <cp:lastModifiedBy>Stewart, James</cp:lastModifiedBy>
  <cp:revision>28</cp:revision>
  <dcterms:created xsi:type="dcterms:W3CDTF">2019-01-23T22:04:05Z</dcterms:created>
  <dcterms:modified xsi:type="dcterms:W3CDTF">2019-01-24T19:41:06Z</dcterms:modified>
</cp:coreProperties>
</file>