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1" r:id="rId2"/>
  </p:sldMasterIdLst>
  <p:notesMasterIdLst>
    <p:notesMasterId r:id="rId28"/>
  </p:notesMasterIdLst>
  <p:handoutMasterIdLst>
    <p:handoutMasterId r:id="rId29"/>
  </p:handoutMasterIdLst>
  <p:sldIdLst>
    <p:sldId id="256" r:id="rId3"/>
    <p:sldId id="306" r:id="rId4"/>
    <p:sldId id="295" r:id="rId5"/>
    <p:sldId id="280" r:id="rId6"/>
    <p:sldId id="282" r:id="rId7"/>
    <p:sldId id="294" r:id="rId8"/>
    <p:sldId id="297" r:id="rId9"/>
    <p:sldId id="308" r:id="rId10"/>
    <p:sldId id="299" r:id="rId11"/>
    <p:sldId id="258" r:id="rId12"/>
    <p:sldId id="301" r:id="rId13"/>
    <p:sldId id="300" r:id="rId14"/>
    <p:sldId id="276" r:id="rId15"/>
    <p:sldId id="302" r:id="rId16"/>
    <p:sldId id="298" r:id="rId17"/>
    <p:sldId id="290" r:id="rId18"/>
    <p:sldId id="284" r:id="rId19"/>
    <p:sldId id="304" r:id="rId20"/>
    <p:sldId id="291" r:id="rId21"/>
    <p:sldId id="287" r:id="rId22"/>
    <p:sldId id="305" r:id="rId23"/>
    <p:sldId id="303" r:id="rId24"/>
    <p:sldId id="285" r:id="rId25"/>
    <p:sldId id="288" r:id="rId26"/>
    <p:sldId id="307" r:id="rId27"/>
  </p:sldIdLst>
  <p:sldSz cx="12192000" cy="6858000"/>
  <p:notesSz cx="6797675" cy="9872663"/>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204" userDrawn="1">
          <p15:clr>
            <a:srgbClr val="A4A3A4"/>
          </p15:clr>
        </p15:guide>
        <p15:guide id="2" orient="horz" pos="476" userDrawn="1">
          <p15:clr>
            <a:srgbClr val="A4A3A4"/>
          </p15:clr>
        </p15:guide>
        <p15:guide id="3" orient="horz" pos="1443" userDrawn="1">
          <p15:clr>
            <a:srgbClr val="A4A3A4"/>
          </p15:clr>
        </p15:guide>
        <p15:guide id="4" orient="horz" pos="966" userDrawn="1">
          <p15:clr>
            <a:srgbClr val="A4A3A4"/>
          </p15:clr>
        </p15:guide>
        <p15:guide id="5" orient="horz" pos="1876" userDrawn="1">
          <p15:clr>
            <a:srgbClr val="A4A3A4"/>
          </p15:clr>
        </p15:guide>
        <p15:guide id="6" orient="horz" pos="3616" userDrawn="1">
          <p15:clr>
            <a:srgbClr val="A4A3A4"/>
          </p15:clr>
        </p15:guide>
        <p15:guide id="7" pos="2920" userDrawn="1">
          <p15:clr>
            <a:srgbClr val="A4A3A4"/>
          </p15:clr>
        </p15:guide>
        <p15:guide id="8" pos="2917" userDrawn="1">
          <p15:clr>
            <a:srgbClr val="A4A3A4"/>
          </p15:clr>
        </p15:guide>
        <p15:guide id="9" pos="6701" userDrawn="1">
          <p15:clr>
            <a:srgbClr val="A4A3A4"/>
          </p15:clr>
        </p15:guide>
        <p15:guide id="10" pos="37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A4B7"/>
    <a:srgbClr val="E95125"/>
    <a:srgbClr val="F37C23"/>
    <a:srgbClr val="3C5A77"/>
    <a:srgbClr val="BC5F2B"/>
    <a:srgbClr val="32547A"/>
    <a:srgbClr val="B8561A"/>
    <a:srgbClr val="B65A1F"/>
    <a:srgbClr val="5680AB"/>
    <a:srgbClr val="7A7A7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8" autoAdjust="0"/>
    <p:restoredTop sz="99787" autoAdjust="0"/>
  </p:normalViewPr>
  <p:slideViewPr>
    <p:cSldViewPr snapToGrid="0" snapToObjects="1">
      <p:cViewPr varScale="1">
        <p:scale>
          <a:sx n="76" d="100"/>
          <a:sy n="76" d="100"/>
        </p:scale>
        <p:origin x="178" y="29"/>
      </p:cViewPr>
      <p:guideLst>
        <p:guide orient="horz" pos="4204"/>
        <p:guide orient="horz" pos="476"/>
        <p:guide orient="horz" pos="1443"/>
        <p:guide orient="horz" pos="966"/>
        <p:guide orient="horz" pos="1876"/>
        <p:guide orient="horz" pos="3616"/>
        <p:guide pos="2920"/>
        <p:guide pos="2917"/>
        <p:guide pos="6701"/>
        <p:guide pos="37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B589245-636E-234E-BFAD-9607949806CA}" type="datetimeFigureOut">
              <a:rPr lang="en-US"/>
              <a:pPr>
                <a:defRPr/>
              </a:pPr>
              <a:t>1/25/2019</a:t>
            </a:fld>
            <a:endParaRPr lang="en-US"/>
          </a:p>
        </p:txBody>
      </p:sp>
      <p:sp>
        <p:nvSpPr>
          <p:cNvPr id="4" name="Footer Placeholder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129BCED8-DCF3-A94B-99F8-D2FB79A8911E}" type="datetimeFigureOut">
              <a:rPr lang="en-US"/>
              <a:pPr>
                <a:defRPr/>
              </a:pPr>
              <a:t>1/25/2019</a:t>
            </a:fld>
            <a:endParaRPr lang="en-US"/>
          </a:p>
        </p:txBody>
      </p:sp>
      <p:sp>
        <p:nvSpPr>
          <p:cNvPr id="4" name="Slide Image Placeholder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950" y="739775"/>
            <a:ext cx="6581775" cy="370363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EA82294-BF3E-954A-9E49-35D72A5F0004}" type="slidenum">
              <a:rPr lang="en-US" smtClean="0"/>
              <a:pPr>
                <a:defRPr/>
              </a:pPr>
              <a:t>1</a:t>
            </a:fld>
            <a:endParaRPr lang="en-US"/>
          </a:p>
        </p:txBody>
      </p:sp>
    </p:spTree>
    <p:extLst>
      <p:ext uri="{BB962C8B-B14F-4D97-AF65-F5344CB8AC3E}">
        <p14:creationId xmlns:p14="http://schemas.microsoft.com/office/powerpoint/2010/main" val="22517662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7950" y="739775"/>
            <a:ext cx="6581775" cy="3703638"/>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EA82294-BF3E-954A-9E49-35D72A5F0004}" type="slidenum">
              <a:rPr lang="en-US" smtClean="0"/>
              <a:pPr>
                <a:defRPr/>
              </a:pPr>
              <a:t>4</a:t>
            </a:fld>
            <a:endParaRPr lang="en-US"/>
          </a:p>
        </p:txBody>
      </p:sp>
    </p:spTree>
    <p:extLst>
      <p:ext uri="{BB962C8B-B14F-4D97-AF65-F5344CB8AC3E}">
        <p14:creationId xmlns:p14="http://schemas.microsoft.com/office/powerpoint/2010/main" val="42758138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609600" y="1230416"/>
            <a:ext cx="10957984" cy="1143000"/>
          </a:xfrm>
          <a:prstGeom prst="rect">
            <a:avLst/>
          </a:prstGeom>
        </p:spPr>
        <p:txBody>
          <a:bodyPr vert="horz" lIns="0" tIns="0" rIns="0" bIns="0" anchor="b" anchorCtr="0"/>
          <a:lstStyle>
            <a:lvl1pPr algn="l">
              <a:defRPr sz="3200" b="1" i="0" baseline="0">
                <a:solidFill>
                  <a:srgbClr val="E95125"/>
                </a:solidFill>
                <a:latin typeface="Helvetica"/>
                <a:cs typeface="Helvetica"/>
              </a:defRPr>
            </a:lvl1pPr>
          </a:lstStyle>
          <a:p>
            <a:r>
              <a:rPr lang="en-US" dirty="0"/>
              <a:t>Click to edit Master title style</a:t>
            </a:r>
          </a:p>
        </p:txBody>
      </p:sp>
      <p:sp>
        <p:nvSpPr>
          <p:cNvPr id="4" name="Text Placeholder 3"/>
          <p:cNvSpPr>
            <a:spLocks noGrp="1"/>
          </p:cNvSpPr>
          <p:nvPr>
            <p:ph type="body" sz="quarter" idx="10"/>
          </p:nvPr>
        </p:nvSpPr>
        <p:spPr>
          <a:xfrm>
            <a:off x="605368" y="2696828"/>
            <a:ext cx="10962217" cy="1721069"/>
          </a:xfrm>
          <a:prstGeom prst="rect">
            <a:avLst/>
          </a:prstGeom>
        </p:spPr>
        <p:txBody>
          <a:bodyPr vert="horz" lIns="0" tIns="0" rIns="0" bIns="0"/>
          <a:lstStyle>
            <a:lvl1pPr marL="0" indent="0">
              <a:buFontTx/>
              <a:buNone/>
              <a:defRPr sz="2200" b="0" i="0" baseline="0">
                <a:solidFill>
                  <a:srgbClr val="E95125"/>
                </a:solidFill>
                <a:latin typeface="Helvetica"/>
                <a:cs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dirty="0"/>
              <a:t>Click to edit Master text styles</a:t>
            </a:r>
          </a:p>
        </p:txBody>
      </p:sp>
    </p:spTree>
    <p:extLst>
      <p:ext uri="{BB962C8B-B14F-4D97-AF65-F5344CB8AC3E}">
        <p14:creationId xmlns:p14="http://schemas.microsoft.com/office/powerpoint/2010/main" val="3422023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609600" y="274638"/>
            <a:ext cx="109728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sz="4400" dirty="0"/>
          </a:p>
        </p:txBody>
      </p:sp>
      <p:sp>
        <p:nvSpPr>
          <p:cNvPr id="14" name="Title 1"/>
          <p:cNvSpPr>
            <a:spLocks noGrp="1"/>
          </p:cNvSpPr>
          <p:nvPr>
            <p:ph type="title"/>
          </p:nvPr>
        </p:nvSpPr>
        <p:spPr>
          <a:xfrm>
            <a:off x="605368" y="462518"/>
            <a:ext cx="10972800" cy="647102"/>
          </a:xfrm>
          <a:prstGeom prst="rect">
            <a:avLst/>
          </a:prstGeom>
        </p:spPr>
        <p:txBody>
          <a:bodyPr vert="horz" lIns="0" tIns="0" rIns="0" bIns="0">
            <a:normAutofit/>
          </a:bodyPr>
          <a:lstStyle>
            <a:lvl1pPr algn="l">
              <a:defRPr sz="4000" b="1" i="0" baseline="0">
                <a:solidFill>
                  <a:srgbClr val="E95125"/>
                </a:solidFill>
                <a:latin typeface="Helvetica"/>
              </a:defRPr>
            </a:lvl1pPr>
          </a:lstStyle>
          <a:p>
            <a:r>
              <a:rPr lang="en-US" dirty="0"/>
              <a:t>Click to edit Master title style</a:t>
            </a:r>
          </a:p>
        </p:txBody>
      </p:sp>
      <p:sp>
        <p:nvSpPr>
          <p:cNvPr id="15" name="Content Placeholder 2"/>
          <p:cNvSpPr>
            <a:spLocks noGrp="1"/>
          </p:cNvSpPr>
          <p:nvPr>
            <p:ph idx="11"/>
          </p:nvPr>
        </p:nvSpPr>
        <p:spPr>
          <a:xfrm>
            <a:off x="605373" y="1207770"/>
            <a:ext cx="10977028" cy="5070302"/>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2"/>
          </p:nvPr>
        </p:nvSpPr>
        <p:spPr>
          <a:xfrm>
            <a:off x="1172293" y="6583363"/>
            <a:ext cx="1445780" cy="124883"/>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25 January, 2019</a:t>
            </a:r>
            <a:endParaRPr lang="en-US" dirty="0">
              <a:latin typeface="Helvetica"/>
              <a:cs typeface="Helvetica"/>
            </a:endParaRPr>
          </a:p>
        </p:txBody>
      </p:sp>
      <p:sp>
        <p:nvSpPr>
          <p:cNvPr id="9" name="Footer Placeholder 4"/>
          <p:cNvSpPr>
            <a:spLocks noGrp="1"/>
          </p:cNvSpPr>
          <p:nvPr>
            <p:ph type="ftr" sz="quarter" idx="3"/>
          </p:nvPr>
        </p:nvSpPr>
        <p:spPr>
          <a:xfrm>
            <a:off x="2733575" y="6549549"/>
            <a:ext cx="5569220"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smtClean="0"/>
              <a:t>DUNE-Trial Assembly at Ash River</a:t>
            </a:r>
            <a:endParaRPr lang="en-US" dirty="0"/>
          </a:p>
        </p:txBody>
      </p:sp>
      <p:sp>
        <p:nvSpPr>
          <p:cNvPr id="10"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7968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609600" y="462518"/>
            <a:ext cx="109728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1172292" y="6549549"/>
            <a:ext cx="1522781"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25 January, 2019</a:t>
            </a:r>
            <a:endParaRPr lang="en-US" dirty="0">
              <a:latin typeface="Helvetica"/>
              <a:cs typeface="Helvetica"/>
            </a:endParaRPr>
          </a:p>
        </p:txBody>
      </p:sp>
      <p:sp>
        <p:nvSpPr>
          <p:cNvPr id="9" name="Footer Placeholder 4"/>
          <p:cNvSpPr>
            <a:spLocks noGrp="1"/>
          </p:cNvSpPr>
          <p:nvPr>
            <p:ph type="ftr" sz="quarter" idx="3"/>
          </p:nvPr>
        </p:nvSpPr>
        <p:spPr>
          <a:xfrm>
            <a:off x="3122820" y="6549549"/>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smtClean="0"/>
              <a:t>DUNE-Trial Assembly at Ash River</a:t>
            </a:r>
            <a:endParaRPr lang="en-US"/>
          </a:p>
        </p:txBody>
      </p:sp>
      <p:sp>
        <p:nvSpPr>
          <p:cNvPr id="10"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2" name="Content Placeholder 2"/>
          <p:cNvSpPr>
            <a:spLocks noGrp="1"/>
          </p:cNvSpPr>
          <p:nvPr>
            <p:ph idx="11"/>
          </p:nvPr>
        </p:nvSpPr>
        <p:spPr>
          <a:xfrm>
            <a:off x="605368" y="1207770"/>
            <a:ext cx="532100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marL="256032" marR="0" lvl="0" indent="-265176" algn="l" defTabSz="4572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2"/>
          </p:nvPr>
        </p:nvSpPr>
        <p:spPr>
          <a:xfrm>
            <a:off x="6261400" y="1215721"/>
            <a:ext cx="532100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206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6" y="5521483"/>
            <a:ext cx="5338140"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Text Placeholder 2"/>
          <p:cNvSpPr>
            <a:spLocks noGrp="1"/>
          </p:cNvSpPr>
          <p:nvPr>
            <p:ph type="body" idx="13"/>
          </p:nvPr>
        </p:nvSpPr>
        <p:spPr>
          <a:xfrm>
            <a:off x="6244261" y="5521483"/>
            <a:ext cx="5338140"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itle 1"/>
          <p:cNvSpPr>
            <a:spLocks noGrp="1"/>
          </p:cNvSpPr>
          <p:nvPr>
            <p:ph type="title"/>
          </p:nvPr>
        </p:nvSpPr>
        <p:spPr>
          <a:xfrm>
            <a:off x="609600" y="462518"/>
            <a:ext cx="109728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10" name="Date Placeholder 3"/>
          <p:cNvSpPr>
            <a:spLocks noGrp="1"/>
          </p:cNvSpPr>
          <p:nvPr>
            <p:ph type="dt" sz="half" idx="2"/>
          </p:nvPr>
        </p:nvSpPr>
        <p:spPr>
          <a:xfrm>
            <a:off x="1172293" y="6549549"/>
            <a:ext cx="1331423"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25 January, 2019</a:t>
            </a:r>
            <a:endParaRPr lang="en-US" dirty="0">
              <a:latin typeface="Helvetica"/>
              <a:cs typeface="Helvetica"/>
            </a:endParaRPr>
          </a:p>
        </p:txBody>
      </p:sp>
      <p:sp>
        <p:nvSpPr>
          <p:cNvPr id="11" name="Footer Placeholder 4"/>
          <p:cNvSpPr>
            <a:spLocks noGrp="1"/>
          </p:cNvSpPr>
          <p:nvPr>
            <p:ph type="ftr" sz="quarter" idx="3"/>
          </p:nvPr>
        </p:nvSpPr>
        <p:spPr>
          <a:xfrm>
            <a:off x="2503714" y="6549549"/>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smtClean="0"/>
              <a:t>DUNE-Trial Assembly at Ash River</a:t>
            </a:r>
            <a:endParaRPr lang="en-US"/>
          </a:p>
        </p:txBody>
      </p:sp>
      <p:sp>
        <p:nvSpPr>
          <p:cNvPr id="12"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6" name="Content Placeholder 2"/>
          <p:cNvSpPr>
            <a:spLocks noGrp="1"/>
          </p:cNvSpPr>
          <p:nvPr>
            <p:ph idx="11"/>
          </p:nvPr>
        </p:nvSpPr>
        <p:spPr>
          <a:xfrm>
            <a:off x="626745" y="1206941"/>
            <a:ext cx="532100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idx="14"/>
          </p:nvPr>
        </p:nvSpPr>
        <p:spPr>
          <a:xfrm>
            <a:off x="6261400" y="1206941"/>
            <a:ext cx="532100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962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609600" y="1238251"/>
            <a:ext cx="10972800" cy="5009097"/>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15" name="Title 1"/>
          <p:cNvSpPr>
            <a:spLocks noGrp="1"/>
          </p:cNvSpPr>
          <p:nvPr>
            <p:ph type="title"/>
          </p:nvPr>
        </p:nvSpPr>
        <p:spPr>
          <a:xfrm>
            <a:off x="609600" y="462518"/>
            <a:ext cx="109728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7" name="Date Placeholder 3"/>
          <p:cNvSpPr>
            <a:spLocks noGrp="1"/>
          </p:cNvSpPr>
          <p:nvPr>
            <p:ph type="dt" sz="half" idx="2"/>
          </p:nvPr>
        </p:nvSpPr>
        <p:spPr>
          <a:xfrm>
            <a:off x="1172293" y="6549549"/>
            <a:ext cx="1331423"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25 January, 2019</a:t>
            </a:r>
            <a:endParaRPr lang="en-US" dirty="0">
              <a:latin typeface="Helvetica"/>
              <a:cs typeface="Helvetica"/>
            </a:endParaRPr>
          </a:p>
        </p:txBody>
      </p:sp>
      <p:sp>
        <p:nvSpPr>
          <p:cNvPr id="8" name="Footer Placeholder 4"/>
          <p:cNvSpPr>
            <a:spLocks noGrp="1"/>
          </p:cNvSpPr>
          <p:nvPr>
            <p:ph type="ftr" sz="quarter" idx="3"/>
          </p:nvPr>
        </p:nvSpPr>
        <p:spPr>
          <a:xfrm>
            <a:off x="2503714" y="6549549"/>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smtClean="0"/>
              <a:t>DUNE-Trial Assembly at Ash River</a:t>
            </a:r>
            <a:endParaRPr lang="en-US"/>
          </a:p>
        </p:txBody>
      </p:sp>
      <p:sp>
        <p:nvSpPr>
          <p:cNvPr id="9"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5078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12192000" cy="6237106"/>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6" name="Date Placeholder 3"/>
          <p:cNvSpPr>
            <a:spLocks noGrp="1"/>
          </p:cNvSpPr>
          <p:nvPr>
            <p:ph type="dt" sz="half" idx="2"/>
          </p:nvPr>
        </p:nvSpPr>
        <p:spPr>
          <a:xfrm>
            <a:off x="1172293" y="6549549"/>
            <a:ext cx="1331423"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25 January, 2019</a:t>
            </a:r>
            <a:endParaRPr lang="en-US" dirty="0">
              <a:latin typeface="Helvetica"/>
              <a:cs typeface="Helvetica"/>
            </a:endParaRPr>
          </a:p>
        </p:txBody>
      </p:sp>
      <p:sp>
        <p:nvSpPr>
          <p:cNvPr id="7" name="Footer Placeholder 4"/>
          <p:cNvSpPr>
            <a:spLocks noGrp="1"/>
          </p:cNvSpPr>
          <p:nvPr>
            <p:ph type="ftr" sz="quarter" idx="3"/>
          </p:nvPr>
        </p:nvSpPr>
        <p:spPr>
          <a:xfrm>
            <a:off x="2503714" y="6549549"/>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smtClean="0"/>
              <a:t>DUNE-Trial Assembly at Ash River</a:t>
            </a:r>
            <a:endParaRPr lang="en-US"/>
          </a:p>
        </p:txBody>
      </p:sp>
      <p:sp>
        <p:nvSpPr>
          <p:cNvPr id="9"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345808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609605" y="5340612"/>
            <a:ext cx="4023360" cy="915332"/>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4955118" y="1208366"/>
            <a:ext cx="6613023" cy="5047578"/>
          </a:xfrm>
          <a:prstGeom prst="rect">
            <a:avLst/>
          </a:prstGeom>
        </p:spPr>
        <p:txBody>
          <a:bodyPr vert="horz" lIns="0" rIns="0"/>
          <a:lstStyle>
            <a:lvl1pPr marL="0" indent="0">
              <a:buFontTx/>
              <a:buNone/>
              <a:defRPr>
                <a:solidFill>
                  <a:srgbClr val="3C5A77"/>
                </a:solidFill>
                <a:latin typeface="Helvetica"/>
              </a:defRPr>
            </a:lvl1pPr>
          </a:lstStyle>
          <a:p>
            <a:pPr lvl="0"/>
            <a:endParaRPr lang="en-US" noProof="0" dirty="0"/>
          </a:p>
        </p:txBody>
      </p:sp>
      <p:sp>
        <p:nvSpPr>
          <p:cNvPr id="2" name="Title 1"/>
          <p:cNvSpPr>
            <a:spLocks noGrp="1"/>
          </p:cNvSpPr>
          <p:nvPr>
            <p:ph type="title"/>
          </p:nvPr>
        </p:nvSpPr>
        <p:spPr>
          <a:xfrm>
            <a:off x="609600" y="462518"/>
            <a:ext cx="10972800" cy="647102"/>
          </a:xfrm>
          <a:prstGeom prst="rect">
            <a:avLst/>
          </a:prstGeom>
        </p:spPr>
        <p:txBody>
          <a:bodyPr vert="horz" lIns="0" tIns="0" rIns="0" bIns="0"/>
          <a:lstStyle>
            <a:lvl1pPr algn="l">
              <a:defRPr sz="4400" b="1" i="0" baseline="0">
                <a:solidFill>
                  <a:srgbClr val="E95125"/>
                </a:solidFill>
                <a:latin typeface="Helvetica"/>
              </a:defRPr>
            </a:lvl1pPr>
          </a:lstStyle>
          <a:p>
            <a:endParaRPr lang="en-US" dirty="0"/>
          </a:p>
        </p:txBody>
      </p:sp>
      <p:sp>
        <p:nvSpPr>
          <p:cNvPr id="9" name="Date Placeholder 3"/>
          <p:cNvSpPr>
            <a:spLocks noGrp="1"/>
          </p:cNvSpPr>
          <p:nvPr>
            <p:ph type="dt" sz="half" idx="2"/>
          </p:nvPr>
        </p:nvSpPr>
        <p:spPr>
          <a:xfrm>
            <a:off x="1172293" y="6549549"/>
            <a:ext cx="1331423"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25 January, 2019</a:t>
            </a:r>
            <a:endParaRPr lang="en-US" dirty="0">
              <a:latin typeface="Helvetica"/>
              <a:cs typeface="Helvetica"/>
            </a:endParaRPr>
          </a:p>
        </p:txBody>
      </p:sp>
      <p:sp>
        <p:nvSpPr>
          <p:cNvPr id="10" name="Footer Placeholder 4"/>
          <p:cNvSpPr>
            <a:spLocks noGrp="1"/>
          </p:cNvSpPr>
          <p:nvPr>
            <p:ph type="ftr" sz="quarter" idx="3"/>
          </p:nvPr>
        </p:nvSpPr>
        <p:spPr>
          <a:xfrm>
            <a:off x="2503714" y="6549549"/>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smtClean="0"/>
              <a:t>DUNE-Trial Assembly at Ash River</a:t>
            </a:r>
            <a:endParaRPr lang="en-US"/>
          </a:p>
        </p:txBody>
      </p:sp>
      <p:sp>
        <p:nvSpPr>
          <p:cNvPr id="12"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3" name="Content Placeholder 2"/>
          <p:cNvSpPr>
            <a:spLocks noGrp="1"/>
          </p:cNvSpPr>
          <p:nvPr>
            <p:ph idx="16"/>
          </p:nvPr>
        </p:nvSpPr>
        <p:spPr>
          <a:xfrm>
            <a:off x="626746" y="1206941"/>
            <a:ext cx="4006220" cy="404697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54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605367" y="1227137"/>
            <a:ext cx="10972800" cy="4487650"/>
          </a:xfrm>
          <a:prstGeom prst="rect">
            <a:avLst/>
          </a:prstGeom>
        </p:spPr>
        <p:txBody>
          <a:bodyPr lIns="0" rIns="0"/>
          <a:lstStyle>
            <a:lvl1pPr marL="0" indent="0">
              <a:buNone/>
              <a:defRPr sz="3200">
                <a:solidFill>
                  <a:srgbClr val="3C5A77"/>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2" name="Text Placeholder 2"/>
          <p:cNvSpPr>
            <a:spLocks noGrp="1"/>
          </p:cNvSpPr>
          <p:nvPr>
            <p:ph type="body" idx="11"/>
          </p:nvPr>
        </p:nvSpPr>
        <p:spPr>
          <a:xfrm>
            <a:off x="609605" y="5839748"/>
            <a:ext cx="10972795" cy="439738"/>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 name="Title 1"/>
          <p:cNvSpPr>
            <a:spLocks noGrp="1"/>
          </p:cNvSpPr>
          <p:nvPr>
            <p:ph type="title"/>
          </p:nvPr>
        </p:nvSpPr>
        <p:spPr>
          <a:xfrm>
            <a:off x="609605" y="458988"/>
            <a:ext cx="10972800" cy="7019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1172293" y="6549549"/>
            <a:ext cx="1331423"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25 January, 2019</a:t>
            </a:r>
            <a:endParaRPr lang="en-US" dirty="0">
              <a:latin typeface="Helvetica"/>
              <a:cs typeface="Helvetica"/>
            </a:endParaRPr>
          </a:p>
        </p:txBody>
      </p:sp>
      <p:sp>
        <p:nvSpPr>
          <p:cNvPr id="9" name="Footer Placeholder 4"/>
          <p:cNvSpPr>
            <a:spLocks noGrp="1"/>
          </p:cNvSpPr>
          <p:nvPr>
            <p:ph type="ftr" sz="quarter" idx="3"/>
          </p:nvPr>
        </p:nvSpPr>
        <p:spPr>
          <a:xfrm>
            <a:off x="2503714" y="6549549"/>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smtClean="0"/>
              <a:t>DUNE-Trial Assembly at Ash River</a:t>
            </a:r>
            <a:endParaRPr lang="en-US"/>
          </a:p>
        </p:txBody>
      </p:sp>
      <p:sp>
        <p:nvSpPr>
          <p:cNvPr id="10"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4124122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4" Type="http://schemas.openxmlformats.org/officeDocument/2006/relationships/slideLayout" Target="../slideLayouts/slideLayout5.xml"/><Relationship Id="rId9"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p:nvCxnSpPr>
        <p:spPr>
          <a:xfrm>
            <a:off x="609600" y="5760720"/>
            <a:ext cx="109728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609600" y="472239"/>
            <a:ext cx="109728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userDrawn="1"/>
        </p:nvPicPr>
        <p:blipFill rotWithShape="1">
          <a:blip r:embed="rId3" cstate="email">
            <a:extLst>
              <a:ext uri="{28A0092B-C50C-407E-A947-70E740481C1C}">
                <a14:useLocalDpi xmlns:a14="http://schemas.microsoft.com/office/drawing/2010/main"/>
              </a:ext>
            </a:extLst>
          </a:blip>
          <a:srcRect/>
          <a:stretch/>
        </p:blipFill>
        <p:spPr>
          <a:xfrm>
            <a:off x="9764110" y="5953374"/>
            <a:ext cx="1826756" cy="578035"/>
          </a:xfrm>
          <a:prstGeom prst="rect">
            <a:avLst/>
          </a:prstGeom>
        </p:spPr>
      </p:pic>
      <p:grpSp>
        <p:nvGrpSpPr>
          <p:cNvPr id="3" name="Group 2"/>
          <p:cNvGrpSpPr/>
          <p:nvPr userDrawn="1"/>
        </p:nvGrpSpPr>
        <p:grpSpPr>
          <a:xfrm>
            <a:off x="6793393" y="240226"/>
            <a:ext cx="4797473" cy="199542"/>
            <a:chOff x="5136243" y="672026"/>
            <a:chExt cx="3598105" cy="199542"/>
          </a:xfrm>
        </p:grpSpPr>
        <p:pic>
          <p:nvPicPr>
            <p:cNvPr id="9" name="Picture 8"/>
            <p:cNvPicPr>
              <a:picLocks noChangeAspect="1"/>
            </p:cNvPicPr>
            <p:nvPr userDrawn="1"/>
          </p:nvPicPr>
          <p:blipFill rotWithShape="1">
            <a:blip r:embed="rId4" cstate="email">
              <a:extLst>
                <a:ext uri="{28A0092B-C50C-407E-A947-70E740481C1C}">
                  <a14:useLocalDpi xmlns:a14="http://schemas.microsoft.com/office/drawing/2010/main"/>
                </a:ext>
              </a:extLst>
            </a:blip>
            <a:srcRect/>
            <a:stretch/>
          </p:blipFill>
          <p:spPr>
            <a:xfrm>
              <a:off x="5136243" y="682088"/>
              <a:ext cx="1690006" cy="189480"/>
            </a:xfrm>
            <a:prstGeom prst="rect">
              <a:avLst/>
            </a:prstGeom>
          </p:spPr>
        </p:pic>
        <p:pic>
          <p:nvPicPr>
            <p:cNvPr id="10" name="Picture 9"/>
            <p:cNvPicPr>
              <a:picLocks noChangeAspect="1"/>
            </p:cNvPicPr>
            <p:nvPr userDrawn="1"/>
          </p:nvPicPr>
          <p:blipFill rotWithShape="1">
            <a:blip r:embed="rId5" cstate="email">
              <a:extLst>
                <a:ext uri="{28A0092B-C50C-407E-A947-70E740481C1C}">
                  <a14:useLocalDpi xmlns:a14="http://schemas.microsoft.com/office/drawing/2010/main"/>
                </a:ext>
              </a:extLst>
            </a:blip>
            <a:srcRect/>
            <a:stretch/>
          </p:blipFill>
          <p:spPr>
            <a:xfrm>
              <a:off x="6847491" y="672026"/>
              <a:ext cx="1886857" cy="189480"/>
            </a:xfrm>
            <a:prstGeom prst="rect">
              <a:avLst/>
            </a:prstGeom>
          </p:spPr>
        </p:pic>
      </p:grpSp>
    </p:spTree>
  </p:cSld>
  <p:clrMap bg1="lt1" tx1="dk1" bg2="lt2" tx2="dk2" accent1="accent1" accent2="accent2" accent3="accent3" accent4="accent4" accent5="accent5" accent6="accent6" hlink="hlink" folHlink="folHlink"/>
  <p:sldLayoutIdLst>
    <p:sldLayoutId id="2147483679" r:id="rId1"/>
  </p:sldLayoutIdLst>
  <p:hf hdr="0"/>
  <p:txStyles>
    <p:titleStyle>
      <a:lvl1pPr algn="ctr" defTabSz="457200" rtl="0" eaLnBrk="1" fontAlgn="base" hangingPunct="1">
        <a:spcBef>
          <a:spcPct val="0"/>
        </a:spcBef>
        <a:spcAft>
          <a:spcPct val="0"/>
        </a:spcAft>
        <a:defRPr sz="4400" kern="1200">
          <a:solidFill>
            <a:schemeClr val="tx1"/>
          </a:solidFill>
          <a:latin typeface="+mj-lt"/>
          <a:ea typeface="Geneva" charset="0"/>
          <a:cs typeface="Geneva" charset="0"/>
        </a:defRPr>
      </a:lvl1pPr>
      <a:lvl2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2pPr>
      <a:lvl3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3pPr>
      <a:lvl4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4pPr>
      <a:lvl5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5pPr>
      <a:lvl6pPr marL="4572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6pPr>
      <a:lvl7pPr marL="9144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7pPr>
      <a:lvl8pPr marL="13716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8pPr>
      <a:lvl9pPr marL="18288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1172293" y="6549549"/>
            <a:ext cx="1331423"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smtClean="0">
                <a:latin typeface="Helvetica"/>
                <a:cs typeface="Helvetica"/>
              </a:rPr>
              <a:t>25 January, 2019</a:t>
            </a:r>
            <a:endParaRPr lang="en-US" dirty="0">
              <a:latin typeface="Helvetica"/>
              <a:cs typeface="Helvetica"/>
            </a:endParaRPr>
          </a:p>
        </p:txBody>
      </p:sp>
      <p:sp>
        <p:nvSpPr>
          <p:cNvPr id="5" name="Footer Placeholder 4"/>
          <p:cNvSpPr>
            <a:spLocks noGrp="1"/>
          </p:cNvSpPr>
          <p:nvPr>
            <p:ph type="ftr" sz="quarter" idx="3"/>
          </p:nvPr>
        </p:nvSpPr>
        <p:spPr>
          <a:xfrm>
            <a:off x="2503713" y="6549548"/>
            <a:ext cx="6523352"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smtClean="0"/>
              <a:t>DUNE-Trial Assembly at Ash River</a:t>
            </a:r>
            <a:endParaRPr lang="en-GB" dirty="0"/>
          </a:p>
        </p:txBody>
      </p:sp>
      <p:sp>
        <p:nvSpPr>
          <p:cNvPr id="6"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cxnSp>
        <p:nvCxnSpPr>
          <p:cNvPr id="7" name="Straight Connector 6"/>
          <p:cNvCxnSpPr/>
          <p:nvPr/>
        </p:nvCxnSpPr>
        <p:spPr>
          <a:xfrm>
            <a:off x="609600" y="6357635"/>
            <a:ext cx="109728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9" cstate="email">
            <a:extLst>
              <a:ext uri="{28A0092B-C50C-407E-A947-70E740481C1C}">
                <a14:useLocalDpi xmlns:a14="http://schemas.microsoft.com/office/drawing/2010/main"/>
              </a:ext>
            </a:extLst>
          </a:blip>
          <a:srcRect/>
          <a:stretch/>
        </p:blipFill>
        <p:spPr>
          <a:xfrm>
            <a:off x="10841567" y="6489520"/>
            <a:ext cx="749299" cy="237098"/>
          </a:xfrm>
          <a:prstGeom prst="rect">
            <a:avLst/>
          </a:prstGeom>
        </p:spPr>
      </p:pic>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686" r:id="rId7"/>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emf"/><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emf"/><Relationship Id="rId1" Type="http://schemas.openxmlformats.org/officeDocument/2006/relationships/slideLayout" Target="../slideLayouts/slideLayout3.xml"/><Relationship Id="rId6" Type="http://schemas.openxmlformats.org/officeDocument/2006/relationships/image" Target="cid:image002.png@01D4309D.684DE0C0" TargetMode="External"/><Relationship Id="rId5" Type="http://schemas.openxmlformats.org/officeDocument/2006/relationships/image" Target="../media/image42.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8" Type="http://schemas.openxmlformats.org/officeDocument/2006/relationships/image" Target="../media/image48.JPG"/><Relationship Id="rId3" Type="http://schemas.openxmlformats.org/officeDocument/2006/relationships/image" Target="../media/image44.png"/><Relationship Id="rId7" Type="http://schemas.openxmlformats.org/officeDocument/2006/relationships/image" Target="../media/image38.png"/><Relationship Id="rId2" Type="http://schemas.openxmlformats.org/officeDocument/2006/relationships/image" Target="../media/image43.png"/><Relationship Id="rId1" Type="http://schemas.openxmlformats.org/officeDocument/2006/relationships/slideLayout" Target="../slideLayouts/slideLayout3.xml"/><Relationship Id="rId6" Type="http://schemas.openxmlformats.org/officeDocument/2006/relationships/image" Target="../media/image47.JPG"/><Relationship Id="rId5" Type="http://schemas.openxmlformats.org/officeDocument/2006/relationships/image" Target="../media/image46.JPG"/><Relationship Id="rId4" Type="http://schemas.openxmlformats.org/officeDocument/2006/relationships/image" Target="../media/image45.JPG"/></Relationships>
</file>

<file path=ppt/slides/_rels/slide19.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emf"/><Relationship Id="rId1" Type="http://schemas.openxmlformats.org/officeDocument/2006/relationships/slideLayout" Target="../slideLayouts/slideLayout3.xml"/><Relationship Id="rId6" Type="http://schemas.openxmlformats.org/officeDocument/2006/relationships/image" Target="../media/image53.JPG"/><Relationship Id="rId5" Type="http://schemas.openxmlformats.org/officeDocument/2006/relationships/image" Target="../media/image52.JPG"/><Relationship Id="rId4" Type="http://schemas.openxmlformats.org/officeDocument/2006/relationships/image" Target="../media/image51.JPG"/></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JP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emf"/><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56.JPG"/><Relationship Id="rId1" Type="http://schemas.openxmlformats.org/officeDocument/2006/relationships/slideLayout" Target="../slideLayouts/slideLayout3.xml"/><Relationship Id="rId5" Type="http://schemas.openxmlformats.org/officeDocument/2006/relationships/image" Target="../media/image59.JPG"/><Relationship Id="rId4" Type="http://schemas.openxmlformats.org/officeDocument/2006/relationships/image" Target="../media/image58.JPG"/></Relationships>
</file>

<file path=ppt/slides/_rels/slide2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G"/><Relationship Id="rId7" Type="http://schemas.openxmlformats.org/officeDocument/2006/relationships/image" Target="../media/image13.jpeg"/><Relationship Id="rId2" Type="http://schemas.openxmlformats.org/officeDocument/2006/relationships/image" Target="../media/image8.JPG"/><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3.xml"/><Relationship Id="rId6" Type="http://schemas.openxmlformats.org/officeDocument/2006/relationships/image" Target="../media/image19.jpg"/><Relationship Id="rId5" Type="http://schemas.openxmlformats.org/officeDocument/2006/relationships/image" Target="../media/image18.png"/><Relationship Id="rId4" Type="http://schemas.openxmlformats.org/officeDocument/2006/relationships/image" Target="../media/image17.jpg"/></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emf"/><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15884" r="25035" b="8271"/>
          <a:stretch/>
        </p:blipFill>
        <p:spPr>
          <a:xfrm>
            <a:off x="5679286" y="841052"/>
            <a:ext cx="6178665" cy="4775237"/>
          </a:xfrm>
          <a:prstGeom prst="rect">
            <a:avLst/>
          </a:prstGeom>
        </p:spPr>
      </p:pic>
      <p:sp>
        <p:nvSpPr>
          <p:cNvPr id="2" name="Title 1"/>
          <p:cNvSpPr>
            <a:spLocks noGrp="1"/>
          </p:cNvSpPr>
          <p:nvPr>
            <p:ph type="title"/>
          </p:nvPr>
        </p:nvSpPr>
        <p:spPr>
          <a:xfrm>
            <a:off x="400966" y="642927"/>
            <a:ext cx="6138787" cy="2794630"/>
          </a:xfrm>
        </p:spPr>
        <p:txBody>
          <a:bodyPr/>
          <a:lstStyle/>
          <a:p>
            <a:pPr algn="ctr"/>
            <a:r>
              <a:rPr lang="en-US" dirty="0"/>
              <a:t>DUNE </a:t>
            </a:r>
            <a:r>
              <a:rPr lang="en-US" dirty="0" smtClean="0"/>
              <a:t>FD-Trial Assembly</a:t>
            </a:r>
            <a:r>
              <a:rPr lang="en-US" dirty="0"/>
              <a:t/>
            </a:r>
            <a:br>
              <a:rPr lang="en-US" dirty="0"/>
            </a:br>
            <a:r>
              <a:rPr lang="en-US" dirty="0" smtClean="0"/>
              <a:t>Update </a:t>
            </a:r>
            <a:r>
              <a:rPr lang="en-US" dirty="0"/>
              <a:t>at Ash </a:t>
            </a:r>
            <a:r>
              <a:rPr lang="en-US" dirty="0" smtClean="0"/>
              <a:t>River Scope</a:t>
            </a:r>
            <a:br>
              <a:rPr lang="en-US" dirty="0" smtClean="0"/>
            </a:br>
            <a:endParaRPr lang="en-GB" dirty="0"/>
          </a:p>
        </p:txBody>
      </p:sp>
      <p:sp>
        <p:nvSpPr>
          <p:cNvPr id="3" name="Text Placeholder 2"/>
          <p:cNvSpPr>
            <a:spLocks noGrp="1"/>
          </p:cNvSpPr>
          <p:nvPr>
            <p:ph type="body" sz="quarter" idx="10"/>
          </p:nvPr>
        </p:nvSpPr>
        <p:spPr>
          <a:xfrm>
            <a:off x="1306280" y="3944444"/>
            <a:ext cx="3494198" cy="1514971"/>
          </a:xfrm>
        </p:spPr>
        <p:txBody>
          <a:bodyPr/>
          <a:lstStyle/>
          <a:p>
            <a:pPr algn="ctr"/>
            <a:r>
              <a:rPr lang="en-US" dirty="0" smtClean="0">
                <a:latin typeface="Helvetica" charset="0"/>
              </a:rPr>
              <a:t>William </a:t>
            </a:r>
            <a:r>
              <a:rPr lang="en-US" dirty="0">
                <a:latin typeface="Helvetica" charset="0"/>
              </a:rPr>
              <a:t>Miller</a:t>
            </a:r>
          </a:p>
          <a:p>
            <a:pPr algn="ctr"/>
            <a:r>
              <a:rPr lang="en-US" dirty="0" smtClean="0">
                <a:latin typeface="Helvetica" charset="0"/>
              </a:rPr>
              <a:t>25 January, 2019</a:t>
            </a:r>
            <a:endParaRPr lang="en-US" dirty="0">
              <a:latin typeface="Helvetica" charset="0"/>
            </a:endParaRPr>
          </a:p>
          <a:p>
            <a:pPr algn="ctr"/>
            <a:r>
              <a:rPr lang="en-US" dirty="0">
                <a:latin typeface="Helvetica" charset="0"/>
              </a:rPr>
              <a:t>Version </a:t>
            </a:r>
            <a:r>
              <a:rPr lang="en-US" dirty="0" smtClean="0">
                <a:latin typeface="Helvetica" charset="0"/>
              </a:rPr>
              <a:t>1</a:t>
            </a:r>
            <a:endParaRPr lang="en-US" dirty="0">
              <a:latin typeface="Helvetica" charset="0"/>
            </a:endParaRPr>
          </a:p>
        </p:txBody>
      </p:sp>
    </p:spTree>
    <p:extLst>
      <p:ext uri="{BB962C8B-B14F-4D97-AF65-F5344CB8AC3E}">
        <p14:creationId xmlns:p14="http://schemas.microsoft.com/office/powerpoint/2010/main" val="17417624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10</a:t>
            </a:fld>
            <a:endParaRPr lang="en-US" dirty="0"/>
          </a:p>
        </p:txBody>
      </p:sp>
      <p:sp>
        <p:nvSpPr>
          <p:cNvPr id="8" name="Title 3"/>
          <p:cNvSpPr txBox="1">
            <a:spLocks/>
          </p:cNvSpPr>
          <p:nvPr/>
        </p:nvSpPr>
        <p:spPr>
          <a:xfrm>
            <a:off x="31784" y="0"/>
            <a:ext cx="11763976" cy="647102"/>
          </a:xfrm>
          <a:prstGeom prst="rect">
            <a:avLst/>
          </a:prstGeom>
        </p:spPr>
        <p:txBody>
          <a:bodyPr vert="horz" lIns="0" tIns="0" rIns="0" bIns="0"/>
          <a:lstStyle>
            <a:lvl1pPr algn="l" defTabSz="457200" rtl="0" fontAlgn="base">
              <a:spcBef>
                <a:spcPct val="0"/>
              </a:spcBef>
              <a:spcAft>
                <a:spcPct val="0"/>
              </a:spcAft>
              <a:defRPr sz="4400" b="1" i="0" kern="1200" baseline="0">
                <a:solidFill>
                  <a:srgbClr val="E95125"/>
                </a:solidFill>
                <a:latin typeface="Helvetica"/>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a:lstStyle>
          <a:p>
            <a:r>
              <a:rPr lang="en-US" sz="4000" dirty="0"/>
              <a:t>Phase 0-APA </a:t>
            </a:r>
            <a:r>
              <a:rPr lang="en-US" sz="4000" dirty="0" smtClean="0"/>
              <a:t>Cable Tower March 2019-Schedule </a:t>
            </a:r>
            <a:endParaRPr lang="en-US" sz="4000" dirty="0"/>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l="16985" t="5982" r="34228" b="7310"/>
          <a:stretch/>
        </p:blipFill>
        <p:spPr>
          <a:xfrm>
            <a:off x="5947860" y="900955"/>
            <a:ext cx="5948082" cy="5262282"/>
          </a:xfrm>
          <a:prstGeom prst="rect">
            <a:avLst/>
          </a:prstGeom>
        </p:spPr>
      </p:pic>
      <p:sp>
        <p:nvSpPr>
          <p:cNvPr id="2" name="TextBox 1"/>
          <p:cNvSpPr txBox="1"/>
          <p:nvPr/>
        </p:nvSpPr>
        <p:spPr>
          <a:xfrm>
            <a:off x="413948" y="684566"/>
            <a:ext cx="6349834" cy="1569660"/>
          </a:xfrm>
          <a:prstGeom prst="rect">
            <a:avLst/>
          </a:prstGeom>
          <a:solidFill>
            <a:schemeClr val="tx2">
              <a:lumMod val="40000"/>
              <a:lumOff val="60000"/>
            </a:schemeClr>
          </a:solidFill>
        </p:spPr>
        <p:txBody>
          <a:bodyPr wrap="square" rtlCol="0">
            <a:spAutoFit/>
          </a:bodyPr>
          <a:lstStyle/>
          <a:p>
            <a:r>
              <a:rPr lang="en-US" sz="2400" b="1" dirty="0" smtClean="0"/>
              <a:t>Design APA Cabling Tower and location so: </a:t>
            </a:r>
          </a:p>
          <a:p>
            <a:pPr marL="742950" lvl="1" indent="-285750">
              <a:buFont typeface="Arial" panose="020B0604020202020204" pitchFamily="34" charset="0"/>
              <a:buChar char="•"/>
            </a:pPr>
            <a:r>
              <a:rPr lang="en-US" sz="2400" b="1" dirty="0" smtClean="0"/>
              <a:t>Phase 1 DSS shuttle runway beam</a:t>
            </a:r>
          </a:p>
          <a:p>
            <a:pPr marL="742950" lvl="1" indent="-285750">
              <a:buFont typeface="Arial" panose="020B0604020202020204" pitchFamily="34" charset="0"/>
              <a:buChar char="•"/>
            </a:pPr>
            <a:r>
              <a:rPr lang="en-US" sz="2400" b="1" dirty="0" smtClean="0"/>
              <a:t>Phase 2 top of cryostat work </a:t>
            </a:r>
          </a:p>
          <a:p>
            <a:r>
              <a:rPr lang="en-US" sz="2400" b="1" dirty="0" smtClean="0"/>
              <a:t>Can be added without modifications to tower</a:t>
            </a:r>
            <a:endParaRPr lang="en-US" sz="2400" b="1" dirty="0"/>
          </a:p>
        </p:txBody>
      </p:sp>
      <p:sp>
        <p:nvSpPr>
          <p:cNvPr id="6" name="Content Placeholder 5"/>
          <p:cNvSpPr>
            <a:spLocks noGrp="1"/>
          </p:cNvSpPr>
          <p:nvPr>
            <p:ph idx="11"/>
          </p:nvPr>
        </p:nvSpPr>
        <p:spPr>
          <a:xfrm>
            <a:off x="413948" y="2381152"/>
            <a:ext cx="5780663" cy="3789527"/>
          </a:xfrm>
        </p:spPr>
        <p:txBody>
          <a:bodyPr>
            <a:normAutofit fontScale="92500"/>
          </a:bodyPr>
          <a:lstStyle/>
          <a:p>
            <a:pPr marL="342900" indent="-342900"/>
            <a:r>
              <a:rPr lang="en-US" dirty="0" smtClean="0"/>
              <a:t>Ability to test </a:t>
            </a:r>
            <a:r>
              <a:rPr lang="en-US" dirty="0"/>
              <a:t>a</a:t>
            </a:r>
            <a:r>
              <a:rPr lang="en-US" dirty="0" smtClean="0"/>
              <a:t>ccess </a:t>
            </a:r>
            <a:r>
              <a:rPr lang="en-US" dirty="0"/>
              <a:t>issues on back side of tower (same layout as DUNE cleanroom)</a:t>
            </a:r>
          </a:p>
          <a:p>
            <a:pPr marL="342900" indent="-342900"/>
            <a:r>
              <a:rPr lang="en-US" dirty="0" smtClean="0"/>
              <a:t>We expect the APA frames with yokes from </a:t>
            </a:r>
            <a:r>
              <a:rPr lang="en-US" b="1" dirty="0" smtClean="0"/>
              <a:t>PSL</a:t>
            </a:r>
            <a:r>
              <a:rPr lang="en-US" dirty="0" smtClean="0"/>
              <a:t> to arrive at Ash River in early March</a:t>
            </a:r>
          </a:p>
          <a:p>
            <a:pPr marL="342900" indent="-342900"/>
            <a:r>
              <a:rPr lang="en-US" dirty="0" smtClean="0"/>
              <a:t>We expect APA mounting frame and APA stabilizers in mid-March- </a:t>
            </a:r>
            <a:r>
              <a:rPr lang="en-US" b="1" dirty="0" smtClean="0"/>
              <a:t>PSL </a:t>
            </a:r>
          </a:p>
          <a:p>
            <a:pPr marL="342900" indent="-342900"/>
            <a:r>
              <a:rPr lang="en-US" dirty="0" smtClean="0"/>
              <a:t>Need to order 2-4 sets of cables, connectors, cable mesh and cable strain relief- </a:t>
            </a:r>
            <a:r>
              <a:rPr lang="en-US" b="1" dirty="0" smtClean="0"/>
              <a:t>BNL</a:t>
            </a:r>
          </a:p>
          <a:p>
            <a:pPr marL="342900" indent="-342900"/>
            <a:r>
              <a:rPr lang="en-US" dirty="0" smtClean="0"/>
              <a:t>PD cable with connectors and several sets of PD rails- </a:t>
            </a:r>
            <a:r>
              <a:rPr lang="en-US" b="1" dirty="0" smtClean="0"/>
              <a:t>Colorado State  </a:t>
            </a:r>
            <a:endParaRPr lang="en-US" b="1" dirty="0"/>
          </a:p>
        </p:txBody>
      </p:sp>
    </p:spTree>
    <p:extLst>
      <p:ext uri="{BB962C8B-B14F-4D97-AF65-F5344CB8AC3E}">
        <p14:creationId xmlns:p14="http://schemas.microsoft.com/office/powerpoint/2010/main" val="10008273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Equipment needed-Phase 0</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11</a:t>
            </a:fld>
            <a:endParaRPr lang="en-US" dirty="0"/>
          </a:p>
        </p:txBody>
      </p:sp>
      <p:sp>
        <p:nvSpPr>
          <p:cNvPr id="6" name="Content Placeholder 5"/>
          <p:cNvSpPr>
            <a:spLocks noGrp="1"/>
          </p:cNvSpPr>
          <p:nvPr>
            <p:ph idx="11"/>
          </p:nvPr>
        </p:nvSpPr>
        <p:spPr>
          <a:xfrm>
            <a:off x="605368" y="1207770"/>
            <a:ext cx="5409352" cy="5031626"/>
          </a:xfrm>
        </p:spPr>
        <p:txBody>
          <a:bodyPr/>
          <a:lstStyle/>
          <a:p>
            <a:r>
              <a:rPr lang="en-US" dirty="0" smtClean="0"/>
              <a:t>Use all access equipment proposed for DUNE to confirm that it works:</a:t>
            </a:r>
          </a:p>
          <a:p>
            <a:pPr lvl="1"/>
            <a:r>
              <a:rPr lang="en-US" dirty="0" smtClean="0"/>
              <a:t>Mobile Scissor Lift-Only 40’ available in US, needed for center APA connection and for phase 1 work- </a:t>
            </a:r>
            <a:r>
              <a:rPr lang="en-US" b="1" dirty="0" smtClean="0"/>
              <a:t>Quotes in progress</a:t>
            </a:r>
          </a:p>
          <a:p>
            <a:pPr lvl="1"/>
            <a:r>
              <a:rPr lang="en-US" dirty="0" smtClean="0"/>
              <a:t>Static scissor lift capable of reaching ~50’.  We are getting quotes from 2 different vendors. </a:t>
            </a:r>
          </a:p>
          <a:p>
            <a:r>
              <a:rPr lang="en-US" dirty="0" smtClean="0"/>
              <a:t>Lifting fixture for both top and bottom APA- </a:t>
            </a:r>
            <a:r>
              <a:rPr lang="en-US" b="1" dirty="0" smtClean="0"/>
              <a:t>Design PSL purchase ?? Needed later in FY19 </a:t>
            </a:r>
          </a:p>
          <a:p>
            <a:r>
              <a:rPr lang="en-US" dirty="0" smtClean="0"/>
              <a:t>APA shipping frame- </a:t>
            </a:r>
            <a:r>
              <a:rPr lang="en-US" b="1" dirty="0" smtClean="0"/>
              <a:t>APA consortia  Needed later in FY19 </a:t>
            </a:r>
          </a:p>
          <a:p>
            <a:pPr lvl="1"/>
            <a:endParaRPr lang="en-US" dirty="0" smtClean="0"/>
          </a:p>
          <a:p>
            <a:pPr lvl="1"/>
            <a:endParaRPr lang="en-US" b="1" dirty="0" smtClean="0"/>
          </a:p>
          <a:p>
            <a:pPr lvl="1"/>
            <a:endParaRPr lang="en-US" dirty="0" smtClean="0"/>
          </a:p>
          <a:p>
            <a:endParaRPr lang="en-US" dirty="0"/>
          </a:p>
        </p:txBody>
      </p:sp>
      <p:sp>
        <p:nvSpPr>
          <p:cNvPr id="7" name="Content Placeholder 6"/>
          <p:cNvSpPr>
            <a:spLocks noGrp="1"/>
          </p:cNvSpPr>
          <p:nvPr>
            <p:ph idx="12"/>
          </p:nvPr>
        </p:nvSpPr>
        <p:spPr/>
        <p:txBody>
          <a:bodyPr/>
          <a:lstStyle/>
          <a:p>
            <a:r>
              <a:rPr lang="en-US" dirty="0"/>
              <a:t>We have ordered sheave wheel, a motorized cable puller and cable </a:t>
            </a:r>
            <a:r>
              <a:rPr lang="en-US" dirty="0" smtClean="0"/>
              <a:t>spool to do additional tests on the APA side tube tester.  These will be used on the APA cabling tower - </a:t>
            </a:r>
            <a:r>
              <a:rPr lang="en-US" b="1" dirty="0" smtClean="0"/>
              <a:t>UMN</a:t>
            </a:r>
          </a:p>
          <a:p>
            <a:r>
              <a:rPr lang="en-US" dirty="0" smtClean="0"/>
              <a:t>Order cable trays and brackets for full cable tests- </a:t>
            </a:r>
            <a:r>
              <a:rPr lang="en-US" b="1" dirty="0" smtClean="0"/>
              <a:t>BNL and UMN</a:t>
            </a:r>
          </a:p>
          <a:p>
            <a:r>
              <a:rPr lang="en-US" dirty="0" smtClean="0"/>
              <a:t> Additional slings and lifting equipment- </a:t>
            </a:r>
            <a:r>
              <a:rPr lang="en-US" b="1" dirty="0" smtClean="0"/>
              <a:t>UMN</a:t>
            </a:r>
            <a:endParaRPr lang="en-US" b="1" dirty="0"/>
          </a:p>
          <a:p>
            <a:pPr marL="0" indent="0">
              <a:buNone/>
            </a:pPr>
            <a:endParaRPr lang="en-US" dirty="0"/>
          </a:p>
        </p:txBody>
      </p:sp>
    </p:spTree>
    <p:extLst>
      <p:ext uri="{BB962C8B-B14F-4D97-AF65-F5344CB8AC3E}">
        <p14:creationId xmlns:p14="http://schemas.microsoft.com/office/powerpoint/2010/main" val="31694287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APA Assembly Procedures</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12</a:t>
            </a:fld>
            <a:endParaRPr lang="en-US" dirty="0"/>
          </a:p>
        </p:txBody>
      </p:sp>
      <p:sp>
        <p:nvSpPr>
          <p:cNvPr id="6" name="Content Placeholder 5"/>
          <p:cNvSpPr>
            <a:spLocks noGrp="1"/>
          </p:cNvSpPr>
          <p:nvPr>
            <p:ph idx="11"/>
          </p:nvPr>
        </p:nvSpPr>
        <p:spPr>
          <a:xfrm>
            <a:off x="605368" y="1207770"/>
            <a:ext cx="7400114" cy="800324"/>
          </a:xfrm>
        </p:spPr>
        <p:txBody>
          <a:bodyPr>
            <a:normAutofit fontScale="92500"/>
          </a:bodyPr>
          <a:lstStyle/>
          <a:p>
            <a:pPr marL="0" indent="0">
              <a:buNone/>
            </a:pPr>
            <a:r>
              <a:rPr lang="en-US" dirty="0" smtClean="0"/>
              <a:t>We will not have the APA shipping frame or the final lifting fixtures for our first tests.  Frames will be rigged using slings </a:t>
            </a:r>
          </a:p>
          <a:p>
            <a:pPr marL="0" indent="0">
              <a:buNone/>
            </a:pPr>
            <a:endParaRPr lang="en-US" dirty="0"/>
          </a:p>
        </p:txBody>
      </p:sp>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26318" t="1443" r="47909" b="486"/>
          <a:stretch/>
        </p:blipFill>
        <p:spPr>
          <a:xfrm>
            <a:off x="707255" y="2075501"/>
            <a:ext cx="1573463" cy="2980421"/>
          </a:xfrm>
          <a:prstGeom prst="rect">
            <a:avLst/>
          </a:prstGeom>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26591" t="1170" r="46886" b="485"/>
          <a:stretch/>
        </p:blipFill>
        <p:spPr>
          <a:xfrm>
            <a:off x="3278295" y="2075500"/>
            <a:ext cx="1614740" cy="2980421"/>
          </a:xfrm>
          <a:prstGeom prst="rect">
            <a:avLst/>
          </a:prstGeom>
        </p:spPr>
      </p:pic>
      <p:sp>
        <p:nvSpPr>
          <p:cNvPr id="11" name="TextBox 10"/>
          <p:cNvSpPr txBox="1"/>
          <p:nvPr/>
        </p:nvSpPr>
        <p:spPr>
          <a:xfrm>
            <a:off x="223239" y="5114367"/>
            <a:ext cx="2541493" cy="1200329"/>
          </a:xfrm>
          <a:prstGeom prst="rect">
            <a:avLst/>
          </a:prstGeom>
          <a:noFill/>
        </p:spPr>
        <p:txBody>
          <a:bodyPr wrap="square" rtlCol="0">
            <a:spAutoFit/>
          </a:bodyPr>
          <a:lstStyle/>
          <a:p>
            <a:pPr algn="ctr"/>
            <a:r>
              <a:rPr lang="en-US" dirty="0" smtClean="0"/>
              <a:t>Lower APA will be placed on APA mounting frame. The load is supported by the bottom jacks</a:t>
            </a:r>
            <a:endParaRPr lang="en-US" dirty="0"/>
          </a:p>
        </p:txBody>
      </p:sp>
      <p:pic>
        <p:nvPicPr>
          <p:cNvPr id="12" name="Picture 11">
            <a:extLst>
              <a:ext uri="{FF2B5EF4-FFF2-40B4-BE49-F238E27FC236}">
                <a16:creationId xmlns:a16="http://schemas.microsoft.com/office/drawing/2014/main" id="{73F03F23-A589-41F3-A0AF-B34E01E56F05}"/>
              </a:ext>
            </a:extLst>
          </p:cNvPr>
          <p:cNvPicPr>
            <a:picLocks noChangeAspect="1"/>
          </p:cNvPicPr>
          <p:nvPr/>
        </p:nvPicPr>
        <p:blipFill rotWithShape="1">
          <a:blip r:embed="rId4"/>
          <a:srcRect l="40512" r="18399" b="13249"/>
          <a:stretch/>
        </p:blipFill>
        <p:spPr>
          <a:xfrm>
            <a:off x="5517776" y="2079982"/>
            <a:ext cx="2789812" cy="2971456"/>
          </a:xfrm>
          <a:prstGeom prst="rect">
            <a:avLst/>
          </a:prstGeom>
        </p:spPr>
      </p:pic>
      <p:sp>
        <p:nvSpPr>
          <p:cNvPr id="13" name="TextBox 12"/>
          <p:cNvSpPr txBox="1"/>
          <p:nvPr/>
        </p:nvSpPr>
        <p:spPr>
          <a:xfrm>
            <a:off x="2814919" y="5123327"/>
            <a:ext cx="2541493" cy="1200329"/>
          </a:xfrm>
          <a:prstGeom prst="rect">
            <a:avLst/>
          </a:prstGeom>
          <a:noFill/>
        </p:spPr>
        <p:txBody>
          <a:bodyPr wrap="square" rtlCol="0">
            <a:spAutoFit/>
          </a:bodyPr>
          <a:lstStyle/>
          <a:p>
            <a:pPr algn="ctr"/>
            <a:r>
              <a:rPr lang="en-US" dirty="0" smtClean="0"/>
              <a:t>Top APA will be placed on APA mounting frame. The load is supported by APA Trolleys</a:t>
            </a:r>
            <a:endParaRPr lang="en-US" dirty="0"/>
          </a:p>
        </p:txBody>
      </p:sp>
      <p:sp>
        <p:nvSpPr>
          <p:cNvPr id="14" name="TextBox 13"/>
          <p:cNvSpPr txBox="1"/>
          <p:nvPr/>
        </p:nvSpPr>
        <p:spPr>
          <a:xfrm>
            <a:off x="5475078" y="5100919"/>
            <a:ext cx="2875208" cy="1200329"/>
          </a:xfrm>
          <a:prstGeom prst="rect">
            <a:avLst/>
          </a:prstGeom>
          <a:noFill/>
        </p:spPr>
        <p:txBody>
          <a:bodyPr wrap="square" rtlCol="0">
            <a:spAutoFit/>
          </a:bodyPr>
          <a:lstStyle/>
          <a:p>
            <a:pPr algn="ctr"/>
            <a:r>
              <a:rPr lang="en-US" dirty="0" smtClean="0"/>
              <a:t>Trolleys are mounted on 10” stainless steel I-Beam same as DSS. Access needed to both vertical APA side tubes</a:t>
            </a:r>
            <a:endParaRPr lang="en-US" dirty="0"/>
          </a:p>
        </p:txBody>
      </p:sp>
      <p:pic>
        <p:nvPicPr>
          <p:cNvPr id="15" name="Picture 14">
            <a:extLst>
              <a:ext uri="{FF2B5EF4-FFF2-40B4-BE49-F238E27FC236}">
                <a16:creationId xmlns:a16="http://schemas.microsoft.com/office/drawing/2014/main" id="{93D2266E-3564-4C47-B3CA-EECC4FB706F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6200000">
            <a:off x="7015923" y="1844963"/>
            <a:ext cx="4692731" cy="1720219"/>
          </a:xfrm>
          <a:prstGeom prst="rect">
            <a:avLst/>
          </a:prstGeom>
        </p:spPr>
      </p:pic>
      <p:pic>
        <p:nvPicPr>
          <p:cNvPr id="16" name="Picture 15">
            <a:extLst>
              <a:ext uri="{FF2B5EF4-FFF2-40B4-BE49-F238E27FC236}">
                <a16:creationId xmlns:a16="http://schemas.microsoft.com/office/drawing/2014/main" id="{EE81A4A8-C98F-492C-8F93-3F809A546CF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r="77107"/>
          <a:stretch/>
        </p:blipFill>
        <p:spPr>
          <a:xfrm rot="16200000">
            <a:off x="10619334" y="234592"/>
            <a:ext cx="1045806" cy="1674611"/>
          </a:xfrm>
          <a:prstGeom prst="rect">
            <a:avLst/>
          </a:prstGeom>
        </p:spPr>
      </p:pic>
      <p:pic>
        <p:nvPicPr>
          <p:cNvPr id="17" name="Picture 16">
            <a:extLst>
              <a:ext uri="{FF2B5EF4-FFF2-40B4-BE49-F238E27FC236}">
                <a16:creationId xmlns:a16="http://schemas.microsoft.com/office/drawing/2014/main" id="{79727F5B-5116-4F0E-8875-A473D48B83E7}"/>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5400000">
            <a:off x="10617289" y="1295573"/>
            <a:ext cx="1063550" cy="1688267"/>
          </a:xfrm>
          <a:prstGeom prst="rect">
            <a:avLst/>
          </a:prstGeom>
        </p:spPr>
      </p:pic>
      <p:pic>
        <p:nvPicPr>
          <p:cNvPr id="18" name="Picture 17">
            <a:extLst>
              <a:ext uri="{FF2B5EF4-FFF2-40B4-BE49-F238E27FC236}">
                <a16:creationId xmlns:a16="http://schemas.microsoft.com/office/drawing/2014/main" id="{1C8BD353-7C8D-49BD-9105-144E56E870D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0304931" y="2684612"/>
            <a:ext cx="1674612" cy="1214904"/>
          </a:xfrm>
          <a:prstGeom prst="rect">
            <a:avLst/>
          </a:prstGeom>
        </p:spPr>
      </p:pic>
      <p:sp>
        <p:nvSpPr>
          <p:cNvPr id="19" name="TextBox 18"/>
          <p:cNvSpPr txBox="1"/>
          <p:nvPr/>
        </p:nvSpPr>
        <p:spPr>
          <a:xfrm>
            <a:off x="8350286" y="5133975"/>
            <a:ext cx="2106705" cy="1200329"/>
          </a:xfrm>
          <a:prstGeom prst="rect">
            <a:avLst/>
          </a:prstGeom>
          <a:noFill/>
        </p:spPr>
        <p:txBody>
          <a:bodyPr wrap="square" rtlCol="0">
            <a:spAutoFit/>
          </a:bodyPr>
          <a:lstStyle/>
          <a:p>
            <a:pPr algn="ctr"/>
            <a:r>
              <a:rPr lang="en-US" dirty="0" smtClean="0"/>
              <a:t>PD cables run inside the APA frames and must be connected in the middle</a:t>
            </a:r>
            <a:endParaRPr lang="en-US" dirty="0"/>
          </a:p>
        </p:txBody>
      </p:sp>
      <p:sp>
        <p:nvSpPr>
          <p:cNvPr id="20" name="TextBox 19"/>
          <p:cNvSpPr txBox="1"/>
          <p:nvPr/>
        </p:nvSpPr>
        <p:spPr>
          <a:xfrm>
            <a:off x="10304931" y="4052811"/>
            <a:ext cx="1640880" cy="1477328"/>
          </a:xfrm>
          <a:prstGeom prst="rect">
            <a:avLst/>
          </a:prstGeom>
          <a:noFill/>
        </p:spPr>
        <p:txBody>
          <a:bodyPr wrap="square" rtlCol="0">
            <a:spAutoFit/>
          </a:bodyPr>
          <a:lstStyle/>
          <a:p>
            <a:pPr algn="ctr"/>
            <a:r>
              <a:rPr lang="en-US" dirty="0" smtClean="0"/>
              <a:t>Hydraulic jacks raise bottom APA up and connection is made</a:t>
            </a:r>
            <a:endParaRPr lang="en-US" dirty="0"/>
          </a:p>
        </p:txBody>
      </p:sp>
    </p:spTree>
    <p:extLst>
      <p:ext uri="{BB962C8B-B14F-4D97-AF65-F5344CB8AC3E}">
        <p14:creationId xmlns:p14="http://schemas.microsoft.com/office/powerpoint/2010/main" val="12933728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13</a:t>
            </a:fld>
            <a:endParaRPr lang="en-US" dirty="0"/>
          </a:p>
        </p:txBody>
      </p:sp>
      <p:sp>
        <p:nvSpPr>
          <p:cNvPr id="9" name="Title 1"/>
          <p:cNvSpPr>
            <a:spLocks noGrp="1"/>
          </p:cNvSpPr>
          <p:nvPr>
            <p:ph type="title"/>
          </p:nvPr>
        </p:nvSpPr>
        <p:spPr>
          <a:xfrm>
            <a:off x="60960" y="106712"/>
            <a:ext cx="10972800" cy="647102"/>
          </a:xfrm>
        </p:spPr>
        <p:txBody>
          <a:bodyPr/>
          <a:lstStyle/>
          <a:p>
            <a:r>
              <a:rPr lang="en-US" sz="3500" dirty="0"/>
              <a:t>Phase 0-Testing Procedure</a:t>
            </a:r>
          </a:p>
        </p:txBody>
      </p:sp>
      <p:sp>
        <p:nvSpPr>
          <p:cNvPr id="10" name="Content Placeholder 5"/>
          <p:cNvSpPr>
            <a:spLocks noGrp="1"/>
          </p:cNvSpPr>
          <p:nvPr>
            <p:ph idx="11"/>
          </p:nvPr>
        </p:nvSpPr>
        <p:spPr>
          <a:xfrm>
            <a:off x="246011" y="965711"/>
            <a:ext cx="4883483" cy="527238"/>
          </a:xfrm>
        </p:spPr>
        <p:txBody>
          <a:bodyPr>
            <a:normAutofit fontScale="77500" lnSpcReduction="20000"/>
          </a:bodyPr>
          <a:lstStyle/>
          <a:p>
            <a:pPr marL="0" indent="0">
              <a:buNone/>
            </a:pPr>
            <a:r>
              <a:rPr lang="en-US" sz="2600" b="1" dirty="0" smtClean="0"/>
              <a:t>We are now ready to Install </a:t>
            </a:r>
            <a:r>
              <a:rPr lang="en-US" sz="2600" b="1" dirty="0"/>
              <a:t>CE </a:t>
            </a:r>
            <a:r>
              <a:rPr lang="en-US" sz="2600" b="1" dirty="0" smtClean="0"/>
              <a:t>cables</a:t>
            </a:r>
            <a:endParaRPr lang="en-US" sz="2600" b="1" dirty="0"/>
          </a:p>
          <a:p>
            <a:pPr marL="0" indent="0">
              <a:buNone/>
            </a:pPr>
            <a:endParaRPr lang="en-US" dirty="0"/>
          </a:p>
        </p:txBody>
      </p:sp>
      <p:pic>
        <p:nvPicPr>
          <p:cNvPr id="33" name="Picture 32"/>
          <p:cNvPicPr>
            <a:picLocks noChangeAspect="1"/>
          </p:cNvPicPr>
          <p:nvPr/>
        </p:nvPicPr>
        <p:blipFill rotWithShape="1">
          <a:blip r:embed="rId2" cstate="email">
            <a:extLst>
              <a:ext uri="{28A0092B-C50C-407E-A947-70E740481C1C}">
                <a14:useLocalDpi xmlns:a14="http://schemas.microsoft.com/office/drawing/2010/main"/>
              </a:ext>
            </a:extLst>
          </a:blip>
          <a:srcRect b="10673"/>
          <a:stretch/>
        </p:blipFill>
        <p:spPr>
          <a:xfrm>
            <a:off x="246011" y="1595349"/>
            <a:ext cx="6005022" cy="3875923"/>
          </a:xfrm>
          <a:prstGeom prst="rect">
            <a:avLst/>
          </a:prstGeom>
          <a:ln w="12700">
            <a:solidFill>
              <a:schemeClr val="accent1"/>
            </a:solidFill>
          </a:ln>
        </p:spPr>
      </p:pic>
      <p:sp>
        <p:nvSpPr>
          <p:cNvPr id="34" name="TextBox 33"/>
          <p:cNvSpPr txBox="1"/>
          <p:nvPr/>
        </p:nvSpPr>
        <p:spPr>
          <a:xfrm>
            <a:off x="1378065" y="5690170"/>
            <a:ext cx="2431115" cy="369332"/>
          </a:xfrm>
          <a:prstGeom prst="rect">
            <a:avLst/>
          </a:prstGeom>
          <a:noFill/>
        </p:spPr>
        <p:txBody>
          <a:bodyPr wrap="none" rtlCol="0">
            <a:spAutoFit/>
          </a:bodyPr>
          <a:lstStyle/>
          <a:p>
            <a:r>
              <a:rPr lang="en-US" dirty="0" err="1"/>
              <a:t>Img</a:t>
            </a:r>
            <a:r>
              <a:rPr lang="en-US" dirty="0"/>
              <a:t>. from Dan Wenman</a:t>
            </a:r>
          </a:p>
        </p:txBody>
      </p:sp>
      <p:sp>
        <p:nvSpPr>
          <p:cNvPr id="2" name="TextBox 1"/>
          <p:cNvSpPr txBox="1"/>
          <p:nvPr/>
        </p:nvSpPr>
        <p:spPr>
          <a:xfrm>
            <a:off x="5130501" y="1704846"/>
            <a:ext cx="1056939" cy="523220"/>
          </a:xfrm>
          <a:prstGeom prst="rect">
            <a:avLst/>
          </a:prstGeom>
          <a:solidFill>
            <a:schemeClr val="bg1"/>
          </a:solidFill>
        </p:spPr>
        <p:txBody>
          <a:bodyPr wrap="square" rtlCol="0">
            <a:spAutoFit/>
          </a:bodyPr>
          <a:lstStyle/>
          <a:p>
            <a:pPr algn="ctr"/>
            <a:r>
              <a:rPr lang="en-US" sz="1400" dirty="0" smtClean="0"/>
              <a:t>Sheave wheel</a:t>
            </a:r>
            <a:endParaRPr lang="en-US" sz="1400" dirty="0"/>
          </a:p>
        </p:txBody>
      </p:sp>
      <p:sp>
        <p:nvSpPr>
          <p:cNvPr id="13" name="Rectangle 12"/>
          <p:cNvSpPr/>
          <p:nvPr/>
        </p:nvSpPr>
        <p:spPr>
          <a:xfrm>
            <a:off x="6685280" y="897688"/>
            <a:ext cx="789547" cy="334651"/>
          </a:xfrm>
          <a:prstGeom prst="rect">
            <a:avLst/>
          </a:prstGeom>
          <a:solidFill>
            <a:schemeClr val="bg1"/>
          </a:solidFill>
          <a:ln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582760" y="4580688"/>
            <a:ext cx="955960" cy="334651"/>
          </a:xfrm>
          <a:prstGeom prst="rect">
            <a:avLst/>
          </a:prstGeom>
          <a:solidFill>
            <a:schemeClr val="bg1"/>
          </a:solidFill>
          <a:ln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9681800" y="3732328"/>
            <a:ext cx="789547" cy="334651"/>
          </a:xfrm>
          <a:prstGeom prst="rect">
            <a:avLst/>
          </a:prstGeom>
          <a:solidFill>
            <a:schemeClr val="bg1"/>
          </a:solidFill>
          <a:ln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p:cNvPicPr>
            <a:picLocks noChangeAspect="1"/>
          </p:cNvPicPr>
          <p:nvPr/>
        </p:nvPicPr>
        <p:blipFill rotWithShape="1">
          <a:blip r:embed="rId3"/>
          <a:srcRect l="45618" t="22543" r="36521" b="17663"/>
          <a:stretch/>
        </p:blipFill>
        <p:spPr>
          <a:xfrm>
            <a:off x="8953577" y="62361"/>
            <a:ext cx="3280529" cy="6177619"/>
          </a:xfrm>
          <a:prstGeom prst="rect">
            <a:avLst/>
          </a:prstGeom>
        </p:spPr>
      </p:pic>
      <p:pic>
        <p:nvPicPr>
          <p:cNvPr id="20" name="Picture 19"/>
          <p:cNvPicPr>
            <a:picLocks noChangeAspect="1"/>
          </p:cNvPicPr>
          <p:nvPr/>
        </p:nvPicPr>
        <p:blipFill rotWithShape="1">
          <a:blip r:embed="rId4"/>
          <a:srcRect l="41830" t="21168" r="41933" b="18213"/>
          <a:stretch/>
        </p:blipFill>
        <p:spPr>
          <a:xfrm>
            <a:off x="6360227" y="319947"/>
            <a:ext cx="2819064" cy="5920033"/>
          </a:xfrm>
          <a:prstGeom prst="rect">
            <a:avLst/>
          </a:prstGeom>
        </p:spPr>
      </p:pic>
    </p:spTree>
    <p:extLst>
      <p:ext uri="{BB962C8B-B14F-4D97-AF65-F5344CB8AC3E}">
        <p14:creationId xmlns:p14="http://schemas.microsoft.com/office/powerpoint/2010/main" val="430760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 for Phase 0</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14</a:t>
            </a:fld>
            <a:endParaRPr lang="en-US" dirty="0"/>
          </a:p>
        </p:txBody>
      </p:sp>
      <p:sp>
        <p:nvSpPr>
          <p:cNvPr id="6" name="Content Placeholder 5"/>
          <p:cNvSpPr>
            <a:spLocks noGrp="1"/>
          </p:cNvSpPr>
          <p:nvPr>
            <p:ph idx="11"/>
          </p:nvPr>
        </p:nvSpPr>
        <p:spPr/>
        <p:txBody>
          <a:bodyPr/>
          <a:lstStyle/>
          <a:p>
            <a:pPr marL="0" indent="0">
              <a:buNone/>
            </a:pPr>
            <a:r>
              <a:rPr lang="en-US" dirty="0" smtClean="0"/>
              <a:t>All documentation will be located in folders in EDMS at CERN.  This will be a prototype for documentation for DUNE</a:t>
            </a:r>
          </a:p>
          <a:p>
            <a:r>
              <a:rPr lang="en-US" dirty="0" smtClean="0"/>
              <a:t>Similar to what we did for CERN on ProtoDUNE but following Fermilab documentation guidelines </a:t>
            </a:r>
          </a:p>
          <a:p>
            <a:r>
              <a:rPr lang="en-US" dirty="0" smtClean="0"/>
              <a:t>Hazard Analysis for each task including all PPE and Training requirements</a:t>
            </a:r>
          </a:p>
          <a:p>
            <a:r>
              <a:rPr lang="en-US" dirty="0" smtClean="0"/>
              <a:t>Detailed step by step procedures</a:t>
            </a:r>
          </a:p>
          <a:p>
            <a:r>
              <a:rPr lang="en-US" dirty="0" smtClean="0"/>
              <a:t>All lifting fixtures, trolleys will have completed documentation including calculations and load tests</a:t>
            </a:r>
            <a:endParaRPr lang="en-US" dirty="0"/>
          </a:p>
        </p:txBody>
      </p:sp>
      <p:sp>
        <p:nvSpPr>
          <p:cNvPr id="7" name="Content Placeholder 6"/>
          <p:cNvSpPr>
            <a:spLocks noGrp="1"/>
          </p:cNvSpPr>
          <p:nvPr>
            <p:ph idx="12"/>
          </p:nvPr>
        </p:nvSpPr>
        <p:spPr>
          <a:xfrm>
            <a:off x="6261400" y="1215721"/>
            <a:ext cx="5321000" cy="465759"/>
          </a:xfrm>
        </p:spPr>
        <p:txBody>
          <a:bodyPr/>
          <a:lstStyle/>
          <a:p>
            <a:r>
              <a:rPr lang="en-US" sz="2000" b="1" u="sng" dirty="0"/>
              <a:t>List of documents-End Wall </a:t>
            </a:r>
          </a:p>
          <a:p>
            <a:pPr marL="0" indent="0">
              <a:buNone/>
            </a:pP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198836491"/>
              </p:ext>
            </p:extLst>
          </p:nvPr>
        </p:nvGraphicFramePr>
        <p:xfrm>
          <a:off x="5984544" y="1929033"/>
          <a:ext cx="5512239" cy="3450843"/>
        </p:xfrm>
        <a:graphic>
          <a:graphicData uri="http://schemas.openxmlformats.org/drawingml/2006/table">
            <a:tbl>
              <a:tblPr firstRow="1" bandRow="1">
                <a:tableStyleId>{22838BEF-8BB2-4498-84A7-C5851F593DF1}</a:tableStyleId>
              </a:tblPr>
              <a:tblGrid>
                <a:gridCol w="3375214">
                  <a:extLst>
                    <a:ext uri="{9D8B030D-6E8A-4147-A177-3AD203B41FA5}">
                      <a16:colId xmlns:a16="http://schemas.microsoft.com/office/drawing/2014/main" val="20000"/>
                    </a:ext>
                  </a:extLst>
                </a:gridCol>
                <a:gridCol w="960634">
                  <a:extLst>
                    <a:ext uri="{9D8B030D-6E8A-4147-A177-3AD203B41FA5}">
                      <a16:colId xmlns:a16="http://schemas.microsoft.com/office/drawing/2014/main" val="20001"/>
                    </a:ext>
                  </a:extLst>
                </a:gridCol>
                <a:gridCol w="1176391">
                  <a:extLst>
                    <a:ext uri="{9D8B030D-6E8A-4147-A177-3AD203B41FA5}">
                      <a16:colId xmlns:a16="http://schemas.microsoft.com/office/drawing/2014/main" val="20002"/>
                    </a:ext>
                  </a:extLst>
                </a:gridCol>
              </a:tblGrid>
              <a:tr h="409056">
                <a:tc>
                  <a:txBody>
                    <a:bodyPr/>
                    <a:lstStyle/>
                    <a:p>
                      <a:r>
                        <a:rPr lang="en-US" sz="1400" dirty="0" smtClean="0"/>
                        <a:t>Document</a:t>
                      </a:r>
                      <a:endParaRPr lang="en-US" sz="1400" dirty="0"/>
                    </a:p>
                  </a:txBody>
                  <a:tcPr/>
                </a:tc>
                <a:tc>
                  <a:txBody>
                    <a:bodyPr/>
                    <a:lstStyle/>
                    <a:p>
                      <a:r>
                        <a:rPr lang="en-US" sz="1400" dirty="0" smtClean="0"/>
                        <a:t>EDMS #</a:t>
                      </a:r>
                      <a:endParaRPr lang="en-US" sz="1400" dirty="0"/>
                    </a:p>
                  </a:txBody>
                  <a:tcPr/>
                </a:tc>
                <a:tc>
                  <a:txBody>
                    <a:bodyPr/>
                    <a:lstStyle/>
                    <a:p>
                      <a:r>
                        <a:rPr lang="en-US" sz="1400" dirty="0" smtClean="0"/>
                        <a:t>Status</a:t>
                      </a:r>
                      <a:endParaRPr lang="en-US" sz="1400" dirty="0"/>
                    </a:p>
                  </a:txBody>
                  <a:tcPr/>
                </a:tc>
                <a:extLst>
                  <a:ext uri="{0D108BD9-81ED-4DB2-BD59-A6C34878D82A}">
                    <a16:rowId xmlns:a16="http://schemas.microsoft.com/office/drawing/2014/main" val="10000"/>
                  </a:ext>
                </a:extLst>
              </a:tr>
              <a:tr h="409056">
                <a:tc>
                  <a:txBody>
                    <a:bodyPr/>
                    <a:lstStyle/>
                    <a:p>
                      <a:r>
                        <a:rPr lang="en-US" sz="1400" baseline="0" dirty="0" smtClean="0"/>
                        <a:t>End Wall analysis warm</a:t>
                      </a:r>
                      <a:endParaRPr lang="en-US" sz="1400" dirty="0"/>
                    </a:p>
                  </a:txBody>
                  <a:tcPr anchor="ctr"/>
                </a:tc>
                <a:tc>
                  <a:txBody>
                    <a:bodyPr/>
                    <a:lstStyle/>
                    <a:p>
                      <a:r>
                        <a:rPr lang="en-US" sz="1400" dirty="0" smtClean="0"/>
                        <a:t>1816841</a:t>
                      </a:r>
                      <a:endParaRPr lang="en-US" sz="1400" dirty="0"/>
                    </a:p>
                  </a:txBody>
                  <a:tcPr anchor="ctr"/>
                </a:tc>
                <a:tc>
                  <a:txBody>
                    <a:bodyPr/>
                    <a:lstStyle/>
                    <a:p>
                      <a:r>
                        <a:rPr lang="en-US" sz="1400" dirty="0" smtClean="0"/>
                        <a:t>Released</a:t>
                      </a:r>
                      <a:endParaRPr lang="en-US" sz="1400" dirty="0"/>
                    </a:p>
                  </a:txBody>
                  <a:tcPr anchor="ctr"/>
                </a:tc>
                <a:extLst>
                  <a:ext uri="{0D108BD9-81ED-4DB2-BD59-A6C34878D82A}">
                    <a16:rowId xmlns:a16="http://schemas.microsoft.com/office/drawing/2014/main" val="10001"/>
                  </a:ext>
                </a:extLst>
              </a:tr>
              <a:tr h="478347">
                <a:tc>
                  <a:txBody>
                    <a:bodyPr/>
                    <a:lstStyle/>
                    <a:p>
                      <a:r>
                        <a:rPr lang="en-US" sz="1400" dirty="0" smtClean="0"/>
                        <a:t>Transport</a:t>
                      </a:r>
                      <a:r>
                        <a:rPr lang="en-US" sz="1400" baseline="0" dirty="0" smtClean="0"/>
                        <a:t> Beam</a:t>
                      </a:r>
                      <a:endParaRPr lang="en-US" sz="1400" dirty="0"/>
                    </a:p>
                  </a:txBody>
                  <a:tcPr anchor="ctr"/>
                </a:tc>
                <a:tc>
                  <a:txBody>
                    <a:bodyPr/>
                    <a:lstStyle/>
                    <a:p>
                      <a:r>
                        <a:rPr lang="en-US" sz="1400" dirty="0" smtClean="0"/>
                        <a:t>1853726</a:t>
                      </a:r>
                      <a:endParaRPr lang="en-US"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Released</a:t>
                      </a:r>
                    </a:p>
                  </a:txBody>
                  <a:tcPr anchor="ctr"/>
                </a:tc>
                <a:extLst>
                  <a:ext uri="{0D108BD9-81ED-4DB2-BD59-A6C34878D82A}">
                    <a16:rowId xmlns:a16="http://schemas.microsoft.com/office/drawing/2014/main" val="10002"/>
                  </a:ext>
                </a:extLst>
              </a:tr>
              <a:tr h="409056">
                <a:tc>
                  <a:txBody>
                    <a:bodyPr/>
                    <a:lstStyle/>
                    <a:p>
                      <a:r>
                        <a:rPr lang="en-US" sz="1400" dirty="0" smtClean="0"/>
                        <a:t>APA</a:t>
                      </a:r>
                      <a:r>
                        <a:rPr lang="en-US" sz="1400" baseline="0" dirty="0" smtClean="0"/>
                        <a:t> Trolley</a:t>
                      </a:r>
                      <a:endParaRPr lang="en-US"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1834246</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Released</a:t>
                      </a:r>
                    </a:p>
                  </a:txBody>
                  <a:tcPr anchor="ctr"/>
                </a:tc>
                <a:extLst>
                  <a:ext uri="{0D108BD9-81ED-4DB2-BD59-A6C34878D82A}">
                    <a16:rowId xmlns:a16="http://schemas.microsoft.com/office/drawing/2014/main" val="10003"/>
                  </a:ext>
                </a:extLst>
              </a:tr>
              <a:tr h="4090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Spreader</a:t>
                      </a:r>
                      <a:r>
                        <a:rPr lang="en-US" sz="1400" baseline="0" dirty="0" smtClean="0"/>
                        <a:t> Bar, Swivel, 5/8” pin</a:t>
                      </a:r>
                      <a:endParaRPr lang="en-US" sz="1400" dirty="0" smtClean="0"/>
                    </a:p>
                  </a:txBody>
                  <a:tcPr anchor="ctr"/>
                </a:tc>
                <a:tc>
                  <a:txBody>
                    <a:bodyPr/>
                    <a:lstStyle/>
                    <a:p>
                      <a:r>
                        <a:rPr lang="en-US" sz="1400" dirty="0" smtClean="0"/>
                        <a:t>1876417</a:t>
                      </a:r>
                      <a:endParaRPr lang="en-US"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Released</a:t>
                      </a:r>
                    </a:p>
                  </a:txBody>
                  <a:tcPr anchor="ctr"/>
                </a:tc>
                <a:extLst>
                  <a:ext uri="{0D108BD9-81ED-4DB2-BD59-A6C34878D82A}">
                    <a16:rowId xmlns:a16="http://schemas.microsoft.com/office/drawing/2014/main" val="10004"/>
                  </a:ext>
                </a:extLst>
              </a:tr>
              <a:tr h="4090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TCO Intermediate Beam</a:t>
                      </a:r>
                    </a:p>
                  </a:txBody>
                  <a:tcPr anchor="ctr"/>
                </a:tc>
                <a:tc>
                  <a:txBody>
                    <a:bodyPr/>
                    <a:lstStyle/>
                    <a:p>
                      <a:r>
                        <a:rPr lang="en-US" sz="1400" dirty="0" smtClean="0"/>
                        <a:t>1871905</a:t>
                      </a:r>
                      <a:endParaRPr lang="en-US" sz="1400" dirty="0"/>
                    </a:p>
                  </a:txBody>
                  <a:tcPr anchor="ctr"/>
                </a:tc>
                <a:tc>
                  <a:txBody>
                    <a:bodyPr/>
                    <a:lstStyle/>
                    <a:p>
                      <a:r>
                        <a:rPr lang="en-US" sz="1400" dirty="0" smtClean="0"/>
                        <a:t>Released</a:t>
                      </a:r>
                      <a:endParaRPr lang="en-US" sz="1400" dirty="0"/>
                    </a:p>
                  </a:txBody>
                  <a:tcPr anchor="ctr"/>
                </a:tc>
                <a:extLst>
                  <a:ext uri="{0D108BD9-81ED-4DB2-BD59-A6C34878D82A}">
                    <a16:rowId xmlns:a16="http://schemas.microsoft.com/office/drawing/2014/main" val="10005"/>
                  </a:ext>
                </a:extLst>
              </a:tr>
              <a:tr h="4090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t>Procedure</a:t>
                      </a:r>
                      <a:r>
                        <a:rPr lang="en-US" sz="1400" baseline="0" dirty="0" smtClean="0"/>
                        <a:t> for building End Wall-Cleanroom</a:t>
                      </a:r>
                      <a:endParaRPr lang="en-US" sz="1400" dirty="0" smtClean="0"/>
                    </a:p>
                  </a:txBody>
                  <a:tcPr anchor="ctr"/>
                </a:tc>
                <a:tc>
                  <a:txBody>
                    <a:bodyPr/>
                    <a:lstStyle/>
                    <a:p>
                      <a:r>
                        <a:rPr lang="en-US" sz="1400" dirty="0" smtClean="0"/>
                        <a:t>Draft</a:t>
                      </a:r>
                      <a:endParaRPr lang="en-US" sz="1400" dirty="0"/>
                    </a:p>
                  </a:txBody>
                  <a:tcPr anchor="ctr"/>
                </a:tc>
                <a:tc>
                  <a:txBody>
                    <a:bodyPr/>
                    <a:lstStyle/>
                    <a:p>
                      <a:r>
                        <a:rPr lang="en-US" sz="1400" dirty="0" smtClean="0"/>
                        <a:t>Draft</a:t>
                      </a:r>
                      <a:endParaRPr lang="en-US" sz="1400" dirty="0"/>
                    </a:p>
                  </a:txBody>
                  <a:tcPr anchor="ctr"/>
                </a:tc>
                <a:extLst>
                  <a:ext uri="{0D108BD9-81ED-4DB2-BD59-A6C34878D82A}">
                    <a16:rowId xmlns:a16="http://schemas.microsoft.com/office/drawing/2014/main" val="10006"/>
                  </a:ext>
                </a:extLst>
              </a:tr>
              <a:tr h="409056">
                <a:tc>
                  <a:txBody>
                    <a:bodyPr/>
                    <a:lstStyle/>
                    <a:p>
                      <a:r>
                        <a:rPr lang="en-US" sz="1400" dirty="0" smtClean="0"/>
                        <a:t>Procedure</a:t>
                      </a:r>
                      <a:r>
                        <a:rPr lang="en-US" sz="1400" baseline="0" dirty="0" smtClean="0"/>
                        <a:t> mounting End Wall-Cryostat</a:t>
                      </a:r>
                      <a:endParaRPr lang="en-US" sz="1400" dirty="0"/>
                    </a:p>
                  </a:txBody>
                  <a:tcPr anchor="ctr"/>
                </a:tc>
                <a:tc>
                  <a:txBody>
                    <a:bodyPr/>
                    <a:lstStyle/>
                    <a:p>
                      <a:r>
                        <a:rPr lang="en-US" sz="1400" dirty="0" smtClean="0"/>
                        <a:t>Draft</a:t>
                      </a:r>
                      <a:endParaRPr lang="en-US" sz="1400" dirty="0"/>
                    </a:p>
                  </a:txBody>
                  <a:tcPr anchor="ctr"/>
                </a:tc>
                <a:tc>
                  <a:txBody>
                    <a:bodyPr/>
                    <a:lstStyle/>
                    <a:p>
                      <a:r>
                        <a:rPr lang="en-US" sz="1400" dirty="0" smtClean="0"/>
                        <a:t>Draft</a:t>
                      </a:r>
                      <a:endParaRPr lang="en-US" sz="1400" dirty="0"/>
                    </a:p>
                  </a:txBody>
                  <a:tcPr anchor="ctr"/>
                </a:tc>
                <a:extLst>
                  <a:ext uri="{0D108BD9-81ED-4DB2-BD59-A6C34878D82A}">
                    <a16:rowId xmlns:a16="http://schemas.microsoft.com/office/drawing/2014/main" val="10007"/>
                  </a:ext>
                </a:extLst>
              </a:tr>
            </a:tbl>
          </a:graphicData>
        </a:graphic>
      </p:graphicFrame>
      <p:sp>
        <p:nvSpPr>
          <p:cNvPr id="9" name="TextBox 8"/>
          <p:cNvSpPr txBox="1"/>
          <p:nvPr/>
        </p:nvSpPr>
        <p:spPr>
          <a:xfrm>
            <a:off x="5244353" y="5467567"/>
            <a:ext cx="6658831" cy="830997"/>
          </a:xfrm>
          <a:prstGeom prst="rect">
            <a:avLst/>
          </a:prstGeom>
          <a:noFill/>
        </p:spPr>
        <p:txBody>
          <a:bodyPr wrap="square" rtlCol="0">
            <a:spAutoFit/>
          </a:bodyPr>
          <a:lstStyle/>
          <a:p>
            <a:pPr algn="ctr"/>
            <a:r>
              <a:rPr lang="en-US" sz="2400" b="1" dirty="0" smtClean="0"/>
              <a:t>All Ash River documentation will be reviewed UMD Safety Officer- Jean Cranston  and Fermilab ESH</a:t>
            </a:r>
            <a:endParaRPr lang="en-US" sz="2400" b="1" dirty="0"/>
          </a:p>
        </p:txBody>
      </p:sp>
    </p:spTree>
    <p:extLst>
      <p:ext uri="{BB962C8B-B14F-4D97-AF65-F5344CB8AC3E}">
        <p14:creationId xmlns:p14="http://schemas.microsoft.com/office/powerpoint/2010/main" val="1502565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1 FY20-Cryostat Structure </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15</a:t>
            </a:fld>
            <a:endParaRPr lang="en-US" dirty="0"/>
          </a:p>
        </p:txBody>
      </p:sp>
      <p:sp>
        <p:nvSpPr>
          <p:cNvPr id="6" name="Content Placeholder 5"/>
          <p:cNvSpPr>
            <a:spLocks noGrp="1"/>
          </p:cNvSpPr>
          <p:nvPr>
            <p:ph idx="11"/>
          </p:nvPr>
        </p:nvSpPr>
        <p:spPr>
          <a:xfrm>
            <a:off x="605368" y="1207770"/>
            <a:ext cx="6394872" cy="5031626"/>
          </a:xfrm>
        </p:spPr>
        <p:txBody>
          <a:bodyPr/>
          <a:lstStyle/>
          <a:p>
            <a:r>
              <a:rPr lang="en-US" dirty="0" smtClean="0"/>
              <a:t>Design/Build bid for mockup of the Cryostat Structure including the ability to add feed-thru tubes for grated decking if funding is available</a:t>
            </a:r>
          </a:p>
          <a:p>
            <a:r>
              <a:rPr lang="en-US" dirty="0" smtClean="0"/>
              <a:t>Order DSS components and assembly DSS shuttle beam and 3 DSS rails consistent with the TCO opening and the first row of TPC components- </a:t>
            </a:r>
            <a:r>
              <a:rPr lang="en-US" b="1" dirty="0" smtClean="0"/>
              <a:t>Design by Vic Guarino at ANL</a:t>
            </a:r>
          </a:p>
          <a:p>
            <a:r>
              <a:rPr lang="en-US" b="1" dirty="0" smtClean="0"/>
              <a:t>Decision needs to be made if full test of DSS Feed-Thru hanger should be done. This would change the layout of the beam support structure</a:t>
            </a:r>
          </a:p>
          <a:p>
            <a:r>
              <a:rPr lang="en-US" dirty="0" smtClean="0"/>
              <a:t>Design should allow top of cryostat to line up with existing loading dock floor if possible </a:t>
            </a:r>
          </a:p>
          <a:p>
            <a:endParaRPr lang="en-US" dirty="0" smtClean="0"/>
          </a:p>
          <a:p>
            <a:endParaRPr lang="en-US" dirty="0"/>
          </a:p>
        </p:txBody>
      </p:sp>
      <p:pic>
        <p:nvPicPr>
          <p:cNvPr id="8" name="Content Placeholder 7"/>
          <p:cNvPicPr>
            <a:picLocks noGrp="1" noChangeAspect="1"/>
          </p:cNvPicPr>
          <p:nvPr>
            <p:ph idx="12"/>
          </p:nvPr>
        </p:nvPicPr>
        <p:blipFill rotWithShape="1">
          <a:blip r:embed="rId2">
            <a:extLst>
              <a:ext uri="{28A0092B-C50C-407E-A947-70E740481C1C}">
                <a14:useLocalDpi xmlns:a14="http://schemas.microsoft.com/office/drawing/2010/main" val="0"/>
              </a:ext>
            </a:extLst>
          </a:blip>
          <a:srcRect l="28783" t="10503" r="34841" b="22417"/>
          <a:stretch/>
        </p:blipFill>
        <p:spPr>
          <a:xfrm>
            <a:off x="7279640" y="1109620"/>
            <a:ext cx="4124960" cy="3786437"/>
          </a:xfrm>
          <a:prstGeom prst="rect">
            <a:avLst/>
          </a:prstGeom>
        </p:spPr>
      </p:pic>
      <p:sp>
        <p:nvSpPr>
          <p:cNvPr id="9" name="TextBox 8"/>
          <p:cNvSpPr txBox="1"/>
          <p:nvPr/>
        </p:nvSpPr>
        <p:spPr>
          <a:xfrm>
            <a:off x="7093194" y="4881880"/>
            <a:ext cx="4900686" cy="1569660"/>
          </a:xfrm>
          <a:prstGeom prst="rect">
            <a:avLst/>
          </a:prstGeom>
          <a:noFill/>
        </p:spPr>
        <p:txBody>
          <a:bodyPr wrap="square" rtlCol="0">
            <a:spAutoFit/>
          </a:bodyPr>
          <a:lstStyle/>
          <a:p>
            <a:pPr algn="ctr"/>
            <a:r>
              <a:rPr lang="en-US" sz="2400" b="1" dirty="0" smtClean="0"/>
              <a:t>Elevation of the DSS and cryostat floor needs to be determined.  Cost savings by making NOvA Assembly area floor cryostat floor    </a:t>
            </a:r>
            <a:endParaRPr lang="en-US" sz="2400" b="1" dirty="0"/>
          </a:p>
        </p:txBody>
      </p:sp>
      <p:cxnSp>
        <p:nvCxnSpPr>
          <p:cNvPr id="11" name="Straight Arrow Connector 10"/>
          <p:cNvCxnSpPr/>
          <p:nvPr/>
        </p:nvCxnSpPr>
        <p:spPr>
          <a:xfrm flipH="1" flipV="1">
            <a:off x="9352280" y="4003040"/>
            <a:ext cx="304800" cy="893017"/>
          </a:xfrm>
          <a:prstGeom prst="straightConnector1">
            <a:avLst/>
          </a:prstGeom>
          <a:ln w="349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63314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248890" y="462518"/>
            <a:ext cx="11329278" cy="647102"/>
          </a:xfrm>
        </p:spPr>
        <p:txBody>
          <a:bodyPr>
            <a:normAutofit fontScale="90000"/>
          </a:bodyPr>
          <a:lstStyle/>
          <a:p>
            <a:r>
              <a:rPr lang="en-US" dirty="0" smtClean="0"/>
              <a:t>Two Completed TPC drift volumes with DSS Shuttle</a:t>
            </a:r>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7995" t="9370" r="35274" b="17214"/>
          <a:stretch/>
        </p:blipFill>
        <p:spPr>
          <a:xfrm>
            <a:off x="735411" y="1109620"/>
            <a:ext cx="6198790" cy="4847771"/>
          </a:xfrm>
          <a:prstGeom prst="rect">
            <a:avLst/>
          </a:prstGeom>
        </p:spPr>
      </p:pic>
      <p:pic>
        <p:nvPicPr>
          <p:cNvPr id="6" name="Content Placeholder 10">
            <a:extLst>
              <a:ext uri="{FF2B5EF4-FFF2-40B4-BE49-F238E27FC236}">
                <a16:creationId xmlns:a16="http://schemas.microsoft.com/office/drawing/2014/main" id="{875BAA7A-2650-443C-93F9-889CF29ACE88}"/>
              </a:ext>
            </a:extLst>
          </p:cNvPr>
          <p:cNvPicPr>
            <a:picLocks noGrp="1" noChangeAspect="1"/>
          </p:cNvPicPr>
          <p:nvPr>
            <p:ph idx="4294967295"/>
          </p:nvPr>
        </p:nvPicPr>
        <p:blipFill rotWithShape="1">
          <a:blip r:embed="rId3">
            <a:extLst>
              <a:ext uri="{28A0092B-C50C-407E-A947-70E740481C1C}">
                <a14:useLocalDpi xmlns:a14="http://schemas.microsoft.com/office/drawing/2010/main" val="0"/>
              </a:ext>
            </a:extLst>
          </a:blip>
          <a:srcRect l="28155" r="30485" b="9488"/>
          <a:stretch/>
        </p:blipFill>
        <p:spPr>
          <a:xfrm>
            <a:off x="7176599" y="1041732"/>
            <a:ext cx="4512481" cy="4915659"/>
          </a:xfrm>
          <a:prstGeom prst="rect">
            <a:avLst/>
          </a:prstGeom>
        </p:spPr>
      </p:pic>
      <p:sp>
        <p:nvSpPr>
          <p:cNvPr id="2" name="TextBox 1"/>
          <p:cNvSpPr txBox="1"/>
          <p:nvPr/>
        </p:nvSpPr>
        <p:spPr>
          <a:xfrm>
            <a:off x="1801906" y="5957391"/>
            <a:ext cx="3706906" cy="369332"/>
          </a:xfrm>
          <a:prstGeom prst="rect">
            <a:avLst/>
          </a:prstGeom>
          <a:noFill/>
        </p:spPr>
        <p:txBody>
          <a:bodyPr wrap="square" rtlCol="0">
            <a:spAutoFit/>
          </a:bodyPr>
          <a:lstStyle/>
          <a:p>
            <a:r>
              <a:rPr lang="en-US" b="1" dirty="0" smtClean="0"/>
              <a:t>DUNE - Ash River Trial Assembly</a:t>
            </a:r>
            <a:endParaRPr lang="en-US" b="1" dirty="0"/>
          </a:p>
        </p:txBody>
      </p:sp>
      <p:sp>
        <p:nvSpPr>
          <p:cNvPr id="7" name="TextBox 6"/>
          <p:cNvSpPr txBox="1"/>
          <p:nvPr/>
        </p:nvSpPr>
        <p:spPr>
          <a:xfrm>
            <a:off x="7767917" y="5957391"/>
            <a:ext cx="3706906" cy="369332"/>
          </a:xfrm>
          <a:prstGeom prst="rect">
            <a:avLst/>
          </a:prstGeom>
          <a:noFill/>
        </p:spPr>
        <p:txBody>
          <a:bodyPr wrap="square" rtlCol="0">
            <a:spAutoFit/>
          </a:bodyPr>
          <a:lstStyle/>
          <a:p>
            <a:r>
              <a:rPr lang="en-US" b="1" dirty="0" smtClean="0"/>
              <a:t>DUNE – Single Phase Detector</a:t>
            </a:r>
            <a:endParaRPr lang="en-US" b="1" dirty="0"/>
          </a:p>
        </p:txBody>
      </p:sp>
      <p:sp>
        <p:nvSpPr>
          <p:cNvPr id="10" name="TextBox 9">
            <a:extLst>
              <a:ext uri="{FF2B5EF4-FFF2-40B4-BE49-F238E27FC236}">
                <a16:creationId xmlns:a16="http://schemas.microsoft.com/office/drawing/2014/main" id="{243B6FBD-594A-4C8C-95DD-1543A459751C}"/>
              </a:ext>
            </a:extLst>
          </p:cNvPr>
          <p:cNvSpPr txBox="1"/>
          <p:nvPr/>
        </p:nvSpPr>
        <p:spPr>
          <a:xfrm>
            <a:off x="2639209" y="3677430"/>
            <a:ext cx="332319" cy="369332"/>
          </a:xfrm>
          <a:prstGeom prst="rect">
            <a:avLst/>
          </a:prstGeom>
          <a:solidFill>
            <a:schemeClr val="bg1"/>
          </a:solidFill>
        </p:spPr>
        <p:txBody>
          <a:bodyPr wrap="square" rtlCol="0">
            <a:spAutoFit/>
          </a:bodyPr>
          <a:lstStyle/>
          <a:p>
            <a:r>
              <a:rPr lang="en-US" b="1" dirty="0"/>
              <a:t>1</a:t>
            </a:r>
          </a:p>
        </p:txBody>
      </p:sp>
      <p:sp>
        <p:nvSpPr>
          <p:cNvPr id="11" name="TextBox 10">
            <a:extLst>
              <a:ext uri="{FF2B5EF4-FFF2-40B4-BE49-F238E27FC236}">
                <a16:creationId xmlns:a16="http://schemas.microsoft.com/office/drawing/2014/main" id="{243B6FBD-594A-4C8C-95DD-1543A459751C}"/>
              </a:ext>
            </a:extLst>
          </p:cNvPr>
          <p:cNvSpPr txBox="1"/>
          <p:nvPr/>
        </p:nvSpPr>
        <p:spPr>
          <a:xfrm>
            <a:off x="9954734" y="1437150"/>
            <a:ext cx="332319" cy="369332"/>
          </a:xfrm>
          <a:prstGeom prst="rect">
            <a:avLst/>
          </a:prstGeom>
          <a:solidFill>
            <a:schemeClr val="bg1"/>
          </a:solidFill>
        </p:spPr>
        <p:txBody>
          <a:bodyPr wrap="square" rtlCol="0">
            <a:spAutoFit/>
          </a:bodyPr>
          <a:lstStyle/>
          <a:p>
            <a:r>
              <a:rPr lang="en-US" b="1" dirty="0"/>
              <a:t>1</a:t>
            </a:r>
          </a:p>
        </p:txBody>
      </p:sp>
      <p:sp>
        <p:nvSpPr>
          <p:cNvPr id="12" name="TextBox 11">
            <a:extLst>
              <a:ext uri="{FF2B5EF4-FFF2-40B4-BE49-F238E27FC236}">
                <a16:creationId xmlns:a16="http://schemas.microsoft.com/office/drawing/2014/main" id="{243B6FBD-594A-4C8C-95DD-1543A459751C}"/>
              </a:ext>
            </a:extLst>
          </p:cNvPr>
          <p:cNvSpPr txBox="1"/>
          <p:nvPr/>
        </p:nvSpPr>
        <p:spPr>
          <a:xfrm>
            <a:off x="3380425" y="4083830"/>
            <a:ext cx="332319" cy="369332"/>
          </a:xfrm>
          <a:prstGeom prst="rect">
            <a:avLst/>
          </a:prstGeom>
          <a:solidFill>
            <a:schemeClr val="bg1"/>
          </a:solidFill>
        </p:spPr>
        <p:txBody>
          <a:bodyPr wrap="square" rtlCol="0">
            <a:spAutoFit/>
          </a:bodyPr>
          <a:lstStyle/>
          <a:p>
            <a:r>
              <a:rPr lang="en-US" b="1" dirty="0"/>
              <a:t>2</a:t>
            </a:r>
          </a:p>
        </p:txBody>
      </p:sp>
      <p:sp>
        <p:nvSpPr>
          <p:cNvPr id="13" name="TextBox 12">
            <a:extLst>
              <a:ext uri="{FF2B5EF4-FFF2-40B4-BE49-F238E27FC236}">
                <a16:creationId xmlns:a16="http://schemas.microsoft.com/office/drawing/2014/main" id="{243B6FBD-594A-4C8C-95DD-1543A459751C}"/>
              </a:ext>
            </a:extLst>
          </p:cNvPr>
          <p:cNvSpPr txBox="1"/>
          <p:nvPr/>
        </p:nvSpPr>
        <p:spPr>
          <a:xfrm>
            <a:off x="9335057" y="1790752"/>
            <a:ext cx="332319" cy="369332"/>
          </a:xfrm>
          <a:prstGeom prst="rect">
            <a:avLst/>
          </a:prstGeom>
          <a:solidFill>
            <a:schemeClr val="bg1"/>
          </a:solidFill>
        </p:spPr>
        <p:txBody>
          <a:bodyPr wrap="square" rtlCol="0">
            <a:spAutoFit/>
          </a:bodyPr>
          <a:lstStyle/>
          <a:p>
            <a:r>
              <a:rPr lang="en-US" b="1" dirty="0"/>
              <a:t>2</a:t>
            </a:r>
          </a:p>
        </p:txBody>
      </p:sp>
      <p:sp>
        <p:nvSpPr>
          <p:cNvPr id="14" name="TextBox 13">
            <a:extLst>
              <a:ext uri="{FF2B5EF4-FFF2-40B4-BE49-F238E27FC236}">
                <a16:creationId xmlns:a16="http://schemas.microsoft.com/office/drawing/2014/main" id="{2F51A367-24DD-434F-96F6-1A72C8C3CEFA}"/>
              </a:ext>
            </a:extLst>
          </p:cNvPr>
          <p:cNvSpPr txBox="1"/>
          <p:nvPr/>
        </p:nvSpPr>
        <p:spPr>
          <a:xfrm rot="19717019">
            <a:off x="8435587" y="4847919"/>
            <a:ext cx="3038294" cy="369332"/>
          </a:xfrm>
          <a:prstGeom prst="rect">
            <a:avLst/>
          </a:prstGeom>
          <a:solidFill>
            <a:schemeClr val="bg1"/>
          </a:solidFill>
        </p:spPr>
        <p:txBody>
          <a:bodyPr wrap="square" rtlCol="0">
            <a:spAutoFit/>
          </a:bodyPr>
          <a:lstStyle/>
          <a:p>
            <a:r>
              <a:rPr lang="en-US" b="1" dirty="0" smtClean="0"/>
              <a:t> </a:t>
            </a:r>
            <a:r>
              <a:rPr lang="en-US" b="1" dirty="0"/>
              <a:t>CPA     </a:t>
            </a:r>
            <a:r>
              <a:rPr lang="en-US" b="1" dirty="0" smtClean="0"/>
              <a:t>  </a:t>
            </a:r>
            <a:r>
              <a:rPr lang="en-US" b="1" dirty="0"/>
              <a:t>APA     </a:t>
            </a:r>
            <a:r>
              <a:rPr lang="en-US" b="1" dirty="0" smtClean="0"/>
              <a:t>    </a:t>
            </a:r>
            <a:r>
              <a:rPr lang="en-US" b="1" dirty="0"/>
              <a:t>CPA    </a:t>
            </a:r>
            <a:r>
              <a:rPr lang="en-US" b="1" dirty="0" smtClean="0"/>
              <a:t>    </a:t>
            </a:r>
            <a:r>
              <a:rPr lang="en-US" b="1" dirty="0"/>
              <a:t>APA</a:t>
            </a:r>
          </a:p>
        </p:txBody>
      </p:sp>
      <p:sp>
        <p:nvSpPr>
          <p:cNvPr id="3" name="TextBox 2"/>
          <p:cNvSpPr txBox="1"/>
          <p:nvPr/>
        </p:nvSpPr>
        <p:spPr>
          <a:xfrm>
            <a:off x="4710955" y="4831976"/>
            <a:ext cx="918882" cy="923330"/>
          </a:xfrm>
          <a:prstGeom prst="rect">
            <a:avLst/>
          </a:prstGeom>
          <a:solidFill>
            <a:schemeClr val="bg1"/>
          </a:solidFill>
        </p:spPr>
        <p:txBody>
          <a:bodyPr wrap="square" rtlCol="0">
            <a:spAutoFit/>
          </a:bodyPr>
          <a:lstStyle/>
          <a:p>
            <a:pPr algn="ctr"/>
            <a:r>
              <a:rPr lang="en-US" dirty="0" smtClean="0"/>
              <a:t>DSS Shuttle Beam</a:t>
            </a:r>
            <a:endParaRPr lang="en-US" dirty="0"/>
          </a:p>
        </p:txBody>
      </p:sp>
      <p:sp>
        <p:nvSpPr>
          <p:cNvPr id="15" name="TextBox 14"/>
          <p:cNvSpPr txBox="1"/>
          <p:nvPr/>
        </p:nvSpPr>
        <p:spPr>
          <a:xfrm>
            <a:off x="6006529" y="2515060"/>
            <a:ext cx="990423" cy="923330"/>
          </a:xfrm>
          <a:prstGeom prst="rect">
            <a:avLst/>
          </a:prstGeom>
          <a:solidFill>
            <a:schemeClr val="bg1"/>
          </a:solidFill>
        </p:spPr>
        <p:txBody>
          <a:bodyPr wrap="square" rtlCol="0">
            <a:spAutoFit/>
          </a:bodyPr>
          <a:lstStyle/>
          <a:p>
            <a:pPr algn="ctr"/>
            <a:r>
              <a:rPr lang="en-US" dirty="0" smtClean="0"/>
              <a:t>APA Shipping Frame</a:t>
            </a:r>
            <a:endParaRPr lang="en-US" dirty="0"/>
          </a:p>
        </p:txBody>
      </p:sp>
      <p:cxnSp>
        <p:nvCxnSpPr>
          <p:cNvPr id="17" name="Straight Arrow Connector 16"/>
          <p:cNvCxnSpPr/>
          <p:nvPr/>
        </p:nvCxnSpPr>
        <p:spPr>
          <a:xfrm flipH="1">
            <a:off x="6172200" y="3438390"/>
            <a:ext cx="291353" cy="23904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flipH="1" flipV="1">
            <a:off x="4678320" y="3930866"/>
            <a:ext cx="492077" cy="901110"/>
          </a:xfrm>
          <a:prstGeom prst="straightConnector1">
            <a:avLst/>
          </a:prstGeom>
          <a:ln w="317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219625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81816"/>
            <a:ext cx="7019365" cy="695539"/>
          </a:xfrm>
        </p:spPr>
        <p:txBody>
          <a:bodyPr/>
          <a:lstStyle/>
          <a:p>
            <a:r>
              <a:rPr lang="en-US" sz="4000" dirty="0" smtClean="0"/>
              <a:t>Phase 1-FY20  DSS Shuttle</a:t>
            </a:r>
            <a:endParaRPr lang="en-US" sz="4000"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17</a:t>
            </a:fld>
            <a:endParaRPr lang="en-US" dirty="0"/>
          </a:p>
        </p:txBody>
      </p:sp>
      <p:sp>
        <p:nvSpPr>
          <p:cNvPr id="6" name="Content Placeholder 5"/>
          <p:cNvSpPr>
            <a:spLocks noGrp="1"/>
          </p:cNvSpPr>
          <p:nvPr>
            <p:ph idx="11"/>
          </p:nvPr>
        </p:nvSpPr>
        <p:spPr>
          <a:xfrm>
            <a:off x="605366" y="1044342"/>
            <a:ext cx="6543987" cy="2412860"/>
          </a:xfrm>
        </p:spPr>
        <p:txBody>
          <a:bodyPr>
            <a:normAutofit/>
          </a:bodyPr>
          <a:lstStyle/>
          <a:p>
            <a:r>
              <a:rPr lang="en-US" dirty="0" smtClean="0"/>
              <a:t>Build DSS shuttle and DSS beams</a:t>
            </a:r>
          </a:p>
          <a:p>
            <a:pPr lvl="1"/>
            <a:r>
              <a:rPr lang="en-US" dirty="0" smtClean="0"/>
              <a:t>Test how it is powered for movement</a:t>
            </a:r>
          </a:p>
          <a:p>
            <a:pPr lvl="1"/>
            <a:r>
              <a:rPr lang="en-US" dirty="0" smtClean="0"/>
              <a:t>Test beam connections and access to them</a:t>
            </a:r>
          </a:p>
          <a:p>
            <a:pPr lvl="1"/>
            <a:r>
              <a:rPr lang="en-US" b="1" dirty="0" smtClean="0"/>
              <a:t>Do we want to test DSS installation procedures?</a:t>
            </a:r>
          </a:p>
          <a:p>
            <a:r>
              <a:rPr lang="en-US" dirty="0" smtClean="0"/>
              <a:t>Test how APA pair and CPA components move</a:t>
            </a:r>
            <a:endParaRPr lang="en-US" b="1" dirty="0" smtClean="0"/>
          </a:p>
        </p:txBody>
      </p:sp>
      <p:pic>
        <p:nvPicPr>
          <p:cNvPr id="10" name="Picture 9"/>
          <p:cNvPicPr>
            <a:picLocks noChangeAspect="1"/>
          </p:cNvPicPr>
          <p:nvPr/>
        </p:nvPicPr>
        <p:blipFill rotWithShape="1">
          <a:blip r:embed="rId2"/>
          <a:srcRect l="5355" t="19062" b="16607"/>
          <a:stretch/>
        </p:blipFill>
        <p:spPr>
          <a:xfrm>
            <a:off x="6582991" y="4247837"/>
            <a:ext cx="5160477" cy="1991559"/>
          </a:xfrm>
          <a:prstGeom prst="rect">
            <a:avLst/>
          </a:prstGeom>
        </p:spPr>
      </p:pic>
      <p:pic>
        <p:nvPicPr>
          <p:cNvPr id="11" name="Picture 10"/>
          <p:cNvPicPr>
            <a:picLocks noChangeAspect="1"/>
          </p:cNvPicPr>
          <p:nvPr/>
        </p:nvPicPr>
        <p:blipFill rotWithShape="1">
          <a:blip r:embed="rId3"/>
          <a:srcRect l="12112" r="3010" b="8727"/>
          <a:stretch/>
        </p:blipFill>
        <p:spPr>
          <a:xfrm>
            <a:off x="808715" y="3355848"/>
            <a:ext cx="3563412" cy="2883548"/>
          </a:xfrm>
          <a:prstGeom prst="rect">
            <a:avLst/>
          </a:prstGeom>
        </p:spPr>
      </p:pic>
      <p:sp>
        <p:nvSpPr>
          <p:cNvPr id="16" name="TextBox 15"/>
          <p:cNvSpPr txBox="1"/>
          <p:nvPr/>
        </p:nvSpPr>
        <p:spPr>
          <a:xfrm>
            <a:off x="2751607" y="5681620"/>
            <a:ext cx="1620520" cy="369332"/>
          </a:xfrm>
          <a:prstGeom prst="rect">
            <a:avLst/>
          </a:prstGeom>
          <a:noFill/>
        </p:spPr>
        <p:txBody>
          <a:bodyPr wrap="square" rtlCol="0">
            <a:spAutoFit/>
          </a:bodyPr>
          <a:lstStyle/>
          <a:p>
            <a:r>
              <a:rPr lang="en-US" dirty="0" smtClean="0"/>
              <a:t>DSS Feed-thru</a:t>
            </a:r>
            <a:endParaRPr lang="en-US" dirty="0"/>
          </a:p>
        </p:txBody>
      </p:sp>
      <p:cxnSp>
        <p:nvCxnSpPr>
          <p:cNvPr id="17" name="Straight Arrow Connector 16"/>
          <p:cNvCxnSpPr/>
          <p:nvPr/>
        </p:nvCxnSpPr>
        <p:spPr>
          <a:xfrm flipH="1" flipV="1">
            <a:off x="2090714" y="5619654"/>
            <a:ext cx="681527" cy="27970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3" name="Content Placeholder 7">
            <a:extLst>
              <a:ext uri="{FF2B5EF4-FFF2-40B4-BE49-F238E27FC236}">
                <a16:creationId xmlns:a16="http://schemas.microsoft.com/office/drawing/2014/main" id="{51AA0F52-60A0-4248-85D1-9275DE006B3D}"/>
              </a:ext>
            </a:extLst>
          </p:cNvPr>
          <p:cNvPicPr>
            <a:picLocks noGrp="1" noChangeAspect="1"/>
          </p:cNvPicPr>
          <p:nvPr>
            <p:ph idx="12"/>
          </p:nvPr>
        </p:nvPicPr>
        <p:blipFill rotWithShape="1">
          <a:blip r:embed="rId4">
            <a:extLst>
              <a:ext uri="{28A0092B-C50C-407E-A947-70E740481C1C}">
                <a14:useLocalDpi xmlns:a14="http://schemas.microsoft.com/office/drawing/2010/main" val="0"/>
              </a:ext>
            </a:extLst>
          </a:blip>
          <a:srcRect l="32397" r="18249"/>
          <a:stretch/>
        </p:blipFill>
        <p:spPr>
          <a:xfrm>
            <a:off x="7628965" y="87443"/>
            <a:ext cx="4199964" cy="4236119"/>
          </a:xfrm>
          <a:prstGeom prst="rect">
            <a:avLst/>
          </a:prstGeom>
        </p:spPr>
      </p:pic>
      <p:sp>
        <p:nvSpPr>
          <p:cNvPr id="14" name="TextBox 13"/>
          <p:cNvSpPr txBox="1"/>
          <p:nvPr/>
        </p:nvSpPr>
        <p:spPr>
          <a:xfrm>
            <a:off x="1346679" y="4000397"/>
            <a:ext cx="1620520" cy="646331"/>
          </a:xfrm>
          <a:prstGeom prst="rect">
            <a:avLst/>
          </a:prstGeom>
          <a:noFill/>
        </p:spPr>
        <p:txBody>
          <a:bodyPr wrap="square" rtlCol="0">
            <a:spAutoFit/>
          </a:bodyPr>
          <a:lstStyle/>
          <a:p>
            <a:r>
              <a:rPr lang="en-US" dirty="0" smtClean="0"/>
              <a:t>DSS Runway Beams</a:t>
            </a:r>
            <a:endParaRPr lang="en-US" dirty="0"/>
          </a:p>
        </p:txBody>
      </p:sp>
      <p:cxnSp>
        <p:nvCxnSpPr>
          <p:cNvPr id="15" name="Straight Arrow Connector 14"/>
          <p:cNvCxnSpPr/>
          <p:nvPr/>
        </p:nvCxnSpPr>
        <p:spPr>
          <a:xfrm>
            <a:off x="2156939" y="4415771"/>
            <a:ext cx="356512" cy="28273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21" name="Picture 20" descr="cid:image002.png@01D4309D.684DE0C0">
            <a:extLst>
              <a:ext uri="{FF2B5EF4-FFF2-40B4-BE49-F238E27FC236}">
                <a16:creationId xmlns:a16="http://schemas.microsoft.com/office/drawing/2014/main" id="{A585B20A-4764-4883-87BE-DD0253CA406D}"/>
              </a:ext>
            </a:extLst>
          </p:cNvPr>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4411175" y="4415771"/>
            <a:ext cx="2049979" cy="1800612"/>
          </a:xfrm>
          <a:prstGeom prst="rect">
            <a:avLst/>
          </a:prstGeom>
          <a:noFill/>
          <a:ln>
            <a:noFill/>
          </a:ln>
        </p:spPr>
      </p:pic>
      <p:cxnSp>
        <p:nvCxnSpPr>
          <p:cNvPr id="22" name="Straight Connector 21">
            <a:extLst>
              <a:ext uri="{FF2B5EF4-FFF2-40B4-BE49-F238E27FC236}">
                <a16:creationId xmlns:a16="http://schemas.microsoft.com/office/drawing/2014/main" id="{CD7FD496-BC85-4DE8-8505-44E5FF3A0F6A}"/>
              </a:ext>
            </a:extLst>
          </p:cNvPr>
          <p:cNvCxnSpPr>
            <a:cxnSpLocks/>
          </p:cNvCxnSpPr>
          <p:nvPr/>
        </p:nvCxnSpPr>
        <p:spPr>
          <a:xfrm>
            <a:off x="8330609" y="745243"/>
            <a:ext cx="2782186" cy="754781"/>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CD7FD496-BC85-4DE8-8505-44E5FF3A0F6A}"/>
              </a:ext>
            </a:extLst>
          </p:cNvPr>
          <p:cNvCxnSpPr>
            <a:cxnSpLocks/>
          </p:cNvCxnSpPr>
          <p:nvPr/>
        </p:nvCxnSpPr>
        <p:spPr>
          <a:xfrm>
            <a:off x="8532315" y="561467"/>
            <a:ext cx="2782186" cy="754781"/>
          </a:xfrm>
          <a:prstGeom prst="line">
            <a:avLst/>
          </a:prstGeom>
          <a:ln w="317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46B429BB-9E4E-4C01-9B5C-516E82BBD766}"/>
              </a:ext>
            </a:extLst>
          </p:cNvPr>
          <p:cNvCxnSpPr>
            <a:cxnSpLocks/>
          </p:cNvCxnSpPr>
          <p:nvPr/>
        </p:nvCxnSpPr>
        <p:spPr>
          <a:xfrm flipH="1">
            <a:off x="9036808" y="667189"/>
            <a:ext cx="252841" cy="325658"/>
          </a:xfrm>
          <a:prstGeom prst="line">
            <a:avLst/>
          </a:prstGeom>
          <a:ln w="50800">
            <a:solidFill>
              <a:srgbClr val="00B0F0"/>
            </a:solidFill>
          </a:ln>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46B429BB-9E4E-4C01-9B5C-516E82BBD766}"/>
              </a:ext>
            </a:extLst>
          </p:cNvPr>
          <p:cNvCxnSpPr>
            <a:cxnSpLocks/>
          </p:cNvCxnSpPr>
          <p:nvPr/>
        </p:nvCxnSpPr>
        <p:spPr>
          <a:xfrm flipH="1">
            <a:off x="10458269" y="1068644"/>
            <a:ext cx="252841" cy="325658"/>
          </a:xfrm>
          <a:prstGeom prst="line">
            <a:avLst/>
          </a:prstGeom>
          <a:ln w="50800">
            <a:solidFill>
              <a:srgbClr val="00B0F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442784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823" y="222750"/>
            <a:ext cx="11474823" cy="647102"/>
          </a:xfrm>
        </p:spPr>
        <p:txBody>
          <a:bodyPr/>
          <a:lstStyle/>
          <a:p>
            <a:r>
              <a:rPr lang="en-US" dirty="0" smtClean="0"/>
              <a:t>Phase 1 – FY20 TPC Assembly Procedures</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18</a:t>
            </a:fld>
            <a:endParaRPr lang="en-US" dirty="0"/>
          </a:p>
        </p:txBody>
      </p:sp>
      <p:sp>
        <p:nvSpPr>
          <p:cNvPr id="8" name="Content Placeholder 5">
            <a:extLst>
              <a:ext uri="{FF2B5EF4-FFF2-40B4-BE49-F238E27FC236}">
                <a16:creationId xmlns:a16="http://schemas.microsoft.com/office/drawing/2014/main" id="{A1ADE576-A525-462B-82B7-ED7A109F2B0C}"/>
              </a:ext>
            </a:extLst>
          </p:cNvPr>
          <p:cNvSpPr>
            <a:spLocks noGrp="1"/>
          </p:cNvSpPr>
          <p:nvPr>
            <p:ph idx="11"/>
          </p:nvPr>
        </p:nvSpPr>
        <p:spPr>
          <a:xfrm>
            <a:off x="425823" y="1126989"/>
            <a:ext cx="8067985" cy="2929442"/>
          </a:xfrm>
        </p:spPr>
        <p:txBody>
          <a:bodyPr>
            <a:normAutofit fontScale="92500" lnSpcReduction="20000"/>
          </a:bodyPr>
          <a:lstStyle/>
          <a:p>
            <a:r>
              <a:rPr lang="en-US" dirty="0"/>
              <a:t>Once the DSS has been installed and the subfloor is in place we are ready to start</a:t>
            </a:r>
          </a:p>
          <a:p>
            <a:pPr marL="0" indent="0">
              <a:buNone/>
            </a:pPr>
            <a:r>
              <a:rPr lang="en-US" b="1" dirty="0"/>
              <a:t>No access equipment can reach once End Walls are in place</a:t>
            </a:r>
          </a:p>
          <a:p>
            <a:r>
              <a:rPr lang="en-US" dirty="0"/>
              <a:t>First the any instrumentation (purity monitors, temperature sensors, cameras) that are installed at the end of the cryostat must be installed first</a:t>
            </a:r>
          </a:p>
          <a:p>
            <a:r>
              <a:rPr lang="en-US" dirty="0"/>
              <a:t>HV connection is made to CPA </a:t>
            </a:r>
          </a:p>
          <a:p>
            <a:r>
              <a:rPr lang="en-US" dirty="0"/>
              <a:t>Then the 4 end wall sections are build just like in protoDUNE with the pieces connected at floor level and raised up</a:t>
            </a:r>
          </a:p>
        </p:txBody>
      </p:sp>
      <p:pic>
        <p:nvPicPr>
          <p:cNvPr id="9" name="Content Placeholder 8">
            <a:extLst>
              <a:ext uri="{FF2B5EF4-FFF2-40B4-BE49-F238E27FC236}">
                <a16:creationId xmlns:a16="http://schemas.microsoft.com/office/drawing/2014/main" id="{3ADE930B-6B98-4AFE-9837-7CC38D6A0CDF}"/>
              </a:ext>
            </a:extLst>
          </p:cNvPr>
          <p:cNvPicPr>
            <a:picLocks noGrp="1" noChangeAspect="1"/>
          </p:cNvPicPr>
          <p:nvPr>
            <p:ph idx="12"/>
          </p:nvPr>
        </p:nvPicPr>
        <p:blipFill>
          <a:blip r:embed="rId2"/>
          <a:stretch>
            <a:fillRect/>
          </a:stretch>
        </p:blipFill>
        <p:spPr>
          <a:xfrm>
            <a:off x="551579" y="4033905"/>
            <a:ext cx="2833051" cy="2239742"/>
          </a:xfrm>
          <a:prstGeom prst="rect">
            <a:avLst/>
          </a:prstGeom>
        </p:spPr>
      </p:pic>
      <p:pic>
        <p:nvPicPr>
          <p:cNvPr id="10" name="Picture 9">
            <a:extLst>
              <a:ext uri="{FF2B5EF4-FFF2-40B4-BE49-F238E27FC236}">
                <a16:creationId xmlns:a16="http://schemas.microsoft.com/office/drawing/2014/main" id="{86C4D80D-ABB4-4329-B258-1DC266AAA68F}"/>
              </a:ext>
            </a:extLst>
          </p:cNvPr>
          <p:cNvPicPr>
            <a:picLocks noChangeAspect="1"/>
          </p:cNvPicPr>
          <p:nvPr/>
        </p:nvPicPr>
        <p:blipFill>
          <a:blip r:embed="rId3"/>
          <a:stretch>
            <a:fillRect/>
          </a:stretch>
        </p:blipFill>
        <p:spPr>
          <a:xfrm>
            <a:off x="3474528" y="4056431"/>
            <a:ext cx="2948672" cy="2238278"/>
          </a:xfrm>
          <a:prstGeom prst="rect">
            <a:avLst/>
          </a:prstGeom>
        </p:spPr>
      </p:pic>
      <p:pic>
        <p:nvPicPr>
          <p:cNvPr id="11" name="Picture 10">
            <a:extLst>
              <a:ext uri="{FF2B5EF4-FFF2-40B4-BE49-F238E27FC236}">
                <a16:creationId xmlns:a16="http://schemas.microsoft.com/office/drawing/2014/main" id="{9EAB090F-4FC0-4BC1-94EA-4CDE3E24CB4F}"/>
              </a:ext>
            </a:extLst>
          </p:cNvPr>
          <p:cNvPicPr>
            <a:picLocks noChangeAspect="1"/>
          </p:cNvPicPr>
          <p:nvPr/>
        </p:nvPicPr>
        <p:blipFill>
          <a:blip r:embed="rId4"/>
          <a:stretch>
            <a:fillRect/>
          </a:stretch>
        </p:blipFill>
        <p:spPr>
          <a:xfrm rot="5400000">
            <a:off x="6363172" y="4223706"/>
            <a:ext cx="1970168" cy="1477626"/>
          </a:xfrm>
          <a:prstGeom prst="rect">
            <a:avLst/>
          </a:prstGeom>
        </p:spPr>
      </p:pic>
      <p:pic>
        <p:nvPicPr>
          <p:cNvPr id="12" name="Picture 11">
            <a:extLst>
              <a:ext uri="{FF2B5EF4-FFF2-40B4-BE49-F238E27FC236}">
                <a16:creationId xmlns:a16="http://schemas.microsoft.com/office/drawing/2014/main" id="{71BF13EE-FBAC-446D-9BA4-616F869B15F5}"/>
              </a:ext>
            </a:extLst>
          </p:cNvPr>
          <p:cNvPicPr>
            <a:picLocks noChangeAspect="1"/>
          </p:cNvPicPr>
          <p:nvPr/>
        </p:nvPicPr>
        <p:blipFill>
          <a:blip r:embed="rId5"/>
          <a:stretch>
            <a:fillRect/>
          </a:stretch>
        </p:blipFill>
        <p:spPr>
          <a:xfrm rot="5400000">
            <a:off x="8132818" y="4272892"/>
            <a:ext cx="1944334" cy="1458251"/>
          </a:xfrm>
          <a:prstGeom prst="rect">
            <a:avLst/>
          </a:prstGeom>
        </p:spPr>
      </p:pic>
      <p:pic>
        <p:nvPicPr>
          <p:cNvPr id="13" name="Picture 12">
            <a:extLst>
              <a:ext uri="{FF2B5EF4-FFF2-40B4-BE49-F238E27FC236}">
                <a16:creationId xmlns:a16="http://schemas.microsoft.com/office/drawing/2014/main" id="{346D4FBF-3606-426E-9325-2645BFC9BCFC}"/>
              </a:ext>
            </a:extLst>
          </p:cNvPr>
          <p:cNvPicPr>
            <a:picLocks noChangeAspect="1"/>
          </p:cNvPicPr>
          <p:nvPr/>
        </p:nvPicPr>
        <p:blipFill>
          <a:blip r:embed="rId6"/>
          <a:stretch>
            <a:fillRect/>
          </a:stretch>
        </p:blipFill>
        <p:spPr>
          <a:xfrm rot="5400000">
            <a:off x="9882859" y="4273948"/>
            <a:ext cx="1920339" cy="1440254"/>
          </a:xfrm>
          <a:prstGeom prst="rect">
            <a:avLst/>
          </a:prstGeom>
        </p:spPr>
      </p:pic>
      <p:sp>
        <p:nvSpPr>
          <p:cNvPr id="14" name="TextBox 13">
            <a:extLst>
              <a:ext uri="{FF2B5EF4-FFF2-40B4-BE49-F238E27FC236}">
                <a16:creationId xmlns:a16="http://schemas.microsoft.com/office/drawing/2014/main" id="{4B429E80-9772-422B-A08C-C4553E4D95F7}"/>
              </a:ext>
            </a:extLst>
          </p:cNvPr>
          <p:cNvSpPr txBox="1"/>
          <p:nvPr/>
        </p:nvSpPr>
        <p:spPr>
          <a:xfrm>
            <a:off x="6609443" y="5974185"/>
            <a:ext cx="5353957" cy="369332"/>
          </a:xfrm>
          <a:prstGeom prst="rect">
            <a:avLst/>
          </a:prstGeom>
          <a:noFill/>
        </p:spPr>
        <p:txBody>
          <a:bodyPr wrap="square" rtlCol="0">
            <a:spAutoFit/>
          </a:bodyPr>
          <a:lstStyle/>
          <a:p>
            <a:r>
              <a:rPr lang="en-US" dirty="0"/>
              <a:t>Purity Monitor      Temp Sensors     Gradient </a:t>
            </a:r>
            <a:r>
              <a:rPr lang="en-US" dirty="0" smtClean="0"/>
              <a:t>Temp  </a:t>
            </a:r>
            <a:r>
              <a:rPr lang="en-US" dirty="0"/>
              <a:t>Sen </a:t>
            </a:r>
          </a:p>
        </p:txBody>
      </p:sp>
      <p:pic>
        <p:nvPicPr>
          <p:cNvPr id="15" name="Content Placeholder 10">
            <a:extLst>
              <a:ext uri="{FF2B5EF4-FFF2-40B4-BE49-F238E27FC236}">
                <a16:creationId xmlns:a16="http://schemas.microsoft.com/office/drawing/2014/main" id="{875BAA7A-2650-443C-93F9-889CF29ACE88}"/>
              </a:ext>
            </a:extLst>
          </p:cNvPr>
          <p:cNvPicPr>
            <a:picLocks noChangeAspect="1"/>
          </p:cNvPicPr>
          <p:nvPr/>
        </p:nvPicPr>
        <p:blipFill rotWithShape="1">
          <a:blip r:embed="rId7">
            <a:extLst>
              <a:ext uri="{28A0092B-C50C-407E-A947-70E740481C1C}">
                <a14:useLocalDpi xmlns:a14="http://schemas.microsoft.com/office/drawing/2010/main" val="0"/>
              </a:ext>
            </a:extLst>
          </a:blip>
          <a:srcRect l="28155" r="16851"/>
          <a:stretch/>
        </p:blipFill>
        <p:spPr>
          <a:xfrm>
            <a:off x="8508040" y="858438"/>
            <a:ext cx="3399456" cy="3077068"/>
          </a:xfrm>
          <a:prstGeom prst="rect">
            <a:avLst/>
          </a:prstGeom>
        </p:spPr>
      </p:pic>
      <p:pic>
        <p:nvPicPr>
          <p:cNvPr id="16" name="Picture 15">
            <a:extLst>
              <a:ext uri="{FF2B5EF4-FFF2-40B4-BE49-F238E27FC236}">
                <a16:creationId xmlns:a16="http://schemas.microsoft.com/office/drawing/2014/main" id="{6EA563AC-872B-4D09-9BC1-4CE346DEB52F}"/>
              </a:ext>
            </a:extLst>
          </p:cNvPr>
          <p:cNvPicPr>
            <a:picLocks noChangeAspect="1"/>
          </p:cNvPicPr>
          <p:nvPr/>
        </p:nvPicPr>
        <p:blipFill>
          <a:blip r:embed="rId8"/>
          <a:stretch>
            <a:fillRect/>
          </a:stretch>
        </p:blipFill>
        <p:spPr>
          <a:xfrm>
            <a:off x="10786576" y="1503393"/>
            <a:ext cx="1046350" cy="1860177"/>
          </a:xfrm>
          <a:prstGeom prst="rect">
            <a:avLst/>
          </a:prstGeom>
        </p:spPr>
      </p:pic>
      <p:sp>
        <p:nvSpPr>
          <p:cNvPr id="18" name="TextBox 17">
            <a:extLst>
              <a:ext uri="{FF2B5EF4-FFF2-40B4-BE49-F238E27FC236}">
                <a16:creationId xmlns:a16="http://schemas.microsoft.com/office/drawing/2014/main" id="{4302EE22-0616-4216-9BC4-C04FF885630C}"/>
              </a:ext>
            </a:extLst>
          </p:cNvPr>
          <p:cNvSpPr txBox="1"/>
          <p:nvPr/>
        </p:nvSpPr>
        <p:spPr>
          <a:xfrm>
            <a:off x="10328423" y="3490605"/>
            <a:ext cx="1604452" cy="369332"/>
          </a:xfrm>
          <a:prstGeom prst="rect">
            <a:avLst/>
          </a:prstGeom>
          <a:noFill/>
        </p:spPr>
        <p:txBody>
          <a:bodyPr wrap="square" rtlCol="0">
            <a:spAutoFit/>
          </a:bodyPr>
          <a:lstStyle/>
          <a:p>
            <a:r>
              <a:rPr lang="en-US" b="1" dirty="0"/>
              <a:t>HV Connection</a:t>
            </a:r>
          </a:p>
        </p:txBody>
      </p:sp>
    </p:spTree>
    <p:extLst>
      <p:ext uri="{BB962C8B-B14F-4D97-AF65-F5344CB8AC3E}">
        <p14:creationId xmlns:p14="http://schemas.microsoft.com/office/powerpoint/2010/main" val="22846231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Phase 1-FY20  TPC Assembly Procedures </a:t>
            </a:r>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19</a:t>
            </a:fld>
            <a:endParaRPr lang="en-US" dirty="0"/>
          </a:p>
        </p:txBody>
      </p:sp>
      <p:sp>
        <p:nvSpPr>
          <p:cNvPr id="6" name="Content Placeholder 5"/>
          <p:cNvSpPr>
            <a:spLocks noGrp="1"/>
          </p:cNvSpPr>
          <p:nvPr>
            <p:ph idx="11"/>
          </p:nvPr>
        </p:nvSpPr>
        <p:spPr>
          <a:xfrm>
            <a:off x="609600" y="1031793"/>
            <a:ext cx="5065182" cy="2946294"/>
          </a:xfrm>
        </p:spPr>
        <p:txBody>
          <a:bodyPr>
            <a:normAutofit fontScale="92500" lnSpcReduction="20000"/>
          </a:bodyPr>
          <a:lstStyle/>
          <a:p>
            <a:pPr marL="0" indent="0">
              <a:buNone/>
            </a:pPr>
            <a:r>
              <a:rPr lang="en-US" b="1" dirty="0" smtClean="0"/>
              <a:t>Lot’s of questions to answer:</a:t>
            </a:r>
          </a:p>
          <a:p>
            <a:r>
              <a:rPr lang="en-US" dirty="0" smtClean="0"/>
              <a:t>Can we physically we access the cables on the back side of the APA?</a:t>
            </a:r>
          </a:p>
          <a:p>
            <a:r>
              <a:rPr lang="en-US" dirty="0" smtClean="0"/>
              <a:t>Can we remove the APA trolley (not shown) ?</a:t>
            </a:r>
          </a:p>
          <a:p>
            <a:r>
              <a:rPr lang="en-US" dirty="0" smtClean="0"/>
              <a:t>We do not have the light flasher/defuser system in the drawing, difficult to install on the CPA even more difficult to run the glass fibers up to the feed-thru. </a:t>
            </a:r>
            <a:endParaRPr lang="en-US" dirty="0"/>
          </a:p>
        </p:txBody>
      </p:sp>
      <p:pic>
        <p:nvPicPr>
          <p:cNvPr id="8" name="Content Placeholder 7"/>
          <p:cNvPicPr>
            <a:picLocks noGrp="1" noChangeAspect="1"/>
          </p:cNvPicPr>
          <p:nvPr>
            <p:ph idx="12"/>
          </p:nvPr>
        </p:nvPicPr>
        <p:blipFill rotWithShape="1">
          <a:blip r:embed="rId2"/>
          <a:srcRect t="6625" r="14519"/>
          <a:stretch/>
        </p:blipFill>
        <p:spPr>
          <a:xfrm>
            <a:off x="7310673" y="1049573"/>
            <a:ext cx="4548698" cy="4025564"/>
          </a:xfrm>
          <a:prstGeom prst="rect">
            <a:avLst/>
          </a:prstGeom>
        </p:spPr>
      </p:pic>
      <p:sp>
        <p:nvSpPr>
          <p:cNvPr id="9" name="TextBox 8"/>
          <p:cNvSpPr txBox="1"/>
          <p:nvPr/>
        </p:nvSpPr>
        <p:spPr>
          <a:xfrm>
            <a:off x="8225623" y="4955650"/>
            <a:ext cx="3808675" cy="461665"/>
          </a:xfrm>
          <a:prstGeom prst="rect">
            <a:avLst/>
          </a:prstGeom>
          <a:noFill/>
        </p:spPr>
        <p:txBody>
          <a:bodyPr wrap="square" rtlCol="0">
            <a:spAutoFit/>
          </a:bodyPr>
          <a:lstStyle/>
          <a:p>
            <a:r>
              <a:rPr lang="en-US" sz="2400" b="1" dirty="0" smtClean="0"/>
              <a:t>View of the top of the TPC</a:t>
            </a:r>
            <a:endParaRPr lang="en-US" sz="2400" b="1" dirty="0"/>
          </a:p>
        </p:txBody>
      </p:sp>
      <p:pic>
        <p:nvPicPr>
          <p:cNvPr id="10" name="Picture 9"/>
          <p:cNvPicPr>
            <a:picLocks noChangeAspect="1"/>
          </p:cNvPicPr>
          <p:nvPr/>
        </p:nvPicPr>
        <p:blipFill>
          <a:blip r:embed="rId3"/>
          <a:stretch>
            <a:fillRect/>
          </a:stretch>
        </p:blipFill>
        <p:spPr>
          <a:xfrm>
            <a:off x="5590334" y="2761646"/>
            <a:ext cx="2586088" cy="2772461"/>
          </a:xfrm>
          <a:prstGeom prst="rect">
            <a:avLst/>
          </a:prstGeom>
        </p:spPr>
      </p:pic>
      <p:sp>
        <p:nvSpPr>
          <p:cNvPr id="11" name="TextBox 10"/>
          <p:cNvSpPr txBox="1"/>
          <p:nvPr/>
        </p:nvSpPr>
        <p:spPr>
          <a:xfrm>
            <a:off x="5837968" y="5735599"/>
            <a:ext cx="3506526" cy="461665"/>
          </a:xfrm>
          <a:prstGeom prst="rect">
            <a:avLst/>
          </a:prstGeom>
          <a:noFill/>
        </p:spPr>
        <p:txBody>
          <a:bodyPr wrap="square" rtlCol="0">
            <a:spAutoFit/>
          </a:bodyPr>
          <a:lstStyle/>
          <a:p>
            <a:r>
              <a:rPr lang="en-US" sz="2400" b="1" dirty="0" smtClean="0"/>
              <a:t>CPA, FC and Ground Plane</a:t>
            </a:r>
            <a:endParaRPr lang="en-US" sz="2400" b="1" dirty="0"/>
          </a:p>
        </p:txBody>
      </p:sp>
      <p:cxnSp>
        <p:nvCxnSpPr>
          <p:cNvPr id="13" name="Straight Arrow Connector 12"/>
          <p:cNvCxnSpPr/>
          <p:nvPr/>
        </p:nvCxnSpPr>
        <p:spPr>
          <a:xfrm>
            <a:off x="5137150" y="1770082"/>
            <a:ext cx="5879382" cy="941313"/>
          </a:xfrm>
          <a:prstGeom prst="straightConnector1">
            <a:avLst/>
          </a:prstGeom>
          <a:ln w="3810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5" name="Picture 14"/>
          <p:cNvPicPr>
            <a:picLocks noChangeAspect="1"/>
          </p:cNvPicPr>
          <p:nvPr/>
        </p:nvPicPr>
        <p:blipFill rotWithShape="1">
          <a:blip r:embed="rId4">
            <a:extLst>
              <a:ext uri="{28A0092B-C50C-407E-A947-70E740481C1C}">
                <a14:useLocalDpi xmlns:a14="http://schemas.microsoft.com/office/drawing/2010/main" val="0"/>
              </a:ext>
            </a:extLst>
          </a:blip>
          <a:srcRect l="26343" t="18889" r="11898" b="10246"/>
          <a:stretch/>
        </p:blipFill>
        <p:spPr>
          <a:xfrm rot="5400000">
            <a:off x="2398637" y="4263709"/>
            <a:ext cx="2168028" cy="1865741"/>
          </a:xfrm>
          <a:prstGeom prst="rect">
            <a:avLst/>
          </a:prstGeom>
        </p:spPr>
      </p:pic>
      <p:sp>
        <p:nvSpPr>
          <p:cNvPr id="18" name="TextBox 17"/>
          <p:cNvSpPr txBox="1"/>
          <p:nvPr/>
        </p:nvSpPr>
        <p:spPr>
          <a:xfrm>
            <a:off x="41621" y="3778471"/>
            <a:ext cx="2619029" cy="923330"/>
          </a:xfrm>
          <a:prstGeom prst="rect">
            <a:avLst/>
          </a:prstGeom>
          <a:noFill/>
        </p:spPr>
        <p:txBody>
          <a:bodyPr wrap="square" rtlCol="0">
            <a:spAutoFit/>
          </a:bodyPr>
          <a:lstStyle/>
          <a:p>
            <a:r>
              <a:rPr lang="en-US" dirty="0" smtClean="0"/>
              <a:t>Had to remove the profile and feed down thru crack on the back side</a:t>
            </a:r>
            <a:endParaRPr lang="en-US" dirty="0"/>
          </a:p>
        </p:txBody>
      </p:sp>
      <p:pic>
        <p:nvPicPr>
          <p:cNvPr id="19" name="Picture 18"/>
          <p:cNvPicPr>
            <a:picLocks noChangeAspect="1"/>
          </p:cNvPicPr>
          <p:nvPr/>
        </p:nvPicPr>
        <p:blipFill rotWithShape="1">
          <a:blip r:embed="rId5">
            <a:extLst>
              <a:ext uri="{28A0092B-C50C-407E-A947-70E740481C1C}">
                <a14:useLocalDpi xmlns:a14="http://schemas.microsoft.com/office/drawing/2010/main" val="0"/>
              </a:ext>
            </a:extLst>
          </a:blip>
          <a:srcRect l="35301" t="36868" r="29073" b="988"/>
          <a:stretch/>
        </p:blipFill>
        <p:spPr>
          <a:xfrm rot="5400000">
            <a:off x="722724" y="4453536"/>
            <a:ext cx="1444313" cy="2209800"/>
          </a:xfrm>
          <a:prstGeom prst="rect">
            <a:avLst/>
          </a:prstGeom>
        </p:spPr>
      </p:pic>
      <p:pic>
        <p:nvPicPr>
          <p:cNvPr id="20" name="Picture 19"/>
          <p:cNvPicPr>
            <a:picLocks noChangeAspect="1"/>
          </p:cNvPicPr>
          <p:nvPr/>
        </p:nvPicPr>
        <p:blipFill rotWithShape="1">
          <a:blip r:embed="rId6">
            <a:extLst>
              <a:ext uri="{28A0092B-C50C-407E-A947-70E740481C1C}">
                <a14:useLocalDpi xmlns:a14="http://schemas.microsoft.com/office/drawing/2010/main" val="0"/>
              </a:ext>
            </a:extLst>
          </a:blip>
          <a:srcRect t="16667" r="26065" b="21111"/>
          <a:stretch/>
        </p:blipFill>
        <p:spPr>
          <a:xfrm rot="5400000">
            <a:off x="4028458" y="4512369"/>
            <a:ext cx="2168027" cy="1368423"/>
          </a:xfrm>
          <a:prstGeom prst="rect">
            <a:avLst/>
          </a:prstGeom>
        </p:spPr>
      </p:pic>
    </p:spTree>
    <p:extLst>
      <p:ext uri="{BB962C8B-B14F-4D97-AF65-F5344CB8AC3E}">
        <p14:creationId xmlns:p14="http://schemas.microsoft.com/office/powerpoint/2010/main" val="1448334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62518"/>
            <a:ext cx="6015318" cy="1361800"/>
          </a:xfrm>
        </p:spPr>
        <p:txBody>
          <a:bodyPr/>
          <a:lstStyle/>
          <a:p>
            <a:pPr algn="ctr"/>
            <a:r>
              <a:rPr lang="en-US" dirty="0" smtClean="0"/>
              <a:t>DUNE-Trial Assembly  at Ash River</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2</a:t>
            </a:fld>
            <a:endParaRPr lang="en-US" dirty="0"/>
          </a:p>
        </p:txBody>
      </p:sp>
      <p:sp>
        <p:nvSpPr>
          <p:cNvPr id="6" name="Content Placeholder 5"/>
          <p:cNvSpPr>
            <a:spLocks noGrp="1"/>
          </p:cNvSpPr>
          <p:nvPr>
            <p:ph idx="11"/>
          </p:nvPr>
        </p:nvSpPr>
        <p:spPr>
          <a:xfrm>
            <a:off x="324769" y="1818262"/>
            <a:ext cx="7035255" cy="1871382"/>
          </a:xfrm>
        </p:spPr>
        <p:txBody>
          <a:bodyPr/>
          <a:lstStyle/>
          <a:p>
            <a:pPr marL="0" indent="0">
              <a:buNone/>
            </a:pPr>
            <a:r>
              <a:rPr lang="en-US" dirty="0" smtClean="0"/>
              <a:t>The NOvA Far Detector Assembly hall is the right size for setting up the DUNE-Trial Assembly.  With a loading dock area and two 10-ton overhead cranes, fork lifts, scissor lifts, work shop and experienced technicians we have the ability to adjust the Scope of work as needed</a:t>
            </a:r>
            <a:endParaRPr lang="en-US" dirty="0"/>
          </a:p>
        </p:txBody>
      </p:sp>
      <p:pic>
        <p:nvPicPr>
          <p:cNvPr id="8" name="Content Placeholder 7"/>
          <p:cNvPicPr>
            <a:picLocks noGrp="1" noChangeAspect="1"/>
          </p:cNvPicPr>
          <p:nvPr>
            <p:ph idx="12"/>
          </p:nvPr>
        </p:nvPicPr>
        <p:blipFill>
          <a:blip r:embed="rId2">
            <a:extLst>
              <a:ext uri="{28A0092B-C50C-407E-A947-70E740481C1C}">
                <a14:useLocalDpi xmlns:a14="http://schemas.microsoft.com/office/drawing/2010/main" val="0"/>
              </a:ext>
            </a:extLst>
          </a:blip>
          <a:stretch>
            <a:fillRect/>
          </a:stretch>
        </p:blipFill>
        <p:spPr>
          <a:xfrm>
            <a:off x="7360024" y="202975"/>
            <a:ext cx="4235822" cy="6053591"/>
          </a:xfrm>
        </p:spPr>
      </p:pic>
      <p:cxnSp>
        <p:nvCxnSpPr>
          <p:cNvPr id="10" name="Straight Arrow Connector 9"/>
          <p:cNvCxnSpPr/>
          <p:nvPr/>
        </p:nvCxnSpPr>
        <p:spPr>
          <a:xfrm>
            <a:off x="9614647" y="1084729"/>
            <a:ext cx="26894" cy="2828365"/>
          </a:xfrm>
          <a:prstGeom prst="straightConnector1">
            <a:avLst/>
          </a:prstGeom>
          <a:ln w="3175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pic>
        <p:nvPicPr>
          <p:cNvPr id="11" name="Picture 10"/>
          <p:cNvPicPr>
            <a:picLocks noChangeAspect="1"/>
          </p:cNvPicPr>
          <p:nvPr/>
        </p:nvPicPr>
        <p:blipFill>
          <a:blip r:embed="rId3"/>
          <a:stretch>
            <a:fillRect/>
          </a:stretch>
        </p:blipFill>
        <p:spPr>
          <a:xfrm>
            <a:off x="667380" y="3836135"/>
            <a:ext cx="6539921" cy="2496779"/>
          </a:xfrm>
          <a:prstGeom prst="rect">
            <a:avLst/>
          </a:prstGeom>
        </p:spPr>
      </p:pic>
      <p:sp>
        <p:nvSpPr>
          <p:cNvPr id="12" name="TextBox 11"/>
          <p:cNvSpPr txBox="1"/>
          <p:nvPr/>
        </p:nvSpPr>
        <p:spPr>
          <a:xfrm>
            <a:off x="1974273" y="5887234"/>
            <a:ext cx="3058391" cy="369332"/>
          </a:xfrm>
          <a:prstGeom prst="rect">
            <a:avLst/>
          </a:prstGeom>
          <a:solidFill>
            <a:schemeClr val="bg1"/>
          </a:solidFill>
        </p:spPr>
        <p:txBody>
          <a:bodyPr wrap="square" rtlCol="0">
            <a:spAutoFit/>
          </a:bodyPr>
          <a:lstStyle/>
          <a:p>
            <a:r>
              <a:rPr lang="en-US" dirty="0" smtClean="0"/>
              <a:t>DUNE – SP Detector Cryostat</a:t>
            </a:r>
            <a:endParaRPr lang="en-US" dirty="0"/>
          </a:p>
        </p:txBody>
      </p:sp>
      <p:sp>
        <p:nvSpPr>
          <p:cNvPr id="13" name="TextBox 12"/>
          <p:cNvSpPr txBox="1"/>
          <p:nvPr/>
        </p:nvSpPr>
        <p:spPr>
          <a:xfrm>
            <a:off x="9206346" y="1669473"/>
            <a:ext cx="897082" cy="369332"/>
          </a:xfrm>
          <a:prstGeom prst="rect">
            <a:avLst/>
          </a:prstGeom>
          <a:solidFill>
            <a:schemeClr val="bg1"/>
          </a:solidFill>
        </p:spPr>
        <p:txBody>
          <a:bodyPr wrap="square" rtlCol="0">
            <a:spAutoFit/>
          </a:bodyPr>
          <a:lstStyle/>
          <a:p>
            <a:r>
              <a:rPr lang="en-US" dirty="0" smtClean="0"/>
              <a:t>16.75m</a:t>
            </a:r>
            <a:endParaRPr lang="en-US" dirty="0"/>
          </a:p>
        </p:txBody>
      </p:sp>
      <p:cxnSp>
        <p:nvCxnSpPr>
          <p:cNvPr id="14" name="Straight Arrow Connector 13"/>
          <p:cNvCxnSpPr/>
          <p:nvPr/>
        </p:nvCxnSpPr>
        <p:spPr>
          <a:xfrm>
            <a:off x="7915513" y="3012141"/>
            <a:ext cx="3223134" cy="0"/>
          </a:xfrm>
          <a:prstGeom prst="straightConnector1">
            <a:avLst/>
          </a:prstGeom>
          <a:ln w="3175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8417947" y="2827475"/>
            <a:ext cx="612637" cy="369332"/>
          </a:xfrm>
          <a:prstGeom prst="rect">
            <a:avLst/>
          </a:prstGeom>
          <a:solidFill>
            <a:schemeClr val="bg1"/>
          </a:solidFill>
        </p:spPr>
        <p:txBody>
          <a:bodyPr wrap="square" rtlCol="0">
            <a:spAutoFit/>
          </a:bodyPr>
          <a:lstStyle/>
          <a:p>
            <a:r>
              <a:rPr lang="en-US" dirty="0" smtClean="0"/>
              <a:t>16m</a:t>
            </a:r>
            <a:endParaRPr lang="en-US" dirty="0"/>
          </a:p>
        </p:txBody>
      </p:sp>
    </p:spTree>
    <p:extLst>
      <p:ext uri="{BB962C8B-B14F-4D97-AF65-F5344CB8AC3E}">
        <p14:creationId xmlns:p14="http://schemas.microsoft.com/office/powerpoint/2010/main" val="22871959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62517"/>
            <a:ext cx="10972800" cy="695539"/>
          </a:xfrm>
        </p:spPr>
        <p:txBody>
          <a:bodyPr/>
          <a:lstStyle/>
          <a:p>
            <a:r>
              <a:rPr lang="en-US" sz="4000" dirty="0" smtClean="0"/>
              <a:t>Phase 1-FY20  TPC Assembly Procedures </a:t>
            </a:r>
            <a:endParaRPr lang="en-US" sz="4000"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20</a:t>
            </a:fld>
            <a:endParaRPr lang="en-US" dirty="0"/>
          </a:p>
        </p:txBody>
      </p:sp>
      <p:sp>
        <p:nvSpPr>
          <p:cNvPr id="6" name="Content Placeholder 5"/>
          <p:cNvSpPr>
            <a:spLocks noGrp="1"/>
          </p:cNvSpPr>
          <p:nvPr>
            <p:ph idx="11"/>
          </p:nvPr>
        </p:nvSpPr>
        <p:spPr>
          <a:xfrm>
            <a:off x="605368" y="972152"/>
            <a:ext cx="5321000" cy="5267244"/>
          </a:xfrm>
        </p:spPr>
        <p:txBody>
          <a:bodyPr>
            <a:normAutofit/>
          </a:bodyPr>
          <a:lstStyle/>
          <a:p>
            <a:r>
              <a:rPr lang="en-US" dirty="0" smtClean="0"/>
              <a:t>Write procedures for move APA and CPA components into the cryostat in into </a:t>
            </a:r>
          </a:p>
          <a:p>
            <a:r>
              <a:rPr lang="en-US" dirty="0" smtClean="0"/>
              <a:t>Test clearances cabling and assembly of APA against wall top and bottom </a:t>
            </a:r>
          </a:p>
          <a:p>
            <a:pPr lvl="1"/>
            <a:r>
              <a:rPr lang="en-US" dirty="0" smtClean="0"/>
              <a:t>Adding cable tray support</a:t>
            </a:r>
          </a:p>
          <a:p>
            <a:pPr lvl="1"/>
            <a:r>
              <a:rPr lang="en-US" dirty="0" smtClean="0"/>
              <a:t>Removing trolleys</a:t>
            </a:r>
          </a:p>
          <a:p>
            <a:pPr lvl="1"/>
            <a:r>
              <a:rPr lang="en-US" dirty="0" smtClean="0"/>
              <a:t>Attaching APA and CPA hanging hardware</a:t>
            </a:r>
          </a:p>
          <a:p>
            <a:pPr lvl="1"/>
            <a:r>
              <a:rPr lang="en-US" dirty="0" smtClean="0"/>
              <a:t>Moving cables into feed-thru cable tray</a:t>
            </a:r>
          </a:p>
          <a:p>
            <a:r>
              <a:rPr lang="en-US" dirty="0" smtClean="0"/>
              <a:t>Mock up position of cryostat walls</a:t>
            </a:r>
          </a:p>
          <a:p>
            <a:r>
              <a:rPr lang="en-US" dirty="0" smtClean="0"/>
              <a:t>Deploy top and bottom field cage, access to latches, etc. –</a:t>
            </a:r>
            <a:r>
              <a:rPr lang="en-US" b="1" dirty="0" smtClean="0"/>
              <a:t>Very worried</a:t>
            </a:r>
            <a:endParaRPr lang="en-US" b="1" dirty="0"/>
          </a:p>
          <a:p>
            <a:pPr marL="0" indent="0">
              <a:buNone/>
            </a:pPr>
            <a:r>
              <a:rPr lang="en-US" b="1" dirty="0" smtClean="0"/>
              <a:t>It is even worse on the top</a:t>
            </a:r>
          </a:p>
        </p:txBody>
      </p:sp>
      <p:pic>
        <p:nvPicPr>
          <p:cNvPr id="7" name="Picture 6"/>
          <p:cNvPicPr>
            <a:picLocks noChangeAspect="1"/>
          </p:cNvPicPr>
          <p:nvPr/>
        </p:nvPicPr>
        <p:blipFill>
          <a:blip r:embed="rId2"/>
          <a:stretch>
            <a:fillRect/>
          </a:stretch>
        </p:blipFill>
        <p:spPr>
          <a:xfrm>
            <a:off x="6621194" y="1107985"/>
            <a:ext cx="5125125" cy="3369134"/>
          </a:xfrm>
          <a:prstGeom prst="rect">
            <a:avLst/>
          </a:prstGeom>
        </p:spPr>
      </p:pic>
      <p:pic>
        <p:nvPicPr>
          <p:cNvPr id="10" name="Picture 9"/>
          <p:cNvPicPr>
            <a:picLocks noChangeAspect="1"/>
          </p:cNvPicPr>
          <p:nvPr/>
        </p:nvPicPr>
        <p:blipFill rotWithShape="1">
          <a:blip r:embed="rId3"/>
          <a:srcRect l="23357" t="20290" r="19614" b="23246"/>
          <a:stretch/>
        </p:blipFill>
        <p:spPr>
          <a:xfrm>
            <a:off x="9183756" y="4629425"/>
            <a:ext cx="2316952" cy="1433743"/>
          </a:xfrm>
          <a:prstGeom prst="rect">
            <a:avLst/>
          </a:prstGeom>
        </p:spPr>
      </p:pic>
      <p:sp>
        <p:nvSpPr>
          <p:cNvPr id="11" name="TextBox 10"/>
          <p:cNvSpPr txBox="1"/>
          <p:nvPr/>
        </p:nvSpPr>
        <p:spPr>
          <a:xfrm>
            <a:off x="9912626" y="5437809"/>
            <a:ext cx="1245704" cy="369332"/>
          </a:xfrm>
          <a:prstGeom prst="rect">
            <a:avLst/>
          </a:prstGeom>
          <a:noFill/>
        </p:spPr>
        <p:txBody>
          <a:bodyPr wrap="square" rtlCol="0">
            <a:spAutoFit/>
          </a:bodyPr>
          <a:lstStyle/>
          <a:p>
            <a:r>
              <a:rPr lang="en-US" dirty="0" smtClean="0"/>
              <a:t>ProtoDUNE</a:t>
            </a:r>
            <a:endParaRPr lang="en-US" dirty="0"/>
          </a:p>
        </p:txBody>
      </p:sp>
      <p:sp>
        <p:nvSpPr>
          <p:cNvPr id="12" name="TextBox 11"/>
          <p:cNvSpPr txBox="1"/>
          <p:nvPr/>
        </p:nvSpPr>
        <p:spPr>
          <a:xfrm>
            <a:off x="5791200" y="4606282"/>
            <a:ext cx="3591339" cy="1969770"/>
          </a:xfrm>
          <a:prstGeom prst="rect">
            <a:avLst/>
          </a:prstGeom>
          <a:noFill/>
        </p:spPr>
        <p:txBody>
          <a:bodyPr wrap="square" rtlCol="0">
            <a:spAutoFit/>
          </a:bodyPr>
          <a:lstStyle/>
          <a:p>
            <a:r>
              <a:rPr lang="en-US" dirty="0" smtClean="0"/>
              <a:t>Dune has only 331mm clearance from the bottom of the APA to the face of the cryostat</a:t>
            </a:r>
          </a:p>
          <a:p>
            <a:r>
              <a:rPr lang="en-US" dirty="0" smtClean="0"/>
              <a:t>ProtoDUNE had 756mm </a:t>
            </a:r>
          </a:p>
          <a:p>
            <a:r>
              <a:rPr lang="en-US" sz="3200" b="1" dirty="0" smtClean="0"/>
              <a:t>17 inches less!</a:t>
            </a:r>
          </a:p>
          <a:p>
            <a:endParaRPr lang="en-US" dirty="0"/>
          </a:p>
        </p:txBody>
      </p:sp>
    </p:spTree>
    <p:extLst>
      <p:ext uri="{BB962C8B-B14F-4D97-AF65-F5344CB8AC3E}">
        <p14:creationId xmlns:p14="http://schemas.microsoft.com/office/powerpoint/2010/main" val="2564109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21</a:t>
            </a:fld>
            <a:endParaRPr lang="en-US" dirty="0"/>
          </a:p>
        </p:txBody>
      </p:sp>
      <p:sp>
        <p:nvSpPr>
          <p:cNvPr id="6" name="Content Placeholder 5"/>
          <p:cNvSpPr>
            <a:spLocks noGrp="1"/>
          </p:cNvSpPr>
          <p:nvPr>
            <p:ph idx="11"/>
          </p:nvPr>
        </p:nvSpPr>
        <p:spPr>
          <a:xfrm>
            <a:off x="605368" y="924500"/>
            <a:ext cx="5321000" cy="755501"/>
          </a:xfrm>
        </p:spPr>
        <p:txBody>
          <a:bodyPr>
            <a:normAutofit lnSpcReduction="10000"/>
          </a:bodyPr>
          <a:lstStyle/>
          <a:p>
            <a:pPr marL="0" indent="0">
              <a:buNone/>
            </a:pPr>
            <a:r>
              <a:rPr lang="en-US" dirty="0" smtClean="0"/>
              <a:t>Now that APA pair panels are in place CE cables are run in the feed thru and tested</a:t>
            </a:r>
            <a:endParaRPr lang="en-US" dirty="0"/>
          </a:p>
        </p:txBody>
      </p:sp>
      <p:sp>
        <p:nvSpPr>
          <p:cNvPr id="7" name="Content Placeholder 6"/>
          <p:cNvSpPr>
            <a:spLocks noGrp="1"/>
          </p:cNvSpPr>
          <p:nvPr>
            <p:ph idx="12"/>
          </p:nvPr>
        </p:nvSpPr>
        <p:spPr>
          <a:xfrm>
            <a:off x="7113047" y="5947819"/>
            <a:ext cx="4581412" cy="464280"/>
          </a:xfrm>
        </p:spPr>
        <p:txBody>
          <a:bodyPr/>
          <a:lstStyle/>
          <a:p>
            <a:pPr marL="0" indent="0">
              <a:buNone/>
            </a:pPr>
            <a:r>
              <a:rPr lang="en-US" dirty="0" smtClean="0"/>
              <a:t>Then the Field Cages are deployed</a:t>
            </a:r>
            <a:endParaRPr lang="en-US" dirty="0"/>
          </a:p>
        </p:txBody>
      </p:sp>
      <p:sp>
        <p:nvSpPr>
          <p:cNvPr id="8" name="Title 1"/>
          <p:cNvSpPr>
            <a:spLocks noGrp="1"/>
          </p:cNvSpPr>
          <p:nvPr>
            <p:ph type="title"/>
          </p:nvPr>
        </p:nvSpPr>
        <p:spPr>
          <a:xfrm>
            <a:off x="609600" y="341494"/>
            <a:ext cx="10972800" cy="647102"/>
          </a:xfrm>
        </p:spPr>
        <p:txBody>
          <a:bodyPr/>
          <a:lstStyle/>
          <a:p>
            <a:r>
              <a:rPr lang="en-US" sz="4000" dirty="0" smtClean="0"/>
              <a:t>Phase 1-FY20  TPC Assembly Procedures </a:t>
            </a:r>
            <a:endParaRPr lang="en-US" sz="4000" dirty="0"/>
          </a:p>
        </p:txBody>
      </p:sp>
      <p:pic>
        <p:nvPicPr>
          <p:cNvPr id="9" name="Content Placeholder 8">
            <a:extLst>
              <a:ext uri="{FF2B5EF4-FFF2-40B4-BE49-F238E27FC236}">
                <a16:creationId xmlns:a16="http://schemas.microsoft.com/office/drawing/2014/main" id="{C6E1466C-A2FF-451C-897F-56874C46CA65}"/>
              </a:ext>
            </a:extLst>
          </p:cNvPr>
          <p:cNvPicPr>
            <a:picLocks noChangeAspect="1"/>
          </p:cNvPicPr>
          <p:nvPr/>
        </p:nvPicPr>
        <p:blipFill rotWithShape="1">
          <a:blip r:embed="rId2"/>
          <a:srcRect r="5008"/>
          <a:stretch/>
        </p:blipFill>
        <p:spPr>
          <a:xfrm>
            <a:off x="504453" y="1588166"/>
            <a:ext cx="2349688" cy="3297599"/>
          </a:xfrm>
          <a:prstGeom prst="rect">
            <a:avLst/>
          </a:prstGeom>
        </p:spPr>
      </p:pic>
      <p:pic>
        <p:nvPicPr>
          <p:cNvPr id="10" name="Picture 9">
            <a:extLst>
              <a:ext uri="{FF2B5EF4-FFF2-40B4-BE49-F238E27FC236}">
                <a16:creationId xmlns:a16="http://schemas.microsoft.com/office/drawing/2014/main" id="{4A9000F7-3929-4B37-9448-27338D76FF72}"/>
              </a:ext>
            </a:extLst>
          </p:cNvPr>
          <p:cNvPicPr>
            <a:picLocks noChangeAspect="1"/>
          </p:cNvPicPr>
          <p:nvPr/>
        </p:nvPicPr>
        <p:blipFill rotWithShape="1">
          <a:blip r:embed="rId3"/>
          <a:srcRect l="3748" r="1"/>
          <a:stretch/>
        </p:blipFill>
        <p:spPr>
          <a:xfrm>
            <a:off x="3437088" y="1588166"/>
            <a:ext cx="2380834" cy="3297599"/>
          </a:xfrm>
          <a:prstGeom prst="rect">
            <a:avLst/>
          </a:prstGeom>
        </p:spPr>
      </p:pic>
      <p:pic>
        <p:nvPicPr>
          <p:cNvPr id="11" name="Picture 10">
            <a:extLst>
              <a:ext uri="{FF2B5EF4-FFF2-40B4-BE49-F238E27FC236}">
                <a16:creationId xmlns:a16="http://schemas.microsoft.com/office/drawing/2014/main" id="{9315B0AC-99CA-4FB0-ACEA-B800F9E95CCD}"/>
              </a:ext>
            </a:extLst>
          </p:cNvPr>
          <p:cNvPicPr>
            <a:picLocks noChangeAspect="1"/>
          </p:cNvPicPr>
          <p:nvPr/>
        </p:nvPicPr>
        <p:blipFill rotWithShape="1">
          <a:blip r:embed="rId4"/>
          <a:srcRect t="8399" b="5497"/>
          <a:stretch/>
        </p:blipFill>
        <p:spPr>
          <a:xfrm>
            <a:off x="1420960" y="3962984"/>
            <a:ext cx="3627064" cy="2342633"/>
          </a:xfrm>
          <a:prstGeom prst="rect">
            <a:avLst/>
          </a:prstGeom>
        </p:spPr>
      </p:pic>
      <p:pic>
        <p:nvPicPr>
          <p:cNvPr id="12" name="Content Placeholder 8">
            <a:extLst>
              <a:ext uri="{FF2B5EF4-FFF2-40B4-BE49-F238E27FC236}">
                <a16:creationId xmlns:a16="http://schemas.microsoft.com/office/drawing/2014/main" id="{097AE1F8-1F0B-4463-91F8-31872B5E6DD8}"/>
              </a:ext>
            </a:extLst>
          </p:cNvPr>
          <p:cNvPicPr>
            <a:picLocks noChangeAspect="1"/>
          </p:cNvPicPr>
          <p:nvPr/>
        </p:nvPicPr>
        <p:blipFill>
          <a:blip r:embed="rId5"/>
          <a:stretch>
            <a:fillRect/>
          </a:stretch>
        </p:blipFill>
        <p:spPr>
          <a:xfrm>
            <a:off x="7649549" y="961580"/>
            <a:ext cx="3574263" cy="4974448"/>
          </a:xfrm>
          <a:prstGeom prst="rect">
            <a:avLst/>
          </a:prstGeom>
        </p:spPr>
      </p:pic>
    </p:spTree>
    <p:extLst>
      <p:ext uri="{BB962C8B-B14F-4D97-AF65-F5344CB8AC3E}">
        <p14:creationId xmlns:p14="http://schemas.microsoft.com/office/powerpoint/2010/main" val="39866267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1-FY20 closing up the TCO</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22</a:t>
            </a:fld>
            <a:endParaRPr lang="en-US" dirty="0"/>
          </a:p>
        </p:txBody>
      </p:sp>
      <p:sp>
        <p:nvSpPr>
          <p:cNvPr id="6" name="Content Placeholder 5"/>
          <p:cNvSpPr>
            <a:spLocks noGrp="1"/>
          </p:cNvSpPr>
          <p:nvPr>
            <p:ph idx="11"/>
          </p:nvPr>
        </p:nvSpPr>
        <p:spPr>
          <a:xfrm>
            <a:off x="286168" y="1207770"/>
            <a:ext cx="6338780" cy="1524711"/>
          </a:xfrm>
        </p:spPr>
        <p:txBody>
          <a:bodyPr>
            <a:normAutofit/>
          </a:bodyPr>
          <a:lstStyle/>
          <a:p>
            <a:pPr marL="0" indent="0">
              <a:buNone/>
            </a:pPr>
            <a:r>
              <a:rPr lang="en-US" dirty="0" smtClean="0"/>
              <a:t>Placing the 25</a:t>
            </a:r>
            <a:r>
              <a:rPr lang="en-US" baseline="30000" dirty="0" smtClean="0"/>
              <a:t>th</a:t>
            </a:r>
            <a:r>
              <a:rPr lang="en-US" dirty="0" smtClean="0"/>
              <a:t> row of TPC components and removing the runway beams while leaving enough room for closing the TCO (Temporary Construction Opening) will be difficult and needs to be tested </a:t>
            </a:r>
            <a:endParaRPr lang="en-US" dirty="0"/>
          </a:p>
        </p:txBody>
      </p:sp>
      <p:pic>
        <p:nvPicPr>
          <p:cNvPr id="9" name="Content Placeholder 8"/>
          <p:cNvPicPr>
            <a:picLocks noGrp="1" noChangeAspect="1"/>
          </p:cNvPicPr>
          <p:nvPr>
            <p:ph idx="12"/>
          </p:nvPr>
        </p:nvPicPr>
        <p:blipFill>
          <a:blip r:embed="rId2"/>
          <a:stretch>
            <a:fillRect/>
          </a:stretch>
        </p:blipFill>
        <p:spPr>
          <a:xfrm>
            <a:off x="6581140" y="1436257"/>
            <a:ext cx="5321300" cy="4786654"/>
          </a:xfrm>
          <a:prstGeom prst="rect">
            <a:avLst/>
          </a:prstGeom>
        </p:spPr>
      </p:pic>
      <p:pic>
        <p:nvPicPr>
          <p:cNvPr id="10" name="Picture 9"/>
          <p:cNvPicPr>
            <a:picLocks noChangeAspect="1"/>
          </p:cNvPicPr>
          <p:nvPr/>
        </p:nvPicPr>
        <p:blipFill>
          <a:blip r:embed="rId3"/>
          <a:stretch>
            <a:fillRect/>
          </a:stretch>
        </p:blipFill>
        <p:spPr>
          <a:xfrm>
            <a:off x="1527319" y="3318910"/>
            <a:ext cx="4131801" cy="2805836"/>
          </a:xfrm>
          <a:prstGeom prst="rect">
            <a:avLst/>
          </a:prstGeom>
        </p:spPr>
      </p:pic>
      <p:sp>
        <p:nvSpPr>
          <p:cNvPr id="11" name="Subtitle 2"/>
          <p:cNvSpPr txBox="1">
            <a:spLocks/>
          </p:cNvSpPr>
          <p:nvPr/>
        </p:nvSpPr>
        <p:spPr>
          <a:xfrm>
            <a:off x="286168" y="3571774"/>
            <a:ext cx="1131707" cy="107250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smtClean="0"/>
              <a:t>Runway Beams are Removed</a:t>
            </a:r>
            <a:endParaRPr lang="en-US" sz="1600" dirty="0"/>
          </a:p>
        </p:txBody>
      </p:sp>
      <p:cxnSp>
        <p:nvCxnSpPr>
          <p:cNvPr id="13" name="Straight Arrow Connector 12"/>
          <p:cNvCxnSpPr>
            <a:stCxn id="11" idx="3"/>
          </p:cNvCxnSpPr>
          <p:nvPr/>
        </p:nvCxnSpPr>
        <p:spPr>
          <a:xfrm>
            <a:off x="1417875" y="4108026"/>
            <a:ext cx="962254" cy="79566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Subtitle 2"/>
          <p:cNvSpPr txBox="1">
            <a:spLocks/>
          </p:cNvSpPr>
          <p:nvPr/>
        </p:nvSpPr>
        <p:spPr>
          <a:xfrm>
            <a:off x="4523740" y="2562637"/>
            <a:ext cx="2057400" cy="53598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600" dirty="0" smtClean="0"/>
              <a:t>Shuttle Beam is then Permanently Mounted</a:t>
            </a:r>
            <a:endParaRPr lang="en-US" sz="1600" dirty="0"/>
          </a:p>
        </p:txBody>
      </p:sp>
      <p:cxnSp>
        <p:nvCxnSpPr>
          <p:cNvPr id="17" name="Straight Arrow Connector 16"/>
          <p:cNvCxnSpPr/>
          <p:nvPr/>
        </p:nvCxnSpPr>
        <p:spPr>
          <a:xfrm flipH="1">
            <a:off x="4859169" y="3318910"/>
            <a:ext cx="439272" cy="140291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400774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2- FY21 Cryostat Deck Summary </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23</a:t>
            </a:fld>
            <a:endParaRPr lang="en-US" dirty="0"/>
          </a:p>
        </p:txBody>
      </p:sp>
      <p:sp>
        <p:nvSpPr>
          <p:cNvPr id="6" name="Content Placeholder 5"/>
          <p:cNvSpPr>
            <a:spLocks noGrp="1"/>
          </p:cNvSpPr>
          <p:nvPr>
            <p:ph idx="11"/>
          </p:nvPr>
        </p:nvSpPr>
        <p:spPr/>
        <p:txBody>
          <a:bodyPr/>
          <a:lstStyle/>
          <a:p>
            <a:r>
              <a:rPr lang="en-US" dirty="0" smtClean="0"/>
              <a:t>Support beams for Cryostat Deck roof should be flush with loading dock floor, decking should be open grating to eliminate a need for changes to the sprinkler system </a:t>
            </a:r>
          </a:p>
          <a:p>
            <a:r>
              <a:rPr lang="en-US" dirty="0" smtClean="0"/>
              <a:t>Mock up feed-thru for both, DSS installation,  APA cabling and DP trial assembly </a:t>
            </a:r>
          </a:p>
          <a:p>
            <a:r>
              <a:rPr lang="en-US" dirty="0"/>
              <a:t>Gives additional </a:t>
            </a:r>
            <a:r>
              <a:rPr lang="en-US" dirty="0" smtClean="0"/>
              <a:t>flexibility to do a full test of TPC assembly now possible including time and motion studies. </a:t>
            </a:r>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l="26927" t="9090" r="34271" b="16413"/>
          <a:stretch/>
        </p:blipFill>
        <p:spPr>
          <a:xfrm>
            <a:off x="6318250" y="1244599"/>
            <a:ext cx="5226296" cy="4994797"/>
          </a:xfrm>
          <a:prstGeom prst="rect">
            <a:avLst/>
          </a:prstGeom>
        </p:spPr>
      </p:pic>
    </p:spTree>
    <p:extLst>
      <p:ext uri="{BB962C8B-B14F-4D97-AF65-F5344CB8AC3E}">
        <p14:creationId xmlns:p14="http://schemas.microsoft.com/office/powerpoint/2010/main" val="27073788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7553" y="462518"/>
            <a:ext cx="11214847" cy="647102"/>
          </a:xfrm>
        </p:spPr>
        <p:txBody>
          <a:bodyPr/>
          <a:lstStyle/>
          <a:p>
            <a:r>
              <a:rPr lang="en-US" dirty="0" smtClean="0"/>
              <a:t>Remaining Trial Assembly Issues-Phase 0</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24</a:t>
            </a:fld>
            <a:endParaRPr lang="en-US" dirty="0"/>
          </a:p>
        </p:txBody>
      </p:sp>
      <p:sp>
        <p:nvSpPr>
          <p:cNvPr id="6" name="Content Placeholder 5"/>
          <p:cNvSpPr>
            <a:spLocks noGrp="1"/>
          </p:cNvSpPr>
          <p:nvPr>
            <p:ph idx="11"/>
          </p:nvPr>
        </p:nvSpPr>
        <p:spPr>
          <a:xfrm>
            <a:off x="367553" y="1207770"/>
            <a:ext cx="5558815" cy="5031626"/>
          </a:xfrm>
        </p:spPr>
        <p:txBody>
          <a:bodyPr>
            <a:normAutofit/>
          </a:bodyPr>
          <a:lstStyle/>
          <a:p>
            <a:pPr marL="0" indent="0">
              <a:buNone/>
            </a:pPr>
            <a:r>
              <a:rPr lang="en-US" dirty="0" smtClean="0"/>
              <a:t>Phase 0: Likely will not start tower construction until late March</a:t>
            </a:r>
          </a:p>
          <a:p>
            <a:pPr marL="342900" indent="-342900"/>
            <a:r>
              <a:rPr lang="en-US" dirty="0" smtClean="0"/>
              <a:t>Finish the tower design so it can go our for Design Build Bid: (~2 months behind)</a:t>
            </a:r>
          </a:p>
          <a:p>
            <a:pPr marL="342900" indent="-342900"/>
            <a:r>
              <a:rPr lang="en-US" dirty="0" smtClean="0"/>
              <a:t>Once we have Design/assembly drawings submit to code officials to get building permit approved (~1 month)</a:t>
            </a:r>
          </a:p>
          <a:p>
            <a:pPr marL="342900" indent="-342900"/>
            <a:r>
              <a:rPr lang="en-US" dirty="0" smtClean="0"/>
              <a:t>Write documentation for procedures for first steps of phase 0, get approved by Jean Cranston (University Safety) and FNAL Safety (Mike Andrews) this includes all components APA design and structural documentation </a:t>
            </a:r>
          </a:p>
          <a:p>
            <a:pPr marL="0" indent="0">
              <a:buNone/>
            </a:pPr>
            <a:endParaRPr lang="en-US" dirty="0" smtClean="0"/>
          </a:p>
          <a:p>
            <a:pPr marL="0" indent="0">
              <a:buNone/>
            </a:pPr>
            <a:endParaRPr lang="en-US" dirty="0"/>
          </a:p>
        </p:txBody>
      </p:sp>
      <p:sp>
        <p:nvSpPr>
          <p:cNvPr id="8" name="Content Placeholder 7"/>
          <p:cNvSpPr>
            <a:spLocks noGrp="1"/>
          </p:cNvSpPr>
          <p:nvPr>
            <p:ph idx="12"/>
          </p:nvPr>
        </p:nvSpPr>
        <p:spPr>
          <a:xfrm>
            <a:off x="6261400" y="1215721"/>
            <a:ext cx="5321000" cy="1603679"/>
          </a:xfrm>
        </p:spPr>
        <p:txBody>
          <a:bodyPr>
            <a:normAutofit fontScale="77500" lnSpcReduction="20000"/>
          </a:bodyPr>
          <a:lstStyle/>
          <a:p>
            <a:r>
              <a:rPr lang="en-US" dirty="0"/>
              <a:t>Need design for CPA </a:t>
            </a:r>
            <a:r>
              <a:rPr lang="en-US" dirty="0" smtClean="0"/>
              <a:t>assembly to add attachments to tower design- Can we design CPA so we have access to most of the back of the CPA pairs? Horizontal beams for attachment. </a:t>
            </a:r>
          </a:p>
          <a:p>
            <a:r>
              <a:rPr lang="en-US" dirty="0" smtClean="0"/>
              <a:t>Getting elevations of the APA horizontal beams correct  </a:t>
            </a:r>
            <a:endParaRPr lang="en-US" dirty="0"/>
          </a:p>
          <a:p>
            <a:endParaRPr lang="en-US" dirty="0"/>
          </a:p>
        </p:txBody>
      </p:sp>
      <p:pic>
        <p:nvPicPr>
          <p:cNvPr id="9" name="Picture 8"/>
          <p:cNvPicPr>
            <a:picLocks noChangeAspect="1"/>
          </p:cNvPicPr>
          <p:nvPr/>
        </p:nvPicPr>
        <p:blipFill rotWithShape="1">
          <a:blip r:embed="rId2"/>
          <a:srcRect l="32245" t="21212" r="11602" b="25719"/>
          <a:stretch/>
        </p:blipFill>
        <p:spPr>
          <a:xfrm>
            <a:off x="6300572" y="2963757"/>
            <a:ext cx="5499086" cy="3041875"/>
          </a:xfrm>
          <a:prstGeom prst="rect">
            <a:avLst/>
          </a:prstGeom>
        </p:spPr>
      </p:pic>
    </p:spTree>
    <p:extLst>
      <p:ext uri="{BB962C8B-B14F-4D97-AF65-F5344CB8AC3E}">
        <p14:creationId xmlns:p14="http://schemas.microsoft.com/office/powerpoint/2010/main" val="10451330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Trial </a:t>
            </a:r>
            <a:r>
              <a:rPr lang="en-US" dirty="0"/>
              <a:t>Assembly </a:t>
            </a:r>
            <a:r>
              <a:rPr lang="en-US" dirty="0" smtClean="0"/>
              <a:t>Issues-Phase1-2</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25</a:t>
            </a:fld>
            <a:endParaRPr lang="en-US" dirty="0"/>
          </a:p>
        </p:txBody>
      </p:sp>
      <p:sp>
        <p:nvSpPr>
          <p:cNvPr id="8" name="Content Placeholder 6"/>
          <p:cNvSpPr>
            <a:spLocks noGrp="1"/>
          </p:cNvSpPr>
          <p:nvPr>
            <p:ph idx="11"/>
          </p:nvPr>
        </p:nvSpPr>
        <p:spPr/>
        <p:txBody>
          <a:bodyPr/>
          <a:lstStyle/>
          <a:p>
            <a:pPr marL="0" indent="0">
              <a:buNone/>
            </a:pPr>
            <a:r>
              <a:rPr lang="en-US" dirty="0" smtClean="0"/>
              <a:t>Other open to be questions-Phase 1 &amp; 2:</a:t>
            </a:r>
          </a:p>
          <a:p>
            <a:r>
              <a:rPr lang="en-US" dirty="0" smtClean="0"/>
              <a:t>Do </a:t>
            </a:r>
            <a:r>
              <a:rPr lang="en-US" dirty="0"/>
              <a:t>we mock up cryostat floor and sub-floor? </a:t>
            </a:r>
            <a:r>
              <a:rPr lang="en-US" dirty="0" smtClean="0"/>
              <a:t>(may need this to really try scissor lift and test access)</a:t>
            </a:r>
          </a:p>
          <a:p>
            <a:r>
              <a:rPr lang="en-US" dirty="0" smtClean="0"/>
              <a:t>Do we want/need a floor (phase 2) with feed thrus so we can fully test APA cabling?</a:t>
            </a:r>
          </a:p>
          <a:p>
            <a:r>
              <a:rPr lang="en-US" dirty="0" smtClean="0"/>
              <a:t>Trying to design this so we can be flexible over the next year as designs mature. </a:t>
            </a:r>
          </a:p>
          <a:p>
            <a:r>
              <a:rPr lang="en-US" dirty="0" smtClean="0"/>
              <a:t>Need design for APA lifting fixtures</a:t>
            </a:r>
          </a:p>
          <a:p>
            <a:r>
              <a:rPr lang="en-US" dirty="0" smtClean="0"/>
              <a:t>Need design for CPA tower</a:t>
            </a:r>
          </a:p>
          <a:p>
            <a:pPr marL="0" indent="0">
              <a:buNone/>
            </a:pPr>
            <a:endParaRPr lang="en-US" dirty="0" smtClean="0"/>
          </a:p>
          <a:p>
            <a:endParaRPr lang="en-US" dirty="0"/>
          </a:p>
          <a:p>
            <a:endParaRPr lang="en-US" dirty="0"/>
          </a:p>
        </p:txBody>
      </p:sp>
    </p:spTree>
    <p:extLst>
      <p:ext uri="{BB962C8B-B14F-4D97-AF65-F5344CB8AC3E}">
        <p14:creationId xmlns:p14="http://schemas.microsoft.com/office/powerpoint/2010/main" val="816823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Goals of DUNE-Trial Assembly at Ash River</a:t>
            </a:r>
            <a:endParaRPr lang="en-US" dirty="0"/>
          </a:p>
        </p:txBody>
      </p:sp>
      <p:sp>
        <p:nvSpPr>
          <p:cNvPr id="5" name="Content Placeholder 4"/>
          <p:cNvSpPr>
            <a:spLocks noGrp="1"/>
          </p:cNvSpPr>
          <p:nvPr>
            <p:ph idx="11"/>
          </p:nvPr>
        </p:nvSpPr>
        <p:spPr/>
        <p:txBody>
          <a:bodyPr>
            <a:normAutofit fontScale="92500" lnSpcReduction="10000"/>
          </a:bodyPr>
          <a:lstStyle/>
          <a:p>
            <a:r>
              <a:rPr lang="en-US" dirty="0" smtClean="0"/>
              <a:t>Test all full scale TPC (Time Projection Chamber) components and installation equipment during assembly stages and inside the cryostat including  </a:t>
            </a:r>
          </a:p>
          <a:p>
            <a:pPr lvl="1"/>
            <a:r>
              <a:rPr lang="en-US" dirty="0"/>
              <a:t>APA  Assembly including manipulation of APA shipping frames, joining an APA pair together, testing of PD (Photon Detector) components, CE (Cold Electronics) cabling, APA protection, movement on shuttle beam, cryostat cabling and final deployment in cryostat. </a:t>
            </a:r>
          </a:p>
          <a:p>
            <a:pPr lvl="1"/>
            <a:r>
              <a:rPr lang="en-US" dirty="0" smtClean="0"/>
              <a:t>DSS (Detector Support Structure) and shuttle beam system including final detector configuration </a:t>
            </a:r>
          </a:p>
          <a:p>
            <a:pPr lvl="1"/>
            <a:r>
              <a:rPr lang="en-US" dirty="0" smtClean="0"/>
              <a:t>Assembly of HV system including construction of an End Wall, CPA pairs, movement on shuttle beam and final deployment in cryostat</a:t>
            </a:r>
          </a:p>
          <a:p>
            <a:pPr lvl="1"/>
            <a:r>
              <a:rPr lang="en-US" dirty="0" smtClean="0"/>
              <a:t>Future Assembly of Dual Phase detector components</a:t>
            </a:r>
          </a:p>
          <a:p>
            <a:r>
              <a:rPr lang="en-US" dirty="0" smtClean="0"/>
              <a:t>Write full set of Hazard analyses and assembly procedure documents including gathering all component documentation </a:t>
            </a:r>
          </a:p>
          <a:p>
            <a:r>
              <a:rPr lang="en-US" dirty="0" smtClean="0"/>
              <a:t>Test access equipment (scaffold, scissor lifts, work platforms) and lifting fixtures </a:t>
            </a:r>
          </a:p>
          <a:p>
            <a:r>
              <a:rPr lang="en-US" dirty="0" smtClean="0"/>
              <a:t>Assembly time and motion studies including labor estimates</a:t>
            </a:r>
          </a:p>
          <a:p>
            <a:r>
              <a:rPr lang="en-US" dirty="0" smtClean="0"/>
              <a:t>Future-Training site for lead workers as DUNE begins setup, testing mechanical modifications      </a:t>
            </a:r>
            <a:endParaRPr lang="en-US" dirty="0"/>
          </a:p>
        </p:txBody>
      </p:sp>
    </p:spTree>
    <p:extLst>
      <p:ext uri="{BB962C8B-B14F-4D97-AF65-F5344CB8AC3E}">
        <p14:creationId xmlns:p14="http://schemas.microsoft.com/office/powerpoint/2010/main" val="3431476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1785" y="0"/>
            <a:ext cx="10972800" cy="647102"/>
          </a:xfrm>
        </p:spPr>
        <p:txBody>
          <a:bodyPr/>
          <a:lstStyle/>
          <a:p>
            <a:r>
              <a:rPr lang="en-US" dirty="0" smtClean="0"/>
              <a:t>Summary-Trial Assembly Scope at Ash River</a:t>
            </a:r>
            <a:endParaRPr lang="en-US" dirty="0"/>
          </a:p>
        </p:txBody>
      </p:sp>
      <p:sp>
        <p:nvSpPr>
          <p:cNvPr id="5" name="Content Placeholder 4"/>
          <p:cNvSpPr>
            <a:spLocks noGrp="1"/>
          </p:cNvSpPr>
          <p:nvPr>
            <p:ph idx="11"/>
          </p:nvPr>
        </p:nvSpPr>
        <p:spPr>
          <a:xfrm>
            <a:off x="567991" y="768262"/>
            <a:ext cx="10977028" cy="5511514"/>
          </a:xfrm>
        </p:spPr>
        <p:txBody>
          <a:bodyPr>
            <a:normAutofit fontScale="70000" lnSpcReduction="20000"/>
          </a:bodyPr>
          <a:lstStyle/>
          <a:p>
            <a:r>
              <a:rPr lang="en-US" dirty="0"/>
              <a:t>Phase 0-Pre TDR</a:t>
            </a:r>
          </a:p>
          <a:p>
            <a:pPr lvl="1"/>
            <a:r>
              <a:rPr lang="en-US" dirty="0" smtClean="0"/>
              <a:t>HV Field Cage prototypes for ground plane support- Completed first phase  </a:t>
            </a:r>
          </a:p>
          <a:p>
            <a:pPr lvl="1"/>
            <a:r>
              <a:rPr lang="en-US" dirty="0" smtClean="0"/>
              <a:t>Check </a:t>
            </a:r>
            <a:r>
              <a:rPr lang="en-US" dirty="0"/>
              <a:t>vertical cable installation with two APA side </a:t>
            </a:r>
            <a:r>
              <a:rPr lang="en-US" dirty="0" smtClean="0"/>
              <a:t>tubes- </a:t>
            </a:r>
            <a:r>
              <a:rPr lang="en-US" b="1" dirty="0" smtClean="0"/>
              <a:t>In place now</a:t>
            </a:r>
          </a:p>
          <a:p>
            <a:pPr lvl="2"/>
            <a:r>
              <a:rPr lang="en-US" dirty="0" smtClean="0"/>
              <a:t>First set of tests week of December 17</a:t>
            </a:r>
            <a:r>
              <a:rPr lang="en-US" baseline="30000" dirty="0" smtClean="0"/>
              <a:t>th</a:t>
            </a:r>
            <a:endParaRPr lang="en-US" dirty="0"/>
          </a:p>
          <a:p>
            <a:pPr lvl="1"/>
            <a:r>
              <a:rPr lang="en-US" dirty="0" smtClean="0"/>
              <a:t>Build </a:t>
            </a:r>
            <a:r>
              <a:rPr lang="en-US" dirty="0"/>
              <a:t>APA </a:t>
            </a:r>
            <a:r>
              <a:rPr lang="en-US" dirty="0" smtClean="0"/>
              <a:t>Cabling Tower </a:t>
            </a:r>
            <a:r>
              <a:rPr lang="en-US" dirty="0"/>
              <a:t>to test 2 APAs both connection and </a:t>
            </a:r>
            <a:r>
              <a:rPr lang="en-US" dirty="0" smtClean="0"/>
              <a:t>cabling &amp; CPA assembly- </a:t>
            </a:r>
            <a:r>
              <a:rPr lang="en-US" b="1" dirty="0" smtClean="0"/>
              <a:t>March </a:t>
            </a:r>
          </a:p>
          <a:p>
            <a:pPr lvl="1"/>
            <a:r>
              <a:rPr lang="en-US" dirty="0" smtClean="0"/>
              <a:t>Use ProtoDUNE Trial Assembly frame to test DUNE FC deployment and top ground plane support- </a:t>
            </a:r>
            <a:r>
              <a:rPr lang="en-US" b="1" dirty="0" smtClean="0"/>
              <a:t>January-March</a:t>
            </a:r>
            <a:endParaRPr lang="en-US" b="1" dirty="0"/>
          </a:p>
          <a:p>
            <a:r>
              <a:rPr lang="en-US" dirty="0"/>
              <a:t>Phase 1</a:t>
            </a:r>
          </a:p>
          <a:p>
            <a:pPr lvl="1"/>
            <a:r>
              <a:rPr lang="en-US" dirty="0"/>
              <a:t>B</a:t>
            </a:r>
            <a:r>
              <a:rPr lang="en-US" dirty="0" smtClean="0"/>
              <a:t>uild </a:t>
            </a:r>
            <a:r>
              <a:rPr lang="en-US" dirty="0"/>
              <a:t>DSS shuttle, </a:t>
            </a:r>
            <a:r>
              <a:rPr lang="en-US" dirty="0" smtClean="0"/>
              <a:t>3 </a:t>
            </a:r>
            <a:r>
              <a:rPr lang="en-US" dirty="0"/>
              <a:t>sections of </a:t>
            </a:r>
            <a:r>
              <a:rPr lang="en-US" dirty="0" smtClean="0"/>
              <a:t>DSS beam</a:t>
            </a:r>
            <a:endParaRPr lang="en-US" dirty="0"/>
          </a:p>
          <a:p>
            <a:pPr lvl="1"/>
            <a:r>
              <a:rPr lang="en-US" dirty="0" smtClean="0"/>
              <a:t>Test </a:t>
            </a:r>
            <a:r>
              <a:rPr lang="en-US" dirty="0"/>
              <a:t>movement of CPA and APA from cleanroom to final </a:t>
            </a:r>
            <a:r>
              <a:rPr lang="en-US" dirty="0" smtClean="0"/>
              <a:t>destination, including cabling of APA  along cryostat side wall</a:t>
            </a:r>
            <a:endParaRPr lang="en-US" dirty="0"/>
          </a:p>
          <a:p>
            <a:pPr lvl="1"/>
            <a:r>
              <a:rPr lang="en-US" dirty="0" smtClean="0"/>
              <a:t>Test </a:t>
            </a:r>
            <a:r>
              <a:rPr lang="en-US" dirty="0"/>
              <a:t>APA, CPA, Endwall and FC deployment in one drift </a:t>
            </a:r>
            <a:r>
              <a:rPr lang="en-US" dirty="0" smtClean="0"/>
              <a:t>section</a:t>
            </a:r>
          </a:p>
          <a:p>
            <a:pPr lvl="1"/>
            <a:r>
              <a:rPr lang="en-US" dirty="0" smtClean="0"/>
              <a:t>Test assembly sequence of final section of TPC including removal of DSS shuttle beam runway rails, moving TPC components so TCO can be closed up</a:t>
            </a:r>
          </a:p>
          <a:p>
            <a:pPr lvl="1"/>
            <a:r>
              <a:rPr lang="en-US" dirty="0" smtClean="0"/>
              <a:t>Test APA Shipping frame   </a:t>
            </a:r>
            <a:endParaRPr lang="en-US" dirty="0"/>
          </a:p>
          <a:p>
            <a:r>
              <a:rPr lang="en-US" dirty="0"/>
              <a:t>Phase 2</a:t>
            </a:r>
          </a:p>
          <a:p>
            <a:pPr lvl="1"/>
            <a:r>
              <a:rPr lang="en-US" dirty="0" smtClean="0"/>
              <a:t>Include </a:t>
            </a:r>
            <a:r>
              <a:rPr lang="en-US" dirty="0"/>
              <a:t>the top of the cryostat (no warm structure) with feed-thru’s as needed to test complete installation system</a:t>
            </a:r>
          </a:p>
          <a:p>
            <a:pPr lvl="1"/>
            <a:r>
              <a:rPr lang="en-US" dirty="0" smtClean="0"/>
              <a:t>Test </a:t>
            </a:r>
            <a:r>
              <a:rPr lang="en-US" dirty="0"/>
              <a:t>DSS installation </a:t>
            </a:r>
          </a:p>
          <a:p>
            <a:pPr lvl="1"/>
            <a:r>
              <a:rPr lang="en-US" dirty="0" smtClean="0"/>
              <a:t>Design feed-thru’s </a:t>
            </a:r>
            <a:r>
              <a:rPr lang="en-US" dirty="0"/>
              <a:t>to support Dual Phase installation test </a:t>
            </a:r>
          </a:p>
          <a:p>
            <a:pPr lvl="1"/>
            <a:endParaRPr lang="en-US" dirty="0"/>
          </a:p>
        </p:txBody>
      </p:sp>
      <p:sp>
        <p:nvSpPr>
          <p:cNvPr id="8" name="Right Arrow 7"/>
          <p:cNvSpPr/>
          <p:nvPr/>
        </p:nvSpPr>
        <p:spPr>
          <a:xfrm>
            <a:off x="2483703" y="754107"/>
            <a:ext cx="453107" cy="247520"/>
          </a:xfrm>
          <a:prstGeom prst="rightArrow">
            <a:avLst>
              <a:gd name="adj1" fmla="val 50000"/>
              <a:gd name="adj2" fmla="val 5164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2828881" y="754107"/>
            <a:ext cx="1716137" cy="301621"/>
          </a:xfrm>
          <a:prstGeom prst="rect">
            <a:avLst/>
          </a:prstGeom>
          <a:noFill/>
        </p:spPr>
        <p:txBody>
          <a:bodyPr wrap="square" rtlCol="0">
            <a:spAutoFit/>
          </a:bodyPr>
          <a:lstStyle/>
          <a:p>
            <a:pPr marL="274638" lvl="1">
              <a:lnSpc>
                <a:spcPct val="80000"/>
              </a:lnSpc>
              <a:spcBef>
                <a:spcPts val="1200"/>
              </a:spcBef>
              <a:spcAft>
                <a:spcPts val="0"/>
              </a:spcAft>
              <a:buSzPct val="90000"/>
            </a:pPr>
            <a:r>
              <a:rPr lang="en-US" sz="1700" b="1" dirty="0" smtClean="0">
                <a:solidFill>
                  <a:srgbClr val="7030A0"/>
                </a:solidFill>
                <a:latin typeface="Helvetica"/>
                <a:cs typeface="+mn-cs"/>
              </a:rPr>
              <a:t>FY19</a:t>
            </a:r>
            <a:endParaRPr lang="en-US" sz="1700" b="1" dirty="0">
              <a:solidFill>
                <a:srgbClr val="7030A0"/>
              </a:solidFill>
              <a:latin typeface="Helvetica"/>
              <a:cs typeface="+mn-cs"/>
            </a:endParaRPr>
          </a:p>
        </p:txBody>
      </p:sp>
      <p:sp>
        <p:nvSpPr>
          <p:cNvPr id="10" name="Right Arrow 9"/>
          <p:cNvSpPr/>
          <p:nvPr/>
        </p:nvSpPr>
        <p:spPr>
          <a:xfrm>
            <a:off x="1637841" y="2680748"/>
            <a:ext cx="406753" cy="261172"/>
          </a:xfrm>
          <a:prstGeom prst="rightArrow">
            <a:avLst>
              <a:gd name="adj1" fmla="val 50000"/>
              <a:gd name="adj2" fmla="val 5164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1940279" y="2687161"/>
            <a:ext cx="1406941" cy="301621"/>
          </a:xfrm>
          <a:prstGeom prst="rect">
            <a:avLst/>
          </a:prstGeom>
          <a:noFill/>
        </p:spPr>
        <p:txBody>
          <a:bodyPr wrap="square" rtlCol="0">
            <a:spAutoFit/>
          </a:bodyPr>
          <a:lstStyle/>
          <a:p>
            <a:pPr marL="274638" lvl="1">
              <a:lnSpc>
                <a:spcPct val="80000"/>
              </a:lnSpc>
              <a:spcBef>
                <a:spcPts val="1200"/>
              </a:spcBef>
              <a:spcAft>
                <a:spcPts val="0"/>
              </a:spcAft>
              <a:buSzPct val="90000"/>
            </a:pPr>
            <a:r>
              <a:rPr lang="en-US" sz="1700" b="1" dirty="0" smtClean="0">
                <a:solidFill>
                  <a:srgbClr val="7030A0"/>
                </a:solidFill>
                <a:latin typeface="Helvetica"/>
                <a:cs typeface="+mn-cs"/>
              </a:rPr>
              <a:t>FY20</a:t>
            </a:r>
            <a:endParaRPr lang="en-US" sz="1700" b="1" dirty="0">
              <a:solidFill>
                <a:srgbClr val="7030A0"/>
              </a:solidFill>
              <a:latin typeface="Helvetica"/>
              <a:cs typeface="+mn-cs"/>
            </a:endParaRPr>
          </a:p>
        </p:txBody>
      </p:sp>
      <p:sp>
        <p:nvSpPr>
          <p:cNvPr id="12" name="Right Arrow 11"/>
          <p:cNvSpPr/>
          <p:nvPr/>
        </p:nvSpPr>
        <p:spPr>
          <a:xfrm>
            <a:off x="1661826" y="4818521"/>
            <a:ext cx="406753" cy="268077"/>
          </a:xfrm>
          <a:prstGeom prst="rightArrow">
            <a:avLst>
              <a:gd name="adj1" fmla="val 50000"/>
              <a:gd name="adj2" fmla="val 5164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1865202" y="4818791"/>
            <a:ext cx="2080634" cy="301621"/>
          </a:xfrm>
          <a:prstGeom prst="rect">
            <a:avLst/>
          </a:prstGeom>
          <a:noFill/>
        </p:spPr>
        <p:txBody>
          <a:bodyPr wrap="square" rtlCol="0">
            <a:spAutoFit/>
          </a:bodyPr>
          <a:lstStyle/>
          <a:p>
            <a:pPr marL="274638" lvl="1">
              <a:lnSpc>
                <a:spcPct val="80000"/>
              </a:lnSpc>
              <a:spcBef>
                <a:spcPts val="1200"/>
              </a:spcBef>
              <a:spcAft>
                <a:spcPts val="0"/>
              </a:spcAft>
              <a:buSzPct val="90000"/>
            </a:pPr>
            <a:r>
              <a:rPr lang="en-US" sz="1700" b="1" dirty="0">
                <a:solidFill>
                  <a:srgbClr val="7030A0"/>
                </a:solidFill>
                <a:latin typeface="Helvetica"/>
                <a:cs typeface="+mn-cs"/>
              </a:rPr>
              <a:t> </a:t>
            </a:r>
            <a:r>
              <a:rPr lang="en-US" sz="1700" b="1" dirty="0" smtClean="0">
                <a:solidFill>
                  <a:srgbClr val="7030A0"/>
                </a:solidFill>
                <a:latin typeface="Helvetica"/>
                <a:cs typeface="+mn-cs"/>
              </a:rPr>
              <a:t>FY21</a:t>
            </a:r>
            <a:endParaRPr lang="en-US" sz="1700" b="1" dirty="0">
              <a:solidFill>
                <a:srgbClr val="7030A0"/>
              </a:solidFill>
              <a:latin typeface="Helvetica"/>
              <a:cs typeface="+mn-cs"/>
            </a:endParaRPr>
          </a:p>
        </p:txBody>
      </p:sp>
    </p:spTree>
    <p:extLst>
      <p:ext uri="{BB962C8B-B14F-4D97-AF65-F5344CB8AC3E}">
        <p14:creationId xmlns:p14="http://schemas.microsoft.com/office/powerpoint/2010/main" val="38275578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5368" y="301562"/>
            <a:ext cx="6403197" cy="647102"/>
          </a:xfrm>
        </p:spPr>
        <p:txBody>
          <a:bodyPr/>
          <a:lstStyle/>
          <a:p>
            <a:r>
              <a:rPr lang="en-US" dirty="0" smtClean="0"/>
              <a:t>DUNE Cable Tests-Now</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dirty="0"/>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5</a:t>
            </a:fld>
            <a:endParaRPr lang="en-US" dirty="0"/>
          </a:p>
        </p:txBody>
      </p:sp>
      <p:sp>
        <p:nvSpPr>
          <p:cNvPr id="6" name="Content Placeholder 5"/>
          <p:cNvSpPr>
            <a:spLocks noGrp="1"/>
          </p:cNvSpPr>
          <p:nvPr>
            <p:ph idx="11"/>
          </p:nvPr>
        </p:nvSpPr>
        <p:spPr>
          <a:xfrm>
            <a:off x="443753" y="1028582"/>
            <a:ext cx="6508376" cy="2243536"/>
          </a:xfrm>
        </p:spPr>
        <p:txBody>
          <a:bodyPr>
            <a:normAutofit fontScale="92500" lnSpcReduction="10000"/>
          </a:bodyPr>
          <a:lstStyle/>
          <a:p>
            <a:r>
              <a:rPr lang="en-US" dirty="0" smtClean="0"/>
              <a:t>APA side tubes are mounted and in position</a:t>
            </a:r>
          </a:p>
          <a:p>
            <a:pPr lvl="1"/>
            <a:r>
              <a:rPr lang="en-US" dirty="0" smtClean="0"/>
              <a:t>Several tests with conduit and mesh completed</a:t>
            </a:r>
          </a:p>
          <a:p>
            <a:pPr lvl="1"/>
            <a:r>
              <a:rPr lang="en-US" dirty="0" smtClean="0"/>
              <a:t>Dec 17-18 we did a series of tests with different configurations of the cable bundle as well as some strain relief trials</a:t>
            </a:r>
          </a:p>
          <a:p>
            <a:pPr lvl="1"/>
            <a:r>
              <a:rPr lang="en-US" dirty="0" smtClean="0"/>
              <a:t>Some additional  tests in January/February </a:t>
            </a:r>
          </a:p>
          <a:p>
            <a:pPr lvl="1"/>
            <a:endParaRPr lang="en-US" dirty="0"/>
          </a:p>
        </p:txBody>
      </p:sp>
      <p:pic>
        <p:nvPicPr>
          <p:cNvPr id="9" name="Picture 8">
            <a:extLst>
              <a:ext uri="{FF2B5EF4-FFF2-40B4-BE49-F238E27FC236}">
                <a16:creationId xmlns:a16="http://schemas.microsoft.com/office/drawing/2014/main" id="{1EBE9DC9-9653-4B25-B16C-C5CD017F1D97}"/>
              </a:ext>
            </a:extLst>
          </p:cNvPr>
          <p:cNvPicPr>
            <a:picLocks noChangeAspect="1"/>
          </p:cNvPicPr>
          <p:nvPr/>
        </p:nvPicPr>
        <p:blipFill>
          <a:blip r:embed="rId2"/>
          <a:stretch>
            <a:fillRect/>
          </a:stretch>
        </p:blipFill>
        <p:spPr>
          <a:xfrm>
            <a:off x="7121971" y="259227"/>
            <a:ext cx="2418011" cy="3779261"/>
          </a:xfrm>
          <a:prstGeom prst="rect">
            <a:avLst/>
          </a:prstGeom>
        </p:spPr>
      </p:pic>
      <p:pic>
        <p:nvPicPr>
          <p:cNvPr id="10" name="Picture 9">
            <a:extLst>
              <a:ext uri="{FF2B5EF4-FFF2-40B4-BE49-F238E27FC236}">
                <a16:creationId xmlns:a16="http://schemas.microsoft.com/office/drawing/2014/main" id="{FFA8D8AB-1833-414D-83FA-BAA20CBE1FD1}"/>
              </a:ext>
            </a:extLst>
          </p:cNvPr>
          <p:cNvPicPr>
            <a:picLocks noChangeAspect="1"/>
          </p:cNvPicPr>
          <p:nvPr/>
        </p:nvPicPr>
        <p:blipFill rotWithShape="1">
          <a:blip r:embed="rId3"/>
          <a:srcRect t="28253"/>
          <a:stretch/>
        </p:blipFill>
        <p:spPr>
          <a:xfrm>
            <a:off x="9609369" y="227850"/>
            <a:ext cx="2301304" cy="2204553"/>
          </a:xfrm>
          <a:prstGeom prst="rect">
            <a:avLst/>
          </a:prstGeom>
        </p:spPr>
      </p:pic>
      <p:pic>
        <p:nvPicPr>
          <p:cNvPr id="11" name="Picture 10">
            <a:extLst>
              <a:ext uri="{FF2B5EF4-FFF2-40B4-BE49-F238E27FC236}">
                <a16:creationId xmlns:a16="http://schemas.microsoft.com/office/drawing/2014/main" id="{1BAF5833-F419-4194-A488-5F1DB17605A6}"/>
              </a:ext>
            </a:extLst>
          </p:cNvPr>
          <p:cNvPicPr>
            <a:picLocks noChangeAspect="1"/>
          </p:cNvPicPr>
          <p:nvPr/>
        </p:nvPicPr>
        <p:blipFill rotWithShape="1">
          <a:blip r:embed="rId4">
            <a:extLst>
              <a:ext uri="{28A0092B-C50C-407E-A947-70E740481C1C}">
                <a14:useLocalDpi xmlns:a14="http://schemas.microsoft.com/office/drawing/2010/main" val="0"/>
              </a:ext>
            </a:extLst>
          </a:blip>
          <a:srcRect t="11414" r="27097" b="9564"/>
          <a:stretch/>
        </p:blipFill>
        <p:spPr>
          <a:xfrm>
            <a:off x="2401505" y="3175207"/>
            <a:ext cx="2155522" cy="3115236"/>
          </a:xfrm>
          <a:prstGeom prst="rect">
            <a:avLst/>
          </a:prstGeom>
        </p:spPr>
      </p:pic>
      <p:pic>
        <p:nvPicPr>
          <p:cNvPr id="12" name="Content Placeholder 11">
            <a:extLst>
              <a:ext uri="{FF2B5EF4-FFF2-40B4-BE49-F238E27FC236}">
                <a16:creationId xmlns:a16="http://schemas.microsoft.com/office/drawing/2014/main" id="{6BBEF95E-57CB-4940-876A-940869FF8E32}"/>
              </a:ext>
            </a:extLst>
          </p:cNvPr>
          <p:cNvPicPr>
            <a:picLocks noGrp="1" noChangeAspect="1"/>
          </p:cNvPicPr>
          <p:nvPr>
            <p:ph idx="12"/>
          </p:nvPr>
        </p:nvPicPr>
        <p:blipFill rotWithShape="1">
          <a:blip r:embed="rId5"/>
          <a:srcRect l="34335" t="5985" r="34184"/>
          <a:stretch/>
        </p:blipFill>
        <p:spPr>
          <a:xfrm>
            <a:off x="9649154" y="2558230"/>
            <a:ext cx="2221734" cy="3732213"/>
          </a:xfrm>
          <a:prstGeom prst="rect">
            <a:avLst/>
          </a:prstGeom>
        </p:spPr>
      </p:pic>
      <p:pic>
        <p:nvPicPr>
          <p:cNvPr id="13" name="Picture 12">
            <a:extLst>
              <a:ext uri="{FF2B5EF4-FFF2-40B4-BE49-F238E27FC236}">
                <a16:creationId xmlns:a16="http://schemas.microsoft.com/office/drawing/2014/main" id="{9415AA65-8AE8-4E2F-BBD0-913B3B5EBA72}"/>
              </a:ext>
            </a:extLst>
          </p:cNvPr>
          <p:cNvPicPr>
            <a:picLocks noChangeAspect="1"/>
          </p:cNvPicPr>
          <p:nvPr/>
        </p:nvPicPr>
        <p:blipFill rotWithShape="1">
          <a:blip r:embed="rId6">
            <a:extLst>
              <a:ext uri="{28A0092B-C50C-407E-A947-70E740481C1C}">
                <a14:useLocalDpi xmlns:a14="http://schemas.microsoft.com/office/drawing/2010/main" val="0"/>
              </a:ext>
            </a:extLst>
          </a:blip>
          <a:srcRect l="-371" t="-607" r="371" b="555"/>
          <a:stretch/>
        </p:blipFill>
        <p:spPr>
          <a:xfrm>
            <a:off x="4666201" y="3160059"/>
            <a:ext cx="2346596" cy="3130384"/>
          </a:xfrm>
          <a:prstGeom prst="rect">
            <a:avLst/>
          </a:prstGeom>
        </p:spPr>
      </p:pic>
      <p:pic>
        <p:nvPicPr>
          <p:cNvPr id="14" name="Picture 13">
            <a:extLst>
              <a:ext uri="{FF2B5EF4-FFF2-40B4-BE49-F238E27FC236}">
                <a16:creationId xmlns:a16="http://schemas.microsoft.com/office/drawing/2014/main" id="{6CE1D77F-1122-447C-A9E0-0B09AD472202}"/>
              </a:ext>
            </a:extLst>
          </p:cNvPr>
          <p:cNvPicPr>
            <a:picLocks noChangeAspect="1"/>
          </p:cNvPicPr>
          <p:nvPr/>
        </p:nvPicPr>
        <p:blipFill rotWithShape="1">
          <a:blip r:embed="rId7">
            <a:extLst>
              <a:ext uri="{28A0092B-C50C-407E-A947-70E740481C1C}">
                <a14:useLocalDpi xmlns:a14="http://schemas.microsoft.com/office/drawing/2010/main" val="0"/>
              </a:ext>
            </a:extLst>
          </a:blip>
          <a:srcRect t="17829" b="17855"/>
          <a:stretch/>
        </p:blipFill>
        <p:spPr>
          <a:xfrm>
            <a:off x="7121970" y="4156528"/>
            <a:ext cx="2418011" cy="2133915"/>
          </a:xfrm>
          <a:prstGeom prst="rect">
            <a:avLst/>
          </a:prstGeom>
        </p:spPr>
      </p:pic>
      <p:pic>
        <p:nvPicPr>
          <p:cNvPr id="15" name="Picture 14">
            <a:extLst>
              <a:ext uri="{FF2B5EF4-FFF2-40B4-BE49-F238E27FC236}">
                <a16:creationId xmlns:a16="http://schemas.microsoft.com/office/drawing/2014/main" id="{5795354C-AB12-4ADD-9B03-C9105AD5B2A9}"/>
              </a:ext>
            </a:extLst>
          </p:cNvPr>
          <p:cNvPicPr>
            <a:picLocks noChangeAspect="1"/>
          </p:cNvPicPr>
          <p:nvPr/>
        </p:nvPicPr>
        <p:blipFill rotWithShape="1">
          <a:blip r:embed="rId8"/>
          <a:srcRect l="36674" t="21177" r="36709" b="8991"/>
          <a:stretch/>
        </p:blipFill>
        <p:spPr>
          <a:xfrm>
            <a:off x="180411" y="3160059"/>
            <a:ext cx="2111741" cy="3116492"/>
          </a:xfrm>
          <a:prstGeom prst="rect">
            <a:avLst/>
          </a:prstGeom>
        </p:spPr>
      </p:pic>
    </p:spTree>
    <p:extLst>
      <p:ext uri="{BB962C8B-B14F-4D97-AF65-F5344CB8AC3E}">
        <p14:creationId xmlns:p14="http://schemas.microsoft.com/office/powerpoint/2010/main" val="26211712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27215" y="4468906"/>
            <a:ext cx="3287716" cy="1848438"/>
          </a:xfrm>
          <a:prstGeom prst="rect">
            <a:avLst/>
          </a:prstGeom>
        </p:spPr>
      </p:pic>
      <p:sp>
        <p:nvSpPr>
          <p:cNvPr id="2" name="Title 1"/>
          <p:cNvSpPr>
            <a:spLocks noGrp="1"/>
          </p:cNvSpPr>
          <p:nvPr>
            <p:ph type="title"/>
          </p:nvPr>
        </p:nvSpPr>
        <p:spPr>
          <a:xfrm>
            <a:off x="609600" y="346417"/>
            <a:ext cx="10972800" cy="647102"/>
          </a:xfrm>
        </p:spPr>
        <p:txBody>
          <a:bodyPr/>
          <a:lstStyle/>
          <a:p>
            <a:r>
              <a:rPr lang="en-US" dirty="0" smtClean="0"/>
              <a:t>DUNE-HV Field Cage and Ground Plane</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6</a:t>
            </a:fld>
            <a:endParaRPr lang="en-US" dirty="0"/>
          </a:p>
        </p:txBody>
      </p:sp>
      <p:sp>
        <p:nvSpPr>
          <p:cNvPr id="6" name="Content Placeholder 5"/>
          <p:cNvSpPr>
            <a:spLocks noGrp="1"/>
          </p:cNvSpPr>
          <p:nvPr>
            <p:ph idx="11"/>
          </p:nvPr>
        </p:nvSpPr>
        <p:spPr>
          <a:xfrm>
            <a:off x="609600" y="1102973"/>
            <a:ext cx="7372178" cy="2894139"/>
          </a:xfrm>
        </p:spPr>
        <p:txBody>
          <a:bodyPr>
            <a:normAutofit fontScale="85000" lnSpcReduction="20000"/>
          </a:bodyPr>
          <a:lstStyle/>
          <a:p>
            <a:r>
              <a:rPr lang="en-US" dirty="0"/>
              <a:t>HV FC Ground plane</a:t>
            </a:r>
          </a:p>
          <a:p>
            <a:pPr lvl="1"/>
            <a:r>
              <a:rPr lang="en-US" dirty="0"/>
              <a:t>Completed first test with increasing the distance of the ground plane from the extrusions using a 4” FR4 beam</a:t>
            </a:r>
          </a:p>
          <a:p>
            <a:pPr lvl="1"/>
            <a:r>
              <a:rPr lang="en-US" dirty="0"/>
              <a:t>Completed second test (picture to the right) using an 2” Al square </a:t>
            </a:r>
            <a:r>
              <a:rPr lang="en-US" dirty="0" smtClean="0"/>
              <a:t>tube</a:t>
            </a:r>
          </a:p>
          <a:p>
            <a:r>
              <a:rPr lang="en-US" dirty="0" smtClean="0"/>
              <a:t>January-Using existing ProtoDUNE trial assembly structure</a:t>
            </a:r>
          </a:p>
          <a:p>
            <a:pPr lvl="1"/>
            <a:r>
              <a:rPr lang="en-US" dirty="0" smtClean="0"/>
              <a:t>Test deployment of DUNE Field Cage Deployment </a:t>
            </a:r>
          </a:p>
          <a:p>
            <a:pPr lvl="1"/>
            <a:r>
              <a:rPr lang="en-US" dirty="0" smtClean="0"/>
              <a:t>Test possible Ground plane support</a:t>
            </a:r>
          </a:p>
          <a:p>
            <a:r>
              <a:rPr lang="en-US" dirty="0" smtClean="0"/>
              <a:t>Late February remove ProtoDUNE structure</a:t>
            </a:r>
            <a:endParaRPr lang="en-US" dirty="0"/>
          </a:p>
          <a:p>
            <a:endParaRPr lang="en-US" dirty="0"/>
          </a:p>
        </p:txBody>
      </p:sp>
      <p:pic>
        <p:nvPicPr>
          <p:cNvPr id="8" name="Content Placeholder 7"/>
          <p:cNvPicPr>
            <a:picLocks noGrp="1" noChangeAspect="1"/>
          </p:cNvPicPr>
          <p:nvPr>
            <p:ph idx="12"/>
          </p:nvPr>
        </p:nvPicPr>
        <p:blipFill>
          <a:blip r:embed="rId3">
            <a:extLst>
              <a:ext uri="{28A0092B-C50C-407E-A947-70E740481C1C}">
                <a14:useLocalDpi xmlns:a14="http://schemas.microsoft.com/office/drawing/2010/main" val="0"/>
              </a:ext>
            </a:extLst>
          </a:blip>
          <a:stretch>
            <a:fillRect/>
          </a:stretch>
        </p:blipFill>
        <p:spPr>
          <a:xfrm>
            <a:off x="8570259" y="1109621"/>
            <a:ext cx="3393140" cy="1908041"/>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2222" y="2801175"/>
            <a:ext cx="3245097" cy="1840332"/>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02107" y="3867906"/>
            <a:ext cx="4575438" cy="2179378"/>
          </a:xfrm>
          <a:prstGeom prst="rect">
            <a:avLst/>
          </a:prstGeom>
        </p:spPr>
      </p:pic>
      <p:sp>
        <p:nvSpPr>
          <p:cNvPr id="12" name="TextBox 11"/>
          <p:cNvSpPr txBox="1"/>
          <p:nvPr/>
        </p:nvSpPr>
        <p:spPr>
          <a:xfrm>
            <a:off x="1806388" y="6009951"/>
            <a:ext cx="4388224" cy="369332"/>
          </a:xfrm>
          <a:prstGeom prst="rect">
            <a:avLst/>
          </a:prstGeom>
          <a:noFill/>
        </p:spPr>
        <p:txBody>
          <a:bodyPr wrap="square" rtlCol="0">
            <a:spAutoFit/>
          </a:bodyPr>
          <a:lstStyle/>
          <a:p>
            <a:r>
              <a:rPr lang="en-US" b="1" dirty="0" smtClean="0"/>
              <a:t>DUNE Field Cage Deployment concept</a:t>
            </a:r>
            <a:endParaRPr lang="en-US" b="1" dirty="0"/>
          </a:p>
        </p:txBody>
      </p:sp>
      <p:sp>
        <p:nvSpPr>
          <p:cNvPr id="13" name="TextBox 12"/>
          <p:cNvSpPr txBox="1"/>
          <p:nvPr/>
        </p:nvSpPr>
        <p:spPr>
          <a:xfrm>
            <a:off x="10614213" y="3340265"/>
            <a:ext cx="1546411" cy="923330"/>
          </a:xfrm>
          <a:prstGeom prst="rect">
            <a:avLst/>
          </a:prstGeom>
          <a:noFill/>
        </p:spPr>
        <p:txBody>
          <a:bodyPr wrap="square" rtlCol="0">
            <a:spAutoFit/>
          </a:bodyPr>
          <a:lstStyle/>
          <a:p>
            <a:r>
              <a:rPr lang="en-US" b="1" dirty="0" smtClean="0"/>
              <a:t>Ground Plane support Modifications</a:t>
            </a:r>
            <a:endParaRPr lang="en-US" b="1" dirty="0"/>
          </a:p>
        </p:txBody>
      </p:sp>
      <p:pic>
        <p:nvPicPr>
          <p:cNvPr id="14" name="Picture 13"/>
          <p:cNvPicPr>
            <a:picLocks noChangeAspect="1"/>
          </p:cNvPicPr>
          <p:nvPr/>
        </p:nvPicPr>
        <p:blipFill rotWithShape="1">
          <a:blip r:embed="rId6">
            <a:extLst>
              <a:ext uri="{28A0092B-C50C-407E-A947-70E740481C1C}">
                <a14:useLocalDpi xmlns:a14="http://schemas.microsoft.com/office/drawing/2010/main" val="0"/>
              </a:ext>
            </a:extLst>
          </a:blip>
          <a:srcRect l="16989" t="11830" b="11830"/>
          <a:stretch/>
        </p:blipFill>
        <p:spPr>
          <a:xfrm>
            <a:off x="488510" y="3867906"/>
            <a:ext cx="2890344" cy="2179378"/>
          </a:xfrm>
          <a:prstGeom prst="rect">
            <a:avLst/>
          </a:prstGeom>
        </p:spPr>
      </p:pic>
      <p:sp>
        <p:nvSpPr>
          <p:cNvPr id="15" name="Rectangle 14"/>
          <p:cNvSpPr/>
          <p:nvPr/>
        </p:nvSpPr>
        <p:spPr>
          <a:xfrm>
            <a:off x="1295400" y="5526741"/>
            <a:ext cx="470647" cy="483210"/>
          </a:xfrm>
          <a:prstGeom prst="rect">
            <a:avLst/>
          </a:prstGeom>
          <a:solidFill>
            <a:srgbClr val="9CA4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929477" y="5109883"/>
            <a:ext cx="278313" cy="485247"/>
          </a:xfrm>
          <a:prstGeom prst="rect">
            <a:avLst/>
          </a:prstGeom>
          <a:solidFill>
            <a:srgbClr val="9CA4B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015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43104"/>
            <a:ext cx="8210914" cy="1278331"/>
          </a:xfrm>
        </p:spPr>
        <p:txBody>
          <a:bodyPr/>
          <a:lstStyle/>
          <a:p>
            <a:pPr algn="ctr"/>
            <a:r>
              <a:rPr lang="en-US" dirty="0" smtClean="0"/>
              <a:t>Phase 0 FY19 Trial Assembly                       APA Tower </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7</a:t>
            </a:fld>
            <a:endParaRPr lang="en-US" dirty="0"/>
          </a:p>
        </p:txBody>
      </p:sp>
      <p:sp>
        <p:nvSpPr>
          <p:cNvPr id="6" name="Content Placeholder 5"/>
          <p:cNvSpPr>
            <a:spLocks noGrp="1"/>
          </p:cNvSpPr>
          <p:nvPr>
            <p:ph idx="11"/>
          </p:nvPr>
        </p:nvSpPr>
        <p:spPr>
          <a:xfrm>
            <a:off x="605368" y="1521435"/>
            <a:ext cx="8516471" cy="4787926"/>
          </a:xfrm>
        </p:spPr>
        <p:txBody>
          <a:bodyPr>
            <a:normAutofit lnSpcReduction="10000"/>
          </a:bodyPr>
          <a:lstStyle/>
          <a:p>
            <a:r>
              <a:rPr lang="en-US" dirty="0" smtClean="0"/>
              <a:t>Purchase/rent Scaffold for APA cabling tower-This information is needed to align the scaffold levels to the horizontal beams on the tower. Bid has been awarded to API (They built the NOvA Building)</a:t>
            </a:r>
          </a:p>
          <a:p>
            <a:r>
              <a:rPr lang="en-US" dirty="0" smtClean="0"/>
              <a:t>Design of tower would allow us to do both the connection of the APA Pairs, cabling and protection tests. </a:t>
            </a:r>
            <a:r>
              <a:rPr lang="en-US" dirty="0"/>
              <a:t>A</a:t>
            </a:r>
            <a:r>
              <a:rPr lang="en-US" dirty="0" smtClean="0"/>
              <a:t> CPA assembly station will be added as the design matures. The APA tower bid will go out as a design/build so we have properly stamped assembly drawings- </a:t>
            </a:r>
            <a:r>
              <a:rPr lang="en-US" b="1" dirty="0" smtClean="0"/>
              <a:t>Expect bids to go out in early February </a:t>
            </a:r>
          </a:p>
          <a:p>
            <a:r>
              <a:rPr lang="en-US" dirty="0" smtClean="0"/>
              <a:t>The elevation on the work platform is the same as the cleanroom at DUNE based on the elevation of the Detector Support Structure.</a:t>
            </a:r>
          </a:p>
          <a:p>
            <a:r>
              <a:rPr lang="en-US" dirty="0" smtClean="0"/>
              <a:t>NOvA crew will get all building permits required as well as write HA and procedure documents for approval by UMN ESH. Training and documentation will be developed as needed</a:t>
            </a:r>
          </a:p>
          <a:p>
            <a:pPr marL="0" indent="0">
              <a:buNone/>
            </a:pPr>
            <a:endParaRPr lang="en-US" dirty="0"/>
          </a:p>
        </p:txBody>
      </p:sp>
      <p:sp>
        <p:nvSpPr>
          <p:cNvPr id="7" name="TextBox 6"/>
          <p:cNvSpPr txBox="1"/>
          <p:nvPr/>
        </p:nvSpPr>
        <p:spPr>
          <a:xfrm>
            <a:off x="9383602" y="5943600"/>
            <a:ext cx="2808398" cy="461665"/>
          </a:xfrm>
          <a:prstGeom prst="rect">
            <a:avLst/>
          </a:prstGeom>
          <a:noFill/>
        </p:spPr>
        <p:txBody>
          <a:bodyPr wrap="square" rtlCol="0">
            <a:spAutoFit/>
          </a:bodyPr>
          <a:lstStyle/>
          <a:p>
            <a:r>
              <a:rPr lang="en-US" sz="2400" b="1" dirty="0" smtClean="0"/>
              <a:t>APA Cabling Tower</a:t>
            </a:r>
            <a:endParaRPr lang="en-US" sz="2400" b="1" dirty="0"/>
          </a:p>
        </p:txBody>
      </p:sp>
      <p:pic>
        <p:nvPicPr>
          <p:cNvPr id="10" name="Picture 9"/>
          <p:cNvPicPr>
            <a:picLocks noChangeAspect="1"/>
          </p:cNvPicPr>
          <p:nvPr/>
        </p:nvPicPr>
        <p:blipFill rotWithShape="1">
          <a:blip r:embed="rId2"/>
          <a:srcRect l="43453" t="21306" r="42861" b="21925"/>
          <a:stretch/>
        </p:blipFill>
        <p:spPr>
          <a:xfrm>
            <a:off x="9403968" y="249810"/>
            <a:ext cx="2440195" cy="5693790"/>
          </a:xfrm>
          <a:prstGeom prst="rect">
            <a:avLst/>
          </a:prstGeom>
        </p:spPr>
      </p:pic>
    </p:spTree>
    <p:extLst>
      <p:ext uri="{BB962C8B-B14F-4D97-AF65-F5344CB8AC3E}">
        <p14:creationId xmlns:p14="http://schemas.microsoft.com/office/powerpoint/2010/main" val="705353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Access for the top of the APA Cabling Tower</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8</a:t>
            </a:fld>
            <a:endParaRPr lang="en-US" dirty="0"/>
          </a:p>
        </p:txBody>
      </p:sp>
      <p:pic>
        <p:nvPicPr>
          <p:cNvPr id="10" name="Picture 9"/>
          <p:cNvPicPr>
            <a:picLocks noChangeAspect="1"/>
          </p:cNvPicPr>
          <p:nvPr/>
        </p:nvPicPr>
        <p:blipFill rotWithShape="1">
          <a:blip r:embed="rId2"/>
          <a:srcRect l="20644" t="22131" r="15413" b="16976"/>
          <a:stretch/>
        </p:blipFill>
        <p:spPr>
          <a:xfrm>
            <a:off x="1649671" y="1433175"/>
            <a:ext cx="8884193" cy="4759006"/>
          </a:xfrm>
          <a:prstGeom prst="rect">
            <a:avLst/>
          </a:prstGeom>
        </p:spPr>
      </p:pic>
    </p:spTree>
    <p:extLst>
      <p:ext uri="{BB962C8B-B14F-4D97-AF65-F5344CB8AC3E}">
        <p14:creationId xmlns:p14="http://schemas.microsoft.com/office/powerpoint/2010/main" val="7773513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APA Cabling Tower Features</a:t>
            </a:r>
            <a:endParaRPr lang="en-US" dirty="0"/>
          </a:p>
        </p:txBody>
      </p:sp>
      <p:sp>
        <p:nvSpPr>
          <p:cNvPr id="3" name="Date Placeholder 2"/>
          <p:cNvSpPr>
            <a:spLocks noGrp="1"/>
          </p:cNvSpPr>
          <p:nvPr>
            <p:ph type="dt" sz="half" idx="2"/>
          </p:nvPr>
        </p:nvSpPr>
        <p:spPr/>
        <p:txBody>
          <a:bodyPr/>
          <a:lstStyle/>
          <a:p>
            <a:pPr>
              <a:defRPr/>
            </a:pPr>
            <a:r>
              <a:rPr lang="en-US" smtClean="0">
                <a:latin typeface="Helvetica"/>
                <a:cs typeface="Helvetica"/>
              </a:rPr>
              <a:t>25 January, 2019</a:t>
            </a:r>
            <a:endParaRPr lang="en-US" dirty="0">
              <a:latin typeface="Helvetica"/>
              <a:cs typeface="Helvetica"/>
            </a:endParaRPr>
          </a:p>
        </p:txBody>
      </p:sp>
      <p:sp>
        <p:nvSpPr>
          <p:cNvPr id="4" name="Footer Placeholder 3"/>
          <p:cNvSpPr>
            <a:spLocks noGrp="1"/>
          </p:cNvSpPr>
          <p:nvPr>
            <p:ph type="ftr" sz="quarter" idx="3"/>
          </p:nvPr>
        </p:nvSpPr>
        <p:spPr/>
        <p:txBody>
          <a:bodyPr/>
          <a:lstStyle/>
          <a:p>
            <a:pPr>
              <a:defRPr/>
            </a:pPr>
            <a:r>
              <a:rPr lang="en-US" smtClean="0"/>
              <a:t>DUNE-Trial Assembly at Ash River</a:t>
            </a:r>
            <a:endParaRPr lang="en-US"/>
          </a:p>
        </p:txBody>
      </p:sp>
      <p:sp>
        <p:nvSpPr>
          <p:cNvPr id="5" name="Slide Number Placeholder 4"/>
          <p:cNvSpPr>
            <a:spLocks noGrp="1"/>
          </p:cNvSpPr>
          <p:nvPr>
            <p:ph type="sldNum" sz="quarter" idx="4"/>
          </p:nvPr>
        </p:nvSpPr>
        <p:spPr/>
        <p:txBody>
          <a:bodyPr/>
          <a:lstStyle/>
          <a:p>
            <a:pPr>
              <a:defRPr/>
            </a:pPr>
            <a:fld id="{0C39C72E-2A13-EB4D-AD45-6D4E6ACAED8D}" type="slidenum">
              <a:rPr lang="en-US" smtClean="0"/>
              <a:pPr>
                <a:defRPr/>
              </a:pPr>
              <a:t>9</a:t>
            </a:fld>
            <a:endParaRPr lang="en-US" dirty="0"/>
          </a:p>
        </p:txBody>
      </p:sp>
      <p:sp>
        <p:nvSpPr>
          <p:cNvPr id="6" name="Content Placeholder 5"/>
          <p:cNvSpPr>
            <a:spLocks noGrp="1"/>
          </p:cNvSpPr>
          <p:nvPr>
            <p:ph idx="11"/>
          </p:nvPr>
        </p:nvSpPr>
        <p:spPr>
          <a:xfrm>
            <a:off x="374733" y="1238955"/>
            <a:ext cx="6463275" cy="4965169"/>
          </a:xfrm>
        </p:spPr>
        <p:txBody>
          <a:bodyPr>
            <a:normAutofit fontScale="92500"/>
          </a:bodyPr>
          <a:lstStyle/>
          <a:p>
            <a:r>
              <a:rPr lang="en-US" dirty="0" smtClean="0"/>
              <a:t>The steel tower is self supporting and give horizontal stability to the scaffolding stair tower. </a:t>
            </a:r>
          </a:p>
          <a:p>
            <a:r>
              <a:rPr lang="en-US" dirty="0" smtClean="0"/>
              <a:t>The spacing on the horizontal beams on the ends maximizes access to allow removal of the protection panels after cabling is completed</a:t>
            </a:r>
          </a:p>
          <a:p>
            <a:r>
              <a:rPr lang="en-US" dirty="0" smtClean="0"/>
              <a:t>The pair of APA frames will be supplied by PSL. They will have all the features of a real APA but no wires and include APA connection bars. We would have the ability to add APA protection. There would be several sets of rails for installing Photon Detectors</a:t>
            </a:r>
          </a:p>
          <a:p>
            <a:r>
              <a:rPr lang="en-US" dirty="0" smtClean="0"/>
              <a:t>The APA Mounting Frame, stabilizing hardware and  jack system will be designed and supplied by PSL and bolted to the APA Tower by the NOvA crew. They would include assembly drawings </a:t>
            </a:r>
            <a:endParaRPr lang="en-US" dirty="0"/>
          </a:p>
        </p:txBody>
      </p:sp>
      <p:pic>
        <p:nvPicPr>
          <p:cNvPr id="8" name="Content Placeholder 7"/>
          <p:cNvPicPr>
            <a:picLocks noGrp="1" noChangeAspect="1"/>
          </p:cNvPicPr>
          <p:nvPr>
            <p:ph idx="12"/>
          </p:nvPr>
        </p:nvPicPr>
        <p:blipFill>
          <a:blip r:embed="rId2"/>
          <a:stretch>
            <a:fillRect/>
          </a:stretch>
        </p:blipFill>
        <p:spPr>
          <a:xfrm>
            <a:off x="9401218" y="634757"/>
            <a:ext cx="1583303" cy="4734657"/>
          </a:xfrm>
          <a:prstGeom prst="rect">
            <a:avLst/>
          </a:prstGeom>
        </p:spPr>
      </p:pic>
      <p:pic>
        <p:nvPicPr>
          <p:cNvPr id="9" name="Picture 8"/>
          <p:cNvPicPr>
            <a:picLocks noChangeAspect="1"/>
          </p:cNvPicPr>
          <p:nvPr/>
        </p:nvPicPr>
        <p:blipFill rotWithShape="1">
          <a:blip r:embed="rId3"/>
          <a:srcRect l="34517" t="17391" r="23671" b="15246"/>
          <a:stretch/>
        </p:blipFill>
        <p:spPr>
          <a:xfrm>
            <a:off x="6889877" y="2811187"/>
            <a:ext cx="2549958" cy="2567635"/>
          </a:xfrm>
          <a:prstGeom prst="rect">
            <a:avLst/>
          </a:prstGeom>
        </p:spPr>
      </p:pic>
      <p:pic>
        <p:nvPicPr>
          <p:cNvPr id="10" name="Picture 9"/>
          <p:cNvPicPr>
            <a:picLocks noChangeAspect="1"/>
          </p:cNvPicPr>
          <p:nvPr/>
        </p:nvPicPr>
        <p:blipFill>
          <a:blip r:embed="rId4"/>
          <a:stretch>
            <a:fillRect/>
          </a:stretch>
        </p:blipFill>
        <p:spPr>
          <a:xfrm>
            <a:off x="10907106" y="634757"/>
            <a:ext cx="1078635" cy="4495836"/>
          </a:xfrm>
          <a:prstGeom prst="rect">
            <a:avLst/>
          </a:prstGeom>
        </p:spPr>
      </p:pic>
      <p:sp>
        <p:nvSpPr>
          <p:cNvPr id="12" name="TextBox 11"/>
          <p:cNvSpPr txBox="1"/>
          <p:nvPr/>
        </p:nvSpPr>
        <p:spPr>
          <a:xfrm>
            <a:off x="9565341" y="5353120"/>
            <a:ext cx="1255059" cy="923330"/>
          </a:xfrm>
          <a:prstGeom prst="rect">
            <a:avLst/>
          </a:prstGeom>
          <a:noFill/>
        </p:spPr>
        <p:txBody>
          <a:bodyPr wrap="square" rtlCol="0">
            <a:spAutoFit/>
          </a:bodyPr>
          <a:lstStyle/>
          <a:p>
            <a:pPr algn="ctr"/>
            <a:r>
              <a:rPr lang="en-US" b="1" dirty="0" smtClean="0"/>
              <a:t>APA Mounting frame</a:t>
            </a:r>
            <a:endParaRPr lang="en-US" b="1" dirty="0"/>
          </a:p>
        </p:txBody>
      </p:sp>
      <p:sp>
        <p:nvSpPr>
          <p:cNvPr id="13" name="TextBox 12"/>
          <p:cNvSpPr txBox="1"/>
          <p:nvPr/>
        </p:nvSpPr>
        <p:spPr>
          <a:xfrm>
            <a:off x="10730682" y="5336648"/>
            <a:ext cx="1255059" cy="1200329"/>
          </a:xfrm>
          <a:prstGeom prst="rect">
            <a:avLst/>
          </a:prstGeom>
          <a:noFill/>
        </p:spPr>
        <p:txBody>
          <a:bodyPr wrap="square" rtlCol="0">
            <a:spAutoFit/>
          </a:bodyPr>
          <a:lstStyle/>
          <a:p>
            <a:pPr algn="ctr"/>
            <a:r>
              <a:rPr lang="en-US" b="1" dirty="0" smtClean="0"/>
              <a:t>Pair</a:t>
            </a:r>
          </a:p>
          <a:p>
            <a:pPr algn="ctr"/>
            <a:r>
              <a:rPr lang="en-US" b="1" dirty="0" smtClean="0"/>
              <a:t>APA</a:t>
            </a:r>
          </a:p>
          <a:p>
            <a:pPr algn="ctr"/>
            <a:r>
              <a:rPr lang="en-US" b="1" dirty="0" smtClean="0"/>
              <a:t>Frames </a:t>
            </a:r>
          </a:p>
          <a:p>
            <a:pPr algn="ctr"/>
            <a:endParaRPr lang="en-US" b="1" dirty="0"/>
          </a:p>
        </p:txBody>
      </p:sp>
      <p:sp>
        <p:nvSpPr>
          <p:cNvPr id="14" name="TextBox 13"/>
          <p:cNvSpPr txBox="1"/>
          <p:nvPr/>
        </p:nvSpPr>
        <p:spPr>
          <a:xfrm>
            <a:off x="7301787" y="5365476"/>
            <a:ext cx="1680883" cy="1200329"/>
          </a:xfrm>
          <a:prstGeom prst="rect">
            <a:avLst/>
          </a:prstGeom>
          <a:noFill/>
        </p:spPr>
        <p:txBody>
          <a:bodyPr wrap="square" rtlCol="0">
            <a:spAutoFit/>
          </a:bodyPr>
          <a:lstStyle/>
          <a:p>
            <a:pPr algn="ctr"/>
            <a:r>
              <a:rPr lang="en-US" b="1" dirty="0" smtClean="0"/>
              <a:t>Iso-view </a:t>
            </a:r>
            <a:r>
              <a:rPr lang="en-US" b="1" dirty="0"/>
              <a:t>of </a:t>
            </a:r>
            <a:r>
              <a:rPr lang="en-US" b="1" dirty="0" smtClean="0"/>
              <a:t>the APA stabilizing </a:t>
            </a:r>
            <a:r>
              <a:rPr lang="en-US" b="1" dirty="0"/>
              <a:t>hardware</a:t>
            </a:r>
          </a:p>
          <a:p>
            <a:endParaRPr lang="en-US" dirty="0"/>
          </a:p>
        </p:txBody>
      </p:sp>
      <p:pic>
        <p:nvPicPr>
          <p:cNvPr id="15" name="Picture 14">
            <a:extLst>
              <a:ext uri="{FF2B5EF4-FFF2-40B4-BE49-F238E27FC236}">
                <a16:creationId xmlns:a16="http://schemas.microsoft.com/office/drawing/2014/main" id="{D2497855-A3C4-4EB0-81EC-F4836F40875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862858" y="1206410"/>
            <a:ext cx="1203150" cy="1152368"/>
          </a:xfrm>
          <a:prstGeom prst="rect">
            <a:avLst/>
          </a:prstGeom>
        </p:spPr>
      </p:pic>
      <p:pic>
        <p:nvPicPr>
          <p:cNvPr id="16" name="Picture 15">
            <a:extLst>
              <a:ext uri="{FF2B5EF4-FFF2-40B4-BE49-F238E27FC236}">
                <a16:creationId xmlns:a16="http://schemas.microsoft.com/office/drawing/2014/main" id="{D3E3A2B9-D60F-4C65-8B8E-2A9D27BF93B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2521" t="9788" r="6756" b="10677"/>
          <a:stretch/>
        </p:blipFill>
        <p:spPr>
          <a:xfrm>
            <a:off x="8317440" y="822525"/>
            <a:ext cx="1208921" cy="1531721"/>
          </a:xfrm>
          <a:prstGeom prst="rect">
            <a:avLst/>
          </a:prstGeom>
        </p:spPr>
      </p:pic>
      <p:sp>
        <p:nvSpPr>
          <p:cNvPr id="17" name="Rectangle 16">
            <a:extLst>
              <a:ext uri="{FF2B5EF4-FFF2-40B4-BE49-F238E27FC236}">
                <a16:creationId xmlns:a16="http://schemas.microsoft.com/office/drawing/2014/main" id="{82C6E7F0-29CA-44A9-9087-C5B6717D6E4D}"/>
              </a:ext>
            </a:extLst>
          </p:cNvPr>
          <p:cNvSpPr/>
          <p:nvPr/>
        </p:nvSpPr>
        <p:spPr>
          <a:xfrm>
            <a:off x="6780349" y="2384029"/>
            <a:ext cx="2654253" cy="369332"/>
          </a:xfrm>
          <a:prstGeom prst="rect">
            <a:avLst/>
          </a:prstGeom>
        </p:spPr>
        <p:txBody>
          <a:bodyPr wrap="none">
            <a:spAutoFit/>
          </a:bodyPr>
          <a:lstStyle/>
          <a:p>
            <a:r>
              <a:rPr lang="en-US" b="1" dirty="0"/>
              <a:t>APA connection </a:t>
            </a:r>
            <a:r>
              <a:rPr lang="en-US" b="1" dirty="0" smtClean="0"/>
              <a:t>hardware</a:t>
            </a:r>
            <a:endParaRPr lang="en-US" b="1" dirty="0"/>
          </a:p>
        </p:txBody>
      </p:sp>
    </p:spTree>
    <p:extLst>
      <p:ext uri="{BB962C8B-B14F-4D97-AF65-F5344CB8AC3E}">
        <p14:creationId xmlns:p14="http://schemas.microsoft.com/office/powerpoint/2010/main" val="2111239533"/>
      </p:ext>
    </p:extLst>
  </p:cSld>
  <p:clrMapOvr>
    <a:masterClrMapping/>
  </p:clrMapOvr>
  <p:timing>
    <p:tnLst>
      <p:par>
        <p:cTn id="1" dur="indefinite" restart="never" nodeType="tmRoot"/>
      </p:par>
    </p:tnLst>
  </p:timing>
</p:sld>
</file>

<file path=ppt/theme/theme1.xml><?xml version="1.0" encoding="utf-8"?>
<a:theme xmlns:a="http://schemas.openxmlformats.org/drawingml/2006/main" name="Dune Template_051215">
  <a:themeElements>
    <a:clrScheme name="DUNE">
      <a:dk1>
        <a:srgbClr val="BC5F2B"/>
      </a:dk1>
      <a:lt1>
        <a:sysClr val="window" lastClr="FFFFFF"/>
      </a:lt1>
      <a:dk2>
        <a:srgbClr val="3C5A77"/>
      </a:dk2>
      <a:lt2>
        <a:srgbClr val="F37C23"/>
      </a:lt2>
      <a:accent1>
        <a:srgbClr val="4F81BD"/>
      </a:accent1>
      <a:accent2>
        <a:srgbClr val="FFFFFF"/>
      </a:accent2>
      <a:accent3>
        <a:srgbClr val="FFFFFF"/>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13500</TotalTime>
  <Words>2428</Words>
  <Application>Microsoft Office PowerPoint</Application>
  <PresentationFormat>Widescreen</PresentationFormat>
  <Paragraphs>281</Paragraphs>
  <Slides>25</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25</vt:i4>
      </vt:variant>
    </vt:vector>
  </HeadingPairs>
  <TitlesOfParts>
    <vt:vector size="32" baseType="lpstr">
      <vt:lpstr>Arial</vt:lpstr>
      <vt:lpstr>Calibri</vt:lpstr>
      <vt:lpstr>Geneva</vt:lpstr>
      <vt:lpstr>Helvetica</vt:lpstr>
      <vt:lpstr>Lucida Grande</vt:lpstr>
      <vt:lpstr>Dune Template_051215</vt:lpstr>
      <vt:lpstr>LBNF Content-Footer Theme</vt:lpstr>
      <vt:lpstr>DUNE FD-Trial Assembly Update at Ash River Scope </vt:lpstr>
      <vt:lpstr>DUNE-Trial Assembly  at Ash River</vt:lpstr>
      <vt:lpstr>Goals of DUNE-Trial Assembly at Ash River</vt:lpstr>
      <vt:lpstr>Summary-Trial Assembly Scope at Ash River</vt:lpstr>
      <vt:lpstr>DUNE Cable Tests-Now</vt:lpstr>
      <vt:lpstr>DUNE-HV Field Cage and Ground Plane</vt:lpstr>
      <vt:lpstr>Phase 0 FY19 Trial Assembly                       APA Tower </vt:lpstr>
      <vt:lpstr>Access for the top of the APA Cabling Tower</vt:lpstr>
      <vt:lpstr>APA Cabling Tower Features</vt:lpstr>
      <vt:lpstr>PowerPoint Presentation</vt:lpstr>
      <vt:lpstr>Additional Equipment needed-Phase 0</vt:lpstr>
      <vt:lpstr>APA Assembly Procedures</vt:lpstr>
      <vt:lpstr>Phase 0-Testing Procedure</vt:lpstr>
      <vt:lpstr>Documentation for Phase 0</vt:lpstr>
      <vt:lpstr>Phase 1 FY20-Cryostat Structure </vt:lpstr>
      <vt:lpstr>Two Completed TPC drift volumes with DSS Shuttle</vt:lpstr>
      <vt:lpstr>Phase 1-FY20  DSS Shuttle</vt:lpstr>
      <vt:lpstr>Phase 1 – FY20 TPC Assembly Procedures</vt:lpstr>
      <vt:lpstr>Phase 1-FY20  TPC Assembly Procedures </vt:lpstr>
      <vt:lpstr>Phase 1-FY20  TPC Assembly Procedures </vt:lpstr>
      <vt:lpstr>Phase 1-FY20  TPC Assembly Procedures </vt:lpstr>
      <vt:lpstr>Phase 1-FY20 closing up the TCO</vt:lpstr>
      <vt:lpstr>Phase 2- FY21 Cryostat Deck Summary </vt:lpstr>
      <vt:lpstr>Remaining Trial Assembly Issues-Phase 0</vt:lpstr>
      <vt:lpstr>Trial Assembly Issues-Phase1-2</vt:lpstr>
    </vt:vector>
  </TitlesOfParts>
  <Company>Sandbox Studio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DUNE PowerPoint Presentation</dc:title>
  <dc:creator>Sandbox Studio</dc:creator>
  <dc:description>Modified by A. Weber</dc:description>
  <cp:lastModifiedBy>William Miller</cp:lastModifiedBy>
  <cp:revision>435</cp:revision>
  <cp:lastPrinted>2018-07-09T08:08:10Z</cp:lastPrinted>
  <dcterms:created xsi:type="dcterms:W3CDTF">2015-04-30T14:29:22Z</dcterms:created>
  <dcterms:modified xsi:type="dcterms:W3CDTF">2019-01-25T07:57:28Z</dcterms:modified>
</cp:coreProperties>
</file>