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2" r:id="rId4"/>
    <p:sldId id="264" r:id="rId5"/>
    <p:sldId id="270" r:id="rId6"/>
    <p:sldId id="269" r:id="rId7"/>
    <p:sldId id="268" r:id="rId8"/>
    <p:sldId id="266" r:id="rId9"/>
    <p:sldId id="271" r:id="rId10"/>
    <p:sldId id="260" r:id="rId11"/>
  </p:sldIdLst>
  <p:sldSz cx="12192000" cy="6858000"/>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86122" autoAdjust="0"/>
  </p:normalViewPr>
  <p:slideViewPr>
    <p:cSldViewPr snapToGrid="0">
      <p:cViewPr>
        <p:scale>
          <a:sx n="76" d="100"/>
          <a:sy n="76" d="100"/>
        </p:scale>
        <p:origin x="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康 芮" userId="3842e24db60fbe64" providerId="LiveId" clId="{FBF2B683-65C4-4E3C-921F-9F49E02C0BE0}"/>
    <pc:docChg chg="undo redo custSel modSld">
      <pc:chgData name="康 芮" userId="3842e24db60fbe64" providerId="LiveId" clId="{FBF2B683-65C4-4E3C-921F-9F49E02C0BE0}" dt="2019-07-09T06:19:17.877" v="9084" actId="20577"/>
      <pc:docMkLst>
        <pc:docMk/>
      </pc:docMkLst>
      <pc:sldChg chg="modSp modNotesTx">
        <pc:chgData name="康 芮" userId="3842e24db60fbe64" providerId="LiveId" clId="{FBF2B683-65C4-4E3C-921F-9F49E02C0BE0}" dt="2019-07-09T06:19:17.877" v="9084" actId="20577"/>
        <pc:sldMkLst>
          <pc:docMk/>
          <pc:sldMk cId="113555683" sldId="256"/>
        </pc:sldMkLst>
        <pc:spChg chg="mod">
          <ac:chgData name="康 芮" userId="3842e24db60fbe64" providerId="LiveId" clId="{FBF2B683-65C4-4E3C-921F-9F49E02C0BE0}" dt="2019-07-08T18:56:25.852" v="1561" actId="20577"/>
          <ac:spMkLst>
            <pc:docMk/>
            <pc:sldMk cId="113555683" sldId="256"/>
            <ac:spMk id="3" creationId="{00000000-0000-0000-0000-000000000000}"/>
          </ac:spMkLst>
        </pc:spChg>
      </pc:sldChg>
      <pc:sldChg chg="addSp modSp modNotesTx">
        <pc:chgData name="康 芮" userId="3842e24db60fbe64" providerId="LiveId" clId="{FBF2B683-65C4-4E3C-921F-9F49E02C0BE0}" dt="2019-07-08T21:38:12.490" v="3261" actId="20577"/>
        <pc:sldMkLst>
          <pc:docMk/>
          <pc:sldMk cId="509028111" sldId="257"/>
        </pc:sldMkLst>
        <pc:spChg chg="add mod">
          <ac:chgData name="康 芮" userId="3842e24db60fbe64" providerId="LiveId" clId="{FBF2B683-65C4-4E3C-921F-9F49E02C0BE0}" dt="2019-07-08T19:08:45.487" v="2094" actId="1582"/>
          <ac:spMkLst>
            <pc:docMk/>
            <pc:sldMk cId="509028111" sldId="257"/>
            <ac:spMk id="5" creationId="{90E20B9A-8CD2-4BB7-BE29-23DF4CD4C799}"/>
          </ac:spMkLst>
        </pc:spChg>
        <pc:spChg chg="mod">
          <ac:chgData name="康 芮" userId="3842e24db60fbe64" providerId="LiveId" clId="{FBF2B683-65C4-4E3C-921F-9F49E02C0BE0}" dt="2019-07-08T19:16:55.471" v="2804" actId="20577"/>
          <ac:spMkLst>
            <pc:docMk/>
            <pc:sldMk cId="509028111" sldId="257"/>
            <ac:spMk id="6" creationId="{00000000-0000-0000-0000-000000000000}"/>
          </ac:spMkLst>
        </pc:spChg>
        <pc:spChg chg="add">
          <ac:chgData name="康 芮" userId="3842e24db60fbe64" providerId="LiveId" clId="{FBF2B683-65C4-4E3C-921F-9F49E02C0BE0}" dt="2019-07-08T19:11:32.491" v="2154" actId="11529"/>
          <ac:spMkLst>
            <pc:docMk/>
            <pc:sldMk cId="509028111" sldId="257"/>
            <ac:spMk id="10" creationId="{34FE9863-6158-4892-B2F2-B9A69DB71675}"/>
          </ac:spMkLst>
        </pc:spChg>
        <pc:spChg chg="add mod">
          <ac:chgData name="康 芮" userId="3842e24db60fbe64" providerId="LiveId" clId="{FBF2B683-65C4-4E3C-921F-9F49E02C0BE0}" dt="2019-07-08T19:19:26.282" v="3201" actId="20577"/>
          <ac:spMkLst>
            <pc:docMk/>
            <pc:sldMk cId="509028111" sldId="257"/>
            <ac:spMk id="18" creationId="{0C80398D-BBDC-4AC7-8E3D-5901932D59C1}"/>
          </ac:spMkLst>
        </pc:spChg>
        <pc:spChg chg="add mod">
          <ac:chgData name="康 芮" userId="3842e24db60fbe64" providerId="LiveId" clId="{FBF2B683-65C4-4E3C-921F-9F49E02C0BE0}" dt="2019-07-08T19:09:51.447" v="2132" actId="404"/>
          <ac:spMkLst>
            <pc:docMk/>
            <pc:sldMk cId="509028111" sldId="257"/>
            <ac:spMk id="21" creationId="{7BAB3B8F-4FED-440D-AC6B-98A8265CE416}"/>
          </ac:spMkLst>
        </pc:spChg>
        <pc:spChg chg="add mod">
          <ac:chgData name="康 芮" userId="3842e24db60fbe64" providerId="LiveId" clId="{FBF2B683-65C4-4E3C-921F-9F49E02C0BE0}" dt="2019-07-08T19:10:52.264" v="2152" actId="20577"/>
          <ac:spMkLst>
            <pc:docMk/>
            <pc:sldMk cId="509028111" sldId="257"/>
            <ac:spMk id="25" creationId="{E5883B62-99F0-47B0-8CCA-93B14C2BD12C}"/>
          </ac:spMkLst>
        </pc:spChg>
        <pc:spChg chg="add mod">
          <ac:chgData name="康 芮" userId="3842e24db60fbe64" providerId="LiveId" clId="{FBF2B683-65C4-4E3C-921F-9F49E02C0BE0}" dt="2019-07-08T19:11:51.679" v="2221" actId="20577"/>
          <ac:spMkLst>
            <pc:docMk/>
            <pc:sldMk cId="509028111" sldId="257"/>
            <ac:spMk id="26" creationId="{0E1DEDC9-906A-4044-B64A-95BE896DAF98}"/>
          </ac:spMkLst>
        </pc:spChg>
        <pc:picChg chg="mod">
          <ac:chgData name="康 芮" userId="3842e24db60fbe64" providerId="LiveId" clId="{FBF2B683-65C4-4E3C-921F-9F49E02C0BE0}" dt="2019-07-08T19:11:01.705" v="2153" actId="1076"/>
          <ac:picMkLst>
            <pc:docMk/>
            <pc:sldMk cId="509028111" sldId="257"/>
            <ac:picMk id="4" creationId="{00000000-0000-0000-0000-000000000000}"/>
          </ac:picMkLst>
        </pc:picChg>
        <pc:cxnChg chg="mod">
          <ac:chgData name="康 芮" userId="3842e24db60fbe64" providerId="LiveId" clId="{FBF2B683-65C4-4E3C-921F-9F49E02C0BE0}" dt="2019-07-08T19:13:01.901" v="2263" actId="1036"/>
          <ac:cxnSpMkLst>
            <pc:docMk/>
            <pc:sldMk cId="509028111" sldId="257"/>
            <ac:cxnSpMk id="8" creationId="{00000000-0000-0000-0000-000000000000}"/>
          </ac:cxnSpMkLst>
        </pc:cxnChg>
        <pc:cxnChg chg="add">
          <ac:chgData name="康 芮" userId="3842e24db60fbe64" providerId="LiveId" clId="{FBF2B683-65C4-4E3C-921F-9F49E02C0BE0}" dt="2019-07-08T19:09:08.414" v="2095" actId="11529"/>
          <ac:cxnSpMkLst>
            <pc:docMk/>
            <pc:sldMk cId="509028111" sldId="257"/>
            <ac:cxnSpMk id="9" creationId="{02D0B54D-C736-4BE9-BFE8-D6F839E3ABC8}"/>
          </ac:cxnSpMkLst>
        </pc:cxnChg>
        <pc:cxnChg chg="add mod">
          <ac:chgData name="康 芮" userId="3842e24db60fbe64" providerId="LiveId" clId="{FBF2B683-65C4-4E3C-921F-9F49E02C0BE0}" dt="2019-07-08T19:10:40.555" v="2134" actId="1076"/>
          <ac:cxnSpMkLst>
            <pc:docMk/>
            <pc:sldMk cId="509028111" sldId="257"/>
            <ac:cxnSpMk id="22" creationId="{7E2855FD-926C-47B8-A5FA-51BAAA99E8A3}"/>
          </ac:cxnSpMkLst>
        </pc:cxnChg>
        <pc:cxnChg chg="mod">
          <ac:chgData name="康 芮" userId="3842e24db60fbe64" providerId="LiveId" clId="{FBF2B683-65C4-4E3C-921F-9F49E02C0BE0}" dt="2019-07-08T19:13:01.901" v="2263" actId="1036"/>
          <ac:cxnSpMkLst>
            <pc:docMk/>
            <pc:sldMk cId="509028111" sldId="257"/>
            <ac:cxnSpMk id="23" creationId="{00000000-0000-0000-0000-000000000000}"/>
          </ac:cxnSpMkLst>
        </pc:cxnChg>
        <pc:cxnChg chg="mod">
          <ac:chgData name="康 芮" userId="3842e24db60fbe64" providerId="LiveId" clId="{FBF2B683-65C4-4E3C-921F-9F49E02C0BE0}" dt="2019-07-08T19:13:01.901" v="2263" actId="1036"/>
          <ac:cxnSpMkLst>
            <pc:docMk/>
            <pc:sldMk cId="509028111" sldId="257"/>
            <ac:cxnSpMk id="24" creationId="{00000000-0000-0000-0000-000000000000}"/>
          </ac:cxnSpMkLst>
        </pc:cxnChg>
      </pc:sldChg>
      <pc:sldChg chg="modNotesTx">
        <pc:chgData name="康 芮" userId="3842e24db60fbe64" providerId="LiveId" clId="{FBF2B683-65C4-4E3C-921F-9F49E02C0BE0}" dt="2019-07-08T21:52:07.894" v="4772" actId="20577"/>
        <pc:sldMkLst>
          <pc:docMk/>
          <pc:sldMk cId="405390864" sldId="262"/>
        </pc:sldMkLst>
      </pc:sldChg>
      <pc:sldChg chg="modNotesTx">
        <pc:chgData name="康 芮" userId="3842e24db60fbe64" providerId="LiveId" clId="{FBF2B683-65C4-4E3C-921F-9F49E02C0BE0}" dt="2019-07-08T22:01:36.778" v="6149" actId="20577"/>
        <pc:sldMkLst>
          <pc:docMk/>
          <pc:sldMk cId="1122193478" sldId="264"/>
        </pc:sldMkLst>
      </pc:sldChg>
      <pc:sldChg chg="modSp modNotesTx">
        <pc:chgData name="康 芮" userId="3842e24db60fbe64" providerId="LiveId" clId="{FBF2B683-65C4-4E3C-921F-9F49E02C0BE0}" dt="2019-07-08T22:20:44.120" v="9010" actId="20577"/>
        <pc:sldMkLst>
          <pc:docMk/>
          <pc:sldMk cId="952906313" sldId="266"/>
        </pc:sldMkLst>
        <pc:spChg chg="mod">
          <ac:chgData name="康 芮" userId="3842e24db60fbe64" providerId="LiveId" clId="{FBF2B683-65C4-4E3C-921F-9F49E02C0BE0}" dt="2019-07-08T18:40:15.441" v="615" actId="1076"/>
          <ac:spMkLst>
            <pc:docMk/>
            <pc:sldMk cId="952906313" sldId="266"/>
            <ac:spMk id="12" creationId="{00000000-0000-0000-0000-000000000000}"/>
          </ac:spMkLst>
        </pc:spChg>
      </pc:sldChg>
      <pc:sldChg chg="modSp modNotesTx">
        <pc:chgData name="康 芮" userId="3842e24db60fbe64" providerId="LiveId" clId="{FBF2B683-65C4-4E3C-921F-9F49E02C0BE0}" dt="2019-07-08T22:10:55.041" v="7210" actId="20577"/>
        <pc:sldMkLst>
          <pc:docMk/>
          <pc:sldMk cId="4207883790" sldId="268"/>
        </pc:sldMkLst>
        <pc:spChg chg="mod">
          <ac:chgData name="康 芮" userId="3842e24db60fbe64" providerId="LiveId" clId="{FBF2B683-65C4-4E3C-921F-9F49E02C0BE0}" dt="2019-07-08T18:17:20.848" v="81" actId="20577"/>
          <ac:spMkLst>
            <pc:docMk/>
            <pc:sldMk cId="4207883790" sldId="268"/>
            <ac:spMk id="2" creationId="{00000000-0000-0000-0000-000000000000}"/>
          </ac:spMkLst>
        </pc:spChg>
        <pc:spChg chg="mod">
          <ac:chgData name="康 芮" userId="3842e24db60fbe64" providerId="LiveId" clId="{FBF2B683-65C4-4E3C-921F-9F49E02C0BE0}" dt="2019-07-08T18:37:06.784" v="513" actId="1076"/>
          <ac:spMkLst>
            <pc:docMk/>
            <pc:sldMk cId="4207883790" sldId="268"/>
            <ac:spMk id="3" creationId="{00000000-0000-0000-0000-000000000000}"/>
          </ac:spMkLst>
        </pc:spChg>
        <pc:spChg chg="mod">
          <ac:chgData name="康 芮" userId="3842e24db60fbe64" providerId="LiveId" clId="{FBF2B683-65C4-4E3C-921F-9F49E02C0BE0}" dt="2019-07-08T18:40:04.852" v="614" actId="20577"/>
          <ac:spMkLst>
            <pc:docMk/>
            <pc:sldMk cId="4207883790" sldId="268"/>
            <ac:spMk id="28" creationId="{00000000-0000-0000-0000-000000000000}"/>
          </ac:spMkLst>
        </pc:spChg>
      </pc:sldChg>
      <pc:sldChg chg="modSp modNotesTx">
        <pc:chgData name="康 芮" userId="3842e24db60fbe64" providerId="LiveId" clId="{FBF2B683-65C4-4E3C-921F-9F49E02C0BE0}" dt="2019-07-08T22:07:20.494" v="6708" actId="20577"/>
        <pc:sldMkLst>
          <pc:docMk/>
          <pc:sldMk cId="451470161" sldId="269"/>
        </pc:sldMkLst>
        <pc:spChg chg="mod">
          <ac:chgData name="康 芮" userId="3842e24db60fbe64" providerId="LiveId" clId="{FBF2B683-65C4-4E3C-921F-9F49E02C0BE0}" dt="2019-07-08T22:07:20.494" v="6708" actId="20577"/>
          <ac:spMkLst>
            <pc:docMk/>
            <pc:sldMk cId="451470161" sldId="269"/>
            <ac:spMk id="6" creationId="{00000000-0000-0000-0000-000000000000}"/>
          </ac:spMkLst>
        </pc:spChg>
      </pc:sldChg>
      <pc:sldChg chg="modNotesTx">
        <pc:chgData name="康 芮" userId="3842e24db60fbe64" providerId="LiveId" clId="{FBF2B683-65C4-4E3C-921F-9F49E02C0BE0}" dt="2019-07-08T22:06:20.528" v="6601" actId="20577"/>
        <pc:sldMkLst>
          <pc:docMk/>
          <pc:sldMk cId="2407322115" sldId="270"/>
        </pc:sldMkLst>
      </pc:sldChg>
      <pc:sldChg chg="modSp modNotesTx">
        <pc:chgData name="康 芮" userId="3842e24db60fbe64" providerId="LiveId" clId="{FBF2B683-65C4-4E3C-921F-9F49E02C0BE0}" dt="2019-07-09T06:18:39.942" v="9055" actId="20577"/>
        <pc:sldMkLst>
          <pc:docMk/>
          <pc:sldMk cId="323691164" sldId="271"/>
        </pc:sldMkLst>
        <pc:spChg chg="mod">
          <ac:chgData name="康 芮" userId="3842e24db60fbe64" providerId="LiveId" clId="{FBF2B683-65C4-4E3C-921F-9F49E02C0BE0}" dt="2019-07-08T18:41:21.652" v="641" actId="20577"/>
          <ac:spMkLst>
            <pc:docMk/>
            <pc:sldMk cId="323691164" sldId="271"/>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4283" cy="498294"/>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3848644" y="1"/>
            <a:ext cx="2944283" cy="498294"/>
          </a:xfrm>
          <a:prstGeom prst="rect">
            <a:avLst/>
          </a:prstGeom>
        </p:spPr>
        <p:txBody>
          <a:bodyPr vert="horz" lIns="96661" tIns="48331" rIns="96661" bIns="48331" rtlCol="0"/>
          <a:lstStyle>
            <a:lvl1pPr algn="r">
              <a:defRPr sz="1300"/>
            </a:lvl1pPr>
          </a:lstStyle>
          <a:p>
            <a:fld id="{E0137775-9674-4F32-952A-9DEF04E1AED3}" type="datetimeFigureOut">
              <a:rPr lang="en-US" smtClean="0"/>
              <a:t>7/8/2019</a:t>
            </a:fld>
            <a:endParaRPr lang="en-US"/>
          </a:p>
        </p:txBody>
      </p:sp>
      <p:sp>
        <p:nvSpPr>
          <p:cNvPr id="4" name="Slide Image Placeholder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679450" y="4779486"/>
            <a:ext cx="5435600" cy="391048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3107"/>
            <a:ext cx="2944283" cy="498293"/>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3848644" y="9433107"/>
            <a:ext cx="2944283" cy="498293"/>
          </a:xfrm>
          <a:prstGeom prst="rect">
            <a:avLst/>
          </a:prstGeom>
        </p:spPr>
        <p:txBody>
          <a:bodyPr vert="horz" lIns="96661" tIns="48331" rIns="96661" bIns="48331" rtlCol="0" anchor="b"/>
          <a:lstStyle>
            <a:lvl1pPr algn="r">
              <a:defRPr sz="1300"/>
            </a:lvl1pPr>
          </a:lstStyle>
          <a:p>
            <a:fld id="{6EF0B683-5D28-4C45-A702-2AD33A295139}" type="slidenum">
              <a:rPr lang="en-US" smtClean="0"/>
              <a:t>‹#›</a:t>
            </a:fld>
            <a:endParaRPr lang="en-US"/>
          </a:p>
        </p:txBody>
      </p:sp>
    </p:spTree>
    <p:extLst>
      <p:ext uri="{BB962C8B-B14F-4D97-AF65-F5344CB8AC3E}">
        <p14:creationId xmlns:p14="http://schemas.microsoft.com/office/powerpoint/2010/main" val="341195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Dear all, now I’m going to share with you some effort we have made to estimate the contact thermal resistance between HTS strand and jacket. I have to say initially it was just an interest in our group to see if solder strand and jacket together can really decrease the thermal contact resistance a lot with </a:t>
            </a:r>
            <a:r>
              <a:rPr lang="en-US"/>
              <a:t>a simple fast setup. </a:t>
            </a:r>
            <a:r>
              <a:rPr lang="en-US" dirty="0"/>
              <a:t>As Monika told me some of you may also be interested in it, I made some more effort to make it a little bit more scientifically to discuss with you. If you find something you disagree, please feel free to point it out.</a:t>
            </a:r>
          </a:p>
        </p:txBody>
      </p:sp>
      <p:sp>
        <p:nvSpPr>
          <p:cNvPr id="4" name="Slide Number Placeholder 3"/>
          <p:cNvSpPr>
            <a:spLocks noGrp="1"/>
          </p:cNvSpPr>
          <p:nvPr>
            <p:ph type="sldNum" sz="quarter" idx="10"/>
          </p:nvPr>
        </p:nvSpPr>
        <p:spPr/>
        <p:txBody>
          <a:bodyPr/>
          <a:lstStyle/>
          <a:p>
            <a:fld id="{6EF0B683-5D28-4C45-A702-2AD33A295139}" type="slidenum">
              <a:rPr lang="en-US" smtClean="0"/>
              <a:t>1</a:t>
            </a:fld>
            <a:endParaRPr lang="en-US"/>
          </a:p>
        </p:txBody>
      </p:sp>
    </p:spTree>
    <p:extLst>
      <p:ext uri="{BB962C8B-B14F-4D97-AF65-F5344CB8AC3E}">
        <p14:creationId xmlns:p14="http://schemas.microsoft.com/office/powerpoint/2010/main" val="2389475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the end of this presentation. Thank you for your attention. </a:t>
            </a:r>
            <a:endParaRPr lang="en-US" dirty="0"/>
          </a:p>
        </p:txBody>
      </p:sp>
      <p:sp>
        <p:nvSpPr>
          <p:cNvPr id="4" name="Slide Number Placeholder 3"/>
          <p:cNvSpPr>
            <a:spLocks noGrp="1"/>
          </p:cNvSpPr>
          <p:nvPr>
            <p:ph type="sldNum" sz="quarter" idx="10"/>
          </p:nvPr>
        </p:nvSpPr>
        <p:spPr/>
        <p:txBody>
          <a:bodyPr/>
          <a:lstStyle/>
          <a:p>
            <a:fld id="{6EF0B683-5D28-4C45-A702-2AD33A295139}" type="slidenum">
              <a:rPr lang="en-US" smtClean="0"/>
              <a:t>10</a:t>
            </a:fld>
            <a:endParaRPr lang="en-US"/>
          </a:p>
        </p:txBody>
      </p:sp>
    </p:spTree>
    <p:extLst>
      <p:ext uri="{BB962C8B-B14F-4D97-AF65-F5344CB8AC3E}">
        <p14:creationId xmlns:p14="http://schemas.microsoft.com/office/powerpoint/2010/main" val="31787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you may be not familiar with our REBCO conductor. It is based on the twisted stacked tape cable concept. We use strand to represent the soldered REBCO stack and the copper profile outside. In our simulation model, as I will introduce to you on later, we assume the strand is a homogeneous element. In that case, the strand-jacket thermal resistance can be simplified as the thermal contact resistance of a copper rod and steel piece.</a:t>
            </a:r>
          </a:p>
          <a:p>
            <a:r>
              <a:rPr lang="en-US" dirty="0"/>
              <a:t>Why the thermal contact resistance is important? </a:t>
            </a:r>
          </a:p>
          <a:p>
            <a:r>
              <a:rPr lang="en-US" dirty="0"/>
              <a:t>It is an important input parameter for modelling, like in </a:t>
            </a:r>
            <a:r>
              <a:rPr lang="en-US" dirty="0" err="1"/>
              <a:t>thea</a:t>
            </a:r>
            <a:r>
              <a:rPr lang="en-US" dirty="0"/>
              <a:t>. However, it is difficult to estimate since it is influenced by many factors. On the other hand, few relevant literatures can be found. You can found a lot of publication discussing the TCR </a:t>
            </a:r>
            <a:r>
              <a:rPr lang="en-US" altLang="zh-CN" dirty="0"/>
              <a:t>between two coppers or two steel, but between copper and steel? Hardly.</a:t>
            </a:r>
          </a:p>
          <a:p>
            <a:r>
              <a:rPr lang="en-US" dirty="0"/>
              <a:t>For us, another interest is for conductor design. </a:t>
            </a:r>
          </a:p>
          <a:p>
            <a:endParaRPr lang="en-US" dirty="0"/>
          </a:p>
          <a:p>
            <a:r>
              <a:rPr lang="en-US" dirty="0"/>
              <a:t>For us, it’s interesting to at least know the magnitude.</a:t>
            </a:r>
          </a:p>
        </p:txBody>
      </p:sp>
      <p:sp>
        <p:nvSpPr>
          <p:cNvPr id="4" name="Slide Number Placeholder 3"/>
          <p:cNvSpPr>
            <a:spLocks noGrp="1"/>
          </p:cNvSpPr>
          <p:nvPr>
            <p:ph type="sldNum" sz="quarter" idx="10"/>
          </p:nvPr>
        </p:nvSpPr>
        <p:spPr/>
        <p:txBody>
          <a:bodyPr/>
          <a:lstStyle/>
          <a:p>
            <a:fld id="{6EF0B683-5D28-4C45-A702-2AD33A295139}" type="slidenum">
              <a:rPr lang="en-US" smtClean="0"/>
              <a:t>2</a:t>
            </a:fld>
            <a:endParaRPr lang="en-US"/>
          </a:p>
        </p:txBody>
      </p:sp>
    </p:spTree>
    <p:extLst>
      <p:ext uri="{BB962C8B-B14F-4D97-AF65-F5344CB8AC3E}">
        <p14:creationId xmlns:p14="http://schemas.microsoft.com/office/powerpoint/2010/main" val="3914645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measurement method is actually very simple. </a:t>
            </a:r>
            <a:r>
              <a:rPr lang="en-US" altLang="zh-CN" dirty="0"/>
              <a:t>At room temperature, the electrical resistance of steel is about 40 times of copper. So we can use current to generate heat generation at copper. Then we can observe an obvious heat transfer from cooper to steel. </a:t>
            </a:r>
            <a:r>
              <a:rPr lang="en-US" dirty="0"/>
              <a:t>According to the deposited heat, which can be easily calculated with resistance and current, and temperature difference, which is measured with thermal couples, we can then deduce the thermal resistance.</a:t>
            </a:r>
            <a:endParaRPr lang="en-US" altLang="zh-CN" dirty="0"/>
          </a:p>
          <a:p>
            <a:r>
              <a:rPr lang="en-US" dirty="0"/>
              <a:t>Here are some of the tested samples, which will be explained later. Another point is, the air at the void of a dummy conductor could also be a heat transfer media, so we should also find a way to subtract it.</a:t>
            </a:r>
          </a:p>
        </p:txBody>
      </p:sp>
      <p:sp>
        <p:nvSpPr>
          <p:cNvPr id="4" name="Slide Number Placeholder 3"/>
          <p:cNvSpPr>
            <a:spLocks noGrp="1"/>
          </p:cNvSpPr>
          <p:nvPr>
            <p:ph type="sldNum" sz="quarter" idx="10"/>
          </p:nvPr>
        </p:nvSpPr>
        <p:spPr/>
        <p:txBody>
          <a:bodyPr/>
          <a:lstStyle/>
          <a:p>
            <a:fld id="{6EF0B683-5D28-4C45-A702-2AD33A295139}" type="slidenum">
              <a:rPr lang="en-US" smtClean="0"/>
              <a:t>3</a:t>
            </a:fld>
            <a:endParaRPr lang="en-US"/>
          </a:p>
        </p:txBody>
      </p:sp>
    </p:spTree>
    <p:extLst>
      <p:ext uri="{BB962C8B-B14F-4D97-AF65-F5344CB8AC3E}">
        <p14:creationId xmlns:p14="http://schemas.microsoft.com/office/powerpoint/2010/main" val="360395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test was done on a triplet dummy. The 3 cooper strands are twisted and inserted into a steel tube, which is initially a little bit larger than the twisted strands. The jacket is then swaged to the nominal inner diameter. A hole is drilled to insert thermal couple at cooper strand. Jacket temperature is measured by thermal couple attached at the surface.</a:t>
            </a:r>
          </a:p>
          <a:p>
            <a:r>
              <a:rPr lang="en-US" dirty="0"/>
              <a:t>Here you can see the temperature of copper and steel change with time. The difference with room temperature is given. At first, temperature of cooper strand increase much faster than steel </a:t>
            </a:r>
            <a:r>
              <a:rPr lang="en-US" dirty="0" err="1"/>
              <a:t>jacekt</a:t>
            </a:r>
            <a:r>
              <a:rPr lang="en-US" dirty="0"/>
              <a:t> </a:t>
            </a:r>
            <a:r>
              <a:rPr lang="en-US" dirty="0" err="1"/>
              <a:t>untile</a:t>
            </a:r>
            <a:r>
              <a:rPr lang="en-US" dirty="0"/>
              <a:t> their difference is large enough. Then they start to increase with almost the same rate, which is however decreasing since the cooling effect of air is more and more important. </a:t>
            </a:r>
          </a:p>
          <a:p>
            <a:r>
              <a:rPr lang="en-US" dirty="0"/>
              <a:t>To show how the thermal resistance is calculated, let’s take 400 s as an example. The gradient of temperature is 3.19K, and the increasing rate of copper temperature is about 0.015 K/s. The heat generation at copper, which is double checked with the nominal resistance and measured voltage, is 12.7 W/m. The heat capacity of copper is 291 J/</a:t>
            </a:r>
            <a:r>
              <a:rPr lang="en-US" dirty="0" err="1"/>
              <a:t>mK.</a:t>
            </a:r>
            <a:endParaRPr lang="en-US" dirty="0"/>
          </a:p>
          <a:p>
            <a:r>
              <a:rPr lang="en-US" dirty="0"/>
              <a:t>The thermal resistance between copper strand and steel jacket is then about 0.38 Km/W, which is an average value.</a:t>
            </a:r>
          </a:p>
          <a:p>
            <a:endParaRPr lang="en-US" dirty="0"/>
          </a:p>
        </p:txBody>
      </p:sp>
      <p:sp>
        <p:nvSpPr>
          <p:cNvPr id="4" name="Slide Number Placeholder 3"/>
          <p:cNvSpPr>
            <a:spLocks noGrp="1"/>
          </p:cNvSpPr>
          <p:nvPr>
            <p:ph type="sldNum" sz="quarter" idx="10"/>
          </p:nvPr>
        </p:nvSpPr>
        <p:spPr/>
        <p:txBody>
          <a:bodyPr/>
          <a:lstStyle/>
          <a:p>
            <a:fld id="{6EF0B683-5D28-4C45-A702-2AD33A295139}" type="slidenum">
              <a:rPr lang="en-US" smtClean="0"/>
              <a:t>4</a:t>
            </a:fld>
            <a:endParaRPr lang="en-US"/>
          </a:p>
        </p:txBody>
      </p:sp>
    </p:spTree>
    <p:extLst>
      <p:ext uri="{BB962C8B-B14F-4D97-AF65-F5344CB8AC3E}">
        <p14:creationId xmlns:p14="http://schemas.microsoft.com/office/powerpoint/2010/main" val="1240478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extract the real contact resistance, we need to know the heat exchange with air. It can be estimated with the cooling process, as shown here. Regardless the details, which is quite simple, the thermal resistance for air is about 1.4 Km/W. So the real H for the total cable, i.e. three strands is about 0.5 Km/W. For each strand, it is 1.5 Km/W.</a:t>
            </a:r>
          </a:p>
          <a:p>
            <a:endParaRPr lang="en-US" dirty="0"/>
          </a:p>
        </p:txBody>
      </p:sp>
      <p:sp>
        <p:nvSpPr>
          <p:cNvPr id="4" name="Slide Number Placeholder 3"/>
          <p:cNvSpPr>
            <a:spLocks noGrp="1"/>
          </p:cNvSpPr>
          <p:nvPr>
            <p:ph type="sldNum" sz="quarter" idx="10"/>
          </p:nvPr>
        </p:nvSpPr>
        <p:spPr/>
        <p:txBody>
          <a:bodyPr/>
          <a:lstStyle/>
          <a:p>
            <a:fld id="{6EF0B683-5D28-4C45-A702-2AD33A295139}" type="slidenum">
              <a:rPr lang="en-US" smtClean="0"/>
              <a:t>5</a:t>
            </a:fld>
            <a:endParaRPr lang="en-US"/>
          </a:p>
        </p:txBody>
      </p:sp>
    </p:spTree>
    <p:extLst>
      <p:ext uri="{BB962C8B-B14F-4D97-AF65-F5344CB8AC3E}">
        <p14:creationId xmlns:p14="http://schemas.microsoft.com/office/powerpoint/2010/main" val="180722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the value is far to be a usable value in our simulation, since</a:t>
            </a:r>
          </a:p>
        </p:txBody>
      </p:sp>
      <p:sp>
        <p:nvSpPr>
          <p:cNvPr id="4" name="Slide Number Placeholder 3"/>
          <p:cNvSpPr>
            <a:spLocks noGrp="1"/>
          </p:cNvSpPr>
          <p:nvPr>
            <p:ph type="sldNum" sz="quarter" idx="10"/>
          </p:nvPr>
        </p:nvSpPr>
        <p:spPr/>
        <p:txBody>
          <a:bodyPr/>
          <a:lstStyle/>
          <a:p>
            <a:fld id="{6EF0B683-5D28-4C45-A702-2AD33A295139}" type="slidenum">
              <a:rPr lang="en-US" smtClean="0"/>
              <a:t>6</a:t>
            </a:fld>
            <a:endParaRPr lang="en-US"/>
          </a:p>
        </p:txBody>
      </p:sp>
    </p:spTree>
    <p:extLst>
      <p:ext uri="{BB962C8B-B14F-4D97-AF65-F5344CB8AC3E}">
        <p14:creationId xmlns:p14="http://schemas.microsoft.com/office/powerpoint/2010/main" val="1621492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one idea how to scale the measured value to the operating condition. We measured the TCR at room temperature with different applied transverse pressure, which was done with this device. A torque wrench is used ….</a:t>
            </a:r>
          </a:p>
          <a:p>
            <a:r>
              <a:rPr lang="en-US" dirty="0"/>
              <a:t>The results are shown in this fi</a:t>
            </a:r>
            <a:r>
              <a:rPr lang="en-US" altLang="zh-CN" dirty="0"/>
              <a:t>gure. We can see that</a:t>
            </a:r>
          </a:p>
          <a:p>
            <a:r>
              <a:rPr lang="en-US" dirty="0"/>
              <a:t>Now at least we have a range of the thermal contact resistance which we know how it is obtained.</a:t>
            </a:r>
          </a:p>
        </p:txBody>
      </p:sp>
      <p:sp>
        <p:nvSpPr>
          <p:cNvPr id="4" name="Slide Number Placeholder 3"/>
          <p:cNvSpPr>
            <a:spLocks noGrp="1"/>
          </p:cNvSpPr>
          <p:nvPr>
            <p:ph type="sldNum" sz="quarter" idx="10"/>
          </p:nvPr>
        </p:nvSpPr>
        <p:spPr/>
        <p:txBody>
          <a:bodyPr/>
          <a:lstStyle/>
          <a:p>
            <a:fld id="{6EF0B683-5D28-4C45-A702-2AD33A295139}" type="slidenum">
              <a:rPr lang="en-US" smtClean="0"/>
              <a:t>7</a:t>
            </a:fld>
            <a:endParaRPr lang="en-US"/>
          </a:p>
        </p:txBody>
      </p:sp>
    </p:spTree>
    <p:extLst>
      <p:ext uri="{BB962C8B-B14F-4D97-AF65-F5344CB8AC3E}">
        <p14:creationId xmlns:p14="http://schemas.microsoft.com/office/powerpoint/2010/main" val="1429038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used the same process to measure the thermal resistance in a soldered filled conductor and a small copper wire filled conductor. The idea is too see how much the heat transfer can be improved. </a:t>
            </a:r>
          </a:p>
          <a:p>
            <a:r>
              <a:rPr lang="en-US" dirty="0"/>
              <a:t>The data we measured gives one good news and one bad news. Good news is, little temperature gradient is observed in both cases, which means the thermal resistance is really low. On the other hand, since they are too low, it is difficult to distinguish the two temperatures. Therefore,  an alternate approach is used here. The temperature change of the components are calculated with different TCR and compared with measured data, to see below which they show similar result. </a:t>
            </a:r>
          </a:p>
          <a:p>
            <a:r>
              <a:rPr lang="en-US" dirty="0"/>
              <a:t>With this method, we can found for both cases, the TCR should be below 0.015 Km/W at RT, which is much smaller than the normal conductor. For solder filled conductor, the dominant contribution should come from solder, so a scaling to operating condition can be estimated with the change of thermal conductance of solder from 300 K to 5 K. The TCR is less then 0.022 Km/W. For the copper wire filled one, unfortunately the pressure is unknow and hard to estimate, so the scaling is impossible. In any case, the solder filled conductor is more interesting for us, since it may increase the mechanical property of the conductor. As you may know, our strand suffers from the transverse load a lot.</a:t>
            </a:r>
          </a:p>
        </p:txBody>
      </p:sp>
      <p:sp>
        <p:nvSpPr>
          <p:cNvPr id="4" name="Slide Number Placeholder 3"/>
          <p:cNvSpPr>
            <a:spLocks noGrp="1"/>
          </p:cNvSpPr>
          <p:nvPr>
            <p:ph type="sldNum" sz="quarter" idx="10"/>
          </p:nvPr>
        </p:nvSpPr>
        <p:spPr/>
        <p:txBody>
          <a:bodyPr/>
          <a:lstStyle/>
          <a:p>
            <a:fld id="{6EF0B683-5D28-4C45-A702-2AD33A295139}" type="slidenum">
              <a:rPr lang="en-US" smtClean="0"/>
              <a:t>8</a:t>
            </a:fld>
            <a:endParaRPr lang="en-US"/>
          </a:p>
        </p:txBody>
      </p:sp>
    </p:spTree>
    <p:extLst>
      <p:ext uri="{BB962C8B-B14F-4D97-AF65-F5344CB8AC3E}">
        <p14:creationId xmlns:p14="http://schemas.microsoft.com/office/powerpoint/2010/main" val="345627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F0B683-5D28-4C45-A702-2AD33A295139}" type="slidenum">
              <a:rPr lang="en-US" smtClean="0"/>
              <a:t>9</a:t>
            </a:fld>
            <a:endParaRPr lang="en-US"/>
          </a:p>
        </p:txBody>
      </p:sp>
    </p:spTree>
    <p:extLst>
      <p:ext uri="{BB962C8B-B14F-4D97-AF65-F5344CB8AC3E}">
        <p14:creationId xmlns:p14="http://schemas.microsoft.com/office/powerpoint/2010/main" val="2627477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C7159D3-59BD-49AC-BBD9-C44DDD19950D}"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245004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41A968-5B74-4E44-AD5E-349F80125290}"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099301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1414A60-B52D-4EFE-B5B1-53C986C2973A}"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48465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670DCB-A4B0-4E58-B883-5C80C0425670}"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4121967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3E70CD0-3089-4A09-8741-7B0544A2A62E}" type="datetime1">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70716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CDB8B8-1C8D-4DB4-9BC8-08AD20CC12D5}"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70596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9487F3-D9EE-4AD9-B8AA-76FCEE780AA3}" type="datetime1">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192853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76749B8-432E-4920-8396-A6FE81842DBF}" type="datetime1">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25497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C0215F-A1A5-4EC0-869F-E72FD381F217}" type="datetime1">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20394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EEA4F72-3999-447D-9112-B8A8404F10E7}"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1253853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C04FD2-BE78-4EB5-89AF-8F094A2AA019}" type="datetime1">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A07A3-40C7-41A7-A893-24E59A1633AE}" type="slidenum">
              <a:rPr lang="en-US" smtClean="0"/>
              <a:t>‹#›</a:t>
            </a:fld>
            <a:endParaRPr lang="en-US"/>
          </a:p>
        </p:txBody>
      </p:sp>
    </p:spTree>
    <p:extLst>
      <p:ext uri="{BB962C8B-B14F-4D97-AF65-F5344CB8AC3E}">
        <p14:creationId xmlns:p14="http://schemas.microsoft.com/office/powerpoint/2010/main" val="331179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F54D6-71CC-492A-B35D-AD0937ECBA4F}" type="datetime1">
              <a:rPr lang="en-US" smtClean="0"/>
              <a:t>7/8/2019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1A07A3-40C7-41A7-A893-24E59A1633AE}" type="slidenum">
              <a:rPr lang="en-US" smtClean="0"/>
              <a:t>‹#›</a:t>
            </a:fld>
            <a:endParaRPr lang="en-US"/>
          </a:p>
        </p:txBody>
      </p:sp>
    </p:spTree>
    <p:extLst>
      <p:ext uri="{BB962C8B-B14F-4D97-AF65-F5344CB8AC3E}">
        <p14:creationId xmlns:p14="http://schemas.microsoft.com/office/powerpoint/2010/main" val="692676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0.png"/><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122363"/>
            <a:ext cx="9663289" cy="2354615"/>
          </a:xfrm>
        </p:spPr>
        <p:txBody>
          <a:bodyPr>
            <a:normAutofit/>
          </a:bodyPr>
          <a:lstStyle/>
          <a:p>
            <a:r>
              <a:rPr lang="en-US" sz="4000" b="1" dirty="0"/>
              <a:t>Strand-Jacket Contact thermal resistance measurement on dummy conductors</a:t>
            </a:r>
          </a:p>
        </p:txBody>
      </p:sp>
      <p:sp>
        <p:nvSpPr>
          <p:cNvPr id="3" name="Subtitle 2"/>
          <p:cNvSpPr>
            <a:spLocks noGrp="1"/>
          </p:cNvSpPr>
          <p:nvPr>
            <p:ph type="subTitle" idx="1"/>
          </p:nvPr>
        </p:nvSpPr>
        <p:spPr>
          <a:xfrm>
            <a:off x="1512472" y="3912326"/>
            <a:ext cx="9144000" cy="1655762"/>
          </a:xfrm>
        </p:spPr>
        <p:txBody>
          <a:bodyPr/>
          <a:lstStyle/>
          <a:p>
            <a:r>
              <a:rPr lang="en-US" dirty="0">
                <a:ea typeface="ＭＳ Ｐゴシック" charset="-128"/>
                <a:cs typeface="ＭＳ Ｐゴシック" charset="-128"/>
              </a:rPr>
              <a:t>Rui Kang, Davide Uglietti, </a:t>
            </a:r>
            <a:r>
              <a:rPr lang="en-US" dirty="0" err="1">
                <a:ea typeface="ＭＳ Ｐゴシック" charset="-128"/>
                <a:cs typeface="ＭＳ Ｐゴシック" charset="-128"/>
              </a:rPr>
              <a:t>Changtao</a:t>
            </a:r>
            <a:r>
              <a:rPr lang="en-US" dirty="0">
                <a:ea typeface="ＭＳ Ｐゴシック" charset="-128"/>
                <a:cs typeface="ＭＳ Ｐゴシック" charset="-128"/>
              </a:rPr>
              <a:t> Kan</a:t>
            </a:r>
          </a:p>
          <a:p>
            <a:r>
              <a:rPr lang="en-US" dirty="0"/>
              <a:t>09.07.2019</a:t>
            </a:r>
          </a:p>
          <a:p>
            <a:r>
              <a:rPr lang="en-US" dirty="0"/>
              <a:t>Szczecin</a:t>
            </a:r>
          </a:p>
        </p:txBody>
      </p:sp>
      <p:sp>
        <p:nvSpPr>
          <p:cNvPr id="4" name="Slide Number Placeholder 3"/>
          <p:cNvSpPr>
            <a:spLocks noGrp="1"/>
          </p:cNvSpPr>
          <p:nvPr>
            <p:ph type="sldNum" sz="quarter" idx="12"/>
          </p:nvPr>
        </p:nvSpPr>
        <p:spPr/>
        <p:txBody>
          <a:bodyPr/>
          <a:lstStyle/>
          <a:p>
            <a:fld id="{8F1A07A3-40C7-41A7-A893-24E59A1633AE}" type="slidenum">
              <a:rPr lang="en-US" smtClean="0"/>
              <a:t>1</a:t>
            </a:fld>
            <a:r>
              <a:rPr lang="en-US" altLang="zh-CN" dirty="0"/>
              <a:t>/10</a:t>
            </a:r>
            <a:endParaRPr lang="en-US" dirty="0"/>
          </a:p>
        </p:txBody>
      </p:sp>
    </p:spTree>
    <p:extLst>
      <p:ext uri="{BB962C8B-B14F-4D97-AF65-F5344CB8AC3E}">
        <p14:creationId xmlns:p14="http://schemas.microsoft.com/office/powerpoint/2010/main" val="113555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6575" y="2565400"/>
            <a:ext cx="7200900" cy="1325563"/>
          </a:xfrm>
        </p:spPr>
        <p:txBody>
          <a:bodyPr/>
          <a:lstStyle/>
          <a:p>
            <a:r>
              <a:rPr lang="en-US" b="1" dirty="0"/>
              <a:t>Thank you for your attention!</a:t>
            </a:r>
          </a:p>
        </p:txBody>
      </p:sp>
      <p:sp>
        <p:nvSpPr>
          <p:cNvPr id="3" name="Slide Number Placeholder 2"/>
          <p:cNvSpPr>
            <a:spLocks noGrp="1"/>
          </p:cNvSpPr>
          <p:nvPr>
            <p:ph type="sldNum" sz="quarter" idx="12"/>
          </p:nvPr>
        </p:nvSpPr>
        <p:spPr/>
        <p:txBody>
          <a:bodyPr/>
          <a:lstStyle/>
          <a:p>
            <a:fld id="{8F1A07A3-40C7-41A7-A893-24E59A1633AE}" type="slidenum">
              <a:rPr lang="en-US" smtClean="0"/>
              <a:t>10</a:t>
            </a:fld>
            <a:r>
              <a:rPr lang="en-US" altLang="zh-CN" dirty="0"/>
              <a:t>/10</a:t>
            </a:r>
            <a:endParaRPr lang="en-US" dirty="0"/>
          </a:p>
        </p:txBody>
      </p:sp>
    </p:spTree>
    <p:extLst>
      <p:ext uri="{BB962C8B-B14F-4D97-AF65-F5344CB8AC3E}">
        <p14:creationId xmlns:p14="http://schemas.microsoft.com/office/powerpoint/2010/main" val="147521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1. Motivation</a:t>
            </a:r>
          </a:p>
        </p:txBody>
      </p:sp>
      <p:sp>
        <p:nvSpPr>
          <p:cNvPr id="6" name="Content Placeholder 6"/>
          <p:cNvSpPr txBox="1">
            <a:spLocks/>
          </p:cNvSpPr>
          <p:nvPr/>
        </p:nvSpPr>
        <p:spPr bwMode="auto">
          <a:xfrm>
            <a:off x="397887" y="3070981"/>
            <a:ext cx="11109751" cy="30646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600" b="1" kern="0" dirty="0">
                <a:solidFill>
                  <a:schemeClr val="tx1"/>
                </a:solidFill>
                <a:latin typeface="Arial"/>
              </a:rPr>
              <a:t>For modelling</a:t>
            </a:r>
            <a:r>
              <a:rPr kumimoji="0" lang="en-US" sz="1600" b="1" i="0" u="none" strike="noStrike" kern="0" cap="none" spc="0" normalizeH="0" baseline="0" noProof="0" dirty="0">
                <a:ln>
                  <a:noFill/>
                </a:ln>
                <a:solidFill>
                  <a:schemeClr val="tx1"/>
                </a:solidFill>
                <a:effectLst/>
                <a:uLnTx/>
                <a:uFillTx/>
                <a:latin typeface="Arial"/>
              </a:rPr>
              <a:t>:</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An important input parameter</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Influenced by many factors: material type, roughness, temperature, contact area and pressure…</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Difficult to estimate</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Few relevant literatures can be found</a:t>
            </a:r>
          </a:p>
          <a:p>
            <a:pPr marL="0" marR="0" lvl="0" indent="0" algn="just" defTabSz="914400" rtl="0" eaLnBrk="0" fontAlgn="base" latinLnBrk="0" hangingPunct="0">
              <a:lnSpc>
                <a:spcPct val="100000"/>
              </a:lnSpc>
              <a:spcBef>
                <a:spcPct val="20000"/>
              </a:spcBef>
              <a:spcAft>
                <a:spcPct val="0"/>
              </a:spcAft>
              <a:buClrTx/>
              <a:buSzTx/>
              <a:buFontTx/>
              <a:buNone/>
              <a:tabLst/>
              <a:defRPr/>
            </a:pPr>
            <a:endParaRPr kumimoji="0" lang="en-US" sz="1600" b="1" i="0" u="none" strike="noStrike" kern="0" cap="none" spc="0" normalizeH="0" baseline="0" noProof="0" dirty="0">
              <a:ln>
                <a:noFill/>
              </a:ln>
              <a:solidFill>
                <a:schemeClr val="tx1"/>
              </a:solidFill>
              <a:effectLst/>
              <a:uLnTx/>
              <a:uFillTx/>
              <a:latin typeface="Arial"/>
            </a:endParaRPr>
          </a:p>
          <a:p>
            <a:pPr marL="0" marR="0" lvl="0" indent="0" algn="just"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Arial"/>
              </a:rPr>
              <a:t>For conductor design:</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CS conductor has large cross section of steel, which dominates the heat capacity at temperature above 20 K</a:t>
            </a:r>
          </a:p>
          <a:p>
            <a:pPr marR="0" lvl="0" algn="just" defTabSz="914400" rtl="0" eaLnBrk="0" fontAlgn="base" latinLnBrk="0" hangingPunct="0">
              <a:lnSpc>
                <a:spcPct val="100000"/>
              </a:lnSpc>
              <a:spcBef>
                <a:spcPct val="20000"/>
              </a:spcBef>
              <a:spcAft>
                <a:spcPct val="0"/>
              </a:spcAft>
              <a:buClrTx/>
              <a:buSzTx/>
              <a:buFont typeface="Wingdings" panose="05000000000000000000" pitchFamily="2" charset="2"/>
              <a:buChar char="Ø"/>
              <a:tabLst/>
              <a:defRPr/>
            </a:pPr>
            <a:r>
              <a:rPr lang="en-US" sz="1600" b="1" kern="0" dirty="0">
                <a:solidFill>
                  <a:schemeClr val="tx1"/>
                </a:solidFill>
                <a:latin typeface="Arial"/>
              </a:rPr>
              <a:t>TCR decides how this huge heat capacity participates quench behavior of conductor </a:t>
            </a:r>
          </a:p>
        </p:txBody>
      </p:sp>
      <p:sp>
        <p:nvSpPr>
          <p:cNvPr id="20" name="Slide Number Placeholder 19"/>
          <p:cNvSpPr>
            <a:spLocks noGrp="1"/>
          </p:cNvSpPr>
          <p:nvPr>
            <p:ph type="sldNum" sz="quarter" idx="12"/>
          </p:nvPr>
        </p:nvSpPr>
        <p:spPr/>
        <p:txBody>
          <a:bodyPr/>
          <a:lstStyle/>
          <a:p>
            <a:fld id="{8F1A07A3-40C7-41A7-A893-24E59A1633AE}" type="slidenum">
              <a:rPr lang="en-US" smtClean="0"/>
              <a:t>2</a:t>
            </a:fld>
            <a:r>
              <a:rPr lang="en-US" altLang="zh-CN" dirty="0"/>
              <a:t>/10</a:t>
            </a:r>
            <a:endParaRPr lang="en-US" dirty="0"/>
          </a:p>
        </p:txBody>
      </p:sp>
      <p:sp>
        <p:nvSpPr>
          <p:cNvPr id="3" name="Rectangle 2"/>
          <p:cNvSpPr/>
          <p:nvPr/>
        </p:nvSpPr>
        <p:spPr>
          <a:xfrm>
            <a:off x="498074" y="890703"/>
            <a:ext cx="7630615" cy="400110"/>
          </a:xfrm>
          <a:prstGeom prst="rect">
            <a:avLst/>
          </a:prstGeom>
        </p:spPr>
        <p:txBody>
          <a:bodyPr wrap="none">
            <a:spAutoFit/>
          </a:bodyPr>
          <a:lstStyle/>
          <a:p>
            <a:pPr lvl="0" algn="just" eaLnBrk="0" fontAlgn="base" hangingPunct="0">
              <a:spcBef>
                <a:spcPct val="20000"/>
              </a:spcBef>
              <a:spcAft>
                <a:spcPct val="0"/>
              </a:spcAft>
              <a:defRPr/>
            </a:pPr>
            <a:r>
              <a:rPr lang="en-US" sz="2000" b="1" kern="0" dirty="0">
                <a:solidFill>
                  <a:srgbClr val="0000FF"/>
                </a:solidFill>
                <a:latin typeface="Arial"/>
              </a:rPr>
              <a:t>Thermal contact resistance (</a:t>
            </a:r>
            <a:r>
              <a:rPr lang="en-US" sz="2000" b="1" kern="0" dirty="0" err="1">
                <a:solidFill>
                  <a:srgbClr val="0000FF"/>
                </a:solidFill>
                <a:latin typeface="Arial"/>
              </a:rPr>
              <a:t>H</a:t>
            </a:r>
            <a:r>
              <a:rPr lang="en-US" sz="2000" b="1" kern="0" baseline="-25000" dirty="0" err="1">
                <a:solidFill>
                  <a:srgbClr val="0000FF"/>
                </a:solidFill>
                <a:latin typeface="Arial"/>
              </a:rPr>
              <a:t>sj</a:t>
            </a:r>
            <a:r>
              <a:rPr lang="en-US" sz="2000" b="1" kern="0" dirty="0">
                <a:solidFill>
                  <a:srgbClr val="0000FF"/>
                </a:solidFill>
                <a:latin typeface="Arial"/>
              </a:rPr>
              <a:t>) between strand and jacket is</a:t>
            </a:r>
            <a:endParaRPr lang="en-US" sz="2000" kern="0" dirty="0">
              <a:solidFill>
                <a:srgbClr val="0000FF"/>
              </a:solidFill>
              <a:latin typeface="Aria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0010" y="1459687"/>
            <a:ext cx="3119830" cy="1516398"/>
          </a:xfrm>
          <a:prstGeom prst="rect">
            <a:avLst/>
          </a:prstGeom>
        </p:spPr>
      </p:pic>
      <p:sp>
        <p:nvSpPr>
          <p:cNvPr id="16" name="Oval 15"/>
          <p:cNvSpPr/>
          <p:nvPr/>
        </p:nvSpPr>
        <p:spPr>
          <a:xfrm>
            <a:off x="5760103" y="1923668"/>
            <a:ext cx="900000" cy="900000"/>
          </a:xfrm>
          <a:prstGeom prst="ellipse">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Strand</a:t>
            </a:r>
          </a:p>
        </p:txBody>
      </p:sp>
      <p:sp>
        <p:nvSpPr>
          <p:cNvPr id="17" name="Rectangle 16"/>
          <p:cNvSpPr/>
          <p:nvPr/>
        </p:nvSpPr>
        <p:spPr>
          <a:xfrm>
            <a:off x="5391150" y="2823668"/>
            <a:ext cx="1405549" cy="247313"/>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a:t>Jacket          </a:t>
            </a:r>
          </a:p>
        </p:txBody>
      </p:sp>
      <p:cxnSp>
        <p:nvCxnSpPr>
          <p:cNvPr id="8" name="Straight Arrow Connector 7"/>
          <p:cNvCxnSpPr/>
          <p:nvPr/>
        </p:nvCxnSpPr>
        <p:spPr>
          <a:xfrm>
            <a:off x="6096000" y="2727558"/>
            <a:ext cx="0" cy="216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205537" y="2727558"/>
            <a:ext cx="0" cy="216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305550" y="2727558"/>
            <a:ext cx="0" cy="216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913918" y="2373668"/>
            <a:ext cx="1610957" cy="34638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1447868" y="1810159"/>
                <a:ext cx="1313629" cy="6046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𝑞</m:t>
                              </m:r>
                            </m:e>
                          </m:acc>
                        </m:e>
                        <m:sub>
                          <m:r>
                            <a:rPr lang="en-US" b="0" i="1" smtClean="0">
                              <a:latin typeface="Cambria Math" panose="02040503050406030204" pitchFamily="18" charset="0"/>
                            </a:rPr>
                            <m:t>𝑠𝑗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𝑗</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𝑠𝑗</m:t>
                              </m:r>
                            </m:sub>
                          </m:sSub>
                        </m:den>
                      </m:f>
                    </m:oMath>
                  </m:oMathPara>
                </a14:m>
                <a:endParaRPr lang="en-US" dirty="0"/>
              </a:p>
            </p:txBody>
          </p:sp>
        </mc:Choice>
        <mc:Fallback xmlns="">
          <p:sp>
            <p:nvSpPr>
              <p:cNvPr id="27" name="TextBox 26"/>
              <p:cNvSpPr txBox="1">
                <a:spLocks noRot="1" noChangeAspect="1" noMove="1" noResize="1" noEditPoints="1" noAdjustHandles="1" noChangeArrowheads="1" noChangeShapeType="1" noTextEdit="1"/>
              </p:cNvSpPr>
              <p:nvPr/>
            </p:nvSpPr>
            <p:spPr>
              <a:xfrm>
                <a:off x="1447868" y="1810159"/>
                <a:ext cx="1313629" cy="60465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3233990" y="1916662"/>
                <a:ext cx="1587101" cy="391646"/>
              </a:xfrm>
              <a:prstGeom prst="rect">
                <a:avLst/>
              </a:prstGeom>
            </p:spPr>
            <p:txBody>
              <a:bodyPr wrap="none">
                <a:spAutoFit/>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𝑠𝑗</m:t>
                        </m:r>
                      </m:sub>
                    </m:sSub>
                  </m:oMath>
                </a14:m>
                <a:r>
                  <a:rPr lang="en-US" dirty="0"/>
                  <a:t> is in Km/W</a:t>
                </a:r>
              </a:p>
            </p:txBody>
          </p:sp>
        </mc:Choice>
        <mc:Fallback xmlns="">
          <p:sp>
            <p:nvSpPr>
              <p:cNvPr id="28" name="Rectangle 27"/>
              <p:cNvSpPr>
                <a:spLocks noRot="1" noChangeAspect="1" noMove="1" noResize="1" noEditPoints="1" noAdjustHandles="1" noChangeArrowheads="1" noChangeShapeType="1" noTextEdit="1"/>
              </p:cNvSpPr>
              <p:nvPr/>
            </p:nvSpPr>
            <p:spPr>
              <a:xfrm>
                <a:off x="3233990" y="1916662"/>
                <a:ext cx="1587101" cy="391646"/>
              </a:xfrm>
              <a:prstGeom prst="rect">
                <a:avLst/>
              </a:prstGeom>
              <a:blipFill>
                <a:blip r:embed="rId5"/>
                <a:stretch>
                  <a:fillRect t="-6154" r="-2692" b="-184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ctangle 28"/>
              <p:cNvSpPr/>
              <p:nvPr/>
            </p:nvSpPr>
            <p:spPr>
              <a:xfrm>
                <a:off x="5327309" y="2442018"/>
                <a:ext cx="533736"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acc>
                            <m:accPr>
                              <m:chr m:val="̇"/>
                              <m:ctrlPr>
                                <a:rPr lang="en-US"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𝑞</m:t>
                              </m:r>
                            </m:e>
                          </m:acc>
                        </m:e>
                        <m:sub>
                          <m:r>
                            <a:rPr lang="en-US" i="1">
                              <a:solidFill>
                                <a:srgbClr val="FF0000"/>
                              </a:solidFill>
                              <a:latin typeface="Cambria Math" panose="02040503050406030204" pitchFamily="18" charset="0"/>
                            </a:rPr>
                            <m:t>𝑠𝑗</m:t>
                          </m:r>
                        </m:sub>
                      </m:sSub>
                    </m:oMath>
                  </m:oMathPara>
                </a14:m>
                <a:endParaRPr lang="en-US" dirty="0">
                  <a:solidFill>
                    <a:srgbClr val="FF0000"/>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5327309" y="2442018"/>
                <a:ext cx="533736" cy="391646"/>
              </a:xfrm>
              <a:prstGeom prst="rect">
                <a:avLst/>
              </a:prstGeom>
              <a:blipFill>
                <a:blip r:embed="rId6"/>
                <a:stretch>
                  <a:fillRect b="-7813"/>
                </a:stretch>
              </a:blipFill>
            </p:spPr>
            <p:txBody>
              <a:bodyPr/>
              <a:lstStyle/>
              <a:p>
                <a:r>
                  <a:rPr lang="en-US">
                    <a:noFill/>
                  </a:rPr>
                  <a:t> </a:t>
                </a:r>
              </a:p>
            </p:txBody>
          </p:sp>
        </mc:Fallback>
      </mc:AlternateContent>
      <p:sp>
        <p:nvSpPr>
          <p:cNvPr id="18" name="Rectangle 2">
            <a:extLst>
              <a:ext uri="{FF2B5EF4-FFF2-40B4-BE49-F238E27FC236}">
                <a16:creationId xmlns:a16="http://schemas.microsoft.com/office/drawing/2014/main" id="{0C80398D-BBDC-4AC7-8E3D-5901932D59C1}"/>
              </a:ext>
            </a:extLst>
          </p:cNvPr>
          <p:cNvSpPr/>
          <p:nvPr/>
        </p:nvSpPr>
        <p:spPr>
          <a:xfrm>
            <a:off x="4775958" y="6135634"/>
            <a:ext cx="4041491" cy="400110"/>
          </a:xfrm>
          <a:prstGeom prst="rect">
            <a:avLst/>
          </a:prstGeom>
        </p:spPr>
        <p:txBody>
          <a:bodyPr wrap="none">
            <a:spAutoFit/>
          </a:bodyPr>
          <a:lstStyle/>
          <a:p>
            <a:pPr lvl="0" algn="just" eaLnBrk="0" fontAlgn="base" hangingPunct="0">
              <a:spcBef>
                <a:spcPct val="20000"/>
              </a:spcBef>
              <a:spcAft>
                <a:spcPct val="0"/>
              </a:spcAft>
              <a:defRPr/>
            </a:pPr>
            <a:r>
              <a:rPr lang="en-US" sz="2000" b="1" kern="0" dirty="0">
                <a:solidFill>
                  <a:srgbClr val="0000FF"/>
                </a:solidFill>
                <a:latin typeface="Arial"/>
              </a:rPr>
              <a:t>At least to know the magnitude.</a:t>
            </a:r>
            <a:endParaRPr lang="en-US" sz="2000" kern="0" dirty="0">
              <a:solidFill>
                <a:srgbClr val="0000FF"/>
              </a:solidFill>
              <a:latin typeface="Arial"/>
            </a:endParaRPr>
          </a:p>
        </p:txBody>
      </p:sp>
      <p:sp>
        <p:nvSpPr>
          <p:cNvPr id="5" name="矩形 4">
            <a:extLst>
              <a:ext uri="{FF2B5EF4-FFF2-40B4-BE49-F238E27FC236}">
                <a16:creationId xmlns:a16="http://schemas.microsoft.com/office/drawing/2014/main" id="{90E20B9A-8CD2-4BB7-BE29-23DF4CD4C799}"/>
              </a:ext>
            </a:extLst>
          </p:cNvPr>
          <p:cNvSpPr/>
          <p:nvPr/>
        </p:nvSpPr>
        <p:spPr>
          <a:xfrm>
            <a:off x="5969296" y="2207812"/>
            <a:ext cx="472482" cy="402200"/>
          </a:xfrm>
          <a:prstGeom prst="rect">
            <a:avLst/>
          </a:prstGeom>
          <a:solidFill>
            <a:srgbClr val="FF0000"/>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9" name="直接箭头连接符 8">
            <a:extLst>
              <a:ext uri="{FF2B5EF4-FFF2-40B4-BE49-F238E27FC236}">
                <a16:creationId xmlns:a16="http://schemas.microsoft.com/office/drawing/2014/main" id="{02D0B54D-C736-4BE9-BFE8-D6F839E3ABC8}"/>
              </a:ext>
            </a:extLst>
          </p:cNvPr>
          <p:cNvCxnSpPr/>
          <p:nvPr/>
        </p:nvCxnSpPr>
        <p:spPr>
          <a:xfrm flipV="1">
            <a:off x="6305550" y="1810159"/>
            <a:ext cx="430810" cy="203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1" name="Rectangle 27">
                <a:extLst>
                  <a:ext uri="{FF2B5EF4-FFF2-40B4-BE49-F238E27FC236}">
                    <a16:creationId xmlns:a16="http://schemas.microsoft.com/office/drawing/2014/main" id="{7BAB3B8F-4FED-440D-AC6B-98A8265CE416}"/>
                  </a:ext>
                </a:extLst>
              </p:cNvPr>
              <p:cNvSpPr/>
              <p:nvPr/>
            </p:nvSpPr>
            <p:spPr>
              <a:xfrm>
                <a:off x="6633718" y="1449995"/>
                <a:ext cx="1442959" cy="3077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𝐶𝑜𝑝𝑝𝑒𝑟</m:t>
                      </m:r>
                      <m:r>
                        <a:rPr lang="en-US" sz="1400" b="0" i="1" smtClean="0">
                          <a:latin typeface="Cambria Math" panose="02040503050406030204" pitchFamily="18" charset="0"/>
                        </a:rPr>
                        <m:t> </m:t>
                      </m:r>
                      <m:r>
                        <a:rPr lang="en-US" sz="1400" b="0" i="1" smtClean="0">
                          <a:latin typeface="Cambria Math" panose="02040503050406030204" pitchFamily="18" charset="0"/>
                        </a:rPr>
                        <m:t>𝑃𝑟𝑜𝑓𝑖𝑙𝑒</m:t>
                      </m:r>
                    </m:oMath>
                  </m:oMathPara>
                </a14:m>
                <a:endParaRPr lang="en-US" dirty="0"/>
              </a:p>
            </p:txBody>
          </p:sp>
        </mc:Choice>
        <mc:Fallback>
          <p:sp>
            <p:nvSpPr>
              <p:cNvPr id="21" name="Rectangle 27">
                <a:extLst>
                  <a:ext uri="{FF2B5EF4-FFF2-40B4-BE49-F238E27FC236}">
                    <a16:creationId xmlns:a16="http://schemas.microsoft.com/office/drawing/2014/main" id="{7BAB3B8F-4FED-440D-AC6B-98A8265CE416}"/>
                  </a:ext>
                </a:extLst>
              </p:cNvPr>
              <p:cNvSpPr>
                <a:spLocks noRot="1" noChangeAspect="1" noMove="1" noResize="1" noEditPoints="1" noAdjustHandles="1" noChangeArrowheads="1" noChangeShapeType="1" noTextEdit="1"/>
              </p:cNvSpPr>
              <p:nvPr/>
            </p:nvSpPr>
            <p:spPr>
              <a:xfrm>
                <a:off x="6633718" y="1449995"/>
                <a:ext cx="1442959" cy="307777"/>
              </a:xfrm>
              <a:prstGeom prst="rect">
                <a:avLst/>
              </a:prstGeom>
              <a:blipFill>
                <a:blip r:embed="rId7"/>
                <a:stretch>
                  <a:fillRect b="-8000"/>
                </a:stretch>
              </a:blipFill>
            </p:spPr>
            <p:txBody>
              <a:bodyPr/>
              <a:lstStyle/>
              <a:p>
                <a:r>
                  <a:rPr lang="zh-CN" altLang="en-US">
                    <a:noFill/>
                  </a:rPr>
                  <a:t> </a:t>
                </a:r>
              </a:p>
            </p:txBody>
          </p:sp>
        </mc:Fallback>
      </mc:AlternateContent>
      <p:cxnSp>
        <p:nvCxnSpPr>
          <p:cNvPr id="22" name="直接箭头连接符 21">
            <a:extLst>
              <a:ext uri="{FF2B5EF4-FFF2-40B4-BE49-F238E27FC236}">
                <a16:creationId xmlns:a16="http://schemas.microsoft.com/office/drawing/2014/main" id="{7E2855FD-926C-47B8-A5FA-51BAAA99E8A3}"/>
              </a:ext>
            </a:extLst>
          </p:cNvPr>
          <p:cNvCxnSpPr/>
          <p:nvPr/>
        </p:nvCxnSpPr>
        <p:spPr>
          <a:xfrm flipV="1">
            <a:off x="6296243" y="2196295"/>
            <a:ext cx="430810" cy="203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5" name="Rectangle 27">
                <a:extLst>
                  <a:ext uri="{FF2B5EF4-FFF2-40B4-BE49-F238E27FC236}">
                    <a16:creationId xmlns:a16="http://schemas.microsoft.com/office/drawing/2014/main" id="{E5883B62-99F0-47B0-8CCA-93B14C2BD12C}"/>
                  </a:ext>
                </a:extLst>
              </p:cNvPr>
              <p:cNvSpPr/>
              <p:nvPr/>
            </p:nvSpPr>
            <p:spPr>
              <a:xfrm>
                <a:off x="6624411" y="1836131"/>
                <a:ext cx="1689886" cy="307777"/>
              </a:xfrm>
              <a:prstGeom prst="rect">
                <a:avLst/>
              </a:prstGeom>
            </p:spPr>
            <p:txBody>
              <a:bodyPr wrap="none">
                <a:spAutoFit/>
              </a:bodyPr>
              <a:lstStyle/>
              <a:p>
                <a:r>
                  <a:rPr lang="en-US" sz="1400" b="0" dirty="0"/>
                  <a:t>Soldered </a:t>
                </a:r>
                <a14:m>
                  <m:oMath xmlns:m="http://schemas.openxmlformats.org/officeDocument/2006/math">
                    <m:r>
                      <a:rPr lang="en-US" sz="1400" b="0" i="1" smtClean="0">
                        <a:latin typeface="Cambria Math" panose="02040503050406030204" pitchFamily="18" charset="0"/>
                      </a:rPr>
                      <m:t>𝐻𝑇𝑆</m:t>
                    </m:r>
                    <m:r>
                      <a:rPr lang="en-US" sz="1400" b="0" i="1" smtClean="0">
                        <a:latin typeface="Cambria Math" panose="02040503050406030204" pitchFamily="18" charset="0"/>
                      </a:rPr>
                      <m:t> </m:t>
                    </m:r>
                    <m:r>
                      <a:rPr lang="en-US" sz="1400" b="0" i="1" smtClean="0">
                        <a:latin typeface="Cambria Math" panose="02040503050406030204" pitchFamily="18" charset="0"/>
                      </a:rPr>
                      <m:t>𝑠𝑡𝑎𝑐𝑘</m:t>
                    </m:r>
                  </m:oMath>
                </a14:m>
                <a:endParaRPr lang="en-US" dirty="0"/>
              </a:p>
            </p:txBody>
          </p:sp>
        </mc:Choice>
        <mc:Fallback>
          <p:sp>
            <p:nvSpPr>
              <p:cNvPr id="25" name="Rectangle 27">
                <a:extLst>
                  <a:ext uri="{FF2B5EF4-FFF2-40B4-BE49-F238E27FC236}">
                    <a16:creationId xmlns:a16="http://schemas.microsoft.com/office/drawing/2014/main" id="{E5883B62-99F0-47B0-8CCA-93B14C2BD12C}"/>
                  </a:ext>
                </a:extLst>
              </p:cNvPr>
              <p:cNvSpPr>
                <a:spLocks noRot="1" noChangeAspect="1" noMove="1" noResize="1" noEditPoints="1" noAdjustHandles="1" noChangeArrowheads="1" noChangeShapeType="1" noTextEdit="1"/>
              </p:cNvSpPr>
              <p:nvPr/>
            </p:nvSpPr>
            <p:spPr>
              <a:xfrm>
                <a:off x="6624411" y="1836131"/>
                <a:ext cx="1689886" cy="307777"/>
              </a:xfrm>
              <a:prstGeom prst="rect">
                <a:avLst/>
              </a:prstGeom>
              <a:blipFill>
                <a:blip r:embed="rId8"/>
                <a:stretch>
                  <a:fillRect l="-1083" t="-3922" b="-19608"/>
                </a:stretch>
              </a:blipFill>
            </p:spPr>
            <p:txBody>
              <a:bodyPr/>
              <a:lstStyle/>
              <a:p>
                <a:r>
                  <a:rPr lang="zh-CN" altLang="en-US">
                    <a:noFill/>
                  </a:rPr>
                  <a:t> </a:t>
                </a:r>
              </a:p>
            </p:txBody>
          </p:sp>
        </mc:Fallback>
      </mc:AlternateContent>
      <p:sp>
        <p:nvSpPr>
          <p:cNvPr id="10" name="右大括号 9">
            <a:extLst>
              <a:ext uri="{FF2B5EF4-FFF2-40B4-BE49-F238E27FC236}">
                <a16:creationId xmlns:a16="http://schemas.microsoft.com/office/drawing/2014/main" id="{34FE9863-6158-4892-B2F2-B9A69DB71675}"/>
              </a:ext>
            </a:extLst>
          </p:cNvPr>
          <p:cNvSpPr/>
          <p:nvPr/>
        </p:nvSpPr>
        <p:spPr>
          <a:xfrm>
            <a:off x="8128689" y="1315743"/>
            <a:ext cx="236455" cy="8018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26" name="Rectangle 27">
                <a:extLst>
                  <a:ext uri="{FF2B5EF4-FFF2-40B4-BE49-F238E27FC236}">
                    <a16:creationId xmlns:a16="http://schemas.microsoft.com/office/drawing/2014/main" id="{0E1DEDC9-906A-4044-B64A-95BE896DAF98}"/>
                  </a:ext>
                </a:extLst>
              </p:cNvPr>
              <p:cNvSpPr/>
              <p:nvPr/>
            </p:nvSpPr>
            <p:spPr>
              <a:xfrm>
                <a:off x="8438751" y="1560450"/>
                <a:ext cx="786690" cy="307777"/>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𝑆𝑡𝑟𝑎𝑛𝑑</m:t>
                      </m:r>
                    </m:oMath>
                  </m:oMathPara>
                </a14:m>
                <a:endParaRPr lang="en-US" dirty="0"/>
              </a:p>
            </p:txBody>
          </p:sp>
        </mc:Choice>
        <mc:Fallback>
          <p:sp>
            <p:nvSpPr>
              <p:cNvPr id="26" name="Rectangle 27">
                <a:extLst>
                  <a:ext uri="{FF2B5EF4-FFF2-40B4-BE49-F238E27FC236}">
                    <a16:creationId xmlns:a16="http://schemas.microsoft.com/office/drawing/2014/main" id="{0E1DEDC9-906A-4044-B64A-95BE896DAF98}"/>
                  </a:ext>
                </a:extLst>
              </p:cNvPr>
              <p:cNvSpPr>
                <a:spLocks noRot="1" noChangeAspect="1" noMove="1" noResize="1" noEditPoints="1" noAdjustHandles="1" noChangeArrowheads="1" noChangeShapeType="1" noTextEdit="1"/>
              </p:cNvSpPr>
              <p:nvPr/>
            </p:nvSpPr>
            <p:spPr>
              <a:xfrm>
                <a:off x="8438751" y="1560450"/>
                <a:ext cx="786690" cy="307777"/>
              </a:xfrm>
              <a:prstGeom prst="rect">
                <a:avLst/>
              </a:prstGeom>
              <a:blipFill>
                <a:blip r:embed="rId9"/>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09028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2. Method</a:t>
            </a:r>
          </a:p>
        </p:txBody>
      </p:sp>
      <p:sp>
        <p:nvSpPr>
          <p:cNvPr id="20" name="Slide Number Placeholder 19"/>
          <p:cNvSpPr>
            <a:spLocks noGrp="1"/>
          </p:cNvSpPr>
          <p:nvPr>
            <p:ph type="sldNum" sz="quarter" idx="12"/>
          </p:nvPr>
        </p:nvSpPr>
        <p:spPr/>
        <p:txBody>
          <a:bodyPr/>
          <a:lstStyle/>
          <a:p>
            <a:fld id="{8F1A07A3-40C7-41A7-A893-24E59A1633AE}" type="slidenum">
              <a:rPr lang="en-US" smtClean="0"/>
              <a:t>3</a:t>
            </a:fld>
            <a:r>
              <a:rPr lang="en-US" altLang="zh-CN" dirty="0"/>
              <a:t>/10</a:t>
            </a:r>
            <a:endParaRPr lang="en-US" dirty="0"/>
          </a:p>
        </p:txBody>
      </p:sp>
      <p:sp>
        <p:nvSpPr>
          <p:cNvPr id="9" name="Rectangle 8"/>
          <p:cNvSpPr/>
          <p:nvPr/>
        </p:nvSpPr>
        <p:spPr>
          <a:xfrm>
            <a:off x="493851" y="977841"/>
            <a:ext cx="4878259" cy="369332"/>
          </a:xfrm>
          <a:prstGeom prst="rect">
            <a:avLst/>
          </a:prstGeom>
        </p:spPr>
        <p:txBody>
          <a:bodyPr wrap="none">
            <a:spAutoFit/>
          </a:bodyPr>
          <a:lstStyle/>
          <a:p>
            <a:pPr lvl="0" algn="just" eaLnBrk="0" fontAlgn="base" hangingPunct="0">
              <a:spcBef>
                <a:spcPct val="20000"/>
              </a:spcBef>
              <a:spcAft>
                <a:spcPct val="0"/>
              </a:spcAft>
              <a:defRPr/>
            </a:pPr>
            <a:r>
              <a:rPr lang="en-US" b="1" kern="0" dirty="0">
                <a:solidFill>
                  <a:srgbClr val="0000FF"/>
                </a:solidFill>
                <a:latin typeface="Arial"/>
              </a:rPr>
              <a:t>The thermal equation can be descript with:</a:t>
            </a:r>
            <a:endParaRPr lang="en-US" kern="0" dirty="0">
              <a:solidFill>
                <a:srgbClr val="0000FF"/>
              </a:solidFill>
              <a:latin typeface="Arial"/>
            </a:endParaRPr>
          </a:p>
        </p:txBody>
      </p:sp>
      <mc:AlternateContent xmlns:mc="http://schemas.openxmlformats.org/markup-compatibility/2006" xmlns:a14="http://schemas.microsoft.com/office/drawing/2010/main">
        <mc:Choice Requires="a14">
          <p:sp>
            <p:nvSpPr>
              <p:cNvPr id="25" name="Rectangle 24"/>
              <p:cNvSpPr/>
              <p:nvPr/>
            </p:nvSpPr>
            <p:spPr>
              <a:xfrm>
                <a:off x="494581" y="1432440"/>
                <a:ext cx="7271700" cy="1513299"/>
              </a:xfrm>
              <a:prstGeom prst="rect">
                <a:avLst/>
              </a:prstGeom>
            </p:spPr>
            <p:txBody>
              <a:bodyPr wrap="square">
                <a:spAutoFit/>
              </a:bodyPr>
              <a:lstStyle/>
              <a:p>
                <a:pPr algn="just">
                  <a:lnSpc>
                    <a:spcPct val="115000"/>
                  </a:lnSpc>
                  <a:spcAft>
                    <a:spcPts val="600"/>
                  </a:spcAft>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𝐴</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𝐶</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𝜌</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num>
                        <m:den>
                          <m:r>
                            <a:rPr lang="en-US" sz="1600" i="1">
                              <a:latin typeface="Cambria Math" panose="02040503050406030204" pitchFamily="18" charset="0"/>
                              <a:ea typeface="SimSun" panose="02010600030101010101" pitchFamily="2" charset="-122"/>
                              <a:cs typeface="Times New Roman" panose="02020603050405020304" pitchFamily="18" charset="0"/>
                            </a:rPr>
                            <m:t>𝜕</m:t>
                          </m:r>
                          <m:r>
                            <a:rPr lang="en-US" sz="1600" i="1">
                              <a:latin typeface="Cambria Math" panose="02040503050406030204" pitchFamily="18" charset="0"/>
                              <a:ea typeface="SimSun" panose="02010600030101010101" pitchFamily="2" charset="-122"/>
                              <a:cs typeface="Times New Roman" panose="02020603050405020304" pitchFamily="18" charset="0"/>
                            </a:rPr>
                            <m:t>𝑡</m:t>
                          </m:r>
                        </m:den>
                      </m:f>
                      <m:r>
                        <a:rPr lang="en-US" sz="1600">
                          <a:latin typeface="Cambria Math" panose="02040503050406030204" pitchFamily="18" charset="0"/>
                          <a:ea typeface="SimSun" panose="02010600030101010101" pitchFamily="2" charset="-122"/>
                          <a:cs typeface="Times New Roman" panose="02020603050405020304" pitchFamily="18" charset="0"/>
                        </a:rPr>
                        <m:t>+</m:t>
                      </m:r>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d>
                            <m:dPr>
                              <m:ctrlPr>
                                <a:rPr lang="en-US" sz="1600" i="1">
                                  <a:latin typeface="Cambria Math" panose="02040503050406030204" pitchFamily="18" charset="0"/>
                                  <a:ea typeface="SimSun" panose="02010600030101010101" pitchFamily="2" charset="-122"/>
                                  <a:cs typeface="Times New Roman" panose="02020603050405020304" pitchFamily="18" charset="0"/>
                                </a:rPr>
                              </m:ctrlPr>
                            </m:dPr>
                            <m:e>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e>
                          </m:d>
                        </m:num>
                        <m:den>
                          <m:r>
                            <a:rPr lang="en-US" sz="1600" i="1">
                              <a:latin typeface="Cambria Math" panose="02040503050406030204" pitchFamily="18" charset="0"/>
                              <a:ea typeface="SimSun" panose="02010600030101010101" pitchFamily="2" charset="-122"/>
                              <a:cs typeface="Times New Roman" panose="02020603050405020304" pitchFamily="18" charset="0"/>
                            </a:rPr>
                            <m:t>𝐻</m:t>
                          </m:r>
                        </m:den>
                      </m:f>
                      <m:r>
                        <a:rPr lang="en-US" sz="1600">
                          <a:latin typeface="Cambria Math" panose="02040503050406030204" pitchFamily="18" charset="0"/>
                          <a:ea typeface="SimSun" panose="02010600030101010101" pitchFamily="2" charset="-122"/>
                          <a:cs typeface="Times New Roman" panose="02020603050405020304" pitchFamily="18" charset="0"/>
                        </a:rPr>
                        <m:t>+</m:t>
                      </m:r>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d>
                            <m:dPr>
                              <m:ctrlPr>
                                <a:rPr lang="en-US" sz="1600" i="1">
                                  <a:latin typeface="Cambria Math" panose="02040503050406030204" pitchFamily="18" charset="0"/>
                                  <a:ea typeface="SimSun" panose="02010600030101010101" pitchFamily="2" charset="-122"/>
                                  <a:cs typeface="Times New Roman" panose="02020603050405020304" pitchFamily="18" charset="0"/>
                                </a:rPr>
                              </m:ctrlPr>
                            </m:dPr>
                            <m:e>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e>
                          </m:d>
                        </m:num>
                        <m:den>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𝐻</m:t>
                              </m:r>
                            </m:e>
                            <m:sub>
                              <m:r>
                                <a:rPr lang="en-US" sz="1600" i="1">
                                  <a:latin typeface="Cambria Math" panose="02040503050406030204" pitchFamily="18" charset="0"/>
                                  <a:ea typeface="SimSun" panose="02010600030101010101" pitchFamily="2" charset="-122"/>
                                  <a:cs typeface="Times New Roman" panose="02020603050405020304" pitchFamily="18" charset="0"/>
                                </a:rPr>
                                <m:t>𝑎𝑖𝑟</m:t>
                              </m:r>
                              <m:r>
                                <a:rPr lang="en-US" sz="1600" i="1">
                                  <a:latin typeface="Cambria Math" panose="02040503050406030204" pitchFamily="18" charset="0"/>
                                  <a:ea typeface="SimSun" panose="02010600030101010101" pitchFamily="2" charset="-122"/>
                                  <a:cs typeface="Times New Roman" panose="02020603050405020304" pitchFamily="18" charset="0"/>
                                </a:rPr>
                                <m:t>_</m:t>
                              </m:r>
                              <m:r>
                                <a:rPr lang="en-US" sz="1600" i="1">
                                  <a:latin typeface="Cambria Math" panose="02040503050406030204" pitchFamily="18" charset="0"/>
                                  <a:ea typeface="SimSun" panose="02010600030101010101" pitchFamily="2" charset="-122"/>
                                  <a:cs typeface="Times New Roman" panose="02020603050405020304" pitchFamily="18" charset="0"/>
                                </a:rPr>
                                <m:t>𝑖𝑛</m:t>
                              </m:r>
                            </m:sub>
                          </m:sSub>
                        </m:den>
                      </m:f>
                      <m:r>
                        <a:rPr lang="en-US" sz="1600">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𝑄</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r>
                        <a:rPr lang="en-US" sz="1600">
                          <a:latin typeface="Cambria Math" panose="02040503050406030204" pitchFamily="18" charset="0"/>
                          <a:ea typeface="SimSun" panose="02010600030101010101" pitchFamily="2" charset="-122"/>
                          <a:cs typeface="Times New Roman" panose="02020603050405020304" pitchFamily="18" charset="0"/>
                        </a:rPr>
                        <m:t>…(1)</m:t>
                      </m:r>
                    </m:oMath>
                  </m:oMathPara>
                </a14:m>
                <a:endParaRPr lang="en-US" sz="1600" dirty="0">
                  <a:latin typeface="Calibri" panose="020F0502020204030204" pitchFamily="34" charset="0"/>
                  <a:ea typeface="SimSun" panose="02010600030101010101" pitchFamily="2" charset="-122"/>
                  <a:cs typeface="Times New Roman" panose="02020603050405020304" pitchFamily="18" charset="0"/>
                </a:endParaRPr>
              </a:p>
              <a:p>
                <a:pPr algn="just">
                  <a:lnSpc>
                    <a:spcPct val="115000"/>
                  </a:lnSpc>
                  <a:spcAft>
                    <a:spcPts val="600"/>
                  </a:spcAft>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𝐴</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𝐶</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𝜌</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num>
                        <m:den>
                          <m:r>
                            <a:rPr lang="en-US" sz="1600" i="1">
                              <a:latin typeface="Cambria Math" panose="02040503050406030204" pitchFamily="18" charset="0"/>
                              <a:ea typeface="SimSun" panose="02010600030101010101" pitchFamily="2" charset="-122"/>
                              <a:cs typeface="Times New Roman" panose="02020603050405020304" pitchFamily="18" charset="0"/>
                            </a:rPr>
                            <m:t>𝜕</m:t>
                          </m:r>
                          <m:r>
                            <a:rPr lang="en-US" sz="1600" i="1">
                              <a:latin typeface="Cambria Math" panose="02040503050406030204" pitchFamily="18" charset="0"/>
                              <a:ea typeface="SimSun" panose="02010600030101010101" pitchFamily="2" charset="-122"/>
                              <a:cs typeface="Times New Roman" panose="02020603050405020304" pitchFamily="18" charset="0"/>
                            </a:rPr>
                            <m:t>𝑡</m:t>
                          </m:r>
                        </m:den>
                      </m:f>
                      <m:r>
                        <a:rPr lang="en-US" sz="1600">
                          <a:latin typeface="Cambria Math" panose="02040503050406030204" pitchFamily="18" charset="0"/>
                          <a:ea typeface="SimSun" panose="02010600030101010101" pitchFamily="2" charset="-122"/>
                          <a:cs typeface="Times New Roman" panose="02020603050405020304" pitchFamily="18" charset="0"/>
                        </a:rPr>
                        <m:t>+</m:t>
                      </m:r>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d>
                            <m:dPr>
                              <m:ctrlPr>
                                <a:rPr lang="en-US" sz="1600" i="1">
                                  <a:latin typeface="Cambria Math" panose="02040503050406030204" pitchFamily="18" charset="0"/>
                                  <a:ea typeface="SimSun" panose="02010600030101010101" pitchFamily="2" charset="-122"/>
                                  <a:cs typeface="Times New Roman" panose="02020603050405020304" pitchFamily="18" charset="0"/>
                                </a:rPr>
                              </m:ctrlPr>
                            </m:dPr>
                            <m:e>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e>
                          </m:d>
                        </m:num>
                        <m:den>
                          <m:r>
                            <a:rPr lang="en-US" sz="1600" i="1">
                              <a:latin typeface="Cambria Math" panose="02040503050406030204" pitchFamily="18" charset="0"/>
                              <a:ea typeface="SimSun" panose="02010600030101010101" pitchFamily="2" charset="-122"/>
                              <a:cs typeface="Times New Roman" panose="02020603050405020304" pitchFamily="18" charset="0"/>
                            </a:rPr>
                            <m:t>𝐻</m:t>
                          </m:r>
                        </m:den>
                      </m:f>
                      <m:r>
                        <a:rPr lang="en-US" sz="1600">
                          <a:latin typeface="Cambria Math" panose="02040503050406030204" pitchFamily="18" charset="0"/>
                          <a:ea typeface="SimSun" panose="02010600030101010101" pitchFamily="2" charset="-122"/>
                          <a:cs typeface="Times New Roman" panose="02020603050405020304" pitchFamily="18" charset="0"/>
                        </a:rPr>
                        <m:t>+</m:t>
                      </m:r>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d>
                            <m:dPr>
                              <m:ctrlPr>
                                <a:rPr lang="en-US" sz="1600" i="1">
                                  <a:latin typeface="Cambria Math" panose="02040503050406030204" pitchFamily="18" charset="0"/>
                                  <a:ea typeface="SimSun" panose="02010600030101010101" pitchFamily="2" charset="-122"/>
                                  <a:cs typeface="Times New Roman" panose="02020603050405020304" pitchFamily="18" charset="0"/>
                                </a:rPr>
                              </m:ctrlPr>
                            </m:dPr>
                            <m:e>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𝑐𝑢</m:t>
                                  </m:r>
                                </m:sub>
                              </m:sSub>
                            </m:e>
                          </m:d>
                        </m:num>
                        <m:den>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𝐻</m:t>
                              </m:r>
                            </m:e>
                            <m:sub>
                              <m:r>
                                <a:rPr lang="en-US" sz="1600" i="1">
                                  <a:latin typeface="Cambria Math" panose="02040503050406030204" pitchFamily="18" charset="0"/>
                                  <a:ea typeface="SimSun" panose="02010600030101010101" pitchFamily="2" charset="-122"/>
                                  <a:cs typeface="Times New Roman" panose="02020603050405020304" pitchFamily="18" charset="0"/>
                                </a:rPr>
                                <m:t>𝑎𝑖𝑟</m:t>
                              </m:r>
                              <m:r>
                                <a:rPr lang="en-US" sz="1600" i="1">
                                  <a:latin typeface="Cambria Math" panose="02040503050406030204" pitchFamily="18" charset="0"/>
                                  <a:ea typeface="SimSun" panose="02010600030101010101" pitchFamily="2" charset="-122"/>
                                  <a:cs typeface="Times New Roman" panose="02020603050405020304" pitchFamily="18" charset="0"/>
                                </a:rPr>
                                <m:t>_</m:t>
                              </m:r>
                              <m:r>
                                <a:rPr lang="en-US" sz="1600" i="1">
                                  <a:latin typeface="Cambria Math" panose="02040503050406030204" pitchFamily="18" charset="0"/>
                                  <a:ea typeface="SimSun" panose="02010600030101010101" pitchFamily="2" charset="-122"/>
                                  <a:cs typeface="Times New Roman" panose="02020603050405020304" pitchFamily="18" charset="0"/>
                                </a:rPr>
                                <m:t>𝑖𝑛</m:t>
                              </m:r>
                            </m:sub>
                          </m:sSub>
                        </m:den>
                      </m:f>
                      <m:r>
                        <a:rPr lang="en-US" sz="1600">
                          <a:latin typeface="Cambria Math" panose="02040503050406030204" pitchFamily="18" charset="0"/>
                          <a:ea typeface="SimSun" panose="02010600030101010101" pitchFamily="2" charset="-122"/>
                          <a:cs typeface="Times New Roman" panose="02020603050405020304" pitchFamily="18" charset="0"/>
                        </a:rPr>
                        <m:t>+</m:t>
                      </m:r>
                      <m:f>
                        <m:fPr>
                          <m:ctrlPr>
                            <a:rPr lang="en-US" sz="1600" i="1">
                              <a:latin typeface="Cambria Math" panose="02040503050406030204" pitchFamily="18" charset="0"/>
                              <a:ea typeface="SimSun" panose="02010600030101010101" pitchFamily="2" charset="-122"/>
                              <a:cs typeface="Times New Roman" panose="02020603050405020304" pitchFamily="18" charset="0"/>
                            </a:rPr>
                          </m:ctrlPr>
                        </m:fPr>
                        <m:num>
                          <m:d>
                            <m:dPr>
                              <m:ctrlPr>
                                <a:rPr lang="en-US" sz="1600" i="1">
                                  <a:latin typeface="Cambria Math" panose="02040503050406030204" pitchFamily="18" charset="0"/>
                                  <a:ea typeface="SimSun" panose="02010600030101010101" pitchFamily="2" charset="-122"/>
                                  <a:cs typeface="Times New Roman" panose="02020603050405020304" pitchFamily="18" charset="0"/>
                                </a:rPr>
                              </m:ctrlPr>
                            </m:dPr>
                            <m:e>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r>
                                <a:rPr lang="en-US" sz="1600" i="1">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𝑇</m:t>
                                  </m:r>
                                </m:e>
                                <m:sub>
                                  <m:r>
                                    <a:rPr lang="en-US" sz="1600" i="1">
                                      <a:latin typeface="Cambria Math" panose="02040503050406030204" pitchFamily="18" charset="0"/>
                                      <a:ea typeface="SimSun" panose="02010600030101010101" pitchFamily="2" charset="-122"/>
                                      <a:cs typeface="Times New Roman" panose="02020603050405020304" pitchFamily="18" charset="0"/>
                                    </a:rPr>
                                    <m:t>𝑎𝑖𝑟</m:t>
                                  </m:r>
                                  <m:r>
                                    <a:rPr lang="en-US" sz="1600" i="1">
                                      <a:latin typeface="Cambria Math" panose="02040503050406030204" pitchFamily="18" charset="0"/>
                                      <a:ea typeface="SimSun" panose="02010600030101010101" pitchFamily="2" charset="-122"/>
                                      <a:cs typeface="Times New Roman" panose="02020603050405020304" pitchFamily="18" charset="0"/>
                                    </a:rPr>
                                    <m:t>_</m:t>
                                  </m:r>
                                  <m:r>
                                    <a:rPr lang="en-US" sz="1600" i="1">
                                      <a:latin typeface="Cambria Math" panose="02040503050406030204" pitchFamily="18" charset="0"/>
                                      <a:ea typeface="SimSun" panose="02010600030101010101" pitchFamily="2" charset="-122"/>
                                      <a:cs typeface="Times New Roman" panose="02020603050405020304" pitchFamily="18" charset="0"/>
                                    </a:rPr>
                                    <m:t>𝑜𝑢𝑡</m:t>
                                  </m:r>
                                </m:sub>
                              </m:sSub>
                            </m:e>
                          </m:d>
                        </m:num>
                        <m:den>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𝐻</m:t>
                              </m:r>
                            </m:e>
                            <m:sub>
                              <m:r>
                                <a:rPr lang="en-US" sz="1600" i="1">
                                  <a:latin typeface="Cambria Math" panose="02040503050406030204" pitchFamily="18" charset="0"/>
                                  <a:ea typeface="SimSun" panose="02010600030101010101" pitchFamily="2" charset="-122"/>
                                  <a:cs typeface="Times New Roman" panose="02020603050405020304" pitchFamily="18" charset="0"/>
                                </a:rPr>
                                <m:t>𝑎𝑖𝑟</m:t>
                              </m:r>
                              <m:r>
                                <a:rPr lang="en-US" sz="1600" i="1">
                                  <a:latin typeface="Cambria Math" panose="02040503050406030204" pitchFamily="18" charset="0"/>
                                  <a:ea typeface="SimSun" panose="02010600030101010101" pitchFamily="2" charset="-122"/>
                                  <a:cs typeface="Times New Roman" panose="02020603050405020304" pitchFamily="18" charset="0"/>
                                </a:rPr>
                                <m:t>_</m:t>
                              </m:r>
                              <m:r>
                                <a:rPr lang="en-US" sz="1600" i="1">
                                  <a:latin typeface="Cambria Math" panose="02040503050406030204" pitchFamily="18" charset="0"/>
                                  <a:ea typeface="SimSun" panose="02010600030101010101" pitchFamily="2" charset="-122"/>
                                  <a:cs typeface="Times New Roman" panose="02020603050405020304" pitchFamily="18" charset="0"/>
                                </a:rPr>
                                <m:t>𝑜𝑢𝑡</m:t>
                              </m:r>
                            </m:sub>
                          </m:sSub>
                        </m:den>
                      </m:f>
                      <m:r>
                        <a:rPr lang="en-US" sz="1600">
                          <a:latin typeface="Cambria Math" panose="02040503050406030204" pitchFamily="18" charset="0"/>
                          <a:ea typeface="SimSun" panose="02010600030101010101" pitchFamily="2" charset="-122"/>
                          <a:cs typeface="Times New Roman" panose="020206030504050203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𝑄</m:t>
                          </m:r>
                        </m:e>
                        <m:sub>
                          <m:r>
                            <a:rPr lang="en-US" sz="1600" i="1">
                              <a:latin typeface="Cambria Math" panose="02040503050406030204" pitchFamily="18" charset="0"/>
                              <a:ea typeface="SimSun" panose="02010600030101010101" pitchFamily="2" charset="-122"/>
                              <a:cs typeface="Times New Roman" panose="02020603050405020304" pitchFamily="18" charset="0"/>
                            </a:rPr>
                            <m:t>𝑠𝑠</m:t>
                          </m:r>
                        </m:sub>
                      </m:sSub>
                      <m:r>
                        <a:rPr lang="en-US" sz="1600" i="1">
                          <a:latin typeface="Cambria Math" panose="02040503050406030204" pitchFamily="18" charset="0"/>
                          <a:ea typeface="SimSun" panose="02010600030101010101" pitchFamily="2" charset="-122"/>
                          <a:cs typeface="Times New Roman" panose="02020603050405020304" pitchFamily="18" charset="0"/>
                        </a:rPr>
                        <m:t> </m:t>
                      </m:r>
                      <m:r>
                        <a:rPr lang="en-US" sz="1600">
                          <a:latin typeface="Cambria Math" panose="02040503050406030204" pitchFamily="18" charset="0"/>
                          <a:ea typeface="SimSun" panose="02010600030101010101" pitchFamily="2" charset="-122"/>
                          <a:cs typeface="Times New Roman" panose="02020603050405020304" pitchFamily="18" charset="0"/>
                        </a:rPr>
                        <m:t>…(2)</m:t>
                      </m:r>
                    </m:oMath>
                  </m:oMathPara>
                </a14:m>
                <a:endParaRPr lang="en-US" sz="1600" dirty="0">
                  <a:latin typeface="Calibri" panose="020F0502020204030204" pitchFamily="34" charset="0"/>
                  <a:ea typeface="SimSun" panose="02010600030101010101" pitchFamily="2" charset="-122"/>
                  <a:cs typeface="Times New Roman" panose="02020603050405020304" pitchFamily="18" charset="0"/>
                </a:endParaRPr>
              </a:p>
            </p:txBody>
          </p:sp>
        </mc:Choice>
        <mc:Fallback xmlns="">
          <p:sp>
            <p:nvSpPr>
              <p:cNvPr id="25" name="Rectangle 24"/>
              <p:cNvSpPr>
                <a:spLocks noRot="1" noChangeAspect="1" noMove="1" noResize="1" noEditPoints="1" noAdjustHandles="1" noChangeArrowheads="1" noChangeShapeType="1" noTextEdit="1"/>
              </p:cNvSpPr>
              <p:nvPr/>
            </p:nvSpPr>
            <p:spPr>
              <a:xfrm>
                <a:off x="494581" y="1432440"/>
                <a:ext cx="7271700" cy="1513299"/>
              </a:xfrm>
              <a:prstGeom prst="rect">
                <a:avLst/>
              </a:prstGeom>
              <a:blipFill>
                <a:blip r:embed="rId3"/>
                <a:stretch>
                  <a:fillRect/>
                </a:stretch>
              </a:blipFill>
            </p:spPr>
            <p:txBody>
              <a:bodyPr/>
              <a:lstStyle/>
              <a:p>
                <a:r>
                  <a:rPr lang="en-US">
                    <a:noFill/>
                  </a:rPr>
                  <a:t> </a:t>
                </a:r>
              </a:p>
            </p:txBody>
          </p:sp>
        </mc:Fallback>
      </mc:AlternateContent>
      <p:grpSp>
        <p:nvGrpSpPr>
          <p:cNvPr id="61" name="Group 60"/>
          <p:cNvGrpSpPr/>
          <p:nvPr/>
        </p:nvGrpSpPr>
        <p:grpSpPr>
          <a:xfrm>
            <a:off x="358624" y="3005551"/>
            <a:ext cx="7455754" cy="797629"/>
            <a:chOff x="290890" y="2926528"/>
            <a:chExt cx="7455754" cy="797629"/>
          </a:xfrm>
        </p:grpSpPr>
        <mc:AlternateContent xmlns:mc="http://schemas.openxmlformats.org/markup-compatibility/2006" xmlns:a14="http://schemas.microsoft.com/office/drawing/2010/main">
          <mc:Choice Requires="a14">
            <p:sp>
              <p:nvSpPr>
                <p:cNvPr id="26" name="Rectangle 25"/>
                <p:cNvSpPr/>
                <p:nvPr/>
              </p:nvSpPr>
              <p:spPr>
                <a:xfrm>
                  <a:off x="4996596" y="2945739"/>
                  <a:ext cx="2750048" cy="7784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𝐻</m:t>
                            </m:r>
                          </m:e>
                          <m:sub>
                            <m:r>
                              <a:rPr lang="en-US" sz="1600">
                                <a:latin typeface="Cambria Math" panose="02040503050406030204" pitchFamily="18" charset="0"/>
                              </a:rPr>
                              <m:t>0</m:t>
                            </m:r>
                          </m:sub>
                        </m:sSub>
                        <m:r>
                          <a:rPr lang="en-US" sz="1600" i="0">
                            <a:latin typeface="Cambria Math" panose="02040503050406030204" pitchFamily="18" charset="0"/>
                          </a:rPr>
                          <m:t>=</m:t>
                        </m:r>
                        <m:f>
                          <m:fPr>
                            <m:ctrlPr>
                              <a:rPr lang="en-US" sz="1600" i="1">
                                <a:latin typeface="Cambria Math" panose="02040503050406030204" pitchFamily="18" charset="0"/>
                              </a:rPr>
                            </m:ctrlPr>
                          </m:fPr>
                          <m:num>
                            <m:d>
                              <m:dPr>
                                <m:ctrlPr>
                                  <a:rPr lang="en-US" sz="1600" i="1">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𝐶𝑢</m:t>
                                    </m:r>
                                  </m:sub>
                                </m:sSub>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𝑠𝑠</m:t>
                                    </m:r>
                                  </m:sub>
                                </m:sSub>
                              </m:e>
                            </m:d>
                          </m:num>
                          <m:den>
                            <m:sSub>
                              <m:sSubPr>
                                <m:ctrlPr>
                                  <a:rPr lang="en-US" sz="1600" i="1">
                                    <a:latin typeface="Cambria Math" panose="02040503050406030204" pitchFamily="18" charset="0"/>
                                  </a:rPr>
                                </m:ctrlPr>
                              </m:sSubPr>
                              <m:e>
                                <m:r>
                                  <a:rPr lang="en-US" sz="1600" i="1">
                                    <a:latin typeface="Cambria Math" panose="02040503050406030204" pitchFamily="18" charset="0"/>
                                  </a:rPr>
                                  <m:t>𝑄</m:t>
                                </m:r>
                              </m:e>
                              <m:sub>
                                <m:r>
                                  <a:rPr lang="en-US" sz="1600" i="1">
                                    <a:latin typeface="Cambria Math" panose="02040503050406030204" pitchFamily="18" charset="0"/>
                                  </a:rPr>
                                  <m:t>𝐶𝑢</m:t>
                                </m:r>
                              </m:sub>
                            </m:sSub>
                            <m:r>
                              <a:rPr lang="en-US" sz="1600" i="0">
                                <a:latin typeface="Cambria Math" panose="02040503050406030204" pitchFamily="18" charset="0"/>
                              </a:rPr>
                              <m:t>−</m:t>
                            </m:r>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𝐴</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𝐶</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sz="1600" i="1">
                                    <a:latin typeface="Cambria Math" panose="02040503050406030204" pitchFamily="18" charset="0"/>
                                    <a:ea typeface="SimSun" panose="02010600030101010101" pitchFamily="2" charset="-122"/>
                                    <a:cs typeface="Times New Roman" panose="02020603050405020304" pitchFamily="18" charset="0"/>
                                  </a:rPr>
                                </m:ctrlPr>
                              </m:sSubPr>
                              <m:e>
                                <m:r>
                                  <a:rPr lang="en-US" sz="1600" i="1">
                                    <a:latin typeface="Cambria Math" panose="02040503050406030204" pitchFamily="18" charset="0"/>
                                    <a:ea typeface="SimSun" panose="02010600030101010101" pitchFamily="2" charset="-122"/>
                                    <a:cs typeface="Times New Roman" panose="02020603050405020304" pitchFamily="18" charset="0"/>
                                  </a:rPr>
                                  <m:t>𝜌</m:t>
                                </m:r>
                              </m:e>
                              <m:sub>
                                <m:r>
                                  <a:rPr lang="en-US" sz="1600" i="1">
                                    <a:latin typeface="Cambria Math" panose="02040503050406030204" pitchFamily="18" charset="0"/>
                                    <a:ea typeface="SimSun" panose="02010600030101010101" pitchFamily="2" charset="-122"/>
                                    <a:cs typeface="Times New Roman" panose="02020603050405020304" pitchFamily="18" charset="0"/>
                                  </a:rPr>
                                  <m:t>𝐶𝑢</m:t>
                                </m:r>
                              </m:sub>
                            </m:sSub>
                            <m:f>
                              <m:fPr>
                                <m:ctrlPr>
                                  <a:rPr lang="en-US" sz="1600" i="1">
                                    <a:latin typeface="Cambria Math" panose="02040503050406030204" pitchFamily="18" charset="0"/>
                                  </a:rPr>
                                </m:ctrlPr>
                              </m:fPr>
                              <m:num>
                                <m:r>
                                  <a:rPr lang="en-US" sz="1600" i="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𝐶𝑢</m:t>
                                    </m:r>
                                  </m:sub>
                                </m:sSub>
                              </m:num>
                              <m:den>
                                <m:r>
                                  <a:rPr lang="en-US" sz="1600" i="0">
                                    <a:latin typeface="Cambria Math" panose="02040503050406030204" pitchFamily="18" charset="0"/>
                                  </a:rPr>
                                  <m:t>𝜕</m:t>
                                </m:r>
                                <m:r>
                                  <a:rPr lang="en-US" sz="1600" i="1">
                                    <a:latin typeface="Cambria Math" panose="02040503050406030204" pitchFamily="18" charset="0"/>
                                  </a:rPr>
                                  <m:t>𝑡</m:t>
                                </m:r>
                              </m:den>
                            </m:f>
                          </m:den>
                        </m:f>
                        <m:r>
                          <a:rPr lang="en-US" sz="1600" i="0">
                            <a:latin typeface="Cambria Math" panose="02040503050406030204" pitchFamily="18" charset="0"/>
                          </a:rPr>
                          <m:t> </m:t>
                        </m:r>
                      </m:oMath>
                    </m:oMathPara>
                  </a14:m>
                  <a:endParaRPr lang="en-US" sz="1600" dirty="0"/>
                </a:p>
              </p:txBody>
            </p:sp>
          </mc:Choice>
          <mc:Fallback xmlns="">
            <p:sp>
              <p:nvSpPr>
                <p:cNvPr id="26" name="Rectangle 25"/>
                <p:cNvSpPr>
                  <a:spLocks noRot="1" noChangeAspect="1" noMove="1" noResize="1" noEditPoints="1" noAdjustHandles="1" noChangeArrowheads="1" noChangeShapeType="1" noTextEdit="1"/>
                </p:cNvSpPr>
                <p:nvPr/>
              </p:nvSpPr>
              <p:spPr>
                <a:xfrm>
                  <a:off x="4996596" y="2945739"/>
                  <a:ext cx="2750048" cy="778418"/>
                </a:xfrm>
                <a:prstGeom prst="rect">
                  <a:avLst/>
                </a:prstGeom>
                <a:blipFill>
                  <a:blip r:embed="rId4"/>
                  <a:stretch>
                    <a:fillRect/>
                  </a:stretch>
                </a:blipFill>
              </p:spPr>
              <p:txBody>
                <a:bodyPr/>
                <a:lstStyle/>
                <a:p>
                  <a:r>
                    <a:rPr lang="en-US">
                      <a:noFill/>
                    </a:rPr>
                    <a:t> </a:t>
                  </a:r>
                </a:p>
              </p:txBody>
            </p:sp>
          </mc:Fallback>
        </mc:AlternateContent>
        <p:sp>
          <p:nvSpPr>
            <p:cNvPr id="27" name="Right Arrow 26"/>
            <p:cNvSpPr/>
            <p:nvPr/>
          </p:nvSpPr>
          <p:spPr>
            <a:xfrm>
              <a:off x="3904991" y="3069328"/>
              <a:ext cx="767751" cy="4140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ontent Placeholder 6"/>
            <p:cNvSpPr txBox="1">
              <a:spLocks/>
            </p:cNvSpPr>
            <p:nvPr/>
          </p:nvSpPr>
          <p:spPr bwMode="auto">
            <a:xfrm>
              <a:off x="290890" y="3069328"/>
              <a:ext cx="1495086" cy="505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800" b="1" kern="0" dirty="0">
                  <a:latin typeface="Arial"/>
                </a:rPr>
                <a:t>Introduce  </a:t>
              </a:r>
            </a:p>
          </p:txBody>
        </p:sp>
        <mc:AlternateContent xmlns:mc="http://schemas.openxmlformats.org/markup-compatibility/2006" xmlns:a14="http://schemas.microsoft.com/office/drawing/2010/main">
          <mc:Choice Requires="a14">
            <p:sp>
              <p:nvSpPr>
                <p:cNvPr id="29" name="Rectangle 28"/>
                <p:cNvSpPr/>
                <p:nvPr/>
              </p:nvSpPr>
              <p:spPr>
                <a:xfrm>
                  <a:off x="1785976" y="2926528"/>
                  <a:ext cx="1715534" cy="6128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1600" i="1">
                                <a:latin typeface="Cambria Math" panose="02040503050406030204" pitchFamily="18" charset="0"/>
                              </a:rPr>
                            </m:ctrlPr>
                          </m:fPr>
                          <m:num>
                            <m:r>
                              <a:rPr lang="en-US" sz="1600">
                                <a:latin typeface="Cambria Math" panose="02040503050406030204" pitchFamily="18" charset="0"/>
                              </a:rPr>
                              <m:t>1</m:t>
                            </m:r>
                          </m:num>
                          <m:den>
                            <m:sSub>
                              <m:sSubPr>
                                <m:ctrlPr>
                                  <a:rPr lang="en-US" sz="1600" i="1">
                                    <a:latin typeface="Cambria Math" panose="02040503050406030204" pitchFamily="18" charset="0"/>
                                  </a:rPr>
                                </m:ctrlPr>
                              </m:sSubPr>
                              <m:e>
                                <m:r>
                                  <a:rPr lang="en-US" sz="1600" i="1">
                                    <a:latin typeface="Cambria Math" panose="02040503050406030204" pitchFamily="18" charset="0"/>
                                  </a:rPr>
                                  <m:t>𝐻</m:t>
                                </m:r>
                              </m:e>
                              <m:sub>
                                <m:r>
                                  <a:rPr lang="en-US" sz="1600" i="0">
                                    <a:latin typeface="Cambria Math" panose="02040503050406030204" pitchFamily="18" charset="0"/>
                                  </a:rPr>
                                  <m:t>0</m:t>
                                </m:r>
                              </m:sub>
                            </m:sSub>
                          </m:den>
                        </m:f>
                        <m:r>
                          <a:rPr lang="en-US" sz="1600" i="0">
                            <a:latin typeface="Cambria Math" panose="02040503050406030204" pitchFamily="18" charset="0"/>
                          </a:rPr>
                          <m:t>=</m:t>
                        </m:r>
                        <m:f>
                          <m:fPr>
                            <m:ctrlPr>
                              <a:rPr lang="en-US" sz="1600" i="1">
                                <a:latin typeface="Cambria Math" panose="02040503050406030204" pitchFamily="18" charset="0"/>
                              </a:rPr>
                            </m:ctrlPr>
                          </m:fPr>
                          <m:num>
                            <m:r>
                              <a:rPr lang="en-US" sz="1600" i="0">
                                <a:latin typeface="Cambria Math" panose="02040503050406030204" pitchFamily="18" charset="0"/>
                              </a:rPr>
                              <m:t>1</m:t>
                            </m:r>
                          </m:num>
                          <m:den>
                            <m:r>
                              <a:rPr lang="en-US" sz="1600" i="1">
                                <a:latin typeface="Cambria Math" panose="02040503050406030204" pitchFamily="18" charset="0"/>
                              </a:rPr>
                              <m:t>𝐻</m:t>
                            </m:r>
                          </m:den>
                        </m:f>
                        <m:r>
                          <a:rPr lang="en-US" sz="1600" i="0">
                            <a:latin typeface="Cambria Math" panose="02040503050406030204" pitchFamily="18" charset="0"/>
                          </a:rPr>
                          <m:t>+</m:t>
                        </m:r>
                        <m:f>
                          <m:fPr>
                            <m:ctrlPr>
                              <a:rPr lang="en-US" sz="1600" i="1">
                                <a:latin typeface="Cambria Math" panose="02040503050406030204" pitchFamily="18" charset="0"/>
                              </a:rPr>
                            </m:ctrlPr>
                          </m:fPr>
                          <m:num>
                            <m:r>
                              <a:rPr lang="en-US" sz="1600" i="0">
                                <a:latin typeface="Cambria Math" panose="02040503050406030204" pitchFamily="18" charset="0"/>
                              </a:rPr>
                              <m:t>1</m:t>
                            </m:r>
                          </m:num>
                          <m:den>
                            <m:sSub>
                              <m:sSubPr>
                                <m:ctrlPr>
                                  <a:rPr lang="en-US" sz="1600" i="1">
                                    <a:latin typeface="Cambria Math" panose="02040503050406030204" pitchFamily="18" charset="0"/>
                                  </a:rPr>
                                </m:ctrlPr>
                              </m:sSubPr>
                              <m:e>
                                <m:r>
                                  <a:rPr lang="en-US" sz="1600" i="1">
                                    <a:latin typeface="Cambria Math" panose="02040503050406030204" pitchFamily="18" charset="0"/>
                                  </a:rPr>
                                  <m:t>𝐻</m:t>
                                </m:r>
                              </m:e>
                              <m:sub>
                                <m:r>
                                  <a:rPr lang="en-US" sz="1600" i="1">
                                    <a:latin typeface="Cambria Math" panose="02040503050406030204" pitchFamily="18" charset="0"/>
                                  </a:rPr>
                                  <m:t>𝑎𝑖𝑟</m:t>
                                </m:r>
                                <m:r>
                                  <m:rPr>
                                    <m:lit/>
                                  </m:rPr>
                                  <a:rPr lang="en-US" sz="1600" i="0">
                                    <a:latin typeface="Cambria Math" panose="02040503050406030204" pitchFamily="18" charset="0"/>
                                  </a:rPr>
                                  <m:t>_</m:t>
                                </m:r>
                                <m:r>
                                  <a:rPr lang="en-US" sz="1600" i="1">
                                    <a:latin typeface="Cambria Math" panose="02040503050406030204" pitchFamily="18" charset="0"/>
                                  </a:rPr>
                                  <m:t>𝑖𝑛</m:t>
                                </m:r>
                              </m:sub>
                            </m:sSub>
                          </m:den>
                        </m:f>
                      </m:oMath>
                    </m:oMathPara>
                  </a14:m>
                  <a:endParaRPr lang="en-US" sz="1600" dirty="0"/>
                </a:p>
              </p:txBody>
            </p:sp>
          </mc:Choice>
          <mc:Fallback xmlns="">
            <p:sp>
              <p:nvSpPr>
                <p:cNvPr id="29" name="Rectangle 28"/>
                <p:cNvSpPr>
                  <a:spLocks noRot="1" noChangeAspect="1" noMove="1" noResize="1" noEditPoints="1" noAdjustHandles="1" noChangeArrowheads="1" noChangeShapeType="1" noTextEdit="1"/>
                </p:cNvSpPr>
                <p:nvPr/>
              </p:nvSpPr>
              <p:spPr>
                <a:xfrm>
                  <a:off x="1785976" y="2926528"/>
                  <a:ext cx="1715534" cy="612860"/>
                </a:xfrm>
                <a:prstGeom prst="rect">
                  <a:avLst/>
                </a:prstGeom>
                <a:blipFill>
                  <a:blip r:embed="rId5"/>
                  <a:stretch>
                    <a:fillRect/>
                  </a:stretch>
                </a:blipFill>
              </p:spPr>
              <p:txBody>
                <a:bodyPr/>
                <a:lstStyle/>
                <a:p>
                  <a:r>
                    <a:rPr lang="en-US">
                      <a:noFill/>
                    </a:rPr>
                    <a:t> </a:t>
                  </a:r>
                </a:p>
              </p:txBody>
            </p:sp>
          </mc:Fallback>
        </mc:AlternateContent>
      </p:grpSp>
      <p:pic>
        <p:nvPicPr>
          <p:cNvPr id="30" name="Picture 29"/>
          <p:cNvPicPr>
            <a:picLocks noChangeAspect="1"/>
          </p:cNvPicPr>
          <p:nvPr/>
        </p:nvPicPr>
        <p:blipFill>
          <a:blip r:embed="rId6"/>
          <a:stretch>
            <a:fillRect/>
          </a:stretch>
        </p:blipFill>
        <p:spPr>
          <a:xfrm>
            <a:off x="184316" y="4010800"/>
            <a:ext cx="11249095" cy="1765990"/>
          </a:xfrm>
          <a:prstGeom prst="rect">
            <a:avLst/>
          </a:prstGeom>
        </p:spPr>
      </p:pic>
      <p:sp>
        <p:nvSpPr>
          <p:cNvPr id="36" name="Content Placeholder 6"/>
          <p:cNvSpPr txBox="1">
            <a:spLocks/>
          </p:cNvSpPr>
          <p:nvPr/>
        </p:nvSpPr>
        <p:spPr bwMode="auto">
          <a:xfrm>
            <a:off x="7617555" y="1107775"/>
            <a:ext cx="3095777" cy="7437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600" b="1" kern="0" dirty="0">
                <a:latin typeface="Arial"/>
              </a:rPr>
              <a:t>At 300 K,    </a:t>
            </a:r>
            <a:r>
              <a:rPr lang="en-US" altLang="zh-CN" sz="1600" b="1" kern="0" dirty="0">
                <a:latin typeface="Arial"/>
              </a:rPr>
              <a:t>ρ</a:t>
            </a:r>
            <a:r>
              <a:rPr lang="en-US" altLang="zh-CN" sz="1600" b="1" kern="0" baseline="-25000" dirty="0">
                <a:latin typeface="Arial"/>
              </a:rPr>
              <a:t>ss</a:t>
            </a:r>
            <a:r>
              <a:rPr lang="en-US" altLang="zh-CN" sz="1600" b="1" kern="0" dirty="0">
                <a:latin typeface="Arial"/>
              </a:rPr>
              <a:t>:ρ</a:t>
            </a:r>
            <a:r>
              <a:rPr lang="en-US" altLang="zh-CN" sz="1600" b="1" kern="0" baseline="-25000" dirty="0">
                <a:latin typeface="Arial"/>
              </a:rPr>
              <a:t>cu</a:t>
            </a:r>
            <a:r>
              <a:rPr lang="en-US" altLang="zh-CN" sz="1600" b="1" kern="0" dirty="0">
                <a:latin typeface="Arial"/>
              </a:rPr>
              <a:t>~</a:t>
            </a:r>
            <a:r>
              <a:rPr lang="en-US" sz="1600" b="1" kern="0" dirty="0">
                <a:latin typeface="Arial"/>
              </a:rPr>
              <a:t>40 </a:t>
            </a:r>
          </a:p>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600" b="1" kern="0" dirty="0">
                <a:latin typeface="Arial"/>
                <a:sym typeface="Wingdings" panose="05000000000000000000" pitchFamily="2" charset="2"/>
              </a:rPr>
              <a:t>heat copper with current. </a:t>
            </a:r>
            <a:endParaRPr lang="en-US" sz="1600" b="1" kern="0" dirty="0">
              <a:latin typeface="Arial"/>
            </a:endParaRPr>
          </a:p>
        </p:txBody>
      </p:sp>
      <p:sp>
        <p:nvSpPr>
          <p:cNvPr id="37" name="Rectangle 36"/>
          <p:cNvSpPr/>
          <p:nvPr/>
        </p:nvSpPr>
        <p:spPr>
          <a:xfrm>
            <a:off x="8626764" y="2189089"/>
            <a:ext cx="2997970" cy="9514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9889067" y="2043289"/>
            <a:ext cx="324000" cy="324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p:nvPr/>
        </p:nvSpPr>
        <p:spPr>
          <a:xfrm rot="5400000">
            <a:off x="9944193" y="2087128"/>
            <a:ext cx="306880" cy="23086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p:nvPr/>
        </p:nvCxnSpPr>
        <p:spPr>
          <a:xfrm flipV="1">
            <a:off x="8183189" y="3478096"/>
            <a:ext cx="1442466" cy="12110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nvPicPr>
        <p:blipFill>
          <a:blip r:embed="rId7"/>
          <a:stretch>
            <a:fillRect/>
          </a:stretch>
        </p:blipFill>
        <p:spPr>
          <a:xfrm>
            <a:off x="8904422" y="2813930"/>
            <a:ext cx="2442653" cy="711369"/>
          </a:xfrm>
          <a:prstGeom prst="rect">
            <a:avLst/>
          </a:prstGeom>
        </p:spPr>
      </p:pic>
    </p:spTree>
    <p:extLst>
      <p:ext uri="{BB962C8B-B14F-4D97-AF65-F5344CB8AC3E}">
        <p14:creationId xmlns:p14="http://schemas.microsoft.com/office/powerpoint/2010/main" val="405390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3. Triplet dummy</a:t>
            </a:r>
          </a:p>
        </p:txBody>
      </p:sp>
      <p:sp>
        <p:nvSpPr>
          <p:cNvPr id="20" name="Slide Number Placeholder 19"/>
          <p:cNvSpPr>
            <a:spLocks noGrp="1"/>
          </p:cNvSpPr>
          <p:nvPr>
            <p:ph type="sldNum" sz="quarter" idx="12"/>
          </p:nvPr>
        </p:nvSpPr>
        <p:spPr/>
        <p:txBody>
          <a:bodyPr/>
          <a:lstStyle/>
          <a:p>
            <a:fld id="{8F1A07A3-40C7-41A7-A893-24E59A1633AE}" type="slidenum">
              <a:rPr lang="en-US" smtClean="0"/>
              <a:t>4</a:t>
            </a:fld>
            <a:r>
              <a:rPr lang="en-US" altLang="zh-CN" dirty="0"/>
              <a:t>/10</a:t>
            </a:r>
            <a:endParaRPr lang="en-US" dirty="0"/>
          </a:p>
        </p:txBody>
      </p:sp>
      <p:pic>
        <p:nvPicPr>
          <p:cNvPr id="3" name="Picture 2"/>
          <p:cNvPicPr>
            <a:picLocks noChangeAspect="1"/>
          </p:cNvPicPr>
          <p:nvPr/>
        </p:nvPicPr>
        <p:blipFill>
          <a:blip r:embed="rId3"/>
          <a:stretch>
            <a:fillRect/>
          </a:stretch>
        </p:blipFill>
        <p:spPr>
          <a:xfrm>
            <a:off x="238909" y="1020607"/>
            <a:ext cx="2892735" cy="2473288"/>
          </a:xfrm>
          <a:prstGeom prst="rect">
            <a:avLst/>
          </a:prstGeom>
        </p:spPr>
      </p:pic>
      <p:pic>
        <p:nvPicPr>
          <p:cNvPr id="5" name="Picture 4"/>
          <p:cNvPicPr>
            <a:picLocks noChangeAspect="1"/>
          </p:cNvPicPr>
          <p:nvPr/>
        </p:nvPicPr>
        <p:blipFill>
          <a:blip r:embed="rId4"/>
          <a:stretch>
            <a:fillRect/>
          </a:stretch>
        </p:blipFill>
        <p:spPr>
          <a:xfrm>
            <a:off x="3131644" y="1020607"/>
            <a:ext cx="4420623" cy="3292486"/>
          </a:xfrm>
          <a:prstGeom prst="rect">
            <a:avLst/>
          </a:prstGeom>
        </p:spPr>
      </p:pic>
      <p:pic>
        <p:nvPicPr>
          <p:cNvPr id="6" name="Picture 5"/>
          <p:cNvPicPr>
            <a:picLocks noChangeAspect="1"/>
          </p:cNvPicPr>
          <p:nvPr/>
        </p:nvPicPr>
        <p:blipFill>
          <a:blip r:embed="rId5"/>
          <a:stretch>
            <a:fillRect/>
          </a:stretch>
        </p:blipFill>
        <p:spPr>
          <a:xfrm>
            <a:off x="7962195" y="1106669"/>
            <a:ext cx="3823405" cy="3073796"/>
          </a:xfrm>
          <a:prstGeom prst="rect">
            <a:avLst/>
          </a:prstGeom>
        </p:spPr>
      </p:pic>
      <mc:AlternateContent xmlns:mc="http://schemas.openxmlformats.org/markup-compatibility/2006" xmlns:a14="http://schemas.microsoft.com/office/drawing/2010/main">
        <mc:Choice Requires="a14">
          <p:sp>
            <p:nvSpPr>
              <p:cNvPr id="8" name="Content Placeholder 6"/>
              <p:cNvSpPr txBox="1">
                <a:spLocks/>
              </p:cNvSpPr>
              <p:nvPr/>
            </p:nvSpPr>
            <p:spPr bwMode="auto">
              <a:xfrm>
                <a:off x="341443" y="4180465"/>
                <a:ext cx="11109751" cy="18848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600" b="1" kern="0" dirty="0">
                    <a:solidFill>
                      <a:schemeClr val="tx1"/>
                    </a:solidFill>
                    <a:latin typeface="Arial"/>
                  </a:rPr>
                  <a:t>Taking 400 s as an example:</a:t>
                </a:r>
              </a:p>
              <a:p>
                <a:pPr marL="400050" lvl="1" indent="0" algn="just">
                  <a:defRPr/>
                </a:pPr>
                <a:r>
                  <a:rPr lang="en-US" sz="1400" b="1" kern="0" dirty="0">
                    <a:solidFill>
                      <a:schemeClr val="tx1"/>
                    </a:solidFill>
                    <a:latin typeface="Arial"/>
                  </a:rPr>
                  <a:t>𝑇</a:t>
                </a:r>
                <a:r>
                  <a:rPr lang="en-US" sz="1400" b="1" kern="0" baseline="-25000" dirty="0">
                    <a:solidFill>
                      <a:schemeClr val="tx1"/>
                    </a:solidFill>
                    <a:latin typeface="Arial"/>
                  </a:rPr>
                  <a:t>𝐶𝑢</a:t>
                </a:r>
                <a:r>
                  <a:rPr lang="en-US" sz="1400" b="1" kern="0" dirty="0">
                    <a:solidFill>
                      <a:schemeClr val="tx1"/>
                    </a:solidFill>
                    <a:latin typeface="Arial"/>
                  </a:rPr>
                  <a:t>−𝑇</a:t>
                </a:r>
                <a:r>
                  <a:rPr lang="en-US" sz="1400" b="1" kern="0" baseline="-25000" dirty="0">
                    <a:solidFill>
                      <a:schemeClr val="tx1"/>
                    </a:solidFill>
                    <a:latin typeface="Arial"/>
                  </a:rPr>
                  <a:t>𝑠𝑠</a:t>
                </a:r>
                <a:r>
                  <a:rPr lang="en-US" sz="1400" b="1" kern="0" dirty="0">
                    <a:solidFill>
                      <a:schemeClr val="tx1"/>
                    </a:solidFill>
                    <a:latin typeface="Arial"/>
                  </a:rPr>
                  <a:t> = 8.98-5.79 K = 3.19 K</a:t>
                </a:r>
              </a:p>
              <a:p>
                <a:pPr marL="400050" lvl="1" indent="0" algn="just">
                  <a:defRPr/>
                </a:pPr>
                <a14:m>
                  <m:oMath xmlns:m="http://schemas.openxmlformats.org/officeDocument/2006/math">
                    <m:f>
                      <m:fPr>
                        <m:ctrlPr>
                          <a:rPr lang="en-US" sz="1400" b="1" i="1" smtClean="0">
                            <a:solidFill>
                              <a:schemeClr val="tx1"/>
                            </a:solidFill>
                            <a:latin typeface="Cambria Math" panose="02040503050406030204" pitchFamily="18" charset="0"/>
                          </a:rPr>
                        </m:ctrlPr>
                      </m:fPr>
                      <m:num>
                        <m:r>
                          <a:rPr lang="en-US" sz="1400" b="1" i="1">
                            <a:solidFill>
                              <a:schemeClr val="tx1"/>
                            </a:solidFill>
                            <a:latin typeface="Cambria Math" panose="02040503050406030204" pitchFamily="18" charset="0"/>
                          </a:rPr>
                          <m:t>𝛛</m:t>
                        </m:r>
                        <m:sSub>
                          <m:sSubPr>
                            <m:ctrlPr>
                              <a:rPr lang="en-US" sz="1400" b="1" i="1">
                                <a:solidFill>
                                  <a:schemeClr val="tx1"/>
                                </a:solidFill>
                                <a:latin typeface="Cambria Math" panose="02040503050406030204" pitchFamily="18" charset="0"/>
                              </a:rPr>
                            </m:ctrlPr>
                          </m:sSubPr>
                          <m:e>
                            <m:r>
                              <a:rPr lang="en-US" sz="1400" b="1" i="1">
                                <a:solidFill>
                                  <a:schemeClr val="tx1"/>
                                </a:solidFill>
                                <a:latin typeface="Cambria Math" panose="02040503050406030204" pitchFamily="18" charset="0"/>
                              </a:rPr>
                              <m:t>𝑻</m:t>
                            </m:r>
                          </m:e>
                          <m:sub>
                            <m:r>
                              <a:rPr lang="en-US" sz="1400" b="1" i="1">
                                <a:solidFill>
                                  <a:schemeClr val="tx1"/>
                                </a:solidFill>
                                <a:latin typeface="Cambria Math" panose="02040503050406030204" pitchFamily="18" charset="0"/>
                              </a:rPr>
                              <m:t>𝑪𝒖</m:t>
                            </m:r>
                          </m:sub>
                        </m:sSub>
                      </m:num>
                      <m:den>
                        <m:r>
                          <a:rPr lang="en-US" sz="1400" b="1" i="1">
                            <a:solidFill>
                              <a:schemeClr val="tx1"/>
                            </a:solidFill>
                            <a:latin typeface="Cambria Math" panose="02040503050406030204" pitchFamily="18" charset="0"/>
                          </a:rPr>
                          <m:t>𝝏</m:t>
                        </m:r>
                        <m:r>
                          <a:rPr lang="en-US" sz="1400" b="1" i="1">
                            <a:solidFill>
                              <a:schemeClr val="tx1"/>
                            </a:solidFill>
                            <a:latin typeface="Cambria Math" panose="02040503050406030204" pitchFamily="18" charset="0"/>
                          </a:rPr>
                          <m:t>𝒕</m:t>
                        </m:r>
                      </m:den>
                    </m:f>
                  </m:oMath>
                </a14:m>
                <a:r>
                  <a:rPr lang="en-US" sz="1400" b="1" kern="0" dirty="0">
                    <a:solidFill>
                      <a:schemeClr val="tx1"/>
                    </a:solidFill>
                    <a:latin typeface="Arial"/>
                  </a:rPr>
                  <a:t> = 0.015 K/s </a:t>
                </a:r>
              </a:p>
              <a:p>
                <a:pPr marL="400050" lvl="1" indent="0" algn="just">
                  <a:defRPr/>
                </a:pPr>
                <a:r>
                  <a:rPr lang="en-US" sz="1400" b="1" kern="0" dirty="0">
                    <a:solidFill>
                      <a:schemeClr val="tx1"/>
                    </a:solidFill>
                    <a:latin typeface="Arial"/>
                  </a:rPr>
                  <a:t>𝑄</a:t>
                </a:r>
                <a:r>
                  <a:rPr lang="en-US" sz="1400" b="1" kern="0" baseline="-25000" dirty="0">
                    <a:solidFill>
                      <a:schemeClr val="tx1"/>
                    </a:solidFill>
                    <a:latin typeface="Arial"/>
                  </a:rPr>
                  <a:t>𝐶𝑢</a:t>
                </a:r>
                <a:r>
                  <a:rPr lang="en-US" sz="1400" b="1" kern="0" dirty="0">
                    <a:solidFill>
                      <a:schemeClr val="tx1"/>
                    </a:solidFill>
                    <a:latin typeface="Arial"/>
                  </a:rPr>
                  <a:t> = 12.7 W/m</a:t>
                </a:r>
              </a:p>
              <a:p>
                <a:pPr marL="400050" lvl="1" indent="0" algn="just">
                  <a:defRPr/>
                </a:pPr>
                <a14:m>
                  <m:oMath xmlns:m="http://schemas.openxmlformats.org/officeDocument/2006/math">
                    <m:sSub>
                      <m:sSubPr>
                        <m:ctrlPr>
                          <a:rPr lang="en-US" sz="1400" b="1" i="1" smtClean="0">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𝑨</m:t>
                        </m:r>
                      </m:e>
                      <m:sub>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𝑪𝒖</m:t>
                        </m:r>
                      </m:sub>
                    </m:sSub>
                    <m:sSub>
                      <m:sSubPr>
                        <m:ctrlP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𝑪</m:t>
                        </m:r>
                      </m:e>
                      <m:sub>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𝑪𝒖</m:t>
                        </m:r>
                      </m:sub>
                    </m:sSub>
                    <m:sSub>
                      <m:sSubPr>
                        <m:ctrlP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𝝆</m:t>
                        </m:r>
                      </m:e>
                      <m:sub>
                        <m:r>
                          <a:rPr lang="en-US" sz="1400" b="1"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𝑪𝒖</m:t>
                        </m:r>
                      </m:sub>
                    </m:sSub>
                  </m:oMath>
                </a14:m>
                <a:r>
                  <a:rPr lang="en-US" sz="1400" b="1" kern="0" dirty="0">
                    <a:solidFill>
                      <a:schemeClr val="tx1"/>
                    </a:solidFill>
                    <a:latin typeface="Arial"/>
                  </a:rPr>
                  <a:t>= 291 </a:t>
                </a:r>
                <a:r>
                  <a:rPr lang="en-US" altLang="zh-CN" sz="1400" b="1" kern="0" dirty="0">
                    <a:solidFill>
                      <a:schemeClr val="tx1"/>
                    </a:solidFill>
                    <a:latin typeface="Arial"/>
                  </a:rPr>
                  <a:t>J/</a:t>
                </a:r>
                <a:r>
                  <a:rPr lang="en-US" altLang="zh-CN" sz="1400" b="1" kern="0" dirty="0" err="1">
                    <a:solidFill>
                      <a:schemeClr val="tx1"/>
                    </a:solidFill>
                    <a:latin typeface="Arial"/>
                  </a:rPr>
                  <a:t>mK</a:t>
                </a:r>
                <a:endParaRPr lang="en-US" sz="1400" b="1" kern="0" dirty="0">
                  <a:solidFill>
                    <a:schemeClr val="tx1"/>
                  </a:solidFill>
                  <a:latin typeface="Arial"/>
                </a:endParaRPr>
              </a:p>
              <a:p>
                <a:pPr marL="0" indent="0" algn="just">
                  <a:defRPr/>
                </a:pPr>
                <a:r>
                  <a:rPr lang="en-US" sz="1600" b="1" kern="0" dirty="0">
                    <a:solidFill>
                      <a:schemeClr val="tx1"/>
                    </a:solidFill>
                    <a:latin typeface="Arial"/>
                  </a:rPr>
                  <a:t> </a:t>
                </a:r>
              </a:p>
            </p:txBody>
          </p:sp>
        </mc:Choice>
        <mc:Fallback xmlns="">
          <p:sp>
            <p:nvSpPr>
              <p:cNvPr id="8" name="Content Placeholder 6"/>
              <p:cNvSpPr txBox="1">
                <a:spLocks noRot="1" noChangeAspect="1" noMove="1" noResize="1" noEditPoints="1" noAdjustHandles="1" noChangeArrowheads="1" noChangeShapeType="1" noTextEdit="1"/>
              </p:cNvSpPr>
              <p:nvPr/>
            </p:nvSpPr>
            <p:spPr bwMode="auto">
              <a:xfrm>
                <a:off x="341443" y="4180465"/>
                <a:ext cx="11109751" cy="1884841"/>
              </a:xfrm>
              <a:prstGeom prst="rect">
                <a:avLst/>
              </a:prstGeom>
              <a:blipFill>
                <a:blip r:embed="rId6"/>
                <a:stretch>
                  <a:fillRect l="-274" t="-971"/>
                </a:stretch>
              </a:blipFill>
              <a:ln w="9525">
                <a:noFill/>
                <a:miter lim="800000"/>
                <a:headEnd/>
                <a:tailEnd/>
              </a:ln>
            </p:spPr>
            <p:txBody>
              <a:bodyPr/>
              <a:lstStyle/>
              <a:p>
                <a:r>
                  <a:rPr lang="en-US">
                    <a:noFill/>
                  </a:rPr>
                  <a:t> </a:t>
                </a:r>
              </a:p>
            </p:txBody>
          </p:sp>
        </mc:Fallback>
      </mc:AlternateContent>
      <p:sp>
        <p:nvSpPr>
          <p:cNvPr id="9" name="Content Placeholder 6"/>
          <p:cNvSpPr txBox="1">
            <a:spLocks/>
          </p:cNvSpPr>
          <p:nvPr/>
        </p:nvSpPr>
        <p:spPr bwMode="auto">
          <a:xfrm>
            <a:off x="341442" y="3584537"/>
            <a:ext cx="2255001" cy="505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800" b="1" kern="0" dirty="0">
                <a:latin typeface="Arial"/>
              </a:rPr>
              <a:t>Current = 250 A</a:t>
            </a:r>
          </a:p>
        </p:txBody>
      </p:sp>
      <p:sp>
        <p:nvSpPr>
          <p:cNvPr id="7" name="Rectangle 6"/>
          <p:cNvSpPr/>
          <p:nvPr/>
        </p:nvSpPr>
        <p:spPr>
          <a:xfrm>
            <a:off x="3921534" y="4999663"/>
            <a:ext cx="2840842" cy="461665"/>
          </a:xfrm>
          <a:prstGeom prst="rect">
            <a:avLst/>
          </a:prstGeom>
        </p:spPr>
        <p:txBody>
          <a:bodyPr wrap="none">
            <a:spAutoFit/>
          </a:bodyPr>
          <a:lstStyle/>
          <a:p>
            <a:pPr algn="just">
              <a:defRPr/>
            </a:pPr>
            <a:r>
              <a:rPr lang="en-US" sz="2400" b="1" kern="0" dirty="0">
                <a:solidFill>
                  <a:srgbClr val="0000FF"/>
                </a:solidFill>
                <a:latin typeface="Arial"/>
                <a:sym typeface="Wingdings" panose="05000000000000000000" pitchFamily="2" charset="2"/>
              </a:rPr>
              <a:t> H</a:t>
            </a:r>
            <a:r>
              <a:rPr lang="en-US" sz="2400" b="1" kern="0" baseline="-25000" dirty="0">
                <a:solidFill>
                  <a:srgbClr val="0000FF"/>
                </a:solidFill>
                <a:latin typeface="Arial"/>
                <a:sym typeface="Wingdings" panose="05000000000000000000" pitchFamily="2" charset="2"/>
              </a:rPr>
              <a:t>0</a:t>
            </a:r>
            <a:r>
              <a:rPr lang="en-US" sz="2400" b="1" kern="0" dirty="0">
                <a:solidFill>
                  <a:srgbClr val="0000FF"/>
                </a:solidFill>
                <a:latin typeface="Arial"/>
                <a:sym typeface="Wingdings" panose="05000000000000000000" pitchFamily="2" charset="2"/>
              </a:rPr>
              <a:t> = 0.38 Km/W</a:t>
            </a:r>
            <a:endParaRPr lang="en-US" sz="2400" b="1" kern="0" dirty="0">
              <a:solidFill>
                <a:srgbClr val="0000FF"/>
              </a:solidFill>
              <a:latin typeface="Arial"/>
            </a:endParaRPr>
          </a:p>
        </p:txBody>
      </p:sp>
      <p:sp>
        <p:nvSpPr>
          <p:cNvPr id="12" name="Rectangle 11"/>
          <p:cNvSpPr/>
          <p:nvPr/>
        </p:nvSpPr>
        <p:spPr>
          <a:xfrm>
            <a:off x="7622198" y="4999663"/>
            <a:ext cx="679994" cy="461665"/>
          </a:xfrm>
          <a:prstGeom prst="rect">
            <a:avLst/>
          </a:prstGeom>
        </p:spPr>
        <p:txBody>
          <a:bodyPr wrap="none">
            <a:spAutoFit/>
          </a:bodyPr>
          <a:lstStyle/>
          <a:p>
            <a:pPr algn="just">
              <a:defRPr/>
            </a:pPr>
            <a:r>
              <a:rPr lang="en-US" sz="2400" b="1" kern="0" dirty="0">
                <a:solidFill>
                  <a:srgbClr val="0000FF"/>
                </a:solidFill>
                <a:latin typeface="Arial"/>
                <a:sym typeface="Wingdings" panose="05000000000000000000" pitchFamily="2" charset="2"/>
              </a:rPr>
              <a:t>H ?</a:t>
            </a:r>
            <a:endParaRPr lang="en-US" sz="2400" b="1" kern="0" dirty="0">
              <a:solidFill>
                <a:srgbClr val="0000FF"/>
              </a:solidFill>
              <a:latin typeface="Arial"/>
            </a:endParaRPr>
          </a:p>
        </p:txBody>
      </p:sp>
    </p:spTree>
    <p:extLst>
      <p:ext uri="{BB962C8B-B14F-4D97-AF65-F5344CB8AC3E}">
        <p14:creationId xmlns:p14="http://schemas.microsoft.com/office/powerpoint/2010/main" val="1122193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4. Heat exchange with air</a:t>
            </a:r>
          </a:p>
        </p:txBody>
      </p:sp>
      <p:sp>
        <p:nvSpPr>
          <p:cNvPr id="20" name="Slide Number Placeholder 19"/>
          <p:cNvSpPr>
            <a:spLocks noGrp="1"/>
          </p:cNvSpPr>
          <p:nvPr>
            <p:ph type="sldNum" sz="quarter" idx="12"/>
          </p:nvPr>
        </p:nvSpPr>
        <p:spPr/>
        <p:txBody>
          <a:bodyPr/>
          <a:lstStyle/>
          <a:p>
            <a:fld id="{8F1A07A3-40C7-41A7-A893-24E59A1633AE}" type="slidenum">
              <a:rPr lang="en-US" smtClean="0"/>
              <a:t>5</a:t>
            </a:fld>
            <a:r>
              <a:rPr lang="en-US" altLang="zh-CN" dirty="0"/>
              <a:t>/10</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1090422" y="1784726"/>
                <a:ext cx="4290790" cy="541174"/>
              </a:xfrm>
              <a:prstGeom prst="rect">
                <a:avLst/>
              </a:prstGeom>
            </p:spPr>
            <p:txBody>
              <a:bodyPr wrap="none">
                <a:spAutoFit/>
              </a:bodyPr>
              <a:lstStyle/>
              <a:p>
                <a14:m>
                  <m:oMath xmlns:m="http://schemas.openxmlformats.org/officeDocument/2006/math">
                    <m:r>
                      <a:rPr lang="en-US" smtClean="0">
                        <a:latin typeface="Cambria Math" panose="02040503050406030204" pitchFamily="18" charset="0"/>
                      </a:rPr>
                      <m:t>(</m:t>
                    </m:r>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𝐴</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𝐶</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𝜌</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r>
                      <a:rPr lang="en-US" i="1">
                        <a:latin typeface="Cambria Math" panose="02040503050406030204" pitchFamily="18" charset="0"/>
                      </a:rPr>
                      <m:t>+</m:t>
                    </m:r>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𝐴</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𝐶</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𝜌</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m:t>
                        </m:r>
                        <m:r>
                          <a:rPr lang="en-US" i="1">
                            <a:latin typeface="Cambria Math" panose="02040503050406030204" pitchFamily="18" charset="0"/>
                          </a:rPr>
                          <m:t>𝑇</m:t>
                        </m:r>
                      </m:num>
                      <m:den>
                        <m:r>
                          <a:rPr lang="en-US">
                            <a:latin typeface="Cambria Math" panose="02040503050406030204" pitchFamily="18" charset="0"/>
                          </a:rPr>
                          <m:t>𝜕</m:t>
                        </m:r>
                        <m:r>
                          <a:rPr lang="en-US" i="1">
                            <a:latin typeface="Cambria Math" panose="02040503050406030204" pitchFamily="18" charset="0"/>
                          </a:rPr>
                          <m:t>𝑡</m:t>
                        </m:r>
                      </m:den>
                    </m:f>
                    <m:r>
                      <a:rPr lang="en-US">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𝑇</m:t>
                            </m:r>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𝑎𝑖𝑟</m:t>
                                </m:r>
                              </m:sub>
                            </m:sSub>
                          </m:e>
                        </m:d>
                      </m:num>
                      <m:den>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𝑎𝑖𝑟</m:t>
                            </m:r>
                          </m:sub>
                        </m:sSub>
                      </m:den>
                    </m:f>
                    <m:r>
                      <a:rPr lang="en-US">
                        <a:latin typeface="Cambria Math" panose="02040503050406030204" pitchFamily="18" charset="0"/>
                      </a:rPr>
                      <m:t>=</m:t>
                    </m:r>
                  </m:oMath>
                </a14:m>
                <a:r>
                  <a:rPr lang="en-US" altLang="zh-CN" dirty="0"/>
                  <a:t>0</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090422" y="1784726"/>
                <a:ext cx="4290790" cy="541174"/>
              </a:xfrm>
              <a:prstGeom prst="rect">
                <a:avLst/>
              </a:prstGeom>
              <a:blipFill>
                <a:blip r:embed="rId3"/>
                <a:stretch>
                  <a:fillRect l="-426"/>
                </a:stretch>
              </a:blipFill>
            </p:spPr>
            <p:txBody>
              <a:bodyPr/>
              <a:lstStyle/>
              <a:p>
                <a:r>
                  <a:rPr lang="en-US">
                    <a:noFill/>
                  </a:rPr>
                  <a:t> </a:t>
                </a:r>
              </a:p>
            </p:txBody>
          </p:sp>
        </mc:Fallback>
      </mc:AlternateContent>
      <p:sp>
        <p:nvSpPr>
          <p:cNvPr id="7" name="Rectangle 6"/>
          <p:cNvSpPr/>
          <p:nvPr/>
        </p:nvSpPr>
        <p:spPr>
          <a:xfrm>
            <a:off x="292567" y="1165924"/>
            <a:ext cx="7109639" cy="369332"/>
          </a:xfrm>
          <a:prstGeom prst="rect">
            <a:avLst/>
          </a:prstGeom>
        </p:spPr>
        <p:txBody>
          <a:bodyPr wrap="none">
            <a:spAutoFit/>
          </a:bodyPr>
          <a:lstStyle/>
          <a:p>
            <a:pPr lvl="0" algn="just" eaLnBrk="0" fontAlgn="base" hangingPunct="0">
              <a:spcBef>
                <a:spcPct val="20000"/>
              </a:spcBef>
              <a:spcAft>
                <a:spcPct val="0"/>
              </a:spcAft>
              <a:defRPr/>
            </a:pPr>
            <a:r>
              <a:rPr lang="en-US" altLang="zh-CN" b="1" kern="0" dirty="0">
                <a:solidFill>
                  <a:srgbClr val="0000FF"/>
                </a:solidFill>
                <a:latin typeface="Arial"/>
              </a:rPr>
              <a:t>During cooling down, </a:t>
            </a:r>
            <a:r>
              <a:rPr lang="en-US" altLang="zh-CN" b="1" kern="0" dirty="0" err="1">
                <a:solidFill>
                  <a:srgbClr val="0000FF"/>
                </a:solidFill>
                <a:latin typeface="Arial"/>
              </a:rPr>
              <a:t>T</a:t>
            </a:r>
            <a:r>
              <a:rPr lang="en-US" altLang="zh-CN" b="1" kern="0" baseline="-25000" dirty="0" err="1">
                <a:solidFill>
                  <a:srgbClr val="0000FF"/>
                </a:solidFill>
                <a:latin typeface="Arial"/>
              </a:rPr>
              <a:t>Cu</a:t>
            </a:r>
            <a:r>
              <a:rPr lang="en-US" altLang="zh-CN" b="1" kern="0" dirty="0">
                <a:solidFill>
                  <a:srgbClr val="0000FF"/>
                </a:solidFill>
                <a:latin typeface="Arial"/>
              </a:rPr>
              <a:t> and </a:t>
            </a:r>
            <a:r>
              <a:rPr lang="en-US" altLang="zh-CN" b="1" kern="0" dirty="0" err="1">
                <a:solidFill>
                  <a:srgbClr val="0000FF"/>
                </a:solidFill>
                <a:latin typeface="Arial"/>
              </a:rPr>
              <a:t>T</a:t>
            </a:r>
            <a:r>
              <a:rPr lang="en-US" altLang="zh-CN" b="1" kern="0" baseline="-25000" dirty="0" err="1">
                <a:solidFill>
                  <a:srgbClr val="0000FF"/>
                </a:solidFill>
                <a:latin typeface="Arial"/>
              </a:rPr>
              <a:t>ss</a:t>
            </a:r>
            <a:r>
              <a:rPr lang="en-US" altLang="zh-CN" b="1" kern="0" dirty="0">
                <a:solidFill>
                  <a:srgbClr val="0000FF"/>
                </a:solidFill>
                <a:latin typeface="Arial"/>
              </a:rPr>
              <a:t> soon become the same, and:</a:t>
            </a:r>
            <a:endParaRPr lang="en-US" kern="0" dirty="0">
              <a:solidFill>
                <a:srgbClr val="0000FF"/>
              </a:solidFill>
              <a:latin typeface="Arial"/>
            </a:endParaRPr>
          </a:p>
        </p:txBody>
      </p:sp>
      <mc:AlternateContent xmlns:mc="http://schemas.openxmlformats.org/markup-compatibility/2006" xmlns:a14="http://schemas.microsoft.com/office/drawing/2010/main">
        <mc:Choice Requires="a14">
          <p:sp>
            <p:nvSpPr>
              <p:cNvPr id="6" name="Rectangle 5"/>
              <p:cNvSpPr/>
              <p:nvPr/>
            </p:nvSpPr>
            <p:spPr>
              <a:xfrm>
                <a:off x="1502967" y="2841293"/>
                <a:ext cx="171643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𝑇</m:t>
                      </m:r>
                      <m:r>
                        <a:rPr lang="en-US" i="0">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𝑒</m:t>
                          </m:r>
                        </m:e>
                        <m:sup>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0">
                                  <a:latin typeface="Cambria Math" panose="02040503050406030204" pitchFamily="18" charset="0"/>
                                </a:rPr>
                                <m:t>0</m:t>
                              </m:r>
                            </m:sub>
                          </m:sSub>
                          <m:r>
                            <a:rPr lang="en-US" i="1">
                              <a:latin typeface="Cambria Math" panose="02040503050406030204" pitchFamily="18" charset="0"/>
                            </a:rPr>
                            <m:t>𝑡</m:t>
                          </m:r>
                        </m:sup>
                      </m:sSup>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𝑎𝑖𝑟</m:t>
                          </m:r>
                        </m:sub>
                      </m:sSub>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502967" y="2841293"/>
                <a:ext cx="1716431" cy="369332"/>
              </a:xfrm>
              <a:prstGeom prst="rect">
                <a:avLst/>
              </a:prstGeom>
              <a:blipFill>
                <a:blip r:embed="rId4"/>
                <a:stretch>
                  <a:fillRect/>
                </a:stretch>
              </a:blipFill>
            </p:spPr>
            <p:txBody>
              <a:bodyPr/>
              <a:lstStyle/>
              <a:p>
                <a:r>
                  <a:rPr lang="en-US">
                    <a:noFill/>
                  </a:rPr>
                  <a:t> </a:t>
                </a:r>
              </a:p>
            </p:txBody>
          </p:sp>
        </mc:Fallback>
      </mc:AlternateContent>
      <p:sp>
        <p:nvSpPr>
          <p:cNvPr id="10" name="Right Arrow 9"/>
          <p:cNvSpPr/>
          <p:nvPr/>
        </p:nvSpPr>
        <p:spPr>
          <a:xfrm>
            <a:off x="525870" y="3060572"/>
            <a:ext cx="767751" cy="4140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Rectangle 8"/>
              <p:cNvSpPr/>
              <p:nvPr/>
            </p:nvSpPr>
            <p:spPr>
              <a:xfrm>
                <a:off x="1488480" y="3226815"/>
                <a:ext cx="3899914" cy="7062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𝑟</m:t>
                          </m:r>
                        </m:e>
                        <m:sub>
                          <m:r>
                            <a:rPr lang="en-US" i="0">
                              <a:latin typeface="Cambria Math" panose="02040503050406030204" pitchFamily="18" charset="0"/>
                            </a:rPr>
                            <m:t>0</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d>
                            <m:dPr>
                              <m:endChr m:val=""/>
                              <m:ctrlPr>
                                <a:rPr lang="en-US" i="1">
                                  <a:latin typeface="Cambria Math" panose="02040503050406030204" pitchFamily="18" charset="0"/>
                                </a:rPr>
                              </m:ctrlPr>
                            </m:dPr>
                            <m:e>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𝐴</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𝐶</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𝜌</m:t>
                                  </m:r>
                                </m:e>
                                <m:sub>
                                  <m:r>
                                    <a:rPr lang="en-US" i="1">
                                      <a:latin typeface="Cambria Math" panose="02040503050406030204" pitchFamily="18" charset="0"/>
                                      <a:ea typeface="SimSun" panose="02010600030101010101" pitchFamily="2" charset="-122"/>
                                      <a:cs typeface="Times New Roman" panose="02020603050405020304" pitchFamily="18" charset="0"/>
                                    </a:rPr>
                                    <m:t>𝐶𝑢</m:t>
                                  </m:r>
                                </m:sub>
                              </m:sSub>
                              <m:r>
                                <a:rPr lang="en-US" b="0" i="1" smtClean="0">
                                  <a:latin typeface="Cambria Math" panose="02040503050406030204" pitchFamily="18" charset="0"/>
                                </a:rPr>
                                <m:t>+</m:t>
                              </m:r>
                              <m:sSub>
                                <m:sSubPr>
                                  <m:ctrlPr>
                                    <a:rPr lang="en-US" i="1" smtClean="0">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𝐴</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𝐶</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latin typeface="Cambria Math" panose="02040503050406030204" pitchFamily="18" charset="0"/>
                                      <a:ea typeface="SimSun" panose="02010600030101010101" pitchFamily="2" charset="-122"/>
                                      <a:cs typeface="Times New Roman" panose="02020603050405020304" pitchFamily="18" charset="0"/>
                                    </a:rPr>
                                  </m:ctrlPr>
                                </m:sSubPr>
                                <m:e>
                                  <m:r>
                                    <a:rPr lang="en-US" i="1">
                                      <a:latin typeface="Cambria Math" panose="02040503050406030204" pitchFamily="18" charset="0"/>
                                      <a:ea typeface="SimSun" panose="02010600030101010101" pitchFamily="2" charset="-122"/>
                                      <a:cs typeface="Times New Roman" panose="02020603050405020304" pitchFamily="18" charset="0"/>
                                    </a:rPr>
                                    <m:t>𝜌</m:t>
                                  </m:r>
                                </m:e>
                                <m:sub>
                                  <m:r>
                                    <a:rPr lang="en-US" i="1">
                                      <a:latin typeface="Cambria Math" panose="02040503050406030204" pitchFamily="18" charset="0"/>
                                      <a:ea typeface="SimSun" panose="02010600030101010101" pitchFamily="2" charset="-122"/>
                                      <a:cs typeface="Times New Roman" panose="02020603050405020304" pitchFamily="18" charset="0"/>
                                    </a:rPr>
                                    <m:t>𝑠𝑠</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𝑎𝑖𝑟</m:t>
                                  </m:r>
                                </m:sub>
                              </m:sSub>
                            </m:e>
                          </m:d>
                        </m:den>
                      </m:f>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1488480" y="3226815"/>
                <a:ext cx="3899914" cy="706284"/>
              </a:xfrm>
              <a:prstGeom prst="rect">
                <a:avLst/>
              </a:prstGeom>
              <a:blipFill>
                <a:blip r:embed="rId5"/>
                <a:stretch>
                  <a:fillRect/>
                </a:stretch>
              </a:blipFill>
            </p:spPr>
            <p:txBody>
              <a:bodyPr/>
              <a:lstStyle/>
              <a:p>
                <a:r>
                  <a:rPr lang="en-US">
                    <a:noFill/>
                  </a:rPr>
                  <a:t> </a:t>
                </a:r>
              </a:p>
            </p:txBody>
          </p:sp>
        </mc:Fallback>
      </mc:AlternateContent>
      <p:pic>
        <p:nvPicPr>
          <p:cNvPr id="12" name="Picture 11"/>
          <p:cNvPicPr>
            <a:picLocks noChangeAspect="1"/>
          </p:cNvPicPr>
          <p:nvPr/>
        </p:nvPicPr>
        <p:blipFill>
          <a:blip r:embed="rId6"/>
          <a:stretch>
            <a:fillRect/>
          </a:stretch>
        </p:blipFill>
        <p:spPr>
          <a:xfrm>
            <a:off x="6298052" y="1784726"/>
            <a:ext cx="4657423" cy="3712329"/>
          </a:xfrm>
          <a:prstGeom prst="rect">
            <a:avLst/>
          </a:prstGeom>
        </p:spPr>
      </p:pic>
      <mc:AlternateContent xmlns:mc="http://schemas.openxmlformats.org/markup-compatibility/2006" xmlns:a14="http://schemas.microsoft.com/office/drawing/2010/main">
        <mc:Choice Requires="a14">
          <p:sp>
            <p:nvSpPr>
              <p:cNvPr id="13" name="Rectangle 12"/>
              <p:cNvSpPr/>
              <p:nvPr/>
            </p:nvSpPr>
            <p:spPr>
              <a:xfrm>
                <a:off x="1488480" y="4419837"/>
                <a:ext cx="1899494" cy="1200329"/>
              </a:xfrm>
              <a:prstGeom prst="rect">
                <a:avLst/>
              </a:prstGeom>
            </p:spPr>
            <p:txBody>
              <a:bodyPr wrap="none">
                <a:spAutoFit/>
              </a:bodyPr>
              <a:lstStyle/>
              <a:p>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𝑟</m:t>
                        </m:r>
                      </m:e>
                      <m:sub>
                        <m:r>
                          <a:rPr lang="en-US">
                            <a:solidFill>
                              <a:schemeClr val="tx1"/>
                            </a:solidFill>
                            <a:latin typeface="Cambria Math" panose="02040503050406030204" pitchFamily="18" charset="0"/>
                          </a:rPr>
                          <m:t>0</m:t>
                        </m:r>
                      </m:sub>
                    </m:sSub>
                    <m:r>
                      <a:rPr lang="en-US" i="1">
                        <a:solidFill>
                          <a:schemeClr val="tx1"/>
                        </a:solidFill>
                        <a:latin typeface="Cambria Math" panose="02040503050406030204" pitchFamily="18" charset="0"/>
                        <a:ea typeface="Cambria Math" panose="02040503050406030204" pitchFamily="18" charset="0"/>
                      </a:rPr>
                      <m:t>≈−0.0</m:t>
                    </m:r>
                    <m:r>
                      <a:rPr lang="en-US" b="0" i="1" smtClean="0">
                        <a:solidFill>
                          <a:schemeClr val="tx1"/>
                        </a:solidFill>
                        <a:latin typeface="Cambria Math" panose="02040503050406030204" pitchFamily="18" charset="0"/>
                        <a:ea typeface="Cambria Math" panose="02040503050406030204" pitchFamily="18" charset="0"/>
                      </a:rPr>
                      <m:t>0</m:t>
                    </m:r>
                    <m:r>
                      <a:rPr lang="en-US" i="1">
                        <a:solidFill>
                          <a:schemeClr val="tx1"/>
                        </a:solidFill>
                        <a:latin typeface="Cambria Math" panose="02040503050406030204" pitchFamily="18" charset="0"/>
                        <a:ea typeface="Cambria Math" panose="02040503050406030204" pitchFamily="18" charset="0"/>
                      </a:rPr>
                      <m:t>13</m:t>
                    </m:r>
                  </m:oMath>
                </a14:m>
                <a:r>
                  <a:rPr lang="en-US" dirty="0">
                    <a:solidFill>
                      <a:schemeClr val="tx1"/>
                    </a:solidFill>
                    <a:ea typeface="Cambria Math" panose="02040503050406030204" pitchFamily="18" charset="0"/>
                  </a:rPr>
                  <a:t> s</a:t>
                </a:r>
                <a:endParaRPr lang="en-US" baseline="30000" dirty="0">
                  <a:solidFill>
                    <a:schemeClr val="tx1"/>
                  </a:solidFill>
                  <a:ea typeface="Cambria Math" panose="02040503050406030204" pitchFamily="18" charset="0"/>
                </a:endParaRPr>
              </a:p>
              <a:p>
                <a14:m>
                  <m:oMath xmlns:m="http://schemas.openxmlformats.org/officeDocument/2006/math">
                    <m:sSub>
                      <m:sSubPr>
                        <m:ctrlPr>
                          <a:rPr lang="en-US" i="1" smtClean="0">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𝐴</m:t>
                        </m:r>
                      </m:e>
                      <m:sub>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𝐶</m:t>
                        </m:r>
                      </m:e>
                      <m:sub>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𝑠𝑠</m:t>
                        </m:r>
                      </m:sub>
                    </m:sSub>
                    <m:sSub>
                      <m:sSubPr>
                        <m:ctrlP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ctrlPr>
                      </m:sSubPr>
                      <m:e>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𝜌</m:t>
                        </m:r>
                      </m:e>
                      <m:sub>
                        <m:r>
                          <a:rPr lang="en-US" i="1">
                            <a:solidFill>
                              <a:schemeClr val="tx1"/>
                            </a:solidFill>
                            <a:latin typeface="Cambria Math" panose="02040503050406030204" pitchFamily="18" charset="0"/>
                            <a:ea typeface="SimSun" panose="02010600030101010101" pitchFamily="2" charset="-122"/>
                            <a:cs typeface="Times New Roman" panose="02020603050405020304" pitchFamily="18" charset="0"/>
                          </a:rPr>
                          <m:t>𝑠𝑠</m:t>
                        </m:r>
                      </m:sub>
                    </m:sSub>
                  </m:oMath>
                </a14:m>
                <a:r>
                  <a:rPr lang="en-US" dirty="0">
                    <a:solidFill>
                      <a:schemeClr val="tx1"/>
                    </a:solidFill>
                    <a:ea typeface="Cambria Math" panose="02040503050406030204" pitchFamily="18" charset="0"/>
                  </a:rPr>
                  <a:t>= 259.3 </a:t>
                </a:r>
              </a:p>
              <a:p>
                <a:endParaRPr lang="en-US" dirty="0">
                  <a:solidFill>
                    <a:schemeClr val="tx1"/>
                  </a:solidFill>
                  <a:ea typeface="Cambria Math" panose="02040503050406030204" pitchFamily="18" charset="0"/>
                </a:endParaRPr>
              </a:p>
              <a:p>
                <a:r>
                  <a:rPr lang="en-US" dirty="0">
                    <a:solidFill>
                      <a:srgbClr val="0000FF"/>
                    </a:solidFill>
                    <a:ea typeface="Cambria Math" panose="02040503050406030204" pitchFamily="18" charset="0"/>
                    <a:sym typeface="Wingdings" panose="05000000000000000000" pitchFamily="2" charset="2"/>
                  </a:rPr>
                  <a:t> </a:t>
                </a:r>
                <a:r>
                  <a:rPr lang="en-US" dirty="0">
                    <a:solidFill>
                      <a:srgbClr val="0000FF"/>
                    </a:solidFill>
                    <a:ea typeface="Cambria Math" panose="02040503050406030204" pitchFamily="18" charset="0"/>
                  </a:rPr>
                  <a:t>H</a:t>
                </a:r>
                <a:r>
                  <a:rPr lang="en-US" baseline="-25000" dirty="0">
                    <a:solidFill>
                      <a:srgbClr val="0000FF"/>
                    </a:solidFill>
                    <a:ea typeface="Cambria Math" panose="02040503050406030204" pitchFamily="18" charset="0"/>
                  </a:rPr>
                  <a:t>air</a:t>
                </a:r>
                <a:r>
                  <a:rPr lang="en-US" dirty="0">
                    <a:solidFill>
                      <a:srgbClr val="0000FF"/>
                    </a:solidFill>
                    <a:ea typeface="Cambria Math" panose="02040503050406030204" pitchFamily="18" charset="0"/>
                  </a:rPr>
                  <a:t>= 1.4 Km/W</a:t>
                </a:r>
              </a:p>
            </p:txBody>
          </p:sp>
        </mc:Choice>
        <mc:Fallback xmlns="">
          <p:sp>
            <p:nvSpPr>
              <p:cNvPr id="13" name="Rectangle 12"/>
              <p:cNvSpPr>
                <a:spLocks noRot="1" noChangeAspect="1" noMove="1" noResize="1" noEditPoints="1" noAdjustHandles="1" noChangeArrowheads="1" noChangeShapeType="1" noTextEdit="1"/>
              </p:cNvSpPr>
              <p:nvPr/>
            </p:nvSpPr>
            <p:spPr>
              <a:xfrm>
                <a:off x="1488480" y="4419837"/>
                <a:ext cx="1899494" cy="1200329"/>
              </a:xfrm>
              <a:prstGeom prst="rect">
                <a:avLst/>
              </a:prstGeom>
              <a:blipFill>
                <a:blip r:embed="rId7"/>
                <a:stretch>
                  <a:fillRect l="-2564" t="-2538" r="-2244" b="-7107"/>
                </a:stretch>
              </a:blipFill>
            </p:spPr>
            <p:txBody>
              <a:bodyPr/>
              <a:lstStyle/>
              <a:p>
                <a:r>
                  <a:rPr lang="en-US">
                    <a:noFill/>
                  </a:rPr>
                  <a:t> </a:t>
                </a:r>
              </a:p>
            </p:txBody>
          </p:sp>
        </mc:Fallback>
      </mc:AlternateContent>
      <p:sp>
        <p:nvSpPr>
          <p:cNvPr id="15" name="Rectangle 14"/>
          <p:cNvSpPr/>
          <p:nvPr/>
        </p:nvSpPr>
        <p:spPr>
          <a:xfrm>
            <a:off x="3361493" y="5250834"/>
            <a:ext cx="3849131" cy="369332"/>
          </a:xfrm>
          <a:prstGeom prst="rect">
            <a:avLst/>
          </a:prstGeom>
        </p:spPr>
        <p:txBody>
          <a:bodyPr wrap="none">
            <a:spAutoFit/>
          </a:bodyPr>
          <a:lstStyle/>
          <a:p>
            <a:pPr algn="just">
              <a:defRPr/>
            </a:pPr>
            <a:r>
              <a:rPr lang="en-US" b="1" kern="0" dirty="0">
                <a:solidFill>
                  <a:srgbClr val="0000FF"/>
                </a:solidFill>
                <a:latin typeface="Arial"/>
                <a:sym typeface="Wingdings" panose="05000000000000000000" pitchFamily="2" charset="2"/>
              </a:rPr>
              <a:t> H = 0.5 Km/W (for triplet cable)</a:t>
            </a:r>
            <a:endParaRPr lang="en-US" b="1" kern="0" dirty="0">
              <a:solidFill>
                <a:srgbClr val="0000FF"/>
              </a:solidFill>
              <a:latin typeface="Arial"/>
            </a:endParaRPr>
          </a:p>
        </p:txBody>
      </p:sp>
      <p:sp>
        <p:nvSpPr>
          <p:cNvPr id="17" name="Rectangle 16"/>
          <p:cNvSpPr/>
          <p:nvPr/>
        </p:nvSpPr>
        <p:spPr>
          <a:xfrm>
            <a:off x="3278137" y="5723890"/>
            <a:ext cx="4326826" cy="369332"/>
          </a:xfrm>
          <a:prstGeom prst="rect">
            <a:avLst/>
          </a:prstGeom>
        </p:spPr>
        <p:txBody>
          <a:bodyPr wrap="none">
            <a:spAutoFit/>
          </a:bodyPr>
          <a:lstStyle/>
          <a:p>
            <a:pPr algn="just">
              <a:defRPr/>
            </a:pPr>
            <a:r>
              <a:rPr lang="en-US" b="1" kern="0" dirty="0">
                <a:solidFill>
                  <a:srgbClr val="0000FF"/>
                </a:solidFill>
                <a:latin typeface="Arial"/>
                <a:sym typeface="Wingdings" panose="05000000000000000000" pitchFamily="2" charset="2"/>
              </a:rPr>
              <a:t>For each strand, H is about 1.5 Km/W.</a:t>
            </a:r>
            <a:endParaRPr lang="en-US" b="1" kern="0" dirty="0">
              <a:solidFill>
                <a:srgbClr val="0000FF"/>
              </a:solidFill>
              <a:latin typeface="Arial"/>
            </a:endParaRPr>
          </a:p>
        </p:txBody>
      </p:sp>
    </p:spTree>
    <p:extLst>
      <p:ext uri="{BB962C8B-B14F-4D97-AF65-F5344CB8AC3E}">
        <p14:creationId xmlns:p14="http://schemas.microsoft.com/office/powerpoint/2010/main" val="2407322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5. Some facts</a:t>
            </a:r>
          </a:p>
        </p:txBody>
      </p:sp>
      <p:sp>
        <p:nvSpPr>
          <p:cNvPr id="20" name="Slide Number Placeholder 19"/>
          <p:cNvSpPr>
            <a:spLocks noGrp="1"/>
          </p:cNvSpPr>
          <p:nvPr>
            <p:ph type="sldNum" sz="quarter" idx="12"/>
          </p:nvPr>
        </p:nvSpPr>
        <p:spPr/>
        <p:txBody>
          <a:bodyPr/>
          <a:lstStyle/>
          <a:p>
            <a:fld id="{8F1A07A3-40C7-41A7-A893-24E59A1633AE}" type="slidenum">
              <a:rPr lang="en-US" smtClean="0"/>
              <a:t>6</a:t>
            </a:fld>
            <a:r>
              <a:rPr lang="en-US" altLang="zh-CN" dirty="0"/>
              <a:t>/10</a:t>
            </a:r>
            <a:endParaRPr lang="en-US" dirty="0"/>
          </a:p>
        </p:txBody>
      </p:sp>
      <p:sp>
        <p:nvSpPr>
          <p:cNvPr id="6" name="TextBox 5"/>
          <p:cNvSpPr txBox="1"/>
          <p:nvPr/>
        </p:nvSpPr>
        <p:spPr>
          <a:xfrm>
            <a:off x="223435" y="1090423"/>
            <a:ext cx="11358966" cy="5078313"/>
          </a:xfrm>
          <a:prstGeom prst="rect">
            <a:avLst/>
          </a:prstGeom>
          <a:noFill/>
        </p:spPr>
        <p:txBody>
          <a:bodyPr wrap="square" rtlCol="0">
            <a:spAutoFit/>
          </a:bodyPr>
          <a:lstStyle/>
          <a:p>
            <a:r>
              <a:rPr lang="en-US" dirty="0"/>
              <a:t>After conductor manufacture:</a:t>
            </a:r>
          </a:p>
          <a:p>
            <a:pPr marL="285750" indent="-285750">
              <a:buFont typeface="Arial" panose="020B0604020202020204" pitchFamily="34" charset="0"/>
              <a:buChar char="•"/>
            </a:pPr>
            <a:r>
              <a:rPr lang="en-US" dirty="0"/>
              <a:t>What will be</a:t>
            </a:r>
            <a:r>
              <a:rPr lang="en-US" dirty="0">
                <a:sym typeface="Wingdings" panose="05000000000000000000" pitchFamily="2" charset="2"/>
              </a:rPr>
              <a:t> the contact length and pressure?</a:t>
            </a:r>
            <a:endParaRPr lang="en-US" dirty="0"/>
          </a:p>
          <a:p>
            <a:endParaRPr lang="en-US" dirty="0"/>
          </a:p>
          <a:p>
            <a:r>
              <a:rPr lang="en-US" dirty="0"/>
              <a:t>When cooling down:</a:t>
            </a:r>
          </a:p>
          <a:p>
            <a:pPr marL="285750" indent="-285750">
              <a:buFont typeface="Arial" panose="020B0604020202020204" pitchFamily="34" charset="0"/>
              <a:buChar char="•"/>
            </a:pPr>
            <a:r>
              <a:rPr lang="en-US" dirty="0"/>
              <a:t>Thermal strain could influence the contact length and pressure;</a:t>
            </a:r>
          </a:p>
          <a:p>
            <a:pPr marL="285750" indent="-285750">
              <a:buFont typeface="Arial" panose="020B0604020202020204" pitchFamily="34" charset="0"/>
              <a:buChar char="•"/>
            </a:pPr>
            <a:r>
              <a:rPr lang="en-US" dirty="0">
                <a:solidFill>
                  <a:srgbClr val="0000FF"/>
                </a:solidFill>
              </a:rPr>
              <a:t>Thermal conductance of material (metals and alloys)</a:t>
            </a:r>
            <a:r>
              <a:rPr lang="zh-CN" altLang="en-US" dirty="0">
                <a:solidFill>
                  <a:srgbClr val="0000FF"/>
                </a:solidFill>
              </a:rPr>
              <a:t> </a:t>
            </a:r>
            <a:r>
              <a:rPr lang="en-US" dirty="0">
                <a:solidFill>
                  <a:srgbClr val="0000FF"/>
                </a:solidFill>
              </a:rPr>
              <a:t>reduces.</a:t>
            </a:r>
          </a:p>
          <a:p>
            <a:endParaRPr lang="en-US" dirty="0"/>
          </a:p>
          <a:p>
            <a:r>
              <a:rPr lang="en-US" dirty="0"/>
              <a:t>When charged:</a:t>
            </a:r>
          </a:p>
          <a:p>
            <a:pPr marL="285750" indent="-285750">
              <a:buFont typeface="Arial" panose="020B0604020202020204" pitchFamily="34" charset="0"/>
              <a:buChar char="•"/>
            </a:pPr>
            <a:r>
              <a:rPr lang="en-US" dirty="0"/>
              <a:t>Cable is pushed to one side by the Lorenz force, which influence the contact length and pressure.</a:t>
            </a:r>
          </a:p>
          <a:p>
            <a:pPr marL="285750" indent="-285750">
              <a:buFont typeface="Arial" panose="020B0604020202020204" pitchFamily="34" charset="0"/>
              <a:buChar char="•"/>
            </a:pPr>
            <a:r>
              <a:rPr lang="en-US" dirty="0">
                <a:solidFill>
                  <a:srgbClr val="0000FF"/>
                </a:solidFill>
              </a:rPr>
              <a:t>Could this dominants the effect of pressure?</a:t>
            </a:r>
            <a:endParaRPr lang="en-US" dirty="0"/>
          </a:p>
          <a:p>
            <a:endParaRPr lang="en-US" dirty="0"/>
          </a:p>
          <a:p>
            <a:r>
              <a:rPr lang="en-US" dirty="0"/>
              <a:t>During quench:</a:t>
            </a:r>
          </a:p>
          <a:p>
            <a:pPr marL="285750" indent="-285750">
              <a:buFont typeface="Arial" panose="020B0604020202020204" pitchFamily="34" charset="0"/>
              <a:buChar char="•"/>
            </a:pPr>
            <a:r>
              <a:rPr lang="en-US" dirty="0"/>
              <a:t>Temperature is increasing (5 K to 250 K);</a:t>
            </a:r>
          </a:p>
          <a:p>
            <a:pPr marL="285750" indent="-285750">
              <a:buFont typeface="Arial" panose="020B0604020202020204" pitchFamily="34" charset="0"/>
              <a:buChar char="•"/>
            </a:pPr>
            <a:r>
              <a:rPr lang="en-US" dirty="0"/>
              <a:t>Contact pressure is dropping once current starts to dump;</a:t>
            </a:r>
          </a:p>
          <a:p>
            <a:endParaRPr lang="en-US" dirty="0"/>
          </a:p>
          <a:p>
            <a:r>
              <a:rPr lang="en-US" dirty="0"/>
              <a:t>Roughness, can it vary a lot?</a:t>
            </a:r>
          </a:p>
          <a:p>
            <a:pPr marL="285750" indent="-285750">
              <a:buFont typeface="Arial" panose="020B0604020202020204" pitchFamily="34" charset="0"/>
              <a:buChar char="•"/>
            </a:pPr>
            <a:r>
              <a:rPr lang="en-US" dirty="0"/>
              <a:t>The roughness of the copper and steel used in measurement are respectively 250 </a:t>
            </a:r>
            <a:r>
              <a:rPr lang="en-US" altLang="zh-CN" dirty="0" err="1"/>
              <a:t>μ</a:t>
            </a:r>
            <a:r>
              <a:rPr lang="en-US" dirty="0" err="1"/>
              <a:t>m</a:t>
            </a:r>
            <a:r>
              <a:rPr lang="en-US" dirty="0"/>
              <a:t> and 300 </a:t>
            </a:r>
            <a:r>
              <a:rPr lang="en-US" altLang="zh-CN" dirty="0" err="1"/>
              <a:t>μ</a:t>
            </a:r>
            <a:r>
              <a:rPr lang="en-US" dirty="0" err="1"/>
              <a:t>m</a:t>
            </a:r>
            <a:r>
              <a:rPr lang="en-US" dirty="0"/>
              <a:t>.</a:t>
            </a:r>
          </a:p>
          <a:p>
            <a:endParaRPr lang="en-US" dirty="0"/>
          </a:p>
        </p:txBody>
      </p:sp>
    </p:spTree>
    <p:extLst>
      <p:ext uri="{BB962C8B-B14F-4D97-AF65-F5344CB8AC3E}">
        <p14:creationId xmlns:p14="http://schemas.microsoft.com/office/powerpoint/2010/main" val="451470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8160477" y="1338892"/>
            <a:ext cx="3600000" cy="2968579"/>
          </a:xfrm>
          <a:prstGeom prst="rect">
            <a:avLst/>
          </a:prstGeom>
        </p:spPr>
      </p:pic>
      <p:sp>
        <p:nvSpPr>
          <p:cNvPr id="2" name="Title 1"/>
          <p:cNvSpPr>
            <a:spLocks noGrp="1"/>
          </p:cNvSpPr>
          <p:nvPr>
            <p:ph type="title"/>
          </p:nvPr>
        </p:nvSpPr>
        <p:spPr>
          <a:xfrm>
            <a:off x="0" y="1"/>
            <a:ext cx="8626764" cy="803564"/>
          </a:xfrm>
        </p:spPr>
        <p:txBody>
          <a:bodyPr>
            <a:normAutofit/>
          </a:bodyPr>
          <a:lstStyle/>
          <a:p>
            <a:r>
              <a:rPr lang="en-US" sz="3200" b="1" dirty="0">
                <a:latin typeface="+mn-lt"/>
              </a:rPr>
              <a:t>6. Scaling to operating condition</a:t>
            </a:r>
          </a:p>
        </p:txBody>
      </p:sp>
      <p:sp>
        <p:nvSpPr>
          <p:cNvPr id="20" name="Slide Number Placeholder 19"/>
          <p:cNvSpPr>
            <a:spLocks noGrp="1"/>
          </p:cNvSpPr>
          <p:nvPr>
            <p:ph type="sldNum" sz="quarter" idx="12"/>
          </p:nvPr>
        </p:nvSpPr>
        <p:spPr/>
        <p:txBody>
          <a:bodyPr/>
          <a:lstStyle/>
          <a:p>
            <a:fld id="{8F1A07A3-40C7-41A7-A893-24E59A1633AE}" type="slidenum">
              <a:rPr lang="en-US" smtClean="0"/>
              <a:t>7</a:t>
            </a:fld>
            <a:r>
              <a:rPr lang="en-US" altLang="zh-CN" dirty="0"/>
              <a:t>/10</a:t>
            </a: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756" y="983947"/>
            <a:ext cx="4120444" cy="3090333"/>
          </a:xfrm>
          <a:prstGeom prst="rect">
            <a:avLst/>
          </a:prstGeom>
        </p:spPr>
      </p:pic>
      <p:cxnSp>
        <p:nvCxnSpPr>
          <p:cNvPr id="13" name="Straight Arrow Connector 12"/>
          <p:cNvCxnSpPr/>
          <p:nvPr/>
        </p:nvCxnSpPr>
        <p:spPr>
          <a:xfrm flipV="1">
            <a:off x="4053967" y="1722433"/>
            <a:ext cx="1251757" cy="5393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ontent Placeholder 6"/>
          <p:cNvSpPr txBox="1">
            <a:spLocks/>
          </p:cNvSpPr>
          <p:nvPr/>
        </p:nvSpPr>
        <p:spPr bwMode="auto">
          <a:xfrm>
            <a:off x="5024943" y="1338892"/>
            <a:ext cx="2255001" cy="505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400" b="1" kern="0" dirty="0">
                <a:solidFill>
                  <a:schemeClr val="tx1"/>
                </a:solidFill>
                <a:latin typeface="Arial"/>
              </a:rPr>
              <a:t>Fiberglass as insulation</a:t>
            </a:r>
          </a:p>
        </p:txBody>
      </p:sp>
      <p:cxnSp>
        <p:nvCxnSpPr>
          <p:cNvPr id="17" name="Straight Arrow Connector 16"/>
          <p:cNvCxnSpPr/>
          <p:nvPr/>
        </p:nvCxnSpPr>
        <p:spPr>
          <a:xfrm flipV="1">
            <a:off x="4053967" y="2529113"/>
            <a:ext cx="1601766" cy="800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ontent Placeholder 6"/>
          <p:cNvSpPr txBox="1">
            <a:spLocks/>
          </p:cNvSpPr>
          <p:nvPr/>
        </p:nvSpPr>
        <p:spPr bwMode="auto">
          <a:xfrm>
            <a:off x="5655733" y="2316476"/>
            <a:ext cx="2255001" cy="505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400" b="1" kern="0" dirty="0">
                <a:solidFill>
                  <a:schemeClr val="tx1"/>
                </a:solidFill>
                <a:latin typeface="Arial"/>
              </a:rPr>
              <a:t>Steel strip</a:t>
            </a:r>
          </a:p>
        </p:txBody>
      </p:sp>
      <p:cxnSp>
        <p:nvCxnSpPr>
          <p:cNvPr id="22" name="Straight Arrow Connector 21"/>
          <p:cNvCxnSpPr/>
          <p:nvPr/>
        </p:nvCxnSpPr>
        <p:spPr>
          <a:xfrm flipV="1">
            <a:off x="4432144" y="2272961"/>
            <a:ext cx="1601766" cy="800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ontent Placeholder 6"/>
          <p:cNvSpPr txBox="1">
            <a:spLocks/>
          </p:cNvSpPr>
          <p:nvPr/>
        </p:nvSpPr>
        <p:spPr bwMode="auto">
          <a:xfrm>
            <a:off x="6033910" y="2060324"/>
            <a:ext cx="2255001" cy="5052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000">
                <a:solidFill>
                  <a:srgbClr val="0000FF"/>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i="1">
                <a:solidFill>
                  <a:schemeClr val="tx1"/>
                </a:solidFill>
                <a:latin typeface="+mn-lt"/>
                <a:ea typeface="ＭＳ Ｐゴシック" pitchFamily="20" charset="-128"/>
              </a:defRPr>
            </a:lvl2pPr>
            <a:lvl3pPr marL="1143000" indent="-228600" algn="l" rtl="0" eaLnBrk="0" fontAlgn="base" hangingPunct="0">
              <a:spcBef>
                <a:spcPct val="20000"/>
              </a:spcBef>
              <a:spcAft>
                <a:spcPct val="0"/>
              </a:spcAft>
              <a:defRPr sz="1600" i="1" u="sng">
                <a:solidFill>
                  <a:schemeClr val="tx2"/>
                </a:solidFill>
                <a:latin typeface="+mn-lt"/>
                <a:ea typeface="ＭＳ Ｐゴシック" pitchFamily="20"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20"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20"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20"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20"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20" charset="-128"/>
              </a:defRPr>
            </a:lvl9pPr>
          </a:lstStyle>
          <a:p>
            <a:pPr marL="0" marR="0" lvl="0" indent="0" algn="just" defTabSz="914400" rtl="0" eaLnBrk="0" fontAlgn="base" latinLnBrk="0" hangingPunct="0">
              <a:lnSpc>
                <a:spcPct val="100000"/>
              </a:lnSpc>
              <a:spcBef>
                <a:spcPct val="20000"/>
              </a:spcBef>
              <a:spcAft>
                <a:spcPct val="0"/>
              </a:spcAft>
              <a:buClrTx/>
              <a:buSzTx/>
              <a:buFontTx/>
              <a:buNone/>
              <a:tabLst/>
              <a:defRPr/>
            </a:pPr>
            <a:r>
              <a:rPr lang="en-US" sz="1400" b="1" kern="0" dirty="0">
                <a:solidFill>
                  <a:schemeClr val="tx1"/>
                </a:solidFill>
                <a:latin typeface="Arial"/>
              </a:rPr>
              <a:t>Copper rod</a:t>
            </a:r>
          </a:p>
        </p:txBody>
      </p:sp>
      <p:sp>
        <p:nvSpPr>
          <p:cNvPr id="25" name="Rectangle 24"/>
          <p:cNvSpPr/>
          <p:nvPr/>
        </p:nvSpPr>
        <p:spPr>
          <a:xfrm>
            <a:off x="578380" y="4052331"/>
            <a:ext cx="7582097" cy="369332"/>
          </a:xfrm>
          <a:prstGeom prst="rect">
            <a:avLst/>
          </a:prstGeom>
        </p:spPr>
        <p:txBody>
          <a:bodyPr wrap="square">
            <a:spAutoFit/>
          </a:bodyPr>
          <a:lstStyle/>
          <a:p>
            <a:pPr algn="just">
              <a:defRPr/>
            </a:pPr>
            <a:r>
              <a:rPr lang="en-US" b="1" kern="0" dirty="0">
                <a:solidFill>
                  <a:srgbClr val="FF0000"/>
                </a:solidFill>
                <a:latin typeface="Arial"/>
                <a:sym typeface="Wingdings" panose="05000000000000000000" pitchFamily="2" charset="2"/>
              </a:rPr>
              <a:t>Torque wrench is used to apply a certain pressure through the bolt</a:t>
            </a:r>
          </a:p>
        </p:txBody>
      </p:sp>
      <p:sp>
        <p:nvSpPr>
          <p:cNvPr id="27" name="Rectangle 26"/>
          <p:cNvSpPr/>
          <p:nvPr/>
        </p:nvSpPr>
        <p:spPr>
          <a:xfrm>
            <a:off x="9030049" y="969560"/>
            <a:ext cx="2210862" cy="369332"/>
          </a:xfrm>
          <a:prstGeom prst="rect">
            <a:avLst/>
          </a:prstGeom>
        </p:spPr>
        <p:txBody>
          <a:bodyPr wrap="none">
            <a:spAutoFit/>
          </a:bodyPr>
          <a:lstStyle/>
          <a:p>
            <a:pPr algn="just">
              <a:defRPr/>
            </a:pPr>
            <a:r>
              <a:rPr lang="en-US" b="1" kern="0" dirty="0">
                <a:solidFill>
                  <a:srgbClr val="0000FF"/>
                </a:solidFill>
                <a:latin typeface="Arial"/>
                <a:sym typeface="Wingdings" panose="05000000000000000000" pitchFamily="2" charset="2"/>
              </a:rPr>
              <a:t>TCR V.S. Pressure</a:t>
            </a:r>
            <a:endParaRPr lang="en-US" b="1" kern="0" dirty="0">
              <a:solidFill>
                <a:srgbClr val="0000FF"/>
              </a:solidFill>
              <a:latin typeface="Arial"/>
            </a:endParaRPr>
          </a:p>
        </p:txBody>
      </p:sp>
      <p:sp>
        <p:nvSpPr>
          <p:cNvPr id="28" name="TextBox 27"/>
          <p:cNvSpPr txBox="1"/>
          <p:nvPr/>
        </p:nvSpPr>
        <p:spPr>
          <a:xfrm>
            <a:off x="0" y="4584357"/>
            <a:ext cx="11657358" cy="1668214"/>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400" b="1" kern="0" dirty="0">
                <a:latin typeface="Arial"/>
                <a:sym typeface="Wingdings" panose="05000000000000000000" pitchFamily="2" charset="2"/>
              </a:rPr>
              <a:t>TCR decrease rapidly with contact pressure when pressure is below 10 MPa. Above that, it hardly changes and is around 0.1 Km/W.</a:t>
            </a:r>
          </a:p>
          <a:p>
            <a:pPr marL="285750" indent="-285750">
              <a:lnSpc>
                <a:spcPct val="150000"/>
              </a:lnSpc>
              <a:buFont typeface="Arial" panose="020B0604020202020204" pitchFamily="34" charset="0"/>
              <a:buChar char="•"/>
            </a:pPr>
            <a:r>
              <a:rPr lang="en-US" sz="1400" b="1" kern="0" dirty="0">
                <a:latin typeface="Arial"/>
              </a:rPr>
              <a:t>The transverse pressure for our strand is about 10 </a:t>
            </a:r>
            <a:r>
              <a:rPr lang="en-US" sz="1400" b="1" kern="0" dirty="0" err="1">
                <a:latin typeface="Arial"/>
              </a:rPr>
              <a:t>Mpa</a:t>
            </a:r>
            <a:r>
              <a:rPr lang="en-US" sz="1400" b="1" kern="0" dirty="0">
                <a:latin typeface="Arial"/>
              </a:rPr>
              <a:t>.</a:t>
            </a:r>
          </a:p>
          <a:p>
            <a:pPr marL="285750" indent="-285750">
              <a:lnSpc>
                <a:spcPct val="150000"/>
              </a:lnSpc>
              <a:buFont typeface="Arial" panose="020B0604020202020204" pitchFamily="34" charset="0"/>
              <a:buChar char="•"/>
            </a:pPr>
            <a:r>
              <a:rPr lang="en-US" sz="1400" b="1" kern="0" dirty="0">
                <a:latin typeface="Arial"/>
              </a:rPr>
              <a:t>From 300 K and 0 T (RT) to 4.75 K and 17.5 T, heat conductance of copper reduce from 386 W/Km to 102 W/Km. </a:t>
            </a:r>
          </a:p>
          <a:p>
            <a:pPr marL="285750" indent="-285750">
              <a:lnSpc>
                <a:spcPct val="150000"/>
              </a:lnSpc>
              <a:buFont typeface="Arial" panose="020B0604020202020204" pitchFamily="34" charset="0"/>
              <a:buChar char="•"/>
            </a:pPr>
            <a:r>
              <a:rPr lang="en-US" sz="1400" b="1" kern="0" dirty="0">
                <a:latin typeface="Arial"/>
              </a:rPr>
              <a:t>For steel, it is from 15 W/Km to 0.3 W/Km. </a:t>
            </a:r>
            <a:r>
              <a:rPr lang="en-US" sz="1400" b="1" kern="0" dirty="0">
                <a:solidFill>
                  <a:srgbClr val="FF0000"/>
                </a:solidFill>
                <a:latin typeface="Arial"/>
              </a:rPr>
              <a:t>Which dominants, copper or steel?</a:t>
            </a:r>
          </a:p>
          <a:p>
            <a:pPr marL="285750" indent="-285750">
              <a:lnSpc>
                <a:spcPct val="150000"/>
              </a:lnSpc>
              <a:buFont typeface="Arial" panose="020B0604020202020204" pitchFamily="34" charset="0"/>
              <a:buChar char="•"/>
            </a:pPr>
            <a:r>
              <a:rPr lang="en-US" sz="1400" b="1" kern="0" dirty="0">
                <a:solidFill>
                  <a:srgbClr val="0000FF"/>
                </a:solidFill>
                <a:latin typeface="Arial"/>
              </a:rPr>
              <a:t>An estimation of TCR at operation is then 0.1*386/102~0.4 Km/W or 0.1*15/0.3~5 Km/W (or some value in between).</a:t>
            </a:r>
          </a:p>
        </p:txBody>
      </p:sp>
      <p:sp>
        <p:nvSpPr>
          <p:cNvPr id="3" name="Rectangle 2"/>
          <p:cNvSpPr/>
          <p:nvPr/>
        </p:nvSpPr>
        <p:spPr>
          <a:xfrm>
            <a:off x="2570997" y="6203756"/>
            <a:ext cx="8862043" cy="335156"/>
          </a:xfrm>
          <a:prstGeom prst="rect">
            <a:avLst/>
          </a:prstGeom>
        </p:spPr>
        <p:txBody>
          <a:bodyPr wrap="square">
            <a:spAutoFit/>
          </a:bodyPr>
          <a:lstStyle/>
          <a:p>
            <a:pPr>
              <a:lnSpc>
                <a:spcPct val="150000"/>
              </a:lnSpc>
            </a:pPr>
            <a:r>
              <a:rPr lang="en-US" sz="1200" b="1" kern="0" dirty="0">
                <a:latin typeface="Arial"/>
                <a:sym typeface="Wingdings" panose="05000000000000000000" pitchFamily="2" charset="2"/>
              </a:rPr>
              <a:t>Compare with the result with a 10 mm wide strip, the equivalent contact length for 8 mm strand is about  3.6 mm. </a:t>
            </a:r>
          </a:p>
        </p:txBody>
      </p:sp>
    </p:spTree>
    <p:extLst>
      <p:ext uri="{BB962C8B-B14F-4D97-AF65-F5344CB8AC3E}">
        <p14:creationId xmlns:p14="http://schemas.microsoft.com/office/powerpoint/2010/main" val="4207883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7. Other layouts</a:t>
            </a:r>
          </a:p>
        </p:txBody>
      </p:sp>
      <p:sp>
        <p:nvSpPr>
          <p:cNvPr id="20" name="Slide Number Placeholder 19"/>
          <p:cNvSpPr>
            <a:spLocks noGrp="1"/>
          </p:cNvSpPr>
          <p:nvPr>
            <p:ph type="sldNum" sz="quarter" idx="12"/>
          </p:nvPr>
        </p:nvSpPr>
        <p:spPr/>
        <p:txBody>
          <a:bodyPr/>
          <a:lstStyle/>
          <a:p>
            <a:fld id="{8F1A07A3-40C7-41A7-A893-24E59A1633AE}" type="slidenum">
              <a:rPr lang="en-US" smtClean="0"/>
              <a:t>8</a:t>
            </a:fld>
            <a:r>
              <a:rPr lang="en-US" altLang="zh-CN" dirty="0"/>
              <a:t>/10</a:t>
            </a:r>
            <a:endParaRPr lang="en-US" dirty="0"/>
          </a:p>
        </p:txBody>
      </p:sp>
      <p:pic>
        <p:nvPicPr>
          <p:cNvPr id="10" name="Picture 9"/>
          <p:cNvPicPr>
            <a:picLocks noChangeAspect="1"/>
          </p:cNvPicPr>
          <p:nvPr/>
        </p:nvPicPr>
        <p:blipFill>
          <a:blip r:embed="rId3"/>
          <a:stretch>
            <a:fillRect/>
          </a:stretch>
        </p:blipFill>
        <p:spPr>
          <a:xfrm>
            <a:off x="345017" y="3791786"/>
            <a:ext cx="4320000" cy="2392707"/>
          </a:xfrm>
          <a:prstGeom prst="rect">
            <a:avLst/>
          </a:prstGeom>
        </p:spPr>
      </p:pic>
      <p:pic>
        <p:nvPicPr>
          <p:cNvPr id="13" name="Picture 12"/>
          <p:cNvPicPr>
            <a:picLocks noChangeAspect="1"/>
          </p:cNvPicPr>
          <p:nvPr/>
        </p:nvPicPr>
        <p:blipFill>
          <a:blip r:embed="rId4"/>
          <a:stretch>
            <a:fillRect/>
          </a:stretch>
        </p:blipFill>
        <p:spPr>
          <a:xfrm>
            <a:off x="5579051" y="803565"/>
            <a:ext cx="4320000" cy="2456276"/>
          </a:xfrm>
          <a:prstGeom prst="rect">
            <a:avLst/>
          </a:prstGeom>
        </p:spPr>
      </p:pic>
      <p:pic>
        <p:nvPicPr>
          <p:cNvPr id="14" name="Picture 13"/>
          <p:cNvPicPr>
            <a:picLocks noChangeAspect="1"/>
          </p:cNvPicPr>
          <p:nvPr/>
        </p:nvPicPr>
        <p:blipFill>
          <a:blip r:embed="rId5"/>
          <a:stretch>
            <a:fillRect/>
          </a:stretch>
        </p:blipFill>
        <p:spPr>
          <a:xfrm>
            <a:off x="5511318" y="3796619"/>
            <a:ext cx="4320000" cy="2411386"/>
          </a:xfrm>
          <a:prstGeom prst="rect">
            <a:avLst/>
          </a:prstGeom>
        </p:spPr>
      </p:pic>
      <p:pic>
        <p:nvPicPr>
          <p:cNvPr id="15" name="Picture 14"/>
          <p:cNvPicPr>
            <a:picLocks noChangeAspect="1"/>
          </p:cNvPicPr>
          <p:nvPr/>
        </p:nvPicPr>
        <p:blipFill>
          <a:blip r:embed="rId6"/>
          <a:stretch>
            <a:fillRect/>
          </a:stretch>
        </p:blipFill>
        <p:spPr>
          <a:xfrm>
            <a:off x="345017" y="803565"/>
            <a:ext cx="4320000" cy="2684272"/>
          </a:xfrm>
          <a:prstGeom prst="rect">
            <a:avLst/>
          </a:prstGeom>
        </p:spPr>
      </p:pic>
      <p:sp>
        <p:nvSpPr>
          <p:cNvPr id="17" name="Rectangle 16"/>
          <p:cNvSpPr/>
          <p:nvPr/>
        </p:nvSpPr>
        <p:spPr>
          <a:xfrm>
            <a:off x="9771206" y="1169069"/>
            <a:ext cx="2380780" cy="738664"/>
          </a:xfrm>
          <a:prstGeom prst="rect">
            <a:avLst/>
          </a:prstGeom>
        </p:spPr>
        <p:txBody>
          <a:bodyPr wrap="none">
            <a:spAutoFit/>
          </a:bodyPr>
          <a:lstStyle/>
          <a:p>
            <a:pPr algn="just">
              <a:defRPr/>
            </a:pPr>
            <a:r>
              <a:rPr lang="en-US" sz="1400" b="1" kern="0" dirty="0">
                <a:solidFill>
                  <a:srgbClr val="0000FF"/>
                </a:solidFill>
                <a:latin typeface="Arial"/>
                <a:sym typeface="Wingdings" panose="05000000000000000000" pitchFamily="2" charset="2"/>
              </a:rPr>
              <a:t>TCR &lt; 0.015 Km/W at RT</a:t>
            </a:r>
          </a:p>
          <a:p>
            <a:pPr algn="just">
              <a:defRPr/>
            </a:pPr>
            <a:endParaRPr lang="en-US" sz="1400" b="1" kern="0" dirty="0">
              <a:solidFill>
                <a:srgbClr val="0000FF"/>
              </a:solidFill>
              <a:latin typeface="Arial"/>
              <a:sym typeface="Wingdings" panose="05000000000000000000" pitchFamily="2" charset="2"/>
            </a:endParaRPr>
          </a:p>
          <a:p>
            <a:pPr algn="just">
              <a:defRPr/>
            </a:pPr>
            <a:r>
              <a:rPr lang="en-US" sz="1400" b="1" kern="0" dirty="0">
                <a:solidFill>
                  <a:srgbClr val="0000FF"/>
                </a:solidFill>
                <a:latin typeface="Arial"/>
                <a:sym typeface="Wingdings" panose="05000000000000000000" pitchFamily="2" charset="2"/>
              </a:rPr>
              <a:t>At 5 K, TCR &lt; 0.022 Km/W</a:t>
            </a:r>
            <a:endParaRPr lang="en-US" sz="1400" b="1" kern="0" dirty="0">
              <a:solidFill>
                <a:srgbClr val="0000FF"/>
              </a:solidFill>
              <a:latin typeface="Arial"/>
            </a:endParaRPr>
          </a:p>
        </p:txBody>
      </p:sp>
      <p:sp>
        <p:nvSpPr>
          <p:cNvPr id="19" name="Rectangle 18"/>
          <p:cNvSpPr/>
          <p:nvPr/>
        </p:nvSpPr>
        <p:spPr>
          <a:xfrm>
            <a:off x="5052841" y="3278942"/>
            <a:ext cx="1896673" cy="369332"/>
          </a:xfrm>
          <a:prstGeom prst="rect">
            <a:avLst/>
          </a:prstGeom>
        </p:spPr>
        <p:txBody>
          <a:bodyPr wrap="none">
            <a:spAutoFit/>
          </a:bodyPr>
          <a:lstStyle/>
          <a:p>
            <a:pPr algn="just">
              <a:defRPr/>
            </a:pPr>
            <a:r>
              <a:rPr lang="en-US" altLang="zh-CN" b="1" kern="0" dirty="0">
                <a:solidFill>
                  <a:srgbClr val="0000FF"/>
                </a:solidFill>
                <a:latin typeface="Arial"/>
                <a:sym typeface="Wingdings" panose="05000000000000000000" pitchFamily="2" charset="2"/>
              </a:rPr>
              <a:t>Current = 400 A</a:t>
            </a:r>
            <a:endParaRPr lang="en-US" b="1" kern="0" dirty="0">
              <a:solidFill>
                <a:srgbClr val="0000FF"/>
              </a:solidFill>
              <a:latin typeface="Arial"/>
            </a:endParaRPr>
          </a:p>
        </p:txBody>
      </p:sp>
      <p:sp>
        <p:nvSpPr>
          <p:cNvPr id="21" name="Rectangle 20"/>
          <p:cNvSpPr/>
          <p:nvPr/>
        </p:nvSpPr>
        <p:spPr>
          <a:xfrm>
            <a:off x="2505017" y="1107514"/>
            <a:ext cx="1505540" cy="369332"/>
          </a:xfrm>
          <a:prstGeom prst="rect">
            <a:avLst/>
          </a:prstGeom>
        </p:spPr>
        <p:txBody>
          <a:bodyPr wrap="none">
            <a:spAutoFit/>
          </a:bodyPr>
          <a:lstStyle/>
          <a:p>
            <a:pPr algn="just">
              <a:defRPr/>
            </a:pPr>
            <a:r>
              <a:rPr lang="en-US" altLang="zh-CN" b="1" kern="0" dirty="0">
                <a:solidFill>
                  <a:srgbClr val="C00000"/>
                </a:solidFill>
                <a:latin typeface="Arial"/>
                <a:sym typeface="Wingdings" panose="05000000000000000000" pitchFamily="2" charset="2"/>
              </a:rPr>
              <a:t>Solder filled</a:t>
            </a:r>
            <a:endParaRPr lang="en-US" b="1" kern="0" dirty="0">
              <a:solidFill>
                <a:srgbClr val="C00000"/>
              </a:solidFill>
              <a:latin typeface="Arial"/>
            </a:endParaRPr>
          </a:p>
        </p:txBody>
      </p:sp>
      <p:sp>
        <p:nvSpPr>
          <p:cNvPr id="22" name="Rectangle 21"/>
          <p:cNvSpPr/>
          <p:nvPr/>
        </p:nvSpPr>
        <p:spPr>
          <a:xfrm>
            <a:off x="2197242" y="4256328"/>
            <a:ext cx="2121093" cy="369332"/>
          </a:xfrm>
          <a:prstGeom prst="rect">
            <a:avLst/>
          </a:prstGeom>
        </p:spPr>
        <p:txBody>
          <a:bodyPr wrap="none">
            <a:spAutoFit/>
          </a:bodyPr>
          <a:lstStyle/>
          <a:p>
            <a:pPr algn="just">
              <a:defRPr/>
            </a:pPr>
            <a:r>
              <a:rPr lang="en-US" altLang="zh-CN" b="1" kern="0" dirty="0">
                <a:solidFill>
                  <a:srgbClr val="C00000"/>
                </a:solidFill>
                <a:latin typeface="Arial"/>
                <a:sym typeface="Wingdings" panose="05000000000000000000" pitchFamily="2" charset="2"/>
              </a:rPr>
              <a:t>Copper wire filled</a:t>
            </a:r>
            <a:endParaRPr lang="en-US" b="1" kern="0" dirty="0">
              <a:solidFill>
                <a:srgbClr val="C00000"/>
              </a:solidFill>
              <a:latin typeface="Arial"/>
            </a:endParaRPr>
          </a:p>
        </p:txBody>
      </p:sp>
      <p:sp>
        <p:nvSpPr>
          <p:cNvPr id="12" name="Rectangle 11"/>
          <p:cNvSpPr/>
          <p:nvPr/>
        </p:nvSpPr>
        <p:spPr>
          <a:xfrm>
            <a:off x="9416697" y="4254097"/>
            <a:ext cx="2521844" cy="369332"/>
          </a:xfrm>
          <a:prstGeom prst="rect">
            <a:avLst/>
          </a:prstGeom>
        </p:spPr>
        <p:txBody>
          <a:bodyPr wrap="none">
            <a:spAutoFit/>
          </a:bodyPr>
          <a:lstStyle/>
          <a:p>
            <a:pPr algn="just">
              <a:defRPr/>
            </a:pPr>
            <a:r>
              <a:rPr lang="en-US" b="1" kern="0" dirty="0">
                <a:solidFill>
                  <a:srgbClr val="C00000"/>
                </a:solidFill>
                <a:latin typeface="Arial"/>
                <a:sym typeface="Wingdings" panose="05000000000000000000" pitchFamily="2" charset="2"/>
              </a:rPr>
              <a:t>Unknown pressure </a:t>
            </a:r>
            <a:endParaRPr lang="en-US" b="1" kern="0" dirty="0">
              <a:solidFill>
                <a:srgbClr val="C00000"/>
              </a:solidFill>
              <a:latin typeface="Arial"/>
            </a:endParaRPr>
          </a:p>
        </p:txBody>
      </p:sp>
    </p:spTree>
    <p:extLst>
      <p:ext uri="{BB962C8B-B14F-4D97-AF65-F5344CB8AC3E}">
        <p14:creationId xmlns:p14="http://schemas.microsoft.com/office/powerpoint/2010/main" val="95290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626764" cy="803564"/>
          </a:xfrm>
        </p:spPr>
        <p:txBody>
          <a:bodyPr>
            <a:normAutofit/>
          </a:bodyPr>
          <a:lstStyle/>
          <a:p>
            <a:r>
              <a:rPr lang="en-US" sz="3200" b="1" dirty="0">
                <a:latin typeface="+mn-lt"/>
              </a:rPr>
              <a:t>8. Summary</a:t>
            </a:r>
          </a:p>
        </p:txBody>
      </p:sp>
      <p:sp>
        <p:nvSpPr>
          <p:cNvPr id="20" name="Slide Number Placeholder 19"/>
          <p:cNvSpPr>
            <a:spLocks noGrp="1"/>
          </p:cNvSpPr>
          <p:nvPr>
            <p:ph type="sldNum" sz="quarter" idx="12"/>
          </p:nvPr>
        </p:nvSpPr>
        <p:spPr/>
        <p:txBody>
          <a:bodyPr/>
          <a:lstStyle/>
          <a:p>
            <a:fld id="{8F1A07A3-40C7-41A7-A893-24E59A1633AE}" type="slidenum">
              <a:rPr lang="en-US" smtClean="0"/>
              <a:t>9</a:t>
            </a:fld>
            <a:r>
              <a:rPr lang="en-US" altLang="zh-CN" dirty="0"/>
              <a:t>/10</a:t>
            </a:r>
            <a:endParaRPr lang="en-US" dirty="0"/>
          </a:p>
        </p:txBody>
      </p:sp>
      <p:sp>
        <p:nvSpPr>
          <p:cNvPr id="4" name="TextBox 3"/>
          <p:cNvSpPr txBox="1"/>
          <p:nvPr/>
        </p:nvSpPr>
        <p:spPr>
          <a:xfrm>
            <a:off x="492850" y="1127327"/>
            <a:ext cx="10141283" cy="3416320"/>
          </a:xfrm>
          <a:prstGeom prst="rect">
            <a:avLst/>
          </a:prstGeom>
          <a:noFill/>
        </p:spPr>
        <p:txBody>
          <a:bodyPr wrap="square" rtlCol="0">
            <a:spAutoFit/>
          </a:bodyPr>
          <a:lstStyle/>
          <a:p>
            <a:pPr marL="342900" indent="-342900" algn="just">
              <a:buFont typeface="Wingdings" panose="05000000000000000000" pitchFamily="2" charset="2"/>
              <a:buChar char="Ø"/>
            </a:pPr>
            <a:r>
              <a:rPr lang="en-US" sz="2400" dirty="0">
                <a:solidFill>
                  <a:srgbClr val="0000FF"/>
                </a:solidFill>
              </a:rPr>
              <a:t>During operation, the strand-jacket thermal contact resistance could be roughly estimated as 0.4-5 Km/W, the contact pressure of which is dominated by Lorenz force.</a:t>
            </a:r>
          </a:p>
          <a:p>
            <a:pPr marL="342900" indent="-342900" algn="just">
              <a:buFont typeface="Wingdings" panose="05000000000000000000" pitchFamily="2" charset="2"/>
              <a:buChar char="Ø"/>
            </a:pPr>
            <a:endParaRPr lang="en-US" sz="2400" dirty="0">
              <a:solidFill>
                <a:srgbClr val="0000FF"/>
              </a:solidFill>
            </a:endParaRPr>
          </a:p>
          <a:p>
            <a:pPr marL="342900" indent="-342900" algn="just">
              <a:buFont typeface="Wingdings" panose="05000000000000000000" pitchFamily="2" charset="2"/>
              <a:buChar char="Ø"/>
            </a:pPr>
            <a:r>
              <a:rPr lang="en-US" sz="2400" dirty="0">
                <a:solidFill>
                  <a:srgbClr val="0000FF"/>
                </a:solidFill>
              </a:rPr>
              <a:t>Fill the void with soldered or smaller copper wires are benefit for reduce the thermal contact resistance, but they also lead to different conductor layouts, which need further study.</a:t>
            </a:r>
          </a:p>
          <a:p>
            <a:pPr algn="just"/>
            <a:r>
              <a:rPr lang="en-US" sz="2400" dirty="0">
                <a:solidFill>
                  <a:srgbClr val="0000FF"/>
                </a:solidFill>
              </a:rPr>
              <a:t>	</a:t>
            </a:r>
          </a:p>
          <a:p>
            <a:pPr algn="just"/>
            <a:endParaRPr lang="en-US" sz="2400" dirty="0">
              <a:solidFill>
                <a:srgbClr val="0000FF"/>
              </a:solidFill>
            </a:endParaRPr>
          </a:p>
        </p:txBody>
      </p:sp>
    </p:spTree>
    <p:extLst>
      <p:ext uri="{BB962C8B-B14F-4D97-AF65-F5344CB8AC3E}">
        <p14:creationId xmlns:p14="http://schemas.microsoft.com/office/powerpoint/2010/main" val="323691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725</TotalTime>
  <Words>1857</Words>
  <Application>Microsoft Office PowerPoint</Application>
  <PresentationFormat>宽屏</PresentationFormat>
  <Paragraphs>140</Paragraphs>
  <Slides>10</Slides>
  <Notes>10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Arial</vt:lpstr>
      <vt:lpstr>Calibri</vt:lpstr>
      <vt:lpstr>Calibri Light</vt:lpstr>
      <vt:lpstr>Cambria Math</vt:lpstr>
      <vt:lpstr>Wingdings</vt:lpstr>
      <vt:lpstr>Office Theme</vt:lpstr>
      <vt:lpstr>Strand-Jacket Contact thermal resistance measurement on dummy conductors</vt:lpstr>
      <vt:lpstr>1. Motivation</vt:lpstr>
      <vt:lpstr>2. Method</vt:lpstr>
      <vt:lpstr>3. Triplet dummy</vt:lpstr>
      <vt:lpstr>4. Heat exchange with air</vt:lpstr>
      <vt:lpstr>5. Some facts</vt:lpstr>
      <vt:lpstr>6. Scaling to operating condition</vt:lpstr>
      <vt:lpstr>7. Other layouts</vt:lpstr>
      <vt:lpstr>8. Summary</vt:lpstr>
      <vt:lpstr>Thank you for your attention!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Kang Rui</dc:creator>
  <cp:lastModifiedBy>康 芮</cp:lastModifiedBy>
  <cp:revision>520</cp:revision>
  <cp:lastPrinted>2019-07-05T11:44:38Z</cp:lastPrinted>
  <dcterms:created xsi:type="dcterms:W3CDTF">2019-04-01T10:49:51Z</dcterms:created>
  <dcterms:modified xsi:type="dcterms:W3CDTF">2019-07-09T06:19:22Z</dcterms:modified>
</cp:coreProperties>
</file>