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6"/>
  </p:notesMasterIdLst>
  <p:handoutMasterIdLst>
    <p:handoutMasterId r:id="rId47"/>
  </p:handoutMasterIdLst>
  <p:sldIdLst>
    <p:sldId id="257" r:id="rId2"/>
    <p:sldId id="259" r:id="rId3"/>
    <p:sldId id="328" r:id="rId4"/>
    <p:sldId id="330" r:id="rId5"/>
    <p:sldId id="336" r:id="rId6"/>
    <p:sldId id="329" r:id="rId7"/>
    <p:sldId id="341" r:id="rId8"/>
    <p:sldId id="332" r:id="rId9"/>
    <p:sldId id="334" r:id="rId10"/>
    <p:sldId id="337" r:id="rId11"/>
    <p:sldId id="338" r:id="rId12"/>
    <p:sldId id="339" r:id="rId13"/>
    <p:sldId id="340" r:id="rId14"/>
    <p:sldId id="344" r:id="rId15"/>
    <p:sldId id="342" r:id="rId16"/>
    <p:sldId id="345" r:id="rId17"/>
    <p:sldId id="333" r:id="rId18"/>
    <p:sldId id="346" r:id="rId19"/>
    <p:sldId id="347" r:id="rId20"/>
    <p:sldId id="372" r:id="rId21"/>
    <p:sldId id="349" r:id="rId22"/>
    <p:sldId id="370" r:id="rId23"/>
    <p:sldId id="353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  <p:sldId id="363" r:id="rId33"/>
    <p:sldId id="368" r:id="rId34"/>
    <p:sldId id="364" r:id="rId35"/>
    <p:sldId id="365" r:id="rId36"/>
    <p:sldId id="367" r:id="rId37"/>
    <p:sldId id="366" r:id="rId38"/>
    <p:sldId id="369" r:id="rId39"/>
    <p:sldId id="262" r:id="rId40"/>
    <p:sldId id="331" r:id="rId41"/>
    <p:sldId id="343" r:id="rId42"/>
    <p:sldId id="352" r:id="rId43"/>
    <p:sldId id="371" r:id="rId44"/>
    <p:sldId id="362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E5AAE"/>
    <a:srgbClr val="FFFF66"/>
    <a:srgbClr val="01E1FF"/>
    <a:srgbClr val="FF9933"/>
    <a:srgbClr val="0070C0"/>
    <a:srgbClr val="D0D8E8"/>
    <a:srgbClr val="FFFFFF"/>
    <a:srgbClr val="F7563B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2" autoAdjust="0"/>
    <p:restoredTop sz="94660"/>
  </p:normalViewPr>
  <p:slideViewPr>
    <p:cSldViewPr snapToGrid="0">
      <p:cViewPr varScale="1">
        <p:scale>
          <a:sx n="54" d="100"/>
          <a:sy n="54" d="100"/>
        </p:scale>
        <p:origin x="12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EE30B2-E03F-4596-BCD6-940A79BDE745}" type="doc">
      <dgm:prSet loTypeId="urn:microsoft.com/office/officeart/2005/8/layout/gear1" loCatId="cycle" qsTypeId="urn:microsoft.com/office/officeart/2005/8/quickstyle/simple1" qsCatId="simple" csTypeId="urn:microsoft.com/office/officeart/2005/8/colors/accent0_1" csCatId="mainScheme" phldr="1"/>
      <dgm:spPr/>
    </dgm:pt>
    <dgm:pt modelId="{6577FED8-EF67-43ED-9BB5-EE3D5D0563C7}">
      <dgm:prSet phldrT="[Text]" custT="1"/>
      <dgm:spPr>
        <a:ln>
          <a:solidFill>
            <a:srgbClr val="000000"/>
          </a:solidFill>
        </a:ln>
      </dgm:spPr>
      <dgm:t>
        <a:bodyPr/>
        <a:lstStyle/>
        <a:p>
          <a:r>
            <a:rPr lang="en-US" sz="1200" dirty="0" smtClean="0">
              <a:solidFill>
                <a:srgbClr val="000000"/>
              </a:solidFill>
              <a:latin typeface="Century Gothic" panose="020B0502020202020204" pitchFamily="34" charset="0"/>
            </a:rPr>
            <a:t>Mechanical model</a:t>
          </a:r>
          <a:endParaRPr lang="en-US" sz="1200" dirty="0">
            <a:solidFill>
              <a:srgbClr val="000000"/>
            </a:solidFill>
            <a:latin typeface="Century Gothic" panose="020B0502020202020204" pitchFamily="34" charset="0"/>
          </a:endParaRPr>
        </a:p>
      </dgm:t>
    </dgm:pt>
    <dgm:pt modelId="{4495B21C-197C-477B-97F9-4E5C18A38147}" type="parTrans" cxnId="{AFD124DA-BE1E-41B5-B6F5-595335FCF800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60F56D3-630C-43BA-B885-8EE474EE0AEB}" type="sibTrans" cxnId="{AFD124DA-BE1E-41B5-B6F5-595335FCF800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75C6B205-9EA6-4D86-B23E-001744BB3B3F}">
      <dgm:prSet phldrT="[Text]" custT="1"/>
      <dgm:spPr>
        <a:ln>
          <a:solidFill>
            <a:srgbClr val="000000"/>
          </a:solidFill>
        </a:ln>
      </dgm:spPr>
      <dgm:t>
        <a:bodyPr/>
        <a:lstStyle/>
        <a:p>
          <a:r>
            <a:rPr lang="en-US" sz="1100" dirty="0" smtClean="0">
              <a:solidFill>
                <a:srgbClr val="000000"/>
              </a:solidFill>
              <a:latin typeface="Century Gothic" panose="020B0502020202020204" pitchFamily="34" charset="0"/>
            </a:rPr>
            <a:t>Thermal-electric model</a:t>
          </a:r>
          <a:endParaRPr lang="en-US" sz="1100" dirty="0">
            <a:solidFill>
              <a:srgbClr val="000000"/>
            </a:solidFill>
            <a:latin typeface="Century Gothic" panose="020B0502020202020204" pitchFamily="34" charset="0"/>
          </a:endParaRPr>
        </a:p>
      </dgm:t>
    </dgm:pt>
    <dgm:pt modelId="{58DECE4B-B87A-4362-8CD1-149DC17F7706}" type="parTrans" cxnId="{DB5D78EB-4F83-4872-9E3C-09BB673F320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583BF483-A2DF-44E8-B099-5BE67ED2ECF4}" type="sibTrans" cxnId="{DB5D78EB-4F83-4872-9E3C-09BB673F320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6E4175D3-EEA4-4AA7-B7C1-0C40020504BE}">
      <dgm:prSet phldrT="[Text]" custT="1"/>
      <dgm:spPr>
        <a:ln>
          <a:solidFill>
            <a:srgbClr val="000000"/>
          </a:solidFill>
        </a:ln>
      </dgm:spPr>
      <dgm:t>
        <a:bodyPr/>
        <a:lstStyle/>
        <a:p>
          <a:r>
            <a:rPr lang="en-US" sz="1000" dirty="0" smtClean="0">
              <a:solidFill>
                <a:srgbClr val="000000"/>
              </a:solidFill>
              <a:latin typeface="Century Gothic" panose="020B0502020202020204" pitchFamily="34" charset="0"/>
            </a:rPr>
            <a:t>Electro-magnetic model</a:t>
          </a:r>
          <a:endParaRPr lang="en-US" sz="1000" dirty="0">
            <a:solidFill>
              <a:srgbClr val="000000"/>
            </a:solidFill>
            <a:latin typeface="Century Gothic" panose="020B0502020202020204" pitchFamily="34" charset="0"/>
          </a:endParaRPr>
        </a:p>
      </dgm:t>
    </dgm:pt>
    <dgm:pt modelId="{3951757B-0819-4045-B61F-408B1F886F42}" type="parTrans" cxnId="{F8696CC9-CA48-4F06-A835-17EC0C9866E4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60A0F1B8-B684-41F7-8FE3-7C929B8F113E}" type="sibTrans" cxnId="{F8696CC9-CA48-4F06-A835-17EC0C9866E4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D0521C7D-716B-403E-9A08-42AF9D821840}" type="pres">
      <dgm:prSet presAssocID="{A5EE30B2-E03F-4596-BCD6-940A79BDE74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4860473-60D7-47B6-804C-AF371735D1EF}" type="pres">
      <dgm:prSet presAssocID="{6577FED8-EF67-43ED-9BB5-EE3D5D0563C7}" presName="gear1" presStyleLbl="node1" presStyleIdx="0" presStyleCnt="3" custScaleX="103172" custScaleY="10439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ADC7AA-7852-400F-8BDA-BE0C362D96FE}" type="pres">
      <dgm:prSet presAssocID="{6577FED8-EF67-43ED-9BB5-EE3D5D0563C7}" presName="gear1srcNode" presStyleLbl="node1" presStyleIdx="0" presStyleCnt="3"/>
      <dgm:spPr/>
      <dgm:t>
        <a:bodyPr/>
        <a:lstStyle/>
        <a:p>
          <a:endParaRPr lang="en-US"/>
        </a:p>
      </dgm:t>
    </dgm:pt>
    <dgm:pt modelId="{E67B52EC-DCEF-4E36-81D5-7568FF0FC907}" type="pres">
      <dgm:prSet presAssocID="{6577FED8-EF67-43ED-9BB5-EE3D5D0563C7}" presName="gear1dstNode" presStyleLbl="node1" presStyleIdx="0" presStyleCnt="3"/>
      <dgm:spPr/>
      <dgm:t>
        <a:bodyPr/>
        <a:lstStyle/>
        <a:p>
          <a:endParaRPr lang="en-US"/>
        </a:p>
      </dgm:t>
    </dgm:pt>
    <dgm:pt modelId="{2580B1FF-E2ED-4503-B47F-EF2B33DA0455}" type="pres">
      <dgm:prSet presAssocID="{75C6B205-9EA6-4D86-B23E-001744BB3B3F}" presName="gear2" presStyleLbl="node1" presStyleIdx="1" presStyleCnt="3" custScaleX="106157" custScaleY="9631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C26EB-76FE-43BF-9B30-EF0F6865348A}" type="pres">
      <dgm:prSet presAssocID="{75C6B205-9EA6-4D86-B23E-001744BB3B3F}" presName="gear2srcNode" presStyleLbl="node1" presStyleIdx="1" presStyleCnt="3"/>
      <dgm:spPr/>
      <dgm:t>
        <a:bodyPr/>
        <a:lstStyle/>
        <a:p>
          <a:endParaRPr lang="en-US"/>
        </a:p>
      </dgm:t>
    </dgm:pt>
    <dgm:pt modelId="{DC0605E2-DB4D-43B5-8F63-B0B9208AB912}" type="pres">
      <dgm:prSet presAssocID="{75C6B205-9EA6-4D86-B23E-001744BB3B3F}" presName="gear2dstNode" presStyleLbl="node1" presStyleIdx="1" presStyleCnt="3"/>
      <dgm:spPr/>
      <dgm:t>
        <a:bodyPr/>
        <a:lstStyle/>
        <a:p>
          <a:endParaRPr lang="en-US"/>
        </a:p>
      </dgm:t>
    </dgm:pt>
    <dgm:pt modelId="{C6BFDF54-77EE-41D3-B9B9-8787051DFEF9}" type="pres">
      <dgm:prSet presAssocID="{6E4175D3-EEA4-4AA7-B7C1-0C40020504BE}" presName="gear3" presStyleLbl="node1" presStyleIdx="2" presStyleCnt="3" custScaleX="105531" custScaleY="100161"/>
      <dgm:spPr/>
      <dgm:t>
        <a:bodyPr/>
        <a:lstStyle/>
        <a:p>
          <a:endParaRPr lang="en-US"/>
        </a:p>
      </dgm:t>
    </dgm:pt>
    <dgm:pt modelId="{EFC65230-A1A6-4191-9393-D8BB69953516}" type="pres">
      <dgm:prSet presAssocID="{6E4175D3-EEA4-4AA7-B7C1-0C40020504B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771942-A420-4E1E-8790-27CAB3DB9AF3}" type="pres">
      <dgm:prSet presAssocID="{6E4175D3-EEA4-4AA7-B7C1-0C40020504BE}" presName="gear3srcNode" presStyleLbl="node1" presStyleIdx="2" presStyleCnt="3"/>
      <dgm:spPr/>
      <dgm:t>
        <a:bodyPr/>
        <a:lstStyle/>
        <a:p>
          <a:endParaRPr lang="en-US"/>
        </a:p>
      </dgm:t>
    </dgm:pt>
    <dgm:pt modelId="{A8675347-18EB-4BF8-9831-BD7A0CAE7197}" type="pres">
      <dgm:prSet presAssocID="{6E4175D3-EEA4-4AA7-B7C1-0C40020504BE}" presName="gear3dstNode" presStyleLbl="node1" presStyleIdx="2" presStyleCnt="3"/>
      <dgm:spPr/>
      <dgm:t>
        <a:bodyPr/>
        <a:lstStyle/>
        <a:p>
          <a:endParaRPr lang="en-US"/>
        </a:p>
      </dgm:t>
    </dgm:pt>
    <dgm:pt modelId="{C4B2315F-A116-466B-9E4A-3E2164B622F2}" type="pres">
      <dgm:prSet presAssocID="{160F56D3-630C-43BA-B885-8EE474EE0AEB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7FE9AD9A-E264-4F43-ADC2-543BCB6D7953}" type="pres">
      <dgm:prSet presAssocID="{583BF483-A2DF-44E8-B099-5BE67ED2ECF4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D2F4873D-5DC0-4C53-B4A0-6EF369BB0A63}" type="pres">
      <dgm:prSet presAssocID="{60A0F1B8-B684-41F7-8FE3-7C929B8F113E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5FED7CC2-75FB-4278-BB75-DCF3AE0AB53B}" type="presOf" srcId="{75C6B205-9EA6-4D86-B23E-001744BB3B3F}" destId="{2580B1FF-E2ED-4503-B47F-EF2B33DA0455}" srcOrd="0" destOrd="0" presId="urn:microsoft.com/office/officeart/2005/8/layout/gear1"/>
    <dgm:cxn modelId="{CA42E308-A117-439C-8C85-615E17B99D16}" type="presOf" srcId="{6E4175D3-EEA4-4AA7-B7C1-0C40020504BE}" destId="{A8771942-A420-4E1E-8790-27CAB3DB9AF3}" srcOrd="2" destOrd="0" presId="urn:microsoft.com/office/officeart/2005/8/layout/gear1"/>
    <dgm:cxn modelId="{6054614C-EDC5-4668-860D-BAE8A193D29D}" type="presOf" srcId="{60A0F1B8-B684-41F7-8FE3-7C929B8F113E}" destId="{D2F4873D-5DC0-4C53-B4A0-6EF369BB0A63}" srcOrd="0" destOrd="0" presId="urn:microsoft.com/office/officeart/2005/8/layout/gear1"/>
    <dgm:cxn modelId="{AFD124DA-BE1E-41B5-B6F5-595335FCF800}" srcId="{A5EE30B2-E03F-4596-BCD6-940A79BDE745}" destId="{6577FED8-EF67-43ED-9BB5-EE3D5D0563C7}" srcOrd="0" destOrd="0" parTransId="{4495B21C-197C-477B-97F9-4E5C18A38147}" sibTransId="{160F56D3-630C-43BA-B885-8EE474EE0AEB}"/>
    <dgm:cxn modelId="{F8696CC9-CA48-4F06-A835-17EC0C9866E4}" srcId="{A5EE30B2-E03F-4596-BCD6-940A79BDE745}" destId="{6E4175D3-EEA4-4AA7-B7C1-0C40020504BE}" srcOrd="2" destOrd="0" parTransId="{3951757B-0819-4045-B61F-408B1F886F42}" sibTransId="{60A0F1B8-B684-41F7-8FE3-7C929B8F113E}"/>
    <dgm:cxn modelId="{232F3802-2881-4D17-BD5B-7E34BD6EF400}" type="presOf" srcId="{A5EE30B2-E03F-4596-BCD6-940A79BDE745}" destId="{D0521C7D-716B-403E-9A08-42AF9D821840}" srcOrd="0" destOrd="0" presId="urn:microsoft.com/office/officeart/2005/8/layout/gear1"/>
    <dgm:cxn modelId="{016C7D63-3113-4996-A9EF-9F988E47E243}" type="presOf" srcId="{75C6B205-9EA6-4D86-B23E-001744BB3B3F}" destId="{A10C26EB-76FE-43BF-9B30-EF0F6865348A}" srcOrd="1" destOrd="0" presId="urn:microsoft.com/office/officeart/2005/8/layout/gear1"/>
    <dgm:cxn modelId="{4FE9B072-586F-4798-B3BE-F92AF5A1F267}" type="presOf" srcId="{583BF483-A2DF-44E8-B099-5BE67ED2ECF4}" destId="{7FE9AD9A-E264-4F43-ADC2-543BCB6D7953}" srcOrd="0" destOrd="0" presId="urn:microsoft.com/office/officeart/2005/8/layout/gear1"/>
    <dgm:cxn modelId="{C096326E-98BD-43A5-BC02-E249E885A45B}" type="presOf" srcId="{6E4175D3-EEA4-4AA7-B7C1-0C40020504BE}" destId="{A8675347-18EB-4BF8-9831-BD7A0CAE7197}" srcOrd="3" destOrd="0" presId="urn:microsoft.com/office/officeart/2005/8/layout/gear1"/>
    <dgm:cxn modelId="{1A3C2C22-6B54-4B68-B059-02BF660CEFD0}" type="presOf" srcId="{6E4175D3-EEA4-4AA7-B7C1-0C40020504BE}" destId="{EFC65230-A1A6-4191-9393-D8BB69953516}" srcOrd="1" destOrd="0" presId="urn:microsoft.com/office/officeart/2005/8/layout/gear1"/>
    <dgm:cxn modelId="{F56D3DCE-393C-48BF-B984-A9439B180687}" type="presOf" srcId="{6577FED8-EF67-43ED-9BB5-EE3D5D0563C7}" destId="{24860473-60D7-47B6-804C-AF371735D1EF}" srcOrd="0" destOrd="0" presId="urn:microsoft.com/office/officeart/2005/8/layout/gear1"/>
    <dgm:cxn modelId="{36303821-132E-486D-8065-B2A74B8BB8E3}" type="presOf" srcId="{6577FED8-EF67-43ED-9BB5-EE3D5D0563C7}" destId="{B7ADC7AA-7852-400F-8BDA-BE0C362D96FE}" srcOrd="1" destOrd="0" presId="urn:microsoft.com/office/officeart/2005/8/layout/gear1"/>
    <dgm:cxn modelId="{5E65BF6F-1E86-46EC-AEC4-270E7CC120DF}" type="presOf" srcId="{75C6B205-9EA6-4D86-B23E-001744BB3B3F}" destId="{DC0605E2-DB4D-43B5-8F63-B0B9208AB912}" srcOrd="2" destOrd="0" presId="urn:microsoft.com/office/officeart/2005/8/layout/gear1"/>
    <dgm:cxn modelId="{9CD845CF-167C-4D6B-BEAC-9828FEE9E266}" type="presOf" srcId="{6E4175D3-EEA4-4AA7-B7C1-0C40020504BE}" destId="{C6BFDF54-77EE-41D3-B9B9-8787051DFEF9}" srcOrd="0" destOrd="0" presId="urn:microsoft.com/office/officeart/2005/8/layout/gear1"/>
    <dgm:cxn modelId="{DB5D78EB-4F83-4872-9E3C-09BB673F320B}" srcId="{A5EE30B2-E03F-4596-BCD6-940A79BDE745}" destId="{75C6B205-9EA6-4D86-B23E-001744BB3B3F}" srcOrd="1" destOrd="0" parTransId="{58DECE4B-B87A-4362-8CD1-149DC17F7706}" sibTransId="{583BF483-A2DF-44E8-B099-5BE67ED2ECF4}"/>
    <dgm:cxn modelId="{6D581909-9881-49BC-8B10-BC65E6E6488C}" type="presOf" srcId="{160F56D3-630C-43BA-B885-8EE474EE0AEB}" destId="{C4B2315F-A116-466B-9E4A-3E2164B622F2}" srcOrd="0" destOrd="0" presId="urn:microsoft.com/office/officeart/2005/8/layout/gear1"/>
    <dgm:cxn modelId="{27A738B9-1242-4F6E-A883-DAE71DB730BD}" type="presOf" srcId="{6577FED8-EF67-43ED-9BB5-EE3D5D0563C7}" destId="{E67B52EC-DCEF-4E36-81D5-7568FF0FC907}" srcOrd="2" destOrd="0" presId="urn:microsoft.com/office/officeart/2005/8/layout/gear1"/>
    <dgm:cxn modelId="{0C0FE6C7-A0E8-4826-8254-36AD161D98C6}" type="presParOf" srcId="{D0521C7D-716B-403E-9A08-42AF9D821840}" destId="{24860473-60D7-47B6-804C-AF371735D1EF}" srcOrd="0" destOrd="0" presId="urn:microsoft.com/office/officeart/2005/8/layout/gear1"/>
    <dgm:cxn modelId="{A2352B15-FAB9-4A4C-BB54-73B73AC03287}" type="presParOf" srcId="{D0521C7D-716B-403E-9A08-42AF9D821840}" destId="{B7ADC7AA-7852-400F-8BDA-BE0C362D96FE}" srcOrd="1" destOrd="0" presId="urn:microsoft.com/office/officeart/2005/8/layout/gear1"/>
    <dgm:cxn modelId="{C4FCB957-A4CB-4DCC-BA41-1134CD0D9188}" type="presParOf" srcId="{D0521C7D-716B-403E-9A08-42AF9D821840}" destId="{E67B52EC-DCEF-4E36-81D5-7568FF0FC907}" srcOrd="2" destOrd="0" presId="urn:microsoft.com/office/officeart/2005/8/layout/gear1"/>
    <dgm:cxn modelId="{B9F7242F-3547-4420-B500-2E0FDE2F7323}" type="presParOf" srcId="{D0521C7D-716B-403E-9A08-42AF9D821840}" destId="{2580B1FF-E2ED-4503-B47F-EF2B33DA0455}" srcOrd="3" destOrd="0" presId="urn:microsoft.com/office/officeart/2005/8/layout/gear1"/>
    <dgm:cxn modelId="{68E9DE29-CE60-4F39-8E7C-A50EF741FC33}" type="presParOf" srcId="{D0521C7D-716B-403E-9A08-42AF9D821840}" destId="{A10C26EB-76FE-43BF-9B30-EF0F6865348A}" srcOrd="4" destOrd="0" presId="urn:microsoft.com/office/officeart/2005/8/layout/gear1"/>
    <dgm:cxn modelId="{9B49CB57-2772-4CFD-990F-BC48B8C0B2E4}" type="presParOf" srcId="{D0521C7D-716B-403E-9A08-42AF9D821840}" destId="{DC0605E2-DB4D-43B5-8F63-B0B9208AB912}" srcOrd="5" destOrd="0" presId="urn:microsoft.com/office/officeart/2005/8/layout/gear1"/>
    <dgm:cxn modelId="{08872F3C-EA01-4C87-B3D8-0F73ED6D1601}" type="presParOf" srcId="{D0521C7D-716B-403E-9A08-42AF9D821840}" destId="{C6BFDF54-77EE-41D3-B9B9-8787051DFEF9}" srcOrd="6" destOrd="0" presId="urn:microsoft.com/office/officeart/2005/8/layout/gear1"/>
    <dgm:cxn modelId="{D07F4AB0-54A9-4B41-A710-C8C7190AD912}" type="presParOf" srcId="{D0521C7D-716B-403E-9A08-42AF9D821840}" destId="{EFC65230-A1A6-4191-9393-D8BB69953516}" srcOrd="7" destOrd="0" presId="urn:microsoft.com/office/officeart/2005/8/layout/gear1"/>
    <dgm:cxn modelId="{D4891558-4826-46F8-ADC3-AAA9D744AB24}" type="presParOf" srcId="{D0521C7D-716B-403E-9A08-42AF9D821840}" destId="{A8771942-A420-4E1E-8790-27CAB3DB9AF3}" srcOrd="8" destOrd="0" presId="urn:microsoft.com/office/officeart/2005/8/layout/gear1"/>
    <dgm:cxn modelId="{C9123ADD-28EC-415A-A347-67E0E57A14E7}" type="presParOf" srcId="{D0521C7D-716B-403E-9A08-42AF9D821840}" destId="{A8675347-18EB-4BF8-9831-BD7A0CAE7197}" srcOrd="9" destOrd="0" presId="urn:microsoft.com/office/officeart/2005/8/layout/gear1"/>
    <dgm:cxn modelId="{66960480-AB19-439E-BBAD-7A44DFCAEA4D}" type="presParOf" srcId="{D0521C7D-716B-403E-9A08-42AF9D821840}" destId="{C4B2315F-A116-466B-9E4A-3E2164B622F2}" srcOrd="10" destOrd="0" presId="urn:microsoft.com/office/officeart/2005/8/layout/gear1"/>
    <dgm:cxn modelId="{867B68F2-B3E2-487F-8AED-50E5F59AC1B7}" type="presParOf" srcId="{D0521C7D-716B-403E-9A08-42AF9D821840}" destId="{7FE9AD9A-E264-4F43-ADC2-543BCB6D7953}" srcOrd="11" destOrd="0" presId="urn:microsoft.com/office/officeart/2005/8/layout/gear1"/>
    <dgm:cxn modelId="{999633E9-11A4-490D-B068-04FBDCAF77B3}" type="presParOf" srcId="{D0521C7D-716B-403E-9A08-42AF9D821840}" destId="{D2F4873D-5DC0-4C53-B4A0-6EF369BB0A63}" srcOrd="12" destOrd="0" presId="urn:microsoft.com/office/officeart/2005/8/layout/gear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860473-60D7-47B6-804C-AF371735D1EF}">
      <dsp:nvSpPr>
        <dsp:cNvPr id="0" name=""/>
        <dsp:cNvSpPr/>
      </dsp:nvSpPr>
      <dsp:spPr>
        <a:xfrm>
          <a:off x="1984018" y="1198410"/>
          <a:ext cx="1573963" cy="1592667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entury Gothic" panose="020B0502020202020204" pitchFamily="34" charset="0"/>
            </a:rPr>
            <a:t>Mechanical model</a:t>
          </a:r>
          <a:endParaRPr lang="en-US" sz="1200" kern="1200" dirty="0">
            <a:solidFill>
              <a:srgbClr val="000000"/>
            </a:solidFill>
            <a:latin typeface="Century Gothic" panose="020B0502020202020204" pitchFamily="34" charset="0"/>
          </a:endParaRPr>
        </a:p>
      </dsp:txBody>
      <dsp:txXfrm>
        <a:off x="2300455" y="1570242"/>
        <a:ext cx="941089" cy="821067"/>
      </dsp:txXfrm>
    </dsp:sp>
    <dsp:sp modelId="{2580B1FF-E2ED-4503-B47F-EF2B33DA0455}">
      <dsp:nvSpPr>
        <dsp:cNvPr id="0" name=""/>
        <dsp:cNvSpPr/>
      </dsp:nvSpPr>
      <dsp:spPr>
        <a:xfrm>
          <a:off x="1086451" y="891810"/>
          <a:ext cx="1177819" cy="1068621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000000"/>
              </a:solidFill>
              <a:latin typeface="Century Gothic" panose="020B0502020202020204" pitchFamily="34" charset="0"/>
            </a:rPr>
            <a:t>Thermal-electric model</a:t>
          </a:r>
          <a:endParaRPr lang="en-US" sz="1100" kern="1200" dirty="0">
            <a:solidFill>
              <a:srgbClr val="000000"/>
            </a:solidFill>
            <a:latin typeface="Century Gothic" panose="020B0502020202020204" pitchFamily="34" charset="0"/>
          </a:endParaRPr>
        </a:p>
      </dsp:txBody>
      <dsp:txXfrm>
        <a:off x="1371353" y="1162465"/>
        <a:ext cx="608015" cy="527311"/>
      </dsp:txXfrm>
    </dsp:sp>
    <dsp:sp modelId="{C6BFDF54-77EE-41D3-B9B9-8787051DFEF9}">
      <dsp:nvSpPr>
        <dsp:cNvPr id="0" name=""/>
        <dsp:cNvSpPr/>
      </dsp:nvSpPr>
      <dsp:spPr>
        <a:xfrm rot="20700000">
          <a:off x="1701298" y="115729"/>
          <a:ext cx="1168584" cy="1067473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rgbClr val="000000"/>
              </a:solidFill>
              <a:latin typeface="Century Gothic" panose="020B0502020202020204" pitchFamily="34" charset="0"/>
            </a:rPr>
            <a:t>Electro-magnetic model</a:t>
          </a:r>
          <a:endParaRPr lang="en-US" sz="1000" kern="1200" dirty="0">
            <a:solidFill>
              <a:srgbClr val="000000"/>
            </a:solidFill>
            <a:latin typeface="Century Gothic" panose="020B0502020202020204" pitchFamily="34" charset="0"/>
          </a:endParaRPr>
        </a:p>
      </dsp:txBody>
      <dsp:txXfrm rot="-20700000">
        <a:off x="1963600" y="343860"/>
        <a:ext cx="643980" cy="611211"/>
      </dsp:txXfrm>
    </dsp:sp>
    <dsp:sp modelId="{C4B2315F-A116-466B-9E4A-3E2164B622F2}">
      <dsp:nvSpPr>
        <dsp:cNvPr id="0" name=""/>
        <dsp:cNvSpPr/>
      </dsp:nvSpPr>
      <dsp:spPr>
        <a:xfrm>
          <a:off x="1876001" y="1010104"/>
          <a:ext cx="1952732" cy="1952732"/>
        </a:xfrm>
        <a:prstGeom prst="circularArrow">
          <a:avLst>
            <a:gd name="adj1" fmla="val 4687"/>
            <a:gd name="adj2" fmla="val 299029"/>
            <a:gd name="adj3" fmla="val 2468669"/>
            <a:gd name="adj4" fmla="val 15967675"/>
            <a:gd name="adj5" fmla="val 5469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E9AD9A-E264-4F43-ADC2-543BCB6D7953}">
      <dsp:nvSpPr>
        <dsp:cNvPr id="0" name=""/>
        <dsp:cNvSpPr/>
      </dsp:nvSpPr>
      <dsp:spPr>
        <a:xfrm>
          <a:off x="924116" y="631972"/>
          <a:ext cx="1418782" cy="141878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F4873D-5DC0-4C53-B4A0-6EF369BB0A63}">
      <dsp:nvSpPr>
        <dsp:cNvPr id="0" name=""/>
        <dsp:cNvSpPr/>
      </dsp:nvSpPr>
      <dsp:spPr>
        <a:xfrm>
          <a:off x="1490590" y="-126096"/>
          <a:ext cx="1529733" cy="152973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D3D9F-8193-4348-949B-D3A346793B04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971FF-0B09-454A-AC45-32FE3C189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906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4F98A-BC21-4860-8C2F-7D3D5A40B499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2E4C9-9FE8-474B-A0AC-9FAE26D14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037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313" y="2694214"/>
            <a:ext cx="800321" cy="100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368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1" y="1124748"/>
            <a:ext cx="8226854" cy="4868283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6261808"/>
            <a:ext cx="9144000" cy="596192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732" y="6379138"/>
            <a:ext cx="385761" cy="35720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765466" y="6359850"/>
            <a:ext cx="18164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dirty="0" smtClean="0">
                <a:solidFill>
                  <a:schemeClr val="bg1"/>
                </a:solidFill>
                <a:latin typeface="Cambria" panose="02040503050406030204" pitchFamily="18" charset="0"/>
              </a:rPr>
              <a:t>Jose Ferradas Troitino</a:t>
            </a:r>
          </a:p>
          <a:p>
            <a:r>
              <a:rPr lang="en-US" sz="750" dirty="0" smtClean="0">
                <a:solidFill>
                  <a:schemeClr val="bg1"/>
                </a:solidFill>
                <a:latin typeface="Cambria" panose="02040503050406030204" pitchFamily="18" charset="0"/>
              </a:rPr>
              <a:t>CHATS</a:t>
            </a:r>
            <a:r>
              <a:rPr lang="en-US" sz="750" baseline="0" dirty="0" smtClean="0">
                <a:solidFill>
                  <a:schemeClr val="bg1"/>
                </a:solidFill>
                <a:latin typeface="Cambria" panose="02040503050406030204" pitchFamily="18" charset="0"/>
              </a:rPr>
              <a:t> on Appl. Superconductivity</a:t>
            </a:r>
            <a:endParaRPr lang="en-GB" sz="750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Rectangle 15"/>
          <p:cNvSpPr>
            <a:spLocks noChangeAspect="1"/>
          </p:cNvSpPr>
          <p:nvPr userDrawn="1"/>
        </p:nvSpPr>
        <p:spPr>
          <a:xfrm>
            <a:off x="8503920" y="0"/>
            <a:ext cx="631222" cy="540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0" y="-1"/>
            <a:ext cx="9144000" cy="540000"/>
          </a:xfrm>
          <a:prstGeom prst="rect">
            <a:avLst/>
          </a:prstGeom>
          <a:gradFill flip="none" rotWithShape="1">
            <a:gsLst>
              <a:gs pos="0">
                <a:srgbClr val="0C377B">
                  <a:alpha val="95000"/>
                </a:srgbClr>
              </a:gs>
              <a:gs pos="55000">
                <a:srgbClr val="0C377B">
                  <a:alpha val="90000"/>
                </a:srgbClr>
              </a:gs>
              <a:gs pos="84000">
                <a:srgbClr val="0C377B">
                  <a:alpha val="60000"/>
                </a:srgbClr>
              </a:gs>
              <a:gs pos="100000">
                <a:schemeClr val="accent1">
                  <a:lumMod val="30000"/>
                  <a:lumOff val="70000"/>
                  <a:alpha val="57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245681" y="6452183"/>
            <a:ext cx="107879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aseline="0" dirty="0" smtClean="0">
                <a:solidFill>
                  <a:schemeClr val="bg1"/>
                </a:solidFill>
                <a:latin typeface="Cambria" panose="02040503050406030204" pitchFamily="18" charset="0"/>
              </a:rPr>
              <a:t>09</a:t>
            </a:r>
            <a:r>
              <a:rPr lang="en-GB" sz="750" baseline="30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th</a:t>
            </a:r>
            <a:r>
              <a:rPr lang="en-GB" sz="750" baseline="0" dirty="0" smtClean="0">
                <a:solidFill>
                  <a:schemeClr val="bg1"/>
                </a:solidFill>
                <a:latin typeface="Cambria" panose="02040503050406030204" pitchFamily="18" charset="0"/>
              </a:rPr>
              <a:t> July 2019</a:t>
            </a:r>
            <a:endParaRPr lang="en-GB" sz="75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598711" y="6232816"/>
            <a:ext cx="1161642" cy="637216"/>
            <a:chOff x="598711" y="6232816"/>
            <a:chExt cx="1161642" cy="637216"/>
          </a:xfrm>
        </p:grpSpPr>
        <p:sp>
          <p:nvSpPr>
            <p:cNvPr id="9" name="Round Diagonal Corner Rectangle 8"/>
            <p:cNvSpPr/>
            <p:nvPr/>
          </p:nvSpPr>
          <p:spPr>
            <a:xfrm>
              <a:off x="628894" y="6289532"/>
              <a:ext cx="1116000" cy="5400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711" y="6232816"/>
              <a:ext cx="1161642" cy="637216"/>
            </a:xfrm>
            <a:prstGeom prst="rect">
              <a:avLst/>
            </a:prstGeom>
          </p:spPr>
        </p:pic>
      </p:grpSp>
      <p:sp>
        <p:nvSpPr>
          <p:cNvPr id="18" name="Rectangle 17"/>
          <p:cNvSpPr/>
          <p:nvPr userDrawn="1"/>
        </p:nvSpPr>
        <p:spPr>
          <a:xfrm>
            <a:off x="-1372" y="-2"/>
            <a:ext cx="9144000" cy="540000"/>
          </a:xfrm>
          <a:prstGeom prst="rect">
            <a:avLst/>
          </a:prstGeom>
          <a:blipFill dpi="0" rotWithShape="1">
            <a:blip r:embed="rId5">
              <a:alphaModFix amt="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6844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261808"/>
            <a:ext cx="9144000" cy="596192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732" y="6379138"/>
            <a:ext cx="385761" cy="35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88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4255634" y="2819400"/>
            <a:ext cx="1728000" cy="1085828"/>
            <a:chOff x="4255634" y="2819400"/>
            <a:chExt cx="1728000" cy="1085828"/>
          </a:xfrm>
        </p:grpSpPr>
        <p:sp>
          <p:nvSpPr>
            <p:cNvPr id="5" name="Round Diagonal Corner Rectangle 4"/>
            <p:cNvSpPr/>
            <p:nvPr userDrawn="1"/>
          </p:nvSpPr>
          <p:spPr>
            <a:xfrm>
              <a:off x="4255634" y="2819400"/>
              <a:ext cx="1728000" cy="1077664"/>
            </a:xfrm>
            <a:prstGeom prst="round2Diag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5957" y="2819400"/>
              <a:ext cx="1722729" cy="1085828"/>
            </a:xfrm>
            <a:prstGeom prst="rect">
              <a:avLst/>
            </a:prstGeom>
          </p:spPr>
        </p:pic>
      </p:grpSp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586" y="2905047"/>
            <a:ext cx="837486" cy="104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22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10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1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88" r:id="rId3"/>
    <p:sldLayoutId id="214748368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23" indent="-342892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25" indent="-342892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11" indent="-257168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61" indent="-257168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38" indent="-257168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56" indent="-13715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44" indent="-13715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32" indent="-13715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47" indent="-13715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microsoft.com/office/2007/relationships/hdphoto" Target="../media/hdphoto1.wdp"/><Relationship Id="rId7" Type="http://schemas.openxmlformats.org/officeDocument/2006/relationships/image" Target="../media/image27.png"/><Relationship Id="rId12" Type="http://schemas.openxmlformats.org/officeDocument/2006/relationships/image" Target="../media/image25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24.png"/><Relationship Id="rId5" Type="http://schemas.openxmlformats.org/officeDocument/2006/relationships/image" Target="../media/image33.png"/><Relationship Id="rId10" Type="http://schemas.openxmlformats.org/officeDocument/2006/relationships/image" Target="../media/image230.png"/><Relationship Id="rId4" Type="http://schemas.openxmlformats.org/officeDocument/2006/relationships/image" Target="../media/image40.png"/><Relationship Id="rId9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8.png"/><Relationship Id="rId7" Type="http://schemas.openxmlformats.org/officeDocument/2006/relationships/image" Target="../media/image4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9.png"/><Relationship Id="rId9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emf"/><Relationship Id="rId4" Type="http://schemas.openxmlformats.org/officeDocument/2006/relationships/image" Target="../media/image6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67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6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828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463552" y="1682149"/>
            <a:ext cx="4606523" cy="3747535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Nominal gradient: </a:t>
            </a:r>
            <a:r>
              <a:rPr lang="fr-FR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132.6 T/m </a:t>
            </a:r>
            <a:endParaRPr lang="fr-FR" sz="1400" b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Nominal </a:t>
            </a:r>
            <a:r>
              <a:rPr lang="fr-FR" sz="1400" i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current</a:t>
            </a: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: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16470 A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Peak </a:t>
            </a:r>
            <a:r>
              <a:rPr lang="fr-FR" sz="1400" i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field</a:t>
            </a: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in the </a:t>
            </a:r>
            <a:r>
              <a:rPr lang="fr-FR" sz="1400" i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conductor</a:t>
            </a: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at </a:t>
            </a:r>
            <a:r>
              <a:rPr lang="fr-FR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</a:t>
            </a:r>
            <a:r>
              <a:rPr lang="fr-FR" sz="1400" baseline="-25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</a:t>
            </a:r>
            <a:r>
              <a:rPr lang="fr-FR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: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11.4 T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Aperture: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150 mm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outer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radius: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630 mm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b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Stored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energy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at </a:t>
            </a: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</a:t>
            </a:r>
            <a:r>
              <a:rPr lang="fr-FR" sz="1400" baseline="-250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: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1.17 MJ/m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</a:t>
            </a:r>
            <a:r>
              <a:rPr lang="fr-FR" sz="1400" baseline="-25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x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/ F</a:t>
            </a:r>
            <a:r>
              <a:rPr lang="fr-FR" sz="1400" baseline="-25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y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(per octant) at </a:t>
            </a: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</a:t>
            </a:r>
            <a:r>
              <a:rPr lang="fr-FR" sz="1400" baseline="-250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=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+2.47 / -3.48 MN/m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</a:t>
            </a:r>
            <a:r>
              <a:rPr lang="fr-FR" sz="1400" baseline="-250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z</a:t>
            </a:r>
            <a:r>
              <a:rPr lang="fr-FR" sz="1400" baseline="-25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(</a:t>
            </a: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Whole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) </a:t>
            </a:r>
            <a:r>
              <a:rPr 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at </a:t>
            </a:r>
            <a:r>
              <a:rPr lang="fr-FR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</a:t>
            </a:r>
            <a:r>
              <a:rPr lang="fr-FR" sz="1400" baseline="-25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</a:t>
            </a:r>
            <a:r>
              <a:rPr lang="fr-FR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=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1.17 MN</a:t>
            </a:r>
            <a:endParaRPr lang="fr-FR" sz="14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b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MQXF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3663" y="1001563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MQXF </a:t>
            </a: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Low-</a:t>
            </a:r>
            <a:r>
              <a:rPr lang="el-GR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β </a:t>
            </a: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quadrupole magnet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819" y="1564689"/>
            <a:ext cx="4278181" cy="3982454"/>
          </a:xfrm>
          <a:prstGeom prst="rect">
            <a:avLst/>
          </a:prstGeom>
        </p:spPr>
      </p:pic>
      <p:sp>
        <p:nvSpPr>
          <p:cNvPr id="9" name="Rectangle 38"/>
          <p:cNvSpPr>
            <a:spLocks noChangeArrowheads="1"/>
          </p:cNvSpPr>
          <p:nvPr/>
        </p:nvSpPr>
        <p:spPr bwMode="auto">
          <a:xfrm>
            <a:off x="5443055" y="5585798"/>
            <a:ext cx="347590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Courtesy of Giorgio Vallone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48684" y="4908456"/>
            <a:ext cx="4036258" cy="1185112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Mechanical concept: Aluminium 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shell pre-loaded with 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bladders.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defTabSz="257169">
              <a:buClrTx/>
              <a:buSzTx/>
            </a:pP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First time for an accelerator 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magnet.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33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463552" y="1682149"/>
            <a:ext cx="4606523" cy="3747535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Nominal gradient: </a:t>
            </a:r>
            <a:r>
              <a:rPr lang="fr-FR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132.6 T/m </a:t>
            </a:r>
            <a:endParaRPr lang="fr-FR" sz="1400" b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Nominal </a:t>
            </a:r>
            <a:r>
              <a:rPr lang="fr-FR" sz="1400" i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current</a:t>
            </a: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: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16470 A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i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Peak </a:t>
            </a:r>
            <a:r>
              <a:rPr lang="fr-FR" sz="1400" i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field</a:t>
            </a:r>
            <a:r>
              <a:rPr lang="fr-FR" sz="1400" i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in the </a:t>
            </a:r>
            <a:r>
              <a:rPr lang="fr-FR" sz="1400" i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conductor</a:t>
            </a:r>
            <a:r>
              <a:rPr lang="fr-FR" sz="1400" i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at </a:t>
            </a:r>
            <a:r>
              <a:rPr lang="fr-FR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</a:t>
            </a:r>
            <a:r>
              <a:rPr lang="fr-FR" sz="1400" baseline="-25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</a:t>
            </a:r>
            <a:r>
              <a:rPr lang="fr-FR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: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11.4 T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Aperture: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150 mm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outer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radius: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630 mm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b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Stored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energy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at </a:t>
            </a:r>
            <a:r>
              <a:rPr lang="fr-FR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</a:t>
            </a:r>
            <a:r>
              <a:rPr lang="fr-FR" sz="1400" baseline="-250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</a:t>
            </a:r>
            <a:r>
              <a:rPr 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: </a:t>
            </a:r>
            <a:r>
              <a:rPr 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1.17 MJ/m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b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</a:t>
            </a:r>
            <a:r>
              <a:rPr lang="fr-FR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x</a:t>
            </a:r>
            <a:r>
              <a:rPr 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/ F</a:t>
            </a:r>
            <a:r>
              <a:rPr lang="fr-FR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y</a:t>
            </a:r>
            <a:r>
              <a:rPr 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(per octant) at </a:t>
            </a:r>
            <a:r>
              <a:rPr lang="fr-FR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</a:t>
            </a:r>
            <a:r>
              <a:rPr lang="fr-FR" sz="1400" baseline="-25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</a:t>
            </a:r>
            <a:r>
              <a:rPr 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= </a:t>
            </a:r>
            <a:r>
              <a:rPr lang="fr-FR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+2.47 / -3.48 MN/m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fr-FR" sz="6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fr-FR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</a:t>
            </a:r>
            <a:r>
              <a:rPr lang="fr-FR" sz="1400" baseline="-25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z</a:t>
            </a:r>
            <a:r>
              <a:rPr lang="fr-FR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(</a:t>
            </a:r>
            <a:r>
              <a:rPr lang="fr-FR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Whole</a:t>
            </a:r>
            <a:r>
              <a:rPr 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</a:t>
            </a:r>
            <a:r>
              <a:rPr 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) at </a:t>
            </a:r>
            <a:r>
              <a:rPr lang="fr-FR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</a:t>
            </a:r>
            <a:r>
              <a:rPr lang="fr-FR" sz="1400" baseline="-25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</a:t>
            </a:r>
            <a:r>
              <a:rPr lang="fr-FR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= </a:t>
            </a:r>
            <a:r>
              <a:rPr lang="fr-FR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1.17 MN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b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MQXF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3663" y="1001563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MQXF </a:t>
            </a: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Low-</a:t>
            </a:r>
            <a:r>
              <a:rPr lang="el-GR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β </a:t>
            </a: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quadrupole magnet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38"/>
          <p:cNvSpPr>
            <a:spLocks noChangeArrowheads="1"/>
          </p:cNvSpPr>
          <p:nvPr/>
        </p:nvSpPr>
        <p:spPr bwMode="auto">
          <a:xfrm>
            <a:off x="5443055" y="5321962"/>
            <a:ext cx="347590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Courtesy of Paolo </a:t>
            </a:r>
            <a:r>
              <a:rPr lang="en-US" altLang="fr-FR" sz="8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Ferracin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48684" y="4908456"/>
            <a:ext cx="4036258" cy="1185112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Mechanical concept: Aluminium 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shell pre-loaded with 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bladders.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defTabSz="257169">
              <a:buClrTx/>
              <a:buSzTx/>
            </a:pP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First time for an accelerator 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magnet.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9" t="1553" r="13313" b="2168"/>
          <a:stretch>
            <a:fillRect/>
          </a:stretch>
        </p:blipFill>
        <p:spPr bwMode="auto">
          <a:xfrm>
            <a:off x="5396396" y="1737711"/>
            <a:ext cx="3522560" cy="353227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54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OUTLINE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944538" y="1632907"/>
            <a:ext cx="79122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1.- Introduction – Quench processes and superconducting magnets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944537" y="4790899"/>
            <a:ext cx="62457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6.- </a:t>
            </a:r>
            <a:r>
              <a:rPr lang="en-US" altLang="fr-FR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Final conclusions</a:t>
            </a:r>
            <a:endParaRPr lang="en-US" altLang="fr-FR" sz="2000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944538" y="2873259"/>
            <a:ext cx="70502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3.- Finite element modelling for the analysis of the magnet mechanics during a  quench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944538" y="374811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4.- 2D FE Analysis of a quench heater protected magnet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944537" y="430925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5.- 3D FE Analysis of a quench heater protected magnet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944538" y="2414096"/>
            <a:ext cx="70502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2.- MQXF – The low-</a:t>
            </a:r>
            <a:r>
              <a:rPr lang="el-GR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β</a:t>
            </a: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 quadrupole for HL-LHC</a:t>
            </a:r>
          </a:p>
        </p:txBody>
      </p:sp>
    </p:spTree>
    <p:extLst>
      <p:ext uri="{BB962C8B-B14F-4D97-AF65-F5344CB8AC3E}">
        <p14:creationId xmlns:p14="http://schemas.microsoft.com/office/powerpoint/2010/main" val="333026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FE QUENCH ANALYSIS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3663" y="815072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Modelling strategy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2496264" y="2968502"/>
            <a:ext cx="1672389" cy="463992"/>
          </a:xfrm>
          <a:prstGeom prst="round2Diag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3D Thermal-Electric quench simulation</a:t>
            </a:r>
            <a:endParaRPr lang="en-GB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2595813" y="4776435"/>
            <a:ext cx="1473290" cy="566638"/>
          </a:xfrm>
          <a:prstGeom prst="round2Diag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2D/3D Electromagnetic model</a:t>
            </a:r>
            <a:endParaRPr lang="en-GB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605337" y="3962898"/>
            <a:ext cx="1209174" cy="430129"/>
          </a:xfrm>
          <a:prstGeom prst="round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Mechanical model</a:t>
            </a:r>
            <a:endParaRPr lang="en-GB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505827" y="3310514"/>
            <a:ext cx="1973178" cy="798267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463716" y="4247144"/>
            <a:ext cx="2015289" cy="1021933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" t="10526" r="27411" b="9825"/>
          <a:stretch/>
        </p:blipFill>
        <p:spPr>
          <a:xfrm>
            <a:off x="5180174" y="2794065"/>
            <a:ext cx="884422" cy="7561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324" y="1342975"/>
            <a:ext cx="1216767" cy="991352"/>
          </a:xfrm>
          <a:prstGeom prst="rect">
            <a:avLst/>
          </a:prstGeom>
        </p:spPr>
      </p:pic>
      <p:sp>
        <p:nvSpPr>
          <p:cNvPr id="23" name="Round Diagonal Corner Rectangle 22"/>
          <p:cNvSpPr/>
          <p:nvPr/>
        </p:nvSpPr>
        <p:spPr>
          <a:xfrm>
            <a:off x="2583781" y="1680697"/>
            <a:ext cx="1509963" cy="537841"/>
          </a:xfrm>
          <a:prstGeom prst="round2Diag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2D/3D ROXIE electromagnetic model</a:t>
            </a:r>
            <a:endParaRPr lang="en-GB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326442" y="2334327"/>
            <a:ext cx="6016" cy="526209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583" y="4523716"/>
            <a:ext cx="1716621" cy="963736"/>
          </a:xfrm>
          <a:prstGeom prst="rect">
            <a:avLst/>
          </a:prstGeom>
        </p:spPr>
      </p:pic>
      <p:pic>
        <p:nvPicPr>
          <p:cNvPr id="1026" name="Picture 2" descr="https://operafea.com/wp-content/uploads/2018/06/Opera-joins-DSsimulia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8" b="50826"/>
          <a:stretch/>
        </p:blipFill>
        <p:spPr bwMode="auto">
          <a:xfrm>
            <a:off x="929949" y="4211048"/>
            <a:ext cx="916753" cy="31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698" y="3796565"/>
            <a:ext cx="1020470" cy="762796"/>
          </a:xfrm>
          <a:prstGeom prst="rect">
            <a:avLst/>
          </a:prstGeom>
          <a:ln>
            <a:noFill/>
          </a:ln>
        </p:spPr>
      </p:pic>
      <p:cxnSp>
        <p:nvCxnSpPr>
          <p:cNvPr id="30" name="Straight Arrow Connector 29"/>
          <p:cNvCxnSpPr/>
          <p:nvPr/>
        </p:nvCxnSpPr>
        <p:spPr>
          <a:xfrm>
            <a:off x="3338474" y="3580316"/>
            <a:ext cx="0" cy="1062587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8"/>
          <p:cNvSpPr>
            <a:spLocks noChangeArrowheads="1"/>
          </p:cNvSpPr>
          <p:nvPr/>
        </p:nvSpPr>
        <p:spPr bwMode="auto">
          <a:xfrm>
            <a:off x="3303894" y="2496709"/>
            <a:ext cx="19965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Magnetic field on each conductor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43" y="5672958"/>
            <a:ext cx="889959" cy="25432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132" y="3036916"/>
            <a:ext cx="889959" cy="25432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2416" y="4758110"/>
            <a:ext cx="1012024" cy="122540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7561" y="3769494"/>
            <a:ext cx="1085182" cy="81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10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FE QUENCH ANALYSIS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3663" y="815072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Modelling strategy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2496264" y="2968502"/>
            <a:ext cx="1672389" cy="463992"/>
          </a:xfrm>
          <a:prstGeom prst="round2Diag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3D Thermal-Electric quench simulation</a:t>
            </a:r>
            <a:endParaRPr lang="en-GB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2595813" y="4776435"/>
            <a:ext cx="1473290" cy="566638"/>
          </a:xfrm>
          <a:prstGeom prst="round2Diag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2D/3D Electromagnetic model</a:t>
            </a:r>
            <a:endParaRPr lang="en-GB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605337" y="3962898"/>
            <a:ext cx="1209174" cy="430129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Mechanical model</a:t>
            </a:r>
            <a:endParaRPr lang="en-GB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505827" y="3310514"/>
            <a:ext cx="1973178" cy="798267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463716" y="4247144"/>
            <a:ext cx="2015289" cy="1021933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" t="10526" r="27411" b="9825"/>
          <a:stretch/>
        </p:blipFill>
        <p:spPr>
          <a:xfrm>
            <a:off x="5180174" y="2794065"/>
            <a:ext cx="884422" cy="7561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324" y="1342975"/>
            <a:ext cx="1216767" cy="991352"/>
          </a:xfrm>
          <a:prstGeom prst="rect">
            <a:avLst/>
          </a:prstGeom>
        </p:spPr>
      </p:pic>
      <p:sp>
        <p:nvSpPr>
          <p:cNvPr id="23" name="Round Diagonal Corner Rectangle 22"/>
          <p:cNvSpPr/>
          <p:nvPr/>
        </p:nvSpPr>
        <p:spPr>
          <a:xfrm>
            <a:off x="2583781" y="1680697"/>
            <a:ext cx="1509963" cy="537841"/>
          </a:xfrm>
          <a:prstGeom prst="round2Diag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2D/3D ROXIE electromagnetic model</a:t>
            </a:r>
            <a:endParaRPr lang="en-GB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326442" y="2334327"/>
            <a:ext cx="6016" cy="526209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583" y="4523716"/>
            <a:ext cx="1716621" cy="963736"/>
          </a:xfrm>
          <a:prstGeom prst="rect">
            <a:avLst/>
          </a:prstGeom>
        </p:spPr>
      </p:pic>
      <p:pic>
        <p:nvPicPr>
          <p:cNvPr id="1026" name="Picture 2" descr="https://operafea.com/wp-content/uploads/2018/06/Opera-joins-DSsimulia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8" b="50826"/>
          <a:stretch/>
        </p:blipFill>
        <p:spPr bwMode="auto">
          <a:xfrm>
            <a:off x="929949" y="4211048"/>
            <a:ext cx="916753" cy="31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698" y="3796565"/>
            <a:ext cx="1020470" cy="762796"/>
          </a:xfrm>
          <a:prstGeom prst="rect">
            <a:avLst/>
          </a:prstGeom>
          <a:ln>
            <a:noFill/>
          </a:ln>
        </p:spPr>
      </p:pic>
      <p:cxnSp>
        <p:nvCxnSpPr>
          <p:cNvPr id="30" name="Straight Arrow Connector 29"/>
          <p:cNvCxnSpPr/>
          <p:nvPr/>
        </p:nvCxnSpPr>
        <p:spPr>
          <a:xfrm>
            <a:off x="3338474" y="3580316"/>
            <a:ext cx="0" cy="1062587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8"/>
          <p:cNvSpPr>
            <a:spLocks noChangeArrowheads="1"/>
          </p:cNvSpPr>
          <p:nvPr/>
        </p:nvSpPr>
        <p:spPr bwMode="auto">
          <a:xfrm>
            <a:off x="3303894" y="2496709"/>
            <a:ext cx="19965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Magnetic field on each conductor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43" y="5672958"/>
            <a:ext cx="889959" cy="25432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132" y="3036916"/>
            <a:ext cx="889959" cy="25432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2416" y="4758110"/>
            <a:ext cx="1012024" cy="122540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7561" y="3769494"/>
            <a:ext cx="1085182" cy="816935"/>
          </a:xfrm>
          <a:prstGeom prst="rect">
            <a:avLst/>
          </a:prstGeom>
        </p:spPr>
      </p:pic>
      <p:sp>
        <p:nvSpPr>
          <p:cNvPr id="22" name="Rectangle 38"/>
          <p:cNvSpPr>
            <a:spLocks noChangeArrowheads="1"/>
          </p:cNvSpPr>
          <p:nvPr/>
        </p:nvSpPr>
        <p:spPr bwMode="auto">
          <a:xfrm>
            <a:off x="6732247" y="1102328"/>
            <a:ext cx="1996596" cy="52322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Main focus of today’s talk</a:t>
            </a:r>
            <a:endParaRPr lang="en-GB" altLang="fr-FR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FE QUENCH ANALYSIS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3663" y="815072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Modelling strategy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2496264" y="2968502"/>
            <a:ext cx="1672389" cy="463992"/>
          </a:xfrm>
          <a:prstGeom prst="round2DiagRect">
            <a:avLst/>
          </a:prstGeom>
          <a:solidFill>
            <a:srgbClr val="FFFF6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3D Thermal-Electric quench simulation</a:t>
            </a:r>
            <a:endParaRPr lang="en-GB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2595813" y="4776435"/>
            <a:ext cx="1473290" cy="566638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rPr>
              <a:t>2D/3D Electromagnetic model</a:t>
            </a:r>
            <a:endParaRPr lang="en-GB" sz="1200" dirty="0">
              <a:solidFill>
                <a:schemeClr val="accent6">
                  <a:lumMod val="20000"/>
                  <a:lumOff val="8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605337" y="3962898"/>
            <a:ext cx="1209174" cy="43012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rPr>
              <a:t>Mechanical model</a:t>
            </a:r>
            <a:endParaRPr lang="en-GB" sz="1200" dirty="0">
              <a:solidFill>
                <a:schemeClr val="accent6">
                  <a:lumMod val="20000"/>
                  <a:lumOff val="8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505827" y="3310514"/>
            <a:ext cx="1973178" cy="798267"/>
          </a:xfrm>
          <a:prstGeom prst="straightConnector1">
            <a:avLst/>
          </a:prstGeom>
          <a:ln w="6350">
            <a:solidFill>
              <a:schemeClr val="accent6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463716" y="4247144"/>
            <a:ext cx="2015289" cy="1021933"/>
          </a:xfrm>
          <a:prstGeom prst="straightConnector1">
            <a:avLst/>
          </a:prstGeom>
          <a:ln w="6350">
            <a:solidFill>
              <a:schemeClr val="accent6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" t="10526" r="27411" b="9825"/>
          <a:stretch/>
        </p:blipFill>
        <p:spPr>
          <a:xfrm>
            <a:off x="5180174" y="2794065"/>
            <a:ext cx="884422" cy="7561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324" y="1342975"/>
            <a:ext cx="1216767" cy="991352"/>
          </a:xfrm>
          <a:prstGeom prst="rect">
            <a:avLst/>
          </a:prstGeom>
        </p:spPr>
      </p:pic>
      <p:sp>
        <p:nvSpPr>
          <p:cNvPr id="23" name="Round Diagonal Corner Rectangle 22"/>
          <p:cNvSpPr/>
          <p:nvPr/>
        </p:nvSpPr>
        <p:spPr>
          <a:xfrm>
            <a:off x="2583781" y="1680697"/>
            <a:ext cx="1509963" cy="537841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rPr>
              <a:t>2D/3D ROXIE electromagnetic model</a:t>
            </a:r>
            <a:endParaRPr lang="en-GB" sz="1200" dirty="0">
              <a:solidFill>
                <a:schemeClr val="accent6">
                  <a:lumMod val="20000"/>
                  <a:lumOff val="8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326442" y="2334327"/>
            <a:ext cx="6016" cy="526209"/>
          </a:xfrm>
          <a:prstGeom prst="straightConnector1">
            <a:avLst/>
          </a:prstGeom>
          <a:ln w="6350">
            <a:solidFill>
              <a:schemeClr val="accent6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583" y="4523716"/>
            <a:ext cx="1716621" cy="963736"/>
          </a:xfrm>
          <a:prstGeom prst="rect">
            <a:avLst/>
          </a:prstGeom>
        </p:spPr>
      </p:pic>
      <p:pic>
        <p:nvPicPr>
          <p:cNvPr id="1026" name="Picture 2" descr="https://operafea.com/wp-content/uploads/2018/06/Opera-joins-DSsimulia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8" b="50826"/>
          <a:stretch/>
        </p:blipFill>
        <p:spPr bwMode="auto">
          <a:xfrm>
            <a:off x="929949" y="4211048"/>
            <a:ext cx="916753" cy="31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698" y="3796565"/>
            <a:ext cx="1020470" cy="762796"/>
          </a:xfrm>
          <a:prstGeom prst="rect">
            <a:avLst/>
          </a:prstGeom>
          <a:ln>
            <a:noFill/>
          </a:ln>
        </p:spPr>
      </p:pic>
      <p:cxnSp>
        <p:nvCxnSpPr>
          <p:cNvPr id="30" name="Straight Arrow Connector 29"/>
          <p:cNvCxnSpPr/>
          <p:nvPr/>
        </p:nvCxnSpPr>
        <p:spPr>
          <a:xfrm>
            <a:off x="3338474" y="3580316"/>
            <a:ext cx="0" cy="1062587"/>
          </a:xfrm>
          <a:prstGeom prst="straightConnector1">
            <a:avLst/>
          </a:prstGeom>
          <a:ln w="6350">
            <a:solidFill>
              <a:schemeClr val="accent6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8"/>
          <p:cNvSpPr>
            <a:spLocks noChangeArrowheads="1"/>
          </p:cNvSpPr>
          <p:nvPr/>
        </p:nvSpPr>
        <p:spPr bwMode="auto">
          <a:xfrm>
            <a:off x="3303894" y="2496709"/>
            <a:ext cx="19965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rPr>
              <a:t>Magnetic field on each conductor</a:t>
            </a:r>
            <a:endParaRPr lang="en-GB" altLang="fr-FR" sz="800" dirty="0">
              <a:solidFill>
                <a:schemeClr val="accent6">
                  <a:lumMod val="20000"/>
                  <a:lumOff val="8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43" y="5672958"/>
            <a:ext cx="889959" cy="25432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132" y="3036916"/>
            <a:ext cx="889959" cy="2543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2416" y="4758110"/>
            <a:ext cx="1012024" cy="12254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85530" y="3768316"/>
            <a:ext cx="1085182" cy="81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34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FE QUENCH ANALYSIS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0707" y="1001563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3D MQXF Thermal-Electric model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583" y="1744056"/>
            <a:ext cx="7145823" cy="4082553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5757112" y="5826609"/>
            <a:ext cx="3573378" cy="517021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i="1" u="sng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Adiabatic boundary conditions</a:t>
            </a:r>
            <a:endParaRPr lang="en-GB" sz="1400" i="1" u="sng" baseline="-250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68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FE QUENCH ANALYSIS</a:t>
            </a:r>
          </a:p>
        </p:txBody>
      </p:sp>
      <p:sp>
        <p:nvSpPr>
          <p:cNvPr id="6" name="TextBox 23"/>
          <p:cNvSpPr txBox="1"/>
          <p:nvPr/>
        </p:nvSpPr>
        <p:spPr>
          <a:xfrm>
            <a:off x="265141" y="1407508"/>
            <a:ext cx="28315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00BAFF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ANSYS SOLID278</a:t>
            </a:r>
          </a:p>
          <a:p>
            <a:r>
              <a:rPr lang="en-GB" sz="1400" dirty="0" smtClean="0">
                <a:solidFill>
                  <a:srgbClr val="00BAFF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3-D 8-Node Thermal Solid</a:t>
            </a:r>
          </a:p>
          <a:p>
            <a:r>
              <a:rPr lang="en-GB" sz="1400" dirty="0" smtClean="0">
                <a:solidFill>
                  <a:srgbClr val="00BAFF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8 nodes 3-D space</a:t>
            </a:r>
          </a:p>
          <a:p>
            <a:r>
              <a:rPr lang="en-GB" sz="1400" dirty="0" smtClean="0">
                <a:solidFill>
                  <a:srgbClr val="00BAFF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DOF: TEMP</a:t>
            </a:r>
            <a:endParaRPr lang="en-GB" sz="1400" dirty="0">
              <a:solidFill>
                <a:srgbClr val="00BAFF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411011" y="5129464"/>
            <a:ext cx="31072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ANSYS SOLID226</a:t>
            </a:r>
          </a:p>
          <a:p>
            <a:r>
              <a:rPr lang="en-GB" sz="1400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3-D 8-Node Coupled-Field Solid</a:t>
            </a:r>
          </a:p>
          <a:p>
            <a:r>
              <a:rPr lang="en-GB" sz="1400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8</a:t>
            </a:r>
            <a:r>
              <a:rPr lang="en-GB" sz="1400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nodes 3-D space</a:t>
            </a:r>
          </a:p>
          <a:p>
            <a:r>
              <a:rPr lang="en-GB" sz="1400" dirty="0" smtClean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DOF: TEMP, VOLT</a:t>
            </a:r>
            <a:endParaRPr lang="en-GB" sz="1400" dirty="0">
              <a:solidFill>
                <a:srgbClr val="FF000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8580" y="2645500"/>
            <a:ext cx="2422205" cy="2422205"/>
          </a:xfrm>
          <a:prstGeom prst="rect">
            <a:avLst/>
          </a:prstGeom>
        </p:spPr>
      </p:pic>
      <p:sp>
        <p:nvSpPr>
          <p:cNvPr id="11" name="Rectangle 38"/>
          <p:cNvSpPr>
            <a:spLocks noChangeArrowheads="1"/>
          </p:cNvSpPr>
          <p:nvPr/>
        </p:nvSpPr>
        <p:spPr bwMode="auto">
          <a:xfrm>
            <a:off x="821346" y="900735"/>
            <a:ext cx="44588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From previous </a:t>
            </a:r>
            <a:r>
              <a:rPr lang="en-GB" altLang="fr-FR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episodes (ASC 2018)…</a:t>
            </a:r>
            <a:endParaRPr lang="en-GB" altLang="fr-FR" u="sng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928638" y="2949368"/>
            <a:ext cx="72000" cy="7200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2800" kern="0" smtClean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4" name="Straight Connector 13"/>
          <p:cNvCxnSpPr>
            <a:stCxn id="13" idx="7"/>
            <a:endCxn id="44" idx="2"/>
          </p:cNvCxnSpPr>
          <p:nvPr/>
        </p:nvCxnSpPr>
        <p:spPr>
          <a:xfrm flipV="1">
            <a:off x="1990094" y="2636177"/>
            <a:ext cx="553218" cy="323735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6" name="Oval 15"/>
          <p:cNvSpPr/>
          <p:nvPr/>
        </p:nvSpPr>
        <p:spPr>
          <a:xfrm>
            <a:off x="1708348" y="3833773"/>
            <a:ext cx="72000" cy="7200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2800" kern="0" smtClean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8" name="Straight Connector 17"/>
          <p:cNvCxnSpPr>
            <a:stCxn id="16" idx="3"/>
          </p:cNvCxnSpPr>
          <p:nvPr/>
        </p:nvCxnSpPr>
        <p:spPr>
          <a:xfrm flipH="1">
            <a:off x="1450515" y="3895229"/>
            <a:ext cx="268377" cy="867482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727561" y="3412539"/>
                <a:ext cx="14476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𝑠𝑖𝑚</m:t>
                        </m:r>
                      </m:sub>
                    </m:sSub>
                  </m:oMath>
                </a14:m>
                <a:r>
                  <a:rPr lang="en-GB" sz="1200" dirty="0" smtClean="0">
                    <a:solidFill>
                      <a:prstClr val="black"/>
                    </a:solidFill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 divided in time steps </a:t>
                </a:r>
                <a14:m>
                  <m:oMath xmlns:m="http://schemas.openxmlformats.org/officeDocument/2006/math">
                    <m:r>
                      <a:rPr lang="en-US" sz="1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12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1200" b="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GB" sz="1200" b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>
                  <a:solidFill>
                    <a:prstClr val="black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7561" y="3412539"/>
                <a:ext cx="1447696" cy="461665"/>
              </a:xfrm>
              <a:prstGeom prst="rect">
                <a:avLst/>
              </a:prstGeom>
              <a:blipFill>
                <a:blip r:embed="rId4"/>
                <a:stretch>
                  <a:fillRect t="-1316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3800192" y="3389003"/>
            <a:ext cx="1388682" cy="520808"/>
          </a:xfrm>
          <a:prstGeom prst="rect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46045" y="4562371"/>
            <a:ext cx="1164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Solve time step</a:t>
            </a:r>
            <a:endParaRPr lang="en-GB" sz="12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65097" y="4530162"/>
            <a:ext cx="1098918" cy="508394"/>
          </a:xfrm>
          <a:prstGeom prst="rect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23874" y="2092722"/>
            <a:ext cx="1567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Compute new I, B &amp; update props.</a:t>
            </a:r>
            <a:endParaRPr lang="en-GB" sz="12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23875" y="2016062"/>
            <a:ext cx="1567554" cy="611552"/>
          </a:xfrm>
          <a:prstGeom prst="rect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67245" y="4979212"/>
            <a:ext cx="767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Critical Surf. </a:t>
            </a:r>
            <a:r>
              <a:rPr lang="en-GB" sz="1200" dirty="0" err="1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Param</a:t>
            </a: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GB" sz="12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803642" y="4940652"/>
            <a:ext cx="724058" cy="740889"/>
          </a:xfrm>
          <a:prstGeom prst="rect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64356" y="3182071"/>
            <a:ext cx="1663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Check each element’s quench status</a:t>
            </a:r>
            <a:endParaRPr lang="en-GB" sz="12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864357" y="3143511"/>
            <a:ext cx="1663344" cy="715888"/>
          </a:xfrm>
          <a:prstGeom prst="rect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200650" y="4048294"/>
            <a:ext cx="635924" cy="650295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" name="Arc 29"/>
          <p:cNvSpPr/>
          <p:nvPr/>
        </p:nvSpPr>
        <p:spPr>
          <a:xfrm rot="5690455">
            <a:off x="6445824" y="3041960"/>
            <a:ext cx="1625600" cy="1706748"/>
          </a:xfrm>
          <a:prstGeom prst="arc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cxnSp>
        <p:nvCxnSpPr>
          <p:cNvPr id="31" name="Elbow Connector 30"/>
          <p:cNvCxnSpPr/>
          <p:nvPr/>
        </p:nvCxnSpPr>
        <p:spPr>
          <a:xfrm rot="5400000">
            <a:off x="4752638" y="3042705"/>
            <a:ext cx="1588909" cy="274174"/>
          </a:xfrm>
          <a:prstGeom prst="bentConnector3">
            <a:avLst>
              <a:gd name="adj1" fmla="val -295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2" name="Straight Arrow Connector 31"/>
          <p:cNvCxnSpPr/>
          <p:nvPr/>
        </p:nvCxnSpPr>
        <p:spPr>
          <a:xfrm flipV="1">
            <a:off x="8112542" y="4354052"/>
            <a:ext cx="0" cy="49828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11"/>
          <a:stretch>
            <a:fillRect/>
          </a:stretch>
        </p:blipFill>
        <p:spPr bwMode="auto">
          <a:xfrm>
            <a:off x="6943013" y="5250553"/>
            <a:ext cx="753015" cy="68221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294" y="1345665"/>
            <a:ext cx="1008857" cy="57782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954" y="1334787"/>
            <a:ext cx="798748" cy="5970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95"/>
          <a:stretch/>
        </p:blipFill>
        <p:spPr>
          <a:xfrm>
            <a:off x="8202262" y="2441831"/>
            <a:ext cx="809364" cy="6133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7" name="Arc 36"/>
          <p:cNvSpPr/>
          <p:nvPr/>
        </p:nvSpPr>
        <p:spPr>
          <a:xfrm>
            <a:off x="6932071" y="2346827"/>
            <a:ext cx="1180471" cy="1082514"/>
          </a:xfrm>
          <a:prstGeom prst="arc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95"/>
          <a:stretch/>
        </p:blipFill>
        <p:spPr>
          <a:xfrm>
            <a:off x="5540954" y="2817439"/>
            <a:ext cx="838736" cy="63566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39" name="Straight Arrow Connector 38"/>
          <p:cNvCxnSpPr/>
          <p:nvPr/>
        </p:nvCxnSpPr>
        <p:spPr>
          <a:xfrm flipH="1">
            <a:off x="4668623" y="2385337"/>
            <a:ext cx="66726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4671933" y="2129048"/>
                <a:ext cx="816153" cy="272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≥</m:t>
                      </m:r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𝑡𝑠𝑖𝑚</m:t>
                      </m:r>
                    </m:oMath>
                  </m:oMathPara>
                </a14:m>
                <a:endParaRPr lang="en-GB" sz="1200" baseline="-25000" dirty="0">
                  <a:solidFill>
                    <a:prstClr val="black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1933" y="2129048"/>
                <a:ext cx="816153" cy="27276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107360" y="2245033"/>
                <a:ext cx="729509" cy="272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𝐸𝑛𝑑</m:t>
                      </m:r>
                    </m:oMath>
                  </m:oMathPara>
                </a14:m>
                <a:endParaRPr lang="en-GB" sz="1200" baseline="-25000" dirty="0">
                  <a:solidFill>
                    <a:prstClr val="black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7360" y="2245033"/>
                <a:ext cx="729509" cy="27276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Arrow Connector 41"/>
          <p:cNvCxnSpPr/>
          <p:nvPr/>
        </p:nvCxnSpPr>
        <p:spPr>
          <a:xfrm>
            <a:off x="3966965" y="2967902"/>
            <a:ext cx="360000" cy="36000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595691" y="2724320"/>
                <a:ext cx="729509" cy="272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𝑆𝑡𝑎𝑟𝑡</m:t>
                      </m:r>
                    </m:oMath>
                  </m:oMathPara>
                </a14:m>
                <a:endParaRPr lang="en-GB" sz="1200" baseline="-25000" dirty="0">
                  <a:solidFill>
                    <a:prstClr val="black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691" y="2724320"/>
                <a:ext cx="729509" cy="27276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1822082" y="2174512"/>
            <a:ext cx="1442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Non-conductor domains</a:t>
            </a:r>
            <a:endParaRPr lang="en-GB" sz="12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9285" y="4762711"/>
            <a:ext cx="1442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Conductor</a:t>
            </a:r>
            <a:endParaRPr lang="en-GB" sz="12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54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ontent Placeholder 2"/>
          <p:cNvSpPr txBox="1">
            <a:spLocks/>
          </p:cNvSpPr>
          <p:nvPr/>
        </p:nvSpPr>
        <p:spPr>
          <a:xfrm>
            <a:off x="7016911" y="3100325"/>
            <a:ext cx="1988970" cy="10942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1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Magnetic </a:t>
            </a:r>
            <a:r>
              <a:rPr lang="en-US" sz="1100" b="1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field</a:t>
            </a:r>
            <a:r>
              <a:rPr lang="en-US" sz="11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on each conductor </a:t>
            </a:r>
            <a:r>
              <a:rPr lang="en-US" sz="1100" b="1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using</a:t>
            </a:r>
            <a:r>
              <a:rPr lang="en-US" sz="11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ROXIE </a:t>
            </a:r>
            <a:r>
              <a:rPr lang="en-US" sz="1100" b="1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load</a:t>
            </a:r>
            <a:r>
              <a:rPr lang="en-US" sz="11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100" b="1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lines.</a:t>
            </a:r>
          </a:p>
          <a:p>
            <a:pPr algn="ctr" defTabSz="257169">
              <a:buClrTx/>
              <a:buSzTx/>
            </a:pPr>
            <a:endParaRPr lang="en-US" sz="600" b="1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defTabSz="257169">
              <a:buClrTx/>
              <a:buSzTx/>
            </a:pPr>
            <a:endParaRPr lang="en-US" sz="1100" b="1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defTabSz="257169">
              <a:buClrTx/>
              <a:buSzTx/>
            </a:pPr>
            <a:r>
              <a:rPr 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LL</a:t>
            </a:r>
            <a:r>
              <a:rPr lang="en-US" sz="1100" baseline="-25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 </a:t>
            </a:r>
            <a:r>
              <a:rPr 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[</a:t>
            </a:r>
            <a:r>
              <a:rPr 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</a:t>
            </a:r>
            <a:r>
              <a:rPr 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</a:t>
            </a:r>
            <a:r>
              <a:rPr lang="en-US" sz="1100" baseline="30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-1</a:t>
            </a:r>
            <a:r>
              <a:rPr lang="en-US" sz="11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]</a:t>
            </a:r>
            <a:endParaRPr lang="en-GB" sz="1100" baseline="-250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FE QUENCH ANALYSIS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0707" y="863199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Modelling the full current decay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5631" y="1295492"/>
            <a:ext cx="5782980" cy="457591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On the assumption of a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heater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protected magnet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without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external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dump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:</a:t>
            </a:r>
          </a:p>
          <a:p>
            <a:pPr algn="just" defTabSz="257169">
              <a:buClrTx/>
              <a:buSzTx/>
            </a:pPr>
            <a:endParaRPr lang="en-US" sz="14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US" sz="6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US" sz="14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US" sz="6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US" sz="9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r>
              <a:rPr lang="en-US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	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Equation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solved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by</a:t>
            </a: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</a:t>
            </a: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code</a:t>
            </a: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with a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step-by-step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method. It 	provides a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piecewise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exponential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decay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for the current.</a:t>
            </a:r>
          </a:p>
          <a:p>
            <a:pPr algn="just" defTabSz="257169">
              <a:buClrTx/>
              <a:buSzTx/>
            </a:pPr>
            <a:endParaRPr lang="en-US" sz="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	The model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updates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</a:t>
            </a:r>
            <a:r>
              <a:rPr lang="en-US" sz="1400" b="1" baseline="-25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and </a:t>
            </a:r>
            <a:r>
              <a:rPr lang="en-US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</a:t>
            </a:r>
            <a:r>
              <a:rPr lang="en-US" sz="1400" b="1" baseline="-250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at each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time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step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</a:t>
            </a:r>
          </a:p>
          <a:p>
            <a:pPr algn="just" defTabSz="257169">
              <a:buClrTx/>
              <a:buSzTx/>
            </a:pPr>
            <a:endParaRPr lang="en-US" sz="14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US" sz="14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Inter filament Coupling Losses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(IFCL) are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included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in the formulation [1].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8427" y="1729479"/>
            <a:ext cx="2737388" cy="789559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319" y="1382537"/>
            <a:ext cx="1776663" cy="1395949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18" y="5198232"/>
            <a:ext cx="2447858" cy="599191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7668" y="5080572"/>
            <a:ext cx="1818588" cy="700205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9009" y="5227939"/>
            <a:ext cx="1466600" cy="528139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05426" y="4646998"/>
            <a:ext cx="2178263" cy="581719"/>
          </a:xfrm>
          <a:prstGeom prst="rect">
            <a:avLst/>
          </a:prstGeom>
        </p:spPr>
      </p:pic>
      <p:sp>
        <p:nvSpPr>
          <p:cNvPr id="149" name="TextBox 148"/>
          <p:cNvSpPr txBox="1"/>
          <p:nvPr/>
        </p:nvSpPr>
        <p:spPr>
          <a:xfrm>
            <a:off x="7186841" y="4645766"/>
            <a:ext cx="14424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err="1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B</a:t>
            </a:r>
            <a:r>
              <a:rPr lang="en-GB" sz="800" baseline="-25000" dirty="0" err="1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</a:t>
            </a:r>
            <a:r>
              <a:rPr lang="en-GB" sz="8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: Total field (under the effect of IFCC)</a:t>
            </a:r>
            <a:endParaRPr lang="en-GB" sz="8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7011420" y="4941312"/>
            <a:ext cx="1686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B</a:t>
            </a:r>
            <a:r>
              <a:rPr lang="en-GB" sz="800" baseline="-25000" dirty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</a:t>
            </a:r>
            <a:r>
              <a:rPr lang="en-GB" sz="8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: Applied magnetic</a:t>
            </a:r>
            <a:endParaRPr lang="en-GB" sz="8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7065040" y="5156216"/>
            <a:ext cx="1686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</a:t>
            </a:r>
            <a:r>
              <a:rPr lang="en-GB" sz="800" baseline="-25000" dirty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</a:t>
            </a:r>
            <a:r>
              <a:rPr lang="en-GB" sz="8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: Total area of strands</a:t>
            </a:r>
            <a:endParaRPr lang="en-GB" sz="8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7156852" y="5369984"/>
            <a:ext cx="1862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</a:t>
            </a:r>
            <a:r>
              <a:rPr lang="en-GB" sz="800" baseline="-250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</a:t>
            </a:r>
            <a:r>
              <a:rPr lang="en-GB" sz="800" dirty="0" smtClean="0">
                <a:solidFill>
                  <a:prstClr val="black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: Total area of the conductor</a:t>
            </a:r>
            <a:endParaRPr lang="en-GB" sz="800" dirty="0">
              <a:solidFill>
                <a:prstClr val="black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7086912" y="5582183"/>
            <a:ext cx="15350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l</a:t>
            </a:r>
            <a:r>
              <a:rPr lang="en-GB" sz="800" baseline="-25000" dirty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f</a:t>
            </a:r>
            <a:r>
              <a:rPr lang="en-GB" sz="800" dirty="0" smtClean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: Filament twist-pitch</a:t>
            </a:r>
            <a:endParaRPr lang="en-GB" sz="800" dirty="0">
              <a:solidFill>
                <a:srgbClr val="00000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011420" y="5788743"/>
            <a:ext cx="20854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800" dirty="0" smtClean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ρ</a:t>
            </a:r>
            <a:r>
              <a:rPr lang="en-GB" sz="800" baseline="-25000" dirty="0" smtClean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eff</a:t>
            </a:r>
            <a:r>
              <a:rPr lang="en-GB" sz="800" dirty="0" smtClean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: Effective </a:t>
            </a:r>
            <a:r>
              <a:rPr lang="en-GB" sz="800" dirty="0" err="1" smtClean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transv</a:t>
            </a:r>
            <a:r>
              <a:rPr lang="en-GB" sz="800" dirty="0" smtClean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. resistivity</a:t>
            </a:r>
            <a:endParaRPr lang="en-GB" sz="800" dirty="0">
              <a:solidFill>
                <a:srgbClr val="00000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6820519" y="5965227"/>
            <a:ext cx="25351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800" dirty="0" smtClean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µ</a:t>
            </a:r>
            <a:r>
              <a:rPr lang="en-GB" sz="800" baseline="-25000" dirty="0" smtClean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</a:t>
            </a:r>
            <a:r>
              <a:rPr lang="en-GB" sz="800" dirty="0" smtClean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: Magnetic perm. of </a:t>
            </a:r>
            <a:r>
              <a:rPr lang="en-GB" sz="800" dirty="0" err="1" smtClean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vaccum</a:t>
            </a:r>
            <a:endParaRPr lang="en-GB" sz="800" dirty="0">
              <a:solidFill>
                <a:srgbClr val="00000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13722" y="3594959"/>
            <a:ext cx="1045990" cy="366300"/>
          </a:xfrm>
          <a:prstGeom prst="rect">
            <a:avLst/>
          </a:prstGeom>
        </p:spPr>
      </p:pic>
      <p:pic>
        <p:nvPicPr>
          <p:cNvPr id="3074" name="Picture 2" descr="File:Info Simple bw.sv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623" y="3583450"/>
            <a:ext cx="278147" cy="27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" name="Rectangle 157"/>
          <p:cNvSpPr/>
          <p:nvPr/>
        </p:nvSpPr>
        <p:spPr>
          <a:xfrm>
            <a:off x="6787877" y="3055536"/>
            <a:ext cx="2281040" cy="1119643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6119006" y="6343213"/>
            <a:ext cx="2932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[1] j. Ferradas Troitino et al, “On the magnet mechanics during a quench: 2D Finite element analysis of a quench heater protected magnet” Submitted for publ.</a:t>
            </a:r>
            <a:endParaRPr lang="en-GB" sz="800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38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FE QUENCH ANALYSIS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0707" y="1073756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 results and validation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5631" y="1506049"/>
            <a:ext cx="5782980" cy="457591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model could be validated using the extensive experimental campaign for MQXFS magnets:</a:t>
            </a:r>
          </a:p>
          <a:p>
            <a:pPr algn="just" defTabSz="257169">
              <a:buClrTx/>
              <a:buSzTx/>
            </a:pPr>
            <a:endParaRPr lang="en-US" sz="700" u="sng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defTabSz="257169">
              <a:buClrTx/>
              <a:buSzTx/>
            </a:pPr>
            <a:r>
              <a:rPr lang="en-US" sz="1400" i="1" dirty="0" smtClean="0">
                <a:solidFill>
                  <a:srgbClr val="1E5AAE"/>
                </a:solidFill>
                <a:latin typeface="Century Gothic" panose="020B0502020202020204" pitchFamily="34" charset="0"/>
              </a:rPr>
              <a:t>Quench Integral (QI) tests</a:t>
            </a:r>
          </a:p>
          <a:p>
            <a:pPr algn="just" defTabSz="257169">
              <a:buClrTx/>
              <a:buSzTx/>
            </a:pPr>
            <a:endParaRPr lang="en-US" sz="14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US" sz="6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739978" y="763521"/>
            <a:ext cx="2286828" cy="1095358"/>
            <a:chOff x="6782089" y="3055537"/>
            <a:chExt cx="2286828" cy="1095358"/>
          </a:xfrm>
        </p:grpSpPr>
        <p:sp>
          <p:nvSpPr>
            <p:cNvPr id="157" name="Content Placeholder 2"/>
            <p:cNvSpPr txBox="1">
              <a:spLocks/>
            </p:cNvSpPr>
            <p:nvPr/>
          </p:nvSpPr>
          <p:spPr>
            <a:xfrm>
              <a:off x="7460518" y="3188369"/>
              <a:ext cx="1557150" cy="625643"/>
            </a:xfrm>
            <a:prstGeom prst="rect">
              <a:avLst/>
            </a:prstGeom>
          </p:spPr>
          <p:txBody>
            <a:bodyPr vert="horz" lIns="25718" tIns="0" rIns="25718" bIns="0" anchor="t" anchorCtr="0">
              <a:no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None/>
                <a:defRPr kumimoji="0" sz="20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905233" indent="-457189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None/>
                <a:defRPr kumimoji="0"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092681" indent="-342891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None/>
                <a:defRPr kumimoji="0"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85281" indent="-342891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50451" indent="-342891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700741" indent="-182875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19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43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66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257169">
                <a:buClrTx/>
                <a:buSzTx/>
              </a:pPr>
              <a:r>
                <a:rPr lang="en-US" sz="1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S</a:t>
              </a:r>
              <a:r>
                <a:rPr lang="en-US" sz="1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imulation results obtained under the explained assumptions.</a:t>
              </a:r>
            </a:p>
            <a:p>
              <a:pPr defTabSz="257169">
                <a:buClrTx/>
                <a:buSzTx/>
              </a:pPr>
              <a:r>
                <a:rPr lang="en-US" sz="1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An “error bar” should </a:t>
              </a:r>
              <a:r>
                <a:rPr lang="en-US" sz="1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be always </a:t>
              </a:r>
              <a:r>
                <a:rPr lang="en-US" sz="1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considered!</a:t>
              </a: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6930189" y="3055537"/>
              <a:ext cx="2138728" cy="1095358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146" name="Picture 2" descr="Image result for attention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CFEFC"/>
                </a:clrFrom>
                <a:clrTo>
                  <a:srgbClr val="FCFE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2089" y="3312089"/>
              <a:ext cx="778402" cy="446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474" y="2830285"/>
            <a:ext cx="2991305" cy="23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12" y="2830285"/>
            <a:ext cx="2994662" cy="234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81727" y="5646160"/>
            <a:ext cx="7380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QI ~ Less than 10% difference w.r.t. experimental data in all tests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18868" y="2693022"/>
            <a:ext cx="3125132" cy="2477263"/>
            <a:chOff x="6018868" y="2693022"/>
            <a:chExt cx="3125132" cy="2477263"/>
          </a:xfrm>
        </p:grpSpPr>
        <p:grpSp>
          <p:nvGrpSpPr>
            <p:cNvPr id="3" name="Group 2"/>
            <p:cNvGrpSpPr/>
            <p:nvPr/>
          </p:nvGrpSpPr>
          <p:grpSpPr>
            <a:xfrm>
              <a:off x="6018868" y="2693022"/>
              <a:ext cx="3125132" cy="2477263"/>
              <a:chOff x="6018868" y="2693022"/>
              <a:chExt cx="3125132" cy="2477263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018868" y="2830285"/>
                <a:ext cx="3125132" cy="2340000"/>
              </a:xfrm>
              <a:prstGeom prst="rect">
                <a:avLst/>
              </a:prstGeom>
            </p:spPr>
          </p:pic>
          <p:sp>
            <p:nvSpPr>
              <p:cNvPr id="2" name="Rectangle 1"/>
              <p:cNvSpPr/>
              <p:nvPr/>
            </p:nvSpPr>
            <p:spPr>
              <a:xfrm>
                <a:off x="6328611" y="2693022"/>
                <a:ext cx="2516011" cy="3223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51" t="-279" b="92955"/>
            <a:stretch/>
          </p:blipFill>
          <p:spPr>
            <a:xfrm>
              <a:off x="6682641" y="2833174"/>
              <a:ext cx="2397197" cy="1713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440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98711" y="6232816"/>
            <a:ext cx="1161642" cy="637216"/>
            <a:chOff x="598711" y="6232816"/>
            <a:chExt cx="1161642" cy="637216"/>
          </a:xfrm>
        </p:grpSpPr>
        <p:sp>
          <p:nvSpPr>
            <p:cNvPr id="13" name="Round Diagonal Corner Rectangle 12"/>
            <p:cNvSpPr/>
            <p:nvPr/>
          </p:nvSpPr>
          <p:spPr>
            <a:xfrm>
              <a:off x="628894" y="6289532"/>
              <a:ext cx="1116000" cy="5400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711" y="6232816"/>
              <a:ext cx="1161642" cy="637216"/>
            </a:xfrm>
            <a:prstGeom prst="rect">
              <a:avLst/>
            </a:prstGeom>
          </p:spPr>
        </p:pic>
      </p:grpSp>
      <p:sp>
        <p:nvSpPr>
          <p:cNvPr id="20" name="Rectangle 19"/>
          <p:cNvSpPr/>
          <p:nvPr/>
        </p:nvSpPr>
        <p:spPr>
          <a:xfrm>
            <a:off x="0" y="0"/>
            <a:ext cx="9144000" cy="114022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644" y="2922710"/>
            <a:ext cx="6019006" cy="1369772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Cambria" panose="02040503050406030204" pitchFamily="18" charset="0"/>
              </a:rPr>
              <a:t>On </a:t>
            </a:r>
            <a:r>
              <a:rPr lang="en-GB" sz="2000" dirty="0">
                <a:latin typeface="Cambria" panose="02040503050406030204" pitchFamily="18" charset="0"/>
              </a:rPr>
              <a:t>the magnet mechanics during a quench:</a:t>
            </a:r>
            <a:br>
              <a:rPr lang="en-GB" sz="2000" dirty="0">
                <a:latin typeface="Cambria" panose="02040503050406030204" pitchFamily="18" charset="0"/>
              </a:rPr>
            </a:br>
            <a:r>
              <a:rPr lang="en-GB" sz="2000" dirty="0" smtClean="0">
                <a:latin typeface="Cambria" panose="02040503050406030204" pitchFamily="18" charset="0"/>
              </a:rPr>
              <a:t>Three-Dimensional </a:t>
            </a:r>
            <a:r>
              <a:rPr lang="en-GB" sz="2000" dirty="0">
                <a:latin typeface="Cambria" panose="02040503050406030204" pitchFamily="18" charset="0"/>
              </a:rPr>
              <a:t>Finite Element Analysis Of a Quench Heater Protected Magnet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644" y="4439722"/>
            <a:ext cx="5050592" cy="633146"/>
          </a:xfrm>
        </p:spPr>
        <p:txBody>
          <a:bodyPr>
            <a:noAutofit/>
          </a:bodyPr>
          <a:lstStyle/>
          <a:p>
            <a:r>
              <a:rPr lang="en-GB" sz="1200" dirty="0">
                <a:latin typeface="Cambria" panose="02040503050406030204" pitchFamily="18" charset="0"/>
              </a:rPr>
              <a:t>Jose Ferradas		University of Geneva &amp; CERN  </a:t>
            </a:r>
            <a:r>
              <a:rPr lang="en-GB" sz="1200" dirty="0">
                <a:solidFill>
                  <a:schemeClr val="tx2"/>
                </a:solidFill>
                <a:latin typeface="Cambria" panose="02040503050406030204" pitchFamily="18" charset="0"/>
              </a:rPr>
              <a:t>TE-MSC-MDT</a:t>
            </a:r>
          </a:p>
          <a:p>
            <a:r>
              <a:rPr lang="en-GB" sz="1200" dirty="0" smtClean="0">
                <a:latin typeface="Cambria" panose="02040503050406030204" pitchFamily="18" charset="0"/>
              </a:rPr>
              <a:t>Paolo </a:t>
            </a:r>
            <a:r>
              <a:rPr lang="en-GB" sz="1200" dirty="0" err="1">
                <a:latin typeface="Cambria" panose="02040503050406030204" pitchFamily="18" charset="0"/>
              </a:rPr>
              <a:t>Ferracin</a:t>
            </a:r>
            <a:r>
              <a:rPr lang="en-GB" sz="1200" dirty="0">
                <a:latin typeface="Cambria" panose="02040503050406030204" pitchFamily="18" charset="0"/>
              </a:rPr>
              <a:t>	</a:t>
            </a:r>
            <a:r>
              <a:rPr lang="en-GB" sz="1200" dirty="0" smtClean="0">
                <a:latin typeface="Cambria" panose="02040503050406030204" pitchFamily="18" charset="0"/>
              </a:rPr>
              <a:t>CERN   </a:t>
            </a:r>
            <a:r>
              <a:rPr lang="en-GB" sz="1200" dirty="0" smtClean="0">
                <a:solidFill>
                  <a:schemeClr val="tx2"/>
                </a:solidFill>
                <a:latin typeface="Cambria" panose="02040503050406030204" pitchFamily="18" charset="0"/>
              </a:rPr>
              <a:t>TE-MSC-MDT</a:t>
            </a:r>
          </a:p>
          <a:p>
            <a:r>
              <a:rPr lang="en-GB" sz="1200" dirty="0">
                <a:latin typeface="Cambria" panose="02040503050406030204" pitchFamily="18" charset="0"/>
              </a:rPr>
              <a:t>Carmine Senatore	</a:t>
            </a:r>
            <a:r>
              <a:rPr lang="en-GB" sz="1200" dirty="0">
                <a:solidFill>
                  <a:schemeClr val="tx2"/>
                </a:solidFill>
                <a:latin typeface="Cambria" panose="02040503050406030204" pitchFamily="18" charset="0"/>
              </a:rPr>
              <a:t>University of </a:t>
            </a:r>
            <a:r>
              <a:rPr lang="en-GB" sz="1200" dirty="0" smtClean="0">
                <a:solidFill>
                  <a:schemeClr val="tx2"/>
                </a:solidFill>
                <a:latin typeface="Cambria" panose="02040503050406030204" pitchFamily="18" charset="0"/>
              </a:rPr>
              <a:t>Geneva</a:t>
            </a:r>
          </a:p>
          <a:p>
            <a:r>
              <a:rPr lang="en-US" sz="1200" dirty="0" smtClean="0">
                <a:solidFill>
                  <a:schemeClr val="tx2"/>
                </a:solidFill>
                <a:latin typeface="Cambria" panose="02040503050406030204" pitchFamily="18" charset="0"/>
              </a:rPr>
              <a:t>Giorgio Vallone	Lawrence Berkeley National Lab.</a:t>
            </a:r>
            <a:endParaRPr lang="en-GB" sz="1200" dirty="0">
              <a:latin typeface="Cambria" panose="02040503050406030204" pitchFamily="18" charset="0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4644" y="2050866"/>
            <a:ext cx="1656572" cy="800016"/>
          </a:xfrm>
          <a:prstGeom prst="rect">
            <a:avLst/>
          </a:prstGeom>
        </p:spPr>
        <p:txBody>
          <a:bodyPr vert="horz" lIns="34290" tIns="0" rIns="3429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50" smtClean="0">
                <a:latin typeface="Cambria" panose="02040503050406030204" pitchFamily="18" charset="0"/>
              </a:rPr>
              <a:t>09/07/2019</a:t>
            </a:r>
            <a:endParaRPr lang="en-GB" sz="1350" dirty="0"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3216" y="1778793"/>
            <a:ext cx="32327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350" i="1" dirty="0" smtClean="0">
                <a:latin typeface="Cambria" panose="02040503050406030204" pitchFamily="18" charset="0"/>
              </a:rPr>
              <a:t>CHATS On Applied Superconductivity 2019</a:t>
            </a:r>
            <a:endParaRPr lang="en-GB" sz="1350" i="1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123" y="2273005"/>
            <a:ext cx="2221237" cy="21633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19962" y="5271497"/>
            <a:ext cx="6704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dirty="0" smtClean="0">
                <a:latin typeface="Cambria" panose="02040503050406030204" pitchFamily="18" charset="0"/>
              </a:rPr>
              <a:t>On behalf of a group of amazing experts:</a:t>
            </a:r>
          </a:p>
          <a:p>
            <a:pPr algn="ctr"/>
            <a:endParaRPr lang="en-GB" sz="1000" i="1" dirty="0" smtClean="0">
              <a:latin typeface="Cambria" panose="02040503050406030204" pitchFamily="18" charset="0"/>
            </a:endParaRPr>
          </a:p>
          <a:p>
            <a:pPr algn="ctr"/>
            <a:r>
              <a:rPr lang="en-GB" sz="1000" i="1" dirty="0">
                <a:latin typeface="Cambria" panose="02040503050406030204" pitchFamily="18" charset="0"/>
              </a:rPr>
              <a:t>G. Ambrosio, H. </a:t>
            </a:r>
            <a:r>
              <a:rPr lang="en-GB" sz="1000" i="1" dirty="0" err="1">
                <a:latin typeface="Cambria" panose="02040503050406030204" pitchFamily="18" charset="0"/>
              </a:rPr>
              <a:t>Bajas</a:t>
            </a:r>
            <a:r>
              <a:rPr lang="en-GB" sz="1000" i="1" dirty="0">
                <a:latin typeface="Cambria" panose="02040503050406030204" pitchFamily="18" charset="0"/>
              </a:rPr>
              <a:t>, </a:t>
            </a:r>
            <a:r>
              <a:rPr lang="en-GB" sz="1000" i="1" dirty="0" smtClean="0">
                <a:latin typeface="Cambria" panose="02040503050406030204" pitchFamily="18" charset="0"/>
              </a:rPr>
              <a:t>M. Bajko, L. Bottura, L</a:t>
            </a:r>
            <a:r>
              <a:rPr lang="en-GB" sz="1000" i="1" dirty="0">
                <a:latin typeface="Cambria" panose="02040503050406030204" pitchFamily="18" charset="0"/>
              </a:rPr>
              <a:t>. Brouwer, B. Castaldo, </a:t>
            </a:r>
            <a:r>
              <a:rPr lang="en-GB" sz="1000" i="1" dirty="0" smtClean="0">
                <a:latin typeface="Cambria" panose="02040503050406030204" pitchFamily="18" charset="0"/>
              </a:rPr>
              <a:t>M</a:t>
            </a:r>
            <a:r>
              <a:rPr lang="en-GB" sz="1000" i="1" dirty="0">
                <a:latin typeface="Cambria" panose="02040503050406030204" pitchFamily="18" charset="0"/>
              </a:rPr>
              <a:t>. </a:t>
            </a:r>
            <a:r>
              <a:rPr lang="en-GB" sz="1000" i="1" dirty="0" err="1">
                <a:latin typeface="Cambria" panose="02040503050406030204" pitchFamily="18" charset="0"/>
              </a:rPr>
              <a:t>Guinchard</a:t>
            </a:r>
            <a:r>
              <a:rPr lang="en-GB" sz="1000" i="1" dirty="0">
                <a:latin typeface="Cambria" panose="02040503050406030204" pitchFamily="18" charset="0"/>
              </a:rPr>
              <a:t>, S. Izquierdo Bermudez, J.V. Lorenzo Gomez, F.J. Mangiarotti, J.C. Perez, E. </a:t>
            </a:r>
            <a:r>
              <a:rPr lang="en-GB" sz="1000" i="1" dirty="0" smtClean="0">
                <a:latin typeface="Cambria" panose="02040503050406030204" pitchFamily="18" charset="0"/>
              </a:rPr>
              <a:t>Ravaioli and E. </a:t>
            </a:r>
            <a:r>
              <a:rPr lang="en-GB" sz="1000" i="1" dirty="0">
                <a:latin typeface="Cambria" panose="02040503050406030204" pitchFamily="18" charset="0"/>
              </a:rPr>
              <a:t>Tapani </a:t>
            </a:r>
            <a:r>
              <a:rPr lang="en-GB" sz="1000" i="1" dirty="0" err="1" smtClean="0">
                <a:latin typeface="Cambria" panose="02040503050406030204" pitchFamily="18" charset="0"/>
              </a:rPr>
              <a:t>Taakala</a:t>
            </a:r>
            <a:r>
              <a:rPr lang="en-GB" sz="1000" i="1" dirty="0" smtClean="0">
                <a:latin typeface="Cambria" panose="02040503050406030204" pitchFamily="18" charset="0"/>
              </a:rPr>
              <a:t> </a:t>
            </a:r>
            <a:endParaRPr lang="en-GB" sz="1000" i="1" dirty="0">
              <a:latin typeface="Cambria" panose="020405030504060302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05875" y="0"/>
            <a:ext cx="1737637" cy="1140221"/>
          </a:xfrm>
          <a:prstGeom prst="rect">
            <a:avLst/>
          </a:prstGeom>
          <a:blipFill dpi="0" rotWithShape="1">
            <a:blip r:embed="rId4">
              <a:alphaModFix amt="5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481149" y="0"/>
            <a:ext cx="1004542" cy="1140221"/>
          </a:xfrm>
          <a:prstGeom prst="rect">
            <a:avLst/>
          </a:prstGeom>
          <a:blipFill dpi="0" rotWithShape="1">
            <a:blip r:embed="rId5">
              <a:alphaModFix amt="4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2005875" cy="1140221"/>
          </a:xfrm>
          <a:prstGeom prst="rect">
            <a:avLst/>
          </a:prstGeom>
          <a:blipFill dpi="0" rotWithShape="1">
            <a:blip r:embed="rId6">
              <a:alphaModFix amt="60000"/>
              <a:lum bright="70000" contrast="-7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743512" y="0"/>
            <a:ext cx="1737637" cy="1140221"/>
          </a:xfrm>
          <a:prstGeom prst="rect">
            <a:avLst/>
          </a:prstGeom>
          <a:blipFill dpi="0" rotWithShape="1">
            <a:blip r:embed="rId7">
              <a:alphaModFix amt="4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8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FE QUENCH ANALYSIS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91" y="2718496"/>
            <a:ext cx="3640549" cy="27245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997" y="2748575"/>
            <a:ext cx="3640550" cy="2718794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545631" y="1506049"/>
            <a:ext cx="5782980" cy="457591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model could be validated using the extensive experimental campaign for MQXFS magnets:</a:t>
            </a:r>
          </a:p>
          <a:p>
            <a:pPr algn="just" defTabSz="257169">
              <a:buClrTx/>
              <a:buSzTx/>
            </a:pPr>
            <a:endParaRPr lang="en-US" sz="700" u="sng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defTabSz="257169">
              <a:buClrTx/>
              <a:buSzTx/>
            </a:pPr>
            <a:r>
              <a:rPr lang="en-US" sz="1400" i="1" dirty="0" smtClean="0">
                <a:solidFill>
                  <a:srgbClr val="1E5AAE"/>
                </a:solidFill>
                <a:latin typeface="Century Gothic" panose="020B0502020202020204" pitchFamily="34" charset="0"/>
              </a:rPr>
              <a:t>Quench Heaters (QH) tests</a:t>
            </a:r>
          </a:p>
          <a:p>
            <a:pPr algn="just" defTabSz="257169">
              <a:buClrTx/>
              <a:buSzTx/>
            </a:pPr>
            <a:endParaRPr lang="en-US" sz="14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US" sz="6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739978" y="763521"/>
            <a:ext cx="2286828" cy="1095358"/>
            <a:chOff x="6782089" y="3055537"/>
            <a:chExt cx="2286828" cy="1095358"/>
          </a:xfrm>
        </p:grpSpPr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7460518" y="3188369"/>
              <a:ext cx="1557150" cy="625643"/>
            </a:xfrm>
            <a:prstGeom prst="rect">
              <a:avLst/>
            </a:prstGeom>
          </p:spPr>
          <p:txBody>
            <a:bodyPr vert="horz" lIns="25718" tIns="0" rIns="25718" bIns="0" anchor="t" anchorCtr="0">
              <a:no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None/>
                <a:defRPr kumimoji="0" sz="20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905233" indent="-457189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None/>
                <a:defRPr kumimoji="0"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092681" indent="-342891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None/>
                <a:defRPr kumimoji="0"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85281" indent="-342891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50451" indent="-342891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700741" indent="-182875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19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43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66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257169">
                <a:buClrTx/>
                <a:buSzTx/>
              </a:pPr>
              <a:r>
                <a:rPr lang="en-US" sz="1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Simulation results obtained under the explained assumptions.</a:t>
              </a:r>
            </a:p>
            <a:p>
              <a:pPr defTabSz="257169">
                <a:buClrTx/>
                <a:buSzTx/>
              </a:pPr>
              <a:r>
                <a:rPr lang="en-US" sz="10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An “error bar” should be always considered!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930189" y="3055537"/>
              <a:ext cx="2138728" cy="1095358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2" descr="Image result for attention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CFEFC"/>
                </a:clrFrom>
                <a:clrTo>
                  <a:srgbClr val="FCFE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2089" y="3312089"/>
              <a:ext cx="778402" cy="446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550707" y="1073756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 results and validation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31040" y="5632442"/>
            <a:ext cx="4052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Delay precision ~ Around 1 </a:t>
            </a:r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at </a:t>
            </a:r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sz="1400" baseline="-250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nom</a:t>
            </a:r>
            <a:endParaRPr lang="en-GB" sz="1400" baseline="-250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4081" y="5632442"/>
            <a:ext cx="2547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Max. discrepancy ~ 14%</a:t>
            </a:r>
            <a:endParaRPr lang="en-GB" sz="1400" baseline="-250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01874" y="5928076"/>
            <a:ext cx="2977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Thermal behaviour matched</a:t>
            </a:r>
            <a:endParaRPr lang="en-GB" sz="1400" baseline="-250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16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FE QUENCH ANALYSIS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3663" y="815072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Modelling strategy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2496264" y="2968502"/>
            <a:ext cx="1672389" cy="463992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6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rPr>
              <a:t>3D Thermal-Electric quench simulation</a:t>
            </a:r>
            <a:endParaRPr lang="en-GB" sz="1200" dirty="0">
              <a:solidFill>
                <a:schemeClr val="accent6">
                  <a:lumMod val="20000"/>
                  <a:lumOff val="8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2595813" y="4776435"/>
            <a:ext cx="1473290" cy="566638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rPr>
              <a:t>2D/3D Electromagnetic model</a:t>
            </a:r>
            <a:endParaRPr lang="en-GB" sz="1200" dirty="0">
              <a:solidFill>
                <a:schemeClr val="accent6">
                  <a:lumMod val="20000"/>
                  <a:lumOff val="8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605337" y="3962898"/>
            <a:ext cx="1209174" cy="430129"/>
          </a:xfrm>
          <a:prstGeom prst="roundRect">
            <a:avLst/>
          </a:prstGeom>
          <a:solidFill>
            <a:srgbClr val="FFFF6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Mechanical model</a:t>
            </a:r>
            <a:endParaRPr lang="en-GB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505827" y="3310514"/>
            <a:ext cx="1973178" cy="798267"/>
          </a:xfrm>
          <a:prstGeom prst="straightConnector1">
            <a:avLst/>
          </a:prstGeom>
          <a:ln w="6350">
            <a:solidFill>
              <a:schemeClr val="accent6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463716" y="4247144"/>
            <a:ext cx="2015289" cy="1021933"/>
          </a:xfrm>
          <a:prstGeom prst="straightConnector1">
            <a:avLst/>
          </a:prstGeom>
          <a:ln w="6350">
            <a:solidFill>
              <a:schemeClr val="accent6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" t="10526" r="27411" b="9825"/>
          <a:stretch/>
        </p:blipFill>
        <p:spPr>
          <a:xfrm>
            <a:off x="5180174" y="2794065"/>
            <a:ext cx="884422" cy="7561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324" y="1342975"/>
            <a:ext cx="1216767" cy="991352"/>
          </a:xfrm>
          <a:prstGeom prst="rect">
            <a:avLst/>
          </a:prstGeom>
        </p:spPr>
      </p:pic>
      <p:sp>
        <p:nvSpPr>
          <p:cNvPr id="23" name="Round Diagonal Corner Rectangle 22"/>
          <p:cNvSpPr/>
          <p:nvPr/>
        </p:nvSpPr>
        <p:spPr>
          <a:xfrm>
            <a:off x="2583781" y="1680697"/>
            <a:ext cx="1509963" cy="537841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rPr>
              <a:t>2D/3D ROXIE electromagnetic model</a:t>
            </a:r>
            <a:endParaRPr lang="en-GB" sz="1200" dirty="0">
              <a:solidFill>
                <a:schemeClr val="accent6">
                  <a:lumMod val="20000"/>
                  <a:lumOff val="8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326442" y="2334327"/>
            <a:ext cx="6016" cy="526209"/>
          </a:xfrm>
          <a:prstGeom prst="straightConnector1">
            <a:avLst/>
          </a:prstGeom>
          <a:ln w="6350">
            <a:solidFill>
              <a:schemeClr val="accent6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583" y="4523716"/>
            <a:ext cx="1716621" cy="963736"/>
          </a:xfrm>
          <a:prstGeom prst="rect">
            <a:avLst/>
          </a:prstGeom>
        </p:spPr>
      </p:pic>
      <p:pic>
        <p:nvPicPr>
          <p:cNvPr id="1026" name="Picture 2" descr="https://operafea.com/wp-content/uploads/2018/06/Opera-joins-DSsimulia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8" b="50826"/>
          <a:stretch/>
        </p:blipFill>
        <p:spPr bwMode="auto">
          <a:xfrm>
            <a:off x="929949" y="4211048"/>
            <a:ext cx="916753" cy="31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698" y="3796565"/>
            <a:ext cx="1020470" cy="762796"/>
          </a:xfrm>
          <a:prstGeom prst="rect">
            <a:avLst/>
          </a:prstGeom>
          <a:ln>
            <a:noFill/>
          </a:ln>
        </p:spPr>
      </p:pic>
      <p:cxnSp>
        <p:nvCxnSpPr>
          <p:cNvPr id="30" name="Straight Arrow Connector 29"/>
          <p:cNvCxnSpPr/>
          <p:nvPr/>
        </p:nvCxnSpPr>
        <p:spPr>
          <a:xfrm>
            <a:off x="3338474" y="3580316"/>
            <a:ext cx="0" cy="1062587"/>
          </a:xfrm>
          <a:prstGeom prst="straightConnector1">
            <a:avLst/>
          </a:prstGeom>
          <a:ln w="6350">
            <a:solidFill>
              <a:schemeClr val="accent6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8"/>
          <p:cNvSpPr>
            <a:spLocks noChangeArrowheads="1"/>
          </p:cNvSpPr>
          <p:nvPr/>
        </p:nvSpPr>
        <p:spPr bwMode="auto">
          <a:xfrm>
            <a:off x="3303894" y="2496709"/>
            <a:ext cx="19965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rPr>
              <a:t>Magnetic field on each conductor</a:t>
            </a:r>
            <a:endParaRPr lang="en-GB" altLang="fr-FR" sz="800" dirty="0">
              <a:solidFill>
                <a:schemeClr val="accent6">
                  <a:lumMod val="20000"/>
                  <a:lumOff val="8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43" y="5672958"/>
            <a:ext cx="889959" cy="25432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132" y="3036916"/>
            <a:ext cx="889959" cy="2543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2416" y="4758110"/>
            <a:ext cx="1012024" cy="12254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85530" y="3768316"/>
            <a:ext cx="1085182" cy="81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78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FE QUENCH ANALYSIS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2740" y="890092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2D &amp; 3D MQXF Mechanical model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49" y="1244169"/>
            <a:ext cx="4838399" cy="28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4050935"/>
            <a:ext cx="51488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 smtClean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PLANE82 – </a:t>
            </a:r>
            <a:r>
              <a:rPr lang="en-GB" sz="12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structural</a:t>
            </a: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2D </a:t>
            </a:r>
            <a:r>
              <a:rPr lang="en-GB" sz="12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quadratic</a:t>
            </a: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Surf./Surf. </a:t>
            </a:r>
            <a:r>
              <a:rPr lang="en-GB" sz="12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contact</a:t>
            </a: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elements (CONTA172/TARGE169).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800" dirty="0" smtClean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Plane stress assumption, verified against 3D models and measurements.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Exploit the quadrupole </a:t>
            </a:r>
            <a:r>
              <a:rPr lang="en-GB" sz="12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symmetry.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800" b="1" dirty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elastic </a:t>
            </a: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material properties.</a:t>
            </a:r>
            <a:endParaRPr lang="en-GB" sz="1200" b="1" dirty="0" smtClean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Coil</a:t>
            </a:r>
            <a:r>
              <a:rPr lang="en-GB" sz="1200" dirty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simulated as a </a:t>
            </a:r>
            <a:r>
              <a:rPr lang="en-GB" sz="1200" b="1" dirty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block</a:t>
            </a:r>
            <a:r>
              <a:rPr lang="en-GB" sz="1200" dirty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with smeared </a:t>
            </a: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properties </a:t>
            </a:r>
            <a:r>
              <a:rPr lang="en-GB" sz="12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(isotropic).</a:t>
            </a:r>
            <a:endParaRPr lang="en-GB" sz="1200" dirty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 smtClean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225" y="784408"/>
            <a:ext cx="4974481" cy="37404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89135" y="4204823"/>
            <a:ext cx="30492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 smtClean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Adds: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 smtClean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Half-magnet length, longitudinal symmetry B.C.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800" dirty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Longitudinal loading</a:t>
            </a:r>
            <a:endParaRPr lang="en-GB" sz="1200" b="1" dirty="0" smtClean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 smtClean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38"/>
          <p:cNvSpPr>
            <a:spLocks noChangeArrowheads="1"/>
          </p:cNvSpPr>
          <p:nvPr/>
        </p:nvSpPr>
        <p:spPr bwMode="auto">
          <a:xfrm>
            <a:off x="6692378" y="5987067"/>
            <a:ext cx="261617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baseline="30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*</a:t>
            </a: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Validation results in the backup slides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ectangle 38"/>
          <p:cNvSpPr>
            <a:spLocks noChangeArrowheads="1"/>
          </p:cNvSpPr>
          <p:nvPr/>
        </p:nvSpPr>
        <p:spPr bwMode="auto">
          <a:xfrm>
            <a:off x="6262516" y="721642"/>
            <a:ext cx="347590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Courtesy of Giorgio Vallone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85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OUTLINE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944538" y="1632907"/>
            <a:ext cx="79122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1.- Introduction – Quench processes and superconducting magnets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944537" y="4790899"/>
            <a:ext cx="62457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6.- </a:t>
            </a:r>
            <a:r>
              <a:rPr lang="en-US" altLang="fr-FR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Final conclusions</a:t>
            </a:r>
            <a:endParaRPr lang="en-US" altLang="fr-FR" sz="2000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944538" y="2873259"/>
            <a:ext cx="70502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defTabSz="457200">
              <a:spcBef>
                <a:spcPct val="0"/>
              </a:spcBef>
              <a:spcAft>
                <a:spcPts val="200"/>
              </a:spcAft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3.- Finite element modelling for the analysis of the magnet mechanics during a  quench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944538" y="374811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4.- 2D FE Analysis of a quench heater protected </a:t>
            </a:r>
            <a:r>
              <a:rPr lang="en-US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magnet</a:t>
            </a:r>
            <a:endParaRPr lang="en-US" altLang="fr-FR" sz="20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944537" y="430925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5.- 3D FE Analysis of a quench heater protected </a:t>
            </a:r>
            <a:r>
              <a:rPr lang="en-US" altLang="fr-FR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magnet</a:t>
            </a:r>
            <a:endParaRPr lang="en-US" altLang="fr-FR" sz="2000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944538" y="2414096"/>
            <a:ext cx="70502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2.- MQXF – The low-</a:t>
            </a:r>
            <a:r>
              <a:rPr lang="el-GR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β</a:t>
            </a: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 quadrupole for HL-LHC</a:t>
            </a:r>
          </a:p>
        </p:txBody>
      </p:sp>
    </p:spTree>
    <p:extLst>
      <p:ext uri="{BB962C8B-B14F-4D97-AF65-F5344CB8AC3E}">
        <p14:creationId xmlns:p14="http://schemas.microsoft.com/office/powerpoint/2010/main" val="109490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2D MECHANICS OF A QH PROTECTED </a:t>
            </a:r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0707" y="863199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Case study: Nominal current training quench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0707" y="1362548"/>
            <a:ext cx="5806550" cy="457591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15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ms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Detection + Validation time example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</a:t>
            </a: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1162408" lvl="1" indent="-257175" algn="just" defTabSz="257169">
              <a:spcBef>
                <a:spcPts val="0"/>
              </a:spcBef>
              <a:buClrTx/>
              <a:buSzTx/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Inner layer pole turn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quenched</a:t>
            </a:r>
          </a:p>
          <a:p>
            <a:pPr lvl="1" indent="0" algn="just" defTabSz="257169">
              <a:spcBef>
                <a:spcPts val="0"/>
              </a:spcBef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    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(</a:t>
            </a: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Highest peak field conductor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)</a:t>
            </a:r>
          </a:p>
          <a:p>
            <a:pPr marL="1162408" lvl="1" indent="-257175" algn="just" defTabSz="257169">
              <a:spcBef>
                <a:spcPts val="0"/>
              </a:spcBef>
              <a:buClrTx/>
              <a:buSzTx/>
              <a:buFont typeface="Courier New" panose="02070309020205020404" pitchFamily="49" charset="0"/>
              <a:buChar char="o"/>
            </a:pPr>
            <a:endParaRPr lang="en-US" sz="105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 protected 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with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outer layer QH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:</a:t>
            </a:r>
          </a:p>
          <a:p>
            <a:pPr lvl="0" algn="just" defTabSz="257169">
              <a:spcBef>
                <a:spcPts val="0"/>
              </a:spcBef>
              <a:buClrTx/>
              <a:buSzTx/>
            </a:pPr>
            <a:endParaRPr lang="en-US" sz="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1162408" lvl="1" indent="-257175" algn="just" defTabSz="257169">
              <a:spcBef>
                <a:spcPts val="0"/>
              </a:spcBef>
              <a:buClrTx/>
              <a:buSzTx/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Reference MQXF conductor parameters.</a:t>
            </a:r>
          </a:p>
          <a:p>
            <a:pPr marL="1162408" lvl="1" indent="-257175" algn="just" defTabSz="257169">
              <a:spcBef>
                <a:spcPts val="0"/>
              </a:spcBef>
              <a:buClrTx/>
              <a:buSzTx/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Results: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34 </a:t>
            </a: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MIITS → Peak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at the end of </a:t>
            </a:r>
            <a:r>
              <a:rPr lang="en-US" sz="14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disch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= 264 K</a:t>
            </a: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491" y="3599388"/>
            <a:ext cx="3470334" cy="261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017" y="3599388"/>
            <a:ext cx="3361134" cy="2610000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7138417" y="969630"/>
            <a:ext cx="1652016" cy="42815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1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Adiabatic estimation of hot spot temp.</a:t>
            </a:r>
            <a:endParaRPr lang="en-US" sz="1100" b="1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defTabSz="257169">
              <a:buClrTx/>
              <a:buSzTx/>
            </a:pPr>
            <a:endParaRPr lang="en-US" sz="600" b="1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defTabSz="257169">
              <a:buClrTx/>
              <a:buSzTx/>
            </a:pPr>
            <a:endParaRPr lang="en-US" sz="1100" b="1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6" name="Picture 2" descr="File:Info Simple bw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248" y="969630"/>
            <a:ext cx="278147" cy="27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6620226" y="855989"/>
            <a:ext cx="2281040" cy="1119643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29" y="3213737"/>
            <a:ext cx="2073215" cy="1609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8402" y="1412068"/>
            <a:ext cx="2160000" cy="42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16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2D MECHANICS OF A QH PROTECTED 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873" y="660446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2D Mechanical results: Azimuthal stress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66531" y="1192997"/>
            <a:ext cx="5014941" cy="21600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62074" y="1036231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Cool-down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50791" y="1033796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Assembly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10265" y="3626495"/>
            <a:ext cx="2654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of quench discharge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05783" y="3660305"/>
            <a:ext cx="2010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Nominal Operation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31" y="1341573"/>
            <a:ext cx="2872000" cy="216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265" y="1341573"/>
            <a:ext cx="2872000" cy="216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92" y="3968082"/>
            <a:ext cx="2872000" cy="216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265" y="3958039"/>
            <a:ext cx="2872000" cy="21600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01092" y="1356012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96 MPa*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10265" y="1422154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118 MPa*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6555" y="5270283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114 MPa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93105" y="3976484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140 MPa*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6882265" y="3173609"/>
            <a:ext cx="2220855" cy="1067191"/>
            <a:chOff x="6905574" y="3055537"/>
            <a:chExt cx="2220855" cy="1067191"/>
          </a:xfrm>
        </p:grpSpPr>
        <p:sp>
          <p:nvSpPr>
            <p:cNvPr id="34" name="Content Placeholder 2"/>
            <p:cNvSpPr txBox="1">
              <a:spLocks/>
            </p:cNvSpPr>
            <p:nvPr/>
          </p:nvSpPr>
          <p:spPr>
            <a:xfrm>
              <a:off x="7569279" y="3133356"/>
              <a:ext cx="1557150" cy="625643"/>
            </a:xfrm>
            <a:prstGeom prst="rect">
              <a:avLst/>
            </a:prstGeom>
          </p:spPr>
          <p:txBody>
            <a:bodyPr vert="horz" lIns="25718" tIns="0" rIns="25718" bIns="0" anchor="t" anchorCtr="0">
              <a:no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None/>
                <a:defRPr kumimoji="0" sz="20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905233" indent="-457189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None/>
                <a:defRPr kumimoji="0"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092681" indent="-342891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None/>
                <a:defRPr kumimoji="0"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85281" indent="-342891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50451" indent="-342891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700741" indent="-182875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19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43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66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57169">
                <a:buClrTx/>
                <a:buSzTx/>
              </a:pPr>
              <a:r>
                <a:rPr lang="en-US" sz="1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Careful interpretation needed!</a:t>
              </a:r>
            </a:p>
            <a:p>
              <a:pPr algn="ctr" defTabSz="257169">
                <a:buClrTx/>
                <a:buSzTx/>
              </a:pPr>
              <a:r>
                <a:rPr lang="en-US" sz="1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*Singular corner values</a:t>
              </a:r>
            </a:p>
            <a:p>
              <a:pPr algn="ctr" defTabSz="257169">
                <a:buClrTx/>
                <a:buSzTx/>
              </a:pPr>
              <a:r>
                <a:rPr lang="en-US" sz="1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More information in the 3D part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034223" y="3055537"/>
              <a:ext cx="2066030" cy="1067191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Picture 2" descr="Image result for attention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CFEFC"/>
                </a:clrFrom>
                <a:clrTo>
                  <a:srgbClr val="FCFE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5574" y="3279142"/>
              <a:ext cx="778402" cy="446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3" name="Straight Arrow Connector 2"/>
          <p:cNvCxnSpPr/>
          <p:nvPr/>
        </p:nvCxnSpPr>
        <p:spPr>
          <a:xfrm flipV="1">
            <a:off x="4162926" y="1981054"/>
            <a:ext cx="63230" cy="515816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26303" y="2499747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 MPa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226156" y="4246816"/>
            <a:ext cx="0" cy="271391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362187" y="1696769"/>
            <a:ext cx="5456" cy="372984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1" idx="2"/>
          </p:cNvCxnSpPr>
          <p:nvPr/>
        </p:nvCxnSpPr>
        <p:spPr>
          <a:xfrm>
            <a:off x="744793" y="5578060"/>
            <a:ext cx="602744" cy="307308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896354" y="1612027"/>
            <a:ext cx="149811" cy="303863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3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2D MECHANICS OF A QH PROTECTED 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0707" y="802236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2D Mechanical results: Stress evolution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0707" y="1246721"/>
            <a:ext cx="8046093" cy="457591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Peak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Von Misses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equivalent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stress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at the end of the discharge ~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146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MPa</a:t>
            </a: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1162408" lvl="1" indent="-257175" algn="just" defTabSz="257169">
              <a:spcBef>
                <a:spcPts val="0"/>
              </a:spcBef>
              <a:buClrTx/>
              <a:buSzTx/>
              <a:buFont typeface="Courier New" panose="02070309020205020404" pitchFamily="49" charset="0"/>
              <a:buChar char="o"/>
            </a:pPr>
            <a:r>
              <a:rPr lang="en-US" sz="12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Stress</a:t>
            </a:r>
            <a:r>
              <a:rPr lang="en-US" sz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2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evolution</a:t>
            </a:r>
            <a:r>
              <a:rPr lang="en-US" sz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during quench is important.</a:t>
            </a: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48" y="4621599"/>
            <a:ext cx="1914667" cy="14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224" y="4621599"/>
            <a:ext cx="1914667" cy="144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27" y="2075100"/>
            <a:ext cx="3182785" cy="239373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57843" y="2134433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VM </a:t>
            </a:r>
            <a:r>
              <a:rPr lang="en-US" sz="14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Eqv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6078" y="4568967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Radial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3485" y="4568967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Shear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4253" y="2342119"/>
            <a:ext cx="4184774" cy="3600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441557" y="5923099"/>
            <a:ext cx="3345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 Not necessary at the same place</a:t>
            </a:r>
            <a:endParaRPr lang="en-GB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009428" y="3113095"/>
            <a:ext cx="226584" cy="140814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30233" y="2823378"/>
            <a:ext cx="1366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OL </a:t>
            </a:r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Midplane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9" name="Straight Arrow Connector 18"/>
          <p:cNvCxnSpPr>
            <a:stCxn id="21" idx="1"/>
          </p:cNvCxnSpPr>
          <p:nvPr/>
        </p:nvCxnSpPr>
        <p:spPr>
          <a:xfrm flipH="1" flipV="1">
            <a:off x="8149259" y="2862873"/>
            <a:ext cx="377290" cy="107721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526549" y="2708984"/>
            <a:ext cx="667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IL Pole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03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2D MECHANICS OF A QH PROTECTED 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0707" y="755199"/>
            <a:ext cx="5821518" cy="287609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2D Mechanical results: Full nominal characterization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0708" y="1241246"/>
            <a:ext cx="5673128" cy="457591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 defTabSz="257169">
              <a:spcBef>
                <a:spcPts val="0"/>
              </a:spcBef>
              <a:buClrTx/>
              <a:buSzTx/>
            </a:pPr>
            <a:r>
              <a:rPr lang="en-US" sz="1400" i="1" dirty="0" smtClean="0">
                <a:solidFill>
                  <a:srgbClr val="1E5AAE"/>
                </a:solidFill>
                <a:latin typeface="Century Gothic" panose="020B0502020202020204" pitchFamily="34" charset="0"/>
              </a:rPr>
              <a:t>Analysis on </a:t>
            </a:r>
            <a:r>
              <a:rPr lang="en-US" sz="1400" i="1" dirty="0">
                <a:solidFill>
                  <a:srgbClr val="1E5AAE"/>
                </a:solidFill>
                <a:latin typeface="Century Gothic" panose="020B0502020202020204" pitchFamily="34" charset="0"/>
              </a:rPr>
              <a:t>the peak stress </a:t>
            </a:r>
            <a:r>
              <a:rPr lang="en-US" sz="1400" i="1" dirty="0" smtClean="0">
                <a:solidFill>
                  <a:srgbClr val="1E5AAE"/>
                </a:solidFill>
                <a:latin typeface="Century Gothic" panose="020B0502020202020204" pitchFamily="34" charset="0"/>
              </a:rPr>
              <a:t>impact respecting project tolerances:</a:t>
            </a:r>
            <a:endParaRPr lang="en-GB" sz="1400" i="1" dirty="0">
              <a:solidFill>
                <a:srgbClr val="1E5AAE"/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619919" y="772344"/>
            <a:ext cx="2262764" cy="534607"/>
            <a:chOff x="6806153" y="3055537"/>
            <a:chExt cx="2262764" cy="534607"/>
          </a:xfrm>
        </p:grpSpPr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7460518" y="3153533"/>
              <a:ext cx="1557150" cy="436611"/>
            </a:xfrm>
            <a:prstGeom prst="rect">
              <a:avLst/>
            </a:prstGeom>
          </p:spPr>
          <p:txBody>
            <a:bodyPr vert="horz" lIns="25718" tIns="0" rIns="25718" bIns="0" anchor="t" anchorCtr="0">
              <a:no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None/>
                <a:defRPr kumimoji="0" sz="20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905233" indent="-457189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None/>
                <a:defRPr kumimoji="0"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092681" indent="-342891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None/>
                <a:defRPr kumimoji="0"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85281" indent="-342891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50451" indent="-342891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700741" indent="-182875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19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43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66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57169">
                <a:buClrTx/>
                <a:buSzTx/>
              </a:pPr>
              <a:r>
                <a:rPr lang="en-US" sz="1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Results under the coil block assumption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930189" y="3055537"/>
              <a:ext cx="2138728" cy="49768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2" descr="Image result for attention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CFEFC"/>
                </a:clrFrom>
                <a:clrTo>
                  <a:srgbClr val="FCFE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6153" y="3065061"/>
              <a:ext cx="778402" cy="446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384139" y="5106902"/>
            <a:ext cx="5753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Conductor Parameters:		100&lt; </a:t>
            </a:r>
            <a:r>
              <a:rPr lang="en-US" sz="11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RRR</a:t>
            </a:r>
            <a:r>
              <a:rPr lang="en-US" sz="11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&lt;200 </a:t>
            </a:r>
            <a:endParaRPr lang="en-US" sz="11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1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       1.0 &lt; </a:t>
            </a:r>
            <a:r>
              <a:rPr lang="en-US" sz="11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Cu2SC</a:t>
            </a:r>
            <a:r>
              <a:rPr lang="en-US" sz="11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 1.4</a:t>
            </a:r>
          </a:p>
          <a:p>
            <a:endParaRPr lang="en-US" sz="500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Detection + Validation: </a:t>
            </a:r>
            <a:r>
              <a:rPr 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10 </a:t>
            </a:r>
            <a:r>
              <a:rPr lang="en-US" sz="11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</a:t>
            </a:r>
            <a:r>
              <a:rPr lang="en-US" sz="11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sz="11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</a:t>
            </a:r>
            <a:r>
              <a:rPr lang="en-US" sz="11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 20 </a:t>
            </a:r>
            <a:r>
              <a:rPr lang="en-US" sz="11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</a:t>
            </a:r>
            <a:endParaRPr lang="en-US" sz="1100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5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Preload effect: </a:t>
            </a:r>
            <a:r>
              <a:rPr 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Nom-20 MPa &lt; Nominal </a:t>
            </a:r>
            <a:r>
              <a:rPr lang="en-US" sz="11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preload</a:t>
            </a:r>
            <a:r>
              <a:rPr lang="en-US" sz="11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 Nom+20 MPa </a:t>
            </a:r>
            <a:endParaRPr lang="en-GB" sz="11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707" y="1712354"/>
            <a:ext cx="3766296" cy="3240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1406" y="1599302"/>
            <a:ext cx="3766296" cy="324000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6619919" y="5168571"/>
            <a:ext cx="1849309" cy="541791"/>
            <a:chOff x="6546662" y="5209826"/>
            <a:chExt cx="1849309" cy="541791"/>
          </a:xfrm>
        </p:grpSpPr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6743955" y="5266646"/>
              <a:ext cx="1652016" cy="428150"/>
            </a:xfrm>
            <a:prstGeom prst="rect">
              <a:avLst/>
            </a:prstGeom>
          </p:spPr>
          <p:txBody>
            <a:bodyPr vert="horz" lIns="25718" tIns="0" rIns="25718" bIns="0" anchor="t" anchorCtr="0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None/>
                <a:defRPr kumimoji="0" sz="20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905233" indent="-457189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None/>
                <a:defRPr kumimoji="0"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092681" indent="-342891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None/>
                <a:defRPr kumimoji="0"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85281" indent="-342891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50451" indent="-342891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700741" indent="-182875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19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43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66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57169">
                <a:buClrTx/>
                <a:buSzTx/>
              </a:pPr>
              <a:r>
                <a:rPr lang="en-US" sz="1100" i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Corner nodes neglected</a:t>
              </a:r>
              <a:endParaRPr lang="en-US" sz="1100" b="1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19" name="Picture 2" descr="File:Info Simple bw.sv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6684" y="5323467"/>
              <a:ext cx="278147" cy="278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6546662" y="5209826"/>
              <a:ext cx="1700985" cy="541791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 flipH="1">
            <a:off x="1756611" y="2248631"/>
            <a:ext cx="162428" cy="223180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27194" y="2019457"/>
            <a:ext cx="25891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Delta in hot spot temp. ~ 20 K</a:t>
            </a:r>
            <a:endParaRPr lang="en-GB" sz="105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68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2D MECHANICS OF A QH PROTECTED </a:t>
            </a:r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861569" y="1338687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Three </a:t>
            </a: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main conclusions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876720" y="1869263"/>
            <a:ext cx="5390561" cy="380161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 defTabSz="257169">
              <a:spcBef>
                <a:spcPts val="0"/>
              </a:spcBef>
              <a:buClrTx/>
              <a:buSzTx/>
            </a:pPr>
            <a:r>
              <a:rPr lang="en-US" sz="1400" b="1" i="1" dirty="0">
                <a:solidFill>
                  <a:srgbClr val="1E5AAE"/>
                </a:solidFill>
                <a:latin typeface="Century Gothic" panose="020B0502020202020204" pitchFamily="34" charset="0"/>
              </a:rPr>
              <a:t>For</a:t>
            </a:r>
            <a:r>
              <a:rPr lang="en-US" sz="1400" i="1" dirty="0">
                <a:solidFill>
                  <a:srgbClr val="1E5AAE"/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i="1" dirty="0">
                <a:solidFill>
                  <a:srgbClr val="1E5AAE"/>
                </a:solidFill>
                <a:latin typeface="Century Gothic" panose="020B0502020202020204" pitchFamily="34" charset="0"/>
              </a:rPr>
              <a:t>our</a:t>
            </a:r>
            <a:r>
              <a:rPr lang="en-US" sz="1400" i="1" dirty="0">
                <a:solidFill>
                  <a:srgbClr val="1E5AAE"/>
                </a:solidFill>
                <a:latin typeface="Century Gothic" panose="020B0502020202020204" pitchFamily="34" charset="0"/>
              </a:rPr>
              <a:t> reference </a:t>
            </a:r>
            <a:r>
              <a:rPr lang="en-US" sz="1400" i="1" dirty="0" smtClean="0">
                <a:solidFill>
                  <a:srgbClr val="1E5AAE"/>
                </a:solidFill>
                <a:latin typeface="Century Gothic" panose="020B0502020202020204" pitchFamily="34" charset="0"/>
              </a:rPr>
              <a:t>case and under the modelling </a:t>
            </a:r>
            <a:r>
              <a:rPr lang="en-US" sz="1400" b="1" i="1" dirty="0" smtClean="0">
                <a:solidFill>
                  <a:srgbClr val="1E5AAE"/>
                </a:solidFill>
                <a:latin typeface="Century Gothic" panose="020B0502020202020204" pitchFamily="34" charset="0"/>
              </a:rPr>
              <a:t>assumptions</a:t>
            </a:r>
            <a:r>
              <a:rPr lang="en-US" sz="1400" i="1" dirty="0" smtClean="0">
                <a:solidFill>
                  <a:srgbClr val="1E5AAE"/>
                </a:solidFill>
                <a:latin typeface="Century Gothic" panose="020B0502020202020204" pitchFamily="34" charset="0"/>
              </a:rPr>
              <a:t>: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883921" y="2212078"/>
            <a:ext cx="5576300" cy="3747535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peak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stress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during a quench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coil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block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is not defined by the hot spot temperature. Rather than that, it is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governed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by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an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average/global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temperature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in the coil: 															</a:t>
            </a:r>
            <a:r>
              <a:rPr lang="en-US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Dissipated energy</a:t>
            </a:r>
          </a:p>
          <a:p>
            <a:pPr algn="just" defTabSz="257169">
              <a:buClrTx/>
              <a:buSzTx/>
            </a:pPr>
            <a:endParaRPr lang="en-US" sz="1400" b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In global terms, </a:t>
            </a:r>
            <a:r>
              <a:rPr lang="en-GB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parametric </a:t>
            </a:r>
            <a:r>
              <a:rPr lang="en-GB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study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shows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that the </a:t>
            </a:r>
            <a:r>
              <a:rPr lang="en-GB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mechanical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response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for a quench at nominal current does </a:t>
            </a:r>
            <a:r>
              <a:rPr lang="en-GB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not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change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if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the </a:t>
            </a:r>
            <a:r>
              <a:rPr lang="en-GB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design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parameters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are </a:t>
            </a:r>
            <a:r>
              <a:rPr lang="en-GB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kept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within the established </a:t>
            </a:r>
            <a:r>
              <a:rPr lang="en-GB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tolerances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 </a:t>
            </a:r>
            <a:endParaRPr lang="en-GB" sz="14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transient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adds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an additional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azimuthal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compression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of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40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MPa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to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pole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turn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(Compared with the value after cool down).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48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OUTLINE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944538" y="1632907"/>
            <a:ext cx="79122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1.- Introduction – Quench processes and superconducting magnets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944537" y="4790899"/>
            <a:ext cx="62457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6.- </a:t>
            </a:r>
            <a:r>
              <a:rPr lang="en-US" altLang="fr-FR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Final conclusions</a:t>
            </a:r>
            <a:endParaRPr lang="en-US" altLang="fr-FR" sz="2000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944538" y="2873259"/>
            <a:ext cx="70502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defTabSz="457200">
              <a:spcBef>
                <a:spcPct val="0"/>
              </a:spcBef>
              <a:spcAft>
                <a:spcPts val="200"/>
              </a:spcAft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3.- Finite element modelling for the analysis of the magnet mechanics during a  quench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944538" y="374811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4.- 2D FE Analysis of a quench heater protected </a:t>
            </a:r>
            <a:r>
              <a:rPr lang="en-US" altLang="fr-FR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magnet</a:t>
            </a:r>
            <a:endParaRPr lang="en-US" altLang="fr-FR" sz="2000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944537" y="430925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5.- 3D FE Analysis of a quench heater protected </a:t>
            </a:r>
            <a:r>
              <a:rPr lang="en-US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magnet</a:t>
            </a:r>
            <a:endParaRPr lang="en-US" altLang="fr-FR" sz="20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944538" y="2414096"/>
            <a:ext cx="70502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2.- MQXF – The low-</a:t>
            </a:r>
            <a:r>
              <a:rPr lang="el-GR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β</a:t>
            </a: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 quadrupole for HL-LHC</a:t>
            </a:r>
          </a:p>
        </p:txBody>
      </p:sp>
    </p:spTree>
    <p:extLst>
      <p:ext uri="{BB962C8B-B14F-4D97-AF65-F5344CB8AC3E}">
        <p14:creationId xmlns:p14="http://schemas.microsoft.com/office/powerpoint/2010/main" val="4287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OUTLINE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944538" y="1632907"/>
            <a:ext cx="79122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1.- Introduction </a:t>
            </a:r>
            <a:r>
              <a:rPr lang="en-US" altLang="fr-FR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– Quench processes and </a:t>
            </a:r>
            <a:r>
              <a:rPr lang="en-US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superconducting </a:t>
            </a:r>
            <a:r>
              <a:rPr lang="en-US" altLang="fr-FR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magnets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944537" y="4790899"/>
            <a:ext cx="62457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6.- Final conclusions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944538" y="2873259"/>
            <a:ext cx="70502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3.- Finite element modelling for the analysis of the magnet mechanics during a  quench</a:t>
            </a:r>
            <a:endParaRPr lang="en-US" altLang="fr-FR" sz="20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944538" y="374811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4.- 2D FE Analysis of a quench heater protected magnet</a:t>
            </a:r>
            <a:endParaRPr lang="en-US" altLang="fr-FR" sz="20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944537" y="430925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5.- 3D FE Analysis of a quench heater protected magnet</a:t>
            </a:r>
            <a:endParaRPr lang="en-US" altLang="fr-FR" sz="20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944538" y="2414096"/>
            <a:ext cx="70502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2.- MQXF – The low-</a:t>
            </a:r>
            <a:r>
              <a:rPr lang="el-GR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β</a:t>
            </a:r>
            <a:r>
              <a:rPr lang="en-US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 quadrupole for HL-LHC</a:t>
            </a:r>
            <a:endParaRPr lang="en-US" altLang="fr-FR" sz="20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21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3D MECHANICS OF A QH PROTECTED </a:t>
            </a:r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0707" y="863199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Case study: Nominal current training quench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0707" y="1362548"/>
            <a:ext cx="6397293" cy="457591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reference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case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is simulated in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3D</a:t>
            </a:r>
            <a:endParaRPr lang="en-US" sz="8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0" algn="just" defTabSz="257169">
              <a:spcBef>
                <a:spcPts val="0"/>
              </a:spcBef>
              <a:buClrTx/>
              <a:buSzTx/>
            </a:pPr>
            <a:endParaRPr lang="en-US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1162408" lvl="1" indent="-257175" algn="just" defTabSz="257169">
              <a:spcBef>
                <a:spcPts val="0"/>
              </a:spcBef>
              <a:buClrTx/>
              <a:buSzTx/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~ 34 </a:t>
            </a: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MIITS → Peak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at the end of the discharge 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=</a:t>
            </a: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252.5 K</a:t>
            </a:r>
          </a:p>
          <a:p>
            <a:pPr lvl="1" indent="0" algn="just" defTabSz="257169">
              <a:spcBef>
                <a:spcPts val="0"/>
              </a:spcBef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				(Effect of longitudinal heat propagation)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339" y="2959200"/>
            <a:ext cx="3791073" cy="28424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391" y="2771189"/>
            <a:ext cx="1202598" cy="27931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00" y="1017712"/>
            <a:ext cx="2104543" cy="16342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" t="21111" r="26700" b="18666"/>
          <a:stretch/>
        </p:blipFill>
        <p:spPr>
          <a:xfrm>
            <a:off x="447563" y="3192154"/>
            <a:ext cx="3110401" cy="19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74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3D MECHANICS OF A QH PROTECTED </a:t>
            </a:r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0707" y="863199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Case study: Nominal current training quench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0707" y="1362548"/>
            <a:ext cx="6397293" cy="457591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 closer look to the 3D coil temperature (Insulation not shown)</a:t>
            </a:r>
            <a:endParaRPr lang="en-US" sz="8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0" algn="just" defTabSz="257169">
              <a:spcBef>
                <a:spcPts val="0"/>
              </a:spcBef>
              <a:buClrTx/>
              <a:buSzTx/>
            </a:pPr>
            <a:endParaRPr lang="en-US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863" y="2627820"/>
            <a:ext cx="1125649" cy="26144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1" t="16167" r="29743" b="12861"/>
          <a:stretch/>
        </p:blipFill>
        <p:spPr>
          <a:xfrm>
            <a:off x="205107" y="2402077"/>
            <a:ext cx="3293907" cy="28401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" t="2935" r="27225" b="4398"/>
          <a:stretch/>
        </p:blipFill>
        <p:spPr>
          <a:xfrm>
            <a:off x="4665600" y="2425589"/>
            <a:ext cx="3103200" cy="3002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0546" y="2477939"/>
            <a:ext cx="1278654" cy="289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32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3D </a:t>
            </a:r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MECHANICS OF A QH PROTECTED 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873" y="782845"/>
            <a:ext cx="5666527" cy="410151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3D Mechanical results at the end of the discharge</a:t>
            </a: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66531" y="1192997"/>
            <a:ext cx="5014941" cy="21600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43" y="1727488"/>
            <a:ext cx="4809535" cy="36000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77543" y="1999841"/>
            <a:ext cx="356379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Peak at Straight section</a:t>
            </a:r>
            <a:r>
              <a:rPr lang="en-GB" sz="13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3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137 MPa</a:t>
            </a:r>
            <a:endParaRPr lang="en-GB" sz="13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9920" y="2087488"/>
            <a:ext cx="3791891" cy="28800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279920" y="2254209"/>
            <a:ext cx="286809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Peak at coil ends = 154 MPa</a:t>
            </a:r>
            <a:endParaRPr lang="en-GB" sz="13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71756" y="1264708"/>
            <a:ext cx="1903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u="sng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AZIMUTHAL STRESS</a:t>
            </a:r>
            <a:endParaRPr lang="en-GB" sz="1400" u="sng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7756" y="5294623"/>
            <a:ext cx="3953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(Straight section results similar to 2D ~ 140 MPa)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04156" y="5134209"/>
            <a:ext cx="39530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Some areas in the coil ends see a higher stress. Some others see tension.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70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3D </a:t>
            </a:r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MECHANICS OF A QH PROTECTED 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873" y="782845"/>
            <a:ext cx="5666527" cy="410151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3D Mechanical results at the end of the discharge</a:t>
            </a: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66531" y="1192997"/>
            <a:ext cx="5014941" cy="21600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50156" y="1401508"/>
            <a:ext cx="15808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u="sng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RADIAL STRESS</a:t>
            </a:r>
            <a:endParaRPr lang="en-GB" sz="1400" u="sng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9600" y="1709285"/>
            <a:ext cx="5214886" cy="39122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761248" y="5652339"/>
            <a:ext cx="3621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Peak radial stress below 100 MPa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03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3D </a:t>
            </a:r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MECHANICS OF A QH PROTECTED 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873" y="782845"/>
            <a:ext cx="5666527" cy="410151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3D Mechanical results at the end of the discharge</a:t>
            </a: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66531" y="1192997"/>
            <a:ext cx="5014941" cy="21600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568" y="2045055"/>
            <a:ext cx="416011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Local peak at Straight section</a:t>
            </a:r>
            <a:r>
              <a:rPr lang="en-GB" sz="13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3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-71 MPa</a:t>
            </a:r>
            <a:endParaRPr lang="en-GB" sz="13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05486" y="1490373"/>
            <a:ext cx="2225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u="sng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LONGITUDINAL STRESS</a:t>
            </a:r>
            <a:endParaRPr lang="en-GB" sz="1400" u="sng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462" y="2361855"/>
            <a:ext cx="4757583" cy="36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0837" y="3081855"/>
            <a:ext cx="3769171" cy="288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19445" y="2789467"/>
            <a:ext cx="416011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reference, after Cool down = +20 MPa</a:t>
            </a:r>
            <a:endParaRPr lang="en-GB" sz="13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19697" y="1812478"/>
            <a:ext cx="217239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of the discharge</a:t>
            </a:r>
            <a:endParaRPr lang="en-GB" sz="13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27886" y="1139438"/>
            <a:ext cx="3621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u="sng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SPECIAL FOCUS ON HOT SPOT REGION</a:t>
            </a:r>
            <a:endParaRPr lang="en-GB" sz="1400" u="sng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618172" y="1914571"/>
            <a:ext cx="2219580" cy="653248"/>
            <a:chOff x="6849337" y="3055537"/>
            <a:chExt cx="2219580" cy="653248"/>
          </a:xfrm>
        </p:grpSpPr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7436455" y="3083142"/>
              <a:ext cx="1557150" cy="625643"/>
            </a:xfrm>
            <a:prstGeom prst="rect">
              <a:avLst/>
            </a:prstGeom>
          </p:spPr>
          <p:txBody>
            <a:bodyPr vert="horz" lIns="25718" tIns="0" rIns="25718" bIns="0" anchor="t" anchorCtr="0">
              <a:no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None/>
                <a:defRPr kumimoji="0" sz="20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905233" indent="-457189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None/>
                <a:defRPr kumimoji="0"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092681" indent="-342891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None/>
                <a:defRPr kumimoji="0"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85281" indent="-342891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50451" indent="-342891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700741" indent="-182875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19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43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66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57169">
                <a:buClrTx/>
                <a:buSzTx/>
              </a:pPr>
              <a:r>
                <a:rPr lang="en-US" sz="1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Needs further study.</a:t>
              </a:r>
            </a:p>
            <a:p>
              <a:pPr algn="ctr" defTabSz="257169">
                <a:buClrTx/>
                <a:buSzTx/>
              </a:pPr>
              <a:r>
                <a:rPr lang="en-US" sz="1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Work on-going with mech. model.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930189" y="3055537"/>
              <a:ext cx="2138728" cy="55724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2" descr="Image result for attention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CFEFC"/>
                </a:clrFrom>
                <a:clrTo>
                  <a:srgbClr val="FCFE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9337" y="3143438"/>
              <a:ext cx="638619" cy="366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2795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3D </a:t>
            </a:r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MECHANICS OF A QH PROTECTED 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873" y="782845"/>
            <a:ext cx="5666527" cy="410151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3D Mechanical results at the end of the discharge</a:t>
            </a: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66531" y="1192997"/>
            <a:ext cx="5014941" cy="21600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50156" y="1401508"/>
            <a:ext cx="168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u="sng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SHEAR STRESSES</a:t>
            </a:r>
            <a:endParaRPr lang="en-GB" sz="1400" u="sng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8029" y="2117503"/>
            <a:ext cx="167545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SXY (Cartesian)</a:t>
            </a:r>
            <a:endParaRPr lang="en-GB" sz="13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5627"/>
          <a:stretch/>
        </p:blipFill>
        <p:spPr>
          <a:xfrm>
            <a:off x="106717" y="2529654"/>
            <a:ext cx="2901607" cy="23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6112"/>
          <a:stretch/>
        </p:blipFill>
        <p:spPr>
          <a:xfrm>
            <a:off x="3096001" y="2529654"/>
            <a:ext cx="2914157" cy="234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21257" y="2117503"/>
            <a:ext cx="167545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SYZ (Cartesian</a:t>
            </a:r>
            <a:r>
              <a:rPr lang="en-US" sz="13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GB" sz="13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1270" y="2529654"/>
            <a:ext cx="3082730" cy="234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39955" y="2117503"/>
            <a:ext cx="167545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SXZ </a:t>
            </a:r>
            <a:r>
              <a:rPr lang="en-US" sz="13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(Cartesian</a:t>
            </a:r>
            <a:r>
              <a:rPr lang="en-US" sz="13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GB" sz="13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66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3</a:t>
            </a:r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D </a:t>
            </a:r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MECHANICS OF A QH PROTECTED 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861569" y="1338687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Main conclusions and identified next steps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883921" y="1888078"/>
            <a:ext cx="5576300" cy="3747535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57169">
              <a:buClrTx/>
              <a:buSzTx/>
            </a:pP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2D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and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analysis of the quench mechanics give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similar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values in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straight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section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when singularities are neglected.</a:t>
            </a:r>
          </a:p>
          <a:p>
            <a:pPr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peak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azimuthal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stress of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140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MPa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appears close to the hot spot  as a result of the thermal gradients.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All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other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stresses remain well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below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that value.</a:t>
            </a:r>
          </a:p>
          <a:p>
            <a:pPr defTabSz="257169">
              <a:buClrTx/>
              <a:buSzTx/>
            </a:pPr>
            <a:endParaRPr lang="en-US" sz="14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Longitudinal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stresses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are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very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important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close to the hot spot region. They need further study.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US" sz="14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more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detailed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analysis is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necessary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 Currently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mechanical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is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being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re-checked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by CERN and LARP. A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new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analysis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will come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soon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 </a:t>
            </a: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This can be seen as a proof-of-concept right now.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69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OUTLINE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944538" y="1632907"/>
            <a:ext cx="79122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1.- Introduction – Quench processes and superconducting magnets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944537" y="4790899"/>
            <a:ext cx="62457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6.- </a:t>
            </a:r>
            <a:r>
              <a:rPr lang="en-US" altLang="fr-FR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Final conclusions</a:t>
            </a:r>
            <a:endParaRPr lang="en-US" altLang="fr-FR" sz="20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944538" y="2873259"/>
            <a:ext cx="70502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defTabSz="457200">
              <a:spcBef>
                <a:spcPct val="0"/>
              </a:spcBef>
              <a:spcAft>
                <a:spcPts val="200"/>
              </a:spcAft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3.- Finite element modelling for the analysis of the magnet mechanics during a  quench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944538" y="374811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4.- 2D FE Analysis of a quench heater protected magnet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944537" y="430925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5.- 3D FE Analysis of a quench heater protected magnet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944538" y="2414096"/>
            <a:ext cx="70502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2.- MQXF – The low-</a:t>
            </a:r>
            <a:r>
              <a:rPr lang="el-GR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β</a:t>
            </a: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 quadrupole for HL-LHC</a:t>
            </a:r>
          </a:p>
        </p:txBody>
      </p:sp>
    </p:spTree>
    <p:extLst>
      <p:ext uri="{BB962C8B-B14F-4D97-AF65-F5344CB8AC3E}">
        <p14:creationId xmlns:p14="http://schemas.microsoft.com/office/powerpoint/2010/main" val="366229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CONCLUSIONS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883921" y="1664879"/>
            <a:ext cx="5576300" cy="3216722"/>
          </a:xfrm>
          <a:prstGeom prst="rect">
            <a:avLst/>
          </a:prstGeom>
        </p:spPr>
        <p:txBody>
          <a:bodyPr vert="horz" lIns="25718" tIns="0" rIns="25718" bIns="0" anchor="t" anchorCtr="0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 methodology for the 2D and 3D study of  the magnet mechanics during a quench has been presented.</a:t>
            </a:r>
          </a:p>
          <a:p>
            <a:pPr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It uses a combination of finite element models in ANSYS APDL with other usual tools used in the magnet community.</a:t>
            </a:r>
          </a:p>
          <a:p>
            <a:pPr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different models have been validated with experimental measurements separately.</a:t>
            </a:r>
          </a:p>
          <a:p>
            <a:pPr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method allows to extract essential information about the magnet behavior during a quench.</a:t>
            </a:r>
          </a:p>
          <a:p>
            <a:pPr defTabSz="257169">
              <a:buClrTx/>
              <a:buSzTx/>
            </a:pPr>
            <a:endParaRPr lang="en-US" sz="14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3D case needs to be further studied. The model is currently being re-checked.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US" sz="14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35600" y="5201166"/>
            <a:ext cx="6472800" cy="315918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57169">
              <a:buClrTx/>
              <a:buSzTx/>
            </a:pPr>
            <a:r>
              <a:rPr lang="en-US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More to come in the following months… stay tuned!</a:t>
            </a:r>
            <a:endParaRPr lang="en-US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US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67" y="888273"/>
            <a:ext cx="1076766" cy="104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76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42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OUTLINE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944538" y="1632907"/>
            <a:ext cx="79122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1.- Introduction – Quench processes and superconducting magnets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944537" y="4790899"/>
            <a:ext cx="62457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6.- </a:t>
            </a:r>
            <a:r>
              <a:rPr lang="en-US" altLang="fr-FR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Final conclusions</a:t>
            </a:r>
            <a:endParaRPr lang="en-US" altLang="fr-FR" sz="2000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944538" y="2873259"/>
            <a:ext cx="70502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3.- Finite element modelling for the analysis of the magnet </a:t>
            </a:r>
            <a:r>
              <a:rPr lang="en-US" altLang="fr-FR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mechanics </a:t>
            </a: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during a  quench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944538" y="374811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4.- 2D FE Analysis of a quench heater protected magnet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944537" y="430925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5.- 3D FE Analysis of a quench heater protected magnet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944538" y="2414096"/>
            <a:ext cx="70502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2.- MQXF – The low-</a:t>
            </a:r>
            <a:r>
              <a:rPr lang="el-GR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β</a:t>
            </a: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 quadrupole for HL-LHC</a:t>
            </a:r>
          </a:p>
        </p:txBody>
      </p:sp>
    </p:spTree>
    <p:extLst>
      <p:ext uri="{BB962C8B-B14F-4D97-AF65-F5344CB8AC3E}">
        <p14:creationId xmlns:p14="http://schemas.microsoft.com/office/powerpoint/2010/main" val="348918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601917" y="1477693"/>
            <a:ext cx="5089023" cy="3747535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Many codes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available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in the community.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From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lumped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elements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formulations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to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Finite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Element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(FE) models.</a:t>
            </a: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Since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models are our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main tool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for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simulation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of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mechanics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during the assembly and operation…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INTRODUCTION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2267" y="946781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 simulation in superconducting magnets</a:t>
            </a:r>
          </a:p>
          <a:p>
            <a:pPr lvl="1" indent="0" defTabSz="257169">
              <a:buClrTx/>
              <a:buSzTx/>
            </a:pPr>
            <a:endParaRPr lang="en-GB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57175" indent="-257175" defTabSz="257169">
              <a:buClrTx/>
              <a:buSzTx/>
              <a:buFont typeface="Wingdings" panose="05000000000000000000" pitchFamily="2" charset="2"/>
              <a:buChar char="§"/>
            </a:pP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14313" indent="-214313" defTabSz="257169">
              <a:buClrTx/>
              <a:buSzTx/>
              <a:buFont typeface="Wingdings" panose="05000000000000000000" pitchFamily="2" charset="2"/>
              <a:buChar char="§"/>
            </a:pP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14313" indent="-214313" defTabSz="257169">
              <a:buClrTx/>
              <a:buSzTx/>
              <a:buFont typeface="Wingdings" panose="05000000000000000000" pitchFamily="2" charset="2"/>
              <a:buChar char="§"/>
            </a:pP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Rectangle 38"/>
          <p:cNvSpPr>
            <a:spLocks noChangeArrowheads="1"/>
          </p:cNvSpPr>
          <p:nvPr/>
        </p:nvSpPr>
        <p:spPr bwMode="auto">
          <a:xfrm>
            <a:off x="570004" y="2970827"/>
            <a:ext cx="52331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Could we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integrate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the analysis of the magnet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mechanics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during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in these models?</a:t>
            </a:r>
            <a:endParaRPr lang="en-GB" altLang="fr-FR" sz="14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38"/>
          <p:cNvSpPr>
            <a:spLocks noChangeArrowheads="1"/>
          </p:cNvSpPr>
          <p:nvPr/>
        </p:nvSpPr>
        <p:spPr bwMode="auto">
          <a:xfrm>
            <a:off x="3112909" y="4447357"/>
            <a:ext cx="591044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efforts on using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ANSYS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altLang="fr-FR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APDL</a:t>
            </a:r>
            <a:r>
              <a:rPr lang="en-GB" alt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to </a:t>
            </a:r>
            <a:r>
              <a:rPr lang="en-GB" alt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 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 processes started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long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time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ago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, now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new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and more advance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techniques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are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available</a:t>
            </a:r>
            <a:r>
              <a:rPr lang="en-GB" altLang="fr-FR" sz="1400" b="1" baseline="30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</a:t>
            </a:r>
            <a:endParaRPr lang="en-GB" altLang="fr-FR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352" y="1512576"/>
            <a:ext cx="2520364" cy="1917983"/>
          </a:xfrm>
          <a:prstGeom prst="rect">
            <a:avLst/>
          </a:prstGeom>
        </p:spPr>
      </p:pic>
      <p:sp>
        <p:nvSpPr>
          <p:cNvPr id="25" name="Rectangle 38"/>
          <p:cNvSpPr>
            <a:spLocks noChangeArrowheads="1"/>
          </p:cNvSpPr>
          <p:nvPr/>
        </p:nvSpPr>
        <p:spPr bwMode="auto">
          <a:xfrm rot="20068119">
            <a:off x="5976548" y="3045238"/>
            <a:ext cx="34759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Temp. distribution in a racetrack coil during a quench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(P. </a:t>
            </a:r>
            <a:r>
              <a:rPr lang="en-US" altLang="fr-FR" sz="800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Ferracin</a:t>
            </a: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)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11"/>
          <a:stretch/>
        </p:blipFill>
        <p:spPr>
          <a:xfrm>
            <a:off x="611917" y="3758722"/>
            <a:ext cx="2479020" cy="1895635"/>
          </a:xfrm>
          <a:prstGeom prst="rect">
            <a:avLst/>
          </a:prstGeom>
        </p:spPr>
      </p:pic>
      <p:sp>
        <p:nvSpPr>
          <p:cNvPr id="17" name="Rectangle 38"/>
          <p:cNvSpPr>
            <a:spLocks noChangeArrowheads="1"/>
          </p:cNvSpPr>
          <p:nvPr/>
        </p:nvSpPr>
        <p:spPr bwMode="auto">
          <a:xfrm>
            <a:off x="5723380" y="6004428"/>
            <a:ext cx="347590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baseline="30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</a:t>
            </a: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L. Brower, ANSYS User defined elements for quench simulation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Rectangle 38"/>
          <p:cNvSpPr>
            <a:spLocks noChangeArrowheads="1"/>
          </p:cNvSpPr>
          <p:nvPr/>
        </p:nvSpPr>
        <p:spPr bwMode="auto">
          <a:xfrm>
            <a:off x="113476" y="5659885"/>
            <a:ext cx="34759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Temp. distribution in a MQXF coil during a quench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(J. Ferradas)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ectangle 38"/>
          <p:cNvSpPr>
            <a:spLocks noChangeArrowheads="1"/>
          </p:cNvSpPr>
          <p:nvPr/>
        </p:nvSpPr>
        <p:spPr bwMode="auto">
          <a:xfrm>
            <a:off x="113476" y="5936442"/>
            <a:ext cx="347590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0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2018</a:t>
            </a:r>
            <a:endParaRPr lang="en-GB" altLang="fr-FR" sz="10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38"/>
          <p:cNvSpPr>
            <a:spLocks noChangeArrowheads="1"/>
          </p:cNvSpPr>
          <p:nvPr/>
        </p:nvSpPr>
        <p:spPr bwMode="auto">
          <a:xfrm rot="20045587">
            <a:off x="6102977" y="3329193"/>
            <a:ext cx="347590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0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2004</a:t>
            </a:r>
            <a:endParaRPr lang="en-GB" altLang="fr-FR" sz="10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42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MQXF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04501" y="1021170"/>
            <a:ext cx="6734416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MQXF </a:t>
            </a: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Low-</a:t>
            </a:r>
            <a:r>
              <a:rPr lang="el-GR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β </a:t>
            </a: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quadrupole </a:t>
            </a: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magnet: Mechanical concept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4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35" y="1572131"/>
            <a:ext cx="2160588" cy="1624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523" y="1572131"/>
            <a:ext cx="2160587" cy="1624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110" y="1572131"/>
            <a:ext cx="2160588" cy="1624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285" y="1572131"/>
            <a:ext cx="2160588" cy="1624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04501" y="3545308"/>
            <a:ext cx="76073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14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Bladder Operation / Key Insertion (Azimuthal Loading)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sz="1400" dirty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14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Longitudinal Loading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sz="1400" dirty="0" smtClean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14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Pressure vessel welding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sz="1400" dirty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14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Cool-down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sz="1400" dirty="0">
              <a:solidFill>
                <a:prstClr val="black"/>
              </a:solidFill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1400" dirty="0" smtClean="0">
                <a:solidFill>
                  <a:prstClr val="black"/>
                </a:solidFill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Powering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2" t="27290" r="41398" b="28552"/>
          <a:stretch/>
        </p:blipFill>
        <p:spPr>
          <a:xfrm>
            <a:off x="4951506" y="4068080"/>
            <a:ext cx="375557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62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FE QUENCH ANALYSIS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0707" y="863199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 results and validation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45630" y="1506049"/>
            <a:ext cx="6755169" cy="457591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Very good agreement along the experimental campaign, both 2D and 3D.</a:t>
            </a:r>
          </a:p>
          <a:p>
            <a:pPr algn="just" defTabSz="257169">
              <a:buClrTx/>
              <a:buSzTx/>
            </a:pPr>
            <a:endParaRPr lang="en-US" sz="700" u="sng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defTabSz="257169">
              <a:buClrTx/>
              <a:buSzTx/>
            </a:pPr>
            <a:r>
              <a:rPr lang="en-US" sz="1400" i="1" dirty="0" smtClean="0">
                <a:solidFill>
                  <a:srgbClr val="1E5AAE"/>
                </a:solidFill>
                <a:latin typeface="Century Gothic" panose="020B0502020202020204" pitchFamily="34" charset="0"/>
              </a:rPr>
              <a:t>Assembly and magnet powering</a:t>
            </a:r>
          </a:p>
          <a:p>
            <a:pPr algn="just" defTabSz="257169">
              <a:buClrTx/>
              <a:buSzTx/>
            </a:pPr>
            <a:endParaRPr lang="en-US" sz="14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US" sz="6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25645" y="3006559"/>
            <a:ext cx="3653654" cy="2702375"/>
            <a:chOff x="1096575" y="2709118"/>
            <a:chExt cx="3653654" cy="270237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433" r="17041"/>
            <a:stretch/>
          </p:blipFill>
          <p:spPr>
            <a:xfrm>
              <a:off x="1096575" y="2709118"/>
              <a:ext cx="2819400" cy="2702375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/>
            <p:nvPr/>
          </p:nvCxnSpPr>
          <p:spPr>
            <a:xfrm flipH="1">
              <a:off x="2571752" y="3334638"/>
              <a:ext cx="354935" cy="221868"/>
            </a:xfrm>
            <a:prstGeom prst="straightConnector1">
              <a:avLst/>
            </a:prstGeom>
            <a:ln w="63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3408850" y="4031383"/>
              <a:ext cx="278525" cy="204793"/>
            </a:xfrm>
            <a:prstGeom prst="straightConnector1">
              <a:avLst/>
            </a:prstGeom>
            <a:ln w="63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972654" y="3075799"/>
              <a:ext cx="9364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Loading</a:t>
              </a:r>
              <a:endParaRPr lang="en-GB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98952" y="4171967"/>
              <a:ext cx="11512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Cool-Down</a:t>
              </a:r>
              <a:endParaRPr lang="en-GB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 bwMode="auto">
          <a:xfrm>
            <a:off x="5893193" y="1602923"/>
            <a:ext cx="3398982" cy="1446453"/>
            <a:chOff x="5536792" y="533400"/>
            <a:chExt cx="4447332" cy="1892746"/>
          </a:xfrm>
        </p:grpSpPr>
        <p:pic>
          <p:nvPicPr>
            <p:cNvPr id="25" name="Picture 1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8095" y="533400"/>
              <a:ext cx="2658384" cy="1892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1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5955" y="1880385"/>
              <a:ext cx="207270" cy="19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7" name="Straight Arrow Connector 26"/>
            <p:cNvCxnSpPr>
              <a:endCxn id="26" idx="1"/>
            </p:cNvCxnSpPr>
            <p:nvPr/>
          </p:nvCxnSpPr>
          <p:spPr>
            <a:xfrm>
              <a:off x="6019465" y="1752887"/>
              <a:ext cx="558884" cy="190545"/>
            </a:xfrm>
            <a:prstGeom prst="straightConnector1">
              <a:avLst/>
            </a:prstGeom>
            <a:ln w="63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18"/>
            <p:cNvSpPr txBox="1">
              <a:spLocks noChangeArrowheads="1"/>
            </p:cNvSpPr>
            <p:nvPr/>
          </p:nvSpPr>
          <p:spPr bwMode="auto">
            <a:xfrm>
              <a:off x="5536792" y="1284481"/>
              <a:ext cx="1085950" cy="402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Pole</a:t>
              </a:r>
            </a:p>
          </p:txBody>
        </p:sp>
        <p:pic>
          <p:nvPicPr>
            <p:cNvPr id="29" name="Picture 2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1905000"/>
              <a:ext cx="207270" cy="19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0" name="Straight Arrow Connector 29"/>
            <p:cNvCxnSpPr/>
            <p:nvPr/>
          </p:nvCxnSpPr>
          <p:spPr>
            <a:xfrm flipH="1">
              <a:off x="8809120" y="1573458"/>
              <a:ext cx="185765" cy="385853"/>
            </a:xfrm>
            <a:prstGeom prst="straightConnector1">
              <a:avLst/>
            </a:prstGeom>
            <a:ln w="63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24"/>
            <p:cNvSpPr txBox="1">
              <a:spLocks noChangeArrowheads="1"/>
            </p:cNvSpPr>
            <p:nvPr/>
          </p:nvSpPr>
          <p:spPr bwMode="auto">
            <a:xfrm>
              <a:off x="8686799" y="1179459"/>
              <a:ext cx="1297325" cy="402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Shell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866" y="3209408"/>
            <a:ext cx="3245233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71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2D MECHANICS OF A QH PROTECTED 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0707" y="802236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2D Mechanical results: Stress evolution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0707" y="1246721"/>
            <a:ext cx="8046093" cy="457591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Peak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Von Misses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equivalent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stress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at the end of the discharge ~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164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MPa</a:t>
            </a: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1162408" lvl="1" indent="-257175" algn="just" defTabSz="257169">
              <a:spcBef>
                <a:spcPts val="0"/>
              </a:spcBef>
              <a:buClrTx/>
              <a:buSzTx/>
              <a:buFont typeface="Courier New" panose="02070309020205020404" pitchFamily="49" charset="0"/>
              <a:buChar char="o"/>
            </a:pPr>
            <a:r>
              <a:rPr lang="en-US" sz="12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Stress</a:t>
            </a:r>
            <a:r>
              <a:rPr lang="en-US" sz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2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evolution</a:t>
            </a:r>
            <a:r>
              <a:rPr lang="en-US" sz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during quench is important</a:t>
            </a: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57175" lvl="0" indent="-257175" algn="just" defTabSz="257169">
              <a:spcBef>
                <a:spcPts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48" y="4621599"/>
            <a:ext cx="1914667" cy="14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224" y="4621599"/>
            <a:ext cx="1914667" cy="144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27" y="2075100"/>
            <a:ext cx="3182785" cy="239373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57843" y="2134433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VM </a:t>
            </a:r>
            <a:r>
              <a:rPr lang="en-US" sz="14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Eqv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6078" y="4568967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Radial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3485" y="4568967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Shear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22720" y="5907710"/>
            <a:ext cx="3345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 Not necessary at the same place</a:t>
            </a:r>
            <a:endParaRPr lang="en-GB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993" y="2833686"/>
            <a:ext cx="4412722" cy="3124410"/>
          </a:xfrm>
          <a:prstGeom prst="rect">
            <a:avLst/>
          </a:prstGeom>
        </p:spPr>
      </p:pic>
      <p:sp>
        <p:nvSpPr>
          <p:cNvPr id="14" name="TextBox 18"/>
          <p:cNvSpPr txBox="1"/>
          <p:nvPr/>
        </p:nvSpPr>
        <p:spPr>
          <a:xfrm>
            <a:off x="5326353" y="2514151"/>
            <a:ext cx="3270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u="sng" dirty="0" smtClean="0">
                <a:solidFill>
                  <a:srgbClr val="000000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Most conservative, keeping corner nodes</a:t>
            </a:r>
            <a:endParaRPr lang="en-GB" sz="1200" u="sng" dirty="0">
              <a:solidFill>
                <a:srgbClr val="000000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91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3D </a:t>
            </a:r>
            <a:r>
              <a:rPr lang="en-US" sz="2100" dirty="0">
                <a:solidFill>
                  <a:schemeClr val="bg1"/>
                </a:solidFill>
                <a:latin typeface="Cambria" panose="02040503050406030204" pitchFamily="18" charset="0"/>
              </a:rPr>
              <a:t>MECHANICS OF A QH PROTECTED MAGNET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23873" y="833246"/>
            <a:ext cx="5357599" cy="44554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</a:t>
            </a: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 Mechanical results before quench</a:t>
            </a: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66531" y="1192997"/>
            <a:ext cx="5014941" cy="21600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41627" y="2095709"/>
            <a:ext cx="3514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3D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Azim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Stress after Cool-down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5184" y="2095709"/>
            <a:ext cx="3621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2D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Azim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Stress after Cool Down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25155"/>
          <a:stretch/>
        </p:blipFill>
        <p:spPr>
          <a:xfrm>
            <a:off x="4741627" y="2414623"/>
            <a:ext cx="2832773" cy="28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24236"/>
          <a:stretch/>
        </p:blipFill>
        <p:spPr>
          <a:xfrm>
            <a:off x="488903" y="2414623"/>
            <a:ext cx="2895097" cy="288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169473" y="1301858"/>
            <a:ext cx="6805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Before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load step, very </a:t>
            </a: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similar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stress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results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when comparing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to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2D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Less 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problematic corner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nodes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356" y="5294623"/>
            <a:ext cx="3943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(With corner nodes active 130 MPa*)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8903" y="2700079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118 MPa*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98679" y="4270879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111 MPa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634059" y="5548354"/>
            <a:ext cx="2219580" cy="758475"/>
            <a:chOff x="6849337" y="3055537"/>
            <a:chExt cx="2219580" cy="758475"/>
          </a:xfrm>
        </p:grpSpPr>
        <p:sp>
          <p:nvSpPr>
            <p:cNvPr id="41" name="Content Placeholder 2"/>
            <p:cNvSpPr txBox="1">
              <a:spLocks/>
            </p:cNvSpPr>
            <p:nvPr/>
          </p:nvSpPr>
          <p:spPr>
            <a:xfrm>
              <a:off x="7460518" y="3188369"/>
              <a:ext cx="1557150" cy="625643"/>
            </a:xfrm>
            <a:prstGeom prst="rect">
              <a:avLst/>
            </a:prstGeom>
          </p:spPr>
          <p:txBody>
            <a:bodyPr vert="horz" lIns="25718" tIns="0" rIns="25718" bIns="0" anchor="t" anchorCtr="0">
              <a:no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None/>
                <a:defRPr kumimoji="0" sz="20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905233" indent="-457189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None/>
                <a:defRPr kumimoji="0"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092681" indent="-342891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None/>
                <a:defRPr kumimoji="0"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85281" indent="-342891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50451" indent="-342891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700741" indent="-182875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19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43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66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57169">
                <a:buClrTx/>
                <a:buSzTx/>
              </a:pPr>
              <a:r>
                <a:rPr lang="en-US" sz="100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Century Gothic" panose="020B0502020202020204" pitchFamily="34" charset="0"/>
                </a:rPr>
                <a:t>Remember plane stress assumed.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930189" y="3055537"/>
              <a:ext cx="2138728" cy="55724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3" name="Picture 2" descr="Image result for attention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CFEFC"/>
                </a:clrFrom>
                <a:clrTo>
                  <a:srgbClr val="FCFE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9337" y="3143438"/>
              <a:ext cx="638619" cy="366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3"/>
          <a:srcRect l="75329" t="42364" r="3379" b="22795"/>
          <a:stretch/>
        </p:blipFill>
        <p:spPr>
          <a:xfrm>
            <a:off x="3355493" y="2980800"/>
            <a:ext cx="1386134" cy="170957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2"/>
          <a:srcRect l="75416" t="43719" r="5181" b="24781"/>
          <a:stretch/>
        </p:blipFill>
        <p:spPr>
          <a:xfrm>
            <a:off x="7700147" y="2949876"/>
            <a:ext cx="1340574" cy="1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89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565484" y="1472010"/>
            <a:ext cx="4684425" cy="3747535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New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high-field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Nb</a:t>
            </a:r>
            <a:r>
              <a:rPr lang="en-US" sz="1400" b="1" baseline="-25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accelerator magnets are pushing the boundaries of magnet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design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and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protection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towards new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limits.</a:t>
            </a:r>
          </a:p>
          <a:p>
            <a:pPr algn="just" defTabSz="257169">
              <a:buClrTx/>
              <a:buSzTx/>
            </a:pPr>
            <a:endParaRPr lang="en-GB" sz="10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Their large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stored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energy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and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current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densities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pose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new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challenges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for the community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…</a:t>
            </a:r>
            <a:endParaRPr lang="en-GB" sz="14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INTRODUCTION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68814" y="949810"/>
            <a:ext cx="5923986" cy="309027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 processes and superconducting magnets</a:t>
            </a:r>
          </a:p>
          <a:p>
            <a:pPr defTabSz="257169">
              <a:buClrTx/>
              <a:buSzTx/>
            </a:pP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14313" indent="-214313" defTabSz="257169">
              <a:buClrTx/>
              <a:buSzTx/>
              <a:buFont typeface="Wingdings" panose="05000000000000000000" pitchFamily="2" charset="2"/>
              <a:buChar char="§"/>
            </a:pP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4" name="Picture 13" descr="Screen Shot 2014-05-20 at 6.39.45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556" y="2267953"/>
            <a:ext cx="3354290" cy="258633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E6CA0F5-A002-7047-AD73-4F872AC903E5}"/>
              </a:ext>
            </a:extLst>
          </p:cNvPr>
          <p:cNvGrpSpPr>
            <a:grpSpLocks noChangeAspect="1"/>
          </p:cNvGrpSpPr>
          <p:nvPr/>
        </p:nvGrpSpPr>
        <p:grpSpPr>
          <a:xfrm>
            <a:off x="508927" y="3075056"/>
            <a:ext cx="4123886" cy="2612706"/>
            <a:chOff x="902632" y="1001298"/>
            <a:chExt cx="7295070" cy="4621824"/>
          </a:xfrm>
        </p:grpSpPr>
        <p:pic>
          <p:nvPicPr>
            <p:cNvPr id="16" name="Picture 15" descr="Screen Shot 2017-08-11 at 14.31.45.png">
              <a:extLst>
                <a:ext uri="{FF2B5EF4-FFF2-40B4-BE49-F238E27FC236}">
                  <a16:creationId xmlns:a16="http://schemas.microsoft.com/office/drawing/2014/main" id="{CED5F4B3-BA7B-7D4E-944E-05153ABE7F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2632" y="1001298"/>
              <a:ext cx="7295070" cy="462182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2FE6D23-AF9C-FF48-9222-C889F3D08E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0374" b="-2"/>
            <a:stretch/>
          </p:blipFill>
          <p:spPr>
            <a:xfrm>
              <a:off x="6858566" y="1831028"/>
              <a:ext cx="1209675" cy="221961"/>
            </a:xfrm>
            <a:prstGeom prst="rect">
              <a:avLst/>
            </a:prstGeom>
          </p:spPr>
        </p:pic>
      </p:grpSp>
      <p:sp>
        <p:nvSpPr>
          <p:cNvPr id="27" name="Rectangle 38"/>
          <p:cNvSpPr>
            <a:spLocks noChangeArrowheads="1"/>
          </p:cNvSpPr>
          <p:nvPr/>
        </p:nvSpPr>
        <p:spPr bwMode="auto">
          <a:xfrm>
            <a:off x="891875" y="5982889"/>
            <a:ext cx="347590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Courtesy of L. Bottura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Rectangle 38"/>
          <p:cNvSpPr>
            <a:spLocks noChangeArrowheads="1"/>
          </p:cNvSpPr>
          <p:nvPr/>
        </p:nvSpPr>
        <p:spPr bwMode="auto">
          <a:xfrm>
            <a:off x="5722240" y="5267676"/>
            <a:ext cx="347590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Courtesy of L. Bottura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Rectangle 38"/>
          <p:cNvSpPr>
            <a:spLocks noChangeArrowheads="1"/>
          </p:cNvSpPr>
          <p:nvPr/>
        </p:nvSpPr>
        <p:spPr bwMode="auto">
          <a:xfrm>
            <a:off x="5722241" y="4854287"/>
            <a:ext cx="34759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0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Scaling of the energy per unit length with the bore field</a:t>
            </a:r>
            <a:endParaRPr lang="en-GB" altLang="fr-FR" sz="10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696073" y="5622745"/>
            <a:ext cx="37495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0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Maximum magnetic field for state of the art superconducting accelerator magnets</a:t>
            </a:r>
            <a:endParaRPr lang="en-GB" altLang="fr-FR" sz="10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53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545631" y="1469950"/>
            <a:ext cx="5114843" cy="3747535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… but also the </a:t>
            </a:r>
            <a:r>
              <a:rPr lang="en-GB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electro-mechanical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limits of the </a:t>
            </a:r>
            <a:r>
              <a:rPr lang="en-GB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conductor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become a 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parameter of </a:t>
            </a:r>
            <a:r>
              <a:rPr lang="en-GB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extreme</a:t>
            </a:r>
            <a:r>
              <a:rPr lang="en-GB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importance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</a:t>
            </a:r>
            <a:endParaRPr lang="en-GB" sz="14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INTRODUCTION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58200" y="956913"/>
            <a:ext cx="5771889" cy="309027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 processes and superconducting magnets</a:t>
            </a: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14313" indent="-214313" defTabSz="257169">
              <a:buClrTx/>
              <a:buSzTx/>
              <a:buFont typeface="Wingdings" panose="05000000000000000000" pitchFamily="2" charset="2"/>
              <a:buChar char="§"/>
            </a:pP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38"/>
          <p:cNvSpPr>
            <a:spLocks noChangeArrowheads="1"/>
          </p:cNvSpPr>
          <p:nvPr/>
        </p:nvSpPr>
        <p:spPr bwMode="auto">
          <a:xfrm>
            <a:off x="2575079" y="4754557"/>
            <a:ext cx="261659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Thermo-mechanical stresses</a:t>
            </a:r>
          </a:p>
        </p:txBody>
      </p:sp>
      <p:sp>
        <p:nvSpPr>
          <p:cNvPr id="19" name="Rectangle 38"/>
          <p:cNvSpPr>
            <a:spLocks noChangeArrowheads="1"/>
          </p:cNvSpPr>
          <p:nvPr/>
        </p:nvSpPr>
        <p:spPr bwMode="auto">
          <a:xfrm>
            <a:off x="1168024" y="4754556"/>
            <a:ext cx="10742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</a:t>
            </a:r>
          </a:p>
        </p:txBody>
      </p:sp>
      <p:sp>
        <p:nvSpPr>
          <p:cNvPr id="20" name="Rectangle 38"/>
          <p:cNvSpPr>
            <a:spLocks noChangeArrowheads="1"/>
          </p:cNvSpPr>
          <p:nvPr/>
        </p:nvSpPr>
        <p:spPr bwMode="auto">
          <a:xfrm>
            <a:off x="5416700" y="4662222"/>
            <a:ext cx="28550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Risk of 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 damage / conductor </a:t>
            </a:r>
            <a:r>
              <a:rPr lang="en-GB" alt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degradation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178983" y="4918608"/>
            <a:ext cx="36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220886" y="4918608"/>
            <a:ext cx="36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38"/>
          <p:cNvSpPr>
            <a:spLocks noChangeArrowheads="1"/>
          </p:cNvSpPr>
          <p:nvPr/>
        </p:nvSpPr>
        <p:spPr bwMode="auto">
          <a:xfrm>
            <a:off x="1955437" y="5212965"/>
            <a:ext cx="52331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study of </a:t>
            </a:r>
            <a:r>
              <a:rPr lang="en-GB" altLang="fr-FR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</a:t>
            </a:r>
            <a:r>
              <a:rPr lang="en-GB" alt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processes and their </a:t>
            </a:r>
            <a:r>
              <a:rPr lang="en-GB" altLang="fr-FR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intrinsic</a:t>
            </a:r>
            <a:r>
              <a:rPr lang="en-GB" alt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altLang="fr-FR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mechanics</a:t>
            </a:r>
            <a:r>
              <a:rPr lang="en-GB" altLang="fr-F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GB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becomes </a:t>
            </a:r>
            <a:r>
              <a:rPr lang="en-GB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essential!</a:t>
            </a:r>
            <a:endParaRPr lang="en-GB" altLang="fr-FR" sz="14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Rectangle 38"/>
          <p:cNvSpPr>
            <a:spLocks noChangeArrowheads="1"/>
          </p:cNvSpPr>
          <p:nvPr/>
        </p:nvSpPr>
        <p:spPr bwMode="auto">
          <a:xfrm>
            <a:off x="190824" y="5808328"/>
            <a:ext cx="876235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We need </a:t>
            </a:r>
            <a:r>
              <a:rPr lang="en-US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tools</a:t>
            </a:r>
            <a:r>
              <a:rPr lang="en-US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capable of </a:t>
            </a:r>
            <a:r>
              <a:rPr lang="en-US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predicting</a:t>
            </a:r>
            <a:r>
              <a:rPr lang="en-US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the </a:t>
            </a:r>
            <a:r>
              <a:rPr lang="en-US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mechanical</a:t>
            </a:r>
            <a:r>
              <a:rPr lang="en-US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response</a:t>
            </a:r>
            <a:r>
              <a:rPr lang="en-US" altLang="fr-F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of the magnet during a </a:t>
            </a:r>
            <a:r>
              <a:rPr lang="en-US" altLang="fr-FR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</a:t>
            </a:r>
            <a:endParaRPr lang="en-GB" altLang="fr-FR" sz="1400" b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extreme heat railroad tracks buckle new jersey 197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541" y="1357419"/>
            <a:ext cx="2859449" cy="214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38"/>
          <p:cNvSpPr>
            <a:spLocks noChangeArrowheads="1"/>
          </p:cNvSpPr>
          <p:nvPr/>
        </p:nvSpPr>
        <p:spPr bwMode="auto">
          <a:xfrm>
            <a:off x="5400886" y="3500100"/>
            <a:ext cx="37522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Digression on thermal stresses: Thermal buckling in railway tracks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Source: [Business Insider]</a:t>
            </a:r>
            <a:endParaRPr lang="en-GB" altLang="fr-FR" sz="9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Screen Shot 2014-05-20 at 6.30.57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8024" y="2149514"/>
            <a:ext cx="2970883" cy="2310686"/>
          </a:xfrm>
          <a:prstGeom prst="rect">
            <a:avLst/>
          </a:prstGeom>
        </p:spPr>
      </p:pic>
      <p:sp>
        <p:nvSpPr>
          <p:cNvPr id="16" name="Rectangle 38"/>
          <p:cNvSpPr>
            <a:spLocks noChangeArrowheads="1"/>
          </p:cNvSpPr>
          <p:nvPr/>
        </p:nvSpPr>
        <p:spPr bwMode="auto">
          <a:xfrm>
            <a:off x="1042273" y="4423190"/>
            <a:ext cx="347590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Courtesy of L. Bottura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545631" y="1469951"/>
            <a:ext cx="7942648" cy="173302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At the same time one cannot forget that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accurate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simulation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of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transients is a real </a:t>
            </a:r>
            <a:r>
              <a:rPr lang="en-US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multiphysics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effort:</a:t>
            </a:r>
          </a:p>
          <a:p>
            <a:pPr algn="just" defTabSz="257169">
              <a:buClrTx/>
              <a:buSzTx/>
            </a:pPr>
            <a:endParaRPr lang="en-US" sz="10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r>
              <a:rPr lang="en-US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	- Electromagnetic study ~ Safe voltage levels</a:t>
            </a:r>
          </a:p>
          <a:p>
            <a:pPr algn="just" defTabSz="257169">
              <a:buClrTx/>
              <a:buSzTx/>
            </a:pPr>
            <a:r>
              <a:rPr lang="en-US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	- Thermal analysis </a:t>
            </a:r>
            <a:r>
              <a:rPr lang="en-US" sz="1400" i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~</a:t>
            </a:r>
            <a:r>
              <a:rPr lang="en-US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Safe temperature level</a:t>
            </a:r>
          </a:p>
          <a:p>
            <a:pPr algn="just" defTabSz="257169">
              <a:buClrTx/>
              <a:buSzTx/>
            </a:pPr>
            <a:r>
              <a:rPr lang="en-US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	- </a:t>
            </a:r>
            <a:r>
              <a:rPr lang="en-US" sz="1400" i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Mechanical analysis ~ </a:t>
            </a:r>
            <a:r>
              <a:rPr lang="en-US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Safe stress levels</a:t>
            </a:r>
            <a:endParaRPr lang="en-GB" sz="14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lvl="1" indent="0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-12188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INTRODUCTION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58200" y="956913"/>
            <a:ext cx="5771889" cy="309027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 processes and superconducting magnets</a:t>
            </a: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214313" indent="-214313" defTabSz="257169">
              <a:buClrTx/>
              <a:buSzTx/>
              <a:buFont typeface="Wingdings" panose="05000000000000000000" pitchFamily="2" charset="2"/>
              <a:buChar char="§"/>
            </a:pP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6" name="Picture 3" descr="P101005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7583" y="3595204"/>
            <a:ext cx="1992494" cy="132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lhc-div-mms.web.cern.ch/lhc-div-mms/tests/MAG/docum/hilumi/Magnets/MQXF/pics/180515-MQXFAP1_bur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047" y="3278558"/>
            <a:ext cx="2571325" cy="192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universetoday.com/wp-content/uploads/2008/12/damage_lhc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14"/>
          <a:stretch/>
        </p:blipFill>
        <p:spPr bwMode="auto">
          <a:xfrm>
            <a:off x="252831" y="3278558"/>
            <a:ext cx="1708484" cy="193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588282" y="5274921"/>
            <a:ext cx="298001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This is the result of a chain of events triggered by a quench in an LHC </a:t>
            </a:r>
            <a:r>
              <a:rPr lang="en-US" sz="10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bus-bar</a:t>
            </a:r>
          </a:p>
          <a:p>
            <a:pPr algn="ctr"/>
            <a:endParaRPr lang="en-US" sz="6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US" sz="8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Courtesy of Marta Bajko</a:t>
            </a:r>
            <a:endParaRPr lang="en-US" sz="8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8" name="Picture 4" descr="https://www.universetoday.com/wp-content/uploads/2008/12/damage_lhc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6"/>
          <a:stretch/>
        </p:blipFill>
        <p:spPr bwMode="auto">
          <a:xfrm>
            <a:off x="2099678" y="3270847"/>
            <a:ext cx="1710154" cy="193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874908" y="5274921"/>
            <a:ext cx="298001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Damage in HL-LHC coil as a result of an electrical fault</a:t>
            </a:r>
          </a:p>
          <a:p>
            <a:pPr algn="ctr"/>
            <a:endParaRPr lang="en-US" sz="600" i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US" sz="8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Courtesy of Paolo </a:t>
            </a:r>
            <a:r>
              <a:rPr lang="en-US" sz="800" i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Ferracin</a:t>
            </a:r>
            <a:endParaRPr lang="en-US" sz="8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67583" y="5067288"/>
            <a:ext cx="2052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This is the result of a quench in the pre series magnet during its qualification </a:t>
            </a:r>
            <a:r>
              <a:rPr lang="en-US" sz="10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test</a:t>
            </a:r>
          </a:p>
          <a:p>
            <a:pPr algn="ctr"/>
            <a:endParaRPr lang="en-US" sz="8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US" sz="800" i="1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Courtesy of Marta </a:t>
            </a:r>
            <a:r>
              <a:rPr lang="en-US" sz="8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Bajko</a:t>
            </a:r>
            <a:endParaRPr lang="en-US" sz="800" i="1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92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463553" y="1364734"/>
            <a:ext cx="5576300" cy="3747535"/>
          </a:xfrm>
          <a:prstGeom prst="rect">
            <a:avLst/>
          </a:prstGeom>
        </p:spPr>
        <p:txBody>
          <a:bodyPr vert="horz" lIns="25718" tIns="0" rIns="25718" bIns="0" anchor="t" anchorCtr="0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Perform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2D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and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3D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analysis of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 mechanics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during a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in relevant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operation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conditions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using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ANSYS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APDL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</a:t>
            </a:r>
          </a:p>
          <a:p>
            <a:pPr algn="just" defTabSz="257169">
              <a:buClrTx/>
              <a:buSzTx/>
            </a:pPr>
            <a:endParaRPr lang="en-US" sz="1400" b="1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algn="just"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HL-LHC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MQXF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Low-</a:t>
            </a:r>
            <a:r>
              <a:rPr lang="el-GR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β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quadrupole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, our playground field.</a:t>
            </a:r>
          </a:p>
          <a:p>
            <a:pPr algn="just" defTabSz="257169">
              <a:buClrTx/>
              <a:buSzTx/>
            </a:pPr>
            <a:endParaRPr lang="en-US" sz="14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Magnet protected with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quench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heaters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(placed in the outer layer of the coils), quench at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nominal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current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 Characterize </a:t>
            </a:r>
            <a:r>
              <a:rPr lang="en-US" sz="140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magnet 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response.</a:t>
            </a:r>
          </a:p>
          <a:p>
            <a:pPr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The method should combine the necessary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multi-physics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models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 They will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provide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input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for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mechanical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model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</a:t>
            </a:r>
          </a:p>
          <a:p>
            <a:pPr defTabSz="257169">
              <a:buClrTx/>
              <a:buSzTx/>
            </a:pPr>
            <a:endParaRPr lang="en-US" sz="14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Main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goal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of today: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Show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that the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methodology</a:t>
            </a:r>
            <a:r>
              <a:rPr lang="en-US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works.</a:t>
            </a:r>
            <a:endParaRPr lang="en-US" sz="1400" dirty="0" smtClean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INTRODUCTION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3663" y="1001563"/>
            <a:ext cx="5420863" cy="309027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Objective</a:t>
            </a:r>
            <a:endParaRPr lang="en-GB" sz="16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09603855"/>
              </p:ext>
            </p:extLst>
          </p:nvPr>
        </p:nvGraphicFramePr>
        <p:xfrm>
          <a:off x="5146508" y="3400927"/>
          <a:ext cx="4318000" cy="277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500000" flipH="1" flipV="1">
            <a:off x="7137816" y="1317217"/>
            <a:ext cx="2075070" cy="1245042"/>
          </a:xfrm>
          <a:prstGeom prst="rect">
            <a:avLst/>
          </a:prstGeom>
        </p:spPr>
      </p:pic>
      <p:sp>
        <p:nvSpPr>
          <p:cNvPr id="19" name="Rectangle 38"/>
          <p:cNvSpPr>
            <a:spLocks noChangeArrowheads="1"/>
          </p:cNvSpPr>
          <p:nvPr/>
        </p:nvSpPr>
        <p:spPr bwMode="auto">
          <a:xfrm>
            <a:off x="6437400" y="2862346"/>
            <a:ext cx="34759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3D MQXF magnet mechanical model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(G. Vallone, 2017)</a:t>
            </a:r>
            <a:endParaRPr lang="en-GB" altLang="fr-FR" sz="8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0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0" y="4"/>
            <a:ext cx="9144000" cy="6300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chemeClr val="bg1"/>
                </a:solidFill>
                <a:latin typeface="Cambria" panose="02040503050406030204" pitchFamily="18" charset="0"/>
              </a:rPr>
              <a:t>OUTLINE</a:t>
            </a:r>
            <a:endParaRPr lang="en-US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944538" y="1632907"/>
            <a:ext cx="79122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1.- Introduction – Quench processes and superconducting magnets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944537" y="4790899"/>
            <a:ext cx="62457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6.- </a:t>
            </a:r>
            <a:r>
              <a:rPr lang="en-US" altLang="fr-FR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Final conclusions</a:t>
            </a:r>
            <a:endParaRPr lang="en-US" altLang="fr-FR" sz="2000" dirty="0">
              <a:solidFill>
                <a:schemeClr val="accent4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944538" y="2873259"/>
            <a:ext cx="70502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3.- Finite element modelling for the analysis of the magnet </a:t>
            </a:r>
            <a:r>
              <a:rPr lang="en-US" altLang="fr-FR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mechanics </a:t>
            </a: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during a  quench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944538" y="374811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4.- 2D FE Analysis of a quench heater protected magnet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944537" y="4309251"/>
            <a:ext cx="74110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5.- 3D FE Analysis of a quench heater protected magnet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944538" y="2414096"/>
            <a:ext cx="70502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defTabSz="457200">
              <a:spcBef>
                <a:spcPct val="0"/>
              </a:spcBef>
              <a:spcAft>
                <a:spcPts val="200"/>
              </a:spcAft>
              <a:buNone/>
            </a:pPr>
            <a:r>
              <a:rPr lang="en-US" altLang="fr-FR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2.- MQXF – The low-</a:t>
            </a:r>
            <a:r>
              <a:rPr lang="el-GR" altLang="fr-FR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β</a:t>
            </a:r>
            <a:r>
              <a:rPr lang="en-US" altLang="fr-FR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 quadrupole for HL-LHC</a:t>
            </a:r>
          </a:p>
        </p:txBody>
      </p:sp>
    </p:spTree>
    <p:extLst>
      <p:ext uri="{BB962C8B-B14F-4D97-AF65-F5344CB8AC3E}">
        <p14:creationId xmlns:p14="http://schemas.microsoft.com/office/powerpoint/2010/main" val="231186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3694</TotalTime>
  <Words>2517</Words>
  <Application>Microsoft Office PowerPoint</Application>
  <PresentationFormat>On-screen Show (4:3)</PresentationFormat>
  <Paragraphs>512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Arial</vt:lpstr>
      <vt:lpstr>Calibri</vt:lpstr>
      <vt:lpstr>Cambria</vt:lpstr>
      <vt:lpstr>Cambria Math</vt:lpstr>
      <vt:lpstr>Century Gothic</vt:lpstr>
      <vt:lpstr>Courier New</vt:lpstr>
      <vt:lpstr>Times New Roman</vt:lpstr>
      <vt:lpstr>Wingdings</vt:lpstr>
      <vt:lpstr>CERNPre╠üsentation2</vt:lpstr>
      <vt:lpstr>PowerPoint Presentation</vt:lpstr>
      <vt:lpstr>On the magnet mechanics during a quench: Three-Dimensional Finite Element Analysis Of a Quench Heater Protected Magnet</vt:lpstr>
      <vt:lpstr>OUTLINE</vt:lpstr>
      <vt:lpstr>OUTLINE</vt:lpstr>
      <vt:lpstr>INTRODUCTION</vt:lpstr>
      <vt:lpstr>INTRODUCTION</vt:lpstr>
      <vt:lpstr>INTRODUCTION</vt:lpstr>
      <vt:lpstr>INTRODUCTION</vt:lpstr>
      <vt:lpstr>OUTLINE</vt:lpstr>
      <vt:lpstr>MQXF</vt:lpstr>
      <vt:lpstr>MQXF</vt:lpstr>
      <vt:lpstr>OUTLINE</vt:lpstr>
      <vt:lpstr>FE QUENCH ANALYSIS</vt:lpstr>
      <vt:lpstr>FE QUENCH ANALYSIS</vt:lpstr>
      <vt:lpstr>FE QUENCH ANALYSIS</vt:lpstr>
      <vt:lpstr>FE QUENCH ANALYSIS</vt:lpstr>
      <vt:lpstr>FE QUENCH ANALYSIS</vt:lpstr>
      <vt:lpstr>FE QUENCH ANALYSIS</vt:lpstr>
      <vt:lpstr>FE QUENCH ANALYSIS</vt:lpstr>
      <vt:lpstr>FE QUENCH ANALYSIS</vt:lpstr>
      <vt:lpstr>FE QUENCH ANALYSIS</vt:lpstr>
      <vt:lpstr>FE QUENCH ANALYSIS</vt:lpstr>
      <vt:lpstr>OUTLINE</vt:lpstr>
      <vt:lpstr>2D MECHANICS OF A QH PROTECTED MAGNET</vt:lpstr>
      <vt:lpstr>2D MECHANICS OF A QH PROTECTED MAGNET</vt:lpstr>
      <vt:lpstr>2D MECHANICS OF A QH PROTECTED MAGNET</vt:lpstr>
      <vt:lpstr>2D MECHANICS OF A QH PROTECTED MAGNET</vt:lpstr>
      <vt:lpstr>2D MECHANICS OF A QH PROTECTED MAGNET</vt:lpstr>
      <vt:lpstr>OUTLINE</vt:lpstr>
      <vt:lpstr>3D MECHANICS OF A QH PROTECTED MAGNET</vt:lpstr>
      <vt:lpstr>3D MECHANICS OF A QH PROTECTED MAGNET</vt:lpstr>
      <vt:lpstr>3D MECHANICS OF A QH PROTECTED MAGNET</vt:lpstr>
      <vt:lpstr>3D MECHANICS OF A QH PROTECTED MAGNET</vt:lpstr>
      <vt:lpstr>3D MECHANICS OF A QH PROTECTED MAGNET</vt:lpstr>
      <vt:lpstr>3D MECHANICS OF A QH PROTECTED MAGNET</vt:lpstr>
      <vt:lpstr>3D MECHANICS OF A QH PROTECTED MAGNET</vt:lpstr>
      <vt:lpstr>OUTLINE</vt:lpstr>
      <vt:lpstr>CONCLUSIONS</vt:lpstr>
      <vt:lpstr>PowerPoint Presentation</vt:lpstr>
      <vt:lpstr>INTRODUCTION</vt:lpstr>
      <vt:lpstr>MQXF</vt:lpstr>
      <vt:lpstr>FE QUENCH ANALYSIS</vt:lpstr>
      <vt:lpstr>2D MECHANICS OF A QH PROTECTED MAGNET</vt:lpstr>
      <vt:lpstr>3D MECHANICS OF A QH PROTECTED MAGNET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Ferradas Troitino</dc:creator>
  <cp:lastModifiedBy>Jose Ferradas Troitino</cp:lastModifiedBy>
  <cp:revision>989</cp:revision>
  <dcterms:created xsi:type="dcterms:W3CDTF">2015-10-08T10:32:22Z</dcterms:created>
  <dcterms:modified xsi:type="dcterms:W3CDTF">2019-07-10T09:22:56Z</dcterms:modified>
</cp:coreProperties>
</file>