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0"/>
  </p:notesMasterIdLst>
  <p:sldIdLst>
    <p:sldId id="256" r:id="rId2"/>
    <p:sldId id="332" r:id="rId3"/>
    <p:sldId id="362" r:id="rId4"/>
    <p:sldId id="359" r:id="rId5"/>
    <p:sldId id="360" r:id="rId6"/>
    <p:sldId id="361" r:id="rId7"/>
    <p:sldId id="337" r:id="rId8"/>
    <p:sldId id="349" r:id="rId9"/>
    <p:sldId id="336" r:id="rId10"/>
    <p:sldId id="355" r:id="rId11"/>
    <p:sldId id="352" r:id="rId12"/>
    <p:sldId id="344" r:id="rId13"/>
    <p:sldId id="345" r:id="rId14"/>
    <p:sldId id="339" r:id="rId15"/>
    <p:sldId id="350" r:id="rId16"/>
    <p:sldId id="341" r:id="rId17"/>
    <p:sldId id="342" r:id="rId18"/>
    <p:sldId id="340" r:id="rId19"/>
    <p:sldId id="354" r:id="rId20"/>
    <p:sldId id="351" r:id="rId21"/>
    <p:sldId id="346" r:id="rId22"/>
    <p:sldId id="356" r:id="rId23"/>
    <p:sldId id="347" r:id="rId24"/>
    <p:sldId id="334" r:id="rId25"/>
    <p:sldId id="358" r:id="rId26"/>
    <p:sldId id="348" r:id="rId27"/>
    <p:sldId id="357" r:id="rId28"/>
    <p:sldId id="353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RIN Sandra 250209" initials="VS2" lastIdx="2" clrIdx="0">
    <p:extLst>
      <p:ext uri="{19B8F6BF-5375-455C-9EA6-DF929625EA0E}">
        <p15:presenceInfo xmlns:p15="http://schemas.microsoft.com/office/powerpoint/2012/main" userId="S-1-5-21-1801674531-299502267-839522115-372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CC00CC"/>
    <a:srgbClr val="0000FF"/>
    <a:srgbClr val="DC0528"/>
    <a:srgbClr val="4F81BD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86364" autoAdjust="0"/>
  </p:normalViewPr>
  <p:slideViewPr>
    <p:cSldViewPr snapToGrid="0" showGuides="1">
      <p:cViewPr varScale="1">
        <p:scale>
          <a:sx n="99" d="100"/>
          <a:sy n="99" d="100"/>
        </p:scale>
        <p:origin x="192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7-08T13:22:29.003" idx="2">
    <p:pos x="2475" y="2994"/>
    <p:text>doute sur la valeur: 5.7t (valeur donnée par Christine), 5.1t sur Vincenta, 4.6t avec valeurs Yawei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537C3-EDC4-44A6-BC81-20D56C6AF713}" type="datetimeFigureOut">
              <a:rPr lang="fr-FR" smtClean="0"/>
              <a:t>10/07/2019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41EFD-DEE0-4F9D-9857-4737CFFECC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36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41EFD-DEE0-4F9D-9857-4737CFFECC74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11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3310128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71" y="5163957"/>
            <a:ext cx="1515762" cy="79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\\shiva\share\SBT\001.7-Commun\COMMUNICATION\LOGO SBT\Logo SBT 3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11" y="4258557"/>
            <a:ext cx="1512000" cy="72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71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6343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7413" cy="909637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550" y="1268413"/>
            <a:ext cx="8172450" cy="496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7985125" y="6592267"/>
            <a:ext cx="11191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63B5C035-6814-4C40-B4FF-13DA8704FE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833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deau_page_car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418356"/>
          </a:xfrm>
          <a:prstGeom prst="rect">
            <a:avLst/>
          </a:prstGeom>
        </p:spPr>
      </p:pic>
      <p:sp>
        <p:nvSpPr>
          <p:cNvPr id="8" name="Espace réservé du pied de page 5"/>
          <p:cNvSpPr txBox="1">
            <a:spLocks/>
          </p:cNvSpPr>
          <p:nvPr/>
        </p:nvSpPr>
        <p:spPr>
          <a:xfrm>
            <a:off x="1" y="6646212"/>
            <a:ext cx="9143999" cy="26064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8970963" algn="r"/>
              </a:tabLst>
            </a:pPr>
            <a:r>
              <a:rPr lang="fr-FR" sz="900" baseline="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10</a:t>
            </a:r>
            <a:r>
              <a:rPr lang="fr-FR" sz="900" baseline="300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fr-FR" sz="900" baseline="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2019 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An</a:t>
            </a:r>
            <a:r>
              <a:rPr lang="fr-FR" sz="900" baseline="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update of thermal-</a:t>
            </a:r>
            <a:r>
              <a:rPr lang="fr-FR" sz="900" baseline="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hydraulic</a:t>
            </a:r>
            <a:r>
              <a:rPr lang="fr-FR" sz="900" baseline="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simulations of the JT-60SA </a:t>
            </a:r>
            <a:r>
              <a:rPr lang="fr-FR" sz="900" baseline="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</a:t>
            </a:r>
            <a:r>
              <a:rPr lang="fr-FR" sz="900" baseline="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 – CHATS 2019 – F. Bonne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90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Grenoble Alpes, CEA INAC - SBT  |  Page </a:t>
            </a:r>
            <a:fld id="{AEFB9B6D-867A-40B8-ACB0-35CC9F272C9C}" type="slidenum">
              <a:rPr lang="fr-FR" sz="90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tabLst>
                  <a:tab pos="8970963" algn="r"/>
                </a:tabLst>
              </a:pPr>
              <a:t>‹N°›</a:t>
            </a:fld>
            <a:endParaRPr lang="fr-FR" sz="900" dirty="0">
              <a:solidFill>
                <a:srgbClr val="5F5F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38009" y="-1"/>
            <a:ext cx="8205991" cy="638691"/>
          </a:xfrm>
          <a:prstGeom prst="rect">
            <a:avLst/>
          </a:prstGeom>
          <a:gradFill flip="none" rotWithShape="1">
            <a:gsLst>
              <a:gs pos="100000">
                <a:srgbClr val="94000F"/>
              </a:gs>
              <a:gs pos="0">
                <a:srgbClr val="E60019"/>
              </a:gs>
              <a:gs pos="50000">
                <a:srgbClr val="B6001B"/>
              </a:gs>
              <a:gs pos="100000">
                <a:srgbClr val="94000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38008" y="440668"/>
            <a:ext cx="7272000" cy="3960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Picture 373" descr="D:\mes documents\Fichier\GRTH\Présentations\AG SBT 2013\CE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38008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mes documents\Fichier\MODELES\logo UGA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768" y="65316"/>
            <a:ext cx="785395" cy="50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0" y="6646212"/>
            <a:ext cx="9144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54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62866" y="294410"/>
            <a:ext cx="54694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700"/>
              </a:spcAft>
            </a:pPr>
            <a:r>
              <a:rPr lang="en-US" sz="2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 </a:t>
            </a:r>
            <a:r>
              <a:rPr lang="en-US" sz="20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update</a:t>
            </a:r>
            <a:r>
              <a:rPr lang="en-US" sz="2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of dynamic thermal-hydraulic simulations of the JT-60SA cryogenic system for preparing plasma </a:t>
            </a:r>
            <a:r>
              <a:rPr lang="en-US" sz="2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operation</a:t>
            </a:r>
            <a:endParaRPr lang="fr-FR" sz="2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0095" y="5012253"/>
            <a:ext cx="568537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tabLst>
                <a:tab pos="3295015" algn="ctr"/>
                <a:tab pos="6048375" algn="l"/>
              </a:tabLst>
            </a:pPr>
            <a:r>
              <a:rPr lang="fr-FR" sz="1400" baseline="30000" dirty="0" err="1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</a:t>
            </a:r>
            <a:r>
              <a:rPr lang="fr-FR" sz="1400" dirty="0" err="1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Univ</a:t>
            </a:r>
            <a:r>
              <a:rPr lang="fr-FR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 Grenoble Alpes, CEA IRIG-d-SBT, Grenoble, 38000, 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France</a:t>
            </a:r>
          </a:p>
          <a:p>
            <a:pPr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tabLst>
                <a:tab pos="3295015" algn="ctr"/>
                <a:tab pos="6048375" algn="l"/>
              </a:tabLst>
            </a:pPr>
            <a:r>
              <a:rPr lang="fr-FR" sz="1400" baseline="30000" dirty="0" err="1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</a:t>
            </a:r>
            <a:r>
              <a:rPr lang="fr-FR" sz="1400" dirty="0" err="1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CEA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/IRFM </a:t>
            </a:r>
            <a:r>
              <a:rPr lang="fr-FR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Saint-Paul-lez-Durance 13108 France</a:t>
            </a:r>
          </a:p>
          <a:p>
            <a:pPr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tabLst>
                <a:tab pos="3295015" algn="ctr"/>
                <a:tab pos="6048375" algn="l"/>
              </a:tabLst>
            </a:pPr>
            <a:r>
              <a:rPr lang="en-US" sz="1400" baseline="300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</a:t>
            </a:r>
            <a:r>
              <a:rPr lang="en-US" sz="14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Fusion</a:t>
            </a:r>
            <a:r>
              <a:rPr lang="en-US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for Energy, Broader Approach Program and Delivery Department, </a:t>
            </a:r>
            <a:r>
              <a:rPr lang="en-US" sz="14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Boltzmannstr</a:t>
            </a:r>
            <a:r>
              <a:rPr lang="en-US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 2, D-85748 </a:t>
            </a:r>
            <a:r>
              <a:rPr lang="en-US" sz="14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Garching</a:t>
            </a:r>
            <a:r>
              <a:rPr lang="en-US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, Germany </a:t>
            </a:r>
            <a:endParaRPr lang="fr-FR" sz="1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tabLst>
                <a:tab pos="3295015" algn="ctr"/>
                <a:tab pos="6048375" algn="l"/>
              </a:tabLst>
            </a:pPr>
            <a:r>
              <a:rPr lang="en-GB" sz="1400" baseline="300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</a:t>
            </a:r>
            <a:r>
              <a:rPr lang="en-GB" sz="14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Naka</a:t>
            </a:r>
            <a:r>
              <a:rPr lang="en-GB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Fusion Institute, National Institute for Quantum Radiological Science and Technology, 801-1 </a:t>
            </a:r>
            <a:r>
              <a:rPr lang="en-GB" sz="1400" dirty="0" err="1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Mukoyama</a:t>
            </a:r>
            <a:r>
              <a:rPr lang="en-GB" sz="1400" dirty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, Naka, Ibaraki, 311-0193 Japan4</a:t>
            </a:r>
            <a:endParaRPr lang="fr-FR" sz="1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38246" y="1614793"/>
            <a:ext cx="2518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 F. Bonne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340095" y="4102402"/>
            <a:ext cx="5422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900"/>
              </a:spcAft>
              <a:tabLst>
                <a:tab pos="3295015" algn="ctr"/>
                <a:tab pos="6048375" algn="l"/>
              </a:tabLst>
            </a:pP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Varin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*, C.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Hoa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Nicollet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Zani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J-C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Vallet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Di </a:t>
            </a:r>
            <a:r>
              <a:rPr lang="en-US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Pietro</a:t>
            </a:r>
            <a:r>
              <a:rPr lang="en-US" sz="1600" baseline="300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Fukui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</a:t>
            </a:r>
            <a:r>
              <a:rPr lang="en-US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Hamada</a:t>
            </a:r>
            <a:r>
              <a:rPr lang="en-US" sz="1600" baseline="300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lang="en-US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Natsume</a:t>
            </a:r>
            <a:r>
              <a:rPr lang="en-US" sz="1600" baseline="30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fr-FR" sz="1600" baseline="30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675" y="2013698"/>
            <a:ext cx="1862209" cy="205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17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Description of TF loop &amp; TF CICC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362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of TF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TF CICC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384560"/>
              </p:ext>
            </p:extLst>
          </p:nvPr>
        </p:nvGraphicFramePr>
        <p:xfrm>
          <a:off x="474601" y="2226090"/>
          <a:ext cx="3740979" cy="27643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089509">
                  <a:extLst>
                    <a:ext uri="{9D8B030D-6E8A-4147-A177-3AD203B41FA5}">
                      <a16:colId xmlns:a16="http://schemas.microsoft.com/office/drawing/2014/main" val="1782902121"/>
                    </a:ext>
                  </a:extLst>
                </a:gridCol>
                <a:gridCol w="651470">
                  <a:extLst>
                    <a:ext uri="{9D8B030D-6E8A-4147-A177-3AD203B41FA5}">
                      <a16:colId xmlns:a16="http://schemas.microsoft.com/office/drawing/2014/main" val="3962326674"/>
                    </a:ext>
                  </a:extLst>
                </a:gridCol>
              </a:tblGrid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Properties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400" b="1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5973031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(m)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12358738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Void fraction (-)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6099369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Strand diameter (mm)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0043882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superconducting strands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324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2923081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copper strands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11138934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Helium</a:t>
                      </a: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cross-section area (mm</a:t>
                      </a:r>
                      <a:r>
                        <a:rPr lang="fr-FR" sz="1400" baseline="300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125.8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3002667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Wetted</a:t>
                      </a: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dirty="0" err="1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perimeter</a:t>
                      </a: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(m)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1.108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9067475"/>
                  </a:ext>
                </a:extLst>
              </a:tr>
              <a:tr h="307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Mass of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winding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pack (one TF 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coil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) (t)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5.7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7197523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74601" y="1647026"/>
            <a:ext cx="4198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 of the TF CICC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589" y="3124968"/>
            <a:ext cx="1350430" cy="13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Connecteur droit avec flèche 12"/>
          <p:cNvCxnSpPr/>
          <p:nvPr/>
        </p:nvCxnSpPr>
        <p:spPr>
          <a:xfrm>
            <a:off x="5438589" y="2983303"/>
            <a:ext cx="1311489" cy="553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5236282" y="3124968"/>
            <a:ext cx="20576" cy="133866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438589" y="2613970"/>
            <a:ext cx="2011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22 mm</a:t>
            </a:r>
            <a:endParaRPr lang="fr-FR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394073" y="3280199"/>
            <a:ext cx="2011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26 mm</a:t>
            </a:r>
            <a:endParaRPr lang="fr-FR" sz="1600" dirty="0"/>
          </a:p>
        </p:txBody>
      </p:sp>
      <p:cxnSp>
        <p:nvCxnSpPr>
          <p:cNvPr id="17" name="Connecteur droit avec flèche 16"/>
          <p:cNvCxnSpPr>
            <a:stCxn id="19" idx="1"/>
          </p:cNvCxnSpPr>
          <p:nvPr/>
        </p:nvCxnSpPr>
        <p:spPr>
          <a:xfrm flipH="1">
            <a:off x="6639321" y="3280199"/>
            <a:ext cx="383620" cy="208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20" idx="1"/>
          </p:cNvCxnSpPr>
          <p:nvPr/>
        </p:nvCxnSpPr>
        <p:spPr>
          <a:xfrm flipH="1">
            <a:off x="6405399" y="3844588"/>
            <a:ext cx="617543" cy="169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7022941" y="3110922"/>
            <a:ext cx="247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Stainless</a:t>
            </a:r>
            <a:r>
              <a:rPr lang="fr-FR" sz="1600" dirty="0" smtClean="0"/>
              <a:t> </a:t>
            </a:r>
            <a:r>
              <a:rPr lang="fr-FR" sz="1600" dirty="0" err="1" smtClean="0"/>
              <a:t>steel</a:t>
            </a:r>
            <a:r>
              <a:rPr lang="fr-FR" sz="1600" dirty="0" smtClean="0"/>
              <a:t> jacket</a:t>
            </a:r>
            <a:endParaRPr lang="fr-FR" sz="16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022942" y="3675311"/>
            <a:ext cx="247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NbTi</a:t>
            </a:r>
            <a:r>
              <a:rPr lang="fr-FR" sz="1600" dirty="0" smtClean="0"/>
              <a:t> &amp; Cu </a:t>
            </a:r>
            <a:r>
              <a:rPr lang="fr-FR" sz="1600" dirty="0" err="1" smtClean="0"/>
              <a:t>strands</a:t>
            </a:r>
            <a:endParaRPr lang="fr-FR" sz="1600" dirty="0"/>
          </a:p>
        </p:txBody>
      </p:sp>
      <p:sp>
        <p:nvSpPr>
          <p:cNvPr id="23" name="Rectangle 22"/>
          <p:cNvSpPr/>
          <p:nvPr/>
        </p:nvSpPr>
        <p:spPr>
          <a:xfrm>
            <a:off x="4774004" y="1652701"/>
            <a:ext cx="4198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Cross-section of the CICC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74004" y="1929164"/>
            <a:ext cx="2076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(Courtesy of S. Nicollet)</a:t>
            </a:r>
            <a:endParaRPr lang="en-US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98332" y="2622743"/>
            <a:ext cx="5469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700"/>
              </a:spcAft>
            </a:pPr>
            <a:r>
              <a:rPr lang="en-US" sz="2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Description of the models</a:t>
            </a:r>
            <a:endParaRPr lang="fr-FR" sz="2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8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Description of the models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1770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Vincenta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59615" y="1504290"/>
            <a:ext cx="82294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using the </a:t>
            </a:r>
            <a:r>
              <a:rPr lang="en-US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Vincenta</a:t>
            </a: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code with data available in 2010</a:t>
            </a:r>
          </a:p>
          <a:p>
            <a:endParaRPr lang="en-US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Limitations &amp; need for updates :</a:t>
            </a:r>
          </a:p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</a:t>
            </a: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values are now available for friction factor &amp; heat load</a:t>
            </a:r>
          </a:p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</a:t>
            </a: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Assumed an uniformly distributed heat load on the CICC </a:t>
            </a:r>
          </a:p>
          <a:p>
            <a:pPr lvl="1"/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</a:t>
            </a: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Ignored the inter-turn thermal coupling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615" y="3588149"/>
            <a:ext cx="4756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Simcryogenics for an updated model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30" y="4102348"/>
            <a:ext cx="5016775" cy="233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0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Description of the models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Simcryogenics model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15" y="2189785"/>
            <a:ext cx="8420885" cy="39231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2335" y="1488054"/>
            <a:ext cx="3033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TF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494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Description of the models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Simcryogenics model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7" y="1742901"/>
            <a:ext cx="8251304" cy="16046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01" y="3905484"/>
            <a:ext cx="8251304" cy="2029171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4989684" y="4351867"/>
            <a:ext cx="719544" cy="575733"/>
          </a:xfrm>
          <a:prstGeom prst="round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4989684" y="5373983"/>
            <a:ext cx="719544" cy="575733"/>
          </a:xfrm>
          <a:prstGeom prst="round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527787" y="3249885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CICC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0632" y="3982535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structure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05362" y="6026767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 structure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698936" y="2594293"/>
            <a:ext cx="719544" cy="575733"/>
          </a:xfrm>
          <a:prstGeom prst="round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à coins arrondis 14"/>
          <p:cNvSpPr/>
          <p:nvPr/>
        </p:nvSpPr>
        <p:spPr>
          <a:xfrm>
            <a:off x="2319011" y="2594295"/>
            <a:ext cx="719544" cy="575733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999078" y="2594295"/>
            <a:ext cx="719544" cy="575733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5325545" y="2594294"/>
            <a:ext cx="719544" cy="575733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6144965" y="2594293"/>
            <a:ext cx="719544" cy="575733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7567365" y="2594293"/>
            <a:ext cx="719544" cy="575733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6418280" y="4440767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909618" y="4470400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2062243" y="4440767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3937472" y="5433249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à coins arrondis 32"/>
          <p:cNvSpPr/>
          <p:nvPr/>
        </p:nvSpPr>
        <p:spPr>
          <a:xfrm>
            <a:off x="3937472" y="4457461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à coins arrondis 33"/>
          <p:cNvSpPr/>
          <p:nvPr/>
        </p:nvSpPr>
        <p:spPr>
          <a:xfrm>
            <a:off x="7737064" y="4440767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à coins arrondis 34"/>
          <p:cNvSpPr/>
          <p:nvPr/>
        </p:nvSpPr>
        <p:spPr>
          <a:xfrm>
            <a:off x="6401545" y="5433249"/>
            <a:ext cx="560947" cy="457200"/>
          </a:xfrm>
          <a:prstGeom prst="round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452196" y="5712271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fr-FR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-distribution pipes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3225709" y="2772287"/>
            <a:ext cx="436567" cy="282962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à coins arrondis 37"/>
          <p:cNvSpPr/>
          <p:nvPr/>
        </p:nvSpPr>
        <p:spPr>
          <a:xfrm>
            <a:off x="7075793" y="2758417"/>
            <a:ext cx="436567" cy="282962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à coins arrondis 38"/>
          <p:cNvSpPr/>
          <p:nvPr/>
        </p:nvSpPr>
        <p:spPr>
          <a:xfrm>
            <a:off x="4883894" y="2772287"/>
            <a:ext cx="436567" cy="282962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>
            <a:off x="1821871" y="2772287"/>
            <a:ext cx="436567" cy="282962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à coins arrondis 41"/>
          <p:cNvSpPr/>
          <p:nvPr/>
        </p:nvSpPr>
        <p:spPr>
          <a:xfrm>
            <a:off x="6996086" y="4557519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à coins arrondis 47"/>
          <p:cNvSpPr/>
          <p:nvPr/>
        </p:nvSpPr>
        <p:spPr>
          <a:xfrm>
            <a:off x="3457947" y="5553566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à coins arrondis 48"/>
          <p:cNvSpPr/>
          <p:nvPr/>
        </p:nvSpPr>
        <p:spPr>
          <a:xfrm>
            <a:off x="6004532" y="4562631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à coins arrondis 49"/>
          <p:cNvSpPr/>
          <p:nvPr/>
        </p:nvSpPr>
        <p:spPr>
          <a:xfrm>
            <a:off x="6996086" y="5546754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à coins arrondis 50"/>
          <p:cNvSpPr/>
          <p:nvPr/>
        </p:nvSpPr>
        <p:spPr>
          <a:xfrm>
            <a:off x="6004532" y="5546754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à coins arrondis 51"/>
          <p:cNvSpPr/>
          <p:nvPr/>
        </p:nvSpPr>
        <p:spPr>
          <a:xfrm>
            <a:off x="4582138" y="4557519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à coins arrondis 52"/>
          <p:cNvSpPr/>
          <p:nvPr/>
        </p:nvSpPr>
        <p:spPr>
          <a:xfrm>
            <a:off x="4589429" y="5546754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à coins arrondis 53"/>
          <p:cNvSpPr/>
          <p:nvPr/>
        </p:nvSpPr>
        <p:spPr>
          <a:xfrm>
            <a:off x="3463183" y="4557519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à coins arrondis 54"/>
          <p:cNvSpPr/>
          <p:nvPr/>
        </p:nvSpPr>
        <p:spPr>
          <a:xfrm>
            <a:off x="1585692" y="4546662"/>
            <a:ext cx="391921" cy="340448"/>
          </a:xfrm>
          <a:prstGeom prst="roundRect">
            <a:avLst/>
          </a:prstGeom>
          <a:noFill/>
          <a:ln w="25400" cmpd="sng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474601" y="6130239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</a:t>
            </a:r>
            <a:r>
              <a:rPr lang="fr-FR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multipliers</a:t>
            </a:r>
            <a:r>
              <a:rPr lang="fr-FR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50466" y="1429664"/>
            <a:ext cx="6586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branches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containing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TF CICC &amp; structures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55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98332" y="2622743"/>
            <a:ext cx="5469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700"/>
              </a:spcAft>
            </a:pPr>
            <a:r>
              <a:rPr lang="en-US" sz="2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 assumptions</a:t>
            </a:r>
            <a:endParaRPr lang="fr-FR" sz="2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0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-376985" y="109049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Model assumptions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Friction factor for the CICC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74601" y="15140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4601" y="1422893"/>
            <a:ext cx="6615914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/>
            <a:r>
              <a:rPr lang="en-GB" alt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of </a:t>
            </a:r>
            <a:r>
              <a:rPr lang="en-GB" alt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Katheder</a:t>
            </a:r>
            <a:r>
              <a:rPr lang="en-GB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correlation proposed by </a:t>
            </a:r>
            <a:r>
              <a:rPr lang="en-GB" alt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Nicollet</a:t>
            </a:r>
            <a:r>
              <a:rPr lang="en-GB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GB" alt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</a:t>
            </a:r>
          </a:p>
          <a:p>
            <a:pPr marL="742950" lvl="1" indent="-285750">
              <a:buFontTx/>
              <a:buChar char="-"/>
            </a:pPr>
            <a:endParaRPr lang="en-GB" alt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n-GB" alt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n-GB" alt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Correlations based on experimental data are now available: </a:t>
            </a:r>
          </a:p>
          <a:p>
            <a:pPr marL="742950" lvl="1" indent="-285750">
              <a:buFontTx/>
              <a:buChar char="-"/>
            </a:pPr>
            <a:endParaRPr lang="en-GB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n-GB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34847" y="2013869"/>
                <a:ext cx="4024370" cy="3888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=(</m:t>
                      </m:r>
                      <m:f>
                        <m:fPr>
                          <m:type m:val="li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19.5</m:t>
                          </m:r>
                        </m:num>
                        <m:den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Re</m:t>
                              </m:r>
                            </m:e>
                            <m:sup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0.7953</m:t>
                              </m:r>
                            </m:sup>
                          </m:sSup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+0.0231</m:t>
                      </m:r>
                      <m:f>
                        <m:fPr>
                          <m:type m:val="li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  <m:sup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0.742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847" y="2013869"/>
                <a:ext cx="4024370" cy="388824"/>
              </a:xfrm>
              <a:prstGeom prst="rect">
                <a:avLst/>
              </a:prstGeom>
              <a:blipFill>
                <a:blip r:embed="rId2"/>
                <a:stretch>
                  <a:fillRect t="-106250" r="-152" b="-1671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13634" y="4224313"/>
            <a:ext cx="6214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alt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higher-than-expected</a:t>
            </a:r>
            <a:r>
              <a:rPr lang="fr-FR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pressure </a:t>
            </a:r>
            <a:r>
              <a:rPr lang="fr-FR" alt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drop </a:t>
            </a:r>
          </a:p>
          <a:p>
            <a:r>
              <a:rPr lang="fr-FR" alt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fr-FR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 of a </a:t>
            </a:r>
            <a:r>
              <a:rPr lang="fr-FR" alt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reduced</a:t>
            </a:r>
            <a:r>
              <a:rPr lang="fr-FR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mass </a:t>
            </a:r>
            <a:r>
              <a:rPr lang="fr-FR" alt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flowrate</a:t>
            </a:r>
            <a:r>
              <a:rPr lang="fr-FR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</a:t>
            </a:r>
            <a:r>
              <a:rPr lang="fr-FR" alt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 g/s </a:t>
            </a:r>
            <a:r>
              <a:rPr lang="fr-FR" alt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 the TF CICC</a:t>
            </a:r>
            <a:endParaRPr lang="fr-FR" alt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88958" y="3142429"/>
                <a:ext cx="19852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958" y="3142429"/>
                <a:ext cx="1985223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83" y="4818301"/>
            <a:ext cx="1350430" cy="13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88958" y="3454218"/>
            <a:ext cx="7715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TF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12: </a:t>
            </a:r>
            <a:r>
              <a:rPr lang="el-G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[0.09, 0.12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], </a:t>
            </a:r>
            <a:r>
              <a:rPr lang="el-G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[14.3, 49.7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], </a:t>
            </a:r>
            <a:r>
              <a:rPr lang="el-G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[-0.79, 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-0.61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</a:t>
            </a:r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-376985" y="109049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Model assumptions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2617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coefficient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74601" y="15140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74601" y="1459826"/>
                <a:ext cx="7882767" cy="3705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Previous assumption: </a:t>
                </a:r>
              </a:p>
              <a:p>
                <a:r>
                  <a:rPr lang="en-US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Constant heat transfer coefficient for the TF CICC &amp; structures </a:t>
                </a:r>
              </a:p>
              <a:p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(25 W/(m</a:t>
                </a:r>
                <a:r>
                  <a:rPr lang="en-US" baseline="300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.K) for the CICC, 750 W/(m</a:t>
                </a:r>
                <a:r>
                  <a:rPr lang="en-US" baseline="300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.K) for the structures)</a:t>
                </a:r>
              </a:p>
              <a:p>
                <a:pPr marL="285750" indent="-285750">
                  <a:buFontTx/>
                  <a:buChar char="-"/>
                </a:pPr>
                <a:endParaRPr lang="en-US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Tx/>
                  <a:buChar char="-"/>
                </a:pPr>
                <a:endParaRPr lang="en-US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 by using Dittus-Boelter correlation:</a:t>
                </a:r>
                <a:endParaRPr lang="en-US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(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666666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5.2×</m:t>
                    </m:r>
                    <m:sSup>
                      <m:sSupPr>
                        <m:ctrlPr>
                          <a:rPr lang="fr-FR" i="1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GB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W/m</a:t>
                </a:r>
                <a:r>
                  <a:rPr lang="en-GB" baseline="300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.K for the CICC </a:t>
                </a:r>
                <a:r>
                  <a:rPr lang="en-GB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 3 g/s</a:t>
                </a:r>
                <a:r>
                  <a:rPr lang="en-GB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Tx/>
                  <a:buChar char="-"/>
                </a:pPr>
                <a:endParaRPr lang="en-US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Tx/>
                  <a:buChar char="-"/>
                </a:pPr>
                <a:endParaRPr lang="en-US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Tx/>
                  <a:buChar char="-"/>
                </a:pPr>
                <a:endParaRPr lang="en-US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Comparison with Colburn-Reynolds analogy (presented in the paper</a:t>
                </a:r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fr-FR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(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666666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3.0×</m:t>
                    </m:r>
                    <m:sSup>
                      <m:sSupPr>
                        <m:ctrlPr>
                          <a:rPr lang="fr-FR" i="1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GB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W/(m</a:t>
                </a:r>
                <a:r>
                  <a:rPr lang="en-GB" baseline="300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.K) for the CICC </a:t>
                </a:r>
                <a:r>
                  <a:rPr lang="en-GB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 3 g/s</a:t>
                </a:r>
                <a:r>
                  <a:rPr lang="en-GB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Tx/>
                  <a:buChar char="-"/>
                </a:pPr>
                <a:endParaRPr lang="fr-FR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01" y="1459826"/>
                <a:ext cx="7882767" cy="3705053"/>
              </a:xfrm>
              <a:prstGeom prst="rect">
                <a:avLst/>
              </a:prstGeom>
              <a:blipFill>
                <a:blip r:embed="rId2"/>
                <a:stretch>
                  <a:fillRect l="-541" t="-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65502" y="4854156"/>
                <a:ext cx="2668808" cy="3864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</m:num>
                        <m:den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502" y="4854156"/>
                <a:ext cx="2668808" cy="386452"/>
              </a:xfrm>
              <a:prstGeom prst="rect">
                <a:avLst/>
              </a:prstGeom>
              <a:blipFill>
                <a:blip r:embed="rId3"/>
                <a:stretch>
                  <a:fillRect t="-106250" r="-12100" b="-16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365502" y="3432465"/>
                <a:ext cx="29599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=0.023×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0.8</m:t>
                          </m:r>
                        </m:sup>
                      </m:sSup>
                      <m:r>
                        <a:rPr lang="fr-FR" i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0.4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502" y="3432465"/>
                <a:ext cx="295997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31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Model assumptions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74601" y="15140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4601" y="1256421"/>
            <a:ext cx="430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14%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contingency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59615" y="5410488"/>
            <a:ext cx="4051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endParaRPr lang="fr-FR" dirty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353504"/>
              </p:ext>
            </p:extLst>
          </p:nvPr>
        </p:nvGraphicFramePr>
        <p:xfrm>
          <a:off x="1771214" y="5837435"/>
          <a:ext cx="5703489" cy="704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3843">
                  <a:extLst>
                    <a:ext uri="{9D8B030D-6E8A-4147-A177-3AD203B41FA5}">
                      <a16:colId xmlns:a16="http://schemas.microsoft.com/office/drawing/2014/main" val="3317447634"/>
                    </a:ext>
                  </a:extLst>
                </a:gridCol>
                <a:gridCol w="718904">
                  <a:extLst>
                    <a:ext uri="{9D8B030D-6E8A-4147-A177-3AD203B41FA5}">
                      <a16:colId xmlns:a16="http://schemas.microsoft.com/office/drawing/2014/main" val="1947410033"/>
                    </a:ext>
                  </a:extLst>
                </a:gridCol>
                <a:gridCol w="728240">
                  <a:extLst>
                    <a:ext uri="{9D8B030D-6E8A-4147-A177-3AD203B41FA5}">
                      <a16:colId xmlns:a16="http://schemas.microsoft.com/office/drawing/2014/main" val="491521780"/>
                    </a:ext>
                  </a:extLst>
                </a:gridCol>
                <a:gridCol w="728240">
                  <a:extLst>
                    <a:ext uri="{9D8B030D-6E8A-4147-A177-3AD203B41FA5}">
                      <a16:colId xmlns:a16="http://schemas.microsoft.com/office/drawing/2014/main" val="3535215037"/>
                    </a:ext>
                  </a:extLst>
                </a:gridCol>
                <a:gridCol w="718904">
                  <a:extLst>
                    <a:ext uri="{9D8B030D-6E8A-4147-A177-3AD203B41FA5}">
                      <a16:colId xmlns:a16="http://schemas.microsoft.com/office/drawing/2014/main" val="418760317"/>
                    </a:ext>
                  </a:extLst>
                </a:gridCol>
                <a:gridCol w="746910">
                  <a:extLst>
                    <a:ext uri="{9D8B030D-6E8A-4147-A177-3AD203B41FA5}">
                      <a16:colId xmlns:a16="http://schemas.microsoft.com/office/drawing/2014/main" val="3878305440"/>
                    </a:ext>
                  </a:extLst>
                </a:gridCol>
                <a:gridCol w="748448">
                  <a:extLst>
                    <a:ext uri="{9D8B030D-6E8A-4147-A177-3AD203B41FA5}">
                      <a16:colId xmlns:a16="http://schemas.microsoft.com/office/drawing/2014/main" val="4292409178"/>
                    </a:ext>
                  </a:extLst>
                </a:gridCol>
              </a:tblGrid>
              <a:tr h="306447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Turn 1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en-GB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en-GB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en-GB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en-GB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en-GB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7778799"/>
                  </a:ext>
                </a:extLst>
              </a:tr>
              <a:tr h="398381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distribution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51%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21%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13%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7%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4%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4%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1419517"/>
                  </a:ext>
                </a:extLst>
              </a:tr>
            </a:tbl>
          </a:graphicData>
        </a:graphic>
      </p:graphicFrame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943" y="1773486"/>
            <a:ext cx="9526122" cy="331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87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rde 21"/>
          <p:cNvSpPr/>
          <p:nvPr/>
        </p:nvSpPr>
        <p:spPr>
          <a:xfrm rot="10237475">
            <a:off x="1612844" y="2043494"/>
            <a:ext cx="5608142" cy="3909665"/>
          </a:xfrm>
          <a:prstGeom prst="chord">
            <a:avLst>
              <a:gd name="adj1" fmla="val 6417928"/>
              <a:gd name="adj2" fmla="val 1631099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orde 20"/>
          <p:cNvSpPr/>
          <p:nvPr/>
        </p:nvSpPr>
        <p:spPr>
          <a:xfrm rot="10237475">
            <a:off x="2128716" y="2165824"/>
            <a:ext cx="4970146" cy="3616766"/>
          </a:xfrm>
          <a:prstGeom prst="chord">
            <a:avLst>
              <a:gd name="adj1" fmla="val 6280419"/>
              <a:gd name="adj2" fmla="val 1641185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orde 15"/>
          <p:cNvSpPr/>
          <p:nvPr/>
        </p:nvSpPr>
        <p:spPr>
          <a:xfrm rot="10237475">
            <a:off x="2367096" y="2289919"/>
            <a:ext cx="4626608" cy="3334132"/>
          </a:xfrm>
          <a:prstGeom prst="chord">
            <a:avLst>
              <a:gd name="adj1" fmla="val 6440347"/>
              <a:gd name="adj2" fmla="val 1628618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orde 14"/>
          <p:cNvSpPr/>
          <p:nvPr/>
        </p:nvSpPr>
        <p:spPr>
          <a:xfrm rot="10237475">
            <a:off x="2636266" y="2393783"/>
            <a:ext cx="4230931" cy="3091279"/>
          </a:xfrm>
          <a:prstGeom prst="chord">
            <a:avLst>
              <a:gd name="adj1" fmla="val 6563911"/>
              <a:gd name="adj2" fmla="val 16133343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orde 13"/>
          <p:cNvSpPr/>
          <p:nvPr/>
        </p:nvSpPr>
        <p:spPr>
          <a:xfrm rot="10237475">
            <a:off x="2778010" y="2552245"/>
            <a:ext cx="3954508" cy="2793276"/>
          </a:xfrm>
          <a:prstGeom prst="chord">
            <a:avLst>
              <a:gd name="adj1" fmla="val 6937275"/>
              <a:gd name="adj2" fmla="val 1575536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rde 12"/>
          <p:cNvSpPr/>
          <p:nvPr/>
        </p:nvSpPr>
        <p:spPr>
          <a:xfrm rot="10237475">
            <a:off x="3584826" y="2688203"/>
            <a:ext cx="2981479" cy="2413620"/>
          </a:xfrm>
          <a:prstGeom prst="chord">
            <a:avLst>
              <a:gd name="adj1" fmla="val 6578721"/>
              <a:gd name="adj2" fmla="val 1620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contenu 11"/>
          <p:cNvSpPr txBox="1">
            <a:spLocks/>
          </p:cNvSpPr>
          <p:nvPr/>
        </p:nvSpPr>
        <p:spPr>
          <a:xfrm>
            <a:off x="-376985" y="109049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Model assumptions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74601" y="15140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rde 8"/>
          <p:cNvSpPr/>
          <p:nvPr/>
        </p:nvSpPr>
        <p:spPr>
          <a:xfrm rot="10237475">
            <a:off x="3928402" y="2808131"/>
            <a:ext cx="2505355" cy="2120002"/>
          </a:xfrm>
          <a:prstGeom prst="chord">
            <a:avLst>
              <a:gd name="adj1" fmla="val 6578721"/>
              <a:gd name="adj2" fmla="val 16171554"/>
            </a:avLst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520408" y="6086639"/>
            <a:ext cx="4226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 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 of one pancake of TF coil</a:t>
            </a:r>
            <a:endParaRPr lang="fr-FR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977337" y="2628231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fr-FR" sz="1600" dirty="0"/>
          </a:p>
        </p:txBody>
      </p:sp>
      <p:sp>
        <p:nvSpPr>
          <p:cNvPr id="24" name="Rectangle 23"/>
          <p:cNvSpPr/>
          <p:nvPr/>
        </p:nvSpPr>
        <p:spPr>
          <a:xfrm>
            <a:off x="7977337" y="3074642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endParaRPr lang="fr-FR" sz="1600" dirty="0"/>
          </a:p>
        </p:txBody>
      </p:sp>
      <p:sp>
        <p:nvSpPr>
          <p:cNvPr id="25" name="Rectangle 24"/>
          <p:cNvSpPr/>
          <p:nvPr/>
        </p:nvSpPr>
        <p:spPr>
          <a:xfrm>
            <a:off x="7977336" y="3483867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endParaRPr lang="fr-FR" sz="1600" dirty="0"/>
          </a:p>
        </p:txBody>
      </p:sp>
      <p:sp>
        <p:nvSpPr>
          <p:cNvPr id="26" name="Rectangle 25"/>
          <p:cNvSpPr/>
          <p:nvPr/>
        </p:nvSpPr>
        <p:spPr>
          <a:xfrm>
            <a:off x="7977336" y="3915981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endParaRPr lang="fr-FR" sz="1600" dirty="0"/>
          </a:p>
        </p:txBody>
      </p:sp>
      <p:sp>
        <p:nvSpPr>
          <p:cNvPr id="27" name="Rectangle 26"/>
          <p:cNvSpPr/>
          <p:nvPr/>
        </p:nvSpPr>
        <p:spPr>
          <a:xfrm>
            <a:off x="8011130" y="4381110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lang="fr-FR" sz="1600" dirty="0"/>
          </a:p>
        </p:txBody>
      </p:sp>
      <p:sp>
        <p:nvSpPr>
          <p:cNvPr id="28" name="Rectangle 27"/>
          <p:cNvSpPr/>
          <p:nvPr/>
        </p:nvSpPr>
        <p:spPr>
          <a:xfrm>
            <a:off x="8011130" y="4790335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lang="fr-FR" sz="1600" dirty="0"/>
          </a:p>
        </p:txBody>
      </p:sp>
      <p:cxnSp>
        <p:nvCxnSpPr>
          <p:cNvPr id="30" name="Connecteur droit 29"/>
          <p:cNvCxnSpPr/>
          <p:nvPr/>
        </p:nvCxnSpPr>
        <p:spPr>
          <a:xfrm>
            <a:off x="7501977" y="2787074"/>
            <a:ext cx="411250" cy="0"/>
          </a:xfrm>
          <a:prstGeom prst="line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7501977" y="3259308"/>
            <a:ext cx="411250" cy="0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7501977" y="3668533"/>
            <a:ext cx="411250" cy="0"/>
          </a:xfrm>
          <a:prstGeom prst="line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7501977" y="4118387"/>
            <a:ext cx="411250" cy="0"/>
          </a:xfrm>
          <a:prstGeom prst="line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7501977" y="4565776"/>
            <a:ext cx="411250" cy="0"/>
          </a:xfrm>
          <a:prstGeom prst="line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7501977" y="4975001"/>
            <a:ext cx="41125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25854" y="5410163"/>
                <a:ext cx="30627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= 2∗</m:t>
                      </m:r>
                      <m:f>
                        <m:fPr>
                          <m:type m:val="li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SS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SS</m:t>
                              </m:r>
                            </m:sub>
                          </m:sSub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𝐺𝐸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GE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854" y="5410163"/>
                <a:ext cx="3062762" cy="369332"/>
              </a:xfrm>
              <a:prstGeom prst="rect">
                <a:avLst/>
              </a:prstGeom>
              <a:blipFill>
                <a:blip r:embed="rId2"/>
                <a:stretch>
                  <a:fillRect t="-116393" r="-8350" b="-1754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74599" y="1386113"/>
            <a:ext cx="6595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successive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turns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jacket</a:t>
            </a:r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48108" y="4952566"/>
            <a:ext cx="4115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thermal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resistance</a:t>
            </a:r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6966" y="5852154"/>
            <a:ext cx="378225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SS: 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stainless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GE: glass-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epoxy</a:t>
            </a:r>
            <a:endParaRPr lang="fr-FR" sz="16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(typical values: 0.69 to 0.72 W/(</a:t>
            </a:r>
            <a:r>
              <a:rPr lang="en-GB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m.K</a:t>
            </a:r>
            <a:r>
              <a:rPr lang="en-GB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 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sz="1600" dirty="0"/>
          </a:p>
        </p:txBody>
      </p:sp>
      <p:cxnSp>
        <p:nvCxnSpPr>
          <p:cNvPr id="46" name="Connecteur droit avec flèche 45"/>
          <p:cNvCxnSpPr/>
          <p:nvPr/>
        </p:nvCxnSpPr>
        <p:spPr>
          <a:xfrm flipH="1">
            <a:off x="6530410" y="2385908"/>
            <a:ext cx="897119" cy="298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422641" y="2178502"/>
            <a:ext cx="731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epoxy</a:t>
            </a:r>
            <a:endParaRPr lang="fr-FR" sz="1600" dirty="0"/>
          </a:p>
        </p:txBody>
      </p:sp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26" y="2597839"/>
            <a:ext cx="1121416" cy="111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9" name="Connecteur droit avec flèche 48"/>
          <p:cNvCxnSpPr/>
          <p:nvPr/>
        </p:nvCxnSpPr>
        <p:spPr>
          <a:xfrm>
            <a:off x="1108126" y="2456174"/>
            <a:ext cx="1005878" cy="45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905819" y="2597839"/>
            <a:ext cx="15781" cy="11116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1108126" y="2086841"/>
            <a:ext cx="1542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126199" y="2795182"/>
            <a:ext cx="1542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</a:p>
        </p:txBody>
      </p:sp>
      <p:cxnSp>
        <p:nvCxnSpPr>
          <p:cNvPr id="53" name="Connecteur droit avec flèche 52"/>
          <p:cNvCxnSpPr>
            <a:stCxn id="55" idx="1"/>
          </p:cNvCxnSpPr>
          <p:nvPr/>
        </p:nvCxnSpPr>
        <p:spPr>
          <a:xfrm flipH="1">
            <a:off x="2105314" y="2837066"/>
            <a:ext cx="349638" cy="13126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>
            <a:stCxn id="56" idx="1"/>
          </p:cNvCxnSpPr>
          <p:nvPr/>
        </p:nvCxnSpPr>
        <p:spPr>
          <a:xfrm flipH="1" flipV="1">
            <a:off x="1787274" y="3259308"/>
            <a:ext cx="838446" cy="4370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2454952" y="2667789"/>
            <a:ext cx="2208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Stainless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jacket</a:t>
            </a:r>
            <a:endParaRPr lang="fr-FR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625720" y="3133736"/>
            <a:ext cx="190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strands</a:t>
            </a:r>
            <a:endParaRPr lang="fr-FR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27924" y="3904707"/>
            <a:ext cx="32204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Cross-section of the CICC</a:t>
            </a:r>
            <a:endParaRPr lang="en-US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6411436" y="3861663"/>
            <a:ext cx="786008" cy="12939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5847369" y="3574618"/>
            <a:ext cx="5597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inlet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146216" y="3756626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24215" y="4154638"/>
            <a:ext cx="2076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(Courtesy of S. Nicollet)</a:t>
            </a:r>
            <a:endParaRPr lang="en-US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80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Outline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4601" y="1279341"/>
            <a:ext cx="8042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of TF loop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of the models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assumptions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&amp; discussion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  <a:p>
            <a:endParaRPr lang="en-US" sz="20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98332" y="2622743"/>
            <a:ext cx="5469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700"/>
              </a:spcAft>
            </a:pPr>
            <a:r>
              <a:rPr lang="en-US" sz="2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Results and discussion</a:t>
            </a:r>
            <a:endParaRPr lang="fr-FR" sz="2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4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of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friction factor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88" y="1418746"/>
            <a:ext cx="7443460" cy="4331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41868" y="5749771"/>
                <a:ext cx="852668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Legend</a:t>
                </a:r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: </a:t>
                </a:r>
              </a:p>
              <a:p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Black: </a:t>
                </a:r>
                <a:r>
                  <a:rPr lang="fr-FR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Vincenta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model </a:t>
                </a:r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 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Blue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Simcryogenics 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fr-FR" sz="1600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updated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Magenta</a:t>
                </a:r>
                <a:r>
                  <a:rPr lang="fr-FR" sz="16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Simcryogenics </a:t>
                </a:r>
                <a:r>
                  <a:rPr lang="fr-FR" sz="16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updated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&amp; friction factor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1600" i="1" dirty="0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fr-FR" sz="1600" b="0" i="1" dirty="0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=3g/s)</a:t>
                </a:r>
                <a:endParaRPr lang="fr-FR" sz="1600" dirty="0">
                  <a:solidFill>
                    <a:srgbClr val="CC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868" y="5749771"/>
                <a:ext cx="8526689" cy="830997"/>
              </a:xfrm>
              <a:prstGeom prst="rect">
                <a:avLst/>
              </a:prstGeom>
              <a:blipFill>
                <a:blip r:embed="rId3"/>
                <a:stretch>
                  <a:fillRect l="-429" t="-2190" b="-80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127619" y="1511079"/>
            <a:ext cx="3170229" cy="24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377782" y="1453267"/>
            <a:ext cx="770351" cy="20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of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friction factor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59615" y="5704476"/>
                <a:ext cx="852668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Legend</a:t>
                </a:r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: </a:t>
                </a:r>
              </a:p>
              <a:p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Black: </a:t>
                </a:r>
                <a:r>
                  <a:rPr lang="fr-FR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Vincenta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model </a:t>
                </a:r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 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Blue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Simcryogenics 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fr-FR" sz="1600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updated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Magenta</a:t>
                </a:r>
                <a:r>
                  <a:rPr lang="fr-FR" sz="16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Simcryogenics </a:t>
                </a:r>
                <a:r>
                  <a:rPr lang="fr-FR" sz="16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updated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&amp; friction factor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1600" i="1" dirty="0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fr-FR" sz="1600" b="0" i="1" dirty="0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=3g/s)</a:t>
                </a:r>
                <a:endParaRPr lang="fr-FR" sz="1600" dirty="0">
                  <a:solidFill>
                    <a:srgbClr val="CC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15" y="5704476"/>
                <a:ext cx="8526689" cy="830997"/>
              </a:xfrm>
              <a:prstGeom prst="rect">
                <a:avLst/>
              </a:prstGeom>
              <a:blipFill>
                <a:blip r:embed="rId2"/>
                <a:stretch>
                  <a:fillRect l="-429" t="-2206" b="-88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576118" y="1833498"/>
            <a:ext cx="42195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updates of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friction factor:</a:t>
            </a:r>
          </a:p>
          <a:p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structure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duration for the CICC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initial value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power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HX2</a:t>
            </a:r>
          </a:p>
          <a:p>
            <a:pPr marL="285750" indent="-285750">
              <a:buFontTx/>
              <a:buChar char="-"/>
            </a:pP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11" y="1698718"/>
            <a:ext cx="4471820" cy="335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6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3005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164" y="1400279"/>
            <a:ext cx="3619486" cy="38019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68534" y="5467589"/>
            <a:ext cx="31547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setup </a:t>
            </a:r>
          </a:p>
          <a:p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(Abdel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Maksoud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2015)</a:t>
            </a:r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4457" y="1935811"/>
            <a:ext cx="4486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 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Cold Test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(CTF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inter-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simulation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91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5027" y="864748"/>
            <a:ext cx="74110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Simcryogenics model</a:t>
            </a:r>
            <a:endParaRPr lang="fr-FR" dirty="0"/>
          </a:p>
        </p:txBody>
      </p:sp>
      <p:pic>
        <p:nvPicPr>
          <p:cNvPr id="7" name="Imag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041" y="2095060"/>
            <a:ext cx="5107835" cy="36527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359615" y="1566479"/>
            <a:ext cx="8710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1K in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inlet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615" y="5972199"/>
            <a:ext cx="8757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more consistent model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taking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inter-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3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7173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of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friction factor (a quick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reminder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88" y="1418746"/>
            <a:ext cx="7443460" cy="4331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41868" y="5749771"/>
                <a:ext cx="852668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Legend</a:t>
                </a:r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: </a:t>
                </a:r>
              </a:p>
              <a:p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Black: </a:t>
                </a:r>
                <a:r>
                  <a:rPr lang="fr-FR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Vincenta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model </a:t>
                </a:r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 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Blue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Simcryogenics 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fr-FR" sz="1600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fr-FR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updated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Magenta</a:t>
                </a:r>
                <a:r>
                  <a:rPr lang="fr-FR" sz="16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Simcryogenics </a:t>
                </a:r>
                <a:r>
                  <a:rPr lang="fr-FR" sz="16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updated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&amp; friction factor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1600" i="1" dirty="0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fr-FR" sz="1600" b="0" i="1" dirty="0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fr-FR" sz="1600" dirty="0" smtClean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=3g/s)</a:t>
                </a:r>
                <a:endParaRPr lang="fr-FR" sz="1600" dirty="0">
                  <a:solidFill>
                    <a:srgbClr val="CC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868" y="5749771"/>
                <a:ext cx="8526689" cy="830997"/>
              </a:xfrm>
              <a:prstGeom prst="rect">
                <a:avLst/>
              </a:prstGeom>
              <a:blipFill>
                <a:blip r:embed="rId3"/>
                <a:stretch>
                  <a:fillRect l="-429" t="-2190" b="-80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127619" y="1511079"/>
            <a:ext cx="3170229" cy="24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377782" y="1453267"/>
            <a:ext cx="770351" cy="20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7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30466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of the TF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74601" y="5696561"/>
            <a:ext cx="84117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Legend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Black: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Vincenta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model 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Blue: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Simcryogenics model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non-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Magenta: 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Simcryogenics model 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non-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inter-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endParaRPr lang="fr-FR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32" y="1511079"/>
            <a:ext cx="7398301" cy="43047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98504" y="1568891"/>
            <a:ext cx="3170229" cy="24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148667" y="1511079"/>
            <a:ext cx="770351" cy="24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Results and discussion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5117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model of the TF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59616" y="5598096"/>
            <a:ext cx="8526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Legend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Black: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Vincenta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model 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Blue: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Simcryogenics model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non-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sz="1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Magenta: 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Simcryogenics model 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non-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sz="14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inter-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sz="14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sz="1400" dirty="0" err="1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endParaRPr lang="fr-FR" sz="1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15" y="1751145"/>
            <a:ext cx="3995799" cy="29991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55414" y="1751145"/>
            <a:ext cx="45308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CICC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power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HX2</a:t>
            </a:r>
          </a:p>
          <a:p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CICC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power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HX2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duration for the CICC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initial value</a:t>
            </a:r>
          </a:p>
          <a:p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33" y="3679729"/>
            <a:ext cx="4454033" cy="2075059"/>
          </a:xfrm>
          <a:prstGeom prst="rect">
            <a:avLst/>
          </a:prstGeom>
        </p:spPr>
      </p:pic>
      <p:sp>
        <p:nvSpPr>
          <p:cNvPr id="2" name="Espace réservé du contenu 11"/>
          <p:cNvSpPr txBox="1">
            <a:spLocks/>
          </p:cNvSpPr>
          <p:nvPr/>
        </p:nvSpPr>
        <p:spPr>
          <a:xfrm>
            <a:off x="232689" y="996987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Conclusion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4601" y="1279341"/>
            <a:ext cx="8042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74601" y="1268821"/>
                <a:ext cx="8469116" cy="2492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Updates of the model :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W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ith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new data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available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friction factor,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reduced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mass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flowrate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With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improvement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(non-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uniformly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distributed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inter-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turn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thermal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coupling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endParaRPr lang="fr-FR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Profile of the </a:t>
                </a:r>
                <a:r>
                  <a:rPr lang="fr-FR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heat</a:t>
                </a:r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deposited</a:t>
                </a:r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into</a:t>
                </a:r>
                <a:r>
                  <a:rPr lang="fr-FR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the thermal buffer: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Different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from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2010,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mainly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due to the update of the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heat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load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friction factor &amp;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FR" sz="1600" i="1" dirty="0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fr-FR" sz="1600" dirty="0">
                            <a:solidFill>
                              <a:srgbClr val="6666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fr-FR" sz="1600" dirty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=3g/s</a:t>
                </a:r>
                <a:endParaRPr lang="fr-FR" sz="1600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fr-FR" sz="1600" dirty="0" err="1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Smoother</a:t>
                </a:r>
                <a:r>
                  <a:rPr lang="fr-FR" sz="1600" dirty="0" smtClean="0">
                    <a:solidFill>
                      <a:srgbClr val="6666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profile </a:t>
                </a:r>
                <a:endParaRPr lang="fr-FR" sz="1600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dirty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fr-FR" dirty="0" smtClean="0">
                  <a:solidFill>
                    <a:srgbClr val="66666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01" y="1268821"/>
                <a:ext cx="8469116" cy="2492990"/>
              </a:xfrm>
              <a:prstGeom prst="rect">
                <a:avLst/>
              </a:prstGeom>
              <a:blipFill>
                <a:blip r:embed="rId3"/>
                <a:stretch>
                  <a:fillRect l="-648" t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68252" y="3460971"/>
            <a:ext cx="407171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applications:</a:t>
            </a:r>
          </a:p>
          <a:p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model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preparing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</a:t>
            </a:r>
            <a:r>
              <a:rPr lang="fr-FR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fr-FR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being coupled with the cryogenic system</a:t>
            </a:r>
            <a:endParaRPr lang="fr-FR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the control strategies related to pulse operation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investigating cool down scenarios</a:t>
            </a:r>
            <a:endParaRPr lang="fr-FR" sz="1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16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98332" y="2622743"/>
            <a:ext cx="5469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700"/>
              </a:spcAft>
            </a:pPr>
            <a:r>
              <a:rPr lang="en-US" sz="2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Introduction</a:t>
            </a:r>
            <a:endParaRPr lang="fr-FR" sz="2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0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JT-60SA Tokamak 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789" y="4137897"/>
            <a:ext cx="7560916" cy="13388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Broader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agreement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Europe and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JT-60SA Tokamak 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currently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Naka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plasma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2020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25" y="910444"/>
            <a:ext cx="2310215" cy="255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495" y="1032652"/>
            <a:ext cx="3651504" cy="243230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37" y="1031215"/>
            <a:ext cx="2554224" cy="287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Acceptance tests of the cryogenic system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8426" y="2653260"/>
            <a:ext cx="25554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ommissioning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 in 2016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validation of the pulse </a:t>
            </a:r>
            <a:r>
              <a:rPr lang="fr-FR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fr-FR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7852881" y="6158461"/>
            <a:ext cx="567464" cy="78476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0100E57-71A0-45C4-921C-CB349422FEC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" t="4825" r="4714" b="6708"/>
          <a:stretch/>
        </p:blipFill>
        <p:spPr>
          <a:xfrm>
            <a:off x="2693860" y="2653260"/>
            <a:ext cx="6405979" cy="3117954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/>
          <a:stretch/>
        </p:blipFill>
        <p:spPr>
          <a:xfrm>
            <a:off x="1721026" y="832714"/>
            <a:ext cx="586008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13542"/>
            <a:ext cx="5940425" cy="909638"/>
          </a:xfrm>
        </p:spPr>
        <p:txBody>
          <a:bodyPr/>
          <a:lstStyle/>
          <a:p>
            <a:pPr>
              <a:defRPr/>
            </a:pPr>
            <a:r>
              <a:rPr lang="en-GB" sz="2000" b="1" dirty="0" smtClean="0">
                <a:solidFill>
                  <a:schemeClr val="bg1"/>
                </a:solidFill>
              </a:rPr>
              <a:t>Motivations</a:t>
            </a:r>
            <a:endParaRPr lang="en-US" sz="2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088" y="1052513"/>
            <a:ext cx="8208962" cy="5256212"/>
          </a:xfrm>
        </p:spPr>
        <p:txBody>
          <a:bodyPr/>
          <a:lstStyle/>
          <a:p>
            <a:pPr>
              <a:buFontTx/>
              <a:buChar char="-"/>
              <a:defRPr/>
            </a:pPr>
            <a:endParaRPr lang="fr-FR" sz="18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endParaRPr lang="fr-FR" sz="1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endParaRPr lang="fr-FR" sz="1800" dirty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endParaRPr lang="fr-FR" sz="1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fr-FR" sz="1800" dirty="0" smtClean="0">
              <a:solidFill>
                <a:schemeClr val="tx1"/>
              </a:solidFill>
            </a:endParaRPr>
          </a:p>
          <a:p>
            <a:pPr marL="0" indent="0">
              <a:defRPr/>
            </a:pPr>
            <a:endParaRPr lang="fr-FR" sz="1800" dirty="0">
              <a:solidFill>
                <a:schemeClr val="tx1"/>
              </a:solidFill>
            </a:endParaRPr>
          </a:p>
        </p:txBody>
      </p:sp>
      <p:pic>
        <p:nvPicPr>
          <p:cNvPr id="7" name="Picture 65" descr="first_plasmas_KSTAR_13-06-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63320"/>
            <a:ext cx="971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604" y="487413"/>
            <a:ext cx="6245865" cy="4157404"/>
          </a:xfrm>
          <a:prstGeom prst="rect">
            <a:avLst/>
          </a:prstGeom>
        </p:spPr>
      </p:pic>
      <p:sp>
        <p:nvSpPr>
          <p:cNvPr id="9" name="Espace réservé du contenu 4"/>
          <p:cNvSpPr txBox="1">
            <a:spLocks/>
          </p:cNvSpPr>
          <p:nvPr/>
        </p:nvSpPr>
        <p:spPr bwMode="auto">
          <a:xfrm>
            <a:off x="450789" y="4684957"/>
            <a:ext cx="8076680" cy="1776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9175" lvl="4" indent="0">
              <a:buNone/>
            </a:pP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scenario 60s/1800 s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profile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Vincenta</a:t>
            </a:r>
            <a:r>
              <a:rPr lang="fr-F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(2010)</a:t>
            </a:r>
          </a:p>
          <a:p>
            <a:pPr marL="1019175" lvl="4" indent="0">
              <a:buNone/>
            </a:pPr>
            <a:endParaRPr lang="fr-FR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Font typeface="Wingdings" panose="05000000000000000000" pitchFamily="2" charset="2"/>
              <a:buChar char="à"/>
            </a:pP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Updated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model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Simcyogenics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to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prepare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the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first plasmas</a:t>
            </a:r>
          </a:p>
          <a:p>
            <a:pPr lvl="5">
              <a:buFont typeface="Courier New" panose="02070309020205020404" pitchFamily="49" charset="0"/>
              <a:buChar char="o"/>
            </a:pP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Cool down scenarios</a:t>
            </a:r>
          </a:p>
          <a:p>
            <a:pPr lvl="5">
              <a:buFont typeface="Courier New" panose="02070309020205020404" pitchFamily="49" charset="0"/>
              <a:buChar char="o"/>
            </a:pPr>
            <a:r>
              <a:rPr lang="fr-FR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Short pulses</a:t>
            </a:r>
          </a:p>
          <a:p>
            <a:pPr lvl="5">
              <a:buFont typeface="Courier New" panose="02070309020205020404" pitchFamily="49" charset="0"/>
              <a:buChar char="o"/>
            </a:pPr>
            <a:endParaRPr lang="fr-FR" sz="2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9615" y="2187075"/>
            <a:ext cx="46765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friction factor for TF is available</a:t>
            </a:r>
          </a:p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Measured with the cold test facility </a:t>
            </a:r>
            <a:r>
              <a:rPr lang="en-US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saclay</a:t>
            </a:r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164" y="1400279"/>
            <a:ext cx="3619486" cy="3801986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1187624" y="13542"/>
            <a:ext cx="5940425" cy="9096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000" b="1" smtClean="0">
                <a:solidFill>
                  <a:schemeClr val="bg1"/>
                </a:solidFill>
              </a:rPr>
              <a:t>Motivations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359614" y="3371504"/>
            <a:ext cx="46765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realistic new assumptions are made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1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98332" y="2622743"/>
            <a:ext cx="5469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700"/>
              </a:spcAft>
            </a:pPr>
            <a:r>
              <a:rPr lang="en-US" sz="2400" dirty="0" smtClean="0">
                <a:solidFill>
                  <a:srgbClr val="66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Description of TF loop</a:t>
            </a:r>
            <a:endParaRPr lang="fr-FR" sz="2400" dirty="0">
              <a:solidFill>
                <a:srgbClr val="66666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5" y="1049414"/>
            <a:ext cx="8526689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Description of TF loop &amp; TF CICC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4601" y="864748"/>
            <a:ext cx="362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of TF </a:t>
            </a:r>
            <a:r>
              <a:rPr lang="fr-FR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fr-FR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TF CICC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12" y="2098587"/>
            <a:ext cx="5237992" cy="3088005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040434"/>
              </p:ext>
            </p:extLst>
          </p:nvPr>
        </p:nvGraphicFramePr>
        <p:xfrm>
          <a:off x="5904814" y="2129515"/>
          <a:ext cx="2981490" cy="2731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202267">
                  <a:extLst>
                    <a:ext uri="{9D8B030D-6E8A-4147-A177-3AD203B41FA5}">
                      <a16:colId xmlns:a16="http://schemas.microsoft.com/office/drawing/2014/main" val="493341504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807682231"/>
                    </a:ext>
                  </a:extLst>
                </a:gridCol>
                <a:gridCol w="1034157">
                  <a:extLst>
                    <a:ext uri="{9D8B030D-6E8A-4147-A177-3AD203B41FA5}">
                      <a16:colId xmlns:a16="http://schemas.microsoft.com/office/drawing/2014/main" val="486889029"/>
                    </a:ext>
                  </a:extLst>
                </a:gridCol>
              </a:tblGrid>
              <a:tr h="42842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TF </a:t>
                      </a:r>
                      <a:r>
                        <a:rPr lang="fr-FR" sz="1600" kern="1200" dirty="0" err="1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CS </a:t>
                      </a:r>
                      <a:r>
                        <a:rPr lang="fr-FR" sz="1600" kern="1200" dirty="0" err="1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20606665"/>
                  </a:ext>
                </a:extLst>
              </a:tr>
              <a:tr h="35217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en-US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Length (m)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en-US" sz="1600" kern="1200" dirty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18.81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7.75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3972245"/>
                  </a:ext>
                </a:extLst>
              </a:tr>
              <a:tr h="35217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err="1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Helium</a:t>
                      </a: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cross-section area (m2)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1e-4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kern="1200" dirty="0" smtClean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1.963e-5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5051331"/>
                  </a:ext>
                </a:extLst>
              </a:tr>
              <a:tr h="35217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err="1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of structures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951671"/>
                  </a:ext>
                </a:extLst>
              </a:tr>
              <a:tr h="35217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Mass per</a:t>
                      </a:r>
                      <a:r>
                        <a:rPr lang="fr-FR" sz="1600" kern="1200" baseline="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structure </a:t>
                      </a: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(t)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14.5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rgbClr val="66666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3.66</a:t>
                      </a:r>
                      <a:endParaRPr lang="fr-FR" sz="1600" kern="1200" dirty="0">
                        <a:solidFill>
                          <a:srgbClr val="66666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9680547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474601" y="1380332"/>
            <a:ext cx="4198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 PFD of the TF loop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04814" y="1380332"/>
            <a:ext cx="3044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 of structures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990" y="1698718"/>
            <a:ext cx="134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bar</a:t>
            </a:r>
          </a:p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4.4 K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36417" y="1757902"/>
            <a:ext cx="134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4.9 bar</a:t>
            </a:r>
          </a:p>
          <a:p>
            <a:r>
              <a:rPr lang="en-US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4.4 K</a:t>
            </a:r>
            <a:endParaRPr lang="en-US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2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CEA simplifi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CEA simplifié</Template>
  <TotalTime>15055</TotalTime>
  <Words>1149</Words>
  <Application>Microsoft Office PowerPoint</Application>
  <PresentationFormat>Affichage à l'écran (4:3)</PresentationFormat>
  <Paragraphs>253</Paragraphs>
  <Slides>28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7" baseType="lpstr">
      <vt:lpstr>ＭＳ Ｐゴシック</vt:lpstr>
      <vt:lpstr>SimSun</vt:lpstr>
      <vt:lpstr>Arial</vt:lpstr>
      <vt:lpstr>Calibri</vt:lpstr>
      <vt:lpstr>Cambria Math</vt:lpstr>
      <vt:lpstr>Comic Sans MS</vt:lpstr>
      <vt:lpstr>Courier New</vt:lpstr>
      <vt:lpstr>Wingdings</vt:lpstr>
      <vt:lpstr>Modèle CEA simplifié</vt:lpstr>
      <vt:lpstr>Présentation PowerPoint</vt:lpstr>
      <vt:lpstr>Outline</vt:lpstr>
      <vt:lpstr>Présentation PowerPoint</vt:lpstr>
      <vt:lpstr>JT-60SA Tokamak </vt:lpstr>
      <vt:lpstr>Acceptance tests of the cryogenic system</vt:lpstr>
      <vt:lpstr>Motivations</vt:lpstr>
      <vt:lpstr>Présentation PowerPoint</vt:lpstr>
      <vt:lpstr>Présentation PowerPoint</vt:lpstr>
      <vt:lpstr>Description of TF loop &amp; TF CICC</vt:lpstr>
      <vt:lpstr>Description of TF loop &amp; TF CICC</vt:lpstr>
      <vt:lpstr>Présentation PowerPoint</vt:lpstr>
      <vt:lpstr>Description of the models</vt:lpstr>
      <vt:lpstr>Description of the models</vt:lpstr>
      <vt:lpstr>Description of the models</vt:lpstr>
      <vt:lpstr>Présentation PowerPoint</vt:lpstr>
      <vt:lpstr>Model assumptions</vt:lpstr>
      <vt:lpstr>Model assumptions</vt:lpstr>
      <vt:lpstr>Model assumptions</vt:lpstr>
      <vt:lpstr>Model assumptions</vt:lpstr>
      <vt:lpstr>Présentation PowerPoint</vt:lpstr>
      <vt:lpstr>Results and discussion</vt:lpstr>
      <vt:lpstr>Results and discussion</vt:lpstr>
      <vt:lpstr>Results and discussion</vt:lpstr>
      <vt:lpstr>Results and discussion</vt:lpstr>
      <vt:lpstr>Results and discussion</vt:lpstr>
      <vt:lpstr>Results and discussion</vt:lpstr>
      <vt:lpstr>Results and discussion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Jean-Marc Poncet</dc:creator>
  <cp:lastModifiedBy>BONNE François 229602</cp:lastModifiedBy>
  <cp:revision>572</cp:revision>
  <dcterms:created xsi:type="dcterms:W3CDTF">2016-01-13T17:30:51Z</dcterms:created>
  <dcterms:modified xsi:type="dcterms:W3CDTF">2019-07-10T07:36:35Z</dcterms:modified>
</cp:coreProperties>
</file>