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mp" ContentType="image/png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28" r:id="rId2"/>
    <p:sldId id="482" r:id="rId3"/>
    <p:sldId id="483" r:id="rId4"/>
    <p:sldId id="484" r:id="rId5"/>
    <p:sldId id="485" r:id="rId6"/>
    <p:sldId id="420" r:id="rId7"/>
    <p:sldId id="470" r:id="rId8"/>
    <p:sldId id="479" r:id="rId9"/>
    <p:sldId id="463" r:id="rId10"/>
    <p:sldId id="459" r:id="rId11"/>
    <p:sldId id="480" r:id="rId12"/>
    <p:sldId id="481" r:id="rId13"/>
    <p:sldId id="487" r:id="rId14"/>
    <p:sldId id="473" r:id="rId15"/>
    <p:sldId id="474" r:id="rId16"/>
    <p:sldId id="466" r:id="rId17"/>
    <p:sldId id="471" r:id="rId18"/>
    <p:sldId id="426" r:id="rId19"/>
    <p:sldId id="465" r:id="rId20"/>
    <p:sldId id="413" r:id="rId21"/>
    <p:sldId id="472" r:id="rId22"/>
    <p:sldId id="445" r:id="rId23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E81"/>
    <a:srgbClr val="003399"/>
    <a:srgbClr val="F6F7F8"/>
    <a:srgbClr val="F7F7F7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5" autoAdjust="0"/>
    <p:restoredTop sz="94643" autoAdjust="0"/>
  </p:normalViewPr>
  <p:slideViewPr>
    <p:cSldViewPr snapToObjects="1" showGuides="1">
      <p:cViewPr>
        <p:scale>
          <a:sx n="120" d="100"/>
          <a:sy n="120" d="100"/>
        </p:scale>
        <p:origin x="1344" y="176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89" d="100"/>
          <a:sy n="89" d="100"/>
        </p:scale>
        <p:origin x="366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cern.ch\dfs\Projects\STEAM\HL-LHC\Hollow%20Electron%20Lens\El\Excel\2\190417%20MIIts%20calcul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cern.ch\dfs\Projects\STEAM\HL-LHC\Hollow%20Electron%20Lens\El\Excel\2\190417%20MIIts%20calcul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cern.ch\dfs\Projects\STEAM\HL-LHC\Hollow%20Electron%20Lens\El\Excel\2\190417%20MIIts%20calcula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/cern.ch\dfs\Projects\STEAM\HL-LHC\Hollow%20Electron%20Lens\El\Excel\1\190410%20MIIts%20calcul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'e-gun'!$D$4</c:f>
              <c:strCache>
                <c:ptCount val="1"/>
                <c:pt idx="0">
                  <c:v>V_gnd [V]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'e-gun'!$A$5:$A$11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'e-gun'!$D$5:$D$11</c:f>
              <c:numCache>
                <c:formatCode>General</c:formatCode>
                <c:ptCount val="7"/>
                <c:pt idx="0">
                  <c:v>500.0</c:v>
                </c:pt>
                <c:pt idx="1">
                  <c:v>385.5</c:v>
                </c:pt>
                <c:pt idx="2">
                  <c:v>257.0</c:v>
                </c:pt>
                <c:pt idx="3">
                  <c:v>128.5</c:v>
                </c:pt>
                <c:pt idx="4">
                  <c:v>64.25</c:v>
                </c:pt>
                <c:pt idx="5">
                  <c:v>44.975</c:v>
                </c:pt>
                <c:pt idx="6">
                  <c:v>30.84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A63-441B-A9DB-4E34164BD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473065168"/>
        <c:axId val="-415186592"/>
      </c:scatterChart>
      <c:scatterChart>
        <c:scatterStyle val="lineMarker"/>
        <c:varyColors val="0"/>
        <c:ser>
          <c:idx val="2"/>
          <c:order val="1"/>
          <c:tx>
            <c:strRef>
              <c:f>'e-gun'!$G$4</c:f>
              <c:strCache>
                <c:ptCount val="1"/>
                <c:pt idx="0">
                  <c:v>T_HS_max [K]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'e-gun'!$A$5:$A$11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'e-gun'!$G$5:$G$11</c:f>
              <c:numCache>
                <c:formatCode>General</c:formatCode>
                <c:ptCount val="7"/>
                <c:pt idx="0">
                  <c:v>200.0</c:v>
                </c:pt>
                <c:pt idx="1">
                  <c:v>200.0</c:v>
                </c:pt>
                <c:pt idx="2">
                  <c:v>200.0</c:v>
                </c:pt>
                <c:pt idx="3">
                  <c:v>200.0</c:v>
                </c:pt>
                <c:pt idx="4">
                  <c:v>200.0</c:v>
                </c:pt>
                <c:pt idx="5">
                  <c:v>200.0</c:v>
                </c:pt>
                <c:pt idx="6">
                  <c:v>200.0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A63-441B-A9DB-4E34164BDDDD}"/>
            </c:ext>
          </c:extLst>
        </c:ser>
        <c:ser>
          <c:idx val="1"/>
          <c:order val="2"/>
          <c:tx>
            <c:strRef>
              <c:f>'e-gun'!$F$4</c:f>
              <c:strCache>
                <c:ptCount val="1"/>
                <c:pt idx="0">
                  <c:v>T_HS_80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'e-gun'!$A$5:$A$11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'e-gun'!$F$5:$F$11</c:f>
              <c:numCache>
                <c:formatCode>General</c:formatCode>
                <c:ptCount val="7"/>
                <c:pt idx="0">
                  <c:v>39.0</c:v>
                </c:pt>
                <c:pt idx="1">
                  <c:v>41.0</c:v>
                </c:pt>
                <c:pt idx="2">
                  <c:v>46.0</c:v>
                </c:pt>
                <c:pt idx="3">
                  <c:v>58.0</c:v>
                </c:pt>
                <c:pt idx="4">
                  <c:v>88.0</c:v>
                </c:pt>
                <c:pt idx="5">
                  <c:v>126.0</c:v>
                </c:pt>
                <c:pt idx="6">
                  <c:v>214.0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A63-441B-A9DB-4E34164BDDDD}"/>
            </c:ext>
          </c:extLst>
        </c:ser>
        <c:ser>
          <c:idx val="3"/>
          <c:order val="3"/>
          <c:tx>
            <c:strRef>
              <c:f>'e-gun'!$F$16</c:f>
              <c:strCache>
                <c:ptCount val="1"/>
                <c:pt idx="0">
                  <c:v>T_HS_100 [K]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'e-gun'!$A$17:$A$23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'e-gun'!$F$17:$F$23</c:f>
              <c:numCache>
                <c:formatCode>General</c:formatCode>
                <c:ptCount val="7"/>
                <c:pt idx="0">
                  <c:v>39.0</c:v>
                </c:pt>
                <c:pt idx="1">
                  <c:v>41.0</c:v>
                </c:pt>
                <c:pt idx="2">
                  <c:v>45.0</c:v>
                </c:pt>
                <c:pt idx="3">
                  <c:v>57.0</c:v>
                </c:pt>
                <c:pt idx="4">
                  <c:v>86.0</c:v>
                </c:pt>
                <c:pt idx="5">
                  <c:v>122.0</c:v>
                </c:pt>
                <c:pt idx="6">
                  <c:v>207.0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A63-441B-A9DB-4E34164BDDDD}"/>
            </c:ext>
          </c:extLst>
        </c:ser>
        <c:ser>
          <c:idx val="4"/>
          <c:order val="4"/>
          <c:tx>
            <c:strRef>
              <c:f>'e-gun'!$F$28</c:f>
              <c:strCache>
                <c:ptCount val="1"/>
                <c:pt idx="0">
                  <c:v>T_HS_150 [K]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'e-gun'!$A$29:$A$35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'e-gun'!$F$29:$F$35</c:f>
              <c:numCache>
                <c:formatCode>General</c:formatCode>
                <c:ptCount val="7"/>
                <c:pt idx="0">
                  <c:v>39.0</c:v>
                </c:pt>
                <c:pt idx="1">
                  <c:v>40.0</c:v>
                </c:pt>
                <c:pt idx="2">
                  <c:v>44.0</c:v>
                </c:pt>
                <c:pt idx="3">
                  <c:v>55.0</c:v>
                </c:pt>
                <c:pt idx="4">
                  <c:v>82.0</c:v>
                </c:pt>
                <c:pt idx="5">
                  <c:v>115.0</c:v>
                </c:pt>
                <c:pt idx="6">
                  <c:v>194.0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A63-441B-A9DB-4E34164BDDDD}"/>
            </c:ext>
          </c:extLst>
        </c:ser>
        <c:ser>
          <c:idx val="5"/>
          <c:order val="5"/>
          <c:tx>
            <c:strRef>
              <c:f>'e-gun'!$F$40</c:f>
              <c:strCache>
                <c:ptCount val="1"/>
                <c:pt idx="0">
                  <c:v>T_HS_300 [K]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'e-gun'!$A$41:$A$47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'e-gun'!$F$41:$F$47</c:f>
              <c:numCache>
                <c:formatCode>General</c:formatCode>
                <c:ptCount val="7"/>
                <c:pt idx="0">
                  <c:v>38.0</c:v>
                </c:pt>
                <c:pt idx="1">
                  <c:v>40.0</c:v>
                </c:pt>
                <c:pt idx="2">
                  <c:v>43.0</c:v>
                </c:pt>
                <c:pt idx="3">
                  <c:v>53.0</c:v>
                </c:pt>
                <c:pt idx="4">
                  <c:v>77.0</c:v>
                </c:pt>
                <c:pt idx="5">
                  <c:v>108.0</c:v>
                </c:pt>
                <c:pt idx="6">
                  <c:v>182.0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A63-441B-A9DB-4E34164BD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75638048"/>
        <c:axId val="-376165984"/>
      </c:scatterChart>
      <c:valAx>
        <c:axId val="-473065168"/>
        <c:scaling>
          <c:orientation val="minMax"/>
          <c:max val="2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Energy extraction resistance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5186592"/>
        <c:crosses val="autoZero"/>
        <c:crossBetween val="midCat"/>
      </c:valAx>
      <c:valAx>
        <c:axId val="-415186592"/>
        <c:scaling>
          <c:orientation val="minMax"/>
          <c:max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to ground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73065168"/>
        <c:crosses val="autoZero"/>
        <c:crossBetween val="midCat"/>
        <c:majorUnit val="100.0"/>
      </c:valAx>
      <c:valAx>
        <c:axId val="-37616598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Hot-spot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75638048"/>
        <c:crosses val="max"/>
        <c:crossBetween val="midCat"/>
      </c:valAx>
      <c:valAx>
        <c:axId val="-3756380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376165984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'e-gun+after valve solenoid'!$D$4</c:f>
              <c:strCache>
                <c:ptCount val="1"/>
                <c:pt idx="0">
                  <c:v>V_gnd [V]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solenoid'!$A$5:$A$9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solenoid'!$D$5:$D$9</c:f>
              <c:numCache>
                <c:formatCode>General</c:formatCode>
                <c:ptCount val="5"/>
                <c:pt idx="0">
                  <c:v>500.0</c:v>
                </c:pt>
                <c:pt idx="1">
                  <c:v>320.0</c:v>
                </c:pt>
                <c:pt idx="2">
                  <c:v>160.0</c:v>
                </c:pt>
                <c:pt idx="3">
                  <c:v>80.0</c:v>
                </c:pt>
                <c:pt idx="4">
                  <c:v>56.0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67A-48A3-A1E4-B4E843CD5A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429771200"/>
        <c:axId val="-429824656"/>
      </c:scatterChart>
      <c:scatterChart>
        <c:scatterStyle val="lineMarker"/>
        <c:varyColors val="0"/>
        <c:ser>
          <c:idx val="2"/>
          <c:order val="1"/>
          <c:tx>
            <c:strRef>
              <c:f>'e-gun+after valve solenoid'!$G$4</c:f>
              <c:strCache>
                <c:ptCount val="1"/>
                <c:pt idx="0">
                  <c:v>T_HS_max [K]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'e-gun+after valve solenoid'!$A$5:$A$9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solenoid'!$G$5:$G$9</c:f>
              <c:numCache>
                <c:formatCode>General</c:formatCode>
                <c:ptCount val="5"/>
                <c:pt idx="0">
                  <c:v>200.0</c:v>
                </c:pt>
                <c:pt idx="1">
                  <c:v>200.0</c:v>
                </c:pt>
                <c:pt idx="2">
                  <c:v>200.0</c:v>
                </c:pt>
                <c:pt idx="3">
                  <c:v>200.0</c:v>
                </c:pt>
                <c:pt idx="4">
                  <c:v>200.0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67A-48A3-A1E4-B4E843CD5AB2}"/>
            </c:ext>
          </c:extLst>
        </c:ser>
        <c:ser>
          <c:idx val="1"/>
          <c:order val="2"/>
          <c:tx>
            <c:strRef>
              <c:f>'e-gun+after valve solenoid'!$F$4</c:f>
              <c:strCache>
                <c:ptCount val="1"/>
                <c:pt idx="0">
                  <c:v>T_HS_80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solenoid'!$A$5:$A$9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solenoid'!$F$5:$F$9</c:f>
              <c:numCache>
                <c:formatCode>General</c:formatCode>
                <c:ptCount val="5"/>
                <c:pt idx="0">
                  <c:v>46.0</c:v>
                </c:pt>
                <c:pt idx="1">
                  <c:v>52.0</c:v>
                </c:pt>
                <c:pt idx="2">
                  <c:v>73.0</c:v>
                </c:pt>
                <c:pt idx="3">
                  <c:v>140.0</c:v>
                </c:pt>
                <c:pt idx="4">
                  <c:v>246.0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67A-48A3-A1E4-B4E843CD5AB2}"/>
            </c:ext>
          </c:extLst>
        </c:ser>
        <c:ser>
          <c:idx val="3"/>
          <c:order val="3"/>
          <c:tx>
            <c:strRef>
              <c:f>'e-gun+after valve solenoid'!$F$14</c:f>
              <c:strCache>
                <c:ptCount val="1"/>
                <c:pt idx="0">
                  <c:v>T_HS_100 [K]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solenoid'!$A$15:$A$19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solenoid'!$F$15:$F$19</c:f>
              <c:numCache>
                <c:formatCode>General</c:formatCode>
                <c:ptCount val="5"/>
                <c:pt idx="0">
                  <c:v>45.0</c:v>
                </c:pt>
                <c:pt idx="1">
                  <c:v>51.0</c:v>
                </c:pt>
                <c:pt idx="2">
                  <c:v>71.0</c:v>
                </c:pt>
                <c:pt idx="3">
                  <c:v>132.0</c:v>
                </c:pt>
                <c:pt idx="4">
                  <c:v>234.0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67A-48A3-A1E4-B4E843CD5AB2}"/>
            </c:ext>
          </c:extLst>
        </c:ser>
        <c:ser>
          <c:idx val="4"/>
          <c:order val="4"/>
          <c:tx>
            <c:strRef>
              <c:f>'e-gun+after valve solenoid'!$F$24</c:f>
              <c:strCache>
                <c:ptCount val="1"/>
                <c:pt idx="0">
                  <c:v>T_HS_150 [K]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solenoid'!$A$25:$A$29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solenoid'!$F$25:$F$29</c:f>
              <c:numCache>
                <c:formatCode>General</c:formatCode>
                <c:ptCount val="5"/>
                <c:pt idx="0">
                  <c:v>44.0</c:v>
                </c:pt>
                <c:pt idx="1">
                  <c:v>49.0</c:v>
                </c:pt>
                <c:pt idx="2">
                  <c:v>67.0</c:v>
                </c:pt>
                <c:pt idx="3">
                  <c:v>122.0</c:v>
                </c:pt>
                <c:pt idx="4">
                  <c:v>218.0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67A-48A3-A1E4-B4E843CD5AB2}"/>
            </c:ext>
          </c:extLst>
        </c:ser>
        <c:ser>
          <c:idx val="5"/>
          <c:order val="5"/>
          <c:tx>
            <c:strRef>
              <c:f>'e-gun+after valve solenoid'!$F$34</c:f>
              <c:strCache>
                <c:ptCount val="1"/>
                <c:pt idx="0">
                  <c:v>T_HS_300 [K]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solenoid'!$A$35:$A$39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solenoid'!$F$35:$F$39</c:f>
              <c:numCache>
                <c:formatCode>General</c:formatCode>
                <c:ptCount val="5"/>
                <c:pt idx="0">
                  <c:v>42.0</c:v>
                </c:pt>
                <c:pt idx="1">
                  <c:v>47.0</c:v>
                </c:pt>
                <c:pt idx="2">
                  <c:v>64.0</c:v>
                </c:pt>
                <c:pt idx="3">
                  <c:v>117.0</c:v>
                </c:pt>
                <c:pt idx="4">
                  <c:v>202.0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67A-48A3-A1E4-B4E843CD5A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429817360"/>
        <c:axId val="-429821264"/>
      </c:scatterChart>
      <c:valAx>
        <c:axId val="-429771200"/>
        <c:scaling>
          <c:orientation val="minMax"/>
          <c:max val="1.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Energy extraction resistance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29824656"/>
        <c:crosses val="autoZero"/>
        <c:crossBetween val="midCat"/>
      </c:valAx>
      <c:valAx>
        <c:axId val="-429824656"/>
        <c:scaling>
          <c:orientation val="minMax"/>
          <c:max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to ground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29771200"/>
        <c:crosses val="autoZero"/>
        <c:crossBetween val="midCat"/>
        <c:majorUnit val="100.0"/>
      </c:valAx>
      <c:valAx>
        <c:axId val="-429821264"/>
        <c:scaling>
          <c:orientation val="minMax"/>
          <c:max val="250.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Hot-spot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29817360"/>
        <c:crosses val="max"/>
        <c:crossBetween val="midCat"/>
      </c:valAx>
      <c:valAx>
        <c:axId val="-4298173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429821264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'Bending solenoids'!$D$4</c:f>
              <c:strCache>
                <c:ptCount val="1"/>
                <c:pt idx="0">
                  <c:v>V_gnd [V]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solenoids'!$A$5:$A$9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solenoids'!$D$5:$D$9</c:f>
              <c:numCache>
                <c:formatCode>General</c:formatCode>
                <c:ptCount val="5"/>
                <c:pt idx="0">
                  <c:v>500.0000000000001</c:v>
                </c:pt>
                <c:pt idx="1">
                  <c:v>418.75</c:v>
                </c:pt>
                <c:pt idx="2">
                  <c:v>335.0</c:v>
                </c:pt>
                <c:pt idx="3">
                  <c:v>251.25</c:v>
                </c:pt>
                <c:pt idx="4">
                  <c:v>167.5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6FD-4E31-B342-CA851D2FF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415666272"/>
        <c:axId val="-415664080"/>
      </c:scatterChart>
      <c:scatterChart>
        <c:scatterStyle val="lineMarker"/>
        <c:varyColors val="0"/>
        <c:ser>
          <c:idx val="2"/>
          <c:order val="1"/>
          <c:tx>
            <c:strRef>
              <c:f>'Bending solenoids'!$G$4</c:f>
              <c:strCache>
                <c:ptCount val="1"/>
                <c:pt idx="0">
                  <c:v>T_HS_max [K]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'Bending solenoids'!$A$5:$A$9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solenoids'!$G$5:$G$9</c:f>
              <c:numCache>
                <c:formatCode>General</c:formatCode>
                <c:ptCount val="5"/>
                <c:pt idx="0">
                  <c:v>200.0</c:v>
                </c:pt>
                <c:pt idx="1">
                  <c:v>200.0</c:v>
                </c:pt>
                <c:pt idx="2">
                  <c:v>200.0</c:v>
                </c:pt>
                <c:pt idx="3">
                  <c:v>200.0</c:v>
                </c:pt>
                <c:pt idx="4">
                  <c:v>200.0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6FD-4E31-B342-CA851D2FF280}"/>
            </c:ext>
          </c:extLst>
        </c:ser>
        <c:ser>
          <c:idx val="1"/>
          <c:order val="2"/>
          <c:tx>
            <c:strRef>
              <c:f>'Bending solenoids'!$F$4</c:f>
              <c:strCache>
                <c:ptCount val="1"/>
                <c:pt idx="0">
                  <c:v>T_HS_80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solenoids'!$A$5:$A$9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solenoids'!$F$5:$F$9</c:f>
              <c:numCache>
                <c:formatCode>General</c:formatCode>
                <c:ptCount val="5"/>
                <c:pt idx="0">
                  <c:v>73.0</c:v>
                </c:pt>
                <c:pt idx="1">
                  <c:v>83.0</c:v>
                </c:pt>
                <c:pt idx="2">
                  <c:v>100.0</c:v>
                </c:pt>
                <c:pt idx="3">
                  <c:v>138.0</c:v>
                </c:pt>
                <c:pt idx="4">
                  <c:v>269.0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6FD-4E31-B342-CA851D2FF280}"/>
            </c:ext>
          </c:extLst>
        </c:ser>
        <c:ser>
          <c:idx val="3"/>
          <c:order val="3"/>
          <c:tx>
            <c:strRef>
              <c:f>'Bending solenoids'!$F$14</c:f>
              <c:strCache>
                <c:ptCount val="1"/>
                <c:pt idx="0">
                  <c:v>T_HS_100 [K]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solenoids'!$A$15:$A$19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solenoids'!$F$15:$F$19</c:f>
              <c:numCache>
                <c:formatCode>General</c:formatCode>
                <c:ptCount val="5"/>
                <c:pt idx="0">
                  <c:v>70.0</c:v>
                </c:pt>
                <c:pt idx="1">
                  <c:v>80.0</c:v>
                </c:pt>
                <c:pt idx="2">
                  <c:v>96.0</c:v>
                </c:pt>
                <c:pt idx="3">
                  <c:v>135.0</c:v>
                </c:pt>
                <c:pt idx="4">
                  <c:v>257.0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6FD-4E31-B342-CA851D2FF280}"/>
            </c:ext>
          </c:extLst>
        </c:ser>
        <c:ser>
          <c:idx val="4"/>
          <c:order val="4"/>
          <c:tx>
            <c:strRef>
              <c:f>'Bending solenoids'!$F$24</c:f>
              <c:strCache>
                <c:ptCount val="1"/>
                <c:pt idx="0">
                  <c:v>T_HS_150 [K]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solenoids'!$A$25:$A$29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solenoids'!$F$25:$F$29</c:f>
              <c:numCache>
                <c:formatCode>General</c:formatCode>
                <c:ptCount val="5"/>
                <c:pt idx="0">
                  <c:v>67.0</c:v>
                </c:pt>
                <c:pt idx="1">
                  <c:v>75.0</c:v>
                </c:pt>
                <c:pt idx="2">
                  <c:v>91.0</c:v>
                </c:pt>
                <c:pt idx="3">
                  <c:v>125.0</c:v>
                </c:pt>
                <c:pt idx="4">
                  <c:v>239.0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96FD-4E31-B342-CA851D2FF280}"/>
            </c:ext>
          </c:extLst>
        </c:ser>
        <c:ser>
          <c:idx val="5"/>
          <c:order val="5"/>
          <c:tx>
            <c:strRef>
              <c:f>'Bending solenoids'!$F$34</c:f>
              <c:strCache>
                <c:ptCount val="1"/>
                <c:pt idx="0">
                  <c:v>T_HS_300 [K]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solenoids'!$A$35:$A$39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solenoids'!$F$35:$F$39</c:f>
              <c:numCache>
                <c:formatCode>General</c:formatCode>
                <c:ptCount val="5"/>
                <c:pt idx="0">
                  <c:v>64.0</c:v>
                </c:pt>
                <c:pt idx="1">
                  <c:v>72.0</c:v>
                </c:pt>
                <c:pt idx="2">
                  <c:v>86.0</c:v>
                </c:pt>
                <c:pt idx="3">
                  <c:v>117.0</c:v>
                </c:pt>
                <c:pt idx="4">
                  <c:v>224.0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96FD-4E31-B342-CA851D2FF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415682192"/>
        <c:axId val="-415674080"/>
      </c:scatterChart>
      <c:valAx>
        <c:axId val="-415666272"/>
        <c:scaling>
          <c:orientation val="minMax"/>
          <c:max val="1.5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Energy extraction resistance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5664080"/>
        <c:crosses val="autoZero"/>
        <c:crossBetween val="midCat"/>
      </c:valAx>
      <c:valAx>
        <c:axId val="-415664080"/>
        <c:scaling>
          <c:orientation val="minMax"/>
          <c:max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to ground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5666272"/>
        <c:crosses val="autoZero"/>
        <c:crossBetween val="midCat"/>
        <c:majorUnit val="100.0"/>
      </c:valAx>
      <c:valAx>
        <c:axId val="-415674080"/>
        <c:scaling>
          <c:orientation val="minMax"/>
          <c:max val="250.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Hot-spot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5682192"/>
        <c:crosses val="max"/>
        <c:crossBetween val="midCat"/>
      </c:valAx>
      <c:valAx>
        <c:axId val="-4156821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415674080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'Main solenoid'!$D$4</c:f>
              <c:strCache>
                <c:ptCount val="1"/>
                <c:pt idx="0">
                  <c:v>V_gnd [V]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solenoid'!$A$5:$A$10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solenoid'!$D$5:$D$10</c:f>
              <c:numCache>
                <c:formatCode>General</c:formatCode>
                <c:ptCount val="6"/>
                <c:pt idx="0">
                  <c:v>500.0</c:v>
                </c:pt>
                <c:pt idx="1">
                  <c:v>453.75</c:v>
                </c:pt>
                <c:pt idx="2">
                  <c:v>412.5</c:v>
                </c:pt>
                <c:pt idx="3">
                  <c:v>371.25</c:v>
                </c:pt>
                <c:pt idx="4">
                  <c:v>330.0</c:v>
                </c:pt>
                <c:pt idx="5">
                  <c:v>288.75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294-451A-8A5F-DA4D44D59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20315472"/>
        <c:axId val="-320233392"/>
      </c:scatterChart>
      <c:scatterChart>
        <c:scatterStyle val="lineMarker"/>
        <c:varyColors val="0"/>
        <c:ser>
          <c:idx val="2"/>
          <c:order val="1"/>
          <c:tx>
            <c:strRef>
              <c:f>'Main solenoid'!$G$4</c:f>
              <c:strCache>
                <c:ptCount val="1"/>
                <c:pt idx="0">
                  <c:v>T_HS_max [K]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'Main solenoid'!$A$5:$A$10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solenoid'!$G$5:$G$10</c:f>
              <c:numCache>
                <c:formatCode>General</c:formatCode>
                <c:ptCount val="6"/>
                <c:pt idx="0">
                  <c:v>200.0</c:v>
                </c:pt>
                <c:pt idx="1">
                  <c:v>200.0</c:v>
                </c:pt>
                <c:pt idx="2">
                  <c:v>200.0</c:v>
                </c:pt>
                <c:pt idx="3">
                  <c:v>200.0</c:v>
                </c:pt>
                <c:pt idx="4">
                  <c:v>200.0</c:v>
                </c:pt>
                <c:pt idx="5">
                  <c:v>200.0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294-451A-8A5F-DA4D44D598AD}"/>
            </c:ext>
          </c:extLst>
        </c:ser>
        <c:ser>
          <c:idx val="1"/>
          <c:order val="2"/>
          <c:tx>
            <c:strRef>
              <c:f>'Main solenoid'!$F$4</c:f>
              <c:strCache>
                <c:ptCount val="1"/>
                <c:pt idx="0">
                  <c:v>T_HS_80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solenoid'!$A$5:$A$10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solenoid'!$F$5:$F$10</c:f>
              <c:numCache>
                <c:formatCode>General</c:formatCode>
                <c:ptCount val="6"/>
                <c:pt idx="0">
                  <c:v>143.0</c:v>
                </c:pt>
                <c:pt idx="1">
                  <c:v>166.0</c:v>
                </c:pt>
                <c:pt idx="2">
                  <c:v>191.0</c:v>
                </c:pt>
                <c:pt idx="3">
                  <c:v>228.0</c:v>
                </c:pt>
                <c:pt idx="4">
                  <c:v>285.0</c:v>
                </c:pt>
                <c:pt idx="5">
                  <c:v>380.0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294-451A-8A5F-DA4D44D598AD}"/>
            </c:ext>
          </c:extLst>
        </c:ser>
        <c:ser>
          <c:idx val="3"/>
          <c:order val="3"/>
          <c:tx>
            <c:strRef>
              <c:f>'Main solenoid'!$F$16</c:f>
              <c:strCache>
                <c:ptCount val="1"/>
                <c:pt idx="0">
                  <c:v>T_HS_100 [K]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solenoid'!$A$17:$A$22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solenoid'!$F$17:$F$22</c:f>
              <c:numCache>
                <c:formatCode>General</c:formatCode>
                <c:ptCount val="6"/>
                <c:pt idx="0">
                  <c:v>139.0</c:v>
                </c:pt>
                <c:pt idx="1">
                  <c:v>160.0</c:v>
                </c:pt>
                <c:pt idx="2">
                  <c:v>184.0</c:v>
                </c:pt>
                <c:pt idx="3">
                  <c:v>222.0</c:v>
                </c:pt>
                <c:pt idx="4">
                  <c:v>275.0</c:v>
                </c:pt>
                <c:pt idx="5">
                  <c:v>366.0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294-451A-8A5F-DA4D44D598AD}"/>
            </c:ext>
          </c:extLst>
        </c:ser>
        <c:ser>
          <c:idx val="4"/>
          <c:order val="4"/>
          <c:tx>
            <c:strRef>
              <c:f>'Main solenoid'!$F$28</c:f>
              <c:strCache>
                <c:ptCount val="1"/>
                <c:pt idx="0">
                  <c:v>T_HS_150 [K]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solenoid'!$A$29:$A$35</c:f>
              <c:numCache>
                <c:formatCode>General</c:formatCode>
                <c:ptCount val="7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solenoid'!$F$29:$F$34</c:f>
              <c:numCache>
                <c:formatCode>General</c:formatCode>
                <c:ptCount val="6"/>
                <c:pt idx="0">
                  <c:v>132.0</c:v>
                </c:pt>
                <c:pt idx="1">
                  <c:v>151.0</c:v>
                </c:pt>
                <c:pt idx="2">
                  <c:v>174.0</c:v>
                </c:pt>
                <c:pt idx="3">
                  <c:v>208.0</c:v>
                </c:pt>
                <c:pt idx="4">
                  <c:v>259.0</c:v>
                </c:pt>
                <c:pt idx="5">
                  <c:v>345.0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6294-451A-8A5F-DA4D44D598AD}"/>
            </c:ext>
          </c:extLst>
        </c:ser>
        <c:ser>
          <c:idx val="5"/>
          <c:order val="5"/>
          <c:tx>
            <c:strRef>
              <c:f>'Main solenoid'!$F$40</c:f>
              <c:strCache>
                <c:ptCount val="1"/>
                <c:pt idx="0">
                  <c:v>T_HS_300 [K]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solenoid'!$A$41:$A$46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solenoid'!$F$41:$F$46</c:f>
              <c:numCache>
                <c:formatCode>General</c:formatCode>
                <c:ptCount val="6"/>
                <c:pt idx="0">
                  <c:v>124.0</c:v>
                </c:pt>
                <c:pt idx="1">
                  <c:v>141.0</c:v>
                </c:pt>
                <c:pt idx="2">
                  <c:v>162.0</c:v>
                </c:pt>
                <c:pt idx="3">
                  <c:v>195.0</c:v>
                </c:pt>
                <c:pt idx="4">
                  <c:v>241.0</c:v>
                </c:pt>
                <c:pt idx="5">
                  <c:v>322.0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6294-451A-8A5F-DA4D44D59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25818912"/>
        <c:axId val="-375612416"/>
      </c:scatterChart>
      <c:valAx>
        <c:axId val="-320315472"/>
        <c:scaling>
          <c:orientation val="minMax"/>
          <c:min val="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Energy extraction resistance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20233392"/>
        <c:crosses val="autoZero"/>
        <c:crossBetween val="midCat"/>
      </c:valAx>
      <c:valAx>
        <c:axId val="-320233392"/>
        <c:scaling>
          <c:orientation val="minMax"/>
          <c:max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to ground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20315472"/>
        <c:crosses val="autoZero"/>
        <c:crossBetween val="midCat"/>
        <c:majorUnit val="100.0"/>
      </c:valAx>
      <c:valAx>
        <c:axId val="-375612416"/>
        <c:scaling>
          <c:orientation val="minMax"/>
          <c:max val="250.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Hot-spot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25818912"/>
        <c:crosses val="max"/>
        <c:crossBetween val="midCat"/>
      </c:valAx>
      <c:valAx>
        <c:axId val="-325818912"/>
        <c:scaling>
          <c:orientation val="minMax"/>
        </c:scaling>
        <c:delete val="1"/>
        <c:axPos val="t"/>
        <c:numFmt formatCode="0.00" sourceLinked="1"/>
        <c:majorTickMark val="out"/>
        <c:minorTickMark val="none"/>
        <c:tickLblPos val="nextTo"/>
        <c:crossAx val="-375612416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089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817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Results are available at \\cern.ch\dfs\Projects\STEAM\HL-LHC\Hollow Electron Lens\Th\COMSOL\9</a:t>
            </a:r>
          </a:p>
          <a:p>
            <a:r>
              <a:rPr lang="en-GB" sz="1200" dirty="0" smtClean="0"/>
              <a:t>Results are available at \\cern.ch\dfs\Projects\STEAM\HL-LHC\Hollow Electron Lens\El\Excel\2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696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Results are available at \\cern.ch\dfs\Projects\STEAM\HL-LHC\Hollow Electron Lens\Th\COMSOL\8</a:t>
            </a:r>
          </a:p>
          <a:p>
            <a:r>
              <a:rPr lang="en-GB" sz="1200" dirty="0" smtClean="0"/>
              <a:t>Results are available at \\cern.ch\dfs\Projects\STEAM\HL-LHC\Hollow Electron Lens\El\Excel\2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746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Results are available at \\cern.ch\dfs\Projects\STEAM\HL-LHC\Hollow Electron Lens\Th\COMSOL\7</a:t>
            </a:r>
          </a:p>
          <a:p>
            <a:r>
              <a:rPr lang="en-GB" sz="1200" dirty="0" smtClean="0"/>
              <a:t>Results are available at \\cern.ch\dfs\Projects\STEAM\HL-LHC\Hollow Electron Lens\El\Excel\2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351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Results are available at \\cern.ch\dfs\Projects\STEAM\HL-LHC\Hollow Electron Lens\Th\COMSOL\6</a:t>
            </a:r>
          </a:p>
          <a:p>
            <a:r>
              <a:rPr lang="en-GB" sz="1200" dirty="0" smtClean="0"/>
              <a:t>Results are available at \\cern.ch\dfs\Projects\STEAMHL-LHC\Hollow Electron Lens\El\Excel\2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605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82015"/>
            <a:ext cx="8226854" cy="532463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625985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8574912" y="6473401"/>
            <a:ext cx="501424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900" smtClean="0"/>
              <a:pPr/>
              <a:t>‹#›</a:t>
            </a:fld>
            <a:endParaRPr lang="en-US" sz="900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912182" y="6503006"/>
            <a:ext cx="53196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685800" rtl="0" eaLnBrk="1" latinLnBrk="0" hangingPunct="1"/>
            <a:r>
              <a:rPr lang="en-US" sz="9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900" kern="1200" baseline="30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9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6695" y="6248400"/>
            <a:ext cx="899061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61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speaker name go to Insert &gt; Header &amp; Footer and apply to all slides except title page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68586-219A-4DA6-85FA-6CF910DFB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77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speaker name go to Insert &gt; Header &amp; Footer and apply to all slides except title page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6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  <p:sldLayoutId id="2147483661" r:id="rId10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27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10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0.png"/><Relationship Id="rId3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Relationship Id="rId3" Type="http://schemas.openxmlformats.org/officeDocument/2006/relationships/image" Target="../media/image15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om/url?sa=t&amp;rct=j&amp;q=&amp;esrc=s&amp;source=web&amp;cd=1&amp;cad=rja&amp;uact=8&amp;ved=2ahUKEwiL6-PCqqzjAhUSZ1AKHb0cAtcQFjAAegQIABAB&amp;url=https%3A%2F%2Fe-publishing.cern.ch%2Findex.php%2FCYR%2Farticle%2Fview%2F243&amp;usg=AOvVaw2_-D191G_FvkpA80xFrhT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94680/" TargetMode="External"/><Relationship Id="rId4" Type="http://schemas.openxmlformats.org/officeDocument/2006/relationships/hyperlink" Target="https://indico.cern.ch/event/390114/" TargetMode="External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4" Type="http://schemas.openxmlformats.org/officeDocument/2006/relationships/hyperlink" Target="https://edms.cern.ch/ui/#!master/navigator/document?D:100221695:100221695:subDocs" TargetMode="External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Hollow Electron Lens</a:t>
            </a:r>
            <a:br>
              <a:rPr lang="en-GB" dirty="0" smtClean="0"/>
            </a:br>
            <a:r>
              <a:rPr lang="en-GB" sz="2400" b="0" i="1" dirty="0" smtClean="0"/>
              <a:t>Quench Protection Design and Analysis</a:t>
            </a:r>
            <a:br>
              <a:rPr lang="en-GB" sz="2400" b="0" i="1" dirty="0" smtClean="0"/>
            </a:br>
            <a:r>
              <a:rPr lang="en-GB" sz="2400" b="0" i="1" dirty="0" smtClean="0"/>
              <a:t>status update</a:t>
            </a:r>
            <a:endParaRPr lang="en-GB" b="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374" y="4437112"/>
            <a:ext cx="6480000" cy="1584176"/>
          </a:xfrm>
        </p:spPr>
        <p:txBody>
          <a:bodyPr>
            <a:normAutofit/>
          </a:bodyPr>
          <a:lstStyle/>
          <a:p>
            <a:r>
              <a:rPr lang="en-GB" dirty="0" smtClean="0"/>
              <a:t>TE-MPE (HEL Quench Protection):</a:t>
            </a:r>
          </a:p>
          <a:p>
            <a:r>
              <a:rPr lang="en-GB" dirty="0" smtClean="0"/>
              <a:t>M. Maciejewski, M. Mentink, D. Wollmann, </a:t>
            </a:r>
            <a:r>
              <a:rPr lang="en-GB" dirty="0"/>
              <a:t>A. </a:t>
            </a:r>
            <a:r>
              <a:rPr lang="en-GB" dirty="0" smtClean="0"/>
              <a:t>Verweij</a:t>
            </a:r>
          </a:p>
          <a:p>
            <a:r>
              <a:rPr lang="en-GB" dirty="0" smtClean="0"/>
              <a:t>EN-MME (HEL Design):</a:t>
            </a:r>
          </a:p>
          <a:p>
            <a:r>
              <a:rPr lang="en-GB" dirty="0" smtClean="0"/>
              <a:t>G. Gobbi, D. Perini + G. Kirby (TE-MSC)</a:t>
            </a:r>
          </a:p>
        </p:txBody>
      </p:sp>
    </p:spTree>
    <p:extLst>
      <p:ext uri="{BB962C8B-B14F-4D97-AF65-F5344CB8AC3E}">
        <p14:creationId xmlns:p14="http://schemas.microsoft.com/office/powerpoint/2010/main" val="170020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827584" y="-9987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2. Strategy for Quench Protection Analysis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516331"/>
            <a:ext cx="882047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1600" dirty="0"/>
              <a:t>We study </a:t>
            </a:r>
            <a:r>
              <a:rPr lang="en-GB" sz="1600" dirty="0" smtClean="0"/>
              <a:t>the protection </a:t>
            </a:r>
            <a:r>
              <a:rPr lang="en-GB" sz="1600" dirty="0"/>
              <a:t>of </a:t>
            </a:r>
            <a:r>
              <a:rPr lang="en-GB" sz="1600" dirty="0" err="1"/>
              <a:t>busbars</a:t>
            </a:r>
            <a:r>
              <a:rPr lang="en-GB" sz="1600" dirty="0"/>
              <a:t>, magnets, and circuits</a:t>
            </a:r>
            <a:r>
              <a:rPr lang="en-GB" sz="1600" dirty="0" smtClean="0"/>
              <a:t>.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600" dirty="0" smtClean="0"/>
              <a:t>We assume that if one of the main circuits quenches, all circuits are discharged.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600" dirty="0" smtClean="0"/>
              <a:t>For coils, we </a:t>
            </a:r>
            <a:r>
              <a:rPr lang="en-GB" sz="1600" dirty="0"/>
              <a:t>consider 100 mV </a:t>
            </a:r>
            <a:r>
              <a:rPr lang="en-GB" sz="1600" dirty="0" smtClean="0"/>
              <a:t>threshold </a:t>
            </a:r>
            <a:r>
              <a:rPr lang="en-GB" sz="1600" dirty="0"/>
              <a:t>for quench detection and 10 </a:t>
            </a:r>
            <a:r>
              <a:rPr lang="en-GB" sz="1600" dirty="0" err="1"/>
              <a:t>ms</a:t>
            </a:r>
            <a:r>
              <a:rPr lang="en-GB" sz="1600" dirty="0"/>
              <a:t> validation</a:t>
            </a:r>
            <a:r>
              <a:rPr lang="en-GB" sz="1600" dirty="0" smtClean="0"/>
              <a:t>.</a:t>
            </a:r>
          </a:p>
          <a:p>
            <a:endParaRPr lang="en-GB" sz="1600" dirty="0" smtClean="0"/>
          </a:p>
          <a:p>
            <a:r>
              <a:rPr lang="en-GB" sz="1600" dirty="0" smtClean="0"/>
              <a:t>In order to explore the parameter space, the following strategy was applied:</a:t>
            </a:r>
          </a:p>
          <a:p>
            <a:pPr marL="342900" indent="-342900">
              <a:buAutoNum type="arabicPeriod"/>
            </a:pPr>
            <a:r>
              <a:rPr lang="en-GB" sz="1600" dirty="0" smtClean="0"/>
              <a:t>Quench propagation to calculate the quench detection time – 1D </a:t>
            </a:r>
            <a:r>
              <a:rPr lang="en-GB" sz="1600" b="1" dirty="0" smtClean="0"/>
              <a:t>STEAM-BBQ </a:t>
            </a:r>
            <a:r>
              <a:rPr lang="en-GB" sz="1600" dirty="0" smtClean="0"/>
              <a:t>model</a:t>
            </a:r>
          </a:p>
          <a:p>
            <a:pPr marL="342900" indent="-342900">
              <a:buAutoNum type="arabicPeriod"/>
            </a:pPr>
            <a:r>
              <a:rPr lang="en-GB" sz="1600" dirty="0"/>
              <a:t>Calculation of the maximum hot-spot temperature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GB" sz="1600" dirty="0"/>
              <a:t>Quench integral curves with 1D </a:t>
            </a:r>
            <a:r>
              <a:rPr lang="en-GB" sz="1600" b="1" dirty="0"/>
              <a:t>STEAM-BBQ</a:t>
            </a:r>
            <a:r>
              <a:rPr lang="en-GB" sz="1600" dirty="0"/>
              <a:t> </a:t>
            </a:r>
            <a:r>
              <a:rPr lang="en-GB" sz="1600" dirty="0" smtClean="0"/>
              <a:t>model</a:t>
            </a:r>
          </a:p>
          <a:p>
            <a:pPr marL="342900" indent="-342900">
              <a:buAutoNum type="arabicPeriod"/>
            </a:pPr>
            <a:r>
              <a:rPr lang="en-GB" sz="1600" dirty="0" smtClean="0"/>
              <a:t>Calculation of minimum quench integral for a given maximum voltage to ground – </a:t>
            </a:r>
            <a:r>
              <a:rPr lang="en-GB" sz="1600" b="1" dirty="0" smtClean="0"/>
              <a:t>Excel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 smtClean="0"/>
              <a:t>Neglecting internal magnet resistance growth and assuming constant inductance</a:t>
            </a:r>
            <a:br>
              <a:rPr lang="en-GB" sz="1600" dirty="0" smtClean="0"/>
            </a:br>
            <a:endParaRPr lang="en-GB" sz="500" dirty="0" smtClean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 smtClean="0"/>
              <a:t>Constant energy extraction resistance</a:t>
            </a:r>
          </a:p>
          <a:p>
            <a:endParaRPr lang="en-GB" sz="1600" dirty="0" smtClean="0"/>
          </a:p>
          <a:p>
            <a:r>
              <a:rPr lang="en-GB" sz="1600" dirty="0" smtClean="0"/>
              <a:t>Iterate 3. varying energy extraction resistance until to conditions (can be adjusted) are met</a:t>
            </a:r>
            <a:br>
              <a:rPr lang="en-GB" sz="1600" dirty="0" smtClean="0"/>
            </a:br>
            <a:r>
              <a:rPr lang="en-GB" sz="1600" b="1" i="1" dirty="0" smtClean="0"/>
              <a:t>T</a:t>
            </a:r>
            <a:r>
              <a:rPr lang="en-GB" sz="1600" b="1" baseline="-25000" dirty="0" smtClean="0"/>
              <a:t>hot-spot</a:t>
            </a:r>
            <a:r>
              <a:rPr lang="en-GB" sz="1600" b="1" dirty="0" smtClean="0"/>
              <a:t> &lt; 200 K </a:t>
            </a:r>
            <a:r>
              <a:rPr lang="en-GB" sz="1600" dirty="0" smtClean="0"/>
              <a:t>-</a:t>
            </a:r>
            <a:r>
              <a:rPr lang="en-GB" sz="1600" b="1" dirty="0" smtClean="0"/>
              <a:t> </a:t>
            </a:r>
            <a:r>
              <a:rPr lang="en-GB" sz="1600" dirty="0" smtClean="0"/>
              <a:t>to limit the thermal load on the conductor as well as the cryogenic system</a:t>
            </a:r>
            <a:br>
              <a:rPr lang="en-GB" sz="1600" dirty="0" smtClean="0"/>
            </a:br>
            <a:r>
              <a:rPr lang="en-GB" sz="1600" b="1" i="1" dirty="0" err="1" smtClean="0"/>
              <a:t>V</a:t>
            </a:r>
            <a:r>
              <a:rPr lang="en-GB" sz="1600" b="1" baseline="-25000" dirty="0" err="1" smtClean="0"/>
              <a:t>ground,max</a:t>
            </a:r>
            <a:r>
              <a:rPr lang="en-GB" sz="1600" b="1" dirty="0" smtClean="0"/>
              <a:t> &lt; 500 V</a:t>
            </a:r>
            <a:r>
              <a:rPr lang="en-GB" sz="1600" dirty="0" smtClean="0"/>
              <a:t> - to limit the power converter common mode voltage and the insulation testing voltage</a:t>
            </a:r>
          </a:p>
        </p:txBody>
      </p:sp>
      <p:sp>
        <p:nvSpPr>
          <p:cNvPr id="10" name="Oval 9"/>
          <p:cNvSpPr/>
          <p:nvPr/>
        </p:nvSpPr>
        <p:spPr>
          <a:xfrm>
            <a:off x="2294749" y="4425107"/>
            <a:ext cx="1110259" cy="9437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1</a:t>
            </a:r>
            <a:endParaRPr lang="en-GB" sz="3600" dirty="0"/>
          </a:p>
        </p:txBody>
      </p:sp>
      <p:sp>
        <p:nvSpPr>
          <p:cNvPr id="11" name="Oval 10"/>
          <p:cNvSpPr/>
          <p:nvPr/>
        </p:nvSpPr>
        <p:spPr>
          <a:xfrm>
            <a:off x="5482288" y="4425107"/>
            <a:ext cx="1110259" cy="9437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2</a:t>
            </a:r>
            <a:endParaRPr lang="en-GB" sz="3200" dirty="0"/>
          </a:p>
        </p:txBody>
      </p:sp>
      <p:sp>
        <p:nvSpPr>
          <p:cNvPr id="12" name="Oval 11"/>
          <p:cNvSpPr/>
          <p:nvPr/>
        </p:nvSpPr>
        <p:spPr>
          <a:xfrm>
            <a:off x="3838232" y="5755119"/>
            <a:ext cx="1238781" cy="10529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3</a:t>
            </a:r>
            <a:endParaRPr lang="en-GB" sz="3600" dirty="0"/>
          </a:p>
        </p:txBody>
      </p:sp>
      <p:sp>
        <p:nvSpPr>
          <p:cNvPr id="13" name="Arc 12"/>
          <p:cNvSpPr/>
          <p:nvPr/>
        </p:nvSpPr>
        <p:spPr>
          <a:xfrm>
            <a:off x="3153047" y="4308357"/>
            <a:ext cx="2571081" cy="576064"/>
          </a:xfrm>
          <a:prstGeom prst="arc">
            <a:avLst>
              <a:gd name="adj1" fmla="val 11009359"/>
              <a:gd name="adj2" fmla="val 21452218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 rot="8326155">
            <a:off x="4554601" y="5244798"/>
            <a:ext cx="1639220" cy="910924"/>
          </a:xfrm>
          <a:prstGeom prst="arc">
            <a:avLst>
              <a:gd name="adj1" fmla="val 11754457"/>
              <a:gd name="adj2" fmla="val 20169267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/>
          <p:cNvSpPr/>
          <p:nvPr/>
        </p:nvSpPr>
        <p:spPr>
          <a:xfrm rot="13273845" flipH="1">
            <a:off x="2721424" y="5115179"/>
            <a:ext cx="1639220" cy="910924"/>
          </a:xfrm>
          <a:prstGeom prst="arc">
            <a:avLst>
              <a:gd name="adj1" fmla="val 12199281"/>
              <a:gd name="adj2" fmla="val 20169267"/>
            </a:avLst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/>
          <p:cNvSpPr/>
          <p:nvPr/>
        </p:nvSpPr>
        <p:spPr>
          <a:xfrm rot="8326155">
            <a:off x="4141897" y="5934876"/>
            <a:ext cx="665303" cy="693451"/>
          </a:xfrm>
          <a:prstGeom prst="arc">
            <a:avLst>
              <a:gd name="adj1" fmla="val 2917025"/>
              <a:gd name="adj2" fmla="val 20169267"/>
            </a:avLst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06330" y="4840539"/>
            <a:ext cx="11208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Design</a:t>
            </a:r>
          </a:p>
          <a:p>
            <a:pPr algn="ctr"/>
            <a:r>
              <a:rPr lang="en-GB" dirty="0" smtClean="0"/>
              <a:t>iterations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50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3"/>
          <p:cNvSpPr txBox="1">
            <a:spLocks/>
          </p:cNvSpPr>
          <p:nvPr/>
        </p:nvSpPr>
        <p:spPr>
          <a:xfrm>
            <a:off x="232885" y="1413138"/>
            <a:ext cx="6101994" cy="3113929"/>
          </a:xfrm>
          <a:prstGeom prst="rect">
            <a:avLst/>
          </a:prstGeom>
        </p:spPr>
        <p:txBody>
          <a:bodyPr vert="horz" wrap="square" lIns="34290" tIns="0" rIns="3429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25" dirty="0"/>
              <a:t>STEAM-BBQ [1]: FEM-based </a:t>
            </a:r>
            <a:r>
              <a:rPr lang="en-US" sz="1425" dirty="0" smtClean="0"/>
              <a:t>COMSOL model (inspiration</a:t>
            </a:r>
            <a:r>
              <a:rPr lang="en-US" sz="1425" dirty="0"/>
              <a:t>: [2])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US" sz="1425" dirty="0"/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425" dirty="0"/>
              <a:t>Calculation of quench-related conductor properties:</a:t>
            </a:r>
          </a:p>
          <a:p>
            <a:pPr marL="360000" lvl="1" indent="-226314">
              <a:buFont typeface="Wingdings" panose="05000000000000000000" pitchFamily="2" charset="2"/>
              <a:buChar char="§"/>
            </a:pPr>
            <a:r>
              <a:rPr lang="en-US" sz="1425" dirty="0"/>
              <a:t>Quench propagation velocity </a:t>
            </a:r>
            <a:r>
              <a:rPr lang="en-US" sz="1425" i="1" dirty="0" err="1"/>
              <a:t>v</a:t>
            </a:r>
            <a:r>
              <a:rPr lang="en-US" sz="1425" baseline="-25000" dirty="0" err="1"/>
              <a:t>Q</a:t>
            </a:r>
            <a:endParaRPr lang="en-US" sz="1425" baseline="-25000" dirty="0"/>
          </a:p>
          <a:p>
            <a:pPr marL="360000" lvl="1" indent="-226314">
              <a:buFont typeface="Wingdings" panose="05000000000000000000" pitchFamily="2" charset="2"/>
              <a:buChar char="§"/>
            </a:pPr>
            <a:r>
              <a:rPr lang="en-US" sz="1425" dirty="0"/>
              <a:t>Development of voltage after quench origination for quench detection</a:t>
            </a:r>
          </a:p>
          <a:p>
            <a:pPr marL="360000" lvl="1" indent="-226314">
              <a:buFont typeface="Wingdings" panose="05000000000000000000" pitchFamily="2" charset="2"/>
              <a:buChar char="§"/>
            </a:pPr>
            <a:r>
              <a:rPr lang="en-US" sz="1425" dirty="0"/>
              <a:t>Hotspot temperature as a function of quench integral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US" sz="1425" dirty="0"/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425" dirty="0"/>
              <a:t>For circuit with known discharge quench integral: </a:t>
            </a:r>
          </a:p>
          <a:p>
            <a:pPr marL="360000" lvl="1" indent="-214313">
              <a:buFont typeface="Wingdings" panose="05000000000000000000" pitchFamily="2" charset="2"/>
              <a:buChar char="§"/>
            </a:pPr>
            <a:r>
              <a:rPr lang="en-US" sz="1425" dirty="0"/>
              <a:t>Time-dependent current (Exponential decay after quench detected)</a:t>
            </a:r>
          </a:p>
          <a:p>
            <a:pPr marL="360000" lvl="1" indent="-214313">
              <a:buFont typeface="Wingdings" panose="05000000000000000000" pitchFamily="2" charset="2"/>
              <a:buChar char="§"/>
            </a:pPr>
            <a:r>
              <a:rPr lang="en-US" sz="1425" dirty="0"/>
              <a:t>Time-dependent hotspot temperature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US" sz="1425" b="1" dirty="0"/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425" dirty="0"/>
              <a:t>Compatible with STEAM co-simulation framework</a:t>
            </a:r>
            <a:endParaRPr lang="en-GB" sz="1425" dirty="0"/>
          </a:p>
        </p:txBody>
      </p:sp>
      <p:sp>
        <p:nvSpPr>
          <p:cNvPr id="17" name="TextBox 16"/>
          <p:cNvSpPr txBox="1"/>
          <p:nvPr/>
        </p:nvSpPr>
        <p:spPr>
          <a:xfrm>
            <a:off x="6499526" y="5788985"/>
            <a:ext cx="2516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Calibri" panose="020F0502020204030204" pitchFamily="34" charset="0"/>
              </a:rPr>
              <a:t>Circuit current discharge</a:t>
            </a:r>
            <a:endParaRPr lang="en-US" sz="12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84814" y="6461397"/>
            <a:ext cx="5050065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750" dirty="0">
                <a:latin typeface="Calibri" panose="020F0502020204030204" pitchFamily="34" charset="0"/>
              </a:rPr>
              <a:t>[1] M. Mentink and M. </a:t>
            </a:r>
            <a:r>
              <a:rPr lang="en-US" sz="750" dirty="0" err="1">
                <a:latin typeface="Calibri" panose="020F0502020204030204" pitchFamily="34" charset="0"/>
              </a:rPr>
              <a:t>Maciejewski</a:t>
            </a:r>
            <a:r>
              <a:rPr lang="en-US" sz="750" dirty="0">
                <a:latin typeface="Calibri" panose="020F0502020204030204" pitchFamily="34" charset="0"/>
              </a:rPr>
              <a:t>, “STEAM-BBQ User manual”, </a:t>
            </a:r>
            <a:r>
              <a:rPr lang="en-US" sz="750" dirty="0" err="1">
                <a:latin typeface="Calibri" panose="020F0502020204030204" pitchFamily="34" charset="0"/>
              </a:rPr>
              <a:t>EDMS</a:t>
            </a:r>
            <a:r>
              <a:rPr lang="en-US" sz="750" dirty="0">
                <a:latin typeface="Calibri" panose="020F0502020204030204" pitchFamily="34" charset="0"/>
              </a:rPr>
              <a:t> </a:t>
            </a:r>
            <a:r>
              <a:rPr lang="en-US" sz="750" dirty="0" err="1">
                <a:latin typeface="Calibri" panose="020F0502020204030204" pitchFamily="34" charset="0"/>
              </a:rPr>
              <a:t>nr</a:t>
            </a:r>
            <a:r>
              <a:rPr lang="en-US" sz="750" dirty="0">
                <a:latin typeface="Calibri" panose="020F0502020204030204" pitchFamily="34" charset="0"/>
              </a:rPr>
              <a:t>. 2159478, (2019)</a:t>
            </a:r>
            <a:endParaRPr lang="en-GB" sz="750" dirty="0">
              <a:latin typeface="Calibri" panose="020F0502020204030204" pitchFamily="34" charset="0"/>
            </a:endParaRPr>
          </a:p>
          <a:p>
            <a:r>
              <a:rPr lang="en-US" sz="750" dirty="0">
                <a:latin typeface="Calibri" panose="020F0502020204030204" pitchFamily="34" charset="0"/>
              </a:rPr>
              <a:t>[2] D. </a:t>
            </a:r>
            <a:r>
              <a:rPr lang="en-US" sz="750" dirty="0" err="1">
                <a:latin typeface="Calibri" panose="020F0502020204030204" pitchFamily="34" charset="0"/>
              </a:rPr>
              <a:t>Paudel</a:t>
            </a:r>
            <a:r>
              <a:rPr lang="en-US" sz="750" dirty="0">
                <a:latin typeface="Calibri" panose="020F0502020204030204" pitchFamily="34" charset="0"/>
              </a:rPr>
              <a:t>, CERN thesis 2015-090, June 30</a:t>
            </a:r>
            <a:r>
              <a:rPr lang="en-US" sz="750" baseline="30000" dirty="0">
                <a:latin typeface="Calibri" panose="020F0502020204030204" pitchFamily="34" charset="0"/>
              </a:rPr>
              <a:t>th</a:t>
            </a:r>
            <a:r>
              <a:rPr lang="en-US" sz="750" dirty="0">
                <a:latin typeface="Calibri" panose="020F0502020204030204" pitchFamily="34" charset="0"/>
              </a:rPr>
              <a:t> (2015)</a:t>
            </a:r>
            <a:endParaRPr lang="en-GB" sz="750" dirty="0"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65681" y="1167729"/>
            <a:ext cx="2654789" cy="2104761"/>
            <a:chOff x="8444271" y="726409"/>
            <a:chExt cx="2972323" cy="2356508"/>
          </a:xfrm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8581994" y="726409"/>
              <a:ext cx="2834600" cy="2095140"/>
              <a:chOff x="8364663" y="801961"/>
              <a:chExt cx="3165601" cy="233979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64663" y="801961"/>
                <a:ext cx="3165601" cy="2339792"/>
              </a:xfrm>
              <a:prstGeom prst="rect">
                <a:avLst/>
              </a:prstGeom>
            </p:spPr>
          </p:pic>
          <p:cxnSp>
            <p:nvCxnSpPr>
              <p:cNvPr id="6" name="Straight Arrow Connector 5"/>
              <p:cNvCxnSpPr/>
              <p:nvPr/>
            </p:nvCxnSpPr>
            <p:spPr>
              <a:xfrm flipV="1">
                <a:off x="9365311" y="2065662"/>
                <a:ext cx="805008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>
                <a:glow rad="635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10180319" y="1844040"/>
                <a:ext cx="537533" cy="446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i="1" dirty="0" err="1"/>
                  <a:t>v</a:t>
                </a:r>
                <a:r>
                  <a:rPr lang="en-US" sz="1350" baseline="-25000" dirty="0" err="1"/>
                  <a:t>Q</a:t>
                </a:r>
                <a:endParaRPr lang="en-GB" sz="1350" baseline="-25000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 rot="16200000">
              <a:off x="7841756" y="1490249"/>
              <a:ext cx="1543585" cy="3385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Temperature [K]</a:t>
              </a:r>
              <a:endParaRPr lang="en-GB" sz="105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792944" y="2744362"/>
              <a:ext cx="829715" cy="3385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  x [m]  </a:t>
              </a:r>
              <a:endParaRPr lang="en-GB" sz="105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65681" y="3830736"/>
            <a:ext cx="2654789" cy="1994491"/>
            <a:chOff x="8444269" y="3685575"/>
            <a:chExt cx="3018394" cy="226766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28064" y="3685575"/>
              <a:ext cx="2834599" cy="206669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801018" y="5614682"/>
              <a:ext cx="1079782" cy="3385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  Time [s]  </a:t>
              </a:r>
              <a:endParaRPr lang="en-GB" sz="105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7796870" y="4443219"/>
              <a:ext cx="1633354" cy="3385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Circuit current [A]</a:t>
              </a:r>
              <a:endParaRPr lang="en-GB" sz="105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27584" y="-9987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2. STEAM-BBQ - Overview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99526" y="3251554"/>
            <a:ext cx="2516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Calibri" panose="020F0502020204030204" pitchFamily="34" charset="0"/>
              </a:rPr>
              <a:t>Temperature-development along length of conductor</a:t>
            </a:r>
            <a:endParaRPr lang="en-US" sz="12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0121" y="5879805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M. </a:t>
            </a:r>
            <a:r>
              <a:rPr lang="en-US" smtClean="0"/>
              <a:t>Mentink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1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6824"/>
            <a:ext cx="8226854" cy="39934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STEAM-BBQ - Thermal </a:t>
            </a:r>
            <a:r>
              <a:rPr lang="en-US" dirty="0"/>
              <a:t>A</a:t>
            </a:r>
            <a:r>
              <a:rPr lang="en-US" dirty="0" smtClean="0"/>
              <a:t>spects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3555851" y="1232314"/>
            <a:ext cx="5441030" cy="3697935"/>
          </a:xfrm>
          <a:prstGeom prst="rect">
            <a:avLst/>
          </a:prstGeom>
        </p:spPr>
        <p:txBody>
          <a:bodyPr vert="horz" wrap="square" lIns="34290" tIns="0" rIns="3429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350" dirty="0"/>
              <a:t>BBQ dimensionality: 1+1D</a:t>
            </a:r>
          </a:p>
          <a:p>
            <a:pPr marL="893255" lvl="1" indent="-214313">
              <a:buFont typeface="Wingdings" panose="05000000000000000000" pitchFamily="2" charset="2"/>
              <a:buChar char="§"/>
            </a:pPr>
            <a:r>
              <a:rPr lang="en-US" sz="1350" dirty="0"/>
              <a:t>Longitudinal heat transfer</a:t>
            </a:r>
          </a:p>
          <a:p>
            <a:pPr marL="893255" lvl="1" indent="-214313">
              <a:buFont typeface="Wingdings" panose="05000000000000000000" pitchFamily="2" charset="2"/>
              <a:buChar char="§"/>
            </a:pPr>
            <a:r>
              <a:rPr lang="en-US" sz="1350" dirty="0"/>
              <a:t>Transverse heat transfer </a:t>
            </a:r>
            <a:r>
              <a:rPr lang="en-US" sz="1350" dirty="0" smtClean="0"/>
              <a:t/>
            </a:r>
            <a:br>
              <a:rPr lang="en-US" sz="1350" dirty="0" smtClean="0"/>
            </a:br>
            <a:r>
              <a:rPr lang="en-US" sz="1350" dirty="0" smtClean="0"/>
              <a:t>(</a:t>
            </a:r>
            <a:r>
              <a:rPr lang="en-US" sz="1350" dirty="0"/>
              <a:t>one node for core, six for insulation layers)</a:t>
            </a:r>
          </a:p>
          <a:p>
            <a:pPr marL="893255" lvl="1" indent="-214313">
              <a:buFont typeface="Wingdings" panose="05000000000000000000" pitchFamily="2" charset="2"/>
              <a:buChar char="§"/>
            </a:pPr>
            <a:r>
              <a:rPr lang="en-US" sz="1350" dirty="0"/>
              <a:t>Optional heat transfer to helium bath</a:t>
            </a:r>
          </a:p>
          <a:p>
            <a:pPr marL="893255" lvl="1" indent="-214313">
              <a:buFont typeface="Wingdings" panose="05000000000000000000" pitchFamily="2" charset="2"/>
              <a:buChar char="§"/>
            </a:pPr>
            <a:endParaRPr lang="en-US" sz="1350" dirty="0"/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350" dirty="0"/>
              <a:t>BBQ simultaneously calculates the busbar hotspot temperature in two ways:</a:t>
            </a:r>
          </a:p>
          <a:p>
            <a:pPr marL="893255" lvl="1" indent="-214313">
              <a:buFont typeface="Wingdings" panose="05000000000000000000" pitchFamily="2" charset="2"/>
              <a:buChar char="§"/>
            </a:pPr>
            <a:r>
              <a:rPr lang="en-US" sz="1350" dirty="0"/>
              <a:t>‘Adiabatic hotspot temperature’: </a:t>
            </a:r>
            <a:r>
              <a:rPr lang="en-US" sz="1350" dirty="0" smtClean="0"/>
              <a:t/>
            </a:r>
            <a:br>
              <a:rPr lang="en-US" sz="1350" dirty="0" smtClean="0"/>
            </a:br>
            <a:r>
              <a:rPr lang="en-US" sz="1350" dirty="0" smtClean="0"/>
              <a:t>No </a:t>
            </a:r>
            <a:r>
              <a:rPr lang="en-US" sz="1350" dirty="0"/>
              <a:t>longitudinal heat </a:t>
            </a:r>
            <a:r>
              <a:rPr lang="en-US" sz="1350" dirty="0" smtClean="0"/>
              <a:t>propagation </a:t>
            </a:r>
            <a:br>
              <a:rPr lang="en-US" sz="1350" dirty="0" smtClean="0"/>
            </a:br>
            <a:r>
              <a:rPr lang="en-US" sz="1350" dirty="0" smtClean="0"/>
              <a:t>perfect </a:t>
            </a:r>
            <a:r>
              <a:rPr lang="en-US" sz="1350" dirty="0"/>
              <a:t>transverse heat propagation without cooling to bath</a:t>
            </a:r>
          </a:p>
          <a:p>
            <a:pPr marL="893255" lvl="1" indent="-214313">
              <a:buFont typeface="Wingdings" panose="05000000000000000000" pitchFamily="2" charset="2"/>
              <a:buChar char="§"/>
            </a:pPr>
            <a:r>
              <a:rPr lang="en-US" sz="1350" dirty="0"/>
              <a:t>Regular hotspot temperature, with longitudinal heat propagation and transverse heat propagation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US" sz="1350" dirty="0"/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350" dirty="0"/>
              <a:t>Uses STEAM material library for user-selected material properties (with cross-checked temperature and magnetic-field dependence)</a:t>
            </a:r>
            <a:endParaRPr lang="en-GB" sz="1350" dirty="0"/>
          </a:p>
        </p:txBody>
      </p:sp>
      <p:sp>
        <p:nvSpPr>
          <p:cNvPr id="34" name="TextBox 33"/>
          <p:cNvSpPr txBox="1"/>
          <p:nvPr/>
        </p:nvSpPr>
        <p:spPr>
          <a:xfrm>
            <a:off x="373273" y="4158043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Calibri" panose="020F0502020204030204" pitchFamily="34" charset="0"/>
              </a:rPr>
              <a:t>Thermal layout: </a:t>
            </a:r>
            <a:r>
              <a:rPr lang="en-US" sz="1200" i="1" dirty="0" err="1">
                <a:latin typeface="Calibri" panose="020F0502020204030204" pitchFamily="34" charset="0"/>
              </a:rPr>
              <a:t>1+1D</a:t>
            </a:r>
            <a:r>
              <a:rPr lang="en-US" sz="1200" i="1" dirty="0">
                <a:latin typeface="Calibri" panose="020F0502020204030204" pitchFamily="34" charset="0"/>
              </a:rPr>
              <a:t> dimensionality</a:t>
            </a:r>
            <a:endParaRPr lang="en-US" sz="12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290185" y="2018960"/>
            <a:ext cx="3265666" cy="2124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121" y="5879805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M. </a:t>
            </a:r>
            <a:r>
              <a:rPr lang="en-US" dirty="0" err="1" smtClean="0"/>
              <a:t>Mentink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84814" y="6461397"/>
            <a:ext cx="5050065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750" dirty="0">
                <a:latin typeface="Calibri" panose="020F0502020204030204" pitchFamily="34" charset="0"/>
              </a:rPr>
              <a:t>[1] M. Mentink and M. </a:t>
            </a:r>
            <a:r>
              <a:rPr lang="en-US" sz="750" dirty="0" err="1">
                <a:latin typeface="Calibri" panose="020F0502020204030204" pitchFamily="34" charset="0"/>
              </a:rPr>
              <a:t>Maciejewski</a:t>
            </a:r>
            <a:r>
              <a:rPr lang="en-US" sz="750" dirty="0">
                <a:latin typeface="Calibri" panose="020F0502020204030204" pitchFamily="34" charset="0"/>
              </a:rPr>
              <a:t>, “STEAM-BBQ User manual”, </a:t>
            </a:r>
            <a:r>
              <a:rPr lang="en-US" sz="750" dirty="0" err="1">
                <a:latin typeface="Calibri" panose="020F0502020204030204" pitchFamily="34" charset="0"/>
              </a:rPr>
              <a:t>EDMS</a:t>
            </a:r>
            <a:r>
              <a:rPr lang="en-US" sz="750" dirty="0">
                <a:latin typeface="Calibri" panose="020F0502020204030204" pitchFamily="34" charset="0"/>
              </a:rPr>
              <a:t> </a:t>
            </a:r>
            <a:r>
              <a:rPr lang="en-US" sz="750" dirty="0" err="1">
                <a:latin typeface="Calibri" panose="020F0502020204030204" pitchFamily="34" charset="0"/>
              </a:rPr>
              <a:t>nr</a:t>
            </a:r>
            <a:r>
              <a:rPr lang="en-US" sz="750" dirty="0">
                <a:latin typeface="Calibri" panose="020F0502020204030204" pitchFamily="34" charset="0"/>
              </a:rPr>
              <a:t>. 2159478, (2019)</a:t>
            </a:r>
            <a:endParaRPr lang="en-GB" sz="750" dirty="0">
              <a:latin typeface="Calibri" panose="020F0502020204030204" pitchFamily="34" charset="0"/>
            </a:endParaRPr>
          </a:p>
          <a:p>
            <a:r>
              <a:rPr lang="en-US" sz="750" dirty="0">
                <a:latin typeface="Calibri" panose="020F0502020204030204" pitchFamily="34" charset="0"/>
              </a:rPr>
              <a:t>[2] D. </a:t>
            </a:r>
            <a:r>
              <a:rPr lang="en-US" sz="750" dirty="0" err="1">
                <a:latin typeface="Calibri" panose="020F0502020204030204" pitchFamily="34" charset="0"/>
              </a:rPr>
              <a:t>Paudel</a:t>
            </a:r>
            <a:r>
              <a:rPr lang="en-US" sz="750" dirty="0">
                <a:latin typeface="Calibri" panose="020F0502020204030204" pitchFamily="34" charset="0"/>
              </a:rPr>
              <a:t>, CERN thesis 2015-090, June 30</a:t>
            </a:r>
            <a:r>
              <a:rPr lang="en-US" sz="750" baseline="30000" dirty="0">
                <a:latin typeface="Calibri" panose="020F0502020204030204" pitchFamily="34" charset="0"/>
              </a:rPr>
              <a:t>th</a:t>
            </a:r>
            <a:r>
              <a:rPr lang="en-US" sz="750" dirty="0">
                <a:latin typeface="Calibri" panose="020F0502020204030204" pitchFamily="34" charset="0"/>
              </a:rPr>
              <a:t> (2015)</a:t>
            </a:r>
            <a:endParaRPr lang="en-GB" sz="75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/>
          <p:cNvSpPr/>
          <p:nvPr/>
        </p:nvSpPr>
        <p:spPr>
          <a:xfrm>
            <a:off x="5412333" y="4657282"/>
            <a:ext cx="1716794" cy="1739520"/>
          </a:xfrm>
          <a:prstGeom prst="rect">
            <a:avLst/>
          </a:prstGeom>
          <a:solidFill>
            <a:srgbClr val="00B050">
              <a:alpha val="74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1619672" y="-9987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70C0"/>
                </a:solidFill>
              </a:rPr>
              <a:t>Computation methodology</a:t>
            </a:r>
            <a:endParaRPr lang="en-GB" sz="3200" dirty="0">
              <a:solidFill>
                <a:srgbClr val="0070C0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323528" y="3106956"/>
            <a:ext cx="3744416" cy="3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467544" y="976868"/>
            <a:ext cx="55936" cy="22864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Freeform 57"/>
          <p:cNvSpPr/>
          <p:nvPr/>
        </p:nvSpPr>
        <p:spPr>
          <a:xfrm>
            <a:off x="522462" y="1197948"/>
            <a:ext cx="3329458" cy="1897948"/>
          </a:xfrm>
          <a:custGeom>
            <a:avLst/>
            <a:gdLst>
              <a:gd name="connsiteX0" fmla="*/ 0 w 4146698"/>
              <a:gd name="connsiteY0" fmla="*/ 15985 h 1897948"/>
              <a:gd name="connsiteX1" fmla="*/ 797442 w 4146698"/>
              <a:gd name="connsiteY1" fmla="*/ 5353 h 1897948"/>
              <a:gd name="connsiteX2" fmla="*/ 1201479 w 4146698"/>
              <a:gd name="connsiteY2" fmla="*/ 90413 h 1897948"/>
              <a:gd name="connsiteX3" fmla="*/ 1637414 w 4146698"/>
              <a:gd name="connsiteY3" fmla="*/ 388125 h 1897948"/>
              <a:gd name="connsiteX4" fmla="*/ 2381693 w 4146698"/>
              <a:gd name="connsiteY4" fmla="*/ 1291892 h 1897948"/>
              <a:gd name="connsiteX5" fmla="*/ 2966484 w 4146698"/>
              <a:gd name="connsiteY5" fmla="*/ 1738460 h 1897948"/>
              <a:gd name="connsiteX6" fmla="*/ 4146698 w 4146698"/>
              <a:gd name="connsiteY6" fmla="*/ 1897948 h 189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46698" h="1897948">
                <a:moveTo>
                  <a:pt x="0" y="15985"/>
                </a:moveTo>
                <a:cubicBezTo>
                  <a:pt x="298598" y="4466"/>
                  <a:pt x="597196" y="-7052"/>
                  <a:pt x="797442" y="5353"/>
                </a:cubicBezTo>
                <a:cubicBezTo>
                  <a:pt x="997688" y="17758"/>
                  <a:pt x="1061484" y="26618"/>
                  <a:pt x="1201479" y="90413"/>
                </a:cubicBezTo>
                <a:cubicBezTo>
                  <a:pt x="1341474" y="154208"/>
                  <a:pt x="1440712" y="187879"/>
                  <a:pt x="1637414" y="388125"/>
                </a:cubicBezTo>
                <a:cubicBezTo>
                  <a:pt x="1834116" y="588372"/>
                  <a:pt x="2160181" y="1066836"/>
                  <a:pt x="2381693" y="1291892"/>
                </a:cubicBezTo>
                <a:cubicBezTo>
                  <a:pt x="2603205" y="1516948"/>
                  <a:pt x="2672317" y="1637451"/>
                  <a:pt x="2966484" y="1738460"/>
                </a:cubicBezTo>
                <a:cubicBezTo>
                  <a:pt x="3260652" y="1839469"/>
                  <a:pt x="4146698" y="1897948"/>
                  <a:pt x="4146698" y="1897948"/>
                </a:cubicBezTo>
              </a:path>
            </a:pathLst>
          </a:cu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771895" y="1162276"/>
            <a:ext cx="47305" cy="1933620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05022" y="319104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t</a:t>
            </a:r>
            <a:r>
              <a:rPr lang="en-US" baseline="-25000" dirty="0" err="1" smtClean="0"/>
              <a:t>q</a:t>
            </a:r>
            <a:endParaRPr lang="en-US" baseline="-25000" dirty="0"/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1050930" y="1177272"/>
            <a:ext cx="47305" cy="1933620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884057" y="319736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/>
              <a:t>t</a:t>
            </a:r>
            <a:r>
              <a:rPr lang="en-US" baseline="-25000" dirty="0" err="1"/>
              <a:t>d</a:t>
            </a:r>
            <a:endParaRPr lang="en-US" baseline="-25000" dirty="0"/>
          </a:p>
        </p:txBody>
      </p:sp>
      <p:sp>
        <p:nvSpPr>
          <p:cNvPr id="63" name="TextBox 62"/>
          <p:cNvSpPr txBox="1"/>
          <p:nvPr/>
        </p:nvSpPr>
        <p:spPr>
          <a:xfrm>
            <a:off x="1098235" y="3203684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t</a:t>
            </a:r>
            <a:r>
              <a:rPr lang="en-US" baseline="-25000" dirty="0" err="1" smtClean="0"/>
              <a:t>d+v</a:t>
            </a:r>
            <a:endParaRPr lang="en-US" baseline="-25000" dirty="0"/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1217803" y="1180103"/>
            <a:ext cx="47305" cy="1933620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605022" y="1183694"/>
            <a:ext cx="2568290" cy="1889442"/>
            <a:chOff x="1115616" y="1274592"/>
            <a:chExt cx="2568290" cy="1889442"/>
          </a:xfrm>
        </p:grpSpPr>
        <p:cxnSp>
          <p:nvCxnSpPr>
            <p:cNvPr id="68" name="Straight Connector 67"/>
            <p:cNvCxnSpPr/>
            <p:nvPr/>
          </p:nvCxnSpPr>
          <p:spPr>
            <a:xfrm flipV="1">
              <a:off x="1174444" y="1274592"/>
              <a:ext cx="534060" cy="39083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1172811" y="1410355"/>
              <a:ext cx="814207" cy="62914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1144526" y="1490876"/>
              <a:ext cx="958353" cy="74053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1115616" y="1758771"/>
              <a:ext cx="1176970" cy="87814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1155587" y="1954254"/>
              <a:ext cx="1239083" cy="90535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1179239" y="2145961"/>
              <a:ext cx="1307075" cy="94044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1431979" y="2311928"/>
              <a:ext cx="1217798" cy="85210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1803249" y="2489144"/>
              <a:ext cx="948431" cy="63682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2101149" y="2636912"/>
              <a:ext cx="763980" cy="51363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2499041" y="2807558"/>
              <a:ext cx="507035" cy="31882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2838500" y="2915578"/>
              <a:ext cx="335151" cy="23224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3212341" y="3017350"/>
              <a:ext cx="191627" cy="12503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V="1">
              <a:off x="3520523" y="3031698"/>
              <a:ext cx="163383" cy="9427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75688" y="90872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dirty="0" smtClean="0"/>
              <a:t>(t)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3851920" y="3189097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260121" y="1412776"/>
                <a:ext cx="1898340" cy="4123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MIITs =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latin typeface="Cambria Math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pl-PL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 charset="0"/>
                              </a:rPr>
                              <m:t>𝑖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pl-PL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pl-PL" b="0" i="1" smtClean="0">
                                <a:latin typeface="Cambria Math" charset="0"/>
                              </a:rPr>
                              <m:t>𝑡</m:t>
                            </m:r>
                          </m:e>
                        </m:d>
                        <m:r>
                          <a:rPr lang="pl-PL" b="0" i="1" smtClean="0">
                            <a:latin typeface="Cambria Math" charset="0"/>
                          </a:rPr>
                          <m:t>𝑑</m:t>
                        </m:r>
                        <m:r>
                          <a:rPr lang="pl-PL" b="0" i="1" smtClean="0">
                            <a:latin typeface="Cambria Math" charset="0"/>
                          </a:rPr>
                          <m:t>𝜏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0121" y="1412776"/>
                <a:ext cx="1898340" cy="412357"/>
              </a:xfrm>
              <a:prstGeom prst="rect">
                <a:avLst/>
              </a:prstGeom>
              <a:blipFill rotWithShape="0">
                <a:blip r:embed="rId2"/>
                <a:stretch>
                  <a:fillRect l="-2894" t="-132836" b="-197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907704" y="142392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6695" y="636301"/>
            <a:ext cx="84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goal is to calculate the </a:t>
            </a:r>
            <a:r>
              <a:rPr lang="en-US" b="1" dirty="0" smtClean="0"/>
              <a:t>peak voltage to ground </a:t>
            </a:r>
            <a:r>
              <a:rPr lang="en-US" dirty="0" smtClean="0"/>
              <a:t>and </a:t>
            </a:r>
            <a:r>
              <a:rPr lang="en-US" b="1" dirty="0" smtClean="0"/>
              <a:t>hot-spot temperature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7090"/>
          <a:stretch/>
        </p:blipFill>
        <p:spPr>
          <a:xfrm>
            <a:off x="75688" y="3701304"/>
            <a:ext cx="4188536" cy="316894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676695" y="6453336"/>
            <a:ext cx="35637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4006341" y="14342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8027"/>
          <a:stretch/>
        </p:blipFill>
        <p:spPr>
          <a:xfrm>
            <a:off x="4888150" y="996279"/>
            <a:ext cx="3456599" cy="2588785"/>
          </a:xfrm>
          <a:prstGeom prst="rect">
            <a:avLst/>
          </a:prstGeom>
        </p:spPr>
      </p:pic>
      <p:cxnSp>
        <p:nvCxnSpPr>
          <p:cNvPr id="103" name="Straight Arrow Connector 102"/>
          <p:cNvCxnSpPr/>
          <p:nvPr/>
        </p:nvCxnSpPr>
        <p:spPr>
          <a:xfrm flipH="1" flipV="1">
            <a:off x="4999475" y="3792300"/>
            <a:ext cx="31872" cy="280831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H="1" flipV="1">
            <a:off x="8200094" y="3792300"/>
            <a:ext cx="31872" cy="28083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4645210" y="6381328"/>
            <a:ext cx="40178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148689" y="6453336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Energy extraction resistance</a:t>
            </a:r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3750884" y="4998668"/>
            <a:ext cx="1992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Voltage to ground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 rot="16200000">
            <a:off x="7237942" y="4978284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Hot-spot temperature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5292080" y="3980575"/>
            <a:ext cx="2664296" cy="219925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98917" y="6082902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mV </a:t>
            </a:r>
            <a:r>
              <a:rPr lang="en-US" smtClean="0"/>
              <a:t>detection threshold</a:t>
            </a:r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5156791" y="4093535"/>
            <a:ext cx="2775097" cy="2190307"/>
          </a:xfrm>
          <a:custGeom>
            <a:avLst/>
            <a:gdLst>
              <a:gd name="connsiteX0" fmla="*/ 0 w 2775097"/>
              <a:gd name="connsiteY0" fmla="*/ 0 h 2190307"/>
              <a:gd name="connsiteX1" fmla="*/ 361507 w 2775097"/>
              <a:gd name="connsiteY1" fmla="*/ 1382232 h 2190307"/>
              <a:gd name="connsiteX2" fmla="*/ 1041990 w 2775097"/>
              <a:gd name="connsiteY2" fmla="*/ 2009553 h 2190307"/>
              <a:gd name="connsiteX3" fmla="*/ 2775097 w 2775097"/>
              <a:gd name="connsiteY3" fmla="*/ 2190307 h 2190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097" h="2190307">
                <a:moveTo>
                  <a:pt x="0" y="0"/>
                </a:moveTo>
                <a:cubicBezTo>
                  <a:pt x="93921" y="523653"/>
                  <a:pt x="187842" y="1047307"/>
                  <a:pt x="361507" y="1382232"/>
                </a:cubicBezTo>
                <a:cubicBezTo>
                  <a:pt x="535172" y="1717157"/>
                  <a:pt x="639725" y="1874874"/>
                  <a:pt x="1041990" y="2009553"/>
                </a:cubicBezTo>
                <a:cubicBezTo>
                  <a:pt x="1444255" y="2144232"/>
                  <a:pt x="2775097" y="2190307"/>
                  <a:pt x="2775097" y="2190307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/>
          <p:cNvCxnSpPr/>
          <p:nvPr/>
        </p:nvCxnSpPr>
        <p:spPr>
          <a:xfrm flipV="1">
            <a:off x="4966551" y="4653136"/>
            <a:ext cx="3277857" cy="4918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169545" y="428380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7030A0"/>
                </a:solidFill>
              </a:rPr>
              <a:t>Vmax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 flipV="1">
            <a:off x="4977520" y="5212737"/>
            <a:ext cx="3277857" cy="491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7372845" y="486023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T</a:t>
            </a:r>
            <a:r>
              <a:rPr lang="en-US" dirty="0" err="1" smtClean="0">
                <a:solidFill>
                  <a:srgbClr val="FF0000"/>
                </a:solidFill>
              </a:rPr>
              <a:t>max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861571" y="348388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ym typeface="Wingdings"/>
              </a:rPr>
              <a:t>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6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2" grpId="0"/>
      <p:bldP spid="5" grpId="0"/>
      <p:bldP spid="102" grpId="0"/>
      <p:bldP spid="34" grpId="0"/>
      <p:bldP spid="106" grpId="0"/>
      <p:bldP spid="107" grpId="0"/>
      <p:bldP spid="42" grpId="0" animBg="1"/>
      <p:bldP spid="109" grpId="0"/>
      <p:bldP spid="111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38" r="1"/>
          <a:stretch/>
        </p:blipFill>
        <p:spPr>
          <a:xfrm>
            <a:off x="647457" y="4057957"/>
            <a:ext cx="3547122" cy="214037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1619672" y="-9987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70C0"/>
                </a:solidFill>
              </a:rPr>
              <a:t>2.A. E-gun Cathode - Parameters</a:t>
            </a:r>
            <a:endParaRPr lang="en-GB" sz="3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4935308" y="6223565"/>
                <a:ext cx="3549754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m:rPr>
                          <m:sty m:val="p"/>
                        </m:rPr>
                        <a:rPr lang="en-GB" b="0" i="0" baseline="-25000" smtClean="0">
                          <a:latin typeface="Cambria Math" panose="02040503050406030204" pitchFamily="18" charset="0"/>
                        </a:rPr>
                        <m:t>nom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=0.8</m:t>
                      </m:r>
                      <m:r>
                        <a:rPr lang="pl-PL" b="0" i="1" smtClean="0">
                          <a:latin typeface="Cambria Math" charset="0"/>
                        </a:rPr>
                        <m:t>3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charset="0"/>
                            </a:rPr>
                            <m:t>257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1500 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=0.1</m:t>
                      </m:r>
                      <m:r>
                        <a:rPr lang="pl-PL" b="0" i="1" smtClean="0">
                          <a:latin typeface="Cambria Math" charset="0"/>
                        </a:rPr>
                        <m:t>4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308" y="6223565"/>
                <a:ext cx="3549754" cy="618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8416"/>
              </p:ext>
            </p:extLst>
          </p:nvPr>
        </p:nvGraphicFramePr>
        <p:xfrm>
          <a:off x="6105327" y="791644"/>
          <a:ext cx="2627821" cy="3051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368">
                  <a:extLst>
                    <a:ext uri="{9D8B030D-6E8A-4147-A177-3AD203B41FA5}">
                      <a16:colId xmlns:a16="http://schemas.microsoft.com/office/drawing/2014/main" xmlns="" val="1869502428"/>
                    </a:ext>
                  </a:extLst>
                </a:gridCol>
                <a:gridCol w="1211453">
                  <a:extLst>
                    <a:ext uri="{9D8B030D-6E8A-4147-A177-3AD203B41FA5}">
                      <a16:colId xmlns:a16="http://schemas.microsoft.com/office/drawing/2014/main" xmlns="" val="4022240340"/>
                    </a:ext>
                  </a:extLst>
                </a:gridCol>
              </a:tblGrid>
              <a:tr h="339042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Parameter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Value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9756221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Cu/</a:t>
                      </a:r>
                      <a:r>
                        <a:rPr lang="en-GB" sz="1500" dirty="0" err="1" smtClean="0"/>
                        <a:t>Nb-Ti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4:1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4973872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dirty="0" err="1" smtClean="0"/>
                        <a:t>I</a:t>
                      </a:r>
                      <a:r>
                        <a:rPr lang="en-GB" sz="1500" baseline="-25000" dirty="0" err="1" smtClean="0"/>
                        <a:t>c</a:t>
                      </a:r>
                      <a:r>
                        <a:rPr lang="en-GB" sz="1500" dirty="0" smtClean="0"/>
                        <a:t>(5 T, 4.2 K)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&gt;=</a:t>
                      </a:r>
                      <a:r>
                        <a:rPr lang="en-GB" sz="1500" baseline="0" dirty="0" smtClean="0"/>
                        <a:t> 750 A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4626511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baseline="0" dirty="0" smtClean="0"/>
                        <a:t>RRR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500" baseline="0" dirty="0" smtClean="0"/>
                        <a:t>&gt;=100*</a:t>
                      </a:r>
                      <a:endParaRPr lang="en-GB" sz="15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1653455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dirty="0" err="1" smtClean="0"/>
                        <a:t>I</a:t>
                      </a:r>
                      <a:r>
                        <a:rPr lang="en-GB" sz="1500" baseline="-25000" dirty="0" err="1" smtClean="0"/>
                        <a:t>nom</a:t>
                      </a:r>
                      <a:endParaRPr lang="en-GB" sz="15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257 A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9261480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dirty="0" err="1" smtClean="0"/>
                        <a:t>J</a:t>
                      </a:r>
                      <a:r>
                        <a:rPr lang="en-GB" sz="1500" i="0" baseline="-25000" dirty="0" err="1" smtClean="0"/>
                        <a:t>nom</a:t>
                      </a:r>
                      <a:endParaRPr lang="en-GB" sz="150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149 A/mm</a:t>
                      </a:r>
                      <a:r>
                        <a:rPr lang="en-GB" sz="1500" baseline="30000" dirty="0" smtClean="0"/>
                        <a:t>2</a:t>
                      </a:r>
                      <a:endParaRPr lang="en-GB" sz="15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6408256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dirty="0" err="1" smtClean="0"/>
                        <a:t>L</a:t>
                      </a:r>
                      <a:r>
                        <a:rPr lang="en-GB" sz="1500" baseline="-25000" dirty="0" err="1" smtClean="0"/>
                        <a:t>nom</a:t>
                      </a:r>
                      <a:endParaRPr lang="en-GB" sz="15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  <a:r>
                        <a:rPr lang="en-GB" sz="1500" baseline="0" dirty="0" smtClean="0"/>
                        <a:t> H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8619666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50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nom,max</a:t>
                      </a:r>
                      <a:endParaRPr lang="en-GB" sz="1500" i="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3.7 T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2204040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V</a:t>
                      </a:r>
                      <a:r>
                        <a:rPr lang="en-GB" sz="1600" i="1" baseline="-25000" dirty="0" err="1" smtClean="0"/>
                        <a:t>R</a:t>
                      </a:r>
                      <a:r>
                        <a:rPr lang="en-GB" sz="1600" baseline="-25000" dirty="0" err="1" smtClean="0"/>
                        <a:t>leads</a:t>
                      </a:r>
                      <a:r>
                        <a:rPr lang="en-GB" sz="1600" dirty="0" smtClean="0"/>
                        <a:t> @ </a:t>
                      </a:r>
                      <a:r>
                        <a:rPr lang="en-GB" sz="1600" i="1" dirty="0" err="1" smtClean="0"/>
                        <a:t>I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V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9082714"/>
                  </a:ext>
                </a:extLst>
              </a:tr>
            </a:tbl>
          </a:graphicData>
        </a:graphic>
      </p:graphicFrame>
      <p:sp>
        <p:nvSpPr>
          <p:cNvPr id="30" name="Rectangle 29"/>
          <p:cNvSpPr/>
          <p:nvPr/>
        </p:nvSpPr>
        <p:spPr>
          <a:xfrm rot="20186531">
            <a:off x="1485260" y="1317069"/>
            <a:ext cx="1440000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 rot="20186531">
            <a:off x="1485259" y="1619898"/>
            <a:ext cx="1440000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835037" y="2188778"/>
            <a:ext cx="1301678" cy="5773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377483" y="2534194"/>
            <a:ext cx="7825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39.6 mm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1241055" y="1999938"/>
            <a:ext cx="185739" cy="5051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48966" y="2131949"/>
            <a:ext cx="654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76 mm</a:t>
            </a:r>
            <a:endParaRPr lang="en-GB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17987" y="1888637"/>
            <a:ext cx="387896" cy="10549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7274" y="2359678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109 mm</a:t>
            </a:r>
            <a:endParaRPr lang="en-GB" sz="1200" dirty="0"/>
          </a:p>
        </p:txBody>
      </p:sp>
      <p:sp>
        <p:nvSpPr>
          <p:cNvPr id="24" name="Rectangle 23"/>
          <p:cNvSpPr/>
          <p:nvPr/>
        </p:nvSpPr>
        <p:spPr>
          <a:xfrm>
            <a:off x="4876677" y="3886215"/>
            <a:ext cx="4177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HEL circuits follow LHC powering cycle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413194" y="5616657"/>
            <a:ext cx="29419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413194" y="4250180"/>
            <a:ext cx="0" cy="1339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822723" y="4222393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I</a:t>
            </a:r>
            <a:r>
              <a:rPr lang="en-GB" dirty="0" smtClean="0"/>
              <a:t> [A]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7844455" y="5643919"/>
            <a:ext cx="556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t</a:t>
            </a:r>
            <a:r>
              <a:rPr lang="en-GB" dirty="0" smtClean="0"/>
              <a:t> [s]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5413194" y="5338226"/>
            <a:ext cx="1656184" cy="278432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069378" y="5338226"/>
            <a:ext cx="1053358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187501" y="5332574"/>
            <a:ext cx="9969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err="1" smtClean="0"/>
              <a:t>I</a:t>
            </a:r>
            <a:r>
              <a:rPr lang="en-GB" sz="1200" baseline="-25000" dirty="0" err="1" smtClean="0"/>
              <a:t>nom</a:t>
            </a:r>
            <a:r>
              <a:rPr lang="en-GB" sz="1200" dirty="0" smtClean="0"/>
              <a:t> = 257 A</a:t>
            </a:r>
            <a:endParaRPr lang="en-GB" sz="12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7069378" y="4250180"/>
            <a:ext cx="0" cy="1366477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720562" y="5668605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1500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4851502" y="5921052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Inductive voltage during ramp-up</a:t>
            </a:r>
            <a:endParaRPr lang="en-GB" dirty="0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5413194" y="4407059"/>
            <a:ext cx="1651621" cy="120530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7069378" y="4407059"/>
            <a:ext cx="1053358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7246210" y="4419854"/>
            <a:ext cx="10977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/>
              <a:t>I</a:t>
            </a:r>
            <a:r>
              <a:rPr lang="en-GB" sz="1200" baseline="-25000" dirty="0" smtClean="0"/>
              <a:t>RB</a:t>
            </a:r>
            <a:r>
              <a:rPr lang="en-GB" sz="1200" dirty="0" smtClean="0"/>
              <a:t> = 11850 A</a:t>
            </a:r>
            <a:endParaRPr lang="en-GB" sz="1200" dirty="0"/>
          </a:p>
        </p:txBody>
      </p:sp>
      <p:sp>
        <p:nvSpPr>
          <p:cNvPr id="41" name="Rectangle 40"/>
          <p:cNvSpPr/>
          <p:nvPr/>
        </p:nvSpPr>
        <p:spPr>
          <a:xfrm>
            <a:off x="1312152" y="4773816"/>
            <a:ext cx="1121784" cy="260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/>
              <a:t>t </a:t>
            </a:r>
            <a:r>
              <a:rPr lang="en-GB" sz="1600" dirty="0"/>
              <a:t>= </a:t>
            </a:r>
            <a:r>
              <a:rPr lang="en-GB" sz="1600" i="1" dirty="0" err="1"/>
              <a:t>t</a:t>
            </a:r>
            <a:r>
              <a:rPr lang="en-GB" sz="1600" baseline="-25000" dirty="0" err="1"/>
              <a:t>detect+validate</a:t>
            </a:r>
            <a:endParaRPr lang="en-GB" sz="1600" baseline="-25000" dirty="0"/>
          </a:p>
        </p:txBody>
      </p:sp>
      <p:sp>
        <p:nvSpPr>
          <p:cNvPr id="52" name="Rectangle 51"/>
          <p:cNvSpPr/>
          <p:nvPr/>
        </p:nvSpPr>
        <p:spPr>
          <a:xfrm>
            <a:off x="2168166" y="5914060"/>
            <a:ext cx="420978" cy="2842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/>
              <a:t>I</a:t>
            </a:r>
            <a:r>
              <a:rPr lang="en-GB" baseline="-25000" dirty="0" err="1"/>
              <a:t>nom</a:t>
            </a:r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1120680" y="5914060"/>
            <a:ext cx="428381" cy="2842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R</a:t>
            </a:r>
            <a:r>
              <a:rPr lang="en-GB" baseline="-25000" dirty="0" smtClean="0"/>
              <a:t>EE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1392160" y="4308313"/>
            <a:ext cx="470330" cy="2842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 smtClean="0"/>
              <a:t>L</a:t>
            </a:r>
            <a:r>
              <a:rPr lang="en-GB" baseline="-25000" dirty="0" err="1" smtClean="0"/>
              <a:t>nom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2720053" y="4361984"/>
            <a:ext cx="551762" cy="2842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 smtClean="0"/>
              <a:t>R</a:t>
            </a:r>
            <a:r>
              <a:rPr lang="en-GB" baseline="-25000" dirty="0" err="1" smtClean="0"/>
              <a:t>leads</a:t>
            </a:r>
            <a:endParaRPr lang="en-GB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3873257" y="928487"/>
            <a:ext cx="0" cy="5947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4134362" y="1163210"/>
            <a:ext cx="874251" cy="541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 rot="20336932">
            <a:off x="2506357" y="1113458"/>
            <a:ext cx="171006" cy="1220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Connector 76"/>
          <p:cNvCxnSpPr>
            <a:stCxn id="76" idx="1"/>
          </p:cNvCxnSpPr>
          <p:nvPr/>
        </p:nvCxnSpPr>
        <p:spPr>
          <a:xfrm>
            <a:off x="2512063" y="1205193"/>
            <a:ext cx="1598423" cy="530933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638783" y="1060474"/>
            <a:ext cx="1471703" cy="7971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4207667" y="1247382"/>
            <a:ext cx="727641" cy="3723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5115357" y="1163211"/>
            <a:ext cx="0" cy="5623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4134362" y="1797573"/>
            <a:ext cx="87425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226026" y="1796320"/>
            <a:ext cx="7825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1.65 mm</a:t>
            </a:r>
            <a:endParaRPr lang="en-GB" sz="1200" dirty="0"/>
          </a:p>
        </p:txBody>
      </p:sp>
      <p:sp>
        <p:nvSpPr>
          <p:cNvPr id="83" name="Rectangle 82"/>
          <p:cNvSpPr/>
          <p:nvPr/>
        </p:nvSpPr>
        <p:spPr>
          <a:xfrm>
            <a:off x="5074883" y="1326804"/>
            <a:ext cx="7825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1.05 mm</a:t>
            </a:r>
            <a:endParaRPr lang="en-GB" sz="1200" dirty="0"/>
          </a:p>
        </p:txBody>
      </p:sp>
      <p:sp>
        <p:nvSpPr>
          <p:cNvPr id="84" name="Rectangle 83"/>
          <p:cNvSpPr/>
          <p:nvPr/>
        </p:nvSpPr>
        <p:spPr>
          <a:xfrm>
            <a:off x="3387885" y="1966647"/>
            <a:ext cx="2244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Cable with </a:t>
            </a:r>
            <a:r>
              <a:rPr lang="en-GB" sz="1200" dirty="0" err="1" smtClean="0"/>
              <a:t>polymide</a:t>
            </a:r>
            <a:r>
              <a:rPr lang="en-GB" sz="1200" dirty="0" smtClean="0"/>
              <a:t> insulation</a:t>
            </a:r>
            <a:endParaRPr lang="en-GB" sz="1200" dirty="0"/>
          </a:p>
        </p:txBody>
      </p:sp>
      <p:cxnSp>
        <p:nvCxnSpPr>
          <p:cNvPr id="85" name="Straight Connector 84"/>
          <p:cNvCxnSpPr/>
          <p:nvPr/>
        </p:nvCxnSpPr>
        <p:spPr>
          <a:xfrm flipH="1">
            <a:off x="3873257" y="1163210"/>
            <a:ext cx="266529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3873257" y="1293517"/>
            <a:ext cx="266529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3873257" y="933477"/>
            <a:ext cx="0" cy="229733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873257" y="1293517"/>
            <a:ext cx="0" cy="229733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3049415" y="1120473"/>
            <a:ext cx="8322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15-20 um</a:t>
            </a:r>
            <a:endParaRPr lang="en-GB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3096036" y="1106098"/>
            <a:ext cx="5652428" cy="1078391"/>
          </a:xfrm>
          <a:prstGeom prst="roundRect">
            <a:avLst/>
          </a:prstGeom>
          <a:noFill/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201573" y="2202032"/>
            <a:ext cx="25811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7030A0"/>
                </a:solidFill>
              </a:rPr>
              <a:t>Same conductor for all coils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8635" y="61052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Magnet geometry</a:t>
            </a:r>
            <a:endParaRPr lang="en-GB" u="sng" dirty="0"/>
          </a:p>
        </p:txBody>
      </p:sp>
      <p:sp>
        <p:nvSpPr>
          <p:cNvPr id="90" name="Rectangle 89"/>
          <p:cNvSpPr/>
          <p:nvPr/>
        </p:nvSpPr>
        <p:spPr>
          <a:xfrm>
            <a:off x="403279" y="3841917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Circuit topology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01574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3608" y="2934139"/>
            <a:ext cx="5904656" cy="2305046"/>
          </a:xfrm>
          <a:prstGeom prst="rect">
            <a:avLst/>
          </a:prstGeom>
          <a:solidFill>
            <a:srgbClr val="00B050">
              <a:alpha val="74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11560" y="-9987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2.A. E-gun – Energy Extraction Resistance Sweep</a:t>
            </a:r>
            <a:endParaRPr lang="en-GB" sz="2400" dirty="0">
              <a:solidFill>
                <a:srgbClr val="0070C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136992"/>
              </p:ext>
            </p:extLst>
          </p:nvPr>
        </p:nvGraphicFramePr>
        <p:xfrm>
          <a:off x="2950096" y="1051884"/>
          <a:ext cx="320357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0955">
                  <a:extLst>
                    <a:ext uri="{9D8B030D-6E8A-4147-A177-3AD203B41FA5}">
                      <a16:colId xmlns:a16="http://schemas.microsoft.com/office/drawing/2014/main" xmlns="" val="379144176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43253557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52717912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0291433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124859896"/>
                    </a:ext>
                  </a:extLst>
                </a:gridCol>
              </a:tblGrid>
              <a:tr h="1293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RRR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4908744"/>
                  </a:ext>
                </a:extLst>
              </a:tr>
              <a:tr h="157340"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t</a:t>
                      </a:r>
                      <a:r>
                        <a:rPr lang="en-US" sz="1200" baseline="-25000" dirty="0" err="1" smtClean="0"/>
                        <a:t>detect+validate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ms</a:t>
                      </a:r>
                      <a:r>
                        <a:rPr lang="en-US" sz="1200" baseline="0" dirty="0" smtClean="0"/>
                        <a:t>]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190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220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270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1050657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37178" y="474589"/>
            <a:ext cx="3558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Quench detection and validation time</a:t>
            </a:r>
            <a:endParaRPr lang="en-GB" sz="1600" dirty="0"/>
          </a:p>
        </p:txBody>
      </p:sp>
      <p:sp>
        <p:nvSpPr>
          <p:cNvPr id="4" name="Rectangle 3"/>
          <p:cNvSpPr/>
          <p:nvPr/>
        </p:nvSpPr>
        <p:spPr>
          <a:xfrm>
            <a:off x="337178" y="1686784"/>
            <a:ext cx="8681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Voltage to ground and hot-spot temperature as a function of energy extraction resistance.</a:t>
            </a:r>
          </a:p>
          <a:p>
            <a:r>
              <a:rPr lang="en-GB" sz="1600" dirty="0" smtClean="0"/>
              <a:t>Energy extraction grounded at the input terminal.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950175" y="5661248"/>
            <a:ext cx="7167347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With the maximum temperature (</a:t>
            </a:r>
            <a:r>
              <a:rPr lang="en-GB" sz="1600" b="1" dirty="0" smtClean="0"/>
              <a:t>200 K</a:t>
            </a:r>
            <a:r>
              <a:rPr lang="en-GB" sz="1600" dirty="0" smtClean="0"/>
              <a:t>) and voltage to ground (</a:t>
            </a:r>
            <a:r>
              <a:rPr lang="en-GB" sz="1600" b="1" dirty="0" smtClean="0"/>
              <a:t>500 V</a:t>
            </a:r>
            <a:r>
              <a:rPr lang="en-GB" sz="1600" dirty="0" smtClean="0"/>
              <a:t>)</a:t>
            </a:r>
          </a:p>
          <a:p>
            <a:pPr algn="ctr"/>
            <a:r>
              <a:rPr lang="en-GB" sz="1600" dirty="0" smtClean="0"/>
              <a:t>the permissible energy extraction resistance values span from </a:t>
            </a:r>
            <a:r>
              <a:rPr lang="en-GB" sz="1600" b="1" dirty="0" smtClean="0"/>
              <a:t>0.12</a:t>
            </a:r>
            <a:r>
              <a:rPr lang="en-GB" sz="1600" dirty="0" smtClean="0"/>
              <a:t> to </a:t>
            </a:r>
            <a:r>
              <a:rPr lang="en-GB" sz="1600" b="1" dirty="0" smtClean="0"/>
              <a:t>1.9</a:t>
            </a:r>
            <a:r>
              <a:rPr lang="en-GB" sz="1600" dirty="0" smtClean="0"/>
              <a:t> </a:t>
            </a:r>
            <a:r>
              <a:rPr lang="el-GR" sz="1600" dirty="0" smtClean="0"/>
              <a:t>Ω</a:t>
            </a:r>
            <a:r>
              <a:rPr lang="en-GB" sz="1600" dirty="0" smtClean="0"/>
              <a:t>. </a:t>
            </a:r>
            <a:endParaRPr lang="en-GB" sz="1600" dirty="0"/>
          </a:p>
        </p:txBody>
      </p:sp>
      <p:graphicFrame>
        <p:nvGraphicFramePr>
          <p:cNvPr id="12" name="Char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797805"/>
              </p:ext>
            </p:extLst>
          </p:nvPr>
        </p:nvGraphicFramePr>
        <p:xfrm>
          <a:off x="-76301" y="2214765"/>
          <a:ext cx="9220301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339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93912" y="-922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2.B. Solenoids After Valve + e-gun - Parameters</a:t>
            </a:r>
            <a:endParaRPr lang="en-GB" sz="28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4830959" y="4166629"/>
                <a:ext cx="3549754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m:rPr>
                          <m:sty m:val="p"/>
                        </m:rPr>
                        <a:rPr lang="en-GB" b="0" i="0" baseline="-25000" smtClean="0">
                          <a:latin typeface="Cambria Math" panose="02040503050406030204" pitchFamily="18" charset="0"/>
                        </a:rPr>
                        <m:t>nom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=0.81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320 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1500 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=0.17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959" y="4166629"/>
                <a:ext cx="3549754" cy="61831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595054"/>
              </p:ext>
            </p:extLst>
          </p:nvPr>
        </p:nvGraphicFramePr>
        <p:xfrm>
          <a:off x="5802585" y="1027008"/>
          <a:ext cx="244525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805">
                  <a:extLst>
                    <a:ext uri="{9D8B030D-6E8A-4147-A177-3AD203B41FA5}">
                      <a16:colId xmlns:a16="http://schemas.microsoft.com/office/drawing/2014/main" xmlns="" val="1869502428"/>
                    </a:ext>
                  </a:extLst>
                </a:gridCol>
                <a:gridCol w="1211453">
                  <a:extLst>
                    <a:ext uri="{9D8B030D-6E8A-4147-A177-3AD203B41FA5}">
                      <a16:colId xmlns:a16="http://schemas.microsoft.com/office/drawing/2014/main" xmlns="" val="4022240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Parameter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Value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9756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>
                          <a:latin typeface="+mn-lt"/>
                        </a:rPr>
                        <a:t>I</a:t>
                      </a:r>
                      <a:r>
                        <a:rPr lang="en-GB" sz="1600" baseline="-25000" dirty="0" err="1" smtClean="0">
                          <a:latin typeface="+mn-lt"/>
                        </a:rPr>
                        <a:t>nom</a:t>
                      </a:r>
                      <a:endParaRPr lang="en-GB" sz="16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320 A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92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>
                          <a:latin typeface="+mn-lt"/>
                        </a:rPr>
                        <a:t>J</a:t>
                      </a:r>
                      <a:r>
                        <a:rPr lang="en-GB" sz="1600" i="0" baseline="-25000" dirty="0" err="1" smtClean="0">
                          <a:latin typeface="+mn-lt"/>
                        </a:rPr>
                        <a:t>nom</a:t>
                      </a:r>
                      <a:endParaRPr lang="en-GB" sz="1600" i="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185 A/mm</a:t>
                      </a:r>
                      <a:r>
                        <a:rPr lang="en-GB" sz="1600" baseline="30000" dirty="0" smtClean="0">
                          <a:latin typeface="+mn-lt"/>
                        </a:rPr>
                        <a:t>2</a:t>
                      </a:r>
                      <a:endParaRPr lang="en-GB" sz="1600" baseline="30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8636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>
                          <a:latin typeface="+mn-lt"/>
                        </a:rPr>
                        <a:t>L</a:t>
                      </a:r>
                      <a:r>
                        <a:rPr lang="en-GB" sz="1600" baseline="-25000" dirty="0" err="1" smtClean="0">
                          <a:latin typeface="+mn-lt"/>
                        </a:rPr>
                        <a:t>nom</a:t>
                      </a:r>
                      <a:endParaRPr lang="en-GB" sz="16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0.81</a:t>
                      </a:r>
                      <a:r>
                        <a:rPr lang="en-GB" sz="1600" baseline="0" dirty="0" smtClean="0">
                          <a:latin typeface="+mn-lt"/>
                        </a:rPr>
                        <a:t> H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8619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60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nom,max</a:t>
                      </a:r>
                      <a:endParaRPr lang="en-GB" sz="1600" i="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n-lt"/>
                        </a:rPr>
                        <a:t>3.1 T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3889662"/>
                  </a:ext>
                </a:extLst>
              </a:tr>
            </a:tbl>
          </a:graphicData>
        </a:graphic>
      </p:graphicFrame>
      <p:sp>
        <p:nvSpPr>
          <p:cNvPr id="56" name="Rectangle 55"/>
          <p:cNvSpPr/>
          <p:nvPr/>
        </p:nvSpPr>
        <p:spPr>
          <a:xfrm>
            <a:off x="4836153" y="645087"/>
            <a:ext cx="4378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Same conductor as in the e-gun solenoid</a:t>
            </a:r>
            <a:endParaRPr lang="en-GB" dirty="0"/>
          </a:p>
        </p:txBody>
      </p:sp>
      <p:sp>
        <p:nvSpPr>
          <p:cNvPr id="70" name="Rectangle 69"/>
          <p:cNvSpPr/>
          <p:nvPr/>
        </p:nvSpPr>
        <p:spPr>
          <a:xfrm rot="20186531">
            <a:off x="3258376" y="1183676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 rot="20186531">
            <a:off x="3264342" y="1487323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4836153" y="3700233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Inductive voltage during ramp-up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 rot="20186531">
            <a:off x="3581342" y="1025890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 rot="20186531">
            <a:off x="3587308" y="1329537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 rot="20186531">
            <a:off x="2651208" y="1408918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 rot="20186531">
            <a:off x="2657174" y="1712565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 rot="20186531">
            <a:off x="2293916" y="1555113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 rot="20186531">
            <a:off x="2299882" y="1858760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 rot="20186531">
            <a:off x="1945461" y="1701309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 rot="20186531">
            <a:off x="1951427" y="2004956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 rot="20186531">
            <a:off x="1588170" y="1847334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 rot="20186531">
            <a:off x="1594136" y="2150981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295337" y="1724592"/>
            <a:ext cx="240651" cy="1028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005609" y="1491393"/>
            <a:ext cx="7825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39.6 mm</a:t>
            </a:r>
            <a:endParaRPr lang="en-GB" sz="1200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1345070" y="2255320"/>
            <a:ext cx="185739" cy="5051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811586" y="2419896"/>
            <a:ext cx="654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76 mm</a:t>
            </a:r>
            <a:endParaRPr lang="en-GB" sz="12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678231" y="2169434"/>
            <a:ext cx="387896" cy="10549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10077" y="2647700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109 mm</a:t>
            </a:r>
            <a:endParaRPr lang="en-GB" sz="1200" dirty="0"/>
          </a:p>
        </p:txBody>
      </p:sp>
      <p:sp>
        <p:nvSpPr>
          <p:cNvPr id="50" name="Rectangle 49"/>
          <p:cNvSpPr/>
          <p:nvPr/>
        </p:nvSpPr>
        <p:spPr>
          <a:xfrm>
            <a:off x="398635" y="61052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Magnet geometry</a:t>
            </a:r>
            <a:endParaRPr lang="en-GB" u="sng" dirty="0"/>
          </a:p>
        </p:txBody>
      </p:sp>
      <p:grpSp>
        <p:nvGrpSpPr>
          <p:cNvPr id="52" name="Group 51"/>
          <p:cNvGrpSpPr/>
          <p:nvPr/>
        </p:nvGrpSpPr>
        <p:grpSpPr>
          <a:xfrm>
            <a:off x="647457" y="3916273"/>
            <a:ext cx="3547122" cy="2140374"/>
            <a:chOff x="120309" y="3218291"/>
            <a:chExt cx="4608512" cy="2780828"/>
          </a:xfrm>
        </p:grpSpPr>
        <p:sp>
          <p:nvSpPr>
            <p:cNvPr id="53" name="Rectangle 52"/>
            <p:cNvSpPr/>
            <p:nvPr/>
          </p:nvSpPr>
          <p:spPr>
            <a:xfrm>
              <a:off x="983898" y="4148353"/>
              <a:ext cx="1457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i="1" dirty="0"/>
                <a:t>t </a:t>
              </a:r>
              <a:r>
                <a:rPr lang="en-GB" sz="1600" dirty="0"/>
                <a:t>= </a:t>
              </a:r>
              <a:r>
                <a:rPr lang="en-GB" sz="1600" i="1" dirty="0" err="1"/>
                <a:t>t</a:t>
              </a:r>
              <a:r>
                <a:rPr lang="en-GB" sz="1600" baseline="-25000" dirty="0" err="1"/>
                <a:t>detect+validate</a:t>
              </a:r>
              <a:endParaRPr lang="en-GB" sz="1600" baseline="-25000" dirty="0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" r="1"/>
            <a:stretch/>
          </p:blipFill>
          <p:spPr>
            <a:xfrm>
              <a:off x="120309" y="3218291"/>
              <a:ext cx="4608512" cy="2780828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>
              <a:off x="2096053" y="5629787"/>
              <a:ext cx="5469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/>
                <a:t>I</a:t>
              </a:r>
              <a:r>
                <a:rPr lang="en-GB" baseline="-25000" dirty="0" err="1"/>
                <a:t>nom</a:t>
              </a:r>
              <a:endParaRPr lang="en-GB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35133" y="5629787"/>
              <a:ext cx="5565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/>
                <a:t>R</a:t>
              </a:r>
              <a:r>
                <a:rPr lang="en-GB" baseline="-25000" dirty="0" smtClean="0"/>
                <a:t>EE</a:t>
              </a:r>
              <a:endParaRPr lang="en-GB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087846" y="3543560"/>
              <a:ext cx="6110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 smtClean="0"/>
                <a:t>L</a:t>
              </a:r>
              <a:r>
                <a:rPr lang="en-GB" baseline="-25000" dirty="0" err="1" smtClean="0"/>
                <a:t>nom</a:t>
              </a:r>
              <a:endParaRPr lang="en-GB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813079" y="3613290"/>
              <a:ext cx="7168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 smtClean="0"/>
                <a:t>R</a:t>
              </a:r>
              <a:r>
                <a:rPr lang="en-GB" baseline="-25000" dirty="0" err="1" smtClean="0"/>
                <a:t>leads</a:t>
              </a:r>
              <a:endParaRPr lang="en-GB" dirty="0"/>
            </a:p>
          </p:txBody>
        </p:sp>
      </p:grpSp>
      <p:sp>
        <p:nvSpPr>
          <p:cNvPr id="60" name="Rectangle 59"/>
          <p:cNvSpPr/>
          <p:nvPr/>
        </p:nvSpPr>
        <p:spPr>
          <a:xfrm>
            <a:off x="403279" y="3700233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Circuit topology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179290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75656" y="2928180"/>
            <a:ext cx="5472608" cy="2305046"/>
          </a:xfrm>
          <a:prstGeom prst="rect">
            <a:avLst/>
          </a:prstGeom>
          <a:solidFill>
            <a:srgbClr val="00B050">
              <a:alpha val="74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1079" y="164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100" dirty="0" smtClean="0">
                <a:solidFill>
                  <a:srgbClr val="0070C0"/>
                </a:solidFill>
              </a:rPr>
              <a:t>2.B. Solenoid after Valve + e-gun – Energy Extraction Resistance Sweep</a:t>
            </a:r>
            <a:endParaRPr lang="en-GB" sz="2100" dirty="0">
              <a:solidFill>
                <a:srgbClr val="0070C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490695"/>
              </p:ext>
            </p:extLst>
          </p:nvPr>
        </p:nvGraphicFramePr>
        <p:xfrm>
          <a:off x="2945902" y="975643"/>
          <a:ext cx="320357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0955">
                  <a:extLst>
                    <a:ext uri="{9D8B030D-6E8A-4147-A177-3AD203B41FA5}">
                      <a16:colId xmlns:a16="http://schemas.microsoft.com/office/drawing/2014/main" xmlns="" val="379144176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43253557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52717912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0291433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124859896"/>
                    </a:ext>
                  </a:extLst>
                </a:gridCol>
              </a:tblGrid>
              <a:tr h="1293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RRR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4908744"/>
                  </a:ext>
                </a:extLst>
              </a:tr>
              <a:tr h="157340"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t</a:t>
                      </a:r>
                      <a:r>
                        <a:rPr lang="en-US" sz="1200" baseline="-25000" dirty="0" err="1" smtClean="0"/>
                        <a:t>detect+validate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ms</a:t>
                      </a:r>
                      <a:r>
                        <a:rPr lang="en-US" sz="1200" baseline="0" dirty="0" smtClean="0"/>
                        <a:t>]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1050657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964015" y="5661248"/>
            <a:ext cx="7167347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With the maximum temperature (</a:t>
            </a:r>
            <a:r>
              <a:rPr lang="en-GB" sz="1600" b="1" dirty="0" smtClean="0"/>
              <a:t>200 K</a:t>
            </a:r>
            <a:r>
              <a:rPr lang="en-GB" sz="1600" dirty="0" smtClean="0"/>
              <a:t>) and voltage to ground (</a:t>
            </a:r>
            <a:r>
              <a:rPr lang="en-GB" sz="1600" b="1" dirty="0" smtClean="0"/>
              <a:t>500 V</a:t>
            </a:r>
            <a:r>
              <a:rPr lang="en-GB" sz="1600" dirty="0" smtClean="0"/>
              <a:t>)</a:t>
            </a:r>
          </a:p>
          <a:p>
            <a:pPr algn="ctr"/>
            <a:r>
              <a:rPr lang="en-GB" sz="1600" dirty="0" smtClean="0"/>
              <a:t>the permissible energy extraction resistance values span from </a:t>
            </a:r>
            <a:r>
              <a:rPr lang="en-GB" sz="1600" b="1" dirty="0" smtClean="0"/>
              <a:t>0.2</a:t>
            </a:r>
            <a:r>
              <a:rPr lang="en-GB" sz="1600" dirty="0" smtClean="0"/>
              <a:t> to </a:t>
            </a:r>
            <a:r>
              <a:rPr lang="en-GB" sz="1600" b="1" dirty="0" smtClean="0"/>
              <a:t>1.56</a:t>
            </a:r>
            <a:r>
              <a:rPr lang="en-GB" sz="1600" dirty="0" smtClean="0"/>
              <a:t> </a:t>
            </a:r>
            <a:r>
              <a:rPr lang="el-GR" sz="1600" dirty="0" smtClean="0"/>
              <a:t>Ω</a:t>
            </a:r>
            <a:r>
              <a:rPr lang="en-GB" sz="1600" dirty="0" smtClean="0"/>
              <a:t>. </a:t>
            </a:r>
            <a:endParaRPr lang="en-GB" sz="1600" dirty="0"/>
          </a:p>
        </p:txBody>
      </p:sp>
      <p:graphicFrame>
        <p:nvGraphicFramePr>
          <p:cNvPr id="15" name="Char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409894"/>
              </p:ext>
            </p:extLst>
          </p:nvPr>
        </p:nvGraphicFramePr>
        <p:xfrm>
          <a:off x="-15853" y="2217040"/>
          <a:ext cx="9159854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Rectangle 16"/>
          <p:cNvSpPr/>
          <p:nvPr/>
        </p:nvSpPr>
        <p:spPr>
          <a:xfrm>
            <a:off x="337178" y="474589"/>
            <a:ext cx="3558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Quench detection and validation time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337178" y="1686784"/>
            <a:ext cx="8681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Voltage to ground and hot-spot temperature as a function of energy extraction resistance.</a:t>
            </a:r>
          </a:p>
          <a:p>
            <a:r>
              <a:rPr lang="en-GB" sz="1600" dirty="0" smtClean="0"/>
              <a:t>Energy extraction grounded at the input terminal.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8142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 rot="20343143">
            <a:off x="3673546" y="1564040"/>
            <a:ext cx="645788" cy="9361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1095727">
            <a:off x="842455" y="1601375"/>
            <a:ext cx="645788" cy="9361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 rot="1095727">
            <a:off x="854326" y="1435844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rot="20343143">
            <a:off x="4086490" y="1414469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1259632" y="-9987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2.C. Bending Solenoids - Parameters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095727">
            <a:off x="842455" y="1817399"/>
            <a:ext cx="64578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rot="1095727">
            <a:off x="1049976" y="1444837"/>
            <a:ext cx="6505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209549" y="1165469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150 mm</a:t>
            </a:r>
            <a:endParaRPr lang="en-GB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rot="20343143" flipV="1">
            <a:off x="3558408" y="1711971"/>
            <a:ext cx="0" cy="9361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852873" y="2040521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321 mm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rot="1095727" flipV="1">
            <a:off x="747966" y="1686935"/>
            <a:ext cx="0" cy="5040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1794" y="1742004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258 mm</a:t>
            </a:r>
            <a:endParaRPr lang="en-GB" sz="1200" dirty="0"/>
          </a:p>
        </p:txBody>
      </p: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301629"/>
              </p:ext>
            </p:extLst>
          </p:nvPr>
        </p:nvGraphicFramePr>
        <p:xfrm>
          <a:off x="5771731" y="1091903"/>
          <a:ext cx="244525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805">
                  <a:extLst>
                    <a:ext uri="{9D8B030D-6E8A-4147-A177-3AD203B41FA5}">
                      <a16:colId xmlns:a16="http://schemas.microsoft.com/office/drawing/2014/main" xmlns="" val="1869502428"/>
                    </a:ext>
                  </a:extLst>
                </a:gridCol>
                <a:gridCol w="1211453">
                  <a:extLst>
                    <a:ext uri="{9D8B030D-6E8A-4147-A177-3AD203B41FA5}">
                      <a16:colId xmlns:a16="http://schemas.microsoft.com/office/drawing/2014/main" xmlns="" val="4022240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9756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I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335 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92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J</a:t>
                      </a:r>
                      <a:r>
                        <a:rPr lang="en-GB" sz="1600" i="0" baseline="-25000" dirty="0" err="1" smtClean="0"/>
                        <a:t>nom</a:t>
                      </a:r>
                      <a:endParaRPr lang="en-GB" sz="160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193 A/mm</a:t>
                      </a:r>
                      <a:r>
                        <a:rPr lang="en-GB" sz="1600" baseline="30000" dirty="0" smtClean="0"/>
                        <a:t>2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19222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L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2.147 H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8619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60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nom,max</a:t>
                      </a:r>
                      <a:endParaRPr lang="en-GB" sz="1600" i="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3.5 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8587203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 rot="20343143">
            <a:off x="3673546" y="1780064"/>
            <a:ext cx="64578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260309" y="6352370"/>
            <a:ext cx="4463722" cy="369332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CCT temporarily removed from the circuit.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727003" y="610359"/>
            <a:ext cx="4378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Same conductor as in the e-gun solenoid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4871219" y="4069565"/>
                <a:ext cx="3753272" cy="6183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nom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=2.147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335 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1500 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=0.48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219" y="4069565"/>
                <a:ext cx="3753272" cy="6183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/>
          <p:cNvSpPr/>
          <p:nvPr/>
        </p:nvSpPr>
        <p:spPr>
          <a:xfrm>
            <a:off x="4895043" y="3700233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Inductive voltage during ramp-up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398635" y="61052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Magnet geometry</a:t>
            </a:r>
            <a:endParaRPr lang="en-GB" u="sng" dirty="0"/>
          </a:p>
        </p:txBody>
      </p:sp>
      <p:grpSp>
        <p:nvGrpSpPr>
          <p:cNvPr id="47" name="Group 46"/>
          <p:cNvGrpSpPr/>
          <p:nvPr/>
        </p:nvGrpSpPr>
        <p:grpSpPr>
          <a:xfrm>
            <a:off x="647457" y="3916273"/>
            <a:ext cx="3547122" cy="2140374"/>
            <a:chOff x="120309" y="3218291"/>
            <a:chExt cx="4608512" cy="2780828"/>
          </a:xfrm>
        </p:grpSpPr>
        <p:sp>
          <p:nvSpPr>
            <p:cNvPr id="49" name="Rectangle 48"/>
            <p:cNvSpPr/>
            <p:nvPr/>
          </p:nvSpPr>
          <p:spPr>
            <a:xfrm>
              <a:off x="983898" y="4148353"/>
              <a:ext cx="1457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i="1" dirty="0"/>
                <a:t>t </a:t>
              </a:r>
              <a:r>
                <a:rPr lang="en-GB" sz="1600" dirty="0"/>
                <a:t>= </a:t>
              </a:r>
              <a:r>
                <a:rPr lang="en-GB" sz="1600" i="1" dirty="0" err="1"/>
                <a:t>t</a:t>
              </a:r>
              <a:r>
                <a:rPr lang="en-GB" sz="1600" baseline="-25000" dirty="0" err="1"/>
                <a:t>detect+validate</a:t>
              </a:r>
              <a:endParaRPr lang="en-GB" sz="1600" baseline="-25000" dirty="0"/>
            </a:p>
          </p:txBody>
        </p:sp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" r="1"/>
            <a:stretch/>
          </p:blipFill>
          <p:spPr>
            <a:xfrm>
              <a:off x="120309" y="3218291"/>
              <a:ext cx="4608512" cy="2780828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>
              <a:off x="2096053" y="5629787"/>
              <a:ext cx="5469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/>
                <a:t>I</a:t>
              </a:r>
              <a:r>
                <a:rPr lang="en-GB" baseline="-25000" dirty="0" err="1"/>
                <a:t>nom</a:t>
              </a:r>
              <a:endParaRPr lang="en-GB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35133" y="5629787"/>
              <a:ext cx="5565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/>
                <a:t>R</a:t>
              </a:r>
              <a:r>
                <a:rPr lang="en-GB" baseline="-25000" dirty="0" smtClean="0"/>
                <a:t>EE</a:t>
              </a:r>
              <a:endParaRPr lang="en-GB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087846" y="3543560"/>
              <a:ext cx="6110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 smtClean="0"/>
                <a:t>L</a:t>
              </a:r>
              <a:r>
                <a:rPr lang="en-GB" baseline="-25000" dirty="0" err="1" smtClean="0"/>
                <a:t>nom</a:t>
              </a:r>
              <a:endParaRPr lang="en-GB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813079" y="3613290"/>
              <a:ext cx="7168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 smtClean="0"/>
                <a:t>R</a:t>
              </a:r>
              <a:r>
                <a:rPr lang="en-GB" baseline="-25000" dirty="0" err="1" smtClean="0"/>
                <a:t>leads</a:t>
              </a:r>
              <a:endParaRPr lang="en-GB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03279" y="3700233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Circuit topology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163982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403648" y="2711909"/>
            <a:ext cx="5760640" cy="2305046"/>
          </a:xfrm>
          <a:prstGeom prst="rect">
            <a:avLst/>
          </a:prstGeom>
          <a:solidFill>
            <a:srgbClr val="00B050">
              <a:alpha val="74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67544" y="12924"/>
            <a:ext cx="8806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2.C. Bending Solenoids - Energy Extraction Resistance Sweep</a:t>
            </a:r>
            <a:endParaRPr lang="en-GB" sz="2400" dirty="0">
              <a:solidFill>
                <a:srgbClr val="0070C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331697"/>
              </p:ext>
            </p:extLst>
          </p:nvPr>
        </p:nvGraphicFramePr>
        <p:xfrm>
          <a:off x="2945901" y="891019"/>
          <a:ext cx="320357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0955">
                  <a:extLst>
                    <a:ext uri="{9D8B030D-6E8A-4147-A177-3AD203B41FA5}">
                      <a16:colId xmlns:a16="http://schemas.microsoft.com/office/drawing/2014/main" xmlns="" val="379144176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43253557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52717912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0291433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124859896"/>
                    </a:ext>
                  </a:extLst>
                </a:gridCol>
              </a:tblGrid>
              <a:tr h="1293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RRR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4908744"/>
                  </a:ext>
                </a:extLst>
              </a:tr>
              <a:tr h="157340"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t</a:t>
                      </a:r>
                      <a:r>
                        <a:rPr lang="en-US" sz="1200" baseline="-25000" dirty="0" err="1" smtClean="0"/>
                        <a:t>detect+validate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ms</a:t>
                      </a:r>
                      <a:r>
                        <a:rPr lang="en-US" sz="1200" baseline="0" dirty="0" smtClean="0"/>
                        <a:t>]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1050657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954196" y="5406315"/>
            <a:ext cx="7195368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With the maximum temperature (</a:t>
            </a:r>
            <a:r>
              <a:rPr lang="en-GB" sz="1600" b="1" dirty="0" smtClean="0"/>
              <a:t>200 K</a:t>
            </a:r>
            <a:r>
              <a:rPr lang="en-GB" sz="1600" dirty="0" smtClean="0"/>
              <a:t>) and voltage to ground (</a:t>
            </a:r>
            <a:r>
              <a:rPr lang="en-GB" sz="1600" b="1" dirty="0" smtClean="0"/>
              <a:t>500 V</a:t>
            </a:r>
            <a:r>
              <a:rPr lang="en-GB" sz="1600" dirty="0" smtClean="0"/>
              <a:t>)</a:t>
            </a:r>
          </a:p>
          <a:p>
            <a:pPr algn="ctr"/>
            <a:r>
              <a:rPr lang="en-GB" sz="1600" dirty="0" smtClean="0"/>
              <a:t>the permissible energy extraction resistance values span from </a:t>
            </a:r>
            <a:r>
              <a:rPr lang="en-GB" sz="1600" b="1" dirty="0" smtClean="0"/>
              <a:t>0.65</a:t>
            </a:r>
            <a:r>
              <a:rPr lang="en-GB" sz="1600" dirty="0" smtClean="0"/>
              <a:t> to </a:t>
            </a:r>
            <a:r>
              <a:rPr lang="en-GB" sz="1600" b="1" dirty="0" smtClean="0"/>
              <a:t>1.5</a:t>
            </a:r>
            <a:r>
              <a:rPr lang="en-GB" sz="1600" dirty="0" smtClean="0"/>
              <a:t> </a:t>
            </a:r>
            <a:r>
              <a:rPr lang="el-GR" sz="1600" dirty="0" smtClean="0"/>
              <a:t>Ω</a:t>
            </a:r>
            <a:r>
              <a:rPr lang="en-GB" sz="1600" dirty="0" smtClean="0"/>
              <a:t>. </a:t>
            </a:r>
          </a:p>
          <a:p>
            <a:pPr algn="ctr"/>
            <a:r>
              <a:rPr lang="en-GB" sz="1600" dirty="0" smtClean="0"/>
              <a:t>To stay below the limits, the maximum allowed inductance for the CCT is 8 H.</a:t>
            </a:r>
            <a:endParaRPr lang="en-GB" sz="1600" dirty="0"/>
          </a:p>
        </p:txBody>
      </p:sp>
      <p:graphicFrame>
        <p:nvGraphicFramePr>
          <p:cNvPr id="10" name="Char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210097"/>
              </p:ext>
            </p:extLst>
          </p:nvPr>
        </p:nvGraphicFramePr>
        <p:xfrm>
          <a:off x="-101243" y="1964639"/>
          <a:ext cx="9297865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/>
          <p:cNvSpPr/>
          <p:nvPr/>
        </p:nvSpPr>
        <p:spPr>
          <a:xfrm>
            <a:off x="337178" y="474589"/>
            <a:ext cx="3558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Quench detection and validation time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337178" y="1519543"/>
            <a:ext cx="8681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Voltage to ground and hot-spot temperature as a function of energy extraction resistance.</a:t>
            </a:r>
          </a:p>
          <a:p>
            <a:r>
              <a:rPr lang="en-GB" sz="1600" dirty="0" smtClean="0"/>
              <a:t>Energy extraction grounded at the input terminal.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2734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9160" y="18005"/>
            <a:ext cx="8793726" cy="804258"/>
          </a:xfrm>
        </p:spPr>
        <p:txBody>
          <a:bodyPr>
            <a:noAutofit/>
          </a:bodyPr>
          <a:lstStyle/>
          <a:p>
            <a:r>
              <a:rPr lang="en-GB" sz="2400" dirty="0"/>
              <a:t>Superconducting Accelerator Circuits </a:t>
            </a:r>
            <a:br>
              <a:rPr lang="en-GB" sz="2400" dirty="0"/>
            </a:br>
            <a:r>
              <a:rPr lang="en-GB" sz="2400" dirty="0"/>
              <a:t>– </a:t>
            </a:r>
            <a:r>
              <a:rPr lang="en-GB" sz="2400" i="1" dirty="0"/>
              <a:t>Numerical Challenge</a:t>
            </a:r>
            <a:r>
              <a:rPr lang="pl-PL" sz="2400" i="1" dirty="0"/>
              <a:t>s</a:t>
            </a:r>
            <a:endParaRPr lang="en-GB" sz="2400" i="1" dirty="0"/>
          </a:p>
        </p:txBody>
      </p:sp>
      <p:pic>
        <p:nvPicPr>
          <p:cNvPr id="5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919" y="2023426"/>
            <a:ext cx="1659251" cy="1680322"/>
          </a:xfrm>
          <a:prstGeom prst="rect">
            <a:avLst/>
          </a:prstGeom>
        </p:spPr>
      </p:pic>
      <p:cxnSp>
        <p:nvCxnSpPr>
          <p:cNvPr id="6" name="Straight Arrow Connector 89"/>
          <p:cNvCxnSpPr/>
          <p:nvPr/>
        </p:nvCxnSpPr>
        <p:spPr>
          <a:xfrm flipH="1">
            <a:off x="1449925" y="3896878"/>
            <a:ext cx="189734" cy="0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Oval 91"/>
          <p:cNvSpPr/>
          <p:nvPr/>
        </p:nvSpPr>
        <p:spPr>
          <a:xfrm>
            <a:off x="1639659" y="3834638"/>
            <a:ext cx="123159" cy="123159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cxnSp>
        <p:nvCxnSpPr>
          <p:cNvPr id="8" name="Straight Arrow Connector 95"/>
          <p:cNvCxnSpPr/>
          <p:nvPr/>
        </p:nvCxnSpPr>
        <p:spPr>
          <a:xfrm flipH="1">
            <a:off x="1762818" y="3896216"/>
            <a:ext cx="175727" cy="0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96"/>
          <p:cNvSpPr/>
          <p:nvPr/>
        </p:nvSpPr>
        <p:spPr>
          <a:xfrm>
            <a:off x="1937810" y="3798006"/>
            <a:ext cx="375567" cy="20165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>
                <a:solidFill>
                  <a:srgbClr val="C00000"/>
                </a:solidFill>
              </a:rPr>
              <a:t>PI</a:t>
            </a:r>
          </a:p>
        </p:txBody>
      </p:sp>
      <p:cxnSp>
        <p:nvCxnSpPr>
          <p:cNvPr id="10" name="Straight Connector 98"/>
          <p:cNvCxnSpPr/>
          <p:nvPr/>
        </p:nvCxnSpPr>
        <p:spPr>
          <a:xfrm flipH="1">
            <a:off x="2309709" y="3895493"/>
            <a:ext cx="158541" cy="0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99"/>
          <p:cNvCxnSpPr/>
          <p:nvPr/>
        </p:nvCxnSpPr>
        <p:spPr>
          <a:xfrm>
            <a:off x="1701237" y="3954357"/>
            <a:ext cx="0" cy="604789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00"/>
          <p:cNvCxnSpPr/>
          <p:nvPr/>
        </p:nvCxnSpPr>
        <p:spPr>
          <a:xfrm flipH="1">
            <a:off x="1701238" y="4559144"/>
            <a:ext cx="1039309" cy="0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01"/>
          <p:cNvCxnSpPr/>
          <p:nvPr/>
        </p:nvCxnSpPr>
        <p:spPr>
          <a:xfrm>
            <a:off x="2468249" y="3895246"/>
            <a:ext cx="78426" cy="132947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02"/>
          <p:cNvSpPr txBox="1"/>
          <p:nvPr/>
        </p:nvSpPr>
        <p:spPr>
          <a:xfrm>
            <a:off x="1405997" y="3674579"/>
            <a:ext cx="306494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C00000"/>
                </a:solidFill>
              </a:rPr>
              <a:t>I</a:t>
            </a:r>
            <a:r>
              <a:rPr lang="en-GB" sz="900" baseline="-25000" dirty="0">
                <a:solidFill>
                  <a:srgbClr val="C00000"/>
                </a:solidFill>
              </a:rPr>
              <a:t>ref</a:t>
            </a:r>
            <a:endParaRPr lang="en-GB" sz="675" baseline="-25000" dirty="0">
              <a:solidFill>
                <a:srgbClr val="C00000"/>
              </a:solidFill>
            </a:endParaRPr>
          </a:p>
        </p:txBody>
      </p:sp>
      <p:sp>
        <p:nvSpPr>
          <p:cNvPr id="15" name="TextBox 103"/>
          <p:cNvSpPr txBox="1"/>
          <p:nvPr/>
        </p:nvSpPr>
        <p:spPr>
          <a:xfrm>
            <a:off x="1708438" y="3913767"/>
            <a:ext cx="223138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C00000"/>
                </a:solidFill>
              </a:rPr>
              <a:t>-</a:t>
            </a:r>
            <a:endParaRPr lang="en-GB" sz="900" baseline="-25000" dirty="0">
              <a:solidFill>
                <a:srgbClr val="C00000"/>
              </a:solidFill>
            </a:endParaRPr>
          </a:p>
        </p:txBody>
      </p:sp>
      <p:sp>
        <p:nvSpPr>
          <p:cNvPr id="16" name="TextBox 104"/>
          <p:cNvSpPr txBox="1"/>
          <p:nvPr/>
        </p:nvSpPr>
        <p:spPr>
          <a:xfrm>
            <a:off x="1540640" y="3686341"/>
            <a:ext cx="251992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C00000"/>
                </a:solidFill>
              </a:rPr>
              <a:t>+</a:t>
            </a:r>
            <a:endParaRPr lang="en-GB" sz="900" baseline="-25000" dirty="0">
              <a:solidFill>
                <a:srgbClr val="C00000"/>
              </a:solidFill>
            </a:endParaRPr>
          </a:p>
        </p:txBody>
      </p:sp>
      <p:grpSp>
        <p:nvGrpSpPr>
          <p:cNvPr id="17" name="Group 6"/>
          <p:cNvGrpSpPr/>
          <p:nvPr/>
        </p:nvGrpSpPr>
        <p:grpSpPr>
          <a:xfrm rot="21432995">
            <a:off x="4727867" y="2543536"/>
            <a:ext cx="830321" cy="673155"/>
            <a:chOff x="5953110" y="3182731"/>
            <a:chExt cx="1476126" cy="1196719"/>
          </a:xfrm>
        </p:grpSpPr>
        <p:cxnSp>
          <p:nvCxnSpPr>
            <p:cNvPr id="18" name="Straight Arrow Connector 22"/>
            <p:cNvCxnSpPr/>
            <p:nvPr/>
          </p:nvCxnSpPr>
          <p:spPr>
            <a:xfrm flipV="1">
              <a:off x="6646937" y="3182731"/>
              <a:ext cx="22450" cy="612507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23"/>
            <p:cNvCxnSpPr/>
            <p:nvPr/>
          </p:nvCxnSpPr>
          <p:spPr>
            <a:xfrm rot="167005" flipH="1">
              <a:off x="5953110" y="3778602"/>
              <a:ext cx="670580" cy="60084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24"/>
            <p:cNvCxnSpPr/>
            <p:nvPr/>
          </p:nvCxnSpPr>
          <p:spPr>
            <a:xfrm>
              <a:off x="6637884" y="3795238"/>
              <a:ext cx="791352" cy="156071"/>
            </a:xfrm>
            <a:prstGeom prst="straightConnector1">
              <a:avLst/>
            </a:prstGeom>
            <a:ln w="5715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Freeform 13"/>
          <p:cNvSpPr/>
          <p:nvPr/>
        </p:nvSpPr>
        <p:spPr>
          <a:xfrm>
            <a:off x="3043259" y="2923941"/>
            <a:ext cx="486575" cy="893816"/>
          </a:xfrm>
          <a:custGeom>
            <a:avLst/>
            <a:gdLst>
              <a:gd name="connsiteX0" fmla="*/ 13879 w 580541"/>
              <a:gd name="connsiteY0" fmla="*/ 1201270 h 1201270"/>
              <a:gd name="connsiteX1" fmla="*/ 67667 w 580541"/>
              <a:gd name="connsiteY1" fmla="*/ 645458 h 1201270"/>
              <a:gd name="connsiteX2" fmla="*/ 542797 w 580541"/>
              <a:gd name="connsiteY2" fmla="*/ 349623 h 1201270"/>
              <a:gd name="connsiteX3" fmla="*/ 515903 w 580541"/>
              <a:gd name="connsiteY3" fmla="*/ 0 h 1201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41" h="1201270">
                <a:moveTo>
                  <a:pt x="13879" y="1201270"/>
                </a:moveTo>
                <a:cubicBezTo>
                  <a:pt x="-3304" y="994334"/>
                  <a:pt x="-20486" y="787399"/>
                  <a:pt x="67667" y="645458"/>
                </a:cubicBezTo>
                <a:cubicBezTo>
                  <a:pt x="155820" y="503517"/>
                  <a:pt x="468091" y="457199"/>
                  <a:pt x="542797" y="349623"/>
                </a:cubicBezTo>
                <a:cubicBezTo>
                  <a:pt x="617503" y="242047"/>
                  <a:pt x="566703" y="121023"/>
                  <a:pt x="515903" y="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2" name="Freeform 14"/>
          <p:cNvSpPr/>
          <p:nvPr/>
        </p:nvSpPr>
        <p:spPr>
          <a:xfrm>
            <a:off x="3807349" y="2864462"/>
            <a:ext cx="713030" cy="958339"/>
          </a:xfrm>
          <a:custGeom>
            <a:avLst/>
            <a:gdLst>
              <a:gd name="connsiteX0" fmla="*/ 609600 w 1481992"/>
              <a:gd name="connsiteY0" fmla="*/ 2545259 h 2545259"/>
              <a:gd name="connsiteX1" fmla="*/ 770965 w 1481992"/>
              <a:gd name="connsiteY1" fmla="*/ 1612929 h 2545259"/>
              <a:gd name="connsiteX2" fmla="*/ 1479176 w 1481992"/>
              <a:gd name="connsiteY2" fmla="*/ 895753 h 2545259"/>
              <a:gd name="connsiteX3" fmla="*/ 475129 w 1481992"/>
              <a:gd name="connsiteY3" fmla="*/ 8247 h 2545259"/>
              <a:gd name="connsiteX4" fmla="*/ 0 w 1481992"/>
              <a:gd name="connsiteY4" fmla="*/ 528200 h 2545259"/>
              <a:gd name="connsiteX0" fmla="*/ 609600 w 1689650"/>
              <a:gd name="connsiteY0" fmla="*/ 2545259 h 2545259"/>
              <a:gd name="connsiteX1" fmla="*/ 770965 w 1689650"/>
              <a:gd name="connsiteY1" fmla="*/ 1612929 h 2545259"/>
              <a:gd name="connsiteX2" fmla="*/ 1687429 w 1689650"/>
              <a:gd name="connsiteY2" fmla="*/ 1353962 h 2545259"/>
              <a:gd name="connsiteX3" fmla="*/ 475129 w 1689650"/>
              <a:gd name="connsiteY3" fmla="*/ 8247 h 2545259"/>
              <a:gd name="connsiteX4" fmla="*/ 0 w 1689650"/>
              <a:gd name="connsiteY4" fmla="*/ 528200 h 2545259"/>
              <a:gd name="connsiteX0" fmla="*/ 609600 w 1917218"/>
              <a:gd name="connsiteY0" fmla="*/ 2238943 h 2238943"/>
              <a:gd name="connsiteX1" fmla="*/ 770965 w 1917218"/>
              <a:gd name="connsiteY1" fmla="*/ 1306613 h 2238943"/>
              <a:gd name="connsiteX2" fmla="*/ 1687429 w 1917218"/>
              <a:gd name="connsiteY2" fmla="*/ 1047646 h 2238943"/>
              <a:gd name="connsiteX3" fmla="*/ 1798146 w 1917218"/>
              <a:gd name="connsiteY3" fmla="*/ 49537 h 2238943"/>
              <a:gd name="connsiteX4" fmla="*/ 0 w 1917218"/>
              <a:gd name="connsiteY4" fmla="*/ 221884 h 2238943"/>
              <a:gd name="connsiteX0" fmla="*/ 0 w 1307618"/>
              <a:gd name="connsiteY0" fmla="*/ 2266815 h 2266815"/>
              <a:gd name="connsiteX1" fmla="*/ 161365 w 1307618"/>
              <a:gd name="connsiteY1" fmla="*/ 1334485 h 2266815"/>
              <a:gd name="connsiteX2" fmla="*/ 1077829 w 1307618"/>
              <a:gd name="connsiteY2" fmla="*/ 1075518 h 2266815"/>
              <a:gd name="connsiteX3" fmla="*/ 1188546 w 1307618"/>
              <a:gd name="connsiteY3" fmla="*/ 77409 h 2266815"/>
              <a:gd name="connsiteX4" fmla="*/ 811417 w 1307618"/>
              <a:gd name="connsiteY4" fmla="*/ 186554 h 22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7618" h="2266815">
                <a:moveTo>
                  <a:pt x="0" y="2266815"/>
                </a:moveTo>
                <a:cubicBezTo>
                  <a:pt x="8218" y="1938109"/>
                  <a:pt x="-18273" y="1533034"/>
                  <a:pt x="161365" y="1334485"/>
                </a:cubicBezTo>
                <a:cubicBezTo>
                  <a:pt x="341003" y="1135936"/>
                  <a:pt x="906632" y="1285031"/>
                  <a:pt x="1077829" y="1075518"/>
                </a:cubicBezTo>
                <a:cubicBezTo>
                  <a:pt x="1249026" y="866005"/>
                  <a:pt x="1435075" y="138668"/>
                  <a:pt x="1188546" y="77409"/>
                </a:cubicBezTo>
                <a:cubicBezTo>
                  <a:pt x="942017" y="16150"/>
                  <a:pt x="925717" y="-104052"/>
                  <a:pt x="811417" y="186554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79"/>
              <p:cNvSpPr txBox="1"/>
              <p:nvPr/>
            </p:nvSpPr>
            <p:spPr>
              <a:xfrm>
                <a:off x="4954646" y="2369245"/>
                <a:ext cx="147180" cy="267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013" b="1" i="1">
                              <a:latin typeface="Cambria Math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sz="1013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𝑩</m:t>
                          </m:r>
                          <m:r>
                            <m:rPr>
                              <m:nor/>
                            </m:rPr>
                            <a:rPr lang="en-GB" sz="1013" b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sz="1013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4646" y="2369245"/>
                <a:ext cx="147180" cy="267124"/>
              </a:xfrm>
              <a:prstGeom prst="rect">
                <a:avLst/>
              </a:prstGeom>
              <a:blipFill rotWithShape="0">
                <a:blip r:embed="rId3"/>
                <a:stretch>
                  <a:fillRect r="-7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81"/>
              <p:cNvSpPr txBox="1"/>
              <p:nvPr/>
            </p:nvSpPr>
            <p:spPr>
              <a:xfrm>
                <a:off x="5452284" y="2686240"/>
                <a:ext cx="147180" cy="267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013" b="1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sz="1013" b="1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𝑭</m:t>
                          </m:r>
                          <m:r>
                            <m:rPr>
                              <m:nor/>
                            </m:rPr>
                            <a:rPr lang="en-GB" sz="1013" b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sz="1013" b="1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2284" y="2686240"/>
                <a:ext cx="147180" cy="267124"/>
              </a:xfrm>
              <a:prstGeom prst="rect">
                <a:avLst/>
              </a:prstGeom>
              <a:blipFill rotWithShape="0">
                <a:blip r:embed="rId4"/>
                <a:stretch>
                  <a:fillRect r="-6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82"/>
              <p:cNvSpPr txBox="1"/>
              <p:nvPr/>
            </p:nvSpPr>
            <p:spPr>
              <a:xfrm>
                <a:off x="4633274" y="3313068"/>
                <a:ext cx="147180" cy="248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013" b="1" i="1">
                              <a:solidFill>
                                <a:srgbClr val="00B050"/>
                              </a:solidFill>
                              <a:latin typeface="Cambria Math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sz="1013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𝒗</m:t>
                          </m:r>
                          <m:r>
                            <m:rPr>
                              <m:nor/>
                            </m:rPr>
                            <a:rPr lang="en-GB" sz="1013" b="1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sz="1013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274" y="3313068"/>
                <a:ext cx="147180" cy="248209"/>
              </a:xfrm>
              <a:prstGeom prst="rect">
                <a:avLst/>
              </a:prstGeom>
              <a:blipFill rotWithShape="0">
                <a:blip r:embed="rId5"/>
                <a:stretch>
                  <a:fillRect r="-7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aokrąglony prostokąt 25"/>
          <p:cNvSpPr/>
          <p:nvPr/>
        </p:nvSpPr>
        <p:spPr>
          <a:xfrm>
            <a:off x="5734911" y="1788156"/>
            <a:ext cx="3015500" cy="159419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7" name="Zaokrąglony prostokąt 26"/>
          <p:cNvSpPr/>
          <p:nvPr/>
        </p:nvSpPr>
        <p:spPr>
          <a:xfrm>
            <a:off x="104228" y="2778976"/>
            <a:ext cx="2463582" cy="871680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8" name="Zaokrąglony prostokąt 27"/>
          <p:cNvSpPr/>
          <p:nvPr/>
        </p:nvSpPr>
        <p:spPr>
          <a:xfrm>
            <a:off x="5519402" y="3763506"/>
            <a:ext cx="3367502" cy="1389015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9" name="PoleTekstowe 28"/>
          <p:cNvSpPr txBox="1"/>
          <p:nvPr/>
        </p:nvSpPr>
        <p:spPr>
          <a:xfrm>
            <a:off x="6287952" y="3520029"/>
            <a:ext cx="1951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Network model of a circuit</a:t>
            </a:r>
            <a:endParaRPr lang="en-GB" sz="1013" dirty="0">
              <a:solidFill>
                <a:schemeClr val="accent6"/>
              </a:solidFill>
            </a:endParaRPr>
          </a:p>
        </p:txBody>
      </p:sp>
      <p:sp>
        <p:nvSpPr>
          <p:cNvPr id="30" name="PoleTekstowe 29"/>
          <p:cNvSpPr txBox="1"/>
          <p:nvPr/>
        </p:nvSpPr>
        <p:spPr>
          <a:xfrm>
            <a:off x="5536668" y="3790610"/>
            <a:ext cx="33268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chemeClr val="accent6"/>
                </a:solidFill>
              </a:rPr>
              <a:t>Differential-algebraic equations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>
                <a:solidFill>
                  <a:schemeClr val="accent6"/>
                </a:solidFill>
              </a:rPr>
              <a:t>Varying time constants</a:t>
            </a:r>
            <a:r>
              <a:rPr lang="en-GB" sz="1200" dirty="0">
                <a:solidFill>
                  <a:schemeClr val="accent6"/>
                </a:solidFill>
              </a:rPr>
              <a:t/>
            </a:r>
            <a:br>
              <a:rPr lang="en-GB" sz="1200" dirty="0">
                <a:solidFill>
                  <a:schemeClr val="accent6"/>
                </a:solidFill>
              </a:rPr>
            </a:br>
            <a:r>
              <a:rPr lang="en-GB" sz="1200" dirty="0">
                <a:solidFill>
                  <a:schemeClr val="accent6"/>
                </a:solidFill>
              </a:rPr>
              <a:t>~1 ms (switch) - ~10 min  (circuit discharge)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>
                <a:solidFill>
                  <a:schemeClr val="accent6"/>
                </a:solidFill>
              </a:rPr>
              <a:t>Varying geometric scales</a:t>
            </a:r>
            <a:r>
              <a:rPr lang="en-GB" sz="1200" dirty="0">
                <a:solidFill>
                  <a:schemeClr val="accent6"/>
                </a:solidFill>
              </a:rPr>
              <a:t/>
            </a:r>
            <a:br>
              <a:rPr lang="en-GB" sz="1200" dirty="0">
                <a:solidFill>
                  <a:schemeClr val="accent6"/>
                </a:solidFill>
              </a:rPr>
            </a:br>
            <a:r>
              <a:rPr lang="en-GB" sz="1200" dirty="0">
                <a:solidFill>
                  <a:schemeClr val="accent6"/>
                </a:solidFill>
              </a:rPr>
              <a:t>~10 cm (diode) - ~10 km (circuit)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chemeClr val="accent6"/>
                </a:solidFill>
              </a:rPr>
              <a:t>~10 k elements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chemeClr val="accent6"/>
                </a:solidFill>
              </a:rPr>
              <a:t>Non-linear behaviour</a:t>
            </a:r>
          </a:p>
        </p:txBody>
      </p:sp>
      <p:sp>
        <p:nvSpPr>
          <p:cNvPr id="31" name="PoleTekstowe 30"/>
          <p:cNvSpPr txBox="1"/>
          <p:nvPr/>
        </p:nvSpPr>
        <p:spPr>
          <a:xfrm>
            <a:off x="6057919" y="1512917"/>
            <a:ext cx="24112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Field/network model of a magnet</a:t>
            </a:r>
          </a:p>
        </p:txBody>
      </p:sp>
      <p:sp>
        <p:nvSpPr>
          <p:cNvPr id="32" name="PoleTekstowe 31"/>
          <p:cNvSpPr txBox="1"/>
          <p:nvPr/>
        </p:nvSpPr>
        <p:spPr>
          <a:xfrm>
            <a:off x="705304" y="2514194"/>
            <a:ext cx="1308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C00000"/>
                </a:solidFill>
              </a:rPr>
              <a:t>Controller Model</a:t>
            </a:r>
          </a:p>
        </p:txBody>
      </p:sp>
      <p:sp>
        <p:nvSpPr>
          <p:cNvPr id="33" name="PoleTekstowe 32"/>
          <p:cNvSpPr txBox="1"/>
          <p:nvPr/>
        </p:nvSpPr>
        <p:spPr>
          <a:xfrm>
            <a:off x="92057" y="2811950"/>
            <a:ext cx="24552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C00000"/>
                </a:solidFill>
              </a:rPr>
              <a:t>Differential-algebraic equations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>
                <a:solidFill>
                  <a:srgbClr val="C00000"/>
                </a:solidFill>
              </a:rPr>
              <a:t>Fixed frequency of operation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C00000"/>
                </a:solidFill>
              </a:rPr>
              <a:t>10-100 elements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C00000"/>
                </a:solidFill>
              </a:rPr>
              <a:t>Non-linear behaviour</a:t>
            </a:r>
          </a:p>
        </p:txBody>
      </p:sp>
      <p:sp>
        <p:nvSpPr>
          <p:cNvPr id="34" name="PoleTekstowe 33"/>
          <p:cNvSpPr txBox="1"/>
          <p:nvPr/>
        </p:nvSpPr>
        <p:spPr>
          <a:xfrm>
            <a:off x="5772028" y="1828501"/>
            <a:ext cx="28491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0735" indent="-160735">
              <a:buFont typeface="Wingdings" charset="2"/>
              <a:buChar char="ü"/>
            </a:pPr>
            <a:r>
              <a:rPr lang="en-GB" sz="1200" dirty="0"/>
              <a:t>Partial differential equations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/>
              <a:t>Varying time constants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~10us (quench) - ~10ms (losses)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/>
              <a:t>Varying geometric scales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~10 um (filaments) - ~10 m (magnet)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/>
              <a:t>~10 k degrees of freedom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/>
              <a:t>Highly non-linear material properties</a:t>
            </a:r>
            <a:br>
              <a:rPr lang="en-GB" sz="1200" dirty="0"/>
            </a:br>
            <a:r>
              <a:rPr lang="en-GB" sz="1200" dirty="0"/>
              <a:t>and equations</a:t>
            </a:r>
          </a:p>
        </p:txBody>
      </p:sp>
      <p:sp>
        <p:nvSpPr>
          <p:cNvPr id="35" name="Łuk 85010"/>
          <p:cNvSpPr/>
          <p:nvPr/>
        </p:nvSpPr>
        <p:spPr>
          <a:xfrm>
            <a:off x="5037908" y="3799649"/>
            <a:ext cx="52811" cy="106085"/>
          </a:xfrm>
          <a:prstGeom prst="arc">
            <a:avLst>
              <a:gd name="adj1" fmla="val 10877445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013" dirty="0"/>
          </a:p>
        </p:txBody>
      </p:sp>
      <p:grpSp>
        <p:nvGrpSpPr>
          <p:cNvPr id="36" name="Grupa 35"/>
          <p:cNvGrpSpPr/>
          <p:nvPr/>
        </p:nvGrpSpPr>
        <p:grpSpPr>
          <a:xfrm>
            <a:off x="2509157" y="3799648"/>
            <a:ext cx="2881083" cy="990328"/>
            <a:chOff x="2584219" y="3542983"/>
            <a:chExt cx="5121925" cy="1760582"/>
          </a:xfrm>
        </p:grpSpPr>
        <p:grpSp>
          <p:nvGrpSpPr>
            <p:cNvPr id="37" name="Group 3"/>
            <p:cNvGrpSpPr/>
            <p:nvPr/>
          </p:nvGrpSpPr>
          <p:grpSpPr>
            <a:xfrm>
              <a:off x="2584219" y="3564895"/>
              <a:ext cx="5117025" cy="1738670"/>
              <a:chOff x="4182347" y="3611461"/>
              <a:chExt cx="5117025" cy="1738670"/>
            </a:xfrm>
          </p:grpSpPr>
          <p:sp>
            <p:nvSpPr>
              <p:cNvPr id="49" name="Oval 93"/>
              <p:cNvSpPr/>
              <p:nvPr/>
            </p:nvSpPr>
            <p:spPr>
              <a:xfrm>
                <a:off x="5098726" y="3615042"/>
                <a:ext cx="116811" cy="116811"/>
              </a:xfrm>
              <a:prstGeom prst="ellips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cxnSp>
            <p:nvCxnSpPr>
              <p:cNvPr id="50" name="Łącznik prosty 84996"/>
              <p:cNvCxnSpPr/>
              <p:nvPr/>
            </p:nvCxnSpPr>
            <p:spPr>
              <a:xfrm flipH="1">
                <a:off x="4349521" y="3698266"/>
                <a:ext cx="752345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Łącznik prosty 84996"/>
              <p:cNvCxnSpPr/>
              <p:nvPr/>
            </p:nvCxnSpPr>
            <p:spPr>
              <a:xfrm flipH="1" flipV="1">
                <a:off x="4359181" y="4849781"/>
                <a:ext cx="1839494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Łącznik prosty 84998"/>
              <p:cNvCxnSpPr/>
              <p:nvPr/>
            </p:nvCxnSpPr>
            <p:spPr>
              <a:xfrm>
                <a:off x="4359181" y="3698264"/>
                <a:ext cx="0" cy="59167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3" name="Łącznik prosty 84998"/>
              <p:cNvCxnSpPr/>
              <p:nvPr/>
            </p:nvCxnSpPr>
            <p:spPr>
              <a:xfrm>
                <a:off x="4359181" y="4392581"/>
                <a:ext cx="0" cy="75547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4" name="Łącznik prosty 84996"/>
              <p:cNvCxnSpPr/>
              <p:nvPr/>
            </p:nvCxnSpPr>
            <p:spPr>
              <a:xfrm flipH="1">
                <a:off x="6519048" y="3705759"/>
                <a:ext cx="43527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5" name="Łącznik prosty 84998"/>
              <p:cNvCxnSpPr/>
              <p:nvPr/>
            </p:nvCxnSpPr>
            <p:spPr>
              <a:xfrm>
                <a:off x="9299372" y="3691260"/>
                <a:ext cx="0" cy="112648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56" name="Grupa 1"/>
              <p:cNvGrpSpPr/>
              <p:nvPr/>
            </p:nvGrpSpPr>
            <p:grpSpPr>
              <a:xfrm>
                <a:off x="4182347" y="5148060"/>
                <a:ext cx="353667" cy="117902"/>
                <a:chOff x="27688" y="1298128"/>
                <a:chExt cx="353667" cy="117902"/>
              </a:xfrm>
            </p:grpSpPr>
            <p:cxnSp>
              <p:nvCxnSpPr>
                <p:cNvPr id="79" name="Łącznik prosty 85006"/>
                <p:cNvCxnSpPr/>
                <p:nvPr/>
              </p:nvCxnSpPr>
              <p:spPr>
                <a:xfrm flipH="1">
                  <a:off x="27688" y="1298128"/>
                  <a:ext cx="353667" cy="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0" name="Łącznik prosty 85007"/>
                <p:cNvCxnSpPr/>
                <p:nvPr/>
              </p:nvCxnSpPr>
              <p:spPr>
                <a:xfrm flipH="1">
                  <a:off x="101687" y="1357622"/>
                  <a:ext cx="216000" cy="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1" name="Łącznik prosty 85008"/>
                <p:cNvCxnSpPr/>
                <p:nvPr/>
              </p:nvCxnSpPr>
              <p:spPr>
                <a:xfrm flipH="1">
                  <a:off x="170405" y="1416029"/>
                  <a:ext cx="72000" cy="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57" name="Group 48"/>
              <p:cNvGrpSpPr/>
              <p:nvPr/>
            </p:nvGrpSpPr>
            <p:grpSpPr>
              <a:xfrm>
                <a:off x="6198675" y="4773818"/>
                <a:ext cx="633929" cy="126786"/>
                <a:chOff x="4241089" y="4835260"/>
                <a:chExt cx="1032774" cy="206555"/>
              </a:xfrm>
            </p:grpSpPr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4494739" y="4861815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4673599" y="4846724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4" name="Straight Connector 73"/>
                <p:cNvCxnSpPr/>
                <p:nvPr/>
              </p:nvCxnSpPr>
              <p:spPr>
                <a:xfrm flipH="1">
                  <a:off x="4843737" y="4838709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5016247" y="4835260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6" name="Straight Connector 75"/>
                <p:cNvCxnSpPr/>
                <p:nvPr/>
              </p:nvCxnSpPr>
              <p:spPr>
                <a:xfrm flipH="1">
                  <a:off x="5183863" y="4926985"/>
                  <a:ext cx="90000" cy="9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4323833" y="4853124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8" name="Straight Connector 77"/>
                <p:cNvCxnSpPr/>
                <p:nvPr/>
              </p:nvCxnSpPr>
              <p:spPr>
                <a:xfrm flipH="1">
                  <a:off x="4241089" y="4861815"/>
                  <a:ext cx="90000" cy="9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58" name="TextBox 54"/>
              <p:cNvSpPr txBox="1"/>
              <p:nvPr/>
            </p:nvSpPr>
            <p:spPr>
              <a:xfrm>
                <a:off x="6324875" y="4939763"/>
                <a:ext cx="476483" cy="410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schemeClr val="accent6"/>
                    </a:solidFill>
                  </a:rPr>
                  <a:t>R</a:t>
                </a:r>
                <a:endParaRPr lang="en-GB" sz="1013" dirty="0">
                  <a:solidFill>
                    <a:schemeClr val="accent6"/>
                  </a:solidFill>
                </a:endParaRPr>
              </a:p>
            </p:txBody>
          </p:sp>
          <p:grpSp>
            <p:nvGrpSpPr>
              <p:cNvPr id="59" name="Group 60"/>
              <p:cNvGrpSpPr/>
              <p:nvPr/>
            </p:nvGrpSpPr>
            <p:grpSpPr>
              <a:xfrm>
                <a:off x="6954320" y="3611461"/>
                <a:ext cx="374650" cy="188595"/>
                <a:chOff x="1935480" y="460375"/>
                <a:chExt cx="553386" cy="209830"/>
              </a:xfrm>
            </p:grpSpPr>
            <p:sp>
              <p:nvSpPr>
                <p:cNvPr id="68" name="Łuk 85010"/>
                <p:cNvSpPr/>
                <p:nvPr/>
              </p:nvSpPr>
              <p:spPr>
                <a:xfrm>
                  <a:off x="1935480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51435" tIns="25718" rIns="51435" bIns="257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013" dirty="0"/>
                </a:p>
              </p:txBody>
            </p:sp>
            <p:sp>
              <p:nvSpPr>
                <p:cNvPr id="69" name="Łuk 85010"/>
                <p:cNvSpPr/>
                <p:nvPr/>
              </p:nvSpPr>
              <p:spPr>
                <a:xfrm>
                  <a:off x="2074156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51435" tIns="25718" rIns="51435" bIns="257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013" dirty="0"/>
                </a:p>
              </p:txBody>
            </p:sp>
            <p:sp>
              <p:nvSpPr>
                <p:cNvPr id="70" name="Łuk 85010"/>
                <p:cNvSpPr/>
                <p:nvPr/>
              </p:nvSpPr>
              <p:spPr>
                <a:xfrm>
                  <a:off x="2211954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51435" tIns="25718" rIns="51435" bIns="257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013" dirty="0"/>
                </a:p>
              </p:txBody>
            </p:sp>
            <p:sp>
              <p:nvSpPr>
                <p:cNvPr id="71" name="Łuk 85010"/>
                <p:cNvSpPr/>
                <p:nvPr/>
              </p:nvSpPr>
              <p:spPr>
                <a:xfrm>
                  <a:off x="2350191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51435" tIns="25718" rIns="51435" bIns="257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013" dirty="0"/>
                </a:p>
              </p:txBody>
            </p:sp>
          </p:grpSp>
          <p:cxnSp>
            <p:nvCxnSpPr>
              <p:cNvPr id="60" name="Łącznik prosty 84996"/>
              <p:cNvCxnSpPr/>
              <p:nvPr/>
            </p:nvCxnSpPr>
            <p:spPr>
              <a:xfrm flipH="1">
                <a:off x="7328974" y="3698264"/>
                <a:ext cx="33752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Łącznik prosty 84996"/>
              <p:cNvCxnSpPr/>
              <p:nvPr/>
            </p:nvCxnSpPr>
            <p:spPr>
              <a:xfrm flipH="1">
                <a:off x="6832607" y="4830861"/>
                <a:ext cx="2463584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2" name="TextBox 64"/>
              <p:cNvSpPr txBox="1"/>
              <p:nvPr/>
            </p:nvSpPr>
            <p:spPr>
              <a:xfrm>
                <a:off x="4481044" y="4156183"/>
                <a:ext cx="496434" cy="441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13" dirty="0">
                    <a:solidFill>
                      <a:schemeClr val="accent6"/>
                    </a:solidFill>
                  </a:rPr>
                  <a:t>U</a:t>
                </a:r>
                <a:endParaRPr lang="en-GB" sz="900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63" name="Straight Connector 65"/>
              <p:cNvCxnSpPr/>
              <p:nvPr/>
            </p:nvCxnSpPr>
            <p:spPr>
              <a:xfrm>
                <a:off x="4232181" y="4291228"/>
                <a:ext cx="254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" name="Straight Connector 66"/>
              <p:cNvCxnSpPr/>
              <p:nvPr/>
            </p:nvCxnSpPr>
            <p:spPr>
              <a:xfrm>
                <a:off x="4296074" y="4382475"/>
                <a:ext cx="11959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111"/>
              <p:cNvSpPr/>
              <p:nvPr/>
            </p:nvSpPr>
            <p:spPr>
              <a:xfrm>
                <a:off x="4675624" y="4697193"/>
                <a:ext cx="296335" cy="2963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13" dirty="0">
                    <a:solidFill>
                      <a:schemeClr val="accent6"/>
                    </a:solidFill>
                  </a:rPr>
                  <a:t>A</a:t>
                </a:r>
              </a:p>
            </p:txBody>
          </p:sp>
          <p:sp>
            <p:nvSpPr>
              <p:cNvPr id="66" name="Oval 115"/>
              <p:cNvSpPr/>
              <p:nvPr/>
            </p:nvSpPr>
            <p:spPr>
              <a:xfrm>
                <a:off x="6407847" y="3632854"/>
                <a:ext cx="116811" cy="116811"/>
              </a:xfrm>
              <a:prstGeom prst="ellips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67" name="TextBox 80"/>
              <p:cNvSpPr txBox="1"/>
              <p:nvPr/>
            </p:nvSpPr>
            <p:spPr>
              <a:xfrm>
                <a:off x="6922089" y="3758300"/>
                <a:ext cx="613273" cy="410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schemeClr val="accent6"/>
                    </a:solidFill>
                  </a:rPr>
                  <a:t>M2</a:t>
                </a:r>
                <a:endParaRPr lang="en-GB" sz="1125" dirty="0">
                  <a:solidFill>
                    <a:schemeClr val="accent6"/>
                  </a:solidFill>
                </a:endParaRPr>
              </a:p>
            </p:txBody>
          </p:sp>
        </p:grpSp>
        <p:cxnSp>
          <p:nvCxnSpPr>
            <p:cNvPr id="38" name="Łącznik prosty 84998"/>
            <p:cNvCxnSpPr/>
            <p:nvPr/>
          </p:nvCxnSpPr>
          <p:spPr>
            <a:xfrm>
              <a:off x="4379702" y="4427955"/>
              <a:ext cx="0" cy="37083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9" name="Łącznik prosty 84998"/>
            <p:cNvCxnSpPr/>
            <p:nvPr/>
          </p:nvCxnSpPr>
          <p:spPr>
            <a:xfrm>
              <a:off x="5450553" y="4423231"/>
              <a:ext cx="0" cy="37083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0" name="Łącznik prosty 84998"/>
            <p:cNvCxnSpPr/>
            <p:nvPr/>
          </p:nvCxnSpPr>
          <p:spPr>
            <a:xfrm flipH="1">
              <a:off x="4379704" y="4427955"/>
              <a:ext cx="347041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1" name="Łącznik prosty 84998"/>
            <p:cNvCxnSpPr/>
            <p:nvPr/>
          </p:nvCxnSpPr>
          <p:spPr>
            <a:xfrm flipH="1">
              <a:off x="5115308" y="4430302"/>
              <a:ext cx="347041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2" name="Łącznik prosty 84998"/>
            <p:cNvCxnSpPr/>
            <p:nvPr/>
          </p:nvCxnSpPr>
          <p:spPr>
            <a:xfrm flipH="1">
              <a:off x="4706229" y="4177880"/>
              <a:ext cx="397282" cy="258187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3" name="Łącznik prosty 84996"/>
            <p:cNvCxnSpPr/>
            <p:nvPr/>
          </p:nvCxnSpPr>
          <p:spPr>
            <a:xfrm flipH="1">
              <a:off x="6583680" y="3647320"/>
              <a:ext cx="410918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4" name="Łuk 85010"/>
            <p:cNvSpPr/>
            <p:nvPr/>
          </p:nvSpPr>
          <p:spPr>
            <a:xfrm>
              <a:off x="6985889" y="3547337"/>
              <a:ext cx="93885" cy="188595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013" dirty="0"/>
            </a:p>
          </p:txBody>
        </p:sp>
        <p:sp>
          <p:nvSpPr>
            <p:cNvPr id="45" name="Łuk 85010"/>
            <p:cNvSpPr/>
            <p:nvPr/>
          </p:nvSpPr>
          <p:spPr>
            <a:xfrm>
              <a:off x="7173066" y="3542983"/>
              <a:ext cx="93885" cy="188595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013" dirty="0"/>
            </a:p>
          </p:txBody>
        </p:sp>
        <p:sp>
          <p:nvSpPr>
            <p:cNvPr id="46" name="Łuk 85010"/>
            <p:cNvSpPr/>
            <p:nvPr/>
          </p:nvSpPr>
          <p:spPr>
            <a:xfrm>
              <a:off x="7266654" y="3542983"/>
              <a:ext cx="93885" cy="188595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013" dirty="0"/>
            </a:p>
          </p:txBody>
        </p:sp>
        <p:cxnSp>
          <p:nvCxnSpPr>
            <p:cNvPr id="47" name="Łącznik prosty 84996"/>
            <p:cNvCxnSpPr/>
            <p:nvPr/>
          </p:nvCxnSpPr>
          <p:spPr>
            <a:xfrm flipH="1" flipV="1">
              <a:off x="7360544" y="3629787"/>
              <a:ext cx="34560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8" name="TextBox 80"/>
            <p:cNvSpPr txBox="1"/>
            <p:nvPr/>
          </p:nvSpPr>
          <p:spPr>
            <a:xfrm>
              <a:off x="6863356" y="3699210"/>
              <a:ext cx="841255" cy="41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chemeClr val="accent6"/>
                  </a:solidFill>
                </a:rPr>
                <a:t>M154</a:t>
              </a:r>
              <a:endParaRPr lang="en-GB" sz="1125" dirty="0">
                <a:solidFill>
                  <a:schemeClr val="accent6"/>
                </a:solidFill>
              </a:endParaRPr>
            </a:p>
          </p:txBody>
        </p:sp>
      </p:grpSp>
      <p:cxnSp>
        <p:nvCxnSpPr>
          <p:cNvPr id="82" name="Łącznik prosty 84996"/>
          <p:cNvCxnSpPr/>
          <p:nvPr/>
        </p:nvCxnSpPr>
        <p:spPr>
          <a:xfrm flipH="1">
            <a:off x="4497795" y="3860800"/>
            <a:ext cx="5287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3" name="Łącznik prosty 84996"/>
          <p:cNvCxnSpPr/>
          <p:nvPr/>
        </p:nvCxnSpPr>
        <p:spPr>
          <a:xfrm flipH="1">
            <a:off x="4584988" y="3860800"/>
            <a:ext cx="5287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4" name="Łącznik prosty 84996"/>
          <p:cNvCxnSpPr/>
          <p:nvPr/>
        </p:nvCxnSpPr>
        <p:spPr>
          <a:xfrm flipH="1">
            <a:off x="4677300" y="3860800"/>
            <a:ext cx="5287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85" name="TextBox 2"/>
          <p:cNvSpPr txBox="1"/>
          <p:nvPr/>
        </p:nvSpPr>
        <p:spPr>
          <a:xfrm>
            <a:off x="2415687" y="6401269"/>
            <a:ext cx="4902304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A500"/>
                </a:solidFill>
              </a:rPr>
              <a:t>Multi-Domain, Multi-Physics, Multi-Rate and Multi-Scale Problem</a:t>
            </a:r>
          </a:p>
        </p:txBody>
      </p:sp>
      <p:pic>
        <p:nvPicPr>
          <p:cNvPr id="87" name="Picture 2" descr="Znalezione obrazy dla zapytania bulb icon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209" y="6393210"/>
            <a:ext cx="291153" cy="29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Zaokrąglony prostokąt 26"/>
          <p:cNvSpPr/>
          <p:nvPr/>
        </p:nvSpPr>
        <p:spPr>
          <a:xfrm>
            <a:off x="2915816" y="4941168"/>
            <a:ext cx="2463582" cy="1079472"/>
          </a:xfrm>
          <a:prstGeom prst="round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90" name="PoleTekstowe 31"/>
          <p:cNvSpPr txBox="1"/>
          <p:nvPr/>
        </p:nvSpPr>
        <p:spPr>
          <a:xfrm>
            <a:off x="3577466" y="4705819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7030A0"/>
                </a:solidFill>
              </a:rPr>
              <a:t>Busbar Model</a:t>
            </a:r>
          </a:p>
        </p:txBody>
      </p:sp>
      <p:sp>
        <p:nvSpPr>
          <p:cNvPr id="91" name="PoleTekstowe 32"/>
          <p:cNvSpPr txBox="1"/>
          <p:nvPr/>
        </p:nvSpPr>
        <p:spPr>
          <a:xfrm>
            <a:off x="2933947" y="4975961"/>
            <a:ext cx="22688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7030A0"/>
                </a:solidFill>
              </a:rPr>
              <a:t>Partial differential equations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>
                <a:solidFill>
                  <a:srgbClr val="7030A0"/>
                </a:solidFill>
              </a:rPr>
              <a:t>Varying time constants</a:t>
            </a:r>
          </a:p>
          <a:p>
            <a:pPr marL="160735" indent="-160735">
              <a:buFont typeface="Wingdings" charset="2"/>
              <a:buChar char="ü"/>
            </a:pPr>
            <a:r>
              <a:rPr lang="en-US" sz="1200" b="1" dirty="0">
                <a:solidFill>
                  <a:srgbClr val="7030A0"/>
                </a:solidFill>
              </a:rPr>
              <a:t>Adaptive mesh refinement</a:t>
            </a:r>
            <a:endParaRPr lang="en-GB" sz="1200" b="1" dirty="0">
              <a:solidFill>
                <a:srgbClr val="7030A0"/>
              </a:solidFill>
            </a:endParaRP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7030A0"/>
                </a:solidFill>
              </a:rPr>
              <a:t>~1k elements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7030A0"/>
                </a:solidFill>
              </a:rPr>
              <a:t>Non-linear behaviour</a:t>
            </a:r>
          </a:p>
        </p:txBody>
      </p:sp>
      <p:sp>
        <p:nvSpPr>
          <p:cNvPr id="3" name="Rectangle 2"/>
          <p:cNvSpPr/>
          <p:nvPr/>
        </p:nvSpPr>
        <p:spPr>
          <a:xfrm>
            <a:off x="4468989" y="4422698"/>
            <a:ext cx="662184" cy="13644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58050" y="908025"/>
            <a:ext cx="1255625" cy="125562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LHC</a:t>
            </a:r>
            <a:br>
              <a:rPr lang="en-US" smtClean="0"/>
            </a:br>
            <a:r>
              <a:rPr lang="en-US" smtClean="0"/>
              <a:t>27 km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95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85" grpId="0"/>
      <p:bldP spid="89" grpId="0" animBg="1"/>
      <p:bldP spid="90" grpId="0"/>
      <p:bldP spid="9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743" y="3917784"/>
            <a:ext cx="2600325" cy="1524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57238" y="1728442"/>
            <a:ext cx="1906724" cy="9361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451272" y="1640819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3140973" y="1630176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1619672" y="-9987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70C0"/>
                </a:solidFill>
              </a:rPr>
              <a:t>2.D. Main Solenoid - Parameters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7238" y="1944466"/>
            <a:ext cx="1906724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57238" y="1512418"/>
            <a:ext cx="19067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067606" y="1213336"/>
            <a:ext cx="8242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1599 mm</a:t>
            </a:r>
            <a:endParaRPr lang="en-GB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651994" y="1728442"/>
            <a:ext cx="0" cy="9361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79937" y="2057994"/>
            <a:ext cx="8675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249.3 mm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304957" y="1944467"/>
            <a:ext cx="0" cy="5040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74471" y="2057993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180 mm</a:t>
            </a:r>
            <a:endParaRPr lang="en-GB" sz="1200" dirty="0"/>
          </a:p>
        </p:txBody>
      </p: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585076"/>
              </p:ext>
            </p:extLst>
          </p:nvPr>
        </p:nvGraphicFramePr>
        <p:xfrm>
          <a:off x="5773386" y="1213336"/>
          <a:ext cx="244525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805">
                  <a:extLst>
                    <a:ext uri="{9D8B030D-6E8A-4147-A177-3AD203B41FA5}">
                      <a16:colId xmlns:a16="http://schemas.microsoft.com/office/drawing/2014/main" xmlns="" val="1869502428"/>
                    </a:ext>
                  </a:extLst>
                </a:gridCol>
                <a:gridCol w="1211453">
                  <a:extLst>
                    <a:ext uri="{9D8B030D-6E8A-4147-A177-3AD203B41FA5}">
                      <a16:colId xmlns:a16="http://schemas.microsoft.com/office/drawing/2014/main" xmlns="" val="4022240340"/>
                    </a:ext>
                  </a:extLst>
                </a:gridCol>
              </a:tblGrid>
              <a:tr h="19119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9756221"/>
                  </a:ext>
                </a:extLst>
              </a:tr>
              <a:tr h="191195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I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330 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9261480"/>
                  </a:ext>
                </a:extLst>
              </a:tr>
              <a:tr h="191195">
                <a:tc>
                  <a:txBody>
                    <a:bodyPr/>
                    <a:lstStyle/>
                    <a:p>
                      <a:r>
                        <a:rPr lang="en-GB" sz="1600" b="0" i="1" dirty="0" err="1" smtClean="0"/>
                        <a:t>J</a:t>
                      </a:r>
                      <a:r>
                        <a:rPr lang="en-GB" sz="1600" b="0" i="0" baseline="-25000" dirty="0" err="1" smtClean="0"/>
                        <a:t>nom</a:t>
                      </a:r>
                      <a:endParaRPr lang="en-GB" sz="1600" b="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191 A/mm</a:t>
                      </a:r>
                      <a:r>
                        <a:rPr lang="en-GB" sz="1600" b="0" baseline="30000" dirty="0" smtClean="0"/>
                        <a:t>2</a:t>
                      </a:r>
                      <a:endParaRPr lang="en-GB" sz="1600" b="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761011"/>
                  </a:ext>
                </a:extLst>
              </a:tr>
              <a:tr h="191195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L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8.877</a:t>
                      </a:r>
                      <a:r>
                        <a:rPr lang="en-GB" sz="1600" baseline="0" dirty="0" smtClean="0"/>
                        <a:t> 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3966757"/>
                  </a:ext>
                </a:extLst>
              </a:tr>
              <a:tr h="191195">
                <a:tc>
                  <a:txBody>
                    <a:bodyPr/>
                    <a:lstStyle/>
                    <a:p>
                      <a:r>
                        <a:rPr lang="en-GB" sz="16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60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nom,max</a:t>
                      </a:r>
                      <a:endParaRPr lang="en-GB" sz="1600" i="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 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50763561"/>
                  </a:ext>
                </a:extLst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1968934" y="5335920"/>
            <a:ext cx="5579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err="1"/>
              <a:t>I</a:t>
            </a:r>
            <a:r>
              <a:rPr lang="en-GB" sz="1400" baseline="-25000" dirty="0" err="1"/>
              <a:t>nom</a:t>
            </a:r>
            <a:endParaRPr lang="en-GB" sz="1400" dirty="0"/>
          </a:p>
        </p:txBody>
      </p:sp>
      <p:sp>
        <p:nvSpPr>
          <p:cNvPr id="40" name="Rectangle 39"/>
          <p:cNvSpPr/>
          <p:nvPr/>
        </p:nvSpPr>
        <p:spPr>
          <a:xfrm>
            <a:off x="1230296" y="5353189"/>
            <a:ext cx="474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R</a:t>
            </a:r>
            <a:r>
              <a:rPr lang="en-GB" sz="1400" baseline="-25000" dirty="0" smtClean="0"/>
              <a:t>EE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1350390" y="3654316"/>
            <a:ext cx="717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i="1" dirty="0" err="1" smtClean="0"/>
              <a:t>L</a:t>
            </a:r>
            <a:r>
              <a:rPr lang="en-GB" sz="1400" baseline="-25000" dirty="0" err="1" smtClean="0"/>
              <a:t>nom</a:t>
            </a:r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2390657" y="3651122"/>
            <a:ext cx="783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i="1" dirty="0" err="1" smtClean="0"/>
              <a:t>R</a:t>
            </a:r>
            <a:r>
              <a:rPr lang="en-GB" sz="1400" baseline="-25000" dirty="0" err="1" smtClean="0"/>
              <a:t>leads</a:t>
            </a:r>
            <a:endParaRPr lang="en-GB" sz="1400" dirty="0"/>
          </a:p>
        </p:txBody>
      </p:sp>
      <p:sp>
        <p:nvSpPr>
          <p:cNvPr id="37" name="Rectangle 36"/>
          <p:cNvSpPr/>
          <p:nvPr/>
        </p:nvSpPr>
        <p:spPr>
          <a:xfrm>
            <a:off x="1242599" y="4293560"/>
            <a:ext cx="13035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t </a:t>
            </a:r>
            <a:r>
              <a:rPr lang="en-GB" sz="1400" dirty="0"/>
              <a:t>= </a:t>
            </a:r>
            <a:r>
              <a:rPr lang="en-GB" sz="1400" i="1" dirty="0" err="1"/>
              <a:t>t</a:t>
            </a:r>
            <a:r>
              <a:rPr lang="en-GB" sz="1400" baseline="-25000" dirty="0" err="1"/>
              <a:t>detect+validate</a:t>
            </a:r>
            <a:endParaRPr lang="en-GB" sz="1400" baseline="-25000" dirty="0"/>
          </a:p>
        </p:txBody>
      </p:sp>
      <p:sp>
        <p:nvSpPr>
          <p:cNvPr id="44" name="Slide Number Placeholder 2"/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4873237" y="3694720"/>
                <a:ext cx="3753272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nom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=8.877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330 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1500 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=1.95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3237" y="3694720"/>
                <a:ext cx="3753272" cy="618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 65"/>
          <p:cNvSpPr/>
          <p:nvPr/>
        </p:nvSpPr>
        <p:spPr>
          <a:xfrm>
            <a:off x="4873237" y="3284984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Inductive voltage during ramp-up</a:t>
            </a:r>
            <a:endParaRPr lang="en-GB" dirty="0"/>
          </a:p>
        </p:txBody>
      </p:sp>
      <p:sp>
        <p:nvSpPr>
          <p:cNvPr id="71" name="Rectangle 70"/>
          <p:cNvSpPr/>
          <p:nvPr/>
        </p:nvSpPr>
        <p:spPr>
          <a:xfrm>
            <a:off x="398635" y="61052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Magnet geometry</a:t>
            </a:r>
            <a:endParaRPr lang="en-GB" u="sng" dirty="0"/>
          </a:p>
        </p:txBody>
      </p:sp>
      <p:sp>
        <p:nvSpPr>
          <p:cNvPr id="72" name="Rectangle 71"/>
          <p:cNvSpPr/>
          <p:nvPr/>
        </p:nvSpPr>
        <p:spPr>
          <a:xfrm>
            <a:off x="403279" y="3399376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Circuit topology</a:t>
            </a:r>
            <a:endParaRPr lang="en-GB" u="sng" dirty="0"/>
          </a:p>
        </p:txBody>
      </p:sp>
      <p:sp>
        <p:nvSpPr>
          <p:cNvPr id="73" name="Rectangle 72"/>
          <p:cNvSpPr/>
          <p:nvPr/>
        </p:nvSpPr>
        <p:spPr>
          <a:xfrm>
            <a:off x="4727003" y="610359"/>
            <a:ext cx="4378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Same conductor as in the e-gun solenoid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51520" y="5667221"/>
            <a:ext cx="8735405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600" dirty="0" smtClean="0"/>
              <a:t>Feasibility of application of 600 A LHC power converter with EE grounded in the middle</a:t>
            </a:r>
          </a:p>
          <a:p>
            <a:r>
              <a:rPr lang="en-GB" sz="1600" dirty="0" smtClean="0"/>
              <a:t>for this circuit (</a:t>
            </a:r>
            <a:r>
              <a:rPr lang="en-GB" sz="1600" b="1" dirty="0" smtClean="0"/>
              <a:t>maximum voltage, stored energy, inductance</a:t>
            </a:r>
            <a:r>
              <a:rPr lang="en-GB" sz="1600" dirty="0" smtClean="0"/>
              <a:t>) has to be studied by TE-EPC.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9114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896165" y="2866729"/>
            <a:ext cx="1971979" cy="2305046"/>
          </a:xfrm>
          <a:prstGeom prst="rect">
            <a:avLst/>
          </a:prstGeom>
          <a:solidFill>
            <a:srgbClr val="00B050">
              <a:alpha val="74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11560" y="-9987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2.D. Main Solenoid - Energy Extraction Resistance Sweep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0547" y="5636605"/>
            <a:ext cx="6995826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With the maximum temperature (</a:t>
            </a:r>
            <a:r>
              <a:rPr lang="en-GB" sz="1600" b="1" dirty="0" smtClean="0"/>
              <a:t>200 K</a:t>
            </a:r>
            <a:r>
              <a:rPr lang="en-GB" sz="1600" dirty="0" smtClean="0"/>
              <a:t>) and voltage to ground (</a:t>
            </a:r>
            <a:r>
              <a:rPr lang="en-GB" sz="1600" b="1" dirty="0" smtClean="0"/>
              <a:t>500 V</a:t>
            </a:r>
            <a:r>
              <a:rPr lang="en-GB" sz="1600" dirty="0" smtClean="0"/>
              <a:t>)</a:t>
            </a:r>
          </a:p>
          <a:p>
            <a:pPr algn="ctr"/>
            <a:r>
              <a:rPr lang="en-GB" sz="1600" dirty="0" smtClean="0"/>
              <a:t>the permissible energy extraction resistance values span from </a:t>
            </a:r>
            <a:r>
              <a:rPr lang="en-GB" sz="1600" b="1" dirty="0" smtClean="0"/>
              <a:t>2.46</a:t>
            </a:r>
            <a:r>
              <a:rPr lang="en-GB" sz="1600" dirty="0" smtClean="0"/>
              <a:t> to </a:t>
            </a:r>
            <a:r>
              <a:rPr lang="en-GB" sz="1600" b="1" dirty="0" smtClean="0"/>
              <a:t>3</a:t>
            </a:r>
            <a:r>
              <a:rPr lang="en-GB" sz="1600" dirty="0" smtClean="0"/>
              <a:t> </a:t>
            </a:r>
            <a:r>
              <a:rPr lang="el-GR" sz="1600" dirty="0" smtClean="0"/>
              <a:t>Ω</a:t>
            </a:r>
            <a:r>
              <a:rPr lang="en-GB" sz="1600" dirty="0" smtClean="0"/>
              <a:t>. </a:t>
            </a:r>
            <a:endParaRPr lang="en-GB" sz="16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9171"/>
              </p:ext>
            </p:extLst>
          </p:nvPr>
        </p:nvGraphicFramePr>
        <p:xfrm>
          <a:off x="2936672" y="828689"/>
          <a:ext cx="320357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0955">
                  <a:extLst>
                    <a:ext uri="{9D8B030D-6E8A-4147-A177-3AD203B41FA5}">
                      <a16:colId xmlns:a16="http://schemas.microsoft.com/office/drawing/2014/main" xmlns="" val="379144176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43253557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52717912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0291433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124859896"/>
                    </a:ext>
                  </a:extLst>
                </a:gridCol>
              </a:tblGrid>
              <a:tr h="1293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RRR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4908744"/>
                  </a:ext>
                </a:extLst>
              </a:tr>
              <a:tr h="157340"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t</a:t>
                      </a:r>
                      <a:r>
                        <a:rPr lang="en-US" sz="1200" baseline="-25000" dirty="0" err="1" smtClean="0"/>
                        <a:t>detect+validate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ms</a:t>
                      </a:r>
                      <a:r>
                        <a:rPr lang="en-US" sz="1200" baseline="0" dirty="0" smtClean="0"/>
                        <a:t>]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1050657"/>
                  </a:ext>
                </a:extLst>
              </a:tr>
            </a:tbl>
          </a:graphicData>
        </a:graphic>
      </p:graphicFrame>
      <p:graphicFrame>
        <p:nvGraphicFramePr>
          <p:cNvPr id="10" name="Char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090237"/>
              </p:ext>
            </p:extLst>
          </p:nvPr>
        </p:nvGraphicFramePr>
        <p:xfrm>
          <a:off x="0" y="2124000"/>
          <a:ext cx="882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/>
          <p:cNvSpPr/>
          <p:nvPr/>
        </p:nvSpPr>
        <p:spPr>
          <a:xfrm>
            <a:off x="337178" y="474589"/>
            <a:ext cx="3558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Quench detection and validation time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337178" y="1415993"/>
            <a:ext cx="868119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Voltage to ground and hot-spot temperature as a function of energy extraction resistance.</a:t>
            </a:r>
          </a:p>
          <a:p>
            <a:r>
              <a:rPr lang="en-GB" sz="1600" b="1" dirty="0" smtClean="0"/>
              <a:t>Energy extraction grounded in the middle.</a:t>
            </a:r>
          </a:p>
          <a:p>
            <a:r>
              <a:rPr lang="en-GB" sz="1600" b="1" dirty="0"/>
              <a:t>500 V during standard operation, up to 1 kV under earth fault on current </a:t>
            </a:r>
            <a:r>
              <a:rPr lang="en-GB" sz="1600" b="1" dirty="0" smtClean="0"/>
              <a:t>lead.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68969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827584" y="-9987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3. Conclusion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08520" y="1052736"/>
            <a:ext cx="8496944" cy="4109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STEAM-BBQ allowed to carry out an end-to-end analysis</a:t>
            </a:r>
          </a:p>
          <a:p>
            <a:pPr marL="1257300" lvl="2" indent="-342900">
              <a:lnSpc>
                <a:spcPct val="150000"/>
              </a:lnSpc>
              <a:buAutoNum type="arabicPeriod"/>
            </a:pPr>
            <a:endParaRPr lang="en-GB" sz="1600" dirty="0" smtClean="0"/>
          </a:p>
          <a:p>
            <a:pPr marL="1257300" lvl="2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All </a:t>
            </a:r>
            <a:r>
              <a:rPr lang="en-GB" sz="1600" dirty="0" smtClean="0"/>
              <a:t>circuits except the main solenoid are protectable with a regular EE system.</a:t>
            </a:r>
          </a:p>
          <a:p>
            <a:pPr marL="1257300" lvl="2" indent="-342900">
              <a:lnSpc>
                <a:spcPct val="150000"/>
              </a:lnSpc>
              <a:buAutoNum type="arabicPeriod"/>
            </a:pPr>
            <a:endParaRPr lang="en-GB" sz="1600" dirty="0" smtClean="0"/>
          </a:p>
          <a:p>
            <a:pPr marL="1257300" lvl="2" indent="-342900">
              <a:lnSpc>
                <a:spcPct val="150000"/>
              </a:lnSpc>
              <a:buAutoNum type="arabicPeriod"/>
            </a:pPr>
            <a:r>
              <a:rPr lang="en-GB" sz="1600" dirty="0"/>
              <a:t>To limit the voltage to ground in the main solenoid circuit, </a:t>
            </a:r>
            <a:r>
              <a:rPr lang="en-GB" sz="1600" dirty="0" smtClean="0"/>
              <a:t>for the main solenoid we assume that the </a:t>
            </a:r>
            <a:r>
              <a:rPr lang="en-GB" sz="1600" dirty="0"/>
              <a:t>energy extractor is grounded in the middle. </a:t>
            </a:r>
            <a:endParaRPr lang="en-GB" sz="1600" dirty="0" smtClean="0"/>
          </a:p>
          <a:p>
            <a:pPr marL="1257300" lvl="2" indent="-342900">
              <a:lnSpc>
                <a:spcPct val="150000"/>
              </a:lnSpc>
              <a:buAutoNum type="arabicPeriod"/>
            </a:pPr>
            <a:endParaRPr lang="en-GB" sz="1600" dirty="0"/>
          </a:p>
          <a:p>
            <a:pPr marL="1257300" lvl="2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The choice of the final EE resistance is a trade-off between the peak voltage and temperature (the peak values might need to be adjusted</a:t>
            </a:r>
            <a:r>
              <a:rPr lang="en-GB" sz="1600" dirty="0" smtClean="0"/>
              <a:t>).</a:t>
            </a:r>
          </a:p>
          <a:p>
            <a:pPr marL="1257300" lvl="2" indent="-342900">
              <a:lnSpc>
                <a:spcPct val="150000"/>
              </a:lnSpc>
              <a:buAutoNum type="arabicPeriod"/>
            </a:pPr>
            <a:endParaRPr lang="en-GB" sz="1600" dirty="0"/>
          </a:p>
          <a:p>
            <a:pPr marL="1257300" lvl="2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Further studies involve analysis of </a:t>
            </a:r>
            <a:r>
              <a:rPr lang="en-GB" sz="1600" dirty="0" err="1" smtClean="0"/>
              <a:t>protectability</a:t>
            </a:r>
            <a:r>
              <a:rPr lang="en-GB" sz="1600" dirty="0" smtClean="0"/>
              <a:t> of corrector magnets.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51686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/>
              <a:t>Simulation of Transient Effects in Accelerator Magnets</a:t>
            </a:r>
            <a:br>
              <a:rPr lang="en-US" sz="2700" dirty="0"/>
            </a:br>
            <a:r>
              <a:rPr lang="en-US" sz="2700" dirty="0"/>
              <a:t>- </a:t>
            </a:r>
            <a:r>
              <a:rPr lang="en-US" sz="2700" i="1" dirty="0"/>
              <a:t>Our Solution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16336"/>
            <a:ext cx="8686800" cy="2156461"/>
          </a:xfrm>
        </p:spPr>
        <p:txBody>
          <a:bodyPr>
            <a:normAutofit/>
          </a:bodyPr>
          <a:lstStyle/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en-US" sz="1800" dirty="0" smtClean="0"/>
              <a:t>Multi-domain	</a:t>
            </a:r>
            <a:r>
              <a:rPr lang="mr-IN" sz="1800" dirty="0" smtClean="0"/>
              <a:t>–</a:t>
            </a:r>
            <a:r>
              <a:rPr lang="en-US" sz="1800" dirty="0" smtClean="0"/>
              <a:t> </a:t>
            </a:r>
            <a:r>
              <a:rPr lang="en-US" sz="1800" dirty="0"/>
              <a:t>dedicated, domain-specific numerical tools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en-US" sz="1800" dirty="0" smtClean="0"/>
              <a:t>Multi-physics	</a:t>
            </a:r>
            <a:r>
              <a:rPr lang="mr-IN" sz="1800" dirty="0" smtClean="0"/>
              <a:t>–</a:t>
            </a:r>
            <a:r>
              <a:rPr lang="en-US" sz="1800" dirty="0" smtClean="0"/>
              <a:t> </a:t>
            </a:r>
            <a:r>
              <a:rPr lang="en-US" sz="1800" dirty="0"/>
              <a:t>strong coupling in single model,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		   weak </a:t>
            </a:r>
            <a:r>
              <a:rPr lang="en-US" sz="1800" dirty="0"/>
              <a:t>coupling of independent models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en-US" sz="1800" dirty="0"/>
              <a:t>Multi-rate </a:t>
            </a:r>
            <a:r>
              <a:rPr lang="en-US" sz="1800" dirty="0" smtClean="0"/>
              <a:t>	</a:t>
            </a:r>
            <a:r>
              <a:rPr lang="mr-IN" sz="1800" dirty="0" smtClean="0"/>
              <a:t>–</a:t>
            </a:r>
            <a:r>
              <a:rPr lang="en-US" sz="1800" dirty="0" smtClean="0"/>
              <a:t> </a:t>
            </a:r>
            <a:r>
              <a:rPr lang="en-US" sz="1800" dirty="0"/>
              <a:t>interaction, coupling of two or more models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en-US" sz="1800" dirty="0" smtClean="0"/>
              <a:t>Multi-scale	</a:t>
            </a:r>
            <a:r>
              <a:rPr lang="mr-IN" sz="1800" dirty="0" smtClean="0"/>
              <a:t>–</a:t>
            </a:r>
            <a:r>
              <a:rPr lang="en-US" sz="1800" dirty="0" smtClean="0"/>
              <a:t> </a:t>
            </a:r>
            <a:r>
              <a:rPr lang="en-US" sz="1800" dirty="0"/>
              <a:t>interaction, coupling of two or more models</a:t>
            </a:r>
          </a:p>
        </p:txBody>
      </p:sp>
      <p:sp>
        <p:nvSpPr>
          <p:cNvPr id="5" name="Rectangle 4"/>
          <p:cNvSpPr/>
          <p:nvPr/>
        </p:nvSpPr>
        <p:spPr>
          <a:xfrm>
            <a:off x="2308492" y="6381328"/>
            <a:ext cx="55930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US" sz="1600" b="1" dirty="0">
                <a:solidFill>
                  <a:srgbClr val="FFA500"/>
                </a:solidFill>
              </a:rPr>
              <a:t>No free lunch theorem </a:t>
            </a:r>
            <a:r>
              <a:rPr lang="mr-IN" sz="1600" b="1" dirty="0">
                <a:solidFill>
                  <a:srgbClr val="FFA500"/>
                </a:solidFill>
              </a:rPr>
              <a:t>–</a:t>
            </a:r>
            <a:r>
              <a:rPr lang="en-US" sz="1600" b="1" dirty="0">
                <a:solidFill>
                  <a:srgbClr val="FFA500"/>
                </a:solidFill>
              </a:rPr>
              <a:t> One tool can not simulate it all!</a:t>
            </a:r>
          </a:p>
        </p:txBody>
      </p:sp>
      <p:pic>
        <p:nvPicPr>
          <p:cNvPr id="6" name="Picture 5" descr="Znalezione obrazy dla zapytania bulb icon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915" y="6417737"/>
            <a:ext cx="276227" cy="28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0" t="16770"/>
          <a:stretch/>
        </p:blipFill>
        <p:spPr>
          <a:xfrm>
            <a:off x="3931666" y="4189435"/>
            <a:ext cx="2167498" cy="8987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468" y="4257504"/>
            <a:ext cx="1729545" cy="762595"/>
          </a:xfrm>
          <a:prstGeom prst="rect">
            <a:avLst/>
          </a:prstGeom>
        </p:spPr>
      </p:pic>
      <p:pic>
        <p:nvPicPr>
          <p:cNvPr id="9" name="Picture 2" descr="Znalezione obrazy dla zapytania LHC dipole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230" y="4153027"/>
            <a:ext cx="1019175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075892" y="5088170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>
                <a:solidFill>
                  <a:srgbClr val="C00000"/>
                </a:solidFill>
              </a:rPr>
              <a:t>LHC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1" y="3786408"/>
            <a:ext cx="8054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 use our models for performance evaluation of </a:t>
            </a:r>
            <a:r>
              <a:rPr lang="en-GB"/>
              <a:t>SC magnets and circuits for</a:t>
            </a:r>
          </a:p>
        </p:txBody>
      </p:sp>
    </p:spTree>
    <p:extLst>
      <p:ext uri="{BB962C8B-B14F-4D97-AF65-F5344CB8AC3E}">
        <p14:creationId xmlns:p14="http://schemas.microsoft.com/office/powerpoint/2010/main" val="552086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803" y="154190"/>
            <a:ext cx="8226854" cy="522514"/>
          </a:xfrm>
        </p:spPr>
        <p:txBody>
          <a:bodyPr>
            <a:noAutofit/>
          </a:bodyPr>
          <a:lstStyle/>
          <a:p>
            <a:r>
              <a:rPr lang="en-GB" sz="3200" dirty="0"/>
              <a:t>STEAM Overview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4242" y="1881149"/>
            <a:ext cx="4128575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STEAM is a simulation framework to study transient effects in SC magnets.</a:t>
            </a:r>
          </a:p>
          <a:p>
            <a:r>
              <a:rPr lang="en-US" dirty="0"/>
              <a:t>STEAM consists of five pillars:</a:t>
            </a:r>
          </a:p>
          <a:p>
            <a:endParaRPr lang="en-US" sz="700" dirty="0"/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/>
              <a:t>Numerical tools</a:t>
            </a:r>
            <a:br>
              <a:rPr lang="en-US" sz="1600" dirty="0"/>
            </a:br>
            <a:r>
              <a:rPr lang="en-US" sz="1600" dirty="0">
                <a:sym typeface="Wingdings"/>
              </a:rPr>
              <a:t> standalone, co-simulation</a:t>
            </a:r>
            <a:endParaRPr lang="en-US" sz="1600" dirty="0"/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/>
              <a:t>Model generation API</a:t>
            </a:r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/>
              <a:t>Tool adapter API</a:t>
            </a:r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/>
              <a:t>Meta-Methods</a:t>
            </a:r>
            <a:br>
              <a:rPr lang="en-US" sz="1600" dirty="0"/>
            </a:br>
            <a:r>
              <a:rPr lang="en-US" sz="1600" dirty="0">
                <a:sym typeface="Wingdings"/>
              </a:rPr>
              <a:t>co-simulation, optimization</a:t>
            </a:r>
            <a:endParaRPr lang="en-US" sz="1600" dirty="0"/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/>
              <a:t>Front-end to interact with APIs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5"/>
          <a:stretch/>
        </p:blipFill>
        <p:spPr>
          <a:xfrm>
            <a:off x="215916" y="1893403"/>
            <a:ext cx="810345" cy="291486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427561" y="1696346"/>
            <a:ext cx="3580897" cy="505098"/>
          </a:xfrm>
          <a:prstGeom prst="roundRect">
            <a:avLst/>
          </a:prstGeom>
          <a:solidFill>
            <a:srgbClr val="BED1EB"/>
          </a:solidFill>
          <a:ln>
            <a:solidFill>
              <a:srgbClr val="4472C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4. Meta-Methods </a:t>
            </a:r>
            <a:br>
              <a:rPr lang="en-US" sz="1600" dirty="0"/>
            </a:br>
            <a:r>
              <a:rPr lang="en-US" sz="1600" dirty="0"/>
              <a:t>(Co-simulation, optimization)</a:t>
            </a:r>
          </a:p>
        </p:txBody>
      </p:sp>
      <p:sp>
        <p:nvSpPr>
          <p:cNvPr id="10" name="Rounded Rectangle 9"/>
          <p:cNvSpPr/>
          <p:nvPr/>
        </p:nvSpPr>
        <p:spPr>
          <a:xfrm rot="16200000">
            <a:off x="4627019" y="4125355"/>
            <a:ext cx="2296895" cy="1062923"/>
          </a:xfrm>
          <a:prstGeom prst="roundRect">
            <a:avLst/>
          </a:prstGeom>
          <a:solidFill>
            <a:srgbClr val="BECFEC"/>
          </a:solidFill>
          <a:ln>
            <a:solidFill>
              <a:srgbClr val="4372C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2. Model-Generator</a:t>
            </a:r>
          </a:p>
          <a:p>
            <a:pPr algn="ctr"/>
            <a:r>
              <a:rPr lang="en-US" dirty="0"/>
              <a:t>APIs</a:t>
            </a:r>
          </a:p>
        </p:txBody>
      </p:sp>
      <p:sp>
        <p:nvSpPr>
          <p:cNvPr id="11" name="Rounded Rectangle 10"/>
          <p:cNvSpPr/>
          <p:nvPr/>
        </p:nvSpPr>
        <p:spPr>
          <a:xfrm rot="16200000">
            <a:off x="2603593" y="3494120"/>
            <a:ext cx="4117187" cy="505098"/>
          </a:xfrm>
          <a:prstGeom prst="roundRect">
            <a:avLst/>
          </a:prstGeom>
          <a:solidFill>
            <a:schemeClr val="bg1"/>
          </a:solidFill>
          <a:ln>
            <a:solidFill>
              <a:srgbClr val="72BD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       5. Frontends (Jupyter, Matlab)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580568" y="2609112"/>
            <a:ext cx="2291255" cy="505098"/>
          </a:xfrm>
          <a:prstGeom prst="roundRect">
            <a:avLst/>
          </a:prstGeom>
          <a:solidFill>
            <a:schemeClr val="bg1"/>
          </a:solidFill>
          <a:ln>
            <a:solidFill>
              <a:srgbClr val="72BD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3. Tool Adapter APIs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580568" y="3508371"/>
            <a:ext cx="2291255" cy="2296892"/>
          </a:xfrm>
          <a:prstGeom prst="roundRect">
            <a:avLst/>
          </a:prstGeom>
          <a:solidFill>
            <a:srgbClr val="D3F1DF"/>
          </a:solidFill>
          <a:ln>
            <a:solidFill>
              <a:srgbClr val="00B1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1. Tools</a:t>
            </a:r>
          </a:p>
          <a:p>
            <a:pPr algn="ctr"/>
            <a:r>
              <a:rPr lang="en-US" dirty="0"/>
              <a:t>(BBQ, ProteCCT, LEDET, ANSYS, COMSOL, PSIM, PSpice, LTSpice, QLASA)</a:t>
            </a:r>
          </a:p>
        </p:txBody>
      </p:sp>
      <p:sp>
        <p:nvSpPr>
          <p:cNvPr id="14" name="Left-Right Arrow 13"/>
          <p:cNvSpPr/>
          <p:nvPr/>
        </p:nvSpPr>
        <p:spPr>
          <a:xfrm>
            <a:off x="4976085" y="1836402"/>
            <a:ext cx="314841" cy="23122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Left-Right Arrow 14"/>
          <p:cNvSpPr/>
          <p:nvPr/>
        </p:nvSpPr>
        <p:spPr>
          <a:xfrm rot="5400000">
            <a:off x="7568774" y="2288604"/>
            <a:ext cx="314841" cy="23122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Left-Right Arrow 15"/>
          <p:cNvSpPr/>
          <p:nvPr/>
        </p:nvSpPr>
        <p:spPr>
          <a:xfrm rot="5400000">
            <a:off x="7568774" y="3195678"/>
            <a:ext cx="314841" cy="23122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65" r="86825" b="44042"/>
          <a:stretch/>
        </p:blipFill>
        <p:spPr>
          <a:xfrm>
            <a:off x="4290832" y="5045723"/>
            <a:ext cx="742706" cy="75954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65" r="86825" b="44042"/>
          <a:stretch/>
        </p:blipFill>
        <p:spPr>
          <a:xfrm>
            <a:off x="7958415" y="3395141"/>
            <a:ext cx="901905" cy="85344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5"/>
          <a:stretch/>
        </p:blipFill>
        <p:spPr>
          <a:xfrm>
            <a:off x="215915" y="2482872"/>
            <a:ext cx="810345" cy="29148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466986" y="6274059"/>
            <a:ext cx="239039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https://</a:t>
            </a:r>
            <a:r>
              <a:rPr lang="en-US" dirty="0" err="1" smtClean="0"/>
              <a:t>cern.ch</a:t>
            </a:r>
            <a:r>
              <a:rPr lang="en-US" dirty="0" smtClean="0"/>
              <a:t>/steam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01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803" y="154190"/>
            <a:ext cx="8226854" cy="522514"/>
          </a:xfrm>
        </p:spPr>
        <p:txBody>
          <a:bodyPr>
            <a:noAutofit/>
          </a:bodyPr>
          <a:lstStyle/>
          <a:p>
            <a:r>
              <a:rPr lang="en-GB" sz="3200" dirty="0" smtClean="0"/>
              <a:t>Beam Cleaning </a:t>
            </a:r>
            <a:r>
              <a:rPr lang="mr-IN" sz="3200" dirty="0" smtClean="0"/>
              <a:t>–</a:t>
            </a:r>
            <a:r>
              <a:rPr lang="en-GB" sz="3200" dirty="0" smtClean="0"/>
              <a:t> Collimation system</a:t>
            </a:r>
            <a:endParaRPr lang="en-GB" sz="3200" dirty="0"/>
          </a:p>
        </p:txBody>
      </p:sp>
      <p:sp>
        <p:nvSpPr>
          <p:cNvPr id="21" name="Oval 20"/>
          <p:cNvSpPr/>
          <p:nvPr/>
        </p:nvSpPr>
        <p:spPr>
          <a:xfrm>
            <a:off x="4087417" y="1137006"/>
            <a:ext cx="1255625" cy="125562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LHC</a:t>
            </a:r>
            <a:br>
              <a:rPr lang="en-US" smtClean="0"/>
            </a:br>
            <a:r>
              <a:rPr lang="en-US" smtClean="0"/>
              <a:t>27 km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13675" y="6309320"/>
            <a:ext cx="5609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S. </a:t>
            </a:r>
            <a:r>
              <a:rPr lang="en-US" dirty="0" err="1" smtClean="0">
                <a:hlinkClick r:id="rId2"/>
              </a:rPr>
              <a:t>Redaelli</a:t>
            </a:r>
            <a:r>
              <a:rPr lang="en-US" dirty="0" smtClean="0">
                <a:hlinkClick r:id="rId2"/>
              </a:rPr>
              <a:t>, </a:t>
            </a:r>
            <a:r>
              <a:rPr lang="en-US" dirty="0" smtClean="0">
                <a:latin typeface="Helvetica" charset="0"/>
                <a:hlinkClick r:id="rId2"/>
              </a:rPr>
              <a:t>Beam </a:t>
            </a:r>
            <a:r>
              <a:rPr lang="en-US" dirty="0">
                <a:latin typeface="Helvetica" charset="0"/>
                <a:hlinkClick r:id="rId2"/>
              </a:rPr>
              <a:t>Cleaning and Collimation Systems</a:t>
            </a:r>
            <a:endParaRPr lang="en-US" dirty="0">
              <a:effectLst/>
              <a:latin typeface="Helvetica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852933"/>
            <a:ext cx="3448019" cy="2736304"/>
          </a:xfrm>
          <a:prstGeom prst="rect">
            <a:avLst/>
          </a:prstGeom>
        </p:spPr>
      </p:pic>
      <p:pic>
        <p:nvPicPr>
          <p:cNvPr id="22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924658"/>
            <a:ext cx="1659251" cy="16803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1546" y="2868057"/>
            <a:ext cx="5177111" cy="270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56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25" y="976808"/>
            <a:ext cx="2015133" cy="341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725722" y="0"/>
            <a:ext cx="8141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70C0"/>
                </a:solidFill>
              </a:rPr>
              <a:t>The HEL System – SC Magnets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402" y="4387285"/>
            <a:ext cx="93881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The </a:t>
            </a:r>
            <a:r>
              <a:rPr lang="en-GB" sz="1600" dirty="0"/>
              <a:t>Hollow </a:t>
            </a:r>
            <a:r>
              <a:rPr lang="en-GB" sz="1600" dirty="0" smtClean="0"/>
              <a:t>Electron Lens system consists of multiple superconducting magnets for</a:t>
            </a:r>
          </a:p>
          <a:p>
            <a:pPr marL="342900" indent="-342900">
              <a:buAutoNum type="arabicPeriod"/>
            </a:pPr>
            <a:r>
              <a:rPr lang="en-GB" sz="1600" dirty="0" smtClean="0"/>
              <a:t>Guiding the hollow beam of electrons: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 smtClean="0"/>
              <a:t>(</a:t>
            </a:r>
            <a:r>
              <a:rPr lang="en-GB" sz="1600" dirty="0" smtClean="0">
                <a:solidFill>
                  <a:srgbClr val="00B050"/>
                </a:solidFill>
              </a:rPr>
              <a:t>main solenoid, bending solenoid, solenoid after valve, e-gun</a:t>
            </a:r>
            <a:r>
              <a:rPr lang="en-GB" sz="1600" dirty="0" smtClean="0"/>
              <a:t>, </a:t>
            </a:r>
            <a:r>
              <a:rPr lang="en-GB" sz="1600" dirty="0" smtClean="0">
                <a:solidFill>
                  <a:srgbClr val="FF0000"/>
                </a:solidFill>
              </a:rPr>
              <a:t>CCT</a:t>
            </a:r>
            <a:r>
              <a:rPr lang="en-GB" sz="1600" dirty="0" smtClean="0"/>
              <a:t>)</a:t>
            </a: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0000"/>
                </a:solidFill>
              </a:rPr>
              <a:t>Correcting the field imperfections and fine tune the beam position: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 smtClean="0">
                <a:solidFill>
                  <a:srgbClr val="FF0000"/>
                </a:solidFill>
              </a:rPr>
              <a:t>(4 for the main solenoid, 4 for the main bending, 2 for the e-gun)</a:t>
            </a:r>
          </a:p>
          <a:p>
            <a:pPr marL="800100" lvl="1" indent="-342900">
              <a:buFont typeface="+mj-lt"/>
              <a:buAutoNum type="alphaLcPeriod"/>
            </a:pP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1259632" y="6173865"/>
            <a:ext cx="75315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Roboto"/>
              </a:rPr>
              <a:t>HL-MCF Meeting # 46: Conceptual Design of IFS, CLIQ and K-MOD Feeders+ Quench Study for MCBXF Magnets + Status on HEL Circuits, </a:t>
            </a:r>
            <a:r>
              <a:rPr lang="en-GB" sz="1100" dirty="0" smtClean="0">
                <a:latin typeface="Roboto"/>
                <a:hlinkClick r:id="rId3"/>
              </a:rPr>
              <a:t>https</a:t>
            </a:r>
            <a:r>
              <a:rPr lang="en-GB" sz="1100" dirty="0">
                <a:latin typeface="Roboto"/>
                <a:hlinkClick r:id="rId3"/>
              </a:rPr>
              <a:t>://indico.cern.ch/event/794680</a:t>
            </a:r>
            <a:r>
              <a:rPr lang="en-GB" sz="1100" dirty="0" smtClean="0">
                <a:latin typeface="Roboto"/>
                <a:hlinkClick r:id="rId3"/>
              </a:rPr>
              <a:t>/</a:t>
            </a:r>
            <a:r>
              <a:rPr lang="en-GB" sz="1100" dirty="0" smtClean="0">
                <a:latin typeface="Roboto"/>
              </a:rPr>
              <a:t>  D. Perini: </a:t>
            </a:r>
            <a:r>
              <a:rPr lang="en-GB" sz="1100" u="sng" dirty="0" smtClean="0">
                <a:latin typeface="Roboto"/>
              </a:rPr>
              <a:t>Status Report on HEL Circuits</a:t>
            </a:r>
          </a:p>
          <a:p>
            <a:r>
              <a:rPr lang="it-IT" altLang="x-none" sz="1100" dirty="0" smtClean="0">
                <a:latin typeface="Roboto"/>
              </a:rPr>
              <a:t>*A</a:t>
            </a:r>
            <a:r>
              <a:rPr lang="it-IT" altLang="x-none" sz="1100" dirty="0">
                <a:latin typeface="Roboto"/>
              </a:rPr>
              <a:t>. Bertarelli, et al.</a:t>
            </a:r>
            <a:r>
              <a:rPr lang="en-US" altLang="x-none" sz="1100" dirty="0">
                <a:latin typeface="Roboto"/>
              </a:rPr>
              <a:t> Hollow Electron Lens Update</a:t>
            </a:r>
            <a:r>
              <a:rPr lang="en-GB" altLang="x-none" sz="1100" dirty="0">
                <a:latin typeface="Roboto"/>
              </a:rPr>
              <a:t>, </a:t>
            </a:r>
            <a:r>
              <a:rPr lang="en-GB" sz="1100" dirty="0">
                <a:latin typeface="Roboto"/>
              </a:rPr>
              <a:t>Collimation Upgrade Specification Meeting #</a:t>
            </a:r>
            <a:r>
              <a:rPr lang="en-GB" sz="1100" dirty="0">
                <a:hlinkClick r:id="rId4"/>
              </a:rPr>
              <a:t>56</a:t>
            </a:r>
            <a:endParaRPr lang="en-US" altLang="x-none" sz="110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b="8779"/>
          <a:stretch/>
        </p:blipFill>
        <p:spPr>
          <a:xfrm>
            <a:off x="3981192" y="525903"/>
            <a:ext cx="4966656" cy="290633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920243" y="2482526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274421" y="610541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Operating Principle (Collimator)*</a:t>
            </a:r>
            <a:endParaRPr lang="en-US" u="sng" dirty="0"/>
          </a:p>
        </p:txBody>
      </p:sp>
      <p:pic>
        <p:nvPicPr>
          <p:cNvPr id="20" name="Picture 19" descr="Book-red - PDF-XChange Editor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853765" y="3506603"/>
            <a:ext cx="3937463" cy="8436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82663" y="3461608"/>
            <a:ext cx="1365531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sz="1050" dirty="0" smtClean="0"/>
              <a:t>Electron Trajectory</a:t>
            </a:r>
            <a:endParaRPr lang="en-GB" sz="1050" dirty="0"/>
          </a:p>
        </p:txBody>
      </p:sp>
      <p:sp>
        <p:nvSpPr>
          <p:cNvPr id="36" name="Rectangle 35"/>
          <p:cNvSpPr/>
          <p:nvPr/>
        </p:nvSpPr>
        <p:spPr>
          <a:xfrm>
            <a:off x="4832726" y="3429000"/>
            <a:ext cx="1570976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sz="1050" dirty="0" smtClean="0"/>
              <a:t>Magnetic Flux Lines</a:t>
            </a:r>
            <a:endParaRPr lang="en-GB" sz="1050" dirty="0"/>
          </a:p>
        </p:txBody>
      </p:sp>
      <p:sp>
        <p:nvSpPr>
          <p:cNvPr id="37" name="Rectangle 36"/>
          <p:cNvSpPr/>
          <p:nvPr/>
        </p:nvSpPr>
        <p:spPr>
          <a:xfrm>
            <a:off x="6017789" y="4196180"/>
            <a:ext cx="2016224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sz="1050" dirty="0" smtClean="0"/>
              <a:t>Force Directed Radially Inward</a:t>
            </a:r>
            <a:endParaRPr lang="en-GB" sz="1050" dirty="0"/>
          </a:p>
        </p:txBody>
      </p:sp>
      <p:sp>
        <p:nvSpPr>
          <p:cNvPr id="4" name="Rectangle 3"/>
          <p:cNvSpPr/>
          <p:nvPr/>
        </p:nvSpPr>
        <p:spPr>
          <a:xfrm>
            <a:off x="1857068" y="1866727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60099" y="2359169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2482617" y="2026391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2370382" y="1582344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2024342" y="1364324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1574989" y="1493951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1393580" y="1801375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1505815" y="2246578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" y="5787317"/>
            <a:ext cx="9111158" cy="338554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The </a:t>
            </a:r>
            <a:r>
              <a:rPr lang="en-GB" sz="1600" b="1" dirty="0" smtClean="0"/>
              <a:t>aim </a:t>
            </a:r>
            <a:r>
              <a:rPr lang="en-GB" sz="1600" b="1" dirty="0"/>
              <a:t>of this work is to study the </a:t>
            </a:r>
            <a:r>
              <a:rPr lang="en-GB" sz="1600" b="1" dirty="0" err="1"/>
              <a:t>protectability</a:t>
            </a:r>
            <a:r>
              <a:rPr lang="en-GB" sz="1600" b="1" dirty="0"/>
              <a:t> </a:t>
            </a:r>
            <a:r>
              <a:rPr lang="en-GB" sz="1600" b="1" dirty="0" smtClean="0"/>
              <a:t>of </a:t>
            </a:r>
            <a:r>
              <a:rPr lang="en-GB" sz="1600" b="1" dirty="0"/>
              <a:t>the superconducting </a:t>
            </a:r>
            <a:r>
              <a:rPr lang="en-GB" sz="1600" b="1" dirty="0" smtClean="0"/>
              <a:t>circuits</a:t>
            </a:r>
            <a:r>
              <a:rPr lang="en-GB" sz="16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04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8779"/>
          <a:stretch/>
        </p:blipFill>
        <p:spPr>
          <a:xfrm>
            <a:off x="3559358" y="3397328"/>
            <a:ext cx="4966656" cy="2906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28" y="900000"/>
            <a:ext cx="7920000" cy="4906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System </a:t>
            </a:r>
            <a:r>
              <a:rPr lang="en-GB" dirty="0" smtClean="0"/>
              <a:t>Overview + Methodology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Quench Protection Design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GB" dirty="0"/>
              <a:t>E-gun cathode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GB" dirty="0"/>
              <a:t>Solenoid After Valve + e-gun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GB" dirty="0" smtClean="0"/>
              <a:t>Main Bending Solenoids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GB" dirty="0"/>
              <a:t>Main Solenoids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580112" y="2021450"/>
            <a:ext cx="0" cy="162357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580112" y="2648571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direction of electrons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9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4624" y="2916132"/>
            <a:ext cx="10800000" cy="355112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724128" y="404664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direction of electrons</a:t>
            </a:r>
            <a:endParaRPr lang="en-GB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68586-219A-4DA6-85FA-6CF910DFB2EB}" type="slidenum">
              <a:rPr lang="en-GB" smtClean="0"/>
              <a:t>8</a:t>
            </a:fld>
            <a:endParaRPr lang="en-GB"/>
          </a:p>
        </p:txBody>
      </p:sp>
      <p:pic>
        <p:nvPicPr>
          <p:cNvPr id="24" name="Picture 2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0613"/>
            <a:ext cx="9144000" cy="2155903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H="1">
            <a:off x="5724128" y="771492"/>
            <a:ext cx="2206044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91580" y="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1. System Overview*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22664" y="3177938"/>
            <a:ext cx="1224136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</a:t>
            </a:r>
            <a:r>
              <a:rPr lang="en-US" sz="1200" dirty="0" err="1" smtClean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Bx</a:t>
            </a:r>
            <a:endParaRPr lang="en-US" sz="1200" dirty="0" smtClean="0">
              <a:solidFill>
                <a:schemeClr val="bg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By</a:t>
            </a:r>
          </a:p>
          <a:p>
            <a:r>
              <a:rPr lang="en-US" sz="1200" dirty="0" smtClean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</a:t>
            </a:r>
            <a:r>
              <a:rPr lang="en-US" sz="1200" dirty="0" err="1" smtClean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Bz</a:t>
            </a:r>
            <a:endParaRPr lang="en-US" sz="1200" dirty="0" smtClean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200" dirty="0" smtClean="0">
                <a:solidFill>
                  <a:srgbClr val="7030A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</a:t>
            </a:r>
            <a:r>
              <a:rPr lang="en-US" sz="1200" dirty="0" err="1" smtClean="0">
                <a:solidFill>
                  <a:srgbClr val="7030A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Btot</a:t>
            </a:r>
            <a:endParaRPr lang="en-US" sz="1200" dirty="0" smtClean="0">
              <a:solidFill>
                <a:srgbClr val="7030A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200" dirty="0" smtClean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* </a:t>
            </a:r>
            <a:r>
              <a:rPr lang="en-US" sz="1200" dirty="0" err="1" smtClean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Bcathode</a:t>
            </a:r>
            <a:endParaRPr lang="en-US" sz="1200" dirty="0" smtClean="0">
              <a:solidFill>
                <a:srgbClr val="00B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 </a:t>
            </a:r>
            <a:r>
              <a:rPr lang="en-US" sz="12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Bvalve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14203" y="6397850"/>
            <a:ext cx="5566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</a:t>
            </a:r>
            <a:r>
              <a:rPr lang="en-US" sz="1200" dirty="0" smtClean="0"/>
              <a:t>G. Gobbi, D, Perini: Main parameters of HEL electrical circuits, EDMS </a:t>
            </a:r>
            <a:r>
              <a:rPr lang="is-IS" sz="1200" b="1" dirty="0">
                <a:hlinkClick r:id="rId4"/>
              </a:rPr>
              <a:t>2036694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343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8868" y="2546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2. Solenoids – Powering Scheme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68586-219A-4DA6-85FA-6CF910DFB2EB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7" y="522999"/>
            <a:ext cx="9144000" cy="21559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95588" y="2873203"/>
            <a:ext cx="1143262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MainSol2_tot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15003" y="2874311"/>
            <a:ext cx="1143262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MainSol1_tot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22197" y="3303728"/>
            <a:ext cx="883747" cy="4071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330 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44761" y="3334124"/>
            <a:ext cx="883747" cy="37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330 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436853" y="3150202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865322" y="3144594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65704" y="3156918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94173" y="3151310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237678" y="2813879"/>
            <a:ext cx="734496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err="1" smtClean="0">
                <a:solidFill>
                  <a:schemeClr val="bg1"/>
                </a:solidFill>
              </a:rPr>
              <a:t>GunSol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163053" y="3279924"/>
            <a:ext cx="883747" cy="37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257 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8383996" y="3102718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812465" y="3097110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387532" y="2826026"/>
            <a:ext cx="1641796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BendSolGunSol_tot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22454" y="3285963"/>
            <a:ext cx="883747" cy="37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320 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7043397" y="3108757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471866" y="3103149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233953" y="6229831"/>
            <a:ext cx="5602816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err="1" smtClean="0"/>
              <a:t>BendSolGunSol_tot</a:t>
            </a:r>
            <a:r>
              <a:rPr lang="en-GB" sz="1100" dirty="0" smtClean="0"/>
              <a:t> = SolAftValve1…4 + GunSol1 + GunSol1a; </a:t>
            </a:r>
            <a:r>
              <a:rPr lang="en-GB" sz="1100" b="1" dirty="0" err="1" smtClean="0"/>
              <a:t>GunSol</a:t>
            </a:r>
            <a:r>
              <a:rPr lang="en-GB" sz="1100" dirty="0" smtClean="0"/>
              <a:t> = GunSol2</a:t>
            </a:r>
          </a:p>
          <a:p>
            <a:r>
              <a:rPr lang="en-GB" sz="1100" b="1" dirty="0"/>
              <a:t>MainSol1_tot</a:t>
            </a:r>
            <a:r>
              <a:rPr lang="en-GB" sz="1100" dirty="0"/>
              <a:t> = </a:t>
            </a:r>
            <a:r>
              <a:rPr lang="en-GB" sz="1100" dirty="0" smtClean="0"/>
              <a:t>Main1 + Main1A + Main1B</a:t>
            </a:r>
            <a:r>
              <a:rPr lang="en-GB" sz="1100" dirty="0"/>
              <a:t>; </a:t>
            </a:r>
            <a:r>
              <a:rPr lang="en-GB" sz="1100" b="1" dirty="0"/>
              <a:t>MainSol2_tot</a:t>
            </a:r>
            <a:r>
              <a:rPr lang="en-GB" sz="1100" dirty="0"/>
              <a:t> = </a:t>
            </a:r>
            <a:r>
              <a:rPr lang="en-GB" sz="1100" dirty="0" smtClean="0"/>
              <a:t>Main2+Main2A + Main2B</a:t>
            </a:r>
          </a:p>
          <a:p>
            <a:r>
              <a:rPr lang="en-GB" sz="1100" b="1" dirty="0" err="1" smtClean="0"/>
              <a:t>BendSol_tot</a:t>
            </a:r>
            <a:r>
              <a:rPr lang="en-GB" sz="1100" dirty="0" smtClean="0"/>
              <a:t> = </a:t>
            </a:r>
            <a:r>
              <a:rPr lang="en-GB" sz="1100" dirty="0" err="1" smtClean="0"/>
              <a:t>BendSolIN</a:t>
            </a:r>
            <a:r>
              <a:rPr lang="en-GB" sz="1100" dirty="0" smtClean="0"/>
              <a:t> + </a:t>
            </a:r>
            <a:r>
              <a:rPr lang="en-GB" sz="1100" dirty="0" err="1" smtClean="0"/>
              <a:t>BendSolINA</a:t>
            </a:r>
            <a:r>
              <a:rPr lang="en-GB" sz="1100" dirty="0" smtClean="0"/>
              <a:t> + </a:t>
            </a:r>
            <a:r>
              <a:rPr lang="en-GB" sz="1100" dirty="0" err="1" smtClean="0"/>
              <a:t>BendSolIN</a:t>
            </a:r>
            <a:r>
              <a:rPr lang="en-GB" sz="1100" dirty="0" smtClean="0"/>
              <a:t> + </a:t>
            </a:r>
            <a:r>
              <a:rPr lang="en-GB" sz="1100" dirty="0" err="1"/>
              <a:t>BendSolINA</a:t>
            </a:r>
            <a:r>
              <a:rPr lang="en-GB" sz="1100" dirty="0"/>
              <a:t> 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72971"/>
              </p:ext>
            </p:extLst>
          </p:nvPr>
        </p:nvGraphicFramePr>
        <p:xfrm>
          <a:off x="107504" y="4931246"/>
          <a:ext cx="5664200" cy="1162050"/>
        </p:xfrm>
        <a:graphic>
          <a:graphicData uri="http://schemas.openxmlformats.org/drawingml/2006/table">
            <a:tbl>
              <a:tblPr/>
              <a:tblGrid>
                <a:gridCol w="1282700">
                  <a:extLst>
                    <a:ext uri="{9D8B030D-6E8A-4147-A177-3AD203B41FA5}">
                      <a16:colId xmlns:a16="http://schemas.microsoft.com/office/drawing/2014/main" xmlns="" val="1759421363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xmlns="" val="77424773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xmlns="" val="223197034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1337301366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962143548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61422994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GunSol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BendSolGunSol_tot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BendSol_tot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MainSol1_tot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MainSol2_tot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887463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GunSol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834.18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622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BendSolGunSol_tot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806.74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58909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BendSol_tot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2146.47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753503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MainSol1_tot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8877.46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144505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MainSol2_tot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8877.46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157455"/>
                  </a:ext>
                </a:extLst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>
            <a:off x="1914743" y="4636115"/>
            <a:ext cx="23903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u="sng" dirty="0" smtClean="0"/>
              <a:t>Differential Inductance [</a:t>
            </a:r>
            <a:r>
              <a:rPr lang="en-GB" sz="1400" u="sng" dirty="0" err="1" smtClean="0"/>
              <a:t>mH</a:t>
            </a:r>
            <a:r>
              <a:rPr lang="en-GB" sz="1400" u="sng" dirty="0" smtClean="0"/>
              <a:t>]</a:t>
            </a:r>
            <a:endParaRPr lang="en-GB" sz="1400" u="sng" dirty="0"/>
          </a:p>
        </p:txBody>
      </p:sp>
      <p:sp>
        <p:nvSpPr>
          <p:cNvPr id="43" name="Rectangle 42"/>
          <p:cNvSpPr/>
          <p:nvPr/>
        </p:nvSpPr>
        <p:spPr>
          <a:xfrm>
            <a:off x="6913558" y="4593768"/>
            <a:ext cx="16578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u="sng" dirty="0" smtClean="0"/>
              <a:t>Stored Energy [kJ]</a:t>
            </a:r>
            <a:endParaRPr lang="en-GB" sz="1400" u="sng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265979"/>
              </p:ext>
            </p:extLst>
          </p:nvPr>
        </p:nvGraphicFramePr>
        <p:xfrm>
          <a:off x="6793384" y="5110583"/>
          <a:ext cx="1778000" cy="971550"/>
        </p:xfrm>
        <a:graphic>
          <a:graphicData uri="http://schemas.openxmlformats.org/drawingml/2006/table">
            <a:tbl>
              <a:tblPr/>
              <a:tblGrid>
                <a:gridCol w="1282700">
                  <a:extLst>
                    <a:ext uri="{9D8B030D-6E8A-4147-A177-3AD203B41FA5}">
                      <a16:colId xmlns:a16="http://schemas.microsoft.com/office/drawing/2014/main" xmlns="" val="2758601316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xmlns="" val="31207376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GunSol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06203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BendSolGunSol_tot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610912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BendSol_tot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234770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MainSol1_tot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2899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MainSol2_tot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89471463"/>
                  </a:ext>
                </a:extLst>
              </a:tr>
            </a:tbl>
          </a:graphicData>
        </a:graphic>
      </p:graphicFrame>
      <p:sp>
        <p:nvSpPr>
          <p:cNvPr id="44" name="Rectangle 43"/>
          <p:cNvSpPr/>
          <p:nvPr/>
        </p:nvSpPr>
        <p:spPr>
          <a:xfrm>
            <a:off x="2871001" y="3806785"/>
            <a:ext cx="1091966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BendSol_tot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997610" y="4237310"/>
            <a:ext cx="883747" cy="4071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335 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3212266" y="4083784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640735" y="4078176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49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34" grpId="0" animBg="1"/>
      <p:bldP spid="35" grpId="0" animBg="1"/>
      <p:bldP spid="38" grpId="0" animBg="1"/>
      <p:bldP spid="39" grpId="0" animBg="1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25799</TotalTime>
  <Words>1912</Words>
  <Application>Microsoft Macintosh PowerPoint</Application>
  <PresentationFormat>On-screen Show (4:3)</PresentationFormat>
  <Paragraphs>487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Calibri</vt:lpstr>
      <vt:lpstr>Cambria Math</vt:lpstr>
      <vt:lpstr>Helvetica</vt:lpstr>
      <vt:lpstr>Mangal</vt:lpstr>
      <vt:lpstr>Roboto</vt:lpstr>
      <vt:lpstr>Times New Roman</vt:lpstr>
      <vt:lpstr>Wingdings</vt:lpstr>
      <vt:lpstr>Arial</vt:lpstr>
      <vt:lpstr>Thème Office</vt:lpstr>
      <vt:lpstr>Hollow Electron Lens Quench Protection Design and Analysis status update</vt:lpstr>
      <vt:lpstr>Superconducting Accelerator Circuits  – Numerical Challenges</vt:lpstr>
      <vt:lpstr>Simulation of Transient Effects in Accelerator Magnets - Our Solution</vt:lpstr>
      <vt:lpstr>STEAM Overview</vt:lpstr>
      <vt:lpstr>Beam Cleaning – Collimation system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STEAM-BBQ - Thermal Aspects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Michal Maciejewski</cp:lastModifiedBy>
  <cp:revision>1463</cp:revision>
  <cp:lastPrinted>2019-04-10T16:02:01Z</cp:lastPrinted>
  <dcterms:created xsi:type="dcterms:W3CDTF">2016-02-12T10:02:27Z</dcterms:created>
  <dcterms:modified xsi:type="dcterms:W3CDTF">2019-07-11T09:22:54Z</dcterms:modified>
</cp:coreProperties>
</file>