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9576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0041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4413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613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8510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675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1920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547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589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657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121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5CB9D-B59D-4AD5-82BA-28FF7A79EA86}" type="datetimeFigureOut">
              <a:rPr lang="pl-PL" smtClean="0"/>
              <a:t>15.07.2019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B4538-64A4-4A52-8812-936F8FA52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352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7234" y="201155"/>
            <a:ext cx="10049393" cy="853326"/>
          </a:xfrm>
        </p:spPr>
        <p:txBody>
          <a:bodyPr>
            <a:normAutofit/>
          </a:bodyPr>
          <a:lstStyle/>
          <a:p>
            <a:r>
              <a:rPr lang="pl-PL" sz="3600" b="1" dirty="0" err="1" smtClean="0"/>
              <a:t>session</a:t>
            </a:r>
            <a:r>
              <a:rPr lang="pl-PL" sz="3600" b="1" dirty="0" smtClean="0"/>
              <a:t> V</a:t>
            </a:r>
            <a:r>
              <a:rPr lang="pl-PL" sz="3600" dirty="0" smtClean="0"/>
              <a:t>: Electro-</a:t>
            </a:r>
            <a:r>
              <a:rPr lang="pl-PL" sz="3600" dirty="0" err="1" smtClean="0"/>
              <a:t>thermal</a:t>
            </a:r>
            <a:r>
              <a:rPr lang="pl-PL" sz="3600" dirty="0" smtClean="0"/>
              <a:t> modeling</a:t>
            </a:r>
            <a:endParaRPr lang="pl-PL" sz="3600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61E805B2-F247-694A-B3F8-FAF6AEDBF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329" y="83602"/>
            <a:ext cx="2113183" cy="1163386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505326" y="1343769"/>
            <a:ext cx="1130968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000" b="1" dirty="0" smtClean="0"/>
              <a:t>Thermal </a:t>
            </a:r>
            <a:r>
              <a:rPr lang="en-US" sz="2000" b="1" dirty="0"/>
              <a:t>analysis of AC loss heated Nb3Sn coil samples for the High Luminosity upgrade of the LHC</a:t>
            </a:r>
            <a:r>
              <a:rPr lang="pl-PL" sz="2000" dirty="0"/>
              <a:t>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(</a:t>
            </a:r>
            <a:r>
              <a:rPr lang="pl-PL" sz="2000" dirty="0" err="1" smtClean="0"/>
              <a:t>Kirtana</a:t>
            </a:r>
            <a:r>
              <a:rPr lang="pl-PL" sz="2000" dirty="0" smtClean="0"/>
              <a:t> </a:t>
            </a:r>
            <a:r>
              <a:rPr lang="pl-PL" sz="2000" dirty="0" err="1" smtClean="0"/>
              <a:t>Puthran</a:t>
            </a:r>
            <a:r>
              <a:rPr lang="pl-PL" sz="2000" dirty="0" smtClean="0"/>
              <a:t>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000" b="1" dirty="0"/>
              <a:t>Electro-thermal 1D model of the SIS100 superconducting dipole </a:t>
            </a:r>
            <a:r>
              <a:rPr lang="en-US" sz="2000" b="1" dirty="0" smtClean="0"/>
              <a:t>magnet</a:t>
            </a:r>
            <a:r>
              <a:rPr lang="pl-PL" sz="2000" dirty="0" smtClean="0"/>
              <a:t> </a:t>
            </a:r>
            <a:br>
              <a:rPr lang="pl-PL" sz="2000" dirty="0" smtClean="0"/>
            </a:br>
            <a:r>
              <a:rPr lang="pl-PL" sz="2000" dirty="0" smtClean="0"/>
              <a:t>(</a:t>
            </a:r>
            <a:r>
              <a:rPr lang="en-US" sz="2000" dirty="0" smtClean="0"/>
              <a:t>P</a:t>
            </a:r>
            <a:r>
              <a:rPr lang="pl-PL" sz="2000" dirty="0" err="1" smtClean="0"/>
              <a:t>iotr</a:t>
            </a:r>
            <a:r>
              <a:rPr lang="en-US" sz="2000" dirty="0" smtClean="0"/>
              <a:t> </a:t>
            </a:r>
            <a:r>
              <a:rPr lang="en-US" sz="2000" dirty="0" err="1" smtClean="0"/>
              <a:t>Szwangruber</a:t>
            </a:r>
            <a:r>
              <a:rPr lang="pl-PL" sz="2000" dirty="0" smtClean="0"/>
              <a:t>)</a:t>
            </a:r>
            <a:endParaRPr lang="pl-PL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000" b="1" dirty="0" err="1"/>
              <a:t>PSpice</a:t>
            </a:r>
            <a:r>
              <a:rPr lang="en-US" sz="2000" b="1" dirty="0"/>
              <a:t> modeling of the inrush and fault currents in a 21 MVA HTS </a:t>
            </a:r>
            <a:r>
              <a:rPr lang="en-US" sz="2000" b="1" dirty="0" smtClean="0"/>
              <a:t>transformer</a:t>
            </a:r>
            <a:r>
              <a:rPr lang="pl-PL" sz="2000" b="1" dirty="0" smtClean="0"/>
              <a:t>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(</a:t>
            </a:r>
            <a:r>
              <a:rPr lang="en-US" sz="2000" dirty="0" smtClean="0"/>
              <a:t>P</a:t>
            </a:r>
            <a:r>
              <a:rPr lang="pl-PL" sz="2000" dirty="0" err="1" smtClean="0"/>
              <a:t>aweł</a:t>
            </a:r>
            <a:r>
              <a:rPr lang="en-US" sz="2000" dirty="0" smtClean="0"/>
              <a:t> </a:t>
            </a:r>
            <a:r>
              <a:rPr lang="en-US" sz="2000" dirty="0" err="1" smtClean="0"/>
              <a:t>Surdacki</a:t>
            </a:r>
            <a:r>
              <a:rPr lang="pl-PL" sz="2000" dirty="0" smtClean="0"/>
              <a:t>)</a:t>
            </a:r>
            <a:endParaRPr lang="pl-PL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000" b="1" dirty="0"/>
              <a:t>1D and 2D finite-element approaches to extract the resistivity of the superconductor material from pulsed current measurements on HTS 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dirty="0" smtClean="0"/>
              <a:t>(Nicolo Riva)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000" b="1" dirty="0"/>
              <a:t>Analysis of Current </a:t>
            </a:r>
            <a:r>
              <a:rPr lang="en-US" sz="2000" b="1" dirty="0" err="1"/>
              <a:t>Distirbution</a:t>
            </a:r>
            <a:r>
              <a:rPr lang="en-US" sz="2000" b="1" dirty="0"/>
              <a:t> during Quench in a Pancake coil wound with REBCO </a:t>
            </a:r>
            <a:r>
              <a:rPr lang="en-US" sz="2000" b="1" dirty="0" err="1"/>
              <a:t>Roebel</a:t>
            </a:r>
            <a:r>
              <a:rPr lang="en-US" sz="2000" b="1" dirty="0"/>
              <a:t> </a:t>
            </a:r>
            <a:r>
              <a:rPr lang="en-US" sz="2000" b="1" dirty="0" smtClean="0"/>
              <a:t>cable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 smtClean="0"/>
              <a:t>(</a:t>
            </a:r>
            <a:r>
              <a:rPr lang="en-US" sz="2000" dirty="0" smtClean="0"/>
              <a:t>M</a:t>
            </a:r>
            <a:r>
              <a:rPr lang="pl-PL" sz="2000" dirty="0" err="1" smtClean="0"/>
              <a:t>arco</a:t>
            </a:r>
            <a:r>
              <a:rPr lang="en-US" sz="2000" dirty="0" smtClean="0"/>
              <a:t> </a:t>
            </a:r>
            <a:r>
              <a:rPr lang="en-US" sz="2000" dirty="0" err="1" smtClean="0"/>
              <a:t>Breschi</a:t>
            </a:r>
            <a:r>
              <a:rPr lang="pl-PL" sz="2000" dirty="0" smtClean="0"/>
              <a:t>)</a:t>
            </a:r>
            <a:endParaRPr lang="pl-PL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8530390" y="5719497"/>
            <a:ext cx="339290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dirty="0" smtClean="0"/>
              <a:t>M. Lewandowska, D. Bocian</a:t>
            </a:r>
            <a:endParaRPr lang="pl-PL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722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7234" y="393662"/>
            <a:ext cx="10049393" cy="853326"/>
          </a:xfrm>
        </p:spPr>
        <p:txBody>
          <a:bodyPr>
            <a:normAutofit/>
          </a:bodyPr>
          <a:lstStyle/>
          <a:p>
            <a:r>
              <a:rPr lang="pl-PL" sz="3600" b="1" dirty="0" err="1" smtClean="0"/>
              <a:t>session</a:t>
            </a:r>
            <a:r>
              <a:rPr lang="pl-PL" sz="3600" b="1" dirty="0" smtClean="0"/>
              <a:t> V</a:t>
            </a:r>
            <a:r>
              <a:rPr lang="pl-PL" sz="3600" dirty="0" smtClean="0"/>
              <a:t>: Electro-</a:t>
            </a:r>
            <a:r>
              <a:rPr lang="pl-PL" sz="3600" dirty="0" err="1" smtClean="0"/>
              <a:t>thermal</a:t>
            </a:r>
            <a:r>
              <a:rPr lang="pl-PL" sz="3600" dirty="0" smtClean="0"/>
              <a:t> modeling</a:t>
            </a:r>
            <a:endParaRPr lang="pl-PL" sz="3600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61E805B2-F247-694A-B3F8-FAF6AEDBF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329" y="83602"/>
            <a:ext cx="2113183" cy="1163386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800851" y="1343769"/>
            <a:ext cx="10737433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Thermal </a:t>
            </a:r>
            <a:r>
              <a:rPr lang="en-US" sz="2000" b="1" dirty="0"/>
              <a:t>analysis of AC loss heated Nb3Sn coil samples for the High Luminosity upgrade of the LHC</a:t>
            </a:r>
            <a:r>
              <a:rPr lang="pl-PL" sz="2000" dirty="0"/>
              <a:t> </a:t>
            </a:r>
            <a:r>
              <a:rPr lang="pl-PL" sz="2000" dirty="0" smtClean="0"/>
              <a:t>(</a:t>
            </a:r>
            <a:r>
              <a:rPr lang="pl-PL" sz="2000" i="1" dirty="0" err="1" smtClean="0"/>
              <a:t>Kirtana</a:t>
            </a:r>
            <a:r>
              <a:rPr lang="pl-PL" sz="2000" i="1" dirty="0" smtClean="0"/>
              <a:t> </a:t>
            </a:r>
            <a:r>
              <a:rPr lang="pl-PL" sz="2000" i="1" dirty="0" err="1" smtClean="0"/>
              <a:t>Puthran</a:t>
            </a:r>
            <a:r>
              <a:rPr lang="pl-PL" sz="2000" dirty="0" smtClean="0"/>
              <a:t>)</a:t>
            </a:r>
          </a:p>
          <a:p>
            <a:endParaRPr lang="pl-PL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err="1"/>
              <a:t>experimental</a:t>
            </a:r>
            <a:r>
              <a:rPr lang="pl-PL" dirty="0"/>
              <a:t> setup </a:t>
            </a:r>
            <a:r>
              <a:rPr lang="pl-PL" dirty="0" err="1"/>
              <a:t>ready</a:t>
            </a:r>
            <a:r>
              <a:rPr lang="pl-PL" dirty="0"/>
              <a:t>, </a:t>
            </a:r>
            <a:endParaRPr lang="pl-PL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err="1" smtClean="0"/>
              <a:t>initial</a:t>
            </a:r>
            <a:r>
              <a:rPr lang="pl-PL" dirty="0" smtClean="0"/>
              <a:t> </a:t>
            </a:r>
            <a:r>
              <a:rPr lang="pl-PL" dirty="0" err="1"/>
              <a:t>measurements</a:t>
            </a:r>
            <a:r>
              <a:rPr lang="pl-PL" dirty="0"/>
              <a:t> and </a:t>
            </a:r>
            <a:r>
              <a:rPr lang="pl-PL" dirty="0" err="1"/>
              <a:t>analyses</a:t>
            </a:r>
            <a:r>
              <a:rPr lang="pl-PL" dirty="0"/>
              <a:t> </a:t>
            </a:r>
            <a:r>
              <a:rPr lang="pl-PL" dirty="0" err="1" smtClean="0"/>
              <a:t>performed</a:t>
            </a:r>
            <a:r>
              <a:rPr lang="pl-PL" dirty="0" smtClean="0"/>
              <a:t>,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/>
              <a:t>„</a:t>
            </a:r>
            <a:r>
              <a:rPr lang="pl-PL" dirty="0" err="1" smtClean="0"/>
              <a:t>rich</a:t>
            </a:r>
            <a:r>
              <a:rPr lang="pl-PL" dirty="0"/>
              <a:t>” </a:t>
            </a:r>
            <a:r>
              <a:rPr lang="pl-PL" dirty="0" err="1"/>
              <a:t>research</a:t>
            </a:r>
            <a:r>
              <a:rPr lang="pl-PL" dirty="0"/>
              <a:t> plan</a:t>
            </a:r>
            <a:r>
              <a:rPr lang="pl-PL" dirty="0" smtClean="0"/>
              <a:t>.</a:t>
            </a:r>
          </a:p>
          <a:p>
            <a:pPr marL="1200150" lvl="2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 smtClean="0"/>
              <a:t>Thermal </a:t>
            </a:r>
            <a:r>
              <a:rPr lang="en-US" sz="1400" dirty="0" err="1"/>
              <a:t>behaviour</a:t>
            </a:r>
            <a:r>
              <a:rPr lang="en-US" sz="1400" dirty="0"/>
              <a:t> of samples at higher heat loads to be measured. </a:t>
            </a:r>
            <a:endParaRPr lang="pl-PL" sz="1400" dirty="0" smtClean="0"/>
          </a:p>
          <a:p>
            <a:pPr marL="1200150" lvl="2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 smtClean="0"/>
              <a:t>Exploration/Measurement </a:t>
            </a:r>
            <a:r>
              <a:rPr lang="en-US" sz="1400" dirty="0"/>
              <a:t>of thermal conductivity of materials. </a:t>
            </a:r>
            <a:endParaRPr lang="pl-PL" sz="1400" dirty="0" smtClean="0"/>
          </a:p>
          <a:p>
            <a:pPr marL="1200150" lvl="2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 smtClean="0"/>
              <a:t>Development </a:t>
            </a:r>
            <a:r>
              <a:rPr lang="en-US" sz="1400" dirty="0"/>
              <a:t>of phenomenological model to account for presence of He in solid porous </a:t>
            </a:r>
            <a:r>
              <a:rPr lang="en-US" sz="1400" dirty="0" smtClean="0"/>
              <a:t>materials.</a:t>
            </a:r>
            <a:endParaRPr lang="pl-PL" sz="1400" dirty="0" smtClean="0"/>
          </a:p>
          <a:p>
            <a:pPr marL="1200150" lvl="2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 smtClean="0"/>
              <a:t>Modelling </a:t>
            </a:r>
            <a:r>
              <a:rPr lang="en-US" sz="1400" dirty="0"/>
              <a:t>directional thermal conductivity of materials, especially SC and insulating. </a:t>
            </a:r>
            <a:endParaRPr lang="pl-PL" sz="1400" dirty="0" smtClean="0"/>
          </a:p>
          <a:p>
            <a:pPr marL="1200150" lvl="2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 smtClean="0"/>
              <a:t>Refinement </a:t>
            </a:r>
            <a:r>
              <a:rPr lang="en-US" sz="1400" dirty="0"/>
              <a:t>of Kapitza resistance boundary condition. </a:t>
            </a:r>
            <a:endParaRPr lang="pl-PL" sz="1400" dirty="0" smtClean="0"/>
          </a:p>
          <a:p>
            <a:pPr marL="1200150" lvl="2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 smtClean="0"/>
              <a:t>Speeding </a:t>
            </a:r>
            <a:r>
              <a:rPr lang="en-US" sz="1400" dirty="0"/>
              <a:t>up simulation time? 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422534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7234" y="393662"/>
            <a:ext cx="10049393" cy="853326"/>
          </a:xfrm>
        </p:spPr>
        <p:txBody>
          <a:bodyPr>
            <a:normAutofit/>
          </a:bodyPr>
          <a:lstStyle/>
          <a:p>
            <a:r>
              <a:rPr lang="pl-PL" sz="3600" b="1" dirty="0" err="1" smtClean="0"/>
              <a:t>session</a:t>
            </a:r>
            <a:r>
              <a:rPr lang="pl-PL" sz="3600" b="1" dirty="0" smtClean="0"/>
              <a:t> V</a:t>
            </a:r>
            <a:r>
              <a:rPr lang="pl-PL" sz="3600" dirty="0" smtClean="0"/>
              <a:t>: Electro-</a:t>
            </a:r>
            <a:r>
              <a:rPr lang="pl-PL" sz="3600" dirty="0" err="1" smtClean="0"/>
              <a:t>thermal</a:t>
            </a:r>
            <a:r>
              <a:rPr lang="pl-PL" sz="3600" dirty="0" smtClean="0"/>
              <a:t> modeling</a:t>
            </a:r>
            <a:endParaRPr lang="pl-PL" sz="3600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61E805B2-F247-694A-B3F8-FAF6AEDBF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329" y="83602"/>
            <a:ext cx="2113183" cy="1163386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800851" y="1343769"/>
            <a:ext cx="10737433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Electro-thermal </a:t>
            </a:r>
            <a:r>
              <a:rPr lang="en-US" sz="2000" b="1" dirty="0"/>
              <a:t>1D model of the SIS100 superconducting dipole magnet</a:t>
            </a:r>
            <a:r>
              <a:rPr lang="pl-PL" sz="2000" dirty="0"/>
              <a:t> </a:t>
            </a:r>
            <a:br>
              <a:rPr lang="pl-PL" sz="2000" dirty="0"/>
            </a:br>
            <a:r>
              <a:rPr lang="pl-PL" sz="2000" dirty="0"/>
              <a:t>(</a:t>
            </a:r>
            <a:r>
              <a:rPr lang="en-US" sz="2000" i="1" dirty="0"/>
              <a:t>P</a:t>
            </a:r>
            <a:r>
              <a:rPr lang="pl-PL" sz="2000" i="1" dirty="0" err="1"/>
              <a:t>iotr</a:t>
            </a:r>
            <a:r>
              <a:rPr lang="en-US" sz="2000" i="1" dirty="0"/>
              <a:t> </a:t>
            </a:r>
            <a:r>
              <a:rPr lang="en-US" sz="2000" i="1" dirty="0" err="1"/>
              <a:t>Szwangruber</a:t>
            </a:r>
            <a:r>
              <a:rPr lang="pl-PL" sz="2000" dirty="0"/>
              <a:t>)</a:t>
            </a:r>
            <a:endParaRPr lang="pl-PL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New F</a:t>
            </a:r>
            <a:r>
              <a:rPr lang="pl-PL" dirty="0" err="1" smtClean="0"/>
              <a:t>inite</a:t>
            </a:r>
            <a:r>
              <a:rPr lang="pl-PL" dirty="0" smtClean="0"/>
              <a:t> </a:t>
            </a:r>
            <a:r>
              <a:rPr lang="en-US" dirty="0" smtClean="0"/>
              <a:t>D</a:t>
            </a:r>
            <a:r>
              <a:rPr lang="pl-PL" dirty="0" err="1" smtClean="0"/>
              <a:t>ifference</a:t>
            </a:r>
            <a:r>
              <a:rPr lang="pl-PL" dirty="0" smtClean="0"/>
              <a:t> Method</a:t>
            </a:r>
            <a:r>
              <a:rPr lang="en-US" dirty="0" smtClean="0"/>
              <a:t> quench calculation software was developed</a:t>
            </a:r>
            <a:endParaRPr lang="pl-PL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unconditionally </a:t>
            </a:r>
            <a:r>
              <a:rPr lang="en-US" sz="1400" dirty="0"/>
              <a:t>stable implicit scheme </a:t>
            </a:r>
            <a:endParaRPr lang="pl-PL" sz="14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innovative </a:t>
            </a:r>
            <a:r>
              <a:rPr lang="en-US" sz="1400" dirty="0"/>
              <a:t>adaptive time stepping algorithm </a:t>
            </a:r>
            <a:endParaRPr lang="pl-PL" sz="14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flexible </a:t>
            </a:r>
            <a:r>
              <a:rPr lang="en-US" sz="1400" dirty="0"/>
              <a:t>topology of the coil supply and protection circuit (option: </a:t>
            </a:r>
            <a:r>
              <a:rPr lang="en-US" sz="1400" i="1" dirty="0"/>
              <a:t>R</a:t>
            </a:r>
            <a:r>
              <a:rPr lang="en-US" sz="1400" dirty="0"/>
              <a:t>d, cold by-pass, etc.) </a:t>
            </a:r>
            <a:endParaRPr lang="pl-PL" sz="14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yoke’s </a:t>
            </a:r>
            <a:r>
              <a:rPr lang="en-US" sz="1400" dirty="0"/>
              <a:t>magnetic characteristics taken into account in the inductance function </a:t>
            </a:r>
            <a:endParaRPr lang="pl-PL" sz="14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options</a:t>
            </a:r>
            <a:r>
              <a:rPr lang="en-US" sz="1400" dirty="0"/>
              <a:t>: 3D for potted coils, cooling by He bath, heaters </a:t>
            </a:r>
            <a:endParaRPr lang="pl-PL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Simulation </a:t>
            </a:r>
            <a:r>
              <a:rPr lang="en-US" dirty="0"/>
              <a:t>results are in good agreement with available measurements </a:t>
            </a:r>
            <a:endParaRPr lang="pl-PL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l-PL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Plans</a:t>
            </a:r>
            <a:endParaRPr lang="pl-PL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commercial </a:t>
            </a:r>
            <a:r>
              <a:rPr lang="en-US" sz="1400" dirty="0"/>
              <a:t>MATLAB → Python (OOP, classes, scalability) </a:t>
            </a:r>
            <a:endParaRPr lang="pl-PL" sz="14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upgrade </a:t>
            </a:r>
            <a:r>
              <a:rPr lang="en-US" sz="1400" dirty="0"/>
              <a:t>of the electrical model (warm cables, line capacitance, de-</a:t>
            </a:r>
            <a:r>
              <a:rPr lang="en-US" sz="1400" dirty="0" err="1"/>
              <a:t>centralised</a:t>
            </a:r>
            <a:r>
              <a:rPr lang="en-US" sz="1400" dirty="0"/>
              <a:t>?, etc.) </a:t>
            </a:r>
            <a:endParaRPr lang="pl-PL" sz="14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pl-PL" sz="1400" dirty="0" smtClean="0"/>
              <a:t>SIS100 </a:t>
            </a:r>
            <a:r>
              <a:rPr lang="pl-PL" sz="1400" dirty="0" err="1"/>
              <a:t>transient</a:t>
            </a:r>
            <a:r>
              <a:rPr lang="pl-PL" sz="1400" dirty="0"/>
              <a:t> </a:t>
            </a:r>
            <a:r>
              <a:rPr lang="pl-PL" sz="1400" dirty="0" err="1"/>
              <a:t>effects</a:t>
            </a:r>
            <a:r>
              <a:rPr lang="pl-PL" sz="1400" dirty="0"/>
              <a:t> </a:t>
            </a:r>
            <a:r>
              <a:rPr lang="pl-PL" sz="1400" dirty="0" err="1"/>
              <a:t>study</a:t>
            </a:r>
            <a:r>
              <a:rPr lang="pl-PL" sz="1400" dirty="0"/>
              <a:t> </a:t>
            </a:r>
            <a:endParaRPr lang="pl-PL" sz="14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user </a:t>
            </a:r>
            <a:r>
              <a:rPr lang="en-US" sz="1400" dirty="0"/>
              <a:t>friendly </a:t>
            </a:r>
            <a:r>
              <a:rPr lang="en-US" sz="1400" b="1" dirty="0"/>
              <a:t>G</a:t>
            </a:r>
            <a:r>
              <a:rPr lang="en-US" sz="1400" dirty="0"/>
              <a:t>raphical </a:t>
            </a:r>
            <a:r>
              <a:rPr lang="en-US" sz="1400" b="1" dirty="0"/>
              <a:t>U</a:t>
            </a:r>
            <a:r>
              <a:rPr lang="en-US" sz="1400" dirty="0"/>
              <a:t>ser </a:t>
            </a:r>
            <a:r>
              <a:rPr lang="en-US" sz="1400" b="1" dirty="0"/>
              <a:t>I</a:t>
            </a:r>
            <a:r>
              <a:rPr lang="en-US" sz="1400" dirty="0"/>
              <a:t>nterface (GUI) </a:t>
            </a:r>
            <a:endParaRPr lang="pl-PL" sz="14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err="1" smtClean="0"/>
              <a:t>Nuclotron</a:t>
            </a:r>
            <a:r>
              <a:rPr lang="en-US" sz="1400" dirty="0" smtClean="0"/>
              <a:t>-type </a:t>
            </a:r>
            <a:r>
              <a:rPr lang="en-US" sz="1400" dirty="0"/>
              <a:t>cable: development of a 3D thermal model (force-flow cooling), implementation of cylindrical coordinate system </a:t>
            </a:r>
          </a:p>
        </p:txBody>
      </p:sp>
    </p:spTree>
    <p:extLst>
      <p:ext uri="{BB962C8B-B14F-4D97-AF65-F5344CB8AC3E}">
        <p14:creationId xmlns:p14="http://schemas.microsoft.com/office/powerpoint/2010/main" val="2459883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7234" y="393662"/>
            <a:ext cx="10049393" cy="853326"/>
          </a:xfrm>
        </p:spPr>
        <p:txBody>
          <a:bodyPr>
            <a:normAutofit/>
          </a:bodyPr>
          <a:lstStyle/>
          <a:p>
            <a:r>
              <a:rPr lang="pl-PL" sz="3600" b="1" dirty="0" err="1" smtClean="0"/>
              <a:t>session</a:t>
            </a:r>
            <a:r>
              <a:rPr lang="pl-PL" sz="3600" b="1" dirty="0" smtClean="0"/>
              <a:t> V</a:t>
            </a:r>
            <a:r>
              <a:rPr lang="pl-PL" sz="3600" dirty="0" smtClean="0"/>
              <a:t>: Electro-</a:t>
            </a:r>
            <a:r>
              <a:rPr lang="pl-PL" sz="3600" dirty="0" err="1" smtClean="0"/>
              <a:t>thermal</a:t>
            </a:r>
            <a:r>
              <a:rPr lang="pl-PL" sz="3600" dirty="0" smtClean="0"/>
              <a:t> modeling</a:t>
            </a:r>
            <a:endParaRPr lang="pl-PL" sz="3600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61E805B2-F247-694A-B3F8-FAF6AEDBF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329" y="83602"/>
            <a:ext cx="2113183" cy="1163386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800851" y="1343769"/>
            <a:ext cx="10737433" cy="96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 err="1"/>
              <a:t>PSpice</a:t>
            </a:r>
            <a:r>
              <a:rPr lang="en-US" sz="2000" b="1" dirty="0"/>
              <a:t> modeling of the inrush and fault currents in a 21 MVA HTS transformer</a:t>
            </a:r>
            <a:r>
              <a:rPr lang="pl-PL" sz="2000" b="1" dirty="0"/>
              <a:t> 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/>
              <a:t>(</a:t>
            </a:r>
            <a:r>
              <a:rPr lang="en-US" sz="2000" dirty="0"/>
              <a:t>P</a:t>
            </a:r>
            <a:r>
              <a:rPr lang="pl-PL" sz="2000" dirty="0" err="1"/>
              <a:t>aweł</a:t>
            </a:r>
            <a:r>
              <a:rPr lang="en-US" sz="2000" dirty="0"/>
              <a:t> </a:t>
            </a:r>
            <a:r>
              <a:rPr lang="en-US" sz="2000" dirty="0" err="1"/>
              <a:t>Surdacki</a:t>
            </a:r>
            <a:r>
              <a:rPr lang="pl-PL" sz="2000" dirty="0" smtClean="0"/>
              <a:t>)</a:t>
            </a:r>
            <a:endParaRPr lang="pl-PL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2"/>
          <p:cNvSpPr>
            <a:spLocks noGrp="1"/>
          </p:cNvSpPr>
          <p:nvPr>
            <p:ph idx="1"/>
          </p:nvPr>
        </p:nvSpPr>
        <p:spPr>
          <a:xfrm>
            <a:off x="1109929" y="2560083"/>
            <a:ext cx="10644923" cy="3431643"/>
          </a:xfrm>
        </p:spPr>
        <p:txBody>
          <a:bodyPr>
            <a:normAutofit/>
          </a:bodyPr>
          <a:lstStyle/>
          <a:p>
            <a:r>
              <a:rPr lang="en-US" sz="1400" dirty="0"/>
              <a:t>The PSpice program allowed for the creation of computer </a:t>
            </a:r>
            <a:r>
              <a:rPr lang="pl-PL" sz="1400" dirty="0"/>
              <a:t>m</a:t>
            </a:r>
            <a:r>
              <a:rPr lang="en-US" sz="1400" dirty="0" err="1"/>
              <a:t>odel</a:t>
            </a:r>
            <a:r>
              <a:rPr lang="en-US" sz="1400" dirty="0"/>
              <a:t>  of  highly  non-linear  electrical  component  like</a:t>
            </a:r>
            <a:r>
              <a:rPr lang="pl-PL" sz="1400" dirty="0"/>
              <a:t> SC </a:t>
            </a:r>
            <a:r>
              <a:rPr lang="en-US" sz="1400" dirty="0"/>
              <a:t>tape.  </a:t>
            </a:r>
            <a:endParaRPr lang="pl-PL" sz="1400" dirty="0"/>
          </a:p>
          <a:p>
            <a:r>
              <a:rPr lang="en-US" sz="1400" dirty="0"/>
              <a:t>The  </a:t>
            </a:r>
            <a:r>
              <a:rPr lang="pl-PL" sz="1400" dirty="0" err="1"/>
              <a:t>results</a:t>
            </a:r>
            <a:r>
              <a:rPr lang="pl-PL" sz="1400" dirty="0"/>
              <a:t> </a:t>
            </a:r>
            <a:r>
              <a:rPr lang="pl-PL" sz="1400" dirty="0" err="1"/>
              <a:t>obtained</a:t>
            </a:r>
            <a:r>
              <a:rPr lang="pl-PL" sz="1400" dirty="0"/>
              <a:t> </a:t>
            </a:r>
            <a:r>
              <a:rPr lang="pl-PL" sz="1400" dirty="0" err="1"/>
              <a:t>from</a:t>
            </a:r>
            <a:r>
              <a:rPr lang="pl-PL" sz="1400" dirty="0"/>
              <a:t> </a:t>
            </a:r>
            <a:r>
              <a:rPr lang="en-US" sz="1400" dirty="0"/>
              <a:t>the </a:t>
            </a:r>
            <a:r>
              <a:rPr lang="pl-PL" sz="1400" dirty="0"/>
              <a:t>computer </a:t>
            </a:r>
            <a:r>
              <a:rPr lang="pl-PL" sz="1400" dirty="0" err="1"/>
              <a:t>modelling</a:t>
            </a:r>
            <a:r>
              <a:rPr lang="pl-PL" sz="1400" dirty="0"/>
              <a:t> </a:t>
            </a:r>
            <a:r>
              <a:rPr lang="pl-PL" sz="1400" dirty="0" err="1"/>
              <a:t>are</a:t>
            </a:r>
            <a:r>
              <a:rPr lang="pl-PL" sz="1400" dirty="0"/>
              <a:t> </a:t>
            </a:r>
            <a:r>
              <a:rPr lang="pl-PL" sz="1400" dirty="0" err="1"/>
              <a:t>in</a:t>
            </a:r>
            <a:r>
              <a:rPr lang="pl-PL" sz="1400" dirty="0"/>
              <a:t> </a:t>
            </a:r>
            <a:br>
              <a:rPr lang="pl-PL" sz="1400" dirty="0"/>
            </a:br>
            <a:r>
              <a:rPr lang="pl-PL" sz="1400" dirty="0"/>
              <a:t>a </a:t>
            </a:r>
            <a:r>
              <a:rPr lang="pl-PL" sz="1400" dirty="0" err="1"/>
              <a:t>good</a:t>
            </a:r>
            <a:r>
              <a:rPr lang="pl-PL" sz="1400" dirty="0"/>
              <a:t> </a:t>
            </a:r>
            <a:r>
              <a:rPr lang="pl-PL" sz="1400" dirty="0" err="1"/>
              <a:t>agreement</a:t>
            </a:r>
            <a:r>
              <a:rPr lang="pl-PL" sz="1400" dirty="0"/>
              <a:t> </a:t>
            </a:r>
            <a:r>
              <a:rPr lang="pl-PL" sz="1400" dirty="0" err="1"/>
              <a:t>with</a:t>
            </a:r>
            <a:r>
              <a:rPr lang="pl-PL" sz="1400" dirty="0"/>
              <a:t> </a:t>
            </a:r>
            <a:r>
              <a:rPr lang="en-US" sz="1400" dirty="0"/>
              <a:t>the laboratory measurements </a:t>
            </a:r>
            <a:r>
              <a:rPr lang="pl-PL" sz="1400" dirty="0"/>
              <a:t>of </a:t>
            </a:r>
            <a:r>
              <a:rPr lang="en-US" sz="1400" dirty="0"/>
              <a:t>the physical model of the</a:t>
            </a:r>
            <a:r>
              <a:rPr lang="pl-PL" sz="1400" dirty="0"/>
              <a:t> </a:t>
            </a:r>
            <a:r>
              <a:rPr lang="en-US" sz="1400" dirty="0"/>
              <a:t>10 </a:t>
            </a:r>
            <a:r>
              <a:rPr lang="en-US" sz="1400" dirty="0" err="1"/>
              <a:t>kVA</a:t>
            </a:r>
            <a:r>
              <a:rPr lang="en-US" sz="1400" dirty="0"/>
              <a:t> </a:t>
            </a:r>
            <a:r>
              <a:rPr lang="pl-PL" sz="1400" dirty="0"/>
              <a:t>SC </a:t>
            </a:r>
            <a:r>
              <a:rPr lang="en-US" sz="1400" dirty="0"/>
              <a:t>transformer. </a:t>
            </a:r>
            <a:endParaRPr lang="pl-PL" sz="1400" dirty="0"/>
          </a:p>
          <a:p>
            <a:r>
              <a:rPr lang="en-US" sz="1400" dirty="0"/>
              <a:t>Electrical circuit simulation seems to be a reliable </a:t>
            </a:r>
            <a:r>
              <a:rPr lang="pl-PL" sz="1400" dirty="0"/>
              <a:t>and </a:t>
            </a:r>
            <a:r>
              <a:rPr lang="pl-PL" sz="1400" dirty="0" err="1"/>
              <a:t>fast</a:t>
            </a:r>
            <a:r>
              <a:rPr lang="pl-PL" sz="1400" dirty="0"/>
              <a:t> </a:t>
            </a:r>
            <a:r>
              <a:rPr lang="en-US" sz="1400" dirty="0"/>
              <a:t>tool for the simplified analysis of </a:t>
            </a:r>
            <a:r>
              <a:rPr lang="pl-PL" sz="1400" dirty="0"/>
              <a:t>SC </a:t>
            </a:r>
            <a:r>
              <a:rPr lang="en-US" sz="1400" dirty="0"/>
              <a:t>devices. </a:t>
            </a:r>
            <a:endParaRPr lang="pl-PL" sz="1400" dirty="0"/>
          </a:p>
          <a:p>
            <a:r>
              <a:rPr lang="en-US" sz="1400" dirty="0"/>
              <a:t>The computer analysis conducted in the PSpice program can be an important verification element of the superconducting transformers’ </a:t>
            </a:r>
            <a:r>
              <a:rPr lang="pl-PL" sz="1400" dirty="0" err="1"/>
              <a:t>structure</a:t>
            </a:r>
            <a:r>
              <a:rPr lang="en-US" sz="1400" dirty="0"/>
              <a:t>.</a:t>
            </a:r>
            <a:endParaRPr lang="pl-PL" sz="1400" dirty="0"/>
          </a:p>
          <a:p>
            <a:r>
              <a:rPr lang="en-US" sz="1400" dirty="0"/>
              <a:t>The computer model presented in the paper well describes the phenomenon of the inrush current and short-circuit current of </a:t>
            </a:r>
            <a:r>
              <a:rPr lang="pl-PL" sz="1400" dirty="0"/>
              <a:t>SC </a:t>
            </a:r>
            <a:r>
              <a:rPr lang="en-US" sz="1400" dirty="0"/>
              <a:t>transformers. </a:t>
            </a:r>
            <a:r>
              <a:rPr lang="pl-PL" sz="1400" dirty="0"/>
              <a:t/>
            </a:r>
            <a:br>
              <a:rPr lang="pl-PL" sz="1400" dirty="0"/>
            </a:br>
            <a:endParaRPr lang="pl-PL" sz="1400" dirty="0" smtClean="0"/>
          </a:p>
          <a:p>
            <a:r>
              <a:rPr lang="en-US" sz="1400" dirty="0" smtClean="0"/>
              <a:t>Using </a:t>
            </a:r>
            <a:r>
              <a:rPr lang="en-US" sz="1400" dirty="0"/>
              <a:t>the given relations at the transformer design stage, it is possible to predict the maximum values of the inrush current </a:t>
            </a:r>
            <a:r>
              <a:rPr lang="pl-PL" sz="1400" dirty="0"/>
              <a:t>and </a:t>
            </a:r>
            <a:r>
              <a:rPr lang="en-US" sz="1400" dirty="0"/>
              <a:t>short-circuit current </a:t>
            </a:r>
            <a:r>
              <a:rPr lang="pl-PL" sz="1400" dirty="0"/>
              <a:t> </a:t>
            </a:r>
            <a:r>
              <a:rPr lang="en-US" sz="1400" dirty="0"/>
              <a:t>impulses and the time of decay of this current wave. </a:t>
            </a:r>
            <a:r>
              <a:rPr lang="pl-PL" sz="1400" dirty="0"/>
              <a:t/>
            </a:r>
            <a:br>
              <a:rPr lang="pl-PL" sz="1400" dirty="0"/>
            </a:br>
            <a:r>
              <a:rPr lang="en-US" sz="1400" dirty="0"/>
              <a:t>It can be determined whether the superconducting windings will go to a resistive state, as well as calculate how long this state will last and how much heat will be released in the windings. </a:t>
            </a:r>
            <a:r>
              <a:rPr lang="pl-PL" sz="1400" dirty="0"/>
              <a:t/>
            </a:r>
            <a:br>
              <a:rPr lang="pl-PL" sz="1400" dirty="0"/>
            </a:br>
            <a:r>
              <a:rPr lang="en-US" sz="1400" dirty="0"/>
              <a:t>This allows to calculate the temperature of the windings, and thereby to eliminate the risk of their thermal damage</a:t>
            </a:r>
            <a:r>
              <a:rPr lang="en-US" sz="1400" dirty="0" smtClean="0"/>
              <a:t>.</a:t>
            </a:r>
            <a:endParaRPr lang="pl-PL" sz="1400" dirty="0"/>
          </a:p>
          <a:p>
            <a:endParaRPr lang="pl-PL" sz="1400" dirty="0"/>
          </a:p>
          <a:p>
            <a:pPr>
              <a:buNone/>
            </a:pP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3970479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7235" y="92872"/>
            <a:ext cx="7283608" cy="853326"/>
          </a:xfrm>
        </p:spPr>
        <p:txBody>
          <a:bodyPr>
            <a:normAutofit/>
          </a:bodyPr>
          <a:lstStyle/>
          <a:p>
            <a:r>
              <a:rPr lang="pl-PL" sz="3600" b="1" dirty="0" err="1" smtClean="0"/>
              <a:t>session</a:t>
            </a:r>
            <a:r>
              <a:rPr lang="pl-PL" sz="3600" b="1" dirty="0" smtClean="0"/>
              <a:t> V</a:t>
            </a:r>
            <a:r>
              <a:rPr lang="pl-PL" sz="3600" dirty="0" smtClean="0"/>
              <a:t>: Electro-</a:t>
            </a:r>
            <a:r>
              <a:rPr lang="pl-PL" sz="3600" dirty="0" err="1" smtClean="0"/>
              <a:t>thermal</a:t>
            </a:r>
            <a:r>
              <a:rPr lang="pl-PL" sz="3600" dirty="0" smtClean="0"/>
              <a:t> modeling</a:t>
            </a:r>
            <a:endParaRPr lang="pl-PL" sz="3600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61E805B2-F247-694A-B3F8-FAF6AEDBF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329" y="83602"/>
            <a:ext cx="2113183" cy="1163386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57234" y="1162767"/>
            <a:ext cx="107374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/>
              <a:t>1D and 2D finite-element approaches to extract the resistivity of the superconductor material from pulsed current measurements on HTS 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dirty="0" smtClean="0"/>
              <a:t>(</a:t>
            </a:r>
            <a:r>
              <a:rPr lang="pl-PL" sz="2000" dirty="0"/>
              <a:t>Nicolo Riva</a:t>
            </a:r>
            <a:r>
              <a:rPr lang="pl-PL" sz="2000" dirty="0" smtClean="0"/>
              <a:t>)</a:t>
            </a:r>
            <a:endParaRPr lang="pl-PL" sz="2000" dirty="0"/>
          </a:p>
        </p:txBody>
      </p:sp>
      <p:sp>
        <p:nvSpPr>
          <p:cNvPr id="5" name="Rectangle 4"/>
          <p:cNvSpPr/>
          <p:nvPr/>
        </p:nvSpPr>
        <p:spPr>
          <a:xfrm>
            <a:off x="752723" y="2597342"/>
            <a:ext cx="1095400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The problems usually arising in the characterization of the </a:t>
            </a:r>
            <a:r>
              <a:rPr lang="en-US" sz="1400" b="1" dirty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flux flow </a:t>
            </a:r>
            <a:r>
              <a:rPr lang="en-US" sz="1400" dirty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regime, namely </a:t>
            </a:r>
            <a:r>
              <a:rPr lang="en-US" sz="1400" b="1" dirty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excessive heating </a:t>
            </a:r>
            <a:r>
              <a:rPr lang="en-US" sz="1400" dirty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and </a:t>
            </a:r>
            <a:r>
              <a:rPr lang="en-US" sz="1400" b="1" dirty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interlayer current sharing</a:t>
            </a:r>
            <a:r>
              <a:rPr lang="en-US" sz="1400" dirty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, have been 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addressed</a:t>
            </a:r>
            <a:endParaRPr lang="en-US" sz="1400" dirty="0">
              <a:latin typeface="Century Gothic" panose="020B0502020202020204" pitchFamily="34" charset="0"/>
              <a:ea typeface="CMU Bright" panose="02000603000000000000" pitchFamily="50" charset="0"/>
              <a:cs typeface="CMU Bright" panose="02000603000000000000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Century Gothic" panose="020B0502020202020204" pitchFamily="34" charset="0"/>
              <a:ea typeface="CMU Bright" panose="02000603000000000000" pitchFamily="50" charset="0"/>
              <a:cs typeface="CMU Bright" panose="02000603000000000000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We</a:t>
            </a:r>
            <a:r>
              <a:rPr lang="pl-PL" sz="1400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retrieved 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and preliminary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validated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 the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overcritical resistivity </a:t>
            </a:r>
            <a:r>
              <a:rPr lang="en-US" sz="1400" b="1" dirty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curves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Century Gothic" panose="020B0502020202020204" pitchFamily="34" charset="0"/>
              <a:ea typeface="CMU Bright" panose="02000603000000000000" pitchFamily="50" charset="0"/>
              <a:cs typeface="CMU Bright" panose="02000603000000000000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We developed and successfully used a 1D Finite Volume thermal model to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reduce the computational efforts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>
              <a:latin typeface="Century Gothic" panose="020B0502020202020204" pitchFamily="34" charset="0"/>
              <a:ea typeface="CMU Bright" panose="02000603000000000000" pitchFamily="50" charset="0"/>
              <a:cs typeface="CMU Bright" panose="02000603000000000000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We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addressed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 the problem due to a lack of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knowledge of material properties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50" charset="0"/>
                <a:cs typeface="CMU Bright" panose="02000603000000000000" pitchFamily="50" charset="0"/>
              </a:rPr>
              <a:t> (in particular Silver)</a:t>
            </a:r>
            <a:endParaRPr lang="en-US" sz="1400" b="1" dirty="0">
              <a:latin typeface="Century Gothic" panose="020B0502020202020204" pitchFamily="34" charset="0"/>
              <a:ea typeface="CMU Bright" panose="02000603000000000000" pitchFamily="50" charset="0"/>
              <a:cs typeface="CMU Bright" panose="02000603000000000000" pitchFamily="50" charset="0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1967913" y="4755613"/>
            <a:ext cx="931649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Further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pulsed measurements 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on </a:t>
            </a:r>
            <a:r>
              <a:rPr lang="en-US" sz="1400" dirty="0" err="1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HTScc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 samples (external magnetic field and different temperatures)</a:t>
            </a:r>
            <a:endParaRPr lang="en-US" sz="1400" dirty="0">
              <a:latin typeface="Century Gothic" panose="020B0502020202020204" pitchFamily="34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Century Gothic" panose="020B0502020202020204" pitchFamily="34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Further improvement of the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1D Finite Volume 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model (accuracy and computation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Century Gothic" panose="020B0502020202020204" pitchFamily="34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Application of the 1D FV to an extended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sensitivity analysis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 and implementation in </a:t>
            </a:r>
            <a:r>
              <a:rPr lang="en-US" sz="1400" dirty="0" err="1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LabView</a:t>
            </a:r>
            <a:endParaRPr lang="en-US" sz="1400" dirty="0" smtClean="0">
              <a:latin typeface="Century Gothic" panose="020B0502020202020204" pitchFamily="34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>
              <a:latin typeface="Century Gothic" panose="020B0502020202020204" pitchFamily="34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Development </a:t>
            </a:r>
            <a:r>
              <a:rPr lang="en-US" sz="1400" dirty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of 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model </a:t>
            </a:r>
            <a:r>
              <a:rPr lang="en-US" sz="1400" dirty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in </a:t>
            </a:r>
            <a:r>
              <a:rPr lang="en-US" sz="1400" b="1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relevant 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scenarios to compare with </a:t>
            </a:r>
            <a:r>
              <a:rPr lang="en-US" sz="1400" dirty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constitutive </a:t>
            </a:r>
            <a:r>
              <a:rPr lang="en-US" sz="1400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laws</a:t>
            </a:r>
            <a:endParaRPr lang="en-US" sz="1400" b="1" dirty="0" smtClean="0">
              <a:latin typeface="Century Gothic" panose="020B0502020202020204" pitchFamily="34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 smtClean="0">
              <a:latin typeface="Century Gothic" panose="020B0502020202020204" pitchFamily="34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u="sng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How the</a:t>
            </a:r>
            <a:r>
              <a:rPr lang="en-US" sz="1400" b="1" u="sng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 overcritical current curves </a:t>
            </a:r>
            <a:r>
              <a:rPr lang="en-US" sz="1400" u="sng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we </a:t>
            </a:r>
            <a:r>
              <a:rPr lang="en-US" sz="1400" b="1" u="sng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measured </a:t>
            </a:r>
            <a:r>
              <a:rPr lang="en-US" sz="1400" u="sng" dirty="0" smtClean="0">
                <a:latin typeface="Century Gothic" panose="020B0502020202020204" pitchFamily="34" charset="0"/>
                <a:ea typeface="CMU Bright" panose="02000603000000000000" pitchFamily="2" charset="0"/>
                <a:cs typeface="CMU Bright" panose="02000603000000000000" pitchFamily="2" charset="0"/>
              </a:rPr>
              <a:t>impact HTS devices?</a:t>
            </a:r>
            <a:endParaRPr lang="en-US" sz="1400" u="sng" dirty="0">
              <a:latin typeface="Century Gothic" panose="020B0502020202020204" pitchFamily="34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Century Gothic" panose="020B0502020202020204" pitchFamily="34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967913" y="4355503"/>
            <a:ext cx="9437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000" dirty="0" err="1" smtClean="0"/>
              <a:t>Plans</a:t>
            </a:r>
            <a:r>
              <a:rPr lang="pl-PL" sz="2000" dirty="0" smtClean="0"/>
              <a:t>: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100962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7234" y="393662"/>
            <a:ext cx="10049393" cy="853326"/>
          </a:xfrm>
        </p:spPr>
        <p:txBody>
          <a:bodyPr>
            <a:normAutofit/>
          </a:bodyPr>
          <a:lstStyle/>
          <a:p>
            <a:r>
              <a:rPr lang="pl-PL" sz="3600" b="1" dirty="0" err="1" smtClean="0"/>
              <a:t>session</a:t>
            </a:r>
            <a:r>
              <a:rPr lang="pl-PL" sz="3600" b="1" dirty="0" smtClean="0"/>
              <a:t> V</a:t>
            </a:r>
            <a:r>
              <a:rPr lang="pl-PL" sz="3600" dirty="0" smtClean="0"/>
              <a:t>: Electro-</a:t>
            </a:r>
            <a:r>
              <a:rPr lang="pl-PL" sz="3600" dirty="0" err="1" smtClean="0"/>
              <a:t>thermal</a:t>
            </a:r>
            <a:r>
              <a:rPr lang="pl-PL" sz="3600" dirty="0" smtClean="0"/>
              <a:t> modeling</a:t>
            </a:r>
            <a:endParaRPr lang="pl-PL" sz="3600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61E805B2-F247-694A-B3F8-FAF6AEDBF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329" y="83602"/>
            <a:ext cx="2113183" cy="1163386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800851" y="1308042"/>
            <a:ext cx="107374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/>
              <a:t>Analysis of Current </a:t>
            </a:r>
            <a:r>
              <a:rPr lang="en-US" sz="2000" b="1" dirty="0" err="1"/>
              <a:t>Distirbution</a:t>
            </a:r>
            <a:r>
              <a:rPr lang="en-US" sz="2000" b="1" dirty="0"/>
              <a:t> during Quench in a Pancake coil wound with REBCO </a:t>
            </a:r>
            <a:r>
              <a:rPr lang="en-US" sz="2000" b="1" dirty="0" err="1"/>
              <a:t>Roebel</a:t>
            </a:r>
            <a:r>
              <a:rPr lang="en-US" sz="2000" b="1" dirty="0"/>
              <a:t> cable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(</a:t>
            </a:r>
            <a:r>
              <a:rPr lang="en-US" sz="2000" dirty="0"/>
              <a:t>M</a:t>
            </a:r>
            <a:r>
              <a:rPr lang="pl-PL" sz="2000" dirty="0" err="1"/>
              <a:t>arco</a:t>
            </a:r>
            <a:r>
              <a:rPr lang="en-US" sz="2000" dirty="0"/>
              <a:t> </a:t>
            </a:r>
            <a:r>
              <a:rPr lang="en-US" sz="2000" dirty="0" err="1"/>
              <a:t>Breschi</a:t>
            </a:r>
            <a:r>
              <a:rPr lang="pl-PL" sz="2000" dirty="0" smtClean="0"/>
              <a:t>)</a:t>
            </a:r>
            <a:endParaRPr lang="pl-PL" dirty="0"/>
          </a:p>
        </p:txBody>
      </p:sp>
      <p:sp>
        <p:nvSpPr>
          <p:cNvPr id="5" name="CasellaDiTesto 7">
            <a:extLst>
              <a:ext uri="{FF2B5EF4-FFF2-40B4-BE49-F238E27FC236}">
                <a16:creationId xmlns:a16="http://schemas.microsoft.com/office/drawing/2014/main" id="{BDA2E6F8-DD7D-440A-A9CC-0970FDB6C890}"/>
              </a:ext>
            </a:extLst>
          </p:cNvPr>
          <p:cNvSpPr txBox="1"/>
          <p:nvPr/>
        </p:nvSpPr>
        <p:spPr>
          <a:xfrm>
            <a:off x="541332" y="3082577"/>
            <a:ext cx="109802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SzPct val="170000"/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</a:rPr>
              <a:t>Based on a </a:t>
            </a: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homogenization procedure</a:t>
            </a:r>
            <a:r>
              <a:rPr lang="en-US" sz="1600" dirty="0">
                <a:cs typeface="Arial" panose="020B0604020202020204" pitchFamily="34" charset="0"/>
              </a:rPr>
              <a:t>, and a </a:t>
            </a: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single 1D mesh</a:t>
            </a:r>
            <a:r>
              <a:rPr lang="en-US" sz="1600" dirty="0">
                <a:cs typeface="Arial" panose="020B0604020202020204" pitchFamily="34" charset="0"/>
              </a:rPr>
              <a:t>, the electro-thermal model is able to describe consistently the </a:t>
            </a: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heat </a:t>
            </a:r>
            <a:r>
              <a:rPr lang="en-US" sz="1600" dirty="0">
                <a:cs typeface="Arial" panose="020B0604020202020204" pitchFamily="34" charset="0"/>
              </a:rPr>
              <a:t>and </a:t>
            </a: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current redistribution </a:t>
            </a:r>
            <a:r>
              <a:rPr lang="en-US" sz="1600" dirty="0">
                <a:cs typeface="Arial" panose="020B0604020202020204" pitchFamily="34" charset="0"/>
              </a:rPr>
              <a:t>between tapes during quench.</a:t>
            </a:r>
            <a:endParaRPr lang="en-GB" sz="1600" dirty="0">
              <a:cs typeface="Arial" panose="020B0604020202020204" pitchFamily="34" charset="0"/>
            </a:endParaRPr>
          </a:p>
        </p:txBody>
      </p:sp>
      <p:sp>
        <p:nvSpPr>
          <p:cNvPr id="7" name="CasellaDiTesto 10">
            <a:extLst>
              <a:ext uri="{FF2B5EF4-FFF2-40B4-BE49-F238E27FC236}">
                <a16:creationId xmlns:a16="http://schemas.microsoft.com/office/drawing/2014/main" id="{E3E4B984-BE27-4E78-96F7-3ED121E100DF}"/>
              </a:ext>
            </a:extLst>
          </p:cNvPr>
          <p:cNvSpPr txBox="1"/>
          <p:nvPr/>
        </p:nvSpPr>
        <p:spPr>
          <a:xfrm>
            <a:off x="582979" y="2436748"/>
            <a:ext cx="10887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SzPct val="17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An electro-thermal model for the analysis of quench in </a:t>
            </a:r>
            <a:r>
              <a:rPr lang="en-US" sz="1600" dirty="0" err="1">
                <a:solidFill>
                  <a:prstClr val="black"/>
                </a:solidFill>
                <a:cs typeface="Times New Roman" panose="02020603050405020304" pitchFamily="18" charset="0"/>
              </a:rPr>
              <a:t>Roebel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cable is applied to study a </a:t>
            </a:r>
            <a:r>
              <a:rPr lang="en-US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7 turns pancake 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wound with of a </a:t>
            </a:r>
            <a:r>
              <a:rPr lang="en-US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2 m long 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cable made of </a:t>
            </a:r>
            <a:r>
              <a:rPr lang="en-US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15 strands. </a:t>
            </a:r>
            <a:endParaRPr lang="en-US" sz="16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CasellaDiTesto 12">
            <a:extLst>
              <a:ext uri="{FF2B5EF4-FFF2-40B4-BE49-F238E27FC236}">
                <a16:creationId xmlns:a16="http://schemas.microsoft.com/office/drawing/2014/main" id="{1DA36963-7A61-4B2E-840E-C69692B7DF93}"/>
              </a:ext>
            </a:extLst>
          </p:cNvPr>
          <p:cNvSpPr txBox="1"/>
          <p:nvPr/>
        </p:nvSpPr>
        <p:spPr>
          <a:xfrm>
            <a:off x="531459" y="6054509"/>
            <a:ext cx="10882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SzPct val="17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Given the reduced dimensionality of this 1D (quasi-2D) approach, </a:t>
            </a: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the computational burden is reduced relative to </a:t>
            </a:r>
            <a:r>
              <a:rPr lang="en-US" sz="1600" b="1" dirty="0">
                <a:solidFill>
                  <a:srgbClr val="0070C0"/>
                </a:solidFill>
                <a:cs typeface="Times New Roman" panose="02020603050405020304" pitchFamily="18" charset="0"/>
              </a:rPr>
              <a:t>2D or 3D models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, still retaining a good description of the main physical phenomena</a:t>
            </a:r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11F46049-D626-4BD6-AEF6-9FE3D3431B98}"/>
              </a:ext>
            </a:extLst>
          </p:cNvPr>
          <p:cNvSpPr txBox="1"/>
          <p:nvPr/>
        </p:nvSpPr>
        <p:spPr>
          <a:xfrm>
            <a:off x="531459" y="3728406"/>
            <a:ext cx="10990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SzPct val="17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The computed voltages and temperatures are in good agreement with the experimental results; the heat exchange in transverse direction </a:t>
            </a: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across the cable 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and </a:t>
            </a: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from turn to turn 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can be described</a:t>
            </a:r>
          </a:p>
        </p:txBody>
      </p:sp>
      <p:sp>
        <p:nvSpPr>
          <p:cNvPr id="10" name="CasellaDiTesto 8">
            <a:extLst>
              <a:ext uri="{FF2B5EF4-FFF2-40B4-BE49-F238E27FC236}">
                <a16:creationId xmlns:a16="http://schemas.microsoft.com/office/drawing/2014/main" id="{D96DA5B0-C00A-451C-BBB1-DA0041D94FA1}"/>
              </a:ext>
            </a:extLst>
          </p:cNvPr>
          <p:cNvSpPr txBox="1"/>
          <p:nvPr/>
        </p:nvSpPr>
        <p:spPr>
          <a:xfrm>
            <a:off x="531459" y="4435289"/>
            <a:ext cx="10990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SzPct val="17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The current redistributes along the whole coil length due to the terminal contact resistances. The heater disturbance determines a redistribution current of about </a:t>
            </a:r>
            <a:r>
              <a:rPr lang="it-IT" sz="1600" dirty="0">
                <a:solidFill>
                  <a:prstClr val="black"/>
                </a:solidFill>
                <a:cs typeface="Times New Roman" panose="02020603050405020304" pitchFamily="18" charset="0"/>
              </a:rPr>
              <a:t>8.0 </a:t>
            </a:r>
            <a:r>
              <a:rPr lang="it-IT" sz="1600" dirty="0" err="1">
                <a:solidFill>
                  <a:prstClr val="black"/>
                </a:solidFill>
                <a:cs typeface="Times New Roman" panose="02020603050405020304" pitchFamily="18" charset="0"/>
              </a:rPr>
              <a:t>kA</a:t>
            </a:r>
            <a:r>
              <a:rPr lang="it-IT" sz="1600" dirty="0">
                <a:solidFill>
                  <a:prstClr val="black"/>
                </a:solidFill>
                <a:cs typeface="Times New Roman" panose="02020603050405020304" pitchFamily="18" charset="0"/>
              </a:rPr>
              <a:t>/m</a:t>
            </a:r>
            <a:r>
              <a:rPr lang="it-IT" sz="1600" baseline="30000" dirty="0">
                <a:solidFill>
                  <a:prstClr val="black"/>
                </a:solidFill>
                <a:cs typeface="Times New Roman" panose="02020603050405020304" pitchFamily="18" charset="0"/>
              </a:rPr>
              <a:t>2  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mainly located in a </a:t>
            </a: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0.3 m long region around the heater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1" name="CasellaDiTesto 11">
            <a:extLst>
              <a:ext uri="{FF2B5EF4-FFF2-40B4-BE49-F238E27FC236}">
                <a16:creationId xmlns:a16="http://schemas.microsoft.com/office/drawing/2014/main" id="{8A10B00E-358C-4DCC-8084-6AA990A17CA7}"/>
              </a:ext>
            </a:extLst>
          </p:cNvPr>
          <p:cNvSpPr txBox="1"/>
          <p:nvPr/>
        </p:nvSpPr>
        <p:spPr>
          <a:xfrm>
            <a:off x="496017" y="5193967"/>
            <a:ext cx="10990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SzPct val="17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The impact of the heater power pulse on quench energy was analyzed. </a:t>
            </a: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The conduction seems the dominant mechanism in the cooling of the heated region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. At low values of the heater power, the QE of the coil increases since the liquid nitrogen bath has more impact on the cooling balance.</a:t>
            </a:r>
          </a:p>
        </p:txBody>
      </p:sp>
    </p:spTree>
    <p:extLst>
      <p:ext uri="{BB962C8B-B14F-4D97-AF65-F5344CB8AC3E}">
        <p14:creationId xmlns:p14="http://schemas.microsoft.com/office/powerpoint/2010/main" val="420919107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587</Words>
  <Application>Microsoft Office PowerPoint</Application>
  <PresentationFormat>Panoramiczny</PresentationFormat>
  <Paragraphs>71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CMU Bright</vt:lpstr>
      <vt:lpstr>Courier New</vt:lpstr>
      <vt:lpstr>Times New Roman</vt:lpstr>
      <vt:lpstr>Wingdings</vt:lpstr>
      <vt:lpstr>Motyw pakietu Office</vt:lpstr>
      <vt:lpstr>session V: Electro-thermal modeling</vt:lpstr>
      <vt:lpstr>session V: Electro-thermal modeling</vt:lpstr>
      <vt:lpstr>session V: Electro-thermal modeling</vt:lpstr>
      <vt:lpstr>session V: Electro-thermal modeling</vt:lpstr>
      <vt:lpstr>session V: Electro-thermal modeling</vt:lpstr>
      <vt:lpstr>session V: Electro-thermal modeling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Electro-thermal modeling</dc:title>
  <dc:creator>reviewer</dc:creator>
  <cp:lastModifiedBy>reviewer</cp:lastModifiedBy>
  <cp:revision>14</cp:revision>
  <dcterms:created xsi:type="dcterms:W3CDTF">2019-07-11T11:26:49Z</dcterms:created>
  <dcterms:modified xsi:type="dcterms:W3CDTF">2019-07-14T22:45:51Z</dcterms:modified>
</cp:coreProperties>
</file>