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quarter" idx="13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jpeg"/><Relationship Id="rId6" Type="http://schemas.openxmlformats.org/officeDocument/2006/relationships/image" Target="../media/image1.t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1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Interacting Gravitational Waves</a:t>
            </a:r>
          </a:p>
        </p:txBody>
      </p:sp>
      <p:sp>
        <p:nvSpPr>
          <p:cNvPr id="95" name="Subtitle 2"/>
          <p:cNvSpPr txBox="1"/>
          <p:nvPr>
            <p:ph type="subTitle" sz="quarter" idx="1"/>
          </p:nvPr>
        </p:nvSpPr>
        <p:spPr>
          <a:xfrm>
            <a:off x="1524000" y="3555235"/>
            <a:ext cx="9144000" cy="1655762"/>
          </a:xfrm>
          <a:prstGeom prst="rect">
            <a:avLst/>
          </a:prstGeom>
        </p:spPr>
        <p:txBody>
          <a:bodyPr/>
          <a:lstStyle/>
          <a:p>
            <a:pPr/>
            <a:r>
              <a:t>Arundhati Dasgupta, University of Lethbridge</a:t>
            </a:r>
          </a:p>
          <a:p>
            <a:pPr/>
            <a:r>
              <a:t>Siddhartha Morales, ADG `Scalar and Fermion Field Interaction with a Gravity Wave’ (to appear)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16576" y="1637512"/>
            <a:ext cx="7741965" cy="17639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Picture 12" descr="Picture 1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5011" y="4068331"/>
            <a:ext cx="10561978" cy="1608990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The plus polarization causes a perturbation in the Neutrino wave"/>
          <p:cNvSpPr txBox="1"/>
          <p:nvPr/>
        </p:nvSpPr>
        <p:spPr>
          <a:xfrm>
            <a:off x="2070998" y="612545"/>
            <a:ext cx="8999846" cy="453391"/>
          </a:xfrm>
          <a:prstGeom prst="rect">
            <a:avLst/>
          </a:prstGeom>
          <a:gradFill>
            <a:gsLst>
              <a:gs pos="0">
                <a:schemeClr val="accent4">
                  <a:hueOff val="-406799"/>
                  <a:lumOff val="30382"/>
                </a:schemeClr>
              </a:gs>
              <a:gs pos="50000">
                <a:srgbClr val="FFD58D"/>
              </a:gs>
              <a:gs pos="100000">
                <a:schemeClr val="accent4">
                  <a:hueOff val="-362075"/>
                  <a:lumOff val="23565"/>
                </a:schemeClr>
              </a:gs>
            </a:gsLst>
            <a:lin ang="5400000"/>
          </a:gradFill>
          <a:ln w="6350">
            <a:solidFill>
              <a:schemeClr val="accent4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pPr/>
            <a:r>
              <a:t>The plus polarization causes a perturbation in the Neutrino wave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Dirac Bilinear</a:t>
            </a:r>
          </a:p>
        </p:txBody>
      </p:sp>
      <p:pic>
        <p:nvPicPr>
          <p:cNvPr id="171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43614" y="1690688"/>
            <a:ext cx="4804057" cy="48040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68680">
              <a:defRPr sz="4180"/>
            </a:lvl1pPr>
          </a:lstStyle>
          <a:p>
            <a:pPr/>
            <a:r>
              <a:t>Can we use these oscillatory modes to detect gravity waves?</a:t>
            </a:r>
          </a:p>
        </p:txBody>
      </p:sp>
      <p:pic>
        <p:nvPicPr>
          <p:cNvPr id="174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433" y="1860985"/>
            <a:ext cx="5010688" cy="19676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66376" y="2084937"/>
            <a:ext cx="1988164" cy="5359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Picture 12" descr="Picture 1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850948" y="2585338"/>
            <a:ext cx="2751910" cy="405731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TextBox 15"/>
          <p:cNvSpPr txBox="1"/>
          <p:nvPr/>
        </p:nvSpPr>
        <p:spPr>
          <a:xfrm>
            <a:off x="2459220" y="4473705"/>
            <a:ext cx="2519229" cy="542291"/>
          </a:xfrm>
          <a:prstGeom prst="rect">
            <a:avLst/>
          </a:prstGeom>
          <a:gradFill>
            <a:gsLst>
              <a:gs pos="0">
                <a:schemeClr val="accent4">
                  <a:hueOff val="-406799"/>
                  <a:lumOff val="30382"/>
                </a:schemeClr>
              </a:gs>
              <a:gs pos="50000">
                <a:srgbClr val="FFD58D"/>
              </a:gs>
              <a:gs pos="100000">
                <a:schemeClr val="accent4">
                  <a:hueOff val="-362075"/>
                  <a:lumOff val="23565"/>
                </a:schemeClr>
              </a:gs>
            </a:gsLst>
            <a:lin ang="5400000"/>
          </a:gradFill>
          <a:ln w="6350">
            <a:solidFill>
              <a:schemeClr val="accent4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~</a:t>
            </a:r>
            <a:r>
              <a:rPr sz="3000"/>
              <a:t>10</a:t>
            </a:r>
            <a:r>
              <a:rPr baseline="30399" sz="3000"/>
              <a:t>-3 </a:t>
            </a:r>
            <a:r>
              <a:rPr sz="3000"/>
              <a:t>-10</a:t>
            </a:r>
            <a:r>
              <a:rPr baseline="30399" sz="3000"/>
              <a:t>-13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19037" y="42862"/>
            <a:ext cx="6117635" cy="3699340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Title 1"/>
          <p:cNvSpPr txBox="1"/>
          <p:nvPr>
            <p:ph type="title"/>
          </p:nvPr>
        </p:nvSpPr>
        <p:spPr>
          <a:xfrm>
            <a:off x="709493" y="306622"/>
            <a:ext cx="10515601" cy="1325564"/>
          </a:xfrm>
          <a:prstGeom prst="rect">
            <a:avLst/>
          </a:prstGeom>
        </p:spPr>
        <p:txBody>
          <a:bodyPr/>
          <a:lstStyle/>
          <a:p>
            <a:pPr/>
            <a:r>
              <a:t>Multi-messenger astronomy</a:t>
            </a:r>
          </a:p>
        </p:txBody>
      </p:sp>
      <p:sp>
        <p:nvSpPr>
          <p:cNvPr id="181" name="Content Placeholder 2"/>
          <p:cNvSpPr txBox="1"/>
          <p:nvPr>
            <p:ph type="body" sz="half" idx="1"/>
          </p:nvPr>
        </p:nvSpPr>
        <p:spPr>
          <a:xfrm>
            <a:off x="709493" y="3336280"/>
            <a:ext cx="8578653" cy="2764483"/>
          </a:xfrm>
          <a:prstGeom prst="rect">
            <a:avLst/>
          </a:prstGeom>
        </p:spPr>
        <p:txBody>
          <a:bodyPr/>
          <a:lstStyle/>
          <a:p>
            <a:pPr marL="164592" indent="-164592" defTabSz="658368">
              <a:spcBef>
                <a:spcPts val="700"/>
              </a:spcBef>
              <a:defRPr sz="2016"/>
            </a:pPr>
            <a:r>
              <a:t>Neutron star mergers are expected to release both gravity waves and neutrinos.</a:t>
            </a:r>
          </a:p>
          <a:p>
            <a:pPr marL="164592" indent="-164592" defTabSz="658368">
              <a:spcBef>
                <a:spcPts val="700"/>
              </a:spcBef>
              <a:defRPr sz="2016"/>
            </a:pPr>
            <a:r>
              <a:t>The above calculation could have important implications for neutrinos from the event GW170817</a:t>
            </a:r>
          </a:p>
          <a:p>
            <a:pPr marL="164592" indent="-164592" defTabSz="658368">
              <a:spcBef>
                <a:spcPts val="700"/>
              </a:spcBef>
              <a:defRPr sz="2016"/>
            </a:pPr>
            <a:r>
              <a:t>This event did not detect any neutrinos by Ice Cube and ANTARES, but that is expected from the prediction that the outflow jet was not pointing towards the earth</a:t>
            </a:r>
          </a:p>
          <a:p>
            <a:pPr marL="164592" indent="-164592" defTabSz="658368">
              <a:spcBef>
                <a:spcPts val="700"/>
              </a:spcBef>
              <a:defRPr sz="2016"/>
            </a:pPr>
            <a:r>
              <a:t>We expect the neutrino flux to be perturbed when interacting with gravity waves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Early Universe Cosmology</a:t>
            </a:r>
          </a:p>
        </p:txBody>
      </p:sp>
      <p:sp>
        <p:nvSpPr>
          <p:cNvPr id="184" name="Content Placeholder 2"/>
          <p:cNvSpPr txBox="1"/>
          <p:nvPr>
            <p:ph type="body" idx="1"/>
          </p:nvPr>
        </p:nvSpPr>
        <p:spPr>
          <a:xfrm>
            <a:off x="838200" y="1497009"/>
            <a:ext cx="10515600" cy="4351339"/>
          </a:xfrm>
          <a:prstGeom prst="rect">
            <a:avLst/>
          </a:prstGeom>
        </p:spPr>
        <p:txBody>
          <a:bodyPr/>
          <a:lstStyle/>
          <a:p>
            <a:pPr marL="219455" indent="-219455" defTabSz="877823">
              <a:spcBef>
                <a:spcPts val="900"/>
              </a:spcBef>
              <a:defRPr sz="2688"/>
            </a:pPr>
            <a:r>
              <a:t> Neutrinos from the early universe constitute what is known as the cosmic neutrino background</a:t>
            </a:r>
          </a:p>
          <a:p>
            <a:pPr marL="219455" indent="-219455" defTabSz="877823">
              <a:spcBef>
                <a:spcPts val="900"/>
              </a:spcBef>
              <a:defRPr sz="2688"/>
            </a:pPr>
            <a:r>
              <a:t>From the cosmological data it seems there is a slight discrepancy in the number of degrees of freedom, pointing towards small fluctuations</a:t>
            </a:r>
          </a:p>
          <a:p>
            <a:pPr marL="219455" indent="-219455" defTabSz="877823">
              <a:spcBef>
                <a:spcPts val="900"/>
              </a:spcBef>
              <a:defRPr sz="2688"/>
            </a:pPr>
            <a:r>
              <a:t>It could be that what we are observing is the regular neutrino flux+ perturbations due to interactions with gravity waves</a:t>
            </a:r>
          </a:p>
          <a:p>
            <a:pPr marL="219455" indent="-219455" defTabSz="877823">
              <a:spcBef>
                <a:spcPts val="900"/>
              </a:spcBef>
              <a:defRPr sz="2688"/>
            </a:pPr>
            <a:r>
              <a:t>N=3.13 +/- 0.31 (CMB data)</a:t>
            </a:r>
          </a:p>
          <a:p>
            <a:pPr marL="219455" indent="-219455" defTabSz="877823">
              <a:spcBef>
                <a:spcPts val="900"/>
              </a:spcBef>
              <a:defRPr sz="2688"/>
            </a:pPr>
            <a:r>
              <a:t>   = 3.01+/- 0.15 (95% Planck+ BBN)</a:t>
            </a:r>
          </a:p>
        </p:txBody>
      </p:sp>
      <p:pic>
        <p:nvPicPr>
          <p:cNvPr id="18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37307" y="4478759"/>
            <a:ext cx="3176540" cy="1288764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Neutrino density"/>
          <p:cNvSpPr txBox="1"/>
          <p:nvPr/>
        </p:nvSpPr>
        <p:spPr>
          <a:xfrm>
            <a:off x="10167796" y="4565513"/>
            <a:ext cx="1798772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Neutrino density</a:t>
            </a:r>
          </a:p>
        </p:txBody>
      </p:sp>
      <p:sp>
        <p:nvSpPr>
          <p:cNvPr id="187" name="Photon density"/>
          <p:cNvSpPr txBox="1"/>
          <p:nvPr/>
        </p:nvSpPr>
        <p:spPr>
          <a:xfrm>
            <a:off x="10156095" y="5372853"/>
            <a:ext cx="1613593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Photon density</a:t>
            </a:r>
          </a:p>
        </p:txBody>
      </p:sp>
      <p:sp>
        <p:nvSpPr>
          <p:cNvPr id="188" name="Line"/>
          <p:cNvSpPr/>
          <p:nvPr/>
        </p:nvSpPr>
        <p:spPr>
          <a:xfrm flipH="1">
            <a:off x="9553060" y="4793868"/>
            <a:ext cx="539723" cy="204304"/>
          </a:xfrm>
          <a:prstGeom prst="line">
            <a:avLst/>
          </a:prstGeom>
          <a:ln w="12700">
            <a:solidFill>
              <a:schemeClr val="accent1"/>
            </a:solidFill>
            <a:miter/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89" name="Line"/>
          <p:cNvSpPr/>
          <p:nvPr/>
        </p:nvSpPr>
        <p:spPr>
          <a:xfrm flipH="1" flipV="1">
            <a:off x="9597640" y="5221138"/>
            <a:ext cx="449719" cy="352594"/>
          </a:xfrm>
          <a:prstGeom prst="line">
            <a:avLst/>
          </a:prstGeom>
          <a:ln w="12700">
            <a:solidFill>
              <a:schemeClr val="accent1"/>
            </a:solidFill>
            <a:miter/>
            <a:tailEnd type="triangle"/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Detection on Earth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Detection on Earth</a:t>
            </a:r>
          </a:p>
        </p:txBody>
      </p:sp>
      <p:sp>
        <p:nvSpPr>
          <p:cNvPr id="192" name="scalar waves can be used to detect gravitational wave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 scalar waves can be used to detect gravitational waves</a:t>
            </a:r>
          </a:p>
          <a:p>
            <a:pPr/>
            <a:r>
              <a:t>A normal stream of fermion waves will interfere with the gravitational waves to produce tiny oscillations, which can be detected.</a:t>
            </a:r>
          </a:p>
          <a:p>
            <a:pPr/>
            <a:r>
              <a:t> Electromagnetic waves will also see such an oscillatory perturbation,  it is not difficult to see, that a change in frequency of the Electromagnetic wave would be easy to detect on earth (work in progress)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Gravitational Waves</a:t>
            </a:r>
          </a:p>
        </p:txBody>
      </p:sp>
      <p:pic>
        <p:nvPicPr>
          <p:cNvPr id="98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4837" y="1818041"/>
            <a:ext cx="3801246" cy="1946239"/>
          </a:xfrm>
          <a:prstGeom prst="rect">
            <a:avLst/>
          </a:prstGeom>
          <a:ln w="12700">
            <a:miter lim="400000"/>
          </a:ln>
        </p:spPr>
      </p:pic>
      <p:pic>
        <p:nvPicPr>
          <p:cNvPr id="99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56879" y="3351988"/>
            <a:ext cx="2068606" cy="4717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403327" y="2093138"/>
            <a:ext cx="2575710" cy="480544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Straight Arrow Connector 9"/>
          <p:cNvSpPr/>
          <p:nvPr/>
        </p:nvSpPr>
        <p:spPr>
          <a:xfrm>
            <a:off x="4423525" y="3114749"/>
            <a:ext cx="1078052" cy="340388"/>
          </a:xfrm>
          <a:prstGeom prst="line">
            <a:avLst/>
          </a:prstGeom>
          <a:ln w="6350">
            <a:solidFill>
              <a:schemeClr val="accent1"/>
            </a:solidFill>
            <a:miter/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02" name="Straight Arrow Connector 14"/>
          <p:cNvSpPr/>
          <p:nvPr/>
        </p:nvSpPr>
        <p:spPr>
          <a:xfrm flipV="1">
            <a:off x="4068332" y="2460062"/>
            <a:ext cx="1108421" cy="165552"/>
          </a:xfrm>
          <a:prstGeom prst="line">
            <a:avLst/>
          </a:prstGeom>
          <a:ln w="6350">
            <a:solidFill>
              <a:schemeClr val="accent1"/>
            </a:solidFill>
            <a:miter/>
            <a:tailEnd type="triangle"/>
          </a:ln>
        </p:spPr>
        <p:txBody>
          <a:bodyPr lIns="45719" rIns="45719"/>
          <a:lstStyle/>
          <a:p>
            <a:pPr/>
          </a:p>
        </p:txBody>
      </p:sp>
      <p:pic>
        <p:nvPicPr>
          <p:cNvPr id="103" name="Picture 2" descr="Picture 2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082790" y="506591"/>
            <a:ext cx="3794564" cy="4500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060886" y="3891633"/>
            <a:ext cx="3274948" cy="18407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ravity Waves as the window to the Univers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68680">
              <a:defRPr sz="4180"/>
            </a:lvl1pPr>
          </a:lstStyle>
          <a:p>
            <a:pPr/>
            <a:r>
              <a:t>Gravity Waves as the window to the Universe</a:t>
            </a:r>
          </a:p>
        </p:txBody>
      </p:sp>
      <p:sp>
        <p:nvSpPr>
          <p:cNvPr id="107" name="Gravity waves from Black Hole binary mergers/Neutron Star mergers have already been detected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Gravity waves from Black Hole binary mergers/Neutron Star mergers have already been detected</a:t>
            </a:r>
          </a:p>
          <a:p>
            <a:pPr/>
            <a:r>
              <a:t>Gravity waves are expected to be emitted during the initial formation of the Universe. These are known as early Universe gravity waves, or primordial gravity waves</a:t>
            </a:r>
          </a:p>
          <a:p>
            <a:pPr/>
            <a:r>
              <a:t>One expects them to have a stochastic distribution</a:t>
            </a:r>
          </a:p>
          <a:p>
            <a:pPr/>
            <a:r>
              <a:t>They have not been detected yet</a:t>
            </a:r>
          </a:p>
          <a:p>
            <a:pPr/>
            <a:r>
              <a:t>Could there be interactions/scatterings we have yet to search for?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68680">
              <a:defRPr sz="4180"/>
            </a:lvl1pPr>
          </a:lstStyle>
          <a:p>
            <a:pPr/>
            <a:r>
              <a:t>How does a scalar field (maybe the inflaton) react to the wave?</a:t>
            </a:r>
          </a:p>
        </p:txBody>
      </p:sp>
      <p:pic>
        <p:nvPicPr>
          <p:cNvPr id="110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19305" y="1534744"/>
            <a:ext cx="2941647" cy="14138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79400" y="3350169"/>
            <a:ext cx="3186025" cy="965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" name="Picture 6" descr="Picture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38679" y="2443921"/>
            <a:ext cx="6161858" cy="9062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" name="Picture 7" descr="Picture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375909" y="4443626"/>
            <a:ext cx="5008765" cy="1537962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Inhomogeneous differential equations"/>
          <p:cNvSpPr txBox="1"/>
          <p:nvPr/>
        </p:nvSpPr>
        <p:spPr>
          <a:xfrm>
            <a:off x="8131895" y="4705313"/>
            <a:ext cx="3980519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Inhomogeneous differential equations</a:t>
            </a:r>
          </a:p>
        </p:txBody>
      </p:sp>
      <p:sp>
        <p:nvSpPr>
          <p:cNvPr id="115" name="a Perturbative solution"/>
          <p:cNvSpPr txBox="1"/>
          <p:nvPr/>
        </p:nvSpPr>
        <p:spPr>
          <a:xfrm>
            <a:off x="8599919" y="3717828"/>
            <a:ext cx="2516384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 a Perturbative solution</a:t>
            </a:r>
          </a:p>
        </p:txBody>
      </p:sp>
      <p:sp>
        <p:nvSpPr>
          <p:cNvPr id="116" name="Line"/>
          <p:cNvSpPr/>
          <p:nvPr/>
        </p:nvSpPr>
        <p:spPr>
          <a:xfrm flipV="1">
            <a:off x="6104875" y="3842906"/>
            <a:ext cx="2391786" cy="107984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headEnd type="arrow"/>
            <a:tailEnd type="arrow"/>
          </a:ln>
        </p:spPr>
        <p:txBody>
          <a:bodyPr lIns="45719" rIns="45719"/>
          <a:lstStyle/>
          <a:p>
            <a:pPr/>
          </a:p>
        </p:txBody>
      </p:sp>
      <p:sp>
        <p:nvSpPr>
          <p:cNvPr id="117" name="Line"/>
          <p:cNvSpPr/>
          <p:nvPr/>
        </p:nvSpPr>
        <p:spPr>
          <a:xfrm>
            <a:off x="7076526" y="4884384"/>
            <a:ext cx="1057564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arrow"/>
            <a:tailEnd type="arrow"/>
          </a:ln>
        </p:spPr>
        <p:txBody>
          <a:bodyPr lIns="45719" rIns="45719"/>
          <a:lstStyle/>
          <a:p>
            <a:pPr/>
          </a:p>
        </p:txBody>
      </p:sp>
      <p:sp>
        <p:nvSpPr>
          <p:cNvPr id="118" name="Line"/>
          <p:cNvSpPr/>
          <p:nvPr/>
        </p:nvSpPr>
        <p:spPr>
          <a:xfrm flipV="1">
            <a:off x="7327105" y="5097139"/>
            <a:ext cx="1248016" cy="433776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arrow"/>
            <a:tailEnd type="arrow"/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le 1"/>
          <p:cNvSpPr txBox="1"/>
          <p:nvPr>
            <p:ph type="title"/>
          </p:nvPr>
        </p:nvSpPr>
        <p:spPr>
          <a:xfrm>
            <a:off x="838200" y="365125"/>
            <a:ext cx="10515600" cy="1020035"/>
          </a:xfrm>
          <a:prstGeom prst="rect">
            <a:avLst/>
          </a:prstGeom>
        </p:spPr>
        <p:txBody>
          <a:bodyPr/>
          <a:lstStyle/>
          <a:p>
            <a:pPr/>
            <a:r>
              <a:t>Kirchoff’s Laws and Duhamel’s principle</a:t>
            </a:r>
          </a:p>
        </p:txBody>
      </p:sp>
      <p:pic>
        <p:nvPicPr>
          <p:cNvPr id="121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7479" y="2243847"/>
            <a:ext cx="7586768" cy="16093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51241" y="2243847"/>
            <a:ext cx="3928655" cy="6852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02148" y="4711849"/>
            <a:ext cx="10162079" cy="787308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Line"/>
          <p:cNvSpPr/>
          <p:nvPr/>
        </p:nvSpPr>
        <p:spPr>
          <a:xfrm flipV="1">
            <a:off x="6424861" y="2813958"/>
            <a:ext cx="226739" cy="2115884"/>
          </a:xfrm>
          <a:prstGeom prst="line">
            <a:avLst/>
          </a:prstGeom>
          <a:ln w="12700">
            <a:solidFill>
              <a:schemeClr val="accent1"/>
            </a:solidFill>
            <a:miter/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25" name="Solutions exist if the scalar wave has transverse components to the gravitational wave"/>
          <p:cNvSpPr txBox="1"/>
          <p:nvPr/>
        </p:nvSpPr>
        <p:spPr>
          <a:xfrm>
            <a:off x="1801884" y="4103435"/>
            <a:ext cx="8971433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Solutions exist if the scalar wave has transverse components to the gravitational wave</a:t>
            </a:r>
          </a:p>
        </p:txBody>
      </p:sp>
      <p:sp>
        <p:nvSpPr>
          <p:cNvPr id="126" name="Line"/>
          <p:cNvSpPr/>
          <p:nvPr/>
        </p:nvSpPr>
        <p:spPr>
          <a:xfrm flipV="1">
            <a:off x="6422366" y="3623578"/>
            <a:ext cx="921452" cy="1346279"/>
          </a:xfrm>
          <a:prstGeom prst="line">
            <a:avLst/>
          </a:prstGeom>
          <a:ln w="12700">
            <a:solidFill>
              <a:schemeClr val="accent1"/>
            </a:solidFill>
            <a:miter/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27" name="No resonance, but an additional mode"/>
          <p:cNvSpPr txBox="1"/>
          <p:nvPr/>
        </p:nvSpPr>
        <p:spPr>
          <a:xfrm>
            <a:off x="4703627" y="6039786"/>
            <a:ext cx="4020814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No resonance, but an additional mode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4" grpId="1"/>
      <p:bldP build="whole" bldLvl="1" animBg="1" rev="0" advAuto="0" spid="123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scalar wave perturbation</a:t>
            </a:r>
          </a:p>
        </p:txBody>
      </p:sp>
      <p:pic>
        <p:nvPicPr>
          <p:cNvPr id="130" name="Content Placeholder 3" descr="Content Placeholder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6231" y="1553584"/>
            <a:ext cx="3381010" cy="33810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94403" y="1734592"/>
            <a:ext cx="3603194" cy="36031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857763" y="1472762"/>
            <a:ext cx="3912476" cy="3912476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In addition to the usual frequency, there is a new wave mode with dispersion"/>
          <p:cNvSpPr txBox="1"/>
          <p:nvPr/>
        </p:nvSpPr>
        <p:spPr>
          <a:xfrm>
            <a:off x="2119938" y="5381689"/>
            <a:ext cx="8090183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In addition to the usual frequency, there is a new wave mode with dispersion </a:t>
            </a:r>
          </a:p>
        </p:txBody>
      </p:sp>
      <p:pic>
        <p:nvPicPr>
          <p:cNvPr id="13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707510" y="6032629"/>
            <a:ext cx="1608113" cy="5002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Massive scalar perturbation</a:t>
            </a:r>
          </a:p>
        </p:txBody>
      </p:sp>
      <p:pic>
        <p:nvPicPr>
          <p:cNvPr id="137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7644" y="4390367"/>
            <a:ext cx="8044703" cy="1094387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TextBox 7"/>
          <p:cNvSpPr txBox="1"/>
          <p:nvPr/>
        </p:nvSpPr>
        <p:spPr>
          <a:xfrm>
            <a:off x="3555872" y="5720739"/>
            <a:ext cx="4655501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Usual `beats’ pattern if one uses the linear propagator; and no resonance</a:t>
            </a:r>
          </a:p>
        </p:txBody>
      </p:sp>
      <p:pic>
        <p:nvPicPr>
          <p:cNvPr id="13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83012" y="1312919"/>
            <a:ext cx="4737560" cy="11639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0081" y="2650352"/>
            <a:ext cx="9385611" cy="11758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itle 1"/>
          <p:cNvSpPr txBox="1"/>
          <p:nvPr>
            <p:ph type="title"/>
          </p:nvPr>
        </p:nvSpPr>
        <p:spPr>
          <a:xfrm>
            <a:off x="800622" y="402686"/>
            <a:ext cx="10515601" cy="1325564"/>
          </a:xfrm>
          <a:prstGeom prst="rect">
            <a:avLst/>
          </a:prstGeom>
        </p:spPr>
        <p:txBody>
          <a:bodyPr/>
          <a:lstStyle/>
          <a:p>
            <a:pPr/>
            <a:r>
              <a:t>Spherical propagator</a:t>
            </a:r>
          </a:p>
        </p:txBody>
      </p:sp>
      <p:pic>
        <p:nvPicPr>
          <p:cNvPr id="143" name="Content Placeholder 3" descr="Content Placeholder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0975" y="1866377"/>
            <a:ext cx="5901499" cy="1183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9114" y="4152160"/>
            <a:ext cx="9234235" cy="1478114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Oval 5"/>
          <p:cNvSpPr/>
          <p:nvPr/>
        </p:nvSpPr>
        <p:spPr>
          <a:xfrm>
            <a:off x="8480121" y="1578278"/>
            <a:ext cx="1553229" cy="1603333"/>
          </a:xfrm>
          <a:prstGeom prst="ellipse">
            <a:avLst/>
          </a:prstGeom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6" name="Oval 6"/>
          <p:cNvSpPr/>
          <p:nvPr/>
        </p:nvSpPr>
        <p:spPr>
          <a:xfrm>
            <a:off x="8091813" y="1215024"/>
            <a:ext cx="2292265" cy="2317317"/>
          </a:xfrm>
          <a:prstGeom prst="ellipse">
            <a:avLst/>
          </a:prstGeom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7" name="Oval 7"/>
          <p:cNvSpPr/>
          <p:nvPr/>
        </p:nvSpPr>
        <p:spPr>
          <a:xfrm>
            <a:off x="8855901" y="1999869"/>
            <a:ext cx="757327" cy="716523"/>
          </a:xfrm>
          <a:prstGeom prst="ellipse">
            <a:avLst/>
          </a:prstGeom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8" name="Straight Connector 9"/>
          <p:cNvSpPr/>
          <p:nvPr/>
        </p:nvSpPr>
        <p:spPr>
          <a:xfrm>
            <a:off x="8680536" y="1002081"/>
            <a:ext cx="37579" cy="2705623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49" name="Straight Connector 11"/>
          <p:cNvSpPr/>
          <p:nvPr/>
        </p:nvSpPr>
        <p:spPr>
          <a:xfrm flipH="1">
            <a:off x="9294311" y="914400"/>
            <a:ext cx="12528" cy="2855935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50" name="Straight Connector 14"/>
          <p:cNvSpPr/>
          <p:nvPr/>
        </p:nvSpPr>
        <p:spPr>
          <a:xfrm>
            <a:off x="9895561" y="1002082"/>
            <a:ext cx="1" cy="2768253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51" name="Straight Connector 16"/>
          <p:cNvSpPr/>
          <p:nvPr/>
        </p:nvSpPr>
        <p:spPr>
          <a:xfrm>
            <a:off x="8229599" y="1461250"/>
            <a:ext cx="12527" cy="2141952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52" name="Straight Connector 18"/>
          <p:cNvSpPr/>
          <p:nvPr/>
        </p:nvSpPr>
        <p:spPr>
          <a:xfrm>
            <a:off x="10384076" y="1461250"/>
            <a:ext cx="1" cy="2071091"/>
          </a:xfrm>
          <a:prstGeom prst="line">
            <a:avLst/>
          </a:prstGeom>
          <a:ln w="635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153" name="Similar perturbation to the massive scalar wave as the massless wave"/>
          <p:cNvSpPr txBox="1"/>
          <p:nvPr/>
        </p:nvSpPr>
        <p:spPr>
          <a:xfrm>
            <a:off x="1482194" y="3666355"/>
            <a:ext cx="7226571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Similar perturbation to the massive scalar wave as the massless wave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Neutrino or massless fermions </a:t>
            </a:r>
          </a:p>
        </p:txBody>
      </p:sp>
      <p:pic>
        <p:nvPicPr>
          <p:cNvPr id="156" name="Content Placeholder 3" descr="Content Placeholder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3826" y="1335137"/>
            <a:ext cx="1668462" cy="13144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30877" y="1529753"/>
            <a:ext cx="697566" cy="80656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Picture 6" descr="Picture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917914" y="1572033"/>
            <a:ext cx="2527222" cy="80656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836895" y="4487725"/>
            <a:ext cx="4820941" cy="14295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Image" descr="Image"/>
          <p:cNvPicPr>
            <a:picLocks noChangeAspect="1"/>
          </p:cNvPicPr>
          <p:nvPr/>
        </p:nvPicPr>
        <p:blipFill>
          <a:blip r:embed="rId6">
            <a:extLst/>
          </a:blip>
          <a:srcRect l="4265" t="4265" r="0" b="0"/>
          <a:stretch>
            <a:fillRect/>
          </a:stretch>
        </p:blipFill>
        <p:spPr>
          <a:xfrm>
            <a:off x="1347910" y="2547455"/>
            <a:ext cx="8044802" cy="1502296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Cross Polarization"/>
          <p:cNvSpPr txBox="1"/>
          <p:nvPr/>
        </p:nvSpPr>
        <p:spPr>
          <a:xfrm>
            <a:off x="9594467" y="3249929"/>
            <a:ext cx="1919324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Cross Polarization</a:t>
            </a:r>
          </a:p>
        </p:txBody>
      </p:sp>
      <p:sp>
        <p:nvSpPr>
          <p:cNvPr id="162" name="Plus polarization"/>
          <p:cNvSpPr txBox="1"/>
          <p:nvPr/>
        </p:nvSpPr>
        <p:spPr>
          <a:xfrm>
            <a:off x="9103044" y="5023420"/>
            <a:ext cx="1808930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Plus polarization</a:t>
            </a:r>
          </a:p>
        </p:txBody>
      </p:sp>
      <p:sp>
        <p:nvSpPr>
          <p:cNvPr id="163" name="Line"/>
          <p:cNvSpPr/>
          <p:nvPr/>
        </p:nvSpPr>
        <p:spPr>
          <a:xfrm>
            <a:off x="8718787" y="3173116"/>
            <a:ext cx="830110" cy="250850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arrow"/>
            <a:tailEnd type="arrow"/>
          </a:ln>
        </p:spPr>
        <p:txBody>
          <a:bodyPr lIns="45719" rIns="45719"/>
          <a:lstStyle/>
          <a:p>
            <a:pPr/>
          </a:p>
        </p:txBody>
      </p:sp>
      <p:sp>
        <p:nvSpPr>
          <p:cNvPr id="164" name="Line"/>
          <p:cNvSpPr/>
          <p:nvPr/>
        </p:nvSpPr>
        <p:spPr>
          <a:xfrm>
            <a:off x="7546524" y="5215699"/>
            <a:ext cx="1270001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arrow"/>
            <a:tailEnd type="arrow"/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